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77" r:id="rId6"/>
    <p:sldId id="294" r:id="rId7"/>
    <p:sldId id="278" r:id="rId8"/>
    <p:sldId id="279" r:id="rId9"/>
    <p:sldId id="280"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 id="293" r:id="rId23"/>
    <p:sldId id="260" r:id="rId24"/>
    <p:sldId id="261" r:id="rId25"/>
    <p:sldId id="262" r:id="rId26"/>
    <p:sldId id="263" r:id="rId27"/>
    <p:sldId id="264" r:id="rId28"/>
    <p:sldId id="265" r:id="rId29"/>
    <p:sldId id="266" r:id="rId30"/>
    <p:sldId id="267" r:id="rId31"/>
    <p:sldId id="268" r:id="rId32"/>
    <p:sldId id="269" r:id="rId33"/>
    <p:sldId id="270" r:id="rId34"/>
    <p:sldId id="271" r:id="rId35"/>
    <p:sldId id="272" r:id="rId36"/>
    <p:sldId id="273" r:id="rId37"/>
    <p:sldId id="274" r:id="rId38"/>
    <p:sldId id="275" r:id="rId39"/>
    <p:sldId id="276" r:id="rId40"/>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p:cViewPr varScale="1">
        <p:scale>
          <a:sx n="75" d="100"/>
          <a:sy n="75" d="100"/>
        </p:scale>
        <p:origin x="-153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9" name="Título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pt-PT" smtClean="0"/>
              <a:t>Clique para editar o estilo</a:t>
            </a:r>
            <a:endParaRPr kumimoji="0" lang="en-US"/>
          </a:p>
        </p:txBody>
      </p:sp>
      <p:sp>
        <p:nvSpPr>
          <p:cNvPr id="17" name="Subtítulo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t-PT" smtClean="0"/>
              <a:t>Faça clique para editar o estilo</a:t>
            </a:r>
            <a:endParaRPr kumimoji="0" lang="en-US"/>
          </a:p>
        </p:txBody>
      </p:sp>
      <p:sp>
        <p:nvSpPr>
          <p:cNvPr id="30" name="Marcador de Posição da Data 29"/>
          <p:cNvSpPr>
            <a:spLocks noGrp="1"/>
          </p:cNvSpPr>
          <p:nvPr>
            <p:ph type="dt" sz="half" idx="10"/>
          </p:nvPr>
        </p:nvSpPr>
        <p:spPr/>
        <p:txBody>
          <a:bodyPr/>
          <a:lstStyle/>
          <a:p>
            <a:fld id="{3C370B77-BD82-4B8E-8887-DBC0C346244B}" type="datetimeFigureOut">
              <a:rPr lang="pt-PT" smtClean="0"/>
              <a:pPr/>
              <a:t>23-10-2009</a:t>
            </a:fld>
            <a:endParaRPr lang="pt-PT"/>
          </a:p>
        </p:txBody>
      </p:sp>
      <p:sp>
        <p:nvSpPr>
          <p:cNvPr id="19" name="Marcador de Posição do Rodapé 18"/>
          <p:cNvSpPr>
            <a:spLocks noGrp="1"/>
          </p:cNvSpPr>
          <p:nvPr>
            <p:ph type="ftr" sz="quarter" idx="11"/>
          </p:nvPr>
        </p:nvSpPr>
        <p:spPr/>
        <p:txBody>
          <a:bodyPr/>
          <a:lstStyle/>
          <a:p>
            <a:endParaRPr lang="pt-PT"/>
          </a:p>
        </p:txBody>
      </p:sp>
      <p:sp>
        <p:nvSpPr>
          <p:cNvPr id="27" name="Marcador de Posição do Número do Diapositivo 26"/>
          <p:cNvSpPr>
            <a:spLocks noGrp="1"/>
          </p:cNvSpPr>
          <p:nvPr>
            <p:ph type="sldNum" sz="quarter" idx="12"/>
          </p:nvPr>
        </p:nvSpPr>
        <p:spPr/>
        <p:txBody>
          <a:bodyPr/>
          <a:lstStyle/>
          <a:p>
            <a:fld id="{32A00F97-74A6-417A-BF9D-2DF0B5EFDFF7}" type="slidenum">
              <a:rPr lang="pt-PT" smtClean="0"/>
              <a:pPr/>
              <a:t>‹nº›</a:t>
            </a:fld>
            <a:endParaRPr lang="pt-PT"/>
          </a:p>
        </p:txBody>
      </p:sp>
    </p:spTree>
  </p:cSld>
  <p:clrMapOvr>
    <a:masterClrMapping/>
  </p:clrMapOvr>
  <p:transition spd="med">
    <p:cover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p:txBody>
          <a:bodyPr vert="eaVer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p>
            <a:fld id="{3C370B77-BD82-4B8E-8887-DBC0C346244B}" type="datetimeFigureOut">
              <a:rPr lang="pt-PT" smtClean="0"/>
              <a:pPr/>
              <a:t>23-10-2009</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32A00F97-74A6-417A-BF9D-2DF0B5EFDFF7}" type="slidenum">
              <a:rPr lang="pt-PT" smtClean="0"/>
              <a:pPr/>
              <a:t>‹nº›</a:t>
            </a:fld>
            <a:endParaRPr lang="pt-PT"/>
          </a:p>
        </p:txBody>
      </p:sp>
    </p:spTree>
  </p:cSld>
  <p:clrMapOvr>
    <a:masterClrMapping/>
  </p:clrMapOvr>
  <p:transition spd="med">
    <p:cover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914401"/>
            <a:ext cx="2057400" cy="5211763"/>
          </a:xfrm>
        </p:spPr>
        <p:txBody>
          <a:bodyPr vert="eaVert"/>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a:xfrm>
            <a:off x="457200" y="914401"/>
            <a:ext cx="6019800" cy="5211763"/>
          </a:xfrm>
        </p:spPr>
        <p:txBody>
          <a:bodyPr vert="eaVer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p>
            <a:fld id="{3C370B77-BD82-4B8E-8887-DBC0C346244B}" type="datetimeFigureOut">
              <a:rPr lang="pt-PT" smtClean="0"/>
              <a:pPr/>
              <a:t>23-10-2009</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32A00F97-74A6-417A-BF9D-2DF0B5EFDFF7}" type="slidenum">
              <a:rPr lang="pt-PT" smtClean="0"/>
              <a:pPr/>
              <a:t>‹nº›</a:t>
            </a:fld>
            <a:endParaRPr lang="pt-PT"/>
          </a:p>
        </p:txBody>
      </p:sp>
    </p:spTree>
  </p:cSld>
  <p:clrMapOvr>
    <a:masterClrMapping/>
  </p:clrMapOvr>
  <p:transition spd="med">
    <p:cover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PT" smtClean="0"/>
              <a:t>Clique para editar o estilo</a:t>
            </a:r>
            <a:endParaRPr kumimoji="0" lang="en-US"/>
          </a:p>
        </p:txBody>
      </p:sp>
      <p:sp>
        <p:nvSpPr>
          <p:cNvPr id="3" name="Marcador de Posição de Conteúdo 2"/>
          <p:cNvSpPr>
            <a:spLocks noGrp="1"/>
          </p:cNvSpPr>
          <p:nvPr>
            <p:ph idx="1"/>
          </p:nvPr>
        </p:nvSpPr>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p>
            <a:fld id="{3C370B77-BD82-4B8E-8887-DBC0C346244B}" type="datetimeFigureOut">
              <a:rPr lang="pt-PT" smtClean="0"/>
              <a:pPr/>
              <a:t>23-10-2009</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32A00F97-74A6-417A-BF9D-2DF0B5EFDFF7}" type="slidenum">
              <a:rPr lang="pt-PT" smtClean="0"/>
              <a:pPr/>
              <a:t>‹nº›</a:t>
            </a:fld>
            <a:endParaRPr lang="pt-PT"/>
          </a:p>
        </p:txBody>
      </p:sp>
    </p:spTree>
  </p:cSld>
  <p:clrMapOvr>
    <a:masterClrMapping/>
  </p:clrMapOvr>
  <p:transition spd="med">
    <p:cover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t-PT" smtClean="0"/>
              <a:t>Clique para editar os estilos</a:t>
            </a:r>
          </a:p>
        </p:txBody>
      </p:sp>
      <p:sp>
        <p:nvSpPr>
          <p:cNvPr id="4" name="Marcador de Posição da Data 3"/>
          <p:cNvSpPr>
            <a:spLocks noGrp="1"/>
          </p:cNvSpPr>
          <p:nvPr>
            <p:ph type="dt" sz="half" idx="10"/>
          </p:nvPr>
        </p:nvSpPr>
        <p:spPr/>
        <p:txBody>
          <a:bodyPr/>
          <a:lstStyle/>
          <a:p>
            <a:fld id="{3C370B77-BD82-4B8E-8887-DBC0C346244B}" type="datetimeFigureOut">
              <a:rPr lang="pt-PT" smtClean="0"/>
              <a:pPr/>
              <a:t>23-10-2009</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32A00F97-74A6-417A-BF9D-2DF0B5EFDFF7}" type="slidenum">
              <a:rPr lang="pt-PT" smtClean="0"/>
              <a:pPr/>
              <a:t>‹nº›</a:t>
            </a:fld>
            <a:endParaRPr lang="pt-PT"/>
          </a:p>
        </p:txBody>
      </p:sp>
    </p:spTree>
  </p:cSld>
  <p:clrMapOvr>
    <a:masterClrMapping/>
  </p:clrMapOvr>
  <p:transition spd="med">
    <p:cover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1143000"/>
          </a:xfrm>
        </p:spPr>
        <p:txBody>
          <a:bodyPr/>
          <a:lstStyle/>
          <a:p>
            <a:r>
              <a:rPr kumimoji="0" lang="pt-PT" smtClean="0"/>
              <a:t>Clique para editar o estilo</a:t>
            </a:r>
            <a:endParaRPr kumimoji="0" lang="en-US"/>
          </a:p>
        </p:txBody>
      </p:sp>
      <p:sp>
        <p:nvSpPr>
          <p:cNvPr id="3" name="Marcador de Posição de Conteúdo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e Conteúdo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5" name="Marcador de Posição da Data 4"/>
          <p:cNvSpPr>
            <a:spLocks noGrp="1"/>
          </p:cNvSpPr>
          <p:nvPr>
            <p:ph type="dt" sz="half" idx="10"/>
          </p:nvPr>
        </p:nvSpPr>
        <p:spPr/>
        <p:txBody>
          <a:bodyPr/>
          <a:lstStyle/>
          <a:p>
            <a:fld id="{3C370B77-BD82-4B8E-8887-DBC0C346244B}" type="datetimeFigureOut">
              <a:rPr lang="pt-PT" smtClean="0"/>
              <a:pPr/>
              <a:t>23-10-2009</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32A00F97-74A6-417A-BF9D-2DF0B5EFDFF7}" type="slidenum">
              <a:rPr lang="pt-PT" smtClean="0"/>
              <a:pPr/>
              <a:t>‹nº›</a:t>
            </a:fld>
            <a:endParaRPr lang="pt-PT"/>
          </a:p>
        </p:txBody>
      </p:sp>
    </p:spTree>
  </p:cSld>
  <p:clrMapOvr>
    <a:masterClrMapping/>
  </p:clrMapOvr>
  <p:transition spd="med">
    <p:cover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229600" cy="1143000"/>
          </a:xfrm>
        </p:spPr>
        <p:txBody>
          <a:bodyPr tIns="45720" anchor="b"/>
          <a:lstStyle>
            <a:lvl1pPr>
              <a:defRPr/>
            </a:lvl1pPr>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pt-PT" smtClean="0"/>
              <a:t>Clique para editar os estilos</a:t>
            </a:r>
          </a:p>
        </p:txBody>
      </p:sp>
      <p:sp>
        <p:nvSpPr>
          <p:cNvPr id="4" name="Marcador de Posição do Texto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pt-PT" smtClean="0"/>
              <a:t>Clique para editar os estilos</a:t>
            </a:r>
          </a:p>
        </p:txBody>
      </p:sp>
      <p:sp>
        <p:nvSpPr>
          <p:cNvPr id="5" name="Marcador de Posição de Conteúdo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6" name="Marcador de Posição de Conteúdo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7" name="Marcador de Posição da Data 6"/>
          <p:cNvSpPr>
            <a:spLocks noGrp="1"/>
          </p:cNvSpPr>
          <p:nvPr>
            <p:ph type="dt" sz="half" idx="10"/>
          </p:nvPr>
        </p:nvSpPr>
        <p:spPr/>
        <p:txBody>
          <a:bodyPr/>
          <a:lstStyle/>
          <a:p>
            <a:fld id="{3C370B77-BD82-4B8E-8887-DBC0C346244B}" type="datetimeFigureOut">
              <a:rPr lang="pt-PT" smtClean="0"/>
              <a:pPr/>
              <a:t>23-10-2009</a:t>
            </a:fld>
            <a:endParaRPr lang="pt-PT"/>
          </a:p>
        </p:txBody>
      </p:sp>
      <p:sp>
        <p:nvSpPr>
          <p:cNvPr id="8" name="Marcador de Posição do Rodapé 7"/>
          <p:cNvSpPr>
            <a:spLocks noGrp="1"/>
          </p:cNvSpPr>
          <p:nvPr>
            <p:ph type="ftr" sz="quarter" idx="11"/>
          </p:nvPr>
        </p:nvSpPr>
        <p:spPr/>
        <p:txBody>
          <a:bodyPr/>
          <a:lstStyle/>
          <a:p>
            <a:endParaRPr lang="pt-PT"/>
          </a:p>
        </p:txBody>
      </p:sp>
      <p:sp>
        <p:nvSpPr>
          <p:cNvPr id="9" name="Marcador de Posição do Número do Diapositivo 8"/>
          <p:cNvSpPr>
            <a:spLocks noGrp="1"/>
          </p:cNvSpPr>
          <p:nvPr>
            <p:ph type="sldNum" sz="quarter" idx="12"/>
          </p:nvPr>
        </p:nvSpPr>
        <p:spPr/>
        <p:txBody>
          <a:bodyPr/>
          <a:lstStyle/>
          <a:p>
            <a:fld id="{32A00F97-74A6-417A-BF9D-2DF0B5EFDFF7}" type="slidenum">
              <a:rPr lang="pt-PT" smtClean="0"/>
              <a:pPr/>
              <a:t>‹nº›</a:t>
            </a:fld>
            <a:endParaRPr lang="pt-PT"/>
          </a:p>
        </p:txBody>
      </p:sp>
    </p:spTree>
  </p:cSld>
  <p:clrMapOvr>
    <a:masterClrMapping/>
  </p:clrMapOvr>
  <p:transition spd="med">
    <p:cover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pt-PT" smtClean="0"/>
              <a:t>Clique para editar o estilo</a:t>
            </a:r>
            <a:endParaRPr kumimoji="0" lang="en-US"/>
          </a:p>
        </p:txBody>
      </p:sp>
      <p:sp>
        <p:nvSpPr>
          <p:cNvPr id="3" name="Marcador de Posição da Data 2"/>
          <p:cNvSpPr>
            <a:spLocks noGrp="1"/>
          </p:cNvSpPr>
          <p:nvPr>
            <p:ph type="dt" sz="half" idx="10"/>
          </p:nvPr>
        </p:nvSpPr>
        <p:spPr/>
        <p:txBody>
          <a:bodyPr/>
          <a:lstStyle/>
          <a:p>
            <a:fld id="{3C370B77-BD82-4B8E-8887-DBC0C346244B}" type="datetimeFigureOut">
              <a:rPr lang="pt-PT" smtClean="0"/>
              <a:pPr/>
              <a:t>23-10-2009</a:t>
            </a:fld>
            <a:endParaRPr lang="pt-PT"/>
          </a:p>
        </p:txBody>
      </p:sp>
      <p:sp>
        <p:nvSpPr>
          <p:cNvPr id="4" name="Marcador de Posição do Rodapé 3"/>
          <p:cNvSpPr>
            <a:spLocks noGrp="1"/>
          </p:cNvSpPr>
          <p:nvPr>
            <p:ph type="ftr" sz="quarter" idx="11"/>
          </p:nvPr>
        </p:nvSpPr>
        <p:spPr/>
        <p:txBody>
          <a:bodyPr/>
          <a:lstStyle/>
          <a:p>
            <a:endParaRPr lang="pt-PT"/>
          </a:p>
        </p:txBody>
      </p:sp>
      <p:sp>
        <p:nvSpPr>
          <p:cNvPr id="5" name="Marcador de Posição do Número do Diapositivo 4"/>
          <p:cNvSpPr>
            <a:spLocks noGrp="1"/>
          </p:cNvSpPr>
          <p:nvPr>
            <p:ph type="sldNum" sz="quarter" idx="12"/>
          </p:nvPr>
        </p:nvSpPr>
        <p:spPr/>
        <p:txBody>
          <a:bodyPr/>
          <a:lstStyle/>
          <a:p>
            <a:fld id="{32A00F97-74A6-417A-BF9D-2DF0B5EFDFF7}" type="slidenum">
              <a:rPr lang="pt-PT" smtClean="0"/>
              <a:pPr/>
              <a:t>‹nº›</a:t>
            </a:fld>
            <a:endParaRPr lang="pt-PT"/>
          </a:p>
        </p:txBody>
      </p:sp>
    </p:spTree>
  </p:cSld>
  <p:clrMapOvr>
    <a:masterClrMapping/>
  </p:clrMapOvr>
  <p:transition spd="med">
    <p:cover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fld id="{3C370B77-BD82-4B8E-8887-DBC0C346244B}" type="datetimeFigureOut">
              <a:rPr lang="pt-PT" smtClean="0"/>
              <a:pPr/>
              <a:t>23-10-2009</a:t>
            </a:fld>
            <a:endParaRPr lang="pt-PT"/>
          </a:p>
        </p:txBody>
      </p:sp>
      <p:sp>
        <p:nvSpPr>
          <p:cNvPr id="3" name="Marcador de Posição do Rodapé 2"/>
          <p:cNvSpPr>
            <a:spLocks noGrp="1"/>
          </p:cNvSpPr>
          <p:nvPr>
            <p:ph type="ftr" sz="quarter" idx="11"/>
          </p:nvPr>
        </p:nvSpPr>
        <p:spPr/>
        <p:txBody>
          <a:bodyPr/>
          <a:lstStyle/>
          <a:p>
            <a:endParaRPr lang="pt-PT"/>
          </a:p>
        </p:txBody>
      </p:sp>
      <p:sp>
        <p:nvSpPr>
          <p:cNvPr id="4" name="Marcador de Posição do Número do Diapositivo 3"/>
          <p:cNvSpPr>
            <a:spLocks noGrp="1"/>
          </p:cNvSpPr>
          <p:nvPr>
            <p:ph type="sldNum" sz="quarter" idx="12"/>
          </p:nvPr>
        </p:nvSpPr>
        <p:spPr/>
        <p:txBody>
          <a:bodyPr/>
          <a:lstStyle/>
          <a:p>
            <a:fld id="{32A00F97-74A6-417A-BF9D-2DF0B5EFDFF7}" type="slidenum">
              <a:rPr lang="pt-PT" smtClean="0"/>
              <a:pPr/>
              <a:t>‹nº›</a:t>
            </a:fld>
            <a:endParaRPr lang="pt-PT"/>
          </a:p>
        </p:txBody>
      </p:sp>
    </p:spTree>
  </p:cSld>
  <p:clrMapOvr>
    <a:masterClrMapping/>
  </p:clrMapOvr>
  <p:transition spd="med">
    <p:cover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pt-PT" smtClean="0"/>
              <a:t>Clique para editar o estilo</a:t>
            </a:r>
            <a:endParaRPr kumimoji="0" lang="en-US"/>
          </a:p>
        </p:txBody>
      </p:sp>
      <p:sp>
        <p:nvSpPr>
          <p:cNvPr id="3" name="Marcador de Posição do Texto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pt-PT" smtClean="0"/>
              <a:t>Clique para editar os estilos</a:t>
            </a:r>
          </a:p>
        </p:txBody>
      </p:sp>
      <p:sp>
        <p:nvSpPr>
          <p:cNvPr id="4" name="Marcador de Posição de Conteúdo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5" name="Marcador de Posição da Data 4"/>
          <p:cNvSpPr>
            <a:spLocks noGrp="1"/>
          </p:cNvSpPr>
          <p:nvPr>
            <p:ph type="dt" sz="half" idx="10"/>
          </p:nvPr>
        </p:nvSpPr>
        <p:spPr/>
        <p:txBody>
          <a:bodyPr/>
          <a:lstStyle/>
          <a:p>
            <a:fld id="{3C370B77-BD82-4B8E-8887-DBC0C346244B}" type="datetimeFigureOut">
              <a:rPr lang="pt-PT" smtClean="0"/>
              <a:pPr/>
              <a:t>23-10-2009</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32A00F97-74A6-417A-BF9D-2DF0B5EFDFF7}" type="slidenum">
              <a:rPr lang="pt-PT" smtClean="0"/>
              <a:pPr/>
              <a:t>‹nº›</a:t>
            </a:fld>
            <a:endParaRPr lang="pt-PT"/>
          </a:p>
        </p:txBody>
      </p:sp>
    </p:spTree>
  </p:cSld>
  <p:clrMapOvr>
    <a:masterClrMapping/>
  </p:clrMapOvr>
  <p:transition spd="med">
    <p:cover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9" name="Cortar e Arredondar Rectângulo de Canto Simples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Triângulo rectângulo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ítulo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pt-PT" smtClean="0"/>
              <a:t>Clique para editar o estilo</a:t>
            </a:r>
            <a:endParaRPr kumimoji="0" lang="en-US"/>
          </a:p>
        </p:txBody>
      </p:sp>
      <p:sp>
        <p:nvSpPr>
          <p:cNvPr id="4" name="Marcador de Posição do Texto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pt-PT" smtClean="0"/>
              <a:t>Clique para editar os estilos</a:t>
            </a:r>
          </a:p>
        </p:txBody>
      </p:sp>
      <p:sp>
        <p:nvSpPr>
          <p:cNvPr id="5" name="Marcador de Posição da Data 4"/>
          <p:cNvSpPr>
            <a:spLocks noGrp="1"/>
          </p:cNvSpPr>
          <p:nvPr>
            <p:ph type="dt" sz="half" idx="10"/>
          </p:nvPr>
        </p:nvSpPr>
        <p:spPr/>
        <p:txBody>
          <a:bodyPr/>
          <a:lstStyle/>
          <a:p>
            <a:fld id="{3C370B77-BD82-4B8E-8887-DBC0C346244B}" type="datetimeFigureOut">
              <a:rPr lang="pt-PT" smtClean="0"/>
              <a:pPr/>
              <a:t>23-10-2009</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a:xfrm>
            <a:off x="8077200" y="6356350"/>
            <a:ext cx="609600" cy="365125"/>
          </a:xfrm>
        </p:spPr>
        <p:txBody>
          <a:bodyPr/>
          <a:lstStyle/>
          <a:p>
            <a:fld id="{32A00F97-74A6-417A-BF9D-2DF0B5EFDFF7}" type="slidenum">
              <a:rPr lang="pt-PT" smtClean="0"/>
              <a:pPr/>
              <a:t>‹nº›</a:t>
            </a:fld>
            <a:endParaRPr lang="pt-PT"/>
          </a:p>
        </p:txBody>
      </p:sp>
      <p:sp>
        <p:nvSpPr>
          <p:cNvPr id="3" name="Marcador de Posição da Imagem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pt-PT" smtClean="0"/>
              <a:t>Clique no ícone para adicionar uma imagem</a:t>
            </a:r>
            <a:endParaRPr kumimoji="0" lang="en-US" dirty="0"/>
          </a:p>
        </p:txBody>
      </p:sp>
      <p:sp>
        <p:nvSpPr>
          <p:cNvPr id="10" name="Forma livre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orma livre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med">
    <p:cover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alpha val="50000"/>
          </a:schemeClr>
        </a:solidFill>
        <a:effectLst/>
      </p:bgPr>
    </p:bg>
    <p:spTree>
      <p:nvGrpSpPr>
        <p:cNvPr id="1" name=""/>
        <p:cNvGrpSpPr/>
        <p:nvPr/>
      </p:nvGrpSpPr>
      <p:grpSpPr>
        <a:xfrm>
          <a:off x="0" y="0"/>
          <a:ext cx="0" cy="0"/>
          <a:chOff x="0" y="0"/>
          <a:chExt cx="0" cy="0"/>
        </a:xfrm>
      </p:grpSpPr>
      <p:sp>
        <p:nvSpPr>
          <p:cNvPr id="7" name="Forma livre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orma livre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Marcador de Posição do Título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pt-PT" smtClean="0"/>
              <a:t>Clique para editar o estilo</a:t>
            </a:r>
            <a:endParaRPr kumimoji="0" lang="en-US"/>
          </a:p>
        </p:txBody>
      </p:sp>
      <p:sp>
        <p:nvSpPr>
          <p:cNvPr id="30" name="Marcador de Posição do Texto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pt-PT" smtClean="0"/>
              <a:t>Clique para editar os estilos</a:t>
            </a:r>
          </a:p>
          <a:p>
            <a:pPr lvl="1" eaLnBrk="1" latinLnBrk="0" hangingPunct="1"/>
            <a:r>
              <a:rPr kumimoji="0" lang="pt-PT" smtClean="0"/>
              <a:t>Segundo nível</a:t>
            </a:r>
          </a:p>
          <a:p>
            <a:pPr lvl="2" eaLnBrk="1" latinLnBrk="0" hangingPunct="1"/>
            <a:r>
              <a:rPr kumimoji="0" lang="pt-PT" smtClean="0"/>
              <a:t>Terceiro nível</a:t>
            </a:r>
          </a:p>
          <a:p>
            <a:pPr lvl="3" eaLnBrk="1" latinLnBrk="0" hangingPunct="1"/>
            <a:r>
              <a:rPr kumimoji="0" lang="pt-PT" smtClean="0"/>
              <a:t>Quarto nível</a:t>
            </a:r>
          </a:p>
          <a:p>
            <a:pPr lvl="4" eaLnBrk="1" latinLnBrk="0" hangingPunct="1"/>
            <a:r>
              <a:rPr kumimoji="0" lang="pt-PT" smtClean="0"/>
              <a:t>Quinto nível</a:t>
            </a:r>
            <a:endParaRPr kumimoji="0" lang="en-US"/>
          </a:p>
        </p:txBody>
      </p:sp>
      <p:sp>
        <p:nvSpPr>
          <p:cNvPr id="10" name="Marcador de Posição da Data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C370B77-BD82-4B8E-8887-DBC0C346244B}" type="datetimeFigureOut">
              <a:rPr lang="pt-PT" smtClean="0"/>
              <a:pPr/>
              <a:t>23-10-2009</a:t>
            </a:fld>
            <a:endParaRPr lang="pt-PT"/>
          </a:p>
        </p:txBody>
      </p:sp>
      <p:sp>
        <p:nvSpPr>
          <p:cNvPr id="22" name="Marcador de Posição do Rodapé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pt-PT"/>
          </a:p>
        </p:txBody>
      </p:sp>
      <p:sp>
        <p:nvSpPr>
          <p:cNvPr id="18" name="Marcador de Posição do Número do Diapositivo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2A00F97-74A6-417A-BF9D-2DF0B5EFDFF7}" type="slidenum">
              <a:rPr lang="pt-PT" smtClean="0"/>
              <a:pPr/>
              <a:t>‹nº›</a:t>
            </a:fld>
            <a:endParaRPr lang="pt-PT"/>
          </a:p>
        </p:txBody>
      </p:sp>
      <p:grpSp>
        <p:nvGrpSpPr>
          <p:cNvPr id="2" name="Grupo 1"/>
          <p:cNvGrpSpPr/>
          <p:nvPr/>
        </p:nvGrpSpPr>
        <p:grpSpPr>
          <a:xfrm>
            <a:off x="-19017" y="202408"/>
            <a:ext cx="9180548" cy="649224"/>
            <a:chOff x="-19045" y="216550"/>
            <a:chExt cx="9180548" cy="649224"/>
          </a:xfrm>
        </p:grpSpPr>
        <p:sp>
          <p:nvSpPr>
            <p:cNvPr id="12" name="Forma liv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a liv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cover dir="d"/>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normAutofit/>
          </a:bodyPr>
          <a:lstStyle/>
          <a:p>
            <a:r>
              <a:rPr lang="pt-PT" sz="3600" dirty="0" smtClean="0"/>
              <a:t>Direito </a:t>
            </a:r>
            <a:r>
              <a:rPr lang="pt-PT" sz="3600" smtClean="0"/>
              <a:t>das Sociedades</a:t>
            </a:r>
            <a:r>
              <a:rPr lang="pt-PT" sz="3600" smtClean="0"/>
              <a:t> </a:t>
            </a:r>
            <a:r>
              <a:rPr lang="pt-PT" dirty="0" smtClean="0"/>
              <a:t/>
            </a:r>
            <a:br>
              <a:rPr lang="pt-PT" dirty="0" smtClean="0"/>
            </a:br>
            <a:endParaRPr lang="pt-PT" dirty="0"/>
          </a:p>
        </p:txBody>
      </p:sp>
      <p:sp>
        <p:nvSpPr>
          <p:cNvPr id="6" name="CaixaDeTexto 5"/>
          <p:cNvSpPr txBox="1"/>
          <p:nvPr/>
        </p:nvSpPr>
        <p:spPr>
          <a:xfrm>
            <a:off x="1158123" y="3571876"/>
            <a:ext cx="7204344" cy="1446550"/>
          </a:xfrm>
          <a:prstGeom prst="rect">
            <a:avLst/>
          </a:prstGeom>
          <a:no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txBody>
          <a:bodyPr wrap="none" rtlCol="0">
            <a:spAutoFit/>
          </a:bodyPr>
          <a:lstStyle/>
          <a:p>
            <a:pPr algn="r"/>
            <a:r>
              <a:rPr lang="pt-PT" sz="3200" dirty="0" smtClean="0">
                <a:solidFill>
                  <a:srgbClr val="002060"/>
                </a:solidFill>
              </a:rPr>
              <a:t>		</a:t>
            </a:r>
            <a:r>
              <a:rPr lang="pt-PT" sz="2400" dirty="0" smtClean="0">
                <a:solidFill>
                  <a:srgbClr val="002060"/>
                </a:solidFill>
                <a:effectLst>
                  <a:outerShdw blurRad="38100" dist="38100" dir="2700000" algn="tl">
                    <a:srgbClr val="000000">
                      <a:alpha val="43137"/>
                    </a:srgbClr>
                  </a:outerShdw>
                </a:effectLst>
              </a:rPr>
              <a:t>OS COMERCIANTES</a:t>
            </a:r>
          </a:p>
          <a:p>
            <a:pPr algn="r"/>
            <a:r>
              <a:rPr lang="pt-PT" sz="2400" dirty="0" smtClean="0">
                <a:solidFill>
                  <a:srgbClr val="002060"/>
                </a:solidFill>
                <a:effectLst>
                  <a:outerShdw blurRad="38100" dist="38100" dir="2700000" algn="tl">
                    <a:srgbClr val="000000">
                      <a:alpha val="43137"/>
                    </a:srgbClr>
                  </a:outerShdw>
                </a:effectLst>
              </a:rPr>
              <a:t>AS OBRIGAÇÕES ESPECIAIS DOS COMERCIANTES</a:t>
            </a:r>
            <a:endParaRPr lang="pt-PT" sz="2400" dirty="0">
              <a:solidFill>
                <a:srgbClr val="002060"/>
              </a:solidFill>
              <a:effectLst>
                <a:outerShdw blurRad="38100" dist="38100" dir="2700000" algn="tl">
                  <a:srgbClr val="000000">
                    <a:alpha val="43137"/>
                  </a:srgbClr>
                </a:outerShdw>
              </a:effectLst>
            </a:endParaRPr>
          </a:p>
          <a:p>
            <a:pPr algn="r"/>
            <a:r>
              <a:rPr lang="pt-PT" sz="2800" dirty="0" smtClean="0">
                <a:solidFill>
                  <a:srgbClr val="002060"/>
                </a:solidFill>
              </a:rPr>
              <a:t>	</a:t>
            </a:r>
            <a:r>
              <a:rPr lang="pt-PT" sz="3200" dirty="0" smtClean="0">
                <a:solidFill>
                  <a:srgbClr val="002060"/>
                </a:solidFill>
              </a:rPr>
              <a:t>	</a:t>
            </a:r>
            <a:endParaRPr lang="pt-PT" sz="3200" dirty="0">
              <a:solidFill>
                <a:srgbClr val="002060"/>
              </a:solidFill>
            </a:endParaRPr>
          </a:p>
        </p:txBody>
      </p:sp>
      <p:pic>
        <p:nvPicPr>
          <p:cNvPr id="1027" name="Picture 3" descr="C:\Programas\Microsoft Office\MEDIA\CAGCAT10\j0283209.gif"/>
          <p:cNvPicPr>
            <a:picLocks noChangeAspect="1" noChangeArrowheads="1" noCrop="1"/>
          </p:cNvPicPr>
          <p:nvPr/>
        </p:nvPicPr>
        <p:blipFill>
          <a:blip r:embed="rId2"/>
          <a:srcRect/>
          <a:stretch>
            <a:fillRect/>
          </a:stretch>
        </p:blipFill>
        <p:spPr bwMode="auto">
          <a:xfrm>
            <a:off x="6715140" y="4572008"/>
            <a:ext cx="1323975" cy="1295400"/>
          </a:xfrm>
          <a:prstGeom prst="rect">
            <a:avLst/>
          </a:prstGeom>
          <a:noFill/>
        </p:spPr>
      </p:pic>
    </p:spTree>
  </p:cSld>
  <p:clrMapOvr>
    <a:masterClrMapping/>
  </p:clrMapOvr>
  <p:transition spd="med">
    <p:cover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rmAutofit fontScale="92500" lnSpcReduction="10000"/>
          </a:bodyPr>
          <a:lstStyle/>
          <a:p>
            <a:pPr algn="just">
              <a:buNone/>
            </a:pPr>
            <a:r>
              <a:rPr lang="pt-PT" sz="2000" b="1" dirty="0" smtClean="0">
                <a:solidFill>
                  <a:schemeClr val="bg1">
                    <a:lumMod val="95000"/>
                    <a:lumOff val="5000"/>
                  </a:schemeClr>
                </a:solidFill>
                <a:latin typeface="Arial" pitchFamily="34" charset="0"/>
                <a:cs typeface="Arial" pitchFamily="34" charset="0"/>
              </a:rPr>
              <a:t>4. Os comissários comerciais.</a:t>
            </a:r>
          </a:p>
          <a:p>
            <a:pPr algn="just">
              <a:buNone/>
            </a:pPr>
            <a:r>
              <a:rPr lang="pt-PT" sz="2000" dirty="0" smtClean="0">
                <a:solidFill>
                  <a:schemeClr val="bg1">
                    <a:lumMod val="95000"/>
                    <a:lumOff val="5000"/>
                  </a:schemeClr>
                </a:solidFill>
                <a:latin typeface="Arial" pitchFamily="34" charset="0"/>
                <a:cs typeface="Arial" pitchFamily="34" charset="0"/>
              </a:rPr>
              <a:t> </a:t>
            </a:r>
          </a:p>
          <a:p>
            <a:pPr algn="just">
              <a:buNone/>
            </a:pPr>
            <a:r>
              <a:rPr lang="pt-PT" sz="2000" dirty="0" smtClean="0">
                <a:solidFill>
                  <a:schemeClr val="bg1">
                    <a:lumMod val="95000"/>
                    <a:lumOff val="5000"/>
                  </a:schemeClr>
                </a:solidFill>
                <a:latin typeface="Arial" pitchFamily="34" charset="0"/>
                <a:cs typeface="Arial" pitchFamily="34" charset="0"/>
              </a:rPr>
              <a:t>	</a:t>
            </a:r>
            <a:r>
              <a:rPr lang="pt-PT" sz="2000" i="1" dirty="0" smtClean="0">
                <a:solidFill>
                  <a:schemeClr val="bg1">
                    <a:lumMod val="95000"/>
                    <a:lumOff val="5000"/>
                  </a:schemeClr>
                </a:solidFill>
                <a:latin typeface="Arial" pitchFamily="34" charset="0"/>
                <a:cs typeface="Arial" pitchFamily="34" charset="0"/>
              </a:rPr>
              <a:t>Exemplo: Um comissário que vende, a dois empresários do concelho do Porto, fios têxteis de um comitente fabricante estrangeiro, sem colaboração de quaisquer assalariados e servindo-se de um armazém para depositar os fios, daí transportados uma vez por mês pelos referidos empresários.</a:t>
            </a:r>
          </a:p>
          <a:p>
            <a:pPr algn="just">
              <a:buNone/>
            </a:pPr>
            <a:r>
              <a:rPr lang="pt-PT" sz="2000" i="1" dirty="0" smtClean="0">
                <a:solidFill>
                  <a:schemeClr val="bg1">
                    <a:lumMod val="95000"/>
                    <a:lumOff val="5000"/>
                  </a:schemeClr>
                </a:solidFill>
                <a:latin typeface="Arial" pitchFamily="34" charset="0"/>
                <a:cs typeface="Arial" pitchFamily="34" charset="0"/>
              </a:rPr>
              <a:t>	 </a:t>
            </a:r>
          </a:p>
          <a:p>
            <a:pPr algn="just">
              <a:buNone/>
            </a:pPr>
            <a:r>
              <a:rPr lang="pt-PT" sz="2000" i="1" dirty="0" smtClean="0">
                <a:solidFill>
                  <a:schemeClr val="bg1">
                    <a:lumMod val="95000"/>
                    <a:lumOff val="5000"/>
                  </a:schemeClr>
                </a:solidFill>
                <a:latin typeface="Arial" pitchFamily="34" charset="0"/>
                <a:cs typeface="Arial" pitchFamily="34" charset="0"/>
              </a:rPr>
              <a:t>	</a:t>
            </a:r>
            <a:r>
              <a:rPr lang="pt-PT" sz="2000" dirty="0" smtClean="0">
                <a:solidFill>
                  <a:schemeClr val="bg1">
                    <a:lumMod val="95000"/>
                    <a:lumOff val="5000"/>
                  </a:schemeClr>
                </a:solidFill>
                <a:latin typeface="Arial" pitchFamily="34" charset="0"/>
                <a:cs typeface="Arial" pitchFamily="34" charset="0"/>
              </a:rPr>
              <a:t>- estaremos perante um mandato sem representação (</a:t>
            </a:r>
            <a:r>
              <a:rPr lang="pt-PT" sz="2000" i="1" dirty="0" smtClean="0">
                <a:solidFill>
                  <a:schemeClr val="bg1">
                    <a:lumMod val="95000"/>
                    <a:lumOff val="5000"/>
                  </a:schemeClr>
                </a:solidFill>
                <a:latin typeface="Arial" pitchFamily="34" charset="0"/>
                <a:cs typeface="Arial" pitchFamily="34" charset="0"/>
              </a:rPr>
              <a:t>vide</a:t>
            </a:r>
            <a:r>
              <a:rPr lang="pt-PT" sz="2000" dirty="0" smtClean="0">
                <a:solidFill>
                  <a:schemeClr val="bg1">
                    <a:lumMod val="95000"/>
                    <a:lumOff val="5000"/>
                  </a:schemeClr>
                </a:solidFill>
                <a:latin typeface="Arial" pitchFamily="34" charset="0"/>
                <a:cs typeface="Arial" pitchFamily="34" charset="0"/>
              </a:rPr>
              <a:t> art. 1180.º do C. Civil);</a:t>
            </a:r>
          </a:p>
          <a:p>
            <a:pPr algn="just">
              <a:buNone/>
            </a:pPr>
            <a:r>
              <a:rPr lang="pt-PT" sz="2000" dirty="0" smtClean="0">
                <a:solidFill>
                  <a:schemeClr val="bg1">
                    <a:lumMod val="95000"/>
                    <a:lumOff val="5000"/>
                  </a:schemeClr>
                </a:solidFill>
                <a:latin typeface="Arial" pitchFamily="34" charset="0"/>
                <a:cs typeface="Arial" pitchFamily="34" charset="0"/>
              </a:rPr>
              <a:t>	- quando executa a título profissional contratos de comissão deve ser considerado comerciante;</a:t>
            </a:r>
          </a:p>
          <a:p>
            <a:pPr algn="just">
              <a:buNone/>
            </a:pPr>
            <a:r>
              <a:rPr lang="pt-PT" sz="2000" dirty="0" smtClean="0">
                <a:solidFill>
                  <a:schemeClr val="bg1">
                    <a:lumMod val="95000"/>
                    <a:lumOff val="5000"/>
                  </a:schemeClr>
                </a:solidFill>
                <a:latin typeface="Arial" pitchFamily="34" charset="0"/>
                <a:cs typeface="Arial" pitchFamily="34" charset="0"/>
              </a:rPr>
              <a:t>	- esta prática é por conta do comitente; todavia, é o comissário quem, em seu próprio nome, pratica os actos e se responsabiliza directamente perante os terceiros com quem contrata.</a:t>
            </a:r>
            <a:endParaRPr lang="pt-PT" sz="2000" b="1" dirty="0" smtClean="0">
              <a:solidFill>
                <a:schemeClr val="bg1">
                  <a:lumMod val="95000"/>
                  <a:lumOff val="5000"/>
                </a:schemeClr>
              </a:solidFill>
              <a:latin typeface="Arial" pitchFamily="34" charset="0"/>
              <a:cs typeface="Arial" pitchFamily="34" charset="0"/>
            </a:endParaRPr>
          </a:p>
        </p:txBody>
      </p:sp>
    </p:spTree>
  </p:cSld>
  <p:clrMapOvr>
    <a:masterClrMapping/>
  </p:clrMapOvr>
  <p:transition spd="med">
    <p:cover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rmAutofit fontScale="92500" lnSpcReduction="20000"/>
          </a:bodyPr>
          <a:lstStyle/>
          <a:p>
            <a:pPr algn="just">
              <a:buNone/>
            </a:pPr>
            <a:r>
              <a:rPr lang="pt-PT" sz="2000" b="1" dirty="0" smtClean="0">
                <a:solidFill>
                  <a:schemeClr val="bg1">
                    <a:lumMod val="95000"/>
                    <a:lumOff val="5000"/>
                  </a:schemeClr>
                </a:solidFill>
                <a:latin typeface="Arial" pitchFamily="34" charset="0"/>
                <a:cs typeface="Arial" pitchFamily="34" charset="0"/>
              </a:rPr>
              <a:t>5. Mediadores.</a:t>
            </a:r>
          </a:p>
          <a:p>
            <a:pPr algn="just">
              <a:buNone/>
            </a:pPr>
            <a:r>
              <a:rPr lang="pt-PT" sz="2000" dirty="0" smtClean="0">
                <a:solidFill>
                  <a:schemeClr val="bg1">
                    <a:lumMod val="95000"/>
                    <a:lumOff val="5000"/>
                  </a:schemeClr>
                </a:solidFill>
                <a:latin typeface="Arial" pitchFamily="34" charset="0"/>
                <a:cs typeface="Arial" pitchFamily="34" charset="0"/>
              </a:rPr>
              <a:t> </a:t>
            </a:r>
          </a:p>
          <a:p>
            <a:pPr algn="just">
              <a:buNone/>
            </a:pPr>
            <a:r>
              <a:rPr lang="pt-PT" sz="2000" dirty="0" smtClean="0">
                <a:solidFill>
                  <a:schemeClr val="bg1">
                    <a:lumMod val="95000"/>
                    <a:lumOff val="5000"/>
                  </a:schemeClr>
                </a:solidFill>
                <a:latin typeface="Arial" pitchFamily="34" charset="0"/>
                <a:cs typeface="Arial" pitchFamily="34" charset="0"/>
              </a:rPr>
              <a:t>	Mediadores são os sujeitos (pessoa singular ou ente colectivo) que estabelecem a ligação entre vários outros sujeitos, promovendo a celebração de negócios entre eles.</a:t>
            </a:r>
          </a:p>
          <a:p>
            <a:pPr algn="just">
              <a:buNone/>
            </a:pPr>
            <a:r>
              <a:rPr lang="pt-PT" sz="2000" dirty="0" smtClean="0">
                <a:solidFill>
                  <a:schemeClr val="bg1">
                    <a:lumMod val="95000"/>
                    <a:lumOff val="5000"/>
                  </a:schemeClr>
                </a:solidFill>
                <a:latin typeface="Arial" pitchFamily="34" charset="0"/>
                <a:cs typeface="Arial" pitchFamily="34" charset="0"/>
              </a:rPr>
              <a:t>	 </a:t>
            </a:r>
          </a:p>
          <a:p>
            <a:pPr algn="just">
              <a:buNone/>
            </a:pPr>
            <a:r>
              <a:rPr lang="pt-PT" sz="2000" dirty="0" smtClean="0">
                <a:solidFill>
                  <a:schemeClr val="bg1">
                    <a:lumMod val="95000"/>
                    <a:lumOff val="5000"/>
                  </a:schemeClr>
                </a:solidFill>
                <a:latin typeface="Arial" pitchFamily="34" charset="0"/>
                <a:cs typeface="Arial" pitchFamily="34" charset="0"/>
              </a:rPr>
              <a:t>	O mediador não intervém como parte no contrato, que é feito directamente entre os interessados.</a:t>
            </a:r>
          </a:p>
          <a:p>
            <a:endParaRPr lang="pt-PT" sz="2000" dirty="0" smtClean="0">
              <a:solidFill>
                <a:schemeClr val="bg1">
                  <a:lumMod val="95000"/>
                  <a:lumOff val="5000"/>
                </a:schemeClr>
              </a:solidFill>
              <a:latin typeface="Arial" pitchFamily="34" charset="0"/>
              <a:cs typeface="Arial" pitchFamily="34" charset="0"/>
            </a:endParaRPr>
          </a:p>
          <a:p>
            <a:pPr>
              <a:buNone/>
            </a:pPr>
            <a:r>
              <a:rPr lang="pt-PT" sz="2000" dirty="0" smtClean="0">
                <a:solidFill>
                  <a:schemeClr val="bg1">
                    <a:lumMod val="95000"/>
                    <a:lumOff val="5000"/>
                  </a:schemeClr>
                </a:solidFill>
                <a:latin typeface="Arial" pitchFamily="34" charset="0"/>
                <a:cs typeface="Arial" pitchFamily="34" charset="0"/>
              </a:rPr>
              <a:t>	A mediação é, normalmente, remunerada por uma ou por ambas as partes, mediante uma comissão.</a:t>
            </a:r>
          </a:p>
          <a:p>
            <a:pPr>
              <a:buNone/>
            </a:pPr>
            <a:r>
              <a:rPr lang="pt-PT" sz="2000" dirty="0" smtClean="0">
                <a:solidFill>
                  <a:schemeClr val="bg1">
                    <a:lumMod val="95000"/>
                    <a:lumOff val="5000"/>
                  </a:schemeClr>
                </a:solidFill>
                <a:latin typeface="Arial" pitchFamily="34" charset="0"/>
                <a:cs typeface="Arial" pitchFamily="34" charset="0"/>
              </a:rPr>
              <a:t>	 </a:t>
            </a:r>
          </a:p>
          <a:p>
            <a:pPr>
              <a:buNone/>
            </a:pPr>
            <a:r>
              <a:rPr lang="pt-PT" sz="2000" dirty="0" smtClean="0">
                <a:solidFill>
                  <a:schemeClr val="bg1">
                    <a:lumMod val="95000"/>
                    <a:lumOff val="5000"/>
                  </a:schemeClr>
                </a:solidFill>
                <a:latin typeface="Arial" pitchFamily="34" charset="0"/>
                <a:cs typeface="Arial" pitchFamily="34" charset="0"/>
              </a:rPr>
              <a:t>	Os </a:t>
            </a:r>
            <a:r>
              <a:rPr lang="pt-PT" sz="2000" dirty="0" err="1" smtClean="0">
                <a:solidFill>
                  <a:schemeClr val="bg1">
                    <a:lumMod val="95000"/>
                    <a:lumOff val="5000"/>
                  </a:schemeClr>
                </a:solidFill>
                <a:latin typeface="Arial" pitchFamily="34" charset="0"/>
                <a:cs typeface="Arial" pitchFamily="34" charset="0"/>
              </a:rPr>
              <a:t>mediadores-empresários</a:t>
            </a:r>
            <a:r>
              <a:rPr lang="pt-PT" sz="2000" dirty="0" smtClean="0">
                <a:solidFill>
                  <a:schemeClr val="bg1">
                    <a:lumMod val="95000"/>
                    <a:lumOff val="5000"/>
                  </a:schemeClr>
                </a:solidFill>
                <a:latin typeface="Arial" pitchFamily="34" charset="0"/>
                <a:cs typeface="Arial" pitchFamily="34" charset="0"/>
              </a:rPr>
              <a:t> são comerciantes, uma vez que exploram empresas comerciais que se incluem no n.º 3, do art. 230.º, do C. Com.. No quadro dessas empresas exercem comércio a título profissional.</a:t>
            </a:r>
          </a:p>
          <a:p>
            <a:pPr algn="just">
              <a:buNone/>
            </a:pPr>
            <a:endParaRPr lang="pt-PT" sz="2000" b="1" dirty="0" smtClean="0">
              <a:solidFill>
                <a:schemeClr val="bg1">
                  <a:lumMod val="95000"/>
                  <a:lumOff val="5000"/>
                </a:schemeClr>
              </a:solidFill>
              <a:latin typeface="Arial" pitchFamily="34" charset="0"/>
              <a:cs typeface="Arial" pitchFamily="34" charset="0"/>
            </a:endParaRPr>
          </a:p>
        </p:txBody>
      </p:sp>
    </p:spTree>
  </p:cSld>
  <p:clrMapOvr>
    <a:masterClrMapping/>
  </p:clrMapOvr>
  <p:transition spd="med">
    <p:cover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rmAutofit fontScale="92500" lnSpcReduction="10000"/>
          </a:bodyPr>
          <a:lstStyle/>
          <a:p>
            <a:pPr algn="just">
              <a:buNone/>
            </a:pPr>
            <a:r>
              <a:rPr lang="pt-PT" sz="2000" dirty="0" smtClean="0">
                <a:solidFill>
                  <a:schemeClr val="bg1"/>
                </a:solidFill>
                <a:latin typeface="Arial" pitchFamily="34" charset="0"/>
                <a:cs typeface="Arial" pitchFamily="34" charset="0"/>
              </a:rPr>
              <a:t>	Também o mediador que exerce profissionalmente a actividade de mediação, fora do quadro de uma empresa, deve ser considerado comerciante. Não esqueçamos que a actividade de mediação inclui-se nas actividades de intermediação nas trocas, as quais são actividades económica e juridicamente mercantis.</a:t>
            </a:r>
          </a:p>
          <a:p>
            <a:pPr algn="just">
              <a:buNone/>
            </a:pPr>
            <a:r>
              <a:rPr lang="pt-PT" sz="2000" dirty="0" smtClean="0">
                <a:solidFill>
                  <a:schemeClr val="bg1"/>
                </a:solidFill>
                <a:latin typeface="Arial" pitchFamily="34" charset="0"/>
                <a:cs typeface="Arial" pitchFamily="34" charset="0"/>
              </a:rPr>
              <a:t>	 </a:t>
            </a:r>
          </a:p>
          <a:p>
            <a:pPr algn="just">
              <a:buNone/>
            </a:pPr>
            <a:r>
              <a:rPr lang="pt-PT" sz="2000" i="1" dirty="0" smtClean="0">
                <a:solidFill>
                  <a:schemeClr val="bg1"/>
                </a:solidFill>
                <a:latin typeface="Arial" pitchFamily="34" charset="0"/>
                <a:cs typeface="Arial" pitchFamily="34" charset="0"/>
              </a:rPr>
              <a:t>	Exemplos de actividades de mediação:</a:t>
            </a:r>
          </a:p>
          <a:p>
            <a:pPr algn="just">
              <a:buNone/>
            </a:pPr>
            <a:r>
              <a:rPr lang="pt-PT" sz="2000" i="1" dirty="0" smtClean="0">
                <a:solidFill>
                  <a:schemeClr val="bg1"/>
                </a:solidFill>
                <a:latin typeface="Arial" pitchFamily="34" charset="0"/>
                <a:cs typeface="Arial" pitchFamily="34" charset="0"/>
              </a:rPr>
              <a:t>	- o leiloeiro é uma espécie de mediador, que organiza a venda pública de bens que são entregues a quem oferecer maior preço (art. 230.º, n.º 3, do C. Com.);</a:t>
            </a:r>
          </a:p>
          <a:p>
            <a:pPr algn="just">
              <a:buNone/>
            </a:pPr>
            <a:r>
              <a:rPr lang="pt-PT" sz="2000" i="1" dirty="0" smtClean="0">
                <a:solidFill>
                  <a:schemeClr val="bg1"/>
                </a:solidFill>
                <a:latin typeface="Arial" pitchFamily="34" charset="0"/>
                <a:cs typeface="Arial" pitchFamily="34" charset="0"/>
              </a:rPr>
              <a:t>	- a mediação na compra e venda de imóveis;</a:t>
            </a:r>
          </a:p>
          <a:p>
            <a:pPr algn="just">
              <a:buNone/>
            </a:pPr>
            <a:r>
              <a:rPr lang="pt-PT" sz="2000" i="1" dirty="0" smtClean="0">
                <a:solidFill>
                  <a:schemeClr val="bg1"/>
                </a:solidFill>
                <a:latin typeface="Arial" pitchFamily="34" charset="0"/>
                <a:cs typeface="Arial" pitchFamily="34" charset="0"/>
              </a:rPr>
              <a:t>	- a mediação na realização de empréstimos com garantia hipotecária;</a:t>
            </a:r>
          </a:p>
          <a:p>
            <a:pPr algn="just">
              <a:buNone/>
            </a:pPr>
            <a:r>
              <a:rPr lang="pt-PT" sz="2000" i="1" dirty="0" smtClean="0">
                <a:solidFill>
                  <a:schemeClr val="bg1"/>
                </a:solidFill>
                <a:latin typeface="Arial" pitchFamily="34" charset="0"/>
                <a:cs typeface="Arial" pitchFamily="34" charset="0"/>
              </a:rPr>
              <a:t>	- a mediação de seguros, distinguindo-se nesta figura genérica a actividade do agente, do angariador e do corretor.</a:t>
            </a:r>
          </a:p>
          <a:p>
            <a:pPr algn="just">
              <a:buNone/>
            </a:pPr>
            <a:endParaRPr lang="pt-PT" sz="2000" dirty="0" smtClean="0">
              <a:solidFill>
                <a:schemeClr val="bg1"/>
              </a:solidFill>
              <a:latin typeface="Arial" pitchFamily="34" charset="0"/>
              <a:cs typeface="Arial" pitchFamily="34" charset="0"/>
            </a:endParaRPr>
          </a:p>
          <a:p>
            <a:pPr algn="just">
              <a:buNone/>
            </a:pPr>
            <a:endParaRPr lang="pt-PT" sz="2000" b="1" dirty="0" smtClean="0">
              <a:solidFill>
                <a:schemeClr val="bg1">
                  <a:lumMod val="95000"/>
                  <a:lumOff val="5000"/>
                </a:schemeClr>
              </a:solidFill>
              <a:latin typeface="Arial" pitchFamily="34" charset="0"/>
              <a:cs typeface="Arial" pitchFamily="34" charset="0"/>
            </a:endParaRPr>
          </a:p>
        </p:txBody>
      </p:sp>
    </p:spTree>
  </p:cSld>
  <p:clrMapOvr>
    <a:masterClrMapping/>
  </p:clrMapOvr>
  <p:transition spd="med">
    <p:cover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Autofit/>
          </a:bodyPr>
          <a:lstStyle/>
          <a:p>
            <a:pPr>
              <a:buNone/>
            </a:pPr>
            <a:r>
              <a:rPr lang="pt-PT" sz="1600" b="1" dirty="0" smtClean="0">
                <a:solidFill>
                  <a:schemeClr val="bg1"/>
                </a:solidFill>
                <a:latin typeface="Arial" pitchFamily="34" charset="0"/>
                <a:cs typeface="Arial" pitchFamily="34" charset="0"/>
              </a:rPr>
              <a:t>6. Agentes comerciais.</a:t>
            </a:r>
          </a:p>
          <a:p>
            <a:pPr algn="just">
              <a:buNone/>
            </a:pPr>
            <a:r>
              <a:rPr lang="pt-PT" sz="1600" dirty="0" smtClean="0">
                <a:solidFill>
                  <a:schemeClr val="bg1"/>
                </a:solidFill>
                <a:latin typeface="Arial" pitchFamily="34" charset="0"/>
                <a:cs typeface="Arial" pitchFamily="34" charset="0"/>
              </a:rPr>
              <a:t>	 Agente comercial é o sujeito (pessoa singular ou colectiva) que promove por conta de outrem («o principal») a celebração de contratos de modo autónomo, estável e mediante retribuição.</a:t>
            </a:r>
          </a:p>
          <a:p>
            <a:pPr algn="just">
              <a:buFont typeface="Wingdings" pitchFamily="2" charset="2"/>
              <a:buChar char="Ø"/>
            </a:pPr>
            <a:r>
              <a:rPr lang="pt-PT" sz="1600" dirty="0" smtClean="0">
                <a:solidFill>
                  <a:schemeClr val="bg1"/>
                </a:solidFill>
                <a:latin typeface="Arial" pitchFamily="34" charset="0"/>
                <a:cs typeface="Arial" pitchFamily="34" charset="0"/>
              </a:rPr>
              <a:t>Por regra, o agente não tem poderes de representação do principal.</a:t>
            </a:r>
          </a:p>
          <a:p>
            <a:pPr algn="just">
              <a:buFont typeface="Wingdings" pitchFamily="2" charset="2"/>
              <a:buChar char="Ø"/>
            </a:pPr>
            <a:r>
              <a:rPr lang="pt-PT" sz="1600" dirty="0" smtClean="0">
                <a:solidFill>
                  <a:schemeClr val="bg1"/>
                </a:solidFill>
                <a:latin typeface="Arial" pitchFamily="34" charset="0"/>
                <a:cs typeface="Arial" pitchFamily="34" charset="0"/>
              </a:rPr>
              <a:t>A actividade nuclear do agente consiste na promoção da celebração de contratos: prospecção do mercado, angariação de clientes, difusão dos produtos, negociações, etc..</a:t>
            </a:r>
          </a:p>
          <a:p>
            <a:pPr algn="just">
              <a:buFont typeface="Wingdings" pitchFamily="2" charset="2"/>
              <a:buChar char="Ø"/>
            </a:pPr>
            <a:r>
              <a:rPr lang="pt-PT" sz="1600" dirty="0" smtClean="0">
                <a:solidFill>
                  <a:schemeClr val="bg1"/>
                </a:solidFill>
                <a:latin typeface="Arial" pitchFamily="34" charset="0"/>
                <a:cs typeface="Arial" pitchFamily="34" charset="0"/>
              </a:rPr>
              <a:t>Outra característica do agente é a autonomia — o agente actua em nome próprio, embora por conta de outrem — nisto se diferenciando do trabalhador subordinado.</a:t>
            </a:r>
          </a:p>
          <a:p>
            <a:pPr algn="just">
              <a:buFont typeface="Wingdings" pitchFamily="2" charset="2"/>
              <a:buChar char="Ø"/>
            </a:pPr>
            <a:r>
              <a:rPr lang="pt-PT" sz="1600" dirty="0" smtClean="0">
                <a:solidFill>
                  <a:schemeClr val="bg1"/>
                </a:solidFill>
                <a:latin typeface="Arial" pitchFamily="34" charset="0"/>
                <a:cs typeface="Arial" pitchFamily="34" charset="0"/>
              </a:rPr>
              <a:t>Outra característica do contrato de agência é a estabilidade — o agente é um colaborador duradouro.</a:t>
            </a:r>
          </a:p>
          <a:p>
            <a:pPr algn="just">
              <a:buFont typeface="Wingdings" pitchFamily="2" charset="2"/>
              <a:buChar char="Ø"/>
            </a:pPr>
            <a:r>
              <a:rPr lang="pt-PT" sz="1600" dirty="0" smtClean="0">
                <a:solidFill>
                  <a:schemeClr val="bg1"/>
                </a:solidFill>
                <a:latin typeface="Arial" pitchFamily="34" charset="0"/>
                <a:cs typeface="Arial" pitchFamily="34" charset="0"/>
              </a:rPr>
              <a:t>A agência é um contrato oneroso, sendo essencial a retribuição.</a:t>
            </a:r>
          </a:p>
          <a:p>
            <a:pPr algn="just">
              <a:buFont typeface="Wingdings" pitchFamily="2" charset="2"/>
              <a:buChar char="Ø"/>
            </a:pPr>
            <a:r>
              <a:rPr lang="pt-PT" sz="1600" dirty="0" smtClean="0">
                <a:solidFill>
                  <a:schemeClr val="bg1"/>
                </a:solidFill>
                <a:latin typeface="Arial" pitchFamily="34" charset="0"/>
                <a:cs typeface="Arial" pitchFamily="34" charset="0"/>
              </a:rPr>
              <a:t>Em regra, o agente tem um direito de exclusivo na respectiva zona ou círculo de clientes.</a:t>
            </a:r>
          </a:p>
          <a:p>
            <a:pPr algn="just">
              <a:buFont typeface="Wingdings" pitchFamily="2" charset="2"/>
              <a:buChar char="Ø"/>
            </a:pPr>
            <a:r>
              <a:rPr lang="pt-PT" sz="1600" dirty="0" smtClean="0">
                <a:solidFill>
                  <a:schemeClr val="bg1"/>
                </a:solidFill>
                <a:latin typeface="Arial" pitchFamily="34" charset="0"/>
                <a:cs typeface="Arial" pitchFamily="34" charset="0"/>
              </a:rPr>
              <a:t>Após a cessação do contrato, o agente tem, em regra, direito a uma indemnização de clientela.</a:t>
            </a:r>
          </a:p>
          <a:p>
            <a:pPr algn="just">
              <a:buNone/>
            </a:pPr>
            <a:endParaRPr lang="pt-PT" sz="1600" i="1" dirty="0" smtClean="0">
              <a:solidFill>
                <a:schemeClr val="bg1"/>
              </a:solidFill>
              <a:latin typeface="Arial" pitchFamily="34" charset="0"/>
              <a:cs typeface="Arial" pitchFamily="34" charset="0"/>
            </a:endParaRPr>
          </a:p>
          <a:p>
            <a:pPr algn="just">
              <a:buNone/>
            </a:pPr>
            <a:endParaRPr lang="pt-PT" sz="1600" dirty="0" smtClean="0">
              <a:solidFill>
                <a:schemeClr val="bg1"/>
              </a:solidFill>
              <a:latin typeface="Arial" pitchFamily="34" charset="0"/>
              <a:cs typeface="Arial" pitchFamily="34" charset="0"/>
            </a:endParaRPr>
          </a:p>
          <a:p>
            <a:pPr algn="just">
              <a:buNone/>
            </a:pPr>
            <a:endParaRPr lang="pt-PT" sz="1600" b="1" dirty="0" smtClean="0">
              <a:solidFill>
                <a:schemeClr val="bg1"/>
              </a:solidFill>
              <a:latin typeface="Arial" pitchFamily="34" charset="0"/>
              <a:cs typeface="Arial" pitchFamily="34" charset="0"/>
            </a:endParaRPr>
          </a:p>
        </p:txBody>
      </p:sp>
    </p:spTree>
  </p:cSld>
  <p:clrMapOvr>
    <a:masterClrMapping/>
  </p:clrMapOvr>
  <p:transition spd="med">
    <p:cover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Autofit/>
          </a:bodyPr>
          <a:lstStyle/>
          <a:p>
            <a:pPr algn="just">
              <a:buNone/>
            </a:pPr>
            <a:r>
              <a:rPr lang="pt-PT" sz="1800" b="1" dirty="0" smtClean="0">
                <a:solidFill>
                  <a:schemeClr val="bg1"/>
                </a:solidFill>
                <a:latin typeface="Arial" pitchFamily="34" charset="0"/>
                <a:cs typeface="Arial" pitchFamily="34" charset="0"/>
              </a:rPr>
              <a:t>6. Agentes comerciais.</a:t>
            </a:r>
          </a:p>
          <a:p>
            <a:pPr algn="just">
              <a:buNone/>
            </a:pPr>
            <a:endParaRPr lang="pt-PT" sz="1800" b="1" dirty="0" smtClean="0">
              <a:solidFill>
                <a:schemeClr val="bg1"/>
              </a:solidFill>
              <a:latin typeface="Arial" pitchFamily="34" charset="0"/>
              <a:cs typeface="Arial" pitchFamily="34" charset="0"/>
            </a:endParaRPr>
          </a:p>
          <a:p>
            <a:pPr algn="just">
              <a:buNone/>
            </a:pPr>
            <a:endParaRPr lang="pt-PT" sz="1800" b="1" dirty="0" smtClean="0">
              <a:solidFill>
                <a:schemeClr val="bg1"/>
              </a:solidFill>
              <a:latin typeface="Arial" pitchFamily="34" charset="0"/>
              <a:cs typeface="Arial" pitchFamily="34" charset="0"/>
            </a:endParaRPr>
          </a:p>
          <a:p>
            <a:pPr algn="just">
              <a:buNone/>
            </a:pPr>
            <a:r>
              <a:rPr lang="pt-PT" sz="1800" dirty="0" smtClean="0">
                <a:solidFill>
                  <a:schemeClr val="bg1"/>
                </a:solidFill>
                <a:latin typeface="Arial" pitchFamily="34" charset="0"/>
                <a:cs typeface="Arial" pitchFamily="34" charset="0"/>
              </a:rPr>
              <a:t>	A actividade de promoção ou agenciamento de negócios é uma actividade </a:t>
            </a:r>
            <a:r>
              <a:rPr lang="pt-PT" sz="1800" dirty="0" err="1" smtClean="0">
                <a:solidFill>
                  <a:schemeClr val="bg1"/>
                </a:solidFill>
                <a:latin typeface="Arial" pitchFamily="34" charset="0"/>
                <a:cs typeface="Arial" pitchFamily="34" charset="0"/>
              </a:rPr>
              <a:t>jurídico-comercial</a:t>
            </a:r>
            <a:r>
              <a:rPr lang="pt-PT" sz="1800" dirty="0" smtClean="0">
                <a:solidFill>
                  <a:schemeClr val="bg1"/>
                </a:solidFill>
                <a:latin typeface="Arial" pitchFamily="34" charset="0"/>
                <a:cs typeface="Arial" pitchFamily="34" charset="0"/>
              </a:rPr>
              <a:t>.</a:t>
            </a:r>
          </a:p>
          <a:p>
            <a:pPr algn="just">
              <a:buNone/>
            </a:pPr>
            <a:r>
              <a:rPr lang="pt-PT" sz="1800" dirty="0" smtClean="0">
                <a:solidFill>
                  <a:schemeClr val="bg1"/>
                </a:solidFill>
                <a:latin typeface="Arial" pitchFamily="34" charset="0"/>
                <a:cs typeface="Arial" pitchFamily="34" charset="0"/>
              </a:rPr>
              <a:t> </a:t>
            </a:r>
          </a:p>
          <a:p>
            <a:pPr algn="just">
              <a:buNone/>
            </a:pPr>
            <a:r>
              <a:rPr lang="pt-PT" sz="1800" dirty="0" smtClean="0">
                <a:solidFill>
                  <a:schemeClr val="bg1"/>
                </a:solidFill>
                <a:latin typeface="Arial" pitchFamily="34" charset="0"/>
                <a:cs typeface="Arial" pitchFamily="34" charset="0"/>
              </a:rPr>
              <a:t>	Os agentes, porque exercem profissionalmente essa actividade, são comerciantes, mesmo que para tal não utilizem empresas de agenciamento de negócios (previstas no n.º 3, do art. 230.º, do C. Com.).</a:t>
            </a:r>
          </a:p>
          <a:p>
            <a:pPr algn="just">
              <a:buNone/>
            </a:pPr>
            <a:r>
              <a:rPr lang="pt-PT" sz="1800" dirty="0" smtClean="0">
                <a:solidFill>
                  <a:schemeClr val="bg1"/>
                </a:solidFill>
                <a:latin typeface="Arial" pitchFamily="34" charset="0"/>
                <a:cs typeface="Arial" pitchFamily="34" charset="0"/>
              </a:rPr>
              <a:t> </a:t>
            </a:r>
          </a:p>
          <a:p>
            <a:pPr algn="just">
              <a:buNone/>
            </a:pPr>
            <a:endParaRPr lang="pt-PT" sz="1800" i="1" dirty="0" smtClean="0">
              <a:solidFill>
                <a:schemeClr val="bg1"/>
              </a:solidFill>
              <a:latin typeface="Arial" pitchFamily="34" charset="0"/>
              <a:cs typeface="Arial" pitchFamily="34" charset="0"/>
            </a:endParaRPr>
          </a:p>
          <a:p>
            <a:pPr algn="just">
              <a:buNone/>
            </a:pPr>
            <a:endParaRPr lang="pt-PT" sz="1800" dirty="0" smtClean="0">
              <a:solidFill>
                <a:schemeClr val="bg1"/>
              </a:solidFill>
              <a:latin typeface="Arial" pitchFamily="34" charset="0"/>
              <a:cs typeface="Arial" pitchFamily="34" charset="0"/>
            </a:endParaRPr>
          </a:p>
          <a:p>
            <a:pPr algn="just">
              <a:buNone/>
            </a:pPr>
            <a:endParaRPr lang="pt-PT" sz="1800" b="1" dirty="0" smtClean="0">
              <a:solidFill>
                <a:schemeClr val="bg1"/>
              </a:solidFill>
              <a:latin typeface="Arial" pitchFamily="34" charset="0"/>
              <a:cs typeface="Arial" pitchFamily="34" charset="0"/>
            </a:endParaRPr>
          </a:p>
        </p:txBody>
      </p:sp>
    </p:spTree>
  </p:cSld>
  <p:clrMapOvr>
    <a:masterClrMapping/>
  </p:clrMapOvr>
  <p:transition spd="med">
    <p:cover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Autofit/>
          </a:bodyPr>
          <a:lstStyle/>
          <a:p>
            <a:pPr algn="just">
              <a:buNone/>
            </a:pPr>
            <a:r>
              <a:rPr lang="pt-PT" sz="1800" b="1" dirty="0" smtClean="0">
                <a:solidFill>
                  <a:schemeClr val="bg1"/>
                </a:solidFill>
                <a:latin typeface="Arial" pitchFamily="34" charset="0"/>
                <a:cs typeface="Arial" pitchFamily="34" charset="0"/>
              </a:rPr>
              <a:t>7. Corretores.</a:t>
            </a:r>
          </a:p>
          <a:p>
            <a:pPr algn="just">
              <a:buNone/>
            </a:pPr>
            <a:r>
              <a:rPr lang="pt-PT" sz="1800" dirty="0" smtClean="0">
                <a:solidFill>
                  <a:schemeClr val="bg1"/>
                </a:solidFill>
                <a:latin typeface="Arial" pitchFamily="34" charset="0"/>
                <a:cs typeface="Arial" pitchFamily="34" charset="0"/>
              </a:rPr>
              <a:t> </a:t>
            </a:r>
          </a:p>
          <a:p>
            <a:pPr algn="just">
              <a:buNone/>
            </a:pPr>
            <a:r>
              <a:rPr lang="pt-PT" sz="1800" dirty="0" smtClean="0">
                <a:solidFill>
                  <a:schemeClr val="bg1"/>
                </a:solidFill>
                <a:latin typeface="Arial" pitchFamily="34" charset="0"/>
                <a:cs typeface="Arial" pitchFamily="34" charset="0"/>
              </a:rPr>
              <a:t>	Existem duas espécies principais de corretores:</a:t>
            </a:r>
          </a:p>
          <a:p>
            <a:pPr algn="just">
              <a:buNone/>
            </a:pPr>
            <a:r>
              <a:rPr lang="pt-PT" sz="1800" dirty="0" smtClean="0">
                <a:solidFill>
                  <a:schemeClr val="bg1"/>
                </a:solidFill>
                <a:latin typeface="Arial" pitchFamily="34" charset="0"/>
                <a:cs typeface="Arial" pitchFamily="34" charset="0"/>
              </a:rPr>
              <a:t>	- </a:t>
            </a:r>
            <a:r>
              <a:rPr lang="pt-PT" sz="1800" dirty="0" err="1" smtClean="0">
                <a:solidFill>
                  <a:schemeClr val="bg1"/>
                </a:solidFill>
                <a:latin typeface="Arial" pitchFamily="34" charset="0"/>
                <a:cs typeface="Arial" pitchFamily="34" charset="0"/>
              </a:rPr>
              <a:t>corretores-mediadores</a:t>
            </a:r>
            <a:r>
              <a:rPr lang="pt-PT" sz="1800" dirty="0" smtClean="0">
                <a:solidFill>
                  <a:schemeClr val="bg1"/>
                </a:solidFill>
                <a:latin typeface="Arial" pitchFamily="34" charset="0"/>
                <a:cs typeface="Arial" pitchFamily="34" charset="0"/>
              </a:rPr>
              <a:t> (exemplo: os corretores de seguros);</a:t>
            </a:r>
          </a:p>
          <a:p>
            <a:pPr algn="just">
              <a:buNone/>
            </a:pPr>
            <a:r>
              <a:rPr lang="pt-PT" sz="1800" dirty="0" smtClean="0">
                <a:solidFill>
                  <a:schemeClr val="bg1"/>
                </a:solidFill>
                <a:latin typeface="Arial" pitchFamily="34" charset="0"/>
                <a:cs typeface="Arial" pitchFamily="34" charset="0"/>
              </a:rPr>
              <a:t>	- corretores que actuam como mandatários, com ou sem representação (exemplo: os corretores de bolsa).</a:t>
            </a:r>
          </a:p>
          <a:p>
            <a:pPr algn="just">
              <a:buNone/>
            </a:pPr>
            <a:r>
              <a:rPr lang="pt-PT" sz="1800" dirty="0" smtClean="0">
                <a:solidFill>
                  <a:schemeClr val="bg1"/>
                </a:solidFill>
                <a:latin typeface="Arial" pitchFamily="34" charset="0"/>
                <a:cs typeface="Arial" pitchFamily="34" charset="0"/>
              </a:rPr>
              <a:t> </a:t>
            </a:r>
          </a:p>
          <a:p>
            <a:pPr algn="just">
              <a:buNone/>
            </a:pPr>
            <a:r>
              <a:rPr lang="pt-PT" sz="1800" dirty="0" smtClean="0">
                <a:solidFill>
                  <a:schemeClr val="bg1"/>
                </a:solidFill>
                <a:latin typeface="Arial" pitchFamily="34" charset="0"/>
                <a:cs typeface="Arial" pitchFamily="34" charset="0"/>
              </a:rPr>
              <a:t>	A primeira espécie foi atrás analisada. Estamos perante comerciantes.</a:t>
            </a:r>
          </a:p>
          <a:p>
            <a:pPr algn="just">
              <a:buNone/>
            </a:pPr>
            <a:r>
              <a:rPr lang="pt-PT" sz="1800" dirty="0" smtClean="0">
                <a:solidFill>
                  <a:schemeClr val="bg1"/>
                </a:solidFill>
                <a:latin typeface="Arial" pitchFamily="34" charset="0"/>
                <a:cs typeface="Arial" pitchFamily="34" charset="0"/>
              </a:rPr>
              <a:t> </a:t>
            </a:r>
          </a:p>
          <a:p>
            <a:pPr algn="just">
              <a:buNone/>
            </a:pPr>
            <a:r>
              <a:rPr lang="pt-PT" sz="1800" dirty="0" smtClean="0">
                <a:solidFill>
                  <a:schemeClr val="bg1"/>
                </a:solidFill>
                <a:latin typeface="Arial" pitchFamily="34" charset="0"/>
                <a:cs typeface="Arial" pitchFamily="34" charset="0"/>
              </a:rPr>
              <a:t>	Quanto aos segundos, cumpre referir que actualmente os corretores são «sociedades corretoras» ou sociedades financeiras de corretagem, constituídas sob a forma de sociedades anónimas ou sociedades por quotas (art. 293.º, n.º 2, do CVM).</a:t>
            </a:r>
          </a:p>
          <a:p>
            <a:pPr algn="just">
              <a:buNone/>
            </a:pPr>
            <a:endParaRPr lang="pt-PT" sz="1800" b="1" dirty="0" smtClean="0">
              <a:solidFill>
                <a:schemeClr val="bg1"/>
              </a:solidFill>
              <a:latin typeface="Arial" pitchFamily="34" charset="0"/>
              <a:cs typeface="Arial" pitchFamily="34" charset="0"/>
            </a:endParaRPr>
          </a:p>
          <a:p>
            <a:pPr algn="just">
              <a:buNone/>
            </a:pPr>
            <a:r>
              <a:rPr lang="pt-PT" sz="1800" dirty="0" smtClean="0">
                <a:solidFill>
                  <a:schemeClr val="bg1"/>
                </a:solidFill>
                <a:latin typeface="Arial" pitchFamily="34" charset="0"/>
                <a:cs typeface="Arial" pitchFamily="34" charset="0"/>
              </a:rPr>
              <a:t>	</a:t>
            </a:r>
          </a:p>
          <a:p>
            <a:pPr algn="just">
              <a:buNone/>
            </a:pPr>
            <a:endParaRPr lang="pt-PT" sz="1800" b="1" dirty="0" smtClean="0">
              <a:solidFill>
                <a:schemeClr val="bg1"/>
              </a:solidFill>
              <a:latin typeface="Arial" pitchFamily="34" charset="0"/>
              <a:cs typeface="Arial" pitchFamily="34" charset="0"/>
            </a:endParaRPr>
          </a:p>
        </p:txBody>
      </p:sp>
    </p:spTree>
  </p:cSld>
  <p:clrMapOvr>
    <a:masterClrMapping/>
  </p:clrMapOvr>
  <p:transition spd="med">
    <p:cover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Autofit/>
          </a:bodyPr>
          <a:lstStyle/>
          <a:p>
            <a:pPr algn="just">
              <a:buNone/>
            </a:pPr>
            <a:r>
              <a:rPr lang="pt-PT" sz="1800" b="1" dirty="0" smtClean="0"/>
              <a:t>88</a:t>
            </a:r>
            <a:r>
              <a:rPr lang="pt-PT" sz="1800" b="1" dirty="0" smtClean="0">
                <a:solidFill>
                  <a:schemeClr val="bg1"/>
                </a:solidFill>
                <a:latin typeface="Arial" pitchFamily="34" charset="0"/>
                <a:cs typeface="Arial" pitchFamily="34" charset="0"/>
              </a:rPr>
              <a:t> 8. Membros dos órgãos de administração das sociedades comerciais.</a:t>
            </a:r>
          </a:p>
          <a:p>
            <a:pPr algn="just">
              <a:buNone/>
            </a:pPr>
            <a:r>
              <a:rPr lang="pt-PT" sz="1800" dirty="0" smtClean="0">
                <a:solidFill>
                  <a:schemeClr val="bg1"/>
                </a:solidFill>
                <a:latin typeface="Arial" pitchFamily="34" charset="0"/>
                <a:cs typeface="Arial" pitchFamily="34" charset="0"/>
              </a:rPr>
              <a:t> </a:t>
            </a:r>
          </a:p>
          <a:p>
            <a:pPr algn="just">
              <a:buNone/>
            </a:pPr>
            <a:r>
              <a:rPr lang="pt-PT" sz="1800" dirty="0" smtClean="0">
                <a:solidFill>
                  <a:schemeClr val="bg1"/>
                </a:solidFill>
                <a:latin typeface="Arial" pitchFamily="34" charset="0"/>
                <a:cs typeface="Arial" pitchFamily="34" charset="0"/>
              </a:rPr>
              <a:t>	Esta expressão abrange os gerentes das sociedades por quotas (em nome colectivo e em comandita), os administradores e os directores das sociedades anónimas.</a:t>
            </a:r>
          </a:p>
          <a:p>
            <a:pPr algn="just">
              <a:buNone/>
            </a:pPr>
            <a:r>
              <a:rPr lang="pt-PT" sz="1800" dirty="0" smtClean="0">
                <a:solidFill>
                  <a:schemeClr val="bg1"/>
                </a:solidFill>
                <a:latin typeface="Arial" pitchFamily="34" charset="0"/>
                <a:cs typeface="Arial" pitchFamily="34" charset="0"/>
              </a:rPr>
              <a:t> </a:t>
            </a:r>
          </a:p>
          <a:p>
            <a:pPr algn="just">
              <a:buNone/>
            </a:pPr>
            <a:r>
              <a:rPr lang="pt-PT" sz="1800" dirty="0" smtClean="0">
                <a:solidFill>
                  <a:schemeClr val="bg1"/>
                </a:solidFill>
                <a:latin typeface="Arial" pitchFamily="34" charset="0"/>
                <a:cs typeface="Arial" pitchFamily="34" charset="0"/>
              </a:rPr>
              <a:t>	Praticam actos de comércio, mas não o fazem em nome e por conta própria, mas sim em nome e por conta da sociedade que gerem e representam. Logo, não são comerciantes.</a:t>
            </a:r>
          </a:p>
          <a:p>
            <a:pPr algn="just">
              <a:buNone/>
            </a:pPr>
            <a:r>
              <a:rPr lang="pt-PT" sz="1800" dirty="0" smtClean="0">
                <a:solidFill>
                  <a:schemeClr val="bg1"/>
                </a:solidFill>
                <a:latin typeface="Arial" pitchFamily="34" charset="0"/>
                <a:cs typeface="Arial" pitchFamily="34" charset="0"/>
              </a:rPr>
              <a:t> </a:t>
            </a:r>
          </a:p>
          <a:p>
            <a:pPr algn="just">
              <a:buNone/>
            </a:pPr>
            <a:r>
              <a:rPr lang="pt-PT" sz="1800" dirty="0" smtClean="0">
                <a:solidFill>
                  <a:schemeClr val="bg1"/>
                </a:solidFill>
                <a:latin typeface="Arial" pitchFamily="34" charset="0"/>
                <a:cs typeface="Arial" pitchFamily="34" charset="0"/>
              </a:rPr>
              <a:t>	</a:t>
            </a:r>
            <a:endParaRPr lang="pt-PT" sz="1800" b="1" dirty="0" smtClean="0">
              <a:solidFill>
                <a:schemeClr val="bg1"/>
              </a:solidFill>
              <a:latin typeface="Arial" pitchFamily="34" charset="0"/>
              <a:cs typeface="Arial" pitchFamily="34" charset="0"/>
            </a:endParaRPr>
          </a:p>
          <a:p>
            <a:pPr algn="just">
              <a:buNone/>
            </a:pPr>
            <a:r>
              <a:rPr lang="pt-PT" sz="1800" dirty="0" smtClean="0">
                <a:solidFill>
                  <a:schemeClr val="bg1"/>
                </a:solidFill>
                <a:latin typeface="Arial" pitchFamily="34" charset="0"/>
                <a:cs typeface="Arial" pitchFamily="34" charset="0"/>
              </a:rPr>
              <a:t>	</a:t>
            </a:r>
          </a:p>
          <a:p>
            <a:pPr algn="just">
              <a:buNone/>
            </a:pPr>
            <a:endParaRPr lang="pt-PT" sz="1800" b="1" dirty="0" smtClean="0">
              <a:solidFill>
                <a:schemeClr val="bg1"/>
              </a:solidFill>
              <a:latin typeface="Arial" pitchFamily="34" charset="0"/>
              <a:cs typeface="Arial" pitchFamily="34" charset="0"/>
            </a:endParaRPr>
          </a:p>
        </p:txBody>
      </p:sp>
    </p:spTree>
  </p:cSld>
  <p:clrMapOvr>
    <a:masterClrMapping/>
  </p:clrMapOvr>
  <p:transition spd="med">
    <p:cover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Autofit/>
          </a:bodyPr>
          <a:lstStyle/>
          <a:p>
            <a:pPr algn="just">
              <a:buNone/>
            </a:pPr>
            <a:r>
              <a:rPr lang="pt-PT" sz="1600" b="1" dirty="0" smtClean="0">
                <a:solidFill>
                  <a:schemeClr val="bg1"/>
                </a:solidFill>
                <a:latin typeface="Arial" pitchFamily="34" charset="0"/>
                <a:cs typeface="Arial" pitchFamily="34" charset="0"/>
              </a:rPr>
              <a:t>9. Sócios de responsabilidade ilimitada.</a:t>
            </a:r>
          </a:p>
          <a:p>
            <a:pPr algn="just">
              <a:buNone/>
            </a:pPr>
            <a:r>
              <a:rPr lang="pt-PT" sz="1600" dirty="0" smtClean="0">
                <a:solidFill>
                  <a:schemeClr val="bg1"/>
                </a:solidFill>
                <a:latin typeface="Arial" pitchFamily="34" charset="0"/>
                <a:cs typeface="Arial" pitchFamily="34" charset="0"/>
              </a:rPr>
              <a:t> </a:t>
            </a:r>
          </a:p>
          <a:p>
            <a:pPr algn="just">
              <a:buNone/>
            </a:pPr>
            <a:r>
              <a:rPr lang="pt-PT" sz="1600" dirty="0" smtClean="0">
                <a:solidFill>
                  <a:schemeClr val="bg1"/>
                </a:solidFill>
                <a:latin typeface="Arial" pitchFamily="34" charset="0"/>
                <a:cs typeface="Arial" pitchFamily="34" charset="0"/>
              </a:rPr>
              <a:t>	Os sócios de responsabilidade ilimitada correspondem aos sócios das sociedades em nome colectivo e aos sócios comanditados das sociedades em comandita.</a:t>
            </a:r>
          </a:p>
          <a:p>
            <a:pPr algn="just">
              <a:buNone/>
            </a:pPr>
            <a:r>
              <a:rPr lang="pt-PT" sz="1600" dirty="0" smtClean="0">
                <a:solidFill>
                  <a:schemeClr val="bg1"/>
                </a:solidFill>
                <a:latin typeface="Arial" pitchFamily="34" charset="0"/>
                <a:cs typeface="Arial" pitchFamily="34" charset="0"/>
              </a:rPr>
              <a:t>	 </a:t>
            </a:r>
          </a:p>
          <a:p>
            <a:pPr algn="just">
              <a:buNone/>
            </a:pPr>
            <a:r>
              <a:rPr lang="pt-PT" sz="1600" dirty="0" smtClean="0">
                <a:solidFill>
                  <a:schemeClr val="bg1"/>
                </a:solidFill>
                <a:latin typeface="Arial" pitchFamily="34" charset="0"/>
                <a:cs typeface="Arial" pitchFamily="34" charset="0"/>
              </a:rPr>
              <a:t>	Chamam-se sócios de responsabilidade ilimitada porque respondem pessoal, solidária e ilimitadamente pelas dívidas da própria sociedade.</a:t>
            </a:r>
          </a:p>
          <a:p>
            <a:pPr algn="just">
              <a:buNone/>
            </a:pPr>
            <a:r>
              <a:rPr lang="pt-PT" sz="1600" dirty="0" smtClean="0">
                <a:solidFill>
                  <a:schemeClr val="bg1"/>
                </a:solidFill>
                <a:latin typeface="Arial" pitchFamily="34" charset="0"/>
                <a:cs typeface="Arial" pitchFamily="34" charset="0"/>
              </a:rPr>
              <a:t>	 </a:t>
            </a:r>
          </a:p>
          <a:p>
            <a:pPr algn="just">
              <a:buNone/>
            </a:pPr>
            <a:r>
              <a:rPr lang="pt-PT" sz="1600" dirty="0" smtClean="0">
                <a:solidFill>
                  <a:schemeClr val="bg1"/>
                </a:solidFill>
                <a:latin typeface="Arial" pitchFamily="34" charset="0"/>
                <a:cs typeface="Arial" pitchFamily="34" charset="0"/>
              </a:rPr>
              <a:t>	Segundo alguns autores, estes sócios seriam comerciantes.</a:t>
            </a:r>
          </a:p>
          <a:p>
            <a:pPr algn="just">
              <a:buNone/>
            </a:pPr>
            <a:r>
              <a:rPr lang="pt-PT" sz="1600" dirty="0" smtClean="0">
                <a:solidFill>
                  <a:schemeClr val="bg1"/>
                </a:solidFill>
                <a:latin typeface="Arial" pitchFamily="34" charset="0"/>
                <a:cs typeface="Arial" pitchFamily="34" charset="0"/>
              </a:rPr>
              <a:t>	Discordamos desta posição pelas seguintes razões:</a:t>
            </a:r>
          </a:p>
          <a:p>
            <a:pPr algn="just">
              <a:buNone/>
            </a:pPr>
            <a:r>
              <a:rPr lang="pt-PT" sz="1600" dirty="0" smtClean="0">
                <a:solidFill>
                  <a:schemeClr val="bg1"/>
                </a:solidFill>
                <a:latin typeface="Arial" pitchFamily="34" charset="0"/>
                <a:cs typeface="Arial" pitchFamily="34" charset="0"/>
              </a:rPr>
              <a:t>	- a responsabilidade destes sócios é subsidiária da </a:t>
            </a:r>
            <a:r>
              <a:rPr lang="pt-PT" sz="1600" dirty="0" err="1" smtClean="0">
                <a:solidFill>
                  <a:schemeClr val="bg1"/>
                </a:solidFill>
                <a:latin typeface="Arial" pitchFamily="34" charset="0"/>
                <a:cs typeface="Arial" pitchFamily="34" charset="0"/>
              </a:rPr>
              <a:t>da</a:t>
            </a:r>
            <a:r>
              <a:rPr lang="pt-PT" sz="1600" dirty="0" smtClean="0">
                <a:solidFill>
                  <a:schemeClr val="bg1"/>
                </a:solidFill>
                <a:latin typeface="Arial" pitchFamily="34" charset="0"/>
                <a:cs typeface="Arial" pitchFamily="34" charset="0"/>
              </a:rPr>
              <a:t> sociedade e os credores dos sócios não podem executar a parte destes na sociedade (artigos 175.º, n.º 1, 183.º, n.º 1, 465.º, n.º 1, e 474.º, do CSC);</a:t>
            </a:r>
          </a:p>
          <a:p>
            <a:pPr algn="just">
              <a:buNone/>
            </a:pPr>
            <a:r>
              <a:rPr lang="pt-PT" sz="1600" dirty="0" smtClean="0">
                <a:solidFill>
                  <a:schemeClr val="bg1"/>
                </a:solidFill>
                <a:latin typeface="Arial" pitchFamily="34" charset="0"/>
                <a:cs typeface="Arial" pitchFamily="34" charset="0"/>
              </a:rPr>
              <a:t>	- estas sociedades têm personalidade jurídica própria e património autónomo e distinto dos respectivos sócios (art. 5.º, do CSC).</a:t>
            </a:r>
          </a:p>
          <a:p>
            <a:pPr algn="just">
              <a:buNone/>
            </a:pPr>
            <a:r>
              <a:rPr lang="pt-PT" sz="1600" dirty="0" smtClean="0">
                <a:solidFill>
                  <a:schemeClr val="bg1"/>
                </a:solidFill>
                <a:latin typeface="Arial" pitchFamily="34" charset="0"/>
                <a:cs typeface="Arial" pitchFamily="34" charset="0"/>
              </a:rPr>
              <a:t>	 </a:t>
            </a:r>
          </a:p>
          <a:p>
            <a:pPr algn="just">
              <a:buNone/>
            </a:pPr>
            <a:r>
              <a:rPr lang="pt-PT" sz="1600" dirty="0" smtClean="0">
                <a:solidFill>
                  <a:schemeClr val="bg1"/>
                </a:solidFill>
                <a:latin typeface="Arial" pitchFamily="34" charset="0"/>
                <a:cs typeface="Arial" pitchFamily="34" charset="0"/>
              </a:rPr>
              <a:t>	Comerciantes são as sociedades e não os sócios.</a:t>
            </a:r>
          </a:p>
          <a:p>
            <a:pPr algn="just">
              <a:buNone/>
            </a:pPr>
            <a:endParaRPr lang="pt-PT" sz="1600" b="1" dirty="0" smtClean="0">
              <a:solidFill>
                <a:schemeClr val="bg1"/>
              </a:solidFill>
              <a:latin typeface="Arial" pitchFamily="34" charset="0"/>
              <a:cs typeface="Arial" pitchFamily="34" charset="0"/>
            </a:endParaRPr>
          </a:p>
        </p:txBody>
      </p:sp>
    </p:spTree>
  </p:cSld>
  <p:clrMapOvr>
    <a:masterClrMapping/>
  </p:clrMapOvr>
  <p:transition spd="med">
    <p:cover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Autofit/>
          </a:bodyPr>
          <a:lstStyle/>
          <a:p>
            <a:pPr algn="just">
              <a:buNone/>
            </a:pPr>
            <a:r>
              <a:rPr lang="pt-PT" sz="2000" b="1" dirty="0" smtClean="0">
                <a:solidFill>
                  <a:schemeClr val="bg1"/>
                </a:solidFill>
                <a:latin typeface="Arial" pitchFamily="34" charset="0"/>
                <a:cs typeface="Arial" pitchFamily="34" charset="0"/>
              </a:rPr>
              <a:t> INCOMPATIBILIDADES E INDISPONIBILIDADES.</a:t>
            </a:r>
          </a:p>
          <a:p>
            <a:pPr algn="just">
              <a:buNone/>
            </a:pPr>
            <a:r>
              <a:rPr lang="pt-PT" sz="2000" dirty="0" smtClean="0">
                <a:solidFill>
                  <a:schemeClr val="bg1"/>
                </a:solidFill>
                <a:latin typeface="Arial" pitchFamily="34" charset="0"/>
                <a:cs typeface="Arial" pitchFamily="34" charset="0"/>
              </a:rPr>
              <a:t> </a:t>
            </a:r>
          </a:p>
          <a:p>
            <a:pPr algn="just">
              <a:buNone/>
            </a:pPr>
            <a:r>
              <a:rPr lang="pt-PT" sz="2000" dirty="0" smtClean="0">
                <a:solidFill>
                  <a:schemeClr val="bg1"/>
                </a:solidFill>
                <a:latin typeface="Arial" pitchFamily="34" charset="0"/>
                <a:cs typeface="Arial" pitchFamily="34" charset="0"/>
              </a:rPr>
              <a:t>	A lei proíbe, a certas pessoas, o exercício do comércio, em razão de tais pessoas terem certas funções ou posições que poderiam ser prejudicadas pelo exercício do comércio.</a:t>
            </a:r>
          </a:p>
          <a:p>
            <a:pPr algn="just">
              <a:buNone/>
            </a:pPr>
            <a:r>
              <a:rPr lang="pt-PT" sz="2000" dirty="0" smtClean="0">
                <a:solidFill>
                  <a:schemeClr val="bg1"/>
                </a:solidFill>
                <a:latin typeface="Arial" pitchFamily="34" charset="0"/>
                <a:cs typeface="Arial" pitchFamily="34" charset="0"/>
              </a:rPr>
              <a:t>	 </a:t>
            </a:r>
          </a:p>
          <a:p>
            <a:pPr algn="just">
              <a:buNone/>
            </a:pPr>
            <a:r>
              <a:rPr lang="pt-PT" sz="2000" dirty="0" smtClean="0">
                <a:solidFill>
                  <a:schemeClr val="bg1"/>
                </a:solidFill>
                <a:latin typeface="Arial" pitchFamily="34" charset="0"/>
                <a:cs typeface="Arial" pitchFamily="34" charset="0"/>
              </a:rPr>
              <a:t>	A violação destas proibições tem como consequência a responsabilidade civil extra-contratual (o dever de indemnizar os prejuízos causados), ou a responsabilidade disciplinar.</a:t>
            </a:r>
          </a:p>
          <a:p>
            <a:pPr algn="just">
              <a:buNone/>
            </a:pPr>
            <a:r>
              <a:rPr lang="pt-PT" sz="2000" dirty="0" smtClean="0">
                <a:solidFill>
                  <a:schemeClr val="bg1"/>
                </a:solidFill>
                <a:latin typeface="Arial" pitchFamily="34" charset="0"/>
                <a:cs typeface="Arial" pitchFamily="34" charset="0"/>
              </a:rPr>
              <a:t>	 </a:t>
            </a:r>
          </a:p>
          <a:p>
            <a:pPr algn="just">
              <a:buNone/>
            </a:pPr>
            <a:endParaRPr lang="pt-PT" sz="2000" b="1" dirty="0" smtClean="0">
              <a:solidFill>
                <a:schemeClr val="bg1"/>
              </a:solidFill>
              <a:latin typeface="Arial" pitchFamily="34" charset="0"/>
              <a:cs typeface="Arial" pitchFamily="34" charset="0"/>
            </a:endParaRPr>
          </a:p>
        </p:txBody>
      </p:sp>
    </p:spTree>
  </p:cSld>
  <p:clrMapOvr>
    <a:masterClrMapping/>
  </p:clrMapOvr>
  <p:transition spd="med">
    <p:cover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Autofit/>
          </a:bodyPr>
          <a:lstStyle/>
          <a:p>
            <a:pPr algn="just">
              <a:buNone/>
            </a:pPr>
            <a:r>
              <a:rPr lang="pt-PT" sz="1600" b="1" dirty="0" smtClean="0">
                <a:solidFill>
                  <a:schemeClr val="bg1"/>
                </a:solidFill>
                <a:latin typeface="Arial" pitchFamily="34" charset="0"/>
                <a:cs typeface="Arial" pitchFamily="34" charset="0"/>
              </a:rPr>
              <a:t> 1. Impedimentos resultantes de disposições de direito público.</a:t>
            </a:r>
          </a:p>
          <a:p>
            <a:pPr algn="just">
              <a:buNone/>
            </a:pPr>
            <a:r>
              <a:rPr lang="pt-PT" sz="1600" dirty="0" smtClean="0">
                <a:solidFill>
                  <a:schemeClr val="bg1"/>
                </a:solidFill>
                <a:latin typeface="Arial" pitchFamily="34" charset="0"/>
                <a:cs typeface="Arial" pitchFamily="34" charset="0"/>
              </a:rPr>
              <a:t> </a:t>
            </a:r>
          </a:p>
          <a:p>
            <a:pPr algn="just">
              <a:buNone/>
            </a:pPr>
            <a:r>
              <a:rPr lang="pt-PT" sz="1600" dirty="0" smtClean="0">
                <a:solidFill>
                  <a:schemeClr val="bg1"/>
                </a:solidFill>
                <a:latin typeface="Arial" pitchFamily="34" charset="0"/>
                <a:cs typeface="Arial" pitchFamily="34" charset="0"/>
              </a:rPr>
              <a:t>	Impedimentos que recaem sobre os Juízes (art. 13.º, da Lei n.º 21/85) e os magistrados do Ministério Público (art. 60.º, da Lei n.º 47/86).</a:t>
            </a:r>
          </a:p>
          <a:p>
            <a:pPr algn="just">
              <a:buNone/>
            </a:pPr>
            <a:r>
              <a:rPr lang="pt-PT" sz="1600" dirty="0" smtClean="0">
                <a:solidFill>
                  <a:schemeClr val="bg1"/>
                </a:solidFill>
                <a:latin typeface="Arial" pitchFamily="34" charset="0"/>
                <a:cs typeface="Arial" pitchFamily="34" charset="0"/>
              </a:rPr>
              <a:t> </a:t>
            </a:r>
          </a:p>
          <a:p>
            <a:pPr algn="just">
              <a:buNone/>
            </a:pPr>
            <a:r>
              <a:rPr lang="pt-PT" sz="1600" dirty="0" smtClean="0">
                <a:solidFill>
                  <a:schemeClr val="bg1"/>
                </a:solidFill>
                <a:latin typeface="Arial" pitchFamily="34" charset="0"/>
                <a:cs typeface="Arial" pitchFamily="34" charset="0"/>
              </a:rPr>
              <a:t> </a:t>
            </a:r>
          </a:p>
          <a:p>
            <a:pPr algn="just">
              <a:buNone/>
            </a:pPr>
            <a:r>
              <a:rPr lang="pt-PT" sz="1600" b="1" dirty="0" smtClean="0">
                <a:solidFill>
                  <a:schemeClr val="bg1"/>
                </a:solidFill>
                <a:latin typeface="Arial" pitchFamily="34" charset="0"/>
                <a:cs typeface="Arial" pitchFamily="34" charset="0"/>
              </a:rPr>
              <a:t>2. Impedimentos resultantes de disposições de direito comercial.</a:t>
            </a:r>
          </a:p>
          <a:p>
            <a:pPr algn="just">
              <a:buNone/>
            </a:pPr>
            <a:r>
              <a:rPr lang="pt-PT" sz="1600" dirty="0" smtClean="0">
                <a:solidFill>
                  <a:schemeClr val="bg1"/>
                </a:solidFill>
                <a:latin typeface="Arial" pitchFamily="34" charset="0"/>
                <a:cs typeface="Arial" pitchFamily="34" charset="0"/>
              </a:rPr>
              <a:t> </a:t>
            </a:r>
          </a:p>
          <a:p>
            <a:pPr algn="just">
              <a:buNone/>
            </a:pPr>
            <a:r>
              <a:rPr lang="pt-PT" sz="1600" dirty="0" smtClean="0">
                <a:solidFill>
                  <a:schemeClr val="bg1"/>
                </a:solidFill>
                <a:latin typeface="Arial" pitchFamily="34" charset="0"/>
                <a:cs typeface="Arial" pitchFamily="34" charset="0"/>
              </a:rPr>
              <a:t>	- sócios das sociedades em nome colectivo e em comandita simples (artigos 180.º e 474.º, do CSC);</a:t>
            </a:r>
          </a:p>
          <a:p>
            <a:pPr algn="just">
              <a:buNone/>
            </a:pPr>
            <a:r>
              <a:rPr lang="pt-PT" sz="1600" dirty="0" smtClean="0">
                <a:solidFill>
                  <a:schemeClr val="bg1"/>
                </a:solidFill>
                <a:latin typeface="Arial" pitchFamily="34" charset="0"/>
                <a:cs typeface="Arial" pitchFamily="34" charset="0"/>
              </a:rPr>
              <a:t>	- gerentes das sociedades por quotas (art. 254.º, do CSC);</a:t>
            </a:r>
          </a:p>
          <a:p>
            <a:pPr algn="just">
              <a:buNone/>
            </a:pPr>
            <a:r>
              <a:rPr lang="pt-PT" sz="1600" dirty="0" smtClean="0">
                <a:solidFill>
                  <a:schemeClr val="bg1"/>
                </a:solidFill>
                <a:latin typeface="Arial" pitchFamily="34" charset="0"/>
                <a:cs typeface="Arial" pitchFamily="34" charset="0"/>
              </a:rPr>
              <a:t>	- administradores, membros do conselho geral e directores das sociedades anónimas (artigos 398.º, 445.º, n.º 1, e 428.º, do CSC);</a:t>
            </a:r>
          </a:p>
          <a:p>
            <a:pPr algn="just">
              <a:buNone/>
            </a:pPr>
            <a:r>
              <a:rPr lang="pt-PT" sz="1600" dirty="0" smtClean="0">
                <a:solidFill>
                  <a:schemeClr val="bg1"/>
                </a:solidFill>
                <a:latin typeface="Arial" pitchFamily="34" charset="0"/>
                <a:cs typeface="Arial" pitchFamily="34" charset="0"/>
              </a:rPr>
              <a:t>	- gerentes comerciais e caixeiros (artigos 253.º e 264.º, do C. Com.);</a:t>
            </a:r>
          </a:p>
          <a:p>
            <a:pPr algn="just">
              <a:buNone/>
            </a:pPr>
            <a:r>
              <a:rPr lang="pt-PT" sz="1600" dirty="0" smtClean="0">
                <a:solidFill>
                  <a:schemeClr val="bg1"/>
                </a:solidFill>
                <a:latin typeface="Arial" pitchFamily="34" charset="0"/>
                <a:cs typeface="Arial" pitchFamily="34" charset="0"/>
              </a:rPr>
              <a:t>	- administradores e gestores públicos.</a:t>
            </a:r>
            <a:endParaRPr lang="pt-PT" sz="1600" b="1" dirty="0" smtClean="0">
              <a:solidFill>
                <a:schemeClr val="bg1"/>
              </a:solidFill>
              <a:latin typeface="Arial" pitchFamily="34" charset="0"/>
              <a:cs typeface="Arial" pitchFamily="34" charset="0"/>
            </a:endParaRPr>
          </a:p>
        </p:txBody>
      </p:sp>
    </p:spTree>
  </p:cSld>
  <p:clrMapOvr>
    <a:masterClrMapping/>
  </p:clrMapOvr>
  <p:transition spd="med">
    <p:cover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osição de Conteúdo 3"/>
          <p:cNvSpPr>
            <a:spLocks noGrp="1"/>
          </p:cNvSpPr>
          <p:nvPr>
            <p:ph idx="1"/>
          </p:nvPr>
        </p:nvSpPr>
        <p:spPr/>
        <p:txBody>
          <a:bodyPr>
            <a:normAutofit/>
          </a:bodyPr>
          <a:lstStyle/>
          <a:p>
            <a:pPr>
              <a:buNone/>
            </a:pPr>
            <a:r>
              <a:rPr lang="pt-PT" sz="2000" b="1" dirty="0" smtClean="0">
                <a:solidFill>
                  <a:schemeClr val="bg1"/>
                </a:solidFill>
              </a:rPr>
              <a:t> </a:t>
            </a:r>
          </a:p>
          <a:p>
            <a:pPr>
              <a:buNone/>
            </a:pPr>
            <a:r>
              <a:rPr lang="pt-PT" sz="2000" b="1" dirty="0" smtClean="0">
                <a:solidFill>
                  <a:schemeClr val="bg1"/>
                </a:solidFill>
                <a:latin typeface="Arial" pitchFamily="34" charset="0"/>
                <a:cs typeface="Arial" pitchFamily="34" charset="0"/>
              </a:rPr>
              <a:t>RELEVÂNCIA DA DEFINIÇÃO DE COMERCIANTE.</a:t>
            </a:r>
          </a:p>
          <a:p>
            <a:pPr>
              <a:buNone/>
            </a:pPr>
            <a:endParaRPr lang="pt-PT" sz="2000" dirty="0" smtClean="0">
              <a:solidFill>
                <a:schemeClr val="bg1"/>
              </a:solidFill>
              <a:latin typeface="Arial" pitchFamily="34" charset="0"/>
              <a:cs typeface="Arial" pitchFamily="34" charset="0"/>
            </a:endParaRPr>
          </a:p>
          <a:p>
            <a:pPr>
              <a:buNone/>
            </a:pPr>
            <a:r>
              <a:rPr lang="pt-PT" sz="2000" dirty="0" smtClean="0">
                <a:solidFill>
                  <a:schemeClr val="bg1"/>
                </a:solidFill>
                <a:latin typeface="Arial" pitchFamily="34" charset="0"/>
                <a:cs typeface="Arial" pitchFamily="34" charset="0"/>
              </a:rPr>
              <a:t>a) classificação dos actos subjectivamente comerciais;</a:t>
            </a:r>
          </a:p>
          <a:p>
            <a:pPr>
              <a:buNone/>
            </a:pPr>
            <a:r>
              <a:rPr lang="pt-PT" sz="2000" dirty="0" smtClean="0">
                <a:solidFill>
                  <a:schemeClr val="bg1"/>
                </a:solidFill>
                <a:latin typeface="Arial" pitchFamily="34" charset="0"/>
                <a:cs typeface="Arial" pitchFamily="34" charset="0"/>
              </a:rPr>
              <a:t> </a:t>
            </a:r>
          </a:p>
          <a:p>
            <a:pPr>
              <a:buNone/>
            </a:pPr>
            <a:r>
              <a:rPr lang="pt-PT" sz="2000" dirty="0" smtClean="0">
                <a:solidFill>
                  <a:schemeClr val="bg1"/>
                </a:solidFill>
                <a:latin typeface="Arial" pitchFamily="34" charset="0"/>
                <a:cs typeface="Arial" pitchFamily="34" charset="0"/>
              </a:rPr>
              <a:t>b) sujeição a determinadas obrigações especiais (art. 18.º, do C. Com.);</a:t>
            </a:r>
          </a:p>
          <a:p>
            <a:pPr>
              <a:buNone/>
            </a:pPr>
            <a:r>
              <a:rPr lang="pt-PT" sz="2000" dirty="0" smtClean="0">
                <a:solidFill>
                  <a:schemeClr val="bg1"/>
                </a:solidFill>
                <a:latin typeface="Arial" pitchFamily="34" charset="0"/>
                <a:cs typeface="Arial" pitchFamily="34" charset="0"/>
              </a:rPr>
              <a:t> </a:t>
            </a:r>
          </a:p>
          <a:p>
            <a:pPr>
              <a:buNone/>
            </a:pPr>
            <a:r>
              <a:rPr lang="pt-PT" sz="2000" dirty="0" smtClean="0">
                <a:solidFill>
                  <a:schemeClr val="bg1"/>
                </a:solidFill>
                <a:latin typeface="Arial" pitchFamily="34" charset="0"/>
                <a:cs typeface="Arial" pitchFamily="34" charset="0"/>
              </a:rPr>
              <a:t>c) regime especial de prova (artigos 396.º e 400.º, do C. Com.);</a:t>
            </a:r>
          </a:p>
          <a:p>
            <a:pPr>
              <a:buNone/>
            </a:pPr>
            <a:r>
              <a:rPr lang="pt-PT" sz="2000" dirty="0" smtClean="0">
                <a:solidFill>
                  <a:schemeClr val="bg1"/>
                </a:solidFill>
                <a:latin typeface="Arial" pitchFamily="34" charset="0"/>
                <a:cs typeface="Arial" pitchFamily="34" charset="0"/>
              </a:rPr>
              <a:t> </a:t>
            </a:r>
          </a:p>
          <a:p>
            <a:pPr>
              <a:buNone/>
            </a:pPr>
            <a:r>
              <a:rPr lang="pt-PT" sz="2000" dirty="0" smtClean="0">
                <a:solidFill>
                  <a:schemeClr val="bg1"/>
                </a:solidFill>
                <a:latin typeface="Arial" pitchFamily="34" charset="0"/>
                <a:cs typeface="Arial" pitchFamily="34" charset="0"/>
              </a:rPr>
              <a:t>d) regime de dívidas (art. 1691.º, do C. Civil).</a:t>
            </a:r>
          </a:p>
          <a:p>
            <a:endParaRPr lang="pt-PT" sz="2000" b="1" dirty="0" smtClean="0">
              <a:solidFill>
                <a:schemeClr val="bg1"/>
              </a:solidFill>
              <a:latin typeface="Arial" pitchFamily="34" charset="0"/>
              <a:cs typeface="Arial" pitchFamily="34" charset="0"/>
            </a:endParaRPr>
          </a:p>
        </p:txBody>
      </p:sp>
      <p:sp>
        <p:nvSpPr>
          <p:cNvPr id="5"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slide(fromLeft)">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slide(fromLeft)">
                                      <p:cBhvr>
                                        <p:cTn id="12" dur="500"/>
                                        <p:tgtEl>
                                          <p:spTgt spid="4">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xEl>
                                              <p:pRg st="7" end="7"/>
                                            </p:txEl>
                                          </p:spTgt>
                                        </p:tgtEl>
                                        <p:attrNameLst>
                                          <p:attrName>style.visibility</p:attrName>
                                        </p:attrNameLst>
                                      </p:cBhvr>
                                      <p:to>
                                        <p:strVal val="visible"/>
                                      </p:to>
                                    </p:set>
                                    <p:animEffect transition="in" filter="slide(fromLeft)">
                                      <p:cBhvr>
                                        <p:cTn id="17" dur="500"/>
                                        <p:tgtEl>
                                          <p:spTgt spid="4">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nodeType="clickEffect">
                                  <p:stCondLst>
                                    <p:cond delay="0"/>
                                  </p:stCondLst>
                                  <p:childTnLst>
                                    <p:set>
                                      <p:cBhvr>
                                        <p:cTn id="21" dur="1" fill="hold">
                                          <p:stCondLst>
                                            <p:cond delay="0"/>
                                          </p:stCondLst>
                                        </p:cTn>
                                        <p:tgtEl>
                                          <p:spTgt spid="4">
                                            <p:txEl>
                                              <p:pRg st="9" end="9"/>
                                            </p:txEl>
                                          </p:spTgt>
                                        </p:tgtEl>
                                        <p:attrNameLst>
                                          <p:attrName>style.visibility</p:attrName>
                                        </p:attrNameLst>
                                      </p:cBhvr>
                                      <p:to>
                                        <p:strVal val="visible"/>
                                      </p:to>
                                    </p:set>
                                    <p:animEffect transition="in" filter="slide(fromLeft)">
                                      <p:cBhvr>
                                        <p:cTn id="22"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Autofit/>
          </a:bodyPr>
          <a:lstStyle/>
          <a:p>
            <a:pPr algn="just">
              <a:buNone/>
            </a:pPr>
            <a:r>
              <a:rPr lang="pt-PT" sz="1600" b="1" dirty="0" smtClean="0">
                <a:solidFill>
                  <a:schemeClr val="bg1"/>
                </a:solidFill>
                <a:latin typeface="Arial" pitchFamily="34" charset="0"/>
                <a:cs typeface="Arial" pitchFamily="34" charset="0"/>
              </a:rPr>
              <a:t>	 DISTINÇÃO ENTRE OS COMERCIANTES E OUTRAS CATEGORIAS PROFISSIONAIS.</a:t>
            </a:r>
          </a:p>
          <a:p>
            <a:pPr algn="just">
              <a:buNone/>
            </a:pPr>
            <a:r>
              <a:rPr lang="pt-PT" sz="1600" dirty="0" smtClean="0">
                <a:solidFill>
                  <a:schemeClr val="bg1"/>
                </a:solidFill>
                <a:latin typeface="Arial" pitchFamily="34" charset="0"/>
                <a:cs typeface="Arial" pitchFamily="34" charset="0"/>
              </a:rPr>
              <a:t>	 </a:t>
            </a:r>
          </a:p>
          <a:p>
            <a:pPr algn="just">
              <a:buNone/>
            </a:pPr>
            <a:r>
              <a:rPr lang="pt-PT" sz="1600" dirty="0" smtClean="0">
                <a:solidFill>
                  <a:schemeClr val="bg1"/>
                </a:solidFill>
                <a:latin typeface="Arial" pitchFamily="34" charset="0"/>
                <a:cs typeface="Arial" pitchFamily="34" charset="0"/>
              </a:rPr>
              <a:t>	- Agricultores</a:t>
            </a:r>
          </a:p>
          <a:p>
            <a:pPr algn="just">
              <a:buNone/>
            </a:pPr>
            <a:r>
              <a:rPr lang="pt-PT" sz="1600" dirty="0" smtClean="0">
                <a:solidFill>
                  <a:schemeClr val="bg1"/>
                </a:solidFill>
                <a:latin typeface="Arial" pitchFamily="34" charset="0"/>
                <a:cs typeface="Arial" pitchFamily="34" charset="0"/>
              </a:rPr>
              <a:t>	- Artesãos </a:t>
            </a:r>
          </a:p>
          <a:p>
            <a:pPr algn="just">
              <a:buNone/>
            </a:pPr>
            <a:r>
              <a:rPr lang="pt-PT" sz="1600" dirty="0" smtClean="0">
                <a:solidFill>
                  <a:schemeClr val="bg1"/>
                </a:solidFill>
                <a:latin typeface="Arial" pitchFamily="34" charset="0"/>
                <a:cs typeface="Arial" pitchFamily="34" charset="0"/>
              </a:rPr>
              <a:t>	- Profissionais liberais.</a:t>
            </a:r>
          </a:p>
          <a:p>
            <a:pPr algn="just">
              <a:buNone/>
            </a:pPr>
            <a:r>
              <a:rPr lang="pt-PT" sz="1600" dirty="0" smtClean="0">
                <a:solidFill>
                  <a:schemeClr val="bg1"/>
                </a:solidFill>
                <a:latin typeface="Arial" pitchFamily="34" charset="0"/>
                <a:cs typeface="Arial" pitchFamily="34" charset="0"/>
              </a:rPr>
              <a:t>	 </a:t>
            </a:r>
          </a:p>
          <a:p>
            <a:pPr algn="just">
              <a:buNone/>
            </a:pPr>
            <a:r>
              <a:rPr lang="pt-PT" sz="1600" b="1" dirty="0" smtClean="0">
                <a:solidFill>
                  <a:schemeClr val="bg1"/>
                </a:solidFill>
                <a:latin typeface="Arial" pitchFamily="34" charset="0"/>
                <a:cs typeface="Arial" pitchFamily="34" charset="0"/>
              </a:rPr>
              <a:t>	1. Agricultores.</a:t>
            </a:r>
          </a:p>
          <a:p>
            <a:pPr algn="just">
              <a:buNone/>
            </a:pPr>
            <a:r>
              <a:rPr lang="pt-PT" sz="1600" dirty="0" smtClean="0">
                <a:solidFill>
                  <a:schemeClr val="bg1"/>
                </a:solidFill>
                <a:latin typeface="Arial" pitchFamily="34" charset="0"/>
                <a:cs typeface="Arial" pitchFamily="34" charset="0"/>
              </a:rPr>
              <a:t>	 </a:t>
            </a:r>
          </a:p>
          <a:p>
            <a:pPr algn="just">
              <a:buNone/>
            </a:pPr>
            <a:r>
              <a:rPr lang="pt-PT" sz="1600" dirty="0" smtClean="0">
                <a:solidFill>
                  <a:schemeClr val="bg1"/>
                </a:solidFill>
                <a:latin typeface="Arial" pitchFamily="34" charset="0"/>
                <a:cs typeface="Arial" pitchFamily="34" charset="0"/>
              </a:rPr>
              <a:t>	Conceito amplo de agricultura: pecuária, exploração florestal e criação de animais fora das modalidades tradicionais.</a:t>
            </a:r>
          </a:p>
          <a:p>
            <a:pPr algn="just">
              <a:buNone/>
            </a:pPr>
            <a:r>
              <a:rPr lang="pt-PT" sz="1600" dirty="0" smtClean="0">
                <a:solidFill>
                  <a:schemeClr val="bg1"/>
                </a:solidFill>
                <a:latin typeface="Arial" pitchFamily="34" charset="0"/>
                <a:cs typeface="Arial" pitchFamily="34" charset="0"/>
              </a:rPr>
              <a:t>	 </a:t>
            </a:r>
          </a:p>
          <a:p>
            <a:pPr algn="just">
              <a:buNone/>
            </a:pPr>
            <a:r>
              <a:rPr lang="pt-PT" sz="1600" dirty="0" smtClean="0">
                <a:solidFill>
                  <a:schemeClr val="bg1"/>
                </a:solidFill>
                <a:latin typeface="Arial" pitchFamily="34" charset="0"/>
                <a:cs typeface="Arial" pitchFamily="34" charset="0"/>
              </a:rPr>
              <a:t>	Os agricultores não são comerciantes (artigos 230.º, parágrafos 1 e 2; e 464.º, do C. Com.).</a:t>
            </a:r>
          </a:p>
          <a:p>
            <a:pPr algn="just">
              <a:buNone/>
            </a:pPr>
            <a:endParaRPr lang="pt-PT" sz="1600" b="1" dirty="0" smtClean="0">
              <a:solidFill>
                <a:schemeClr val="bg1"/>
              </a:solidFill>
              <a:latin typeface="Arial" pitchFamily="34" charset="0"/>
              <a:cs typeface="Arial" pitchFamily="34" charset="0"/>
            </a:endParaRPr>
          </a:p>
        </p:txBody>
      </p:sp>
    </p:spTree>
  </p:cSld>
  <p:clrMapOvr>
    <a:masterClrMapping/>
  </p:clrMapOvr>
  <p:transition spd="med">
    <p:cover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6" name="Marcador de Posição de Conteúdo 3"/>
          <p:cNvSpPr>
            <a:spLocks noGrp="1"/>
          </p:cNvSpPr>
          <p:nvPr>
            <p:ph idx="1"/>
          </p:nvPr>
        </p:nvSpPr>
        <p:spPr>
          <a:xfrm>
            <a:off x="357158" y="1928802"/>
            <a:ext cx="8229600" cy="4389120"/>
          </a:xfrm>
        </p:spPr>
        <p:txBody>
          <a:bodyPr>
            <a:noAutofit/>
          </a:bodyPr>
          <a:lstStyle/>
          <a:p>
            <a:pPr algn="just">
              <a:buNone/>
            </a:pPr>
            <a:r>
              <a:rPr lang="pt-PT" sz="1600" b="1" dirty="0" smtClean="0">
                <a:solidFill>
                  <a:schemeClr val="bg1"/>
                </a:solidFill>
                <a:latin typeface="Arial" pitchFamily="34" charset="0"/>
                <a:cs typeface="Arial" pitchFamily="34" charset="0"/>
              </a:rPr>
              <a:t>	 DISTINÇÃO ENTRE OS COMERCIANTES E OUTRAS CATEGORIAS PROFISSIONAIS.</a:t>
            </a:r>
          </a:p>
          <a:p>
            <a:pPr algn="just">
              <a:buNone/>
            </a:pPr>
            <a:r>
              <a:rPr lang="pt-PT" sz="1800" dirty="0" smtClean="0">
                <a:solidFill>
                  <a:schemeClr val="bg1"/>
                </a:solidFill>
                <a:latin typeface="Arial" pitchFamily="34" charset="0"/>
                <a:cs typeface="Arial" pitchFamily="34" charset="0"/>
              </a:rPr>
              <a:t>	 </a:t>
            </a:r>
          </a:p>
          <a:p>
            <a:pPr algn="just">
              <a:buNone/>
            </a:pPr>
            <a:r>
              <a:rPr lang="pt-PT" sz="1800" dirty="0" smtClean="0">
                <a:solidFill>
                  <a:schemeClr val="bg1"/>
                </a:solidFill>
                <a:latin typeface="Arial" pitchFamily="34" charset="0"/>
                <a:cs typeface="Arial" pitchFamily="34" charset="0"/>
              </a:rPr>
              <a:t>	Excepções:</a:t>
            </a:r>
          </a:p>
          <a:p>
            <a:pPr algn="just">
              <a:buNone/>
            </a:pPr>
            <a:r>
              <a:rPr lang="pt-PT" sz="1800" dirty="0" smtClean="0">
                <a:solidFill>
                  <a:schemeClr val="bg1"/>
                </a:solidFill>
                <a:latin typeface="Arial" pitchFamily="34" charset="0"/>
                <a:cs typeface="Arial" pitchFamily="34" charset="0"/>
              </a:rPr>
              <a:t>	- agricultores que, simultaneamente com os produtos das suas explorações, transformam e/ou revendem produtos que adquirem a outros agricultores;</a:t>
            </a:r>
          </a:p>
          <a:p>
            <a:pPr algn="just">
              <a:buNone/>
            </a:pPr>
            <a:r>
              <a:rPr lang="pt-PT" sz="1800" dirty="0" smtClean="0">
                <a:solidFill>
                  <a:schemeClr val="bg1"/>
                </a:solidFill>
                <a:latin typeface="Arial" pitchFamily="34" charset="0"/>
                <a:cs typeface="Arial" pitchFamily="34" charset="0"/>
              </a:rPr>
              <a:t>	- agricultores que, a jusante das actividades agrícolas, incluem actividades de transformação, embalagem e outras modalidades de preparação para a comercialização dos seus produtos;</a:t>
            </a:r>
          </a:p>
          <a:p>
            <a:pPr algn="just">
              <a:buNone/>
            </a:pPr>
            <a:r>
              <a:rPr lang="pt-PT" sz="1800" dirty="0" smtClean="0">
                <a:solidFill>
                  <a:schemeClr val="bg1"/>
                </a:solidFill>
                <a:latin typeface="Arial" pitchFamily="34" charset="0"/>
                <a:cs typeface="Arial" pitchFamily="34" charset="0"/>
              </a:rPr>
              <a:t>	- agricultores que montam agro-indústrias ou estabelecimentos de comercialização directa ao público dos seus produtos;</a:t>
            </a:r>
          </a:p>
          <a:p>
            <a:pPr algn="just">
              <a:buNone/>
            </a:pPr>
            <a:r>
              <a:rPr lang="pt-PT" sz="1800" dirty="0" smtClean="0">
                <a:solidFill>
                  <a:schemeClr val="bg1"/>
                </a:solidFill>
                <a:latin typeface="Arial" pitchFamily="34" charset="0"/>
                <a:cs typeface="Arial" pitchFamily="34" charset="0"/>
              </a:rPr>
              <a:t>	- criadores de animais que os alimentam basicamente com produtos adquiridos para tal fim e não gerados na própria actividade agrícola, ou que compram os animais para meramente os recriar ou engordar e depois revender.</a:t>
            </a:r>
          </a:p>
          <a:p>
            <a:pPr algn="just">
              <a:buNone/>
            </a:pPr>
            <a:r>
              <a:rPr lang="pt-PT" sz="1800" dirty="0" smtClean="0">
                <a:solidFill>
                  <a:schemeClr val="bg1"/>
                </a:solidFill>
                <a:latin typeface="Arial" pitchFamily="34" charset="0"/>
                <a:cs typeface="Arial" pitchFamily="34" charset="0"/>
              </a:rPr>
              <a:t>	 </a:t>
            </a:r>
          </a:p>
          <a:p>
            <a:pPr algn="just">
              <a:buNone/>
            </a:pPr>
            <a:endParaRPr lang="pt-PT" sz="1800" b="1" dirty="0" smtClean="0">
              <a:solidFill>
                <a:schemeClr val="bg1"/>
              </a:solidFill>
              <a:latin typeface="Arial" pitchFamily="34" charset="0"/>
              <a:cs typeface="Arial" pitchFamily="34" charset="0"/>
            </a:endParaRPr>
          </a:p>
        </p:txBody>
      </p:sp>
    </p:spTree>
  </p:cSld>
  <p:clrMapOvr>
    <a:masterClrMapping/>
  </p:clrMapOvr>
  <p:transition spd="med">
    <p:cover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Autofit/>
          </a:bodyPr>
          <a:lstStyle/>
          <a:p>
            <a:pPr algn="just">
              <a:buNone/>
            </a:pPr>
            <a:r>
              <a:rPr lang="pt-PT" sz="1600" b="1" dirty="0" smtClean="0">
                <a:solidFill>
                  <a:schemeClr val="bg1"/>
                </a:solidFill>
                <a:latin typeface="Arial" pitchFamily="34" charset="0"/>
                <a:cs typeface="Arial" pitchFamily="34" charset="0"/>
              </a:rPr>
              <a:t>	 DISTINÇÃO ENTRE OS COMERCIANTES E OUTRAS CATEGORIAS PROFISSIONAIS.</a:t>
            </a:r>
          </a:p>
          <a:p>
            <a:pPr algn="just">
              <a:buNone/>
            </a:pPr>
            <a:r>
              <a:rPr lang="pt-PT" sz="1800" dirty="0" smtClean="0">
                <a:solidFill>
                  <a:schemeClr val="bg1"/>
                </a:solidFill>
                <a:latin typeface="Arial" pitchFamily="34" charset="0"/>
                <a:cs typeface="Arial" pitchFamily="34" charset="0"/>
              </a:rPr>
              <a:t>	 </a:t>
            </a:r>
          </a:p>
          <a:p>
            <a:pPr algn="just">
              <a:buNone/>
            </a:pPr>
            <a:r>
              <a:rPr lang="pt-PT" sz="1800" dirty="0" smtClean="0">
                <a:solidFill>
                  <a:schemeClr val="bg1"/>
                </a:solidFill>
                <a:latin typeface="Arial" pitchFamily="34" charset="0"/>
                <a:cs typeface="Arial" pitchFamily="34" charset="0"/>
              </a:rPr>
              <a:t>	2- </a:t>
            </a:r>
            <a:r>
              <a:rPr lang="pt-PT" sz="1800" b="1" dirty="0" smtClean="0">
                <a:solidFill>
                  <a:schemeClr val="bg1"/>
                </a:solidFill>
                <a:latin typeface="Arial" pitchFamily="34" charset="0"/>
                <a:cs typeface="Arial" pitchFamily="34" charset="0"/>
              </a:rPr>
              <a:t>Os artesãos	</a:t>
            </a:r>
            <a:r>
              <a:rPr lang="pt-PT" sz="1800" dirty="0" smtClean="0">
                <a:solidFill>
                  <a:schemeClr val="bg1"/>
                </a:solidFill>
                <a:latin typeface="Arial" pitchFamily="34" charset="0"/>
                <a:cs typeface="Arial" pitchFamily="34" charset="0"/>
              </a:rPr>
              <a:t> </a:t>
            </a:r>
          </a:p>
          <a:p>
            <a:pPr algn="just">
              <a:buNone/>
            </a:pPr>
            <a:r>
              <a:rPr lang="pt-PT" sz="1800" dirty="0" smtClean="0">
                <a:solidFill>
                  <a:schemeClr val="bg1"/>
                </a:solidFill>
                <a:latin typeface="Arial" pitchFamily="34" charset="0"/>
                <a:cs typeface="Arial" pitchFamily="34" charset="0"/>
              </a:rPr>
              <a:t>	</a:t>
            </a:r>
          </a:p>
          <a:p>
            <a:pPr algn="just">
              <a:buNone/>
            </a:pPr>
            <a:r>
              <a:rPr lang="pt-PT" sz="1800" dirty="0" smtClean="0">
                <a:solidFill>
                  <a:schemeClr val="bg1"/>
                </a:solidFill>
                <a:latin typeface="Arial" pitchFamily="34" charset="0"/>
                <a:cs typeface="Arial" pitchFamily="34" charset="0"/>
              </a:rPr>
              <a:t>	O art. 230.º, parágrafo 1, do </a:t>
            </a:r>
            <a:r>
              <a:rPr lang="pt-PT" sz="1800" dirty="0" err="1" smtClean="0">
                <a:solidFill>
                  <a:schemeClr val="bg1"/>
                </a:solidFill>
                <a:latin typeface="Arial" pitchFamily="34" charset="0"/>
                <a:cs typeface="Arial" pitchFamily="34" charset="0"/>
              </a:rPr>
              <a:t>Ccom</a:t>
            </a:r>
            <a:r>
              <a:rPr lang="pt-PT" sz="1800" dirty="0" smtClean="0">
                <a:solidFill>
                  <a:schemeClr val="bg1"/>
                </a:solidFill>
                <a:latin typeface="Arial" pitchFamily="34" charset="0"/>
                <a:cs typeface="Arial" pitchFamily="34" charset="0"/>
              </a:rPr>
              <a:t>. Exclui das actividades comerciais as do «artista, industrial, mestre ou oficial do ofício mecânico que exerce directamente a sua arte, indústria ou ofício, embora empregue para isso, ou só operários ou operários e máquinas».</a:t>
            </a:r>
          </a:p>
        </p:txBody>
      </p:sp>
    </p:spTree>
  </p:cSld>
  <p:clrMapOvr>
    <a:masterClrMapping/>
  </p:clrMapOvr>
  <p:transition spd="med">
    <p:cover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Autofit/>
          </a:bodyPr>
          <a:lstStyle/>
          <a:p>
            <a:pPr algn="just">
              <a:buNone/>
            </a:pPr>
            <a:endParaRPr lang="pt-PT" sz="2000" b="1" dirty="0" smtClean="0">
              <a:solidFill>
                <a:schemeClr val="bg1"/>
              </a:solidFill>
              <a:latin typeface="Arial" pitchFamily="34" charset="0"/>
              <a:cs typeface="Arial" pitchFamily="34" charset="0"/>
            </a:endParaRPr>
          </a:p>
          <a:p>
            <a:pPr algn="just">
              <a:buNone/>
            </a:pPr>
            <a:r>
              <a:rPr lang="pt-PT" sz="2000" b="1" dirty="0" smtClean="0">
                <a:solidFill>
                  <a:schemeClr val="bg1"/>
                </a:solidFill>
                <a:latin typeface="Arial" pitchFamily="34" charset="0"/>
                <a:cs typeface="Arial" pitchFamily="34" charset="0"/>
              </a:rPr>
              <a:t>OBRIGAÇÕES ESPECIAIS DO COMERCIANTE.</a:t>
            </a:r>
          </a:p>
          <a:p>
            <a:pPr algn="just">
              <a:buNone/>
            </a:pPr>
            <a:r>
              <a:rPr lang="pt-PT" sz="2000" dirty="0" smtClean="0">
                <a:solidFill>
                  <a:schemeClr val="bg1"/>
                </a:solidFill>
                <a:latin typeface="Arial" pitchFamily="34" charset="0"/>
                <a:cs typeface="Arial" pitchFamily="34" charset="0"/>
              </a:rPr>
              <a:t> 	Segundo o art. 18.º, do C. Com., os comerciantes são especialmente obrigados:</a:t>
            </a:r>
          </a:p>
          <a:p>
            <a:pPr algn="just">
              <a:buNone/>
            </a:pPr>
            <a:endParaRPr lang="pt-PT" sz="2000" dirty="0" smtClean="0">
              <a:solidFill>
                <a:schemeClr val="bg1"/>
              </a:solidFill>
              <a:latin typeface="Arial" pitchFamily="34" charset="0"/>
              <a:cs typeface="Arial" pitchFamily="34" charset="0"/>
            </a:endParaRPr>
          </a:p>
          <a:p>
            <a:pPr algn="just">
              <a:buNone/>
            </a:pPr>
            <a:r>
              <a:rPr lang="pt-PT" sz="2000" dirty="0" smtClean="0">
                <a:solidFill>
                  <a:schemeClr val="bg1"/>
                </a:solidFill>
                <a:latin typeface="Arial" pitchFamily="34" charset="0"/>
                <a:cs typeface="Arial" pitchFamily="34" charset="0"/>
              </a:rPr>
              <a:t> 	a) </a:t>
            </a:r>
            <a:r>
              <a:rPr lang="pt-PT" sz="2000" dirty="0" err="1" smtClean="0">
                <a:solidFill>
                  <a:schemeClr val="bg1"/>
                </a:solidFill>
                <a:latin typeface="Arial" pitchFamily="34" charset="0"/>
                <a:cs typeface="Arial" pitchFamily="34" charset="0"/>
              </a:rPr>
              <a:t>a</a:t>
            </a:r>
            <a:r>
              <a:rPr lang="pt-PT" sz="2000" dirty="0" smtClean="0">
                <a:solidFill>
                  <a:schemeClr val="bg1"/>
                </a:solidFill>
                <a:latin typeface="Arial" pitchFamily="34" charset="0"/>
                <a:cs typeface="Arial" pitchFamily="34" charset="0"/>
              </a:rPr>
              <a:t> adoptar uma firma;</a:t>
            </a:r>
          </a:p>
          <a:p>
            <a:pPr algn="just">
              <a:buNone/>
            </a:pPr>
            <a:r>
              <a:rPr lang="pt-PT" sz="2000" dirty="0" smtClean="0">
                <a:solidFill>
                  <a:schemeClr val="bg1"/>
                </a:solidFill>
                <a:latin typeface="Arial" pitchFamily="34" charset="0"/>
                <a:cs typeface="Arial" pitchFamily="34" charset="0"/>
              </a:rPr>
              <a:t> </a:t>
            </a:r>
          </a:p>
          <a:p>
            <a:pPr algn="just">
              <a:buNone/>
            </a:pPr>
            <a:r>
              <a:rPr lang="pt-PT" sz="2000" dirty="0" smtClean="0">
                <a:solidFill>
                  <a:schemeClr val="bg1"/>
                </a:solidFill>
                <a:latin typeface="Arial" pitchFamily="34" charset="0"/>
                <a:cs typeface="Arial" pitchFamily="34" charset="0"/>
              </a:rPr>
              <a:t>	b) a ter escrituração mercantil;</a:t>
            </a:r>
          </a:p>
          <a:p>
            <a:pPr algn="just">
              <a:buNone/>
            </a:pPr>
            <a:r>
              <a:rPr lang="pt-PT" sz="2000" dirty="0" smtClean="0">
                <a:solidFill>
                  <a:schemeClr val="bg1"/>
                </a:solidFill>
                <a:latin typeface="Arial" pitchFamily="34" charset="0"/>
                <a:cs typeface="Arial" pitchFamily="34" charset="0"/>
              </a:rPr>
              <a:t> </a:t>
            </a:r>
          </a:p>
          <a:p>
            <a:pPr algn="just">
              <a:buNone/>
            </a:pPr>
            <a:r>
              <a:rPr lang="pt-PT" sz="2000" dirty="0" smtClean="0">
                <a:solidFill>
                  <a:schemeClr val="bg1"/>
                </a:solidFill>
                <a:latin typeface="Arial" pitchFamily="34" charset="0"/>
                <a:cs typeface="Arial" pitchFamily="34" charset="0"/>
              </a:rPr>
              <a:t>	c) a fazer inscrever no registo comercial os actos a ele sujeitos;</a:t>
            </a:r>
          </a:p>
          <a:p>
            <a:pPr algn="just">
              <a:buNone/>
            </a:pPr>
            <a:r>
              <a:rPr lang="pt-PT" sz="2000" dirty="0" smtClean="0">
                <a:solidFill>
                  <a:schemeClr val="bg1"/>
                </a:solidFill>
                <a:latin typeface="Arial" pitchFamily="34" charset="0"/>
                <a:cs typeface="Arial" pitchFamily="34" charset="0"/>
              </a:rPr>
              <a:t> </a:t>
            </a:r>
          </a:p>
          <a:p>
            <a:pPr algn="just">
              <a:buNone/>
            </a:pPr>
            <a:r>
              <a:rPr lang="pt-PT" sz="2000" dirty="0" smtClean="0">
                <a:solidFill>
                  <a:schemeClr val="bg1"/>
                </a:solidFill>
                <a:latin typeface="Arial" pitchFamily="34" charset="0"/>
                <a:cs typeface="Arial" pitchFamily="34" charset="0"/>
              </a:rPr>
              <a:t>	d) a dar balanço e a prestar contas.</a:t>
            </a:r>
          </a:p>
          <a:p>
            <a:pPr algn="just">
              <a:buNone/>
            </a:pPr>
            <a:endParaRPr lang="pt-PT" sz="2000" b="1" dirty="0" smtClean="0">
              <a:solidFill>
                <a:schemeClr val="bg1"/>
              </a:solidFill>
              <a:latin typeface="Arial" pitchFamily="34" charset="0"/>
              <a:cs typeface="Arial" pitchFamily="34" charset="0"/>
            </a:endParaRPr>
          </a:p>
          <a:p>
            <a:pPr algn="just">
              <a:buNone/>
            </a:pPr>
            <a:r>
              <a:rPr lang="pt-PT" sz="2000" b="1" dirty="0" smtClean="0">
                <a:solidFill>
                  <a:schemeClr val="bg1"/>
                </a:solidFill>
                <a:latin typeface="Arial" pitchFamily="34" charset="0"/>
                <a:cs typeface="Arial" pitchFamily="34" charset="0"/>
              </a:rPr>
              <a:t> </a:t>
            </a:r>
          </a:p>
        </p:txBody>
      </p:sp>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animEffect transition="in" filter="slide(fromLeft)">
                                      <p:cBhvr>
                                        <p:cTn id="7" dur="500"/>
                                        <p:tgtEl>
                                          <p:spTgt spid="5">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5">
                                            <p:txEl>
                                              <p:pRg st="8" end="8"/>
                                            </p:txEl>
                                          </p:spTgt>
                                        </p:tgtEl>
                                        <p:attrNameLst>
                                          <p:attrName>style.visibility</p:attrName>
                                        </p:attrNameLst>
                                      </p:cBhvr>
                                      <p:to>
                                        <p:strVal val="visible"/>
                                      </p:to>
                                    </p:set>
                                    <p:animEffect transition="in" filter="slide(fromLeft)">
                                      <p:cBhvr>
                                        <p:cTn id="12" dur="500"/>
                                        <p:tgtEl>
                                          <p:spTgt spid="5">
                                            <p:txEl>
                                              <p:pRg st="8" end="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5">
                                            <p:txEl>
                                              <p:pRg st="10" end="10"/>
                                            </p:txEl>
                                          </p:spTgt>
                                        </p:tgtEl>
                                        <p:attrNameLst>
                                          <p:attrName>style.visibility</p:attrName>
                                        </p:attrNameLst>
                                      </p:cBhvr>
                                      <p:to>
                                        <p:strVal val="visible"/>
                                      </p:to>
                                    </p:set>
                                    <p:animEffect transition="in" filter="slide(fromLeft)">
                                      <p:cBhvr>
                                        <p:cTn id="17"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57158" y="64291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Autofit/>
          </a:bodyPr>
          <a:lstStyle/>
          <a:p>
            <a:pPr algn="just">
              <a:buNone/>
            </a:pPr>
            <a:r>
              <a:rPr lang="pt-PT" sz="2000" b="1" dirty="0" smtClean="0">
                <a:solidFill>
                  <a:schemeClr val="bg1"/>
                </a:solidFill>
                <a:latin typeface="Arial" pitchFamily="34" charset="0"/>
                <a:cs typeface="Arial" pitchFamily="34" charset="0"/>
              </a:rPr>
              <a:t> Obrigações especiais dos comerciantes: a firma.</a:t>
            </a:r>
          </a:p>
          <a:p>
            <a:pPr algn="just">
              <a:buNone/>
            </a:pPr>
            <a:r>
              <a:rPr lang="pt-PT" sz="2000" dirty="0" smtClean="0">
                <a:solidFill>
                  <a:schemeClr val="bg1"/>
                </a:solidFill>
                <a:latin typeface="Arial" pitchFamily="34" charset="0"/>
                <a:cs typeface="Arial" pitchFamily="34" charset="0"/>
              </a:rPr>
              <a:t> </a:t>
            </a:r>
          </a:p>
          <a:p>
            <a:pPr algn="just">
              <a:buNone/>
            </a:pPr>
            <a:r>
              <a:rPr lang="pt-PT" sz="2000" dirty="0" smtClean="0">
                <a:solidFill>
                  <a:schemeClr val="bg1"/>
                </a:solidFill>
                <a:latin typeface="Arial" pitchFamily="34" charset="0"/>
                <a:cs typeface="Arial" pitchFamily="34" charset="0"/>
              </a:rPr>
              <a:t> A firma — nome comercial do comerciante (RRNPC – D.L. n.º 129/98, de 13/5).</a:t>
            </a:r>
          </a:p>
          <a:p>
            <a:pPr algn="just">
              <a:buNone/>
            </a:pPr>
            <a:r>
              <a:rPr lang="pt-PT" sz="2000" dirty="0" smtClean="0">
                <a:solidFill>
                  <a:schemeClr val="bg1"/>
                </a:solidFill>
                <a:latin typeface="Arial" pitchFamily="34" charset="0"/>
                <a:cs typeface="Arial" pitchFamily="34" charset="0"/>
              </a:rPr>
              <a:t> </a:t>
            </a:r>
          </a:p>
          <a:p>
            <a:pPr algn="just">
              <a:buNone/>
            </a:pPr>
            <a:r>
              <a:rPr lang="pt-PT" sz="2000" dirty="0" smtClean="0">
                <a:solidFill>
                  <a:schemeClr val="bg1"/>
                </a:solidFill>
                <a:latin typeface="Arial" pitchFamily="34" charset="0"/>
                <a:cs typeface="Arial" pitchFamily="34" charset="0"/>
              </a:rPr>
              <a:t> </a:t>
            </a:r>
          </a:p>
          <a:p>
            <a:pPr algn="just">
              <a:buNone/>
            </a:pPr>
            <a:r>
              <a:rPr lang="pt-PT" sz="2000" dirty="0" smtClean="0">
                <a:solidFill>
                  <a:schemeClr val="bg1"/>
                </a:solidFill>
                <a:latin typeface="Arial" pitchFamily="34" charset="0"/>
                <a:cs typeface="Arial" pitchFamily="34" charset="0"/>
              </a:rPr>
              <a:t>- Princípio da verdade da firma (</a:t>
            </a:r>
            <a:r>
              <a:rPr lang="pt-PT" sz="2000" dirty="0" err="1" smtClean="0">
                <a:solidFill>
                  <a:schemeClr val="bg1"/>
                </a:solidFill>
                <a:latin typeface="Arial" pitchFamily="34" charset="0"/>
                <a:cs typeface="Arial" pitchFamily="34" charset="0"/>
              </a:rPr>
              <a:t>art.s</a:t>
            </a:r>
            <a:r>
              <a:rPr lang="pt-PT" sz="2000" dirty="0" smtClean="0">
                <a:solidFill>
                  <a:schemeClr val="bg1"/>
                </a:solidFill>
                <a:latin typeface="Arial" pitchFamily="34" charset="0"/>
                <a:cs typeface="Arial" pitchFamily="34" charset="0"/>
              </a:rPr>
              <a:t> 3.º e 32.º, do RRNPC).</a:t>
            </a:r>
          </a:p>
          <a:p>
            <a:pPr algn="just">
              <a:buNone/>
            </a:pPr>
            <a:r>
              <a:rPr lang="pt-PT" sz="2000" dirty="0" smtClean="0">
                <a:solidFill>
                  <a:schemeClr val="bg1"/>
                </a:solidFill>
                <a:latin typeface="Arial" pitchFamily="34" charset="0"/>
                <a:cs typeface="Arial" pitchFamily="34" charset="0"/>
              </a:rPr>
              <a:t> </a:t>
            </a:r>
          </a:p>
          <a:p>
            <a:pPr algn="just">
              <a:buNone/>
            </a:pPr>
            <a:r>
              <a:rPr lang="pt-PT" sz="2000" dirty="0" smtClean="0">
                <a:solidFill>
                  <a:schemeClr val="bg1"/>
                </a:solidFill>
                <a:latin typeface="Arial" pitchFamily="34" charset="0"/>
                <a:cs typeface="Arial" pitchFamily="34" charset="0"/>
              </a:rPr>
              <a:t>- Princípio da novidade ou exclusividade da firma (</a:t>
            </a:r>
            <a:r>
              <a:rPr lang="pt-PT" sz="2000" dirty="0" err="1" smtClean="0">
                <a:solidFill>
                  <a:schemeClr val="bg1"/>
                </a:solidFill>
                <a:latin typeface="Arial" pitchFamily="34" charset="0"/>
                <a:cs typeface="Arial" pitchFamily="34" charset="0"/>
              </a:rPr>
              <a:t>art.s</a:t>
            </a:r>
            <a:r>
              <a:rPr lang="pt-PT" sz="2000" dirty="0" smtClean="0">
                <a:solidFill>
                  <a:schemeClr val="bg1"/>
                </a:solidFill>
                <a:latin typeface="Arial" pitchFamily="34" charset="0"/>
                <a:cs typeface="Arial" pitchFamily="34" charset="0"/>
              </a:rPr>
              <a:t> 3.º e 33.º, do RRNPC).</a:t>
            </a:r>
          </a:p>
          <a:p>
            <a:pPr algn="just">
              <a:buNone/>
            </a:pPr>
            <a:r>
              <a:rPr lang="pt-PT" sz="2000" dirty="0" smtClean="0">
                <a:solidFill>
                  <a:schemeClr val="bg1"/>
                </a:solidFill>
                <a:latin typeface="Arial" pitchFamily="34" charset="0"/>
                <a:cs typeface="Arial" pitchFamily="34" charset="0"/>
              </a:rPr>
              <a:t> </a:t>
            </a:r>
          </a:p>
          <a:p>
            <a:pPr algn="just">
              <a:buNone/>
            </a:pPr>
            <a:r>
              <a:rPr lang="pt-PT" sz="2000" dirty="0" smtClean="0">
                <a:solidFill>
                  <a:schemeClr val="bg1"/>
                </a:solidFill>
                <a:latin typeface="Arial" pitchFamily="34" charset="0"/>
                <a:cs typeface="Arial" pitchFamily="34" charset="0"/>
              </a:rPr>
              <a:t>- Princípio da unidade da firma (art. 38.º, do RRNPC).</a:t>
            </a:r>
          </a:p>
          <a:p>
            <a:pPr algn="just">
              <a:buNone/>
            </a:pPr>
            <a:endParaRPr lang="pt-PT" sz="2000" b="1" dirty="0" smtClean="0">
              <a:solidFill>
                <a:schemeClr val="bg1"/>
              </a:solidFill>
              <a:latin typeface="Arial" pitchFamily="34" charset="0"/>
              <a:cs typeface="Arial" pitchFamily="34" charset="0"/>
            </a:endParaRPr>
          </a:p>
          <a:p>
            <a:pPr algn="just">
              <a:buNone/>
            </a:pPr>
            <a:r>
              <a:rPr lang="pt-PT" sz="2000" b="1" dirty="0" smtClean="0">
                <a:solidFill>
                  <a:schemeClr val="bg1"/>
                </a:solidFill>
                <a:latin typeface="Arial" pitchFamily="34" charset="0"/>
                <a:cs typeface="Arial" pitchFamily="34" charset="0"/>
              </a:rPr>
              <a:t> </a:t>
            </a:r>
          </a:p>
        </p:txBody>
      </p:sp>
    </p:spTree>
  </p:cSld>
  <p:clrMapOvr>
    <a:masterClrMapping/>
  </p:clrMapOvr>
  <p:transition spd="med">
    <p:cover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57158" y="64291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Autofit/>
          </a:bodyPr>
          <a:lstStyle/>
          <a:p>
            <a:pPr algn="just">
              <a:buNone/>
            </a:pPr>
            <a:r>
              <a:rPr lang="pt-PT" sz="2000" b="1" dirty="0" smtClean="0">
                <a:solidFill>
                  <a:schemeClr val="bg1"/>
                </a:solidFill>
                <a:latin typeface="Arial" pitchFamily="34" charset="0"/>
                <a:cs typeface="Arial" pitchFamily="34" charset="0"/>
              </a:rPr>
              <a:t> A. Princípio da verdade.</a:t>
            </a:r>
            <a:endParaRPr lang="pt-PT" sz="2000" dirty="0" smtClean="0">
              <a:solidFill>
                <a:schemeClr val="bg1"/>
              </a:solidFill>
              <a:latin typeface="Arial" pitchFamily="34" charset="0"/>
              <a:cs typeface="Arial" pitchFamily="34" charset="0"/>
            </a:endParaRPr>
          </a:p>
          <a:p>
            <a:pPr algn="just">
              <a:buNone/>
            </a:pPr>
            <a:r>
              <a:rPr lang="pt-PT" sz="2000" dirty="0" smtClean="0">
                <a:solidFill>
                  <a:schemeClr val="bg1"/>
                </a:solidFill>
                <a:latin typeface="Arial" pitchFamily="34" charset="0"/>
                <a:cs typeface="Arial" pitchFamily="34" charset="0"/>
              </a:rPr>
              <a:t> </a:t>
            </a:r>
          </a:p>
          <a:p>
            <a:pPr algn="just">
              <a:buNone/>
            </a:pPr>
            <a:r>
              <a:rPr lang="pt-PT" sz="2000" dirty="0" smtClean="0">
                <a:solidFill>
                  <a:schemeClr val="bg1"/>
                </a:solidFill>
                <a:latin typeface="Arial" pitchFamily="34" charset="0"/>
                <a:cs typeface="Arial" pitchFamily="34" charset="0"/>
              </a:rPr>
              <a:t>	«Os elementos componentes das firmas e denominações devem ser verdadeiros e não induzir em erro sobre a identificação, natureza ou actividade do seu titular» (art. 32.º, n.º 1, do RRNPC).</a:t>
            </a:r>
          </a:p>
          <a:p>
            <a:pPr algn="just">
              <a:buNone/>
            </a:pPr>
            <a:r>
              <a:rPr lang="pt-PT" sz="2000" dirty="0" smtClean="0">
                <a:solidFill>
                  <a:schemeClr val="bg1"/>
                </a:solidFill>
                <a:latin typeface="Arial" pitchFamily="34" charset="0"/>
                <a:cs typeface="Arial" pitchFamily="34" charset="0"/>
              </a:rPr>
              <a:t> </a:t>
            </a:r>
          </a:p>
          <a:p>
            <a:pPr algn="just">
              <a:buNone/>
            </a:pPr>
            <a:r>
              <a:rPr lang="pt-PT" sz="2000" dirty="0" smtClean="0">
                <a:solidFill>
                  <a:schemeClr val="bg1"/>
                </a:solidFill>
                <a:latin typeface="Arial" pitchFamily="34" charset="0"/>
                <a:cs typeface="Arial" pitchFamily="34" charset="0"/>
              </a:rPr>
              <a:t>Daqui resulta que:</a:t>
            </a:r>
          </a:p>
          <a:p>
            <a:pPr algn="just">
              <a:buNone/>
            </a:pPr>
            <a:r>
              <a:rPr lang="pt-PT" sz="2000" dirty="0" smtClean="0">
                <a:solidFill>
                  <a:schemeClr val="bg1"/>
                </a:solidFill>
                <a:latin typeface="Arial" pitchFamily="34" charset="0"/>
                <a:cs typeface="Arial" pitchFamily="34" charset="0"/>
              </a:rPr>
              <a:t>a) </a:t>
            </a:r>
            <a:r>
              <a:rPr lang="pt-PT" sz="2000" dirty="0" err="1" smtClean="0">
                <a:solidFill>
                  <a:schemeClr val="bg1"/>
                </a:solidFill>
                <a:latin typeface="Arial" pitchFamily="34" charset="0"/>
                <a:cs typeface="Arial" pitchFamily="34" charset="0"/>
              </a:rPr>
              <a:t>a</a:t>
            </a:r>
            <a:r>
              <a:rPr lang="pt-PT" sz="2000" dirty="0" smtClean="0">
                <a:solidFill>
                  <a:schemeClr val="bg1"/>
                </a:solidFill>
                <a:latin typeface="Arial" pitchFamily="34" charset="0"/>
                <a:cs typeface="Arial" pitchFamily="34" charset="0"/>
              </a:rPr>
              <a:t> firma dos comerciantes em nome individual deve conter o nome deles e não de outrem ;</a:t>
            </a:r>
          </a:p>
          <a:p>
            <a:pPr algn="just">
              <a:buNone/>
            </a:pPr>
            <a:r>
              <a:rPr lang="pt-PT" sz="2000" dirty="0" smtClean="0">
                <a:solidFill>
                  <a:schemeClr val="bg1"/>
                </a:solidFill>
                <a:latin typeface="Arial" pitchFamily="34" charset="0"/>
                <a:cs typeface="Arial" pitchFamily="34" charset="0"/>
              </a:rPr>
              <a:t>b) a firma nome e a firma mista das sociedades e dos ACE devem conter o nome ou firma de sócios(ou associados) e não de estranhos;</a:t>
            </a:r>
          </a:p>
          <a:p>
            <a:pPr algn="just">
              <a:buNone/>
            </a:pPr>
            <a:endParaRPr lang="pt-PT" sz="2000" b="1" dirty="0" smtClean="0">
              <a:solidFill>
                <a:schemeClr val="bg1"/>
              </a:solidFill>
              <a:latin typeface="Arial" pitchFamily="34" charset="0"/>
              <a:cs typeface="Arial" pitchFamily="34" charset="0"/>
            </a:endParaRPr>
          </a:p>
          <a:p>
            <a:pPr algn="just">
              <a:buNone/>
            </a:pPr>
            <a:r>
              <a:rPr lang="pt-PT" sz="2000" b="1" dirty="0" smtClean="0">
                <a:solidFill>
                  <a:schemeClr val="bg1"/>
                </a:solidFill>
                <a:latin typeface="Arial" pitchFamily="34" charset="0"/>
                <a:cs typeface="Arial" pitchFamily="34" charset="0"/>
              </a:rPr>
              <a:t> </a:t>
            </a:r>
          </a:p>
        </p:txBody>
      </p:sp>
    </p:spTree>
  </p:cSld>
  <p:clrMapOvr>
    <a:masterClrMapping/>
  </p:clrMapOvr>
  <p:transition spd="med">
    <p:cover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57158" y="64291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Autofit/>
          </a:bodyPr>
          <a:lstStyle/>
          <a:p>
            <a:pPr algn="just">
              <a:buNone/>
            </a:pPr>
            <a:r>
              <a:rPr lang="pt-PT" sz="2000" b="1" dirty="0" smtClean="0">
                <a:solidFill>
                  <a:schemeClr val="bg1"/>
                </a:solidFill>
                <a:latin typeface="Arial" pitchFamily="34" charset="0"/>
                <a:cs typeface="Arial" pitchFamily="34" charset="0"/>
              </a:rPr>
              <a:t> A. Princípio da verdade (</a:t>
            </a:r>
            <a:r>
              <a:rPr lang="pt-PT" sz="2000" b="1" dirty="0" err="1" smtClean="0">
                <a:solidFill>
                  <a:schemeClr val="bg1"/>
                </a:solidFill>
                <a:latin typeface="Arial" pitchFamily="34" charset="0"/>
                <a:cs typeface="Arial" pitchFamily="34" charset="0"/>
              </a:rPr>
              <a:t>cont</a:t>
            </a:r>
            <a:r>
              <a:rPr lang="pt-PT" sz="2000" b="1" dirty="0" smtClean="0">
                <a:solidFill>
                  <a:schemeClr val="bg1"/>
                </a:solidFill>
                <a:latin typeface="Arial" pitchFamily="34" charset="0"/>
                <a:cs typeface="Arial" pitchFamily="34" charset="0"/>
              </a:rPr>
              <a:t>.).</a:t>
            </a:r>
            <a:endParaRPr lang="pt-PT" sz="2000" dirty="0" smtClean="0">
              <a:solidFill>
                <a:schemeClr val="bg1"/>
              </a:solidFill>
              <a:latin typeface="Arial" pitchFamily="34" charset="0"/>
              <a:cs typeface="Arial" pitchFamily="34" charset="0"/>
            </a:endParaRPr>
          </a:p>
          <a:p>
            <a:pPr algn="just">
              <a:buNone/>
            </a:pPr>
            <a:r>
              <a:rPr lang="pt-PT" sz="2000" dirty="0" smtClean="0">
                <a:solidFill>
                  <a:schemeClr val="bg1"/>
                </a:solidFill>
                <a:latin typeface="Arial" pitchFamily="34" charset="0"/>
                <a:cs typeface="Arial" pitchFamily="34" charset="0"/>
              </a:rPr>
              <a:t> </a:t>
            </a:r>
          </a:p>
          <a:p>
            <a:pPr algn="just">
              <a:buNone/>
            </a:pPr>
            <a:endParaRPr lang="pt-PT" sz="2000" dirty="0" smtClean="0">
              <a:solidFill>
                <a:schemeClr val="bg1"/>
              </a:solidFill>
              <a:latin typeface="Arial" pitchFamily="34" charset="0"/>
              <a:cs typeface="Arial" pitchFamily="34" charset="0"/>
            </a:endParaRPr>
          </a:p>
          <a:p>
            <a:pPr algn="just">
              <a:buNone/>
            </a:pPr>
            <a:r>
              <a:rPr lang="pt-PT" sz="2000" dirty="0" smtClean="0">
                <a:solidFill>
                  <a:schemeClr val="bg1"/>
                </a:solidFill>
                <a:latin typeface="Arial" pitchFamily="34" charset="0"/>
                <a:cs typeface="Arial" pitchFamily="34" charset="0"/>
              </a:rPr>
              <a:t>c) as firmas não podem conter palavras, expressões ou abreviaturas que induzam em erro quanto à caracterização jurídica dos respectivos titulares — art. 32.º, n.º 4, al. a), do RRNPC; e art. 10.º, n.º 5, al. a), do CSC;</a:t>
            </a:r>
          </a:p>
          <a:p>
            <a:pPr algn="just">
              <a:buNone/>
            </a:pPr>
            <a:r>
              <a:rPr lang="pt-PT" sz="2000" dirty="0" smtClean="0">
                <a:solidFill>
                  <a:schemeClr val="bg1"/>
                </a:solidFill>
                <a:latin typeface="Arial" pitchFamily="34" charset="0"/>
                <a:cs typeface="Arial" pitchFamily="34" charset="0"/>
              </a:rPr>
              <a:t>d) as firmas denominações, as firmas mistas não podem incluir elementos que sugiram actividades diversas das que os respectivos titulares exercem ou se propõem exercer — art. 32.º, n.º 2, do RRNPC; e </a:t>
            </a:r>
            <a:r>
              <a:rPr lang="pt-PT" sz="2000" dirty="0" err="1" smtClean="0">
                <a:solidFill>
                  <a:schemeClr val="bg1"/>
                </a:solidFill>
                <a:latin typeface="Arial" pitchFamily="34" charset="0"/>
                <a:cs typeface="Arial" pitchFamily="34" charset="0"/>
              </a:rPr>
              <a:t>art.s</a:t>
            </a:r>
            <a:r>
              <a:rPr lang="pt-PT" sz="2000" dirty="0" smtClean="0">
                <a:solidFill>
                  <a:schemeClr val="bg1"/>
                </a:solidFill>
                <a:latin typeface="Arial" pitchFamily="34" charset="0"/>
                <a:cs typeface="Arial" pitchFamily="34" charset="0"/>
              </a:rPr>
              <a:t> 10.º, </a:t>
            </a:r>
            <a:r>
              <a:rPr lang="pt-PT" sz="2000" dirty="0" err="1" smtClean="0">
                <a:solidFill>
                  <a:schemeClr val="bg1"/>
                </a:solidFill>
                <a:latin typeface="Arial" pitchFamily="34" charset="0"/>
                <a:cs typeface="Arial" pitchFamily="34" charset="0"/>
              </a:rPr>
              <a:t>n.ºs</a:t>
            </a:r>
            <a:r>
              <a:rPr lang="pt-PT" sz="2000" dirty="0" smtClean="0">
                <a:solidFill>
                  <a:schemeClr val="bg1"/>
                </a:solidFill>
                <a:latin typeface="Arial" pitchFamily="34" charset="0"/>
                <a:cs typeface="Arial" pitchFamily="34" charset="0"/>
              </a:rPr>
              <a:t> 1 e 3; 200.º, </a:t>
            </a:r>
            <a:r>
              <a:rPr lang="pt-PT" sz="2000" dirty="0" err="1" smtClean="0">
                <a:solidFill>
                  <a:schemeClr val="bg1"/>
                </a:solidFill>
                <a:latin typeface="Arial" pitchFamily="34" charset="0"/>
                <a:cs typeface="Arial" pitchFamily="34" charset="0"/>
              </a:rPr>
              <a:t>n.ºs</a:t>
            </a:r>
            <a:r>
              <a:rPr lang="pt-PT" sz="2000" dirty="0" smtClean="0">
                <a:solidFill>
                  <a:schemeClr val="bg1"/>
                </a:solidFill>
                <a:latin typeface="Arial" pitchFamily="34" charset="0"/>
                <a:cs typeface="Arial" pitchFamily="34" charset="0"/>
              </a:rPr>
              <a:t> 2 e 3; e 275.º, </a:t>
            </a:r>
            <a:r>
              <a:rPr lang="pt-PT" sz="2000" dirty="0" err="1" smtClean="0">
                <a:solidFill>
                  <a:schemeClr val="bg1"/>
                </a:solidFill>
                <a:latin typeface="Arial" pitchFamily="34" charset="0"/>
                <a:cs typeface="Arial" pitchFamily="34" charset="0"/>
              </a:rPr>
              <a:t>n.ºs</a:t>
            </a:r>
            <a:r>
              <a:rPr lang="pt-PT" sz="2000" dirty="0" smtClean="0">
                <a:solidFill>
                  <a:schemeClr val="bg1"/>
                </a:solidFill>
                <a:latin typeface="Arial" pitchFamily="34" charset="0"/>
                <a:cs typeface="Arial" pitchFamily="34" charset="0"/>
              </a:rPr>
              <a:t> 2 e 3;</a:t>
            </a:r>
          </a:p>
          <a:p>
            <a:pPr algn="just">
              <a:buNone/>
            </a:pPr>
            <a:endParaRPr lang="pt-PT" sz="2000" b="1" dirty="0" smtClean="0">
              <a:solidFill>
                <a:schemeClr val="bg1"/>
              </a:solidFill>
              <a:latin typeface="Arial" pitchFamily="34" charset="0"/>
              <a:cs typeface="Arial" pitchFamily="34" charset="0"/>
            </a:endParaRPr>
          </a:p>
          <a:p>
            <a:pPr algn="just">
              <a:buNone/>
            </a:pPr>
            <a:r>
              <a:rPr lang="pt-PT" sz="2000" b="1" dirty="0" smtClean="0">
                <a:solidFill>
                  <a:schemeClr val="bg1"/>
                </a:solidFill>
                <a:latin typeface="Arial" pitchFamily="34" charset="0"/>
                <a:cs typeface="Arial" pitchFamily="34" charset="0"/>
              </a:rPr>
              <a:t> </a:t>
            </a:r>
          </a:p>
        </p:txBody>
      </p:sp>
    </p:spTree>
  </p:cSld>
  <p:clrMapOvr>
    <a:masterClrMapping/>
  </p:clrMapOvr>
  <p:transition spd="med">
    <p:cover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57158" y="64291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Autofit/>
          </a:bodyPr>
          <a:lstStyle/>
          <a:p>
            <a:pPr algn="just">
              <a:buNone/>
            </a:pPr>
            <a:r>
              <a:rPr lang="pt-PT" sz="2000" b="1" dirty="0" smtClean="0">
                <a:solidFill>
                  <a:schemeClr val="bg1"/>
                </a:solidFill>
                <a:latin typeface="Arial" pitchFamily="34" charset="0"/>
                <a:cs typeface="Arial" pitchFamily="34" charset="0"/>
              </a:rPr>
              <a:t> A. Princípio da verdade (</a:t>
            </a:r>
            <a:r>
              <a:rPr lang="pt-PT" sz="2000" b="1" dirty="0" err="1" smtClean="0">
                <a:solidFill>
                  <a:schemeClr val="bg1"/>
                </a:solidFill>
                <a:latin typeface="Arial" pitchFamily="34" charset="0"/>
                <a:cs typeface="Arial" pitchFamily="34" charset="0"/>
              </a:rPr>
              <a:t>cont</a:t>
            </a:r>
            <a:r>
              <a:rPr lang="pt-PT" sz="2000" b="1" dirty="0" smtClean="0">
                <a:solidFill>
                  <a:schemeClr val="bg1"/>
                </a:solidFill>
                <a:latin typeface="Arial" pitchFamily="34" charset="0"/>
                <a:cs typeface="Arial" pitchFamily="34" charset="0"/>
              </a:rPr>
              <a:t>.).</a:t>
            </a:r>
            <a:endParaRPr lang="pt-PT" sz="2000" dirty="0" smtClean="0">
              <a:solidFill>
                <a:schemeClr val="bg1"/>
              </a:solidFill>
              <a:latin typeface="Arial" pitchFamily="34" charset="0"/>
              <a:cs typeface="Arial" pitchFamily="34" charset="0"/>
            </a:endParaRPr>
          </a:p>
          <a:p>
            <a:pPr algn="just">
              <a:buNone/>
            </a:pPr>
            <a:r>
              <a:rPr lang="pt-PT" sz="2000" dirty="0" smtClean="0">
                <a:solidFill>
                  <a:schemeClr val="bg1"/>
                </a:solidFill>
                <a:latin typeface="Arial" pitchFamily="34" charset="0"/>
                <a:cs typeface="Arial" pitchFamily="34" charset="0"/>
              </a:rPr>
              <a:t> </a:t>
            </a:r>
          </a:p>
          <a:p>
            <a:pPr algn="just">
              <a:buNone/>
            </a:pPr>
            <a:r>
              <a:rPr lang="pt-PT" sz="2000" dirty="0" smtClean="0">
                <a:solidFill>
                  <a:schemeClr val="bg1"/>
                </a:solidFill>
                <a:latin typeface="Arial" pitchFamily="34" charset="0"/>
                <a:cs typeface="Arial" pitchFamily="34" charset="0"/>
              </a:rPr>
              <a:t>e) nas firmas não podem ser utilizadas expressões que induzam em erro quanto à capacidade técnica, financeira ou âmbito de actuação dos respectivos titulares — art. 32.º, n.º 4, al. b), do RRNPC; e art. 10.º, n.º 5, al. b), do CSC;</a:t>
            </a:r>
          </a:p>
          <a:p>
            <a:pPr algn="just">
              <a:buNone/>
            </a:pPr>
            <a:r>
              <a:rPr lang="pt-PT" sz="2000" dirty="0" smtClean="0">
                <a:solidFill>
                  <a:schemeClr val="bg1"/>
                </a:solidFill>
                <a:latin typeface="Arial" pitchFamily="34" charset="0"/>
                <a:cs typeface="Arial" pitchFamily="34" charset="0"/>
              </a:rPr>
              <a:t>f) «quando por qualquer causa deixe de ser associado ou sócio pessoa cujo nome figure na firma ou denominação de uma pessoa colectiva, deve tal firma ou denominação ser alterada no prazo de um ano, a não ser que o associado ou sócio que se retire ou os herdeiros do que falecer consintam, por escrito, na continuação da mesma firma ou denominação» — art. 33.º, n.º 3, do RRNPC.</a:t>
            </a:r>
          </a:p>
          <a:p>
            <a:pPr algn="just">
              <a:buNone/>
            </a:pPr>
            <a:endParaRPr lang="pt-PT" sz="2000" dirty="0" smtClean="0">
              <a:solidFill>
                <a:schemeClr val="bg1"/>
              </a:solidFill>
              <a:latin typeface="Arial" pitchFamily="34" charset="0"/>
              <a:cs typeface="Arial" pitchFamily="34" charset="0"/>
            </a:endParaRPr>
          </a:p>
          <a:p>
            <a:pPr algn="just">
              <a:buNone/>
            </a:pPr>
            <a:endParaRPr lang="pt-PT" sz="2000" b="1" dirty="0" smtClean="0">
              <a:solidFill>
                <a:schemeClr val="bg1"/>
              </a:solidFill>
              <a:latin typeface="Arial" pitchFamily="34" charset="0"/>
              <a:cs typeface="Arial" pitchFamily="34" charset="0"/>
            </a:endParaRPr>
          </a:p>
        </p:txBody>
      </p:sp>
    </p:spTree>
  </p:cSld>
  <p:clrMapOvr>
    <a:masterClrMapping/>
  </p:clrMapOvr>
  <p:transition spd="med">
    <p:cover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57158" y="64291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Autofit/>
          </a:bodyPr>
          <a:lstStyle/>
          <a:p>
            <a:pPr algn="just">
              <a:buNone/>
            </a:pPr>
            <a:endParaRPr lang="pt-PT" sz="2000" dirty="0" smtClean="0">
              <a:solidFill>
                <a:schemeClr val="bg1"/>
              </a:solidFill>
              <a:latin typeface="Arial" pitchFamily="34" charset="0"/>
              <a:cs typeface="Arial" pitchFamily="34" charset="0"/>
            </a:endParaRPr>
          </a:p>
          <a:p>
            <a:pPr algn="just">
              <a:buNone/>
            </a:pPr>
            <a:endParaRPr lang="pt-PT" sz="2000" b="1" dirty="0" smtClean="0">
              <a:solidFill>
                <a:schemeClr val="bg1"/>
              </a:solidFill>
              <a:latin typeface="Arial" pitchFamily="34" charset="0"/>
              <a:cs typeface="Arial" pitchFamily="34" charset="0"/>
            </a:endParaRPr>
          </a:p>
        </p:txBody>
      </p:sp>
      <p:sp>
        <p:nvSpPr>
          <p:cNvPr id="7" name="Marcador de Posição de Conteúdo 3"/>
          <p:cNvSpPr txBox="1">
            <a:spLocks/>
          </p:cNvSpPr>
          <p:nvPr/>
        </p:nvSpPr>
        <p:spPr>
          <a:xfrm>
            <a:off x="509558" y="2081202"/>
            <a:ext cx="8229600" cy="4389120"/>
          </a:xfrm>
          <a:prstGeom prst="rect">
            <a:avLst/>
          </a:prstGeom>
        </p:spPr>
        <p:txBody>
          <a:bodyPr vert="horz">
            <a:noAutofit/>
          </a:bodyPr>
          <a:lstStyle/>
          <a:p>
            <a:r>
              <a:rPr lang="pt-PT" sz="2000" b="1" dirty="0" smtClean="0"/>
              <a:t>B</a:t>
            </a:r>
            <a:r>
              <a:rPr lang="pt-PT" sz="2000" b="1" dirty="0" smtClean="0">
                <a:solidFill>
                  <a:schemeClr val="bg1"/>
                </a:solidFill>
                <a:latin typeface="Arial" pitchFamily="34" charset="0"/>
                <a:cs typeface="Arial" pitchFamily="34" charset="0"/>
              </a:rPr>
              <a:t>B. Princípio da novidade.</a:t>
            </a:r>
            <a:endParaRPr lang="pt-PT" sz="2000" dirty="0" smtClean="0">
              <a:solidFill>
                <a:schemeClr val="bg1"/>
              </a:solidFill>
              <a:latin typeface="Arial" pitchFamily="34" charset="0"/>
              <a:cs typeface="Arial" pitchFamily="34" charset="0"/>
            </a:endParaRPr>
          </a:p>
          <a:p>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«As firmas e denominações devem ser distintas e não susceptíveis de confusão ou erro com as registadas ou licenciadas no mesmo âmbito de exclusividade, mesmo quando a lei permita a inclusão de elementos utilizados por outras já registadas, ou com designações de instituições notoriamente conhecidas» (art. 33.º, n.º 1, do RRNPC).</a:t>
            </a: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«Os comerciantes individuais que não usem como firma apenas o seu nome completo ou abreviado têm direito ao uso exclusivo da sua firma desde a data do registo definitivo na conservatória competente e no âmbito da competência territorial desta» (artigos 38.º, n.º 4; e 40.º, n.º 3, do RRNPC).</a:t>
            </a: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p:txBody>
      </p:sp>
    </p:spTree>
  </p:cSld>
  <p:clrMapOvr>
    <a:masterClrMapping/>
  </p:clrMapOvr>
  <p:transition spd="med">
    <p:cover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57158" y="64291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txBox="1">
            <a:spLocks/>
          </p:cNvSpPr>
          <p:nvPr/>
        </p:nvSpPr>
        <p:spPr>
          <a:xfrm>
            <a:off x="509558" y="2081202"/>
            <a:ext cx="8229600" cy="4389120"/>
          </a:xfrm>
          <a:prstGeom prst="rect">
            <a:avLst/>
          </a:prstGeom>
        </p:spPr>
        <p:txBody>
          <a:bodyPr vert="horz">
            <a:noAutofit/>
          </a:bodyPr>
          <a:lstStyle/>
          <a:p>
            <a:r>
              <a:rPr lang="pt-PT" sz="2000" b="1" dirty="0" smtClean="0"/>
              <a:t>B</a:t>
            </a:r>
            <a:r>
              <a:rPr lang="pt-PT" sz="2000" b="1" dirty="0" smtClean="0">
                <a:solidFill>
                  <a:schemeClr val="bg1"/>
                </a:solidFill>
                <a:latin typeface="Arial" pitchFamily="34" charset="0"/>
                <a:cs typeface="Arial" pitchFamily="34" charset="0"/>
              </a:rPr>
              <a:t>B. Princípio da novidade (</a:t>
            </a:r>
            <a:r>
              <a:rPr lang="pt-PT" sz="2000" b="1" dirty="0" err="1" smtClean="0">
                <a:solidFill>
                  <a:schemeClr val="bg1"/>
                </a:solidFill>
                <a:latin typeface="Arial" pitchFamily="34" charset="0"/>
                <a:cs typeface="Arial" pitchFamily="34" charset="0"/>
              </a:rPr>
              <a:t>cont</a:t>
            </a:r>
            <a:r>
              <a:rPr lang="pt-PT" sz="2000" b="1" dirty="0" smtClean="0">
                <a:solidFill>
                  <a:schemeClr val="bg1"/>
                </a:solidFill>
                <a:latin typeface="Arial" pitchFamily="34" charset="0"/>
                <a:cs typeface="Arial" pitchFamily="34" charset="0"/>
              </a:rPr>
              <a:t>.).</a:t>
            </a:r>
            <a:endParaRPr lang="pt-PT" sz="2000" dirty="0" smtClean="0">
              <a:solidFill>
                <a:schemeClr val="bg1"/>
              </a:solidFill>
              <a:latin typeface="Arial" pitchFamily="34" charset="0"/>
              <a:cs typeface="Arial" pitchFamily="34" charset="0"/>
            </a:endParaRP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Se o comerciante individual exercer actividade para além da referida circunscrição e aditar ao seu nome expressão distintiva alusiva ao respectivo comércio «podem ter direito ao uso exclusivo da firma em todo o território nacional, se pelo director-geral dos Registos e do Notariado lhes for deferida a correspondente solicitação» (artigos 38.º, n.º 5; e 40.º, n.º 3, do RRNPC).</a:t>
            </a: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As sociedades comerciais têm direito ao uso exclusivo das suas firmas em todo o território nacional (art. 37.º, n.º 2, do RRNPC).</a:t>
            </a: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0" i="0" u="none" strike="noStrike" kern="1200" cap="none" spc="0" normalizeH="0" baseline="0" noProof="0" dirty="0" smtClean="0">
              <a:ln>
                <a:noFill/>
              </a:ln>
              <a:solidFill>
                <a:schemeClr val="bg1"/>
              </a:solidFill>
              <a:effectLst/>
              <a:uLnTx/>
              <a:uFillTx/>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p:txBody>
      </p:sp>
    </p:spTree>
  </p:cSld>
  <p:clrMapOvr>
    <a:masterClrMapping/>
  </p:clrMapOvr>
  <p:transition spd="med">
    <p:cover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rmAutofit fontScale="85000" lnSpcReduction="20000"/>
          </a:bodyPr>
          <a:lstStyle/>
          <a:p>
            <a:pPr>
              <a:buNone/>
            </a:pPr>
            <a:r>
              <a:rPr lang="pt-PT" sz="2000" b="1" dirty="0" smtClean="0">
                <a:solidFill>
                  <a:schemeClr val="bg1"/>
                </a:solidFill>
              </a:rPr>
              <a:t> </a:t>
            </a:r>
          </a:p>
          <a:p>
            <a:pPr>
              <a:buNone/>
            </a:pPr>
            <a:r>
              <a:rPr lang="pt-PT" sz="2400" b="1" dirty="0" smtClean="0">
                <a:solidFill>
                  <a:schemeClr val="bg1"/>
                </a:solidFill>
                <a:latin typeface="Arial" pitchFamily="34" charset="0"/>
                <a:cs typeface="Arial" pitchFamily="34" charset="0"/>
              </a:rPr>
              <a:t> NOÇÃO DE COMERCIANTE.</a:t>
            </a:r>
          </a:p>
          <a:p>
            <a:pPr algn="just">
              <a:buNone/>
            </a:pPr>
            <a:r>
              <a:rPr lang="pt-PT" sz="2400" dirty="0" smtClean="0">
                <a:solidFill>
                  <a:schemeClr val="bg1"/>
                </a:solidFill>
                <a:latin typeface="Arial" pitchFamily="34" charset="0"/>
                <a:cs typeface="Arial" pitchFamily="34" charset="0"/>
              </a:rPr>
              <a:t> </a:t>
            </a:r>
          </a:p>
          <a:p>
            <a:pPr algn="just">
              <a:buNone/>
            </a:pPr>
            <a:r>
              <a:rPr lang="pt-PT" sz="2400" dirty="0" smtClean="0">
                <a:solidFill>
                  <a:schemeClr val="bg1"/>
                </a:solidFill>
                <a:latin typeface="Arial" pitchFamily="34" charset="0"/>
                <a:cs typeface="Arial" pitchFamily="34" charset="0"/>
              </a:rPr>
              <a:t> </a:t>
            </a:r>
          </a:p>
          <a:p>
            <a:pPr algn="just">
              <a:buNone/>
            </a:pPr>
            <a:r>
              <a:rPr lang="pt-PT" sz="2400" dirty="0" smtClean="0">
                <a:solidFill>
                  <a:schemeClr val="bg1"/>
                </a:solidFill>
                <a:latin typeface="Arial" pitchFamily="34" charset="0"/>
                <a:cs typeface="Arial" pitchFamily="34" charset="0"/>
              </a:rPr>
              <a:t>	Comerciante é quem — enquadrando-se numa das categorias do art. 13.º, do C. Com. — seja titular de uma empresa que exerça uma das actividades comerciais, constantes do art. 230.º, do C. Com., e legislação avulsa.</a:t>
            </a:r>
          </a:p>
          <a:p>
            <a:pPr algn="just">
              <a:buNone/>
            </a:pPr>
            <a:r>
              <a:rPr lang="pt-PT" sz="2400" dirty="0" smtClean="0">
                <a:solidFill>
                  <a:schemeClr val="bg1"/>
                </a:solidFill>
                <a:latin typeface="Arial" pitchFamily="34" charset="0"/>
                <a:cs typeface="Arial" pitchFamily="34" charset="0"/>
              </a:rPr>
              <a:t> </a:t>
            </a:r>
          </a:p>
          <a:p>
            <a:pPr algn="just">
              <a:buNone/>
            </a:pPr>
            <a:r>
              <a:rPr lang="pt-PT" sz="2400" dirty="0" smtClean="0">
                <a:solidFill>
                  <a:schemeClr val="bg1"/>
                </a:solidFill>
                <a:latin typeface="Arial" pitchFamily="34" charset="0"/>
                <a:cs typeface="Arial" pitchFamily="34" charset="0"/>
              </a:rPr>
              <a:t> </a:t>
            </a:r>
          </a:p>
          <a:p>
            <a:pPr algn="just">
              <a:buNone/>
            </a:pPr>
            <a:r>
              <a:rPr lang="pt-PT" sz="2400" dirty="0" smtClean="0">
                <a:solidFill>
                  <a:schemeClr val="bg1"/>
                </a:solidFill>
                <a:latin typeface="Arial" pitchFamily="34" charset="0"/>
                <a:cs typeface="Arial" pitchFamily="34" charset="0"/>
              </a:rPr>
              <a:t>A figura do comerciante abrange duas categorias legais:</a:t>
            </a:r>
          </a:p>
          <a:p>
            <a:pPr algn="just">
              <a:buNone/>
            </a:pPr>
            <a:r>
              <a:rPr lang="pt-PT" sz="2400" dirty="0" smtClean="0">
                <a:solidFill>
                  <a:schemeClr val="bg1"/>
                </a:solidFill>
                <a:latin typeface="Arial" pitchFamily="34" charset="0"/>
                <a:cs typeface="Arial" pitchFamily="34" charset="0"/>
              </a:rPr>
              <a:t> </a:t>
            </a:r>
          </a:p>
          <a:p>
            <a:pPr algn="just">
              <a:buNone/>
            </a:pPr>
            <a:r>
              <a:rPr lang="pt-PT" sz="2400" dirty="0" smtClean="0">
                <a:solidFill>
                  <a:schemeClr val="bg1"/>
                </a:solidFill>
                <a:latin typeface="Arial" pitchFamily="34" charset="0"/>
                <a:cs typeface="Arial" pitchFamily="34" charset="0"/>
              </a:rPr>
              <a:t>- o comerciante em nome individual e;</a:t>
            </a:r>
          </a:p>
          <a:p>
            <a:pPr algn="just">
              <a:buNone/>
            </a:pPr>
            <a:r>
              <a:rPr lang="pt-PT" sz="2400" dirty="0" smtClean="0">
                <a:solidFill>
                  <a:schemeClr val="bg1"/>
                </a:solidFill>
                <a:latin typeface="Arial" pitchFamily="34" charset="0"/>
                <a:cs typeface="Arial" pitchFamily="34" charset="0"/>
              </a:rPr>
              <a:t> </a:t>
            </a:r>
          </a:p>
          <a:p>
            <a:pPr algn="just">
              <a:buNone/>
            </a:pPr>
            <a:r>
              <a:rPr lang="pt-PT" sz="2400" dirty="0" smtClean="0">
                <a:solidFill>
                  <a:schemeClr val="bg1"/>
                </a:solidFill>
                <a:latin typeface="Arial" pitchFamily="34" charset="0"/>
                <a:cs typeface="Arial" pitchFamily="34" charset="0"/>
              </a:rPr>
              <a:t>- as sociedades comerciais.</a:t>
            </a:r>
          </a:p>
          <a:p>
            <a:pPr algn="just">
              <a:buNone/>
            </a:pPr>
            <a:endParaRPr lang="pt-PT" sz="2400" b="1" dirty="0" smtClean="0">
              <a:solidFill>
                <a:schemeClr val="bg1"/>
              </a:solidFill>
              <a:latin typeface="Arial" pitchFamily="34" charset="0"/>
              <a:cs typeface="Arial" pitchFamily="34" charset="0"/>
            </a:endParaRPr>
          </a:p>
        </p:txBody>
      </p:sp>
    </p:spTree>
  </p:cSld>
  <p:clrMapOvr>
    <a:masterClrMapping/>
  </p:clrMapOvr>
  <p:transition spd="med">
    <p:cover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57158" y="64291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txBox="1">
            <a:spLocks/>
          </p:cNvSpPr>
          <p:nvPr/>
        </p:nvSpPr>
        <p:spPr>
          <a:xfrm>
            <a:off x="428596" y="2214554"/>
            <a:ext cx="8229600" cy="4389120"/>
          </a:xfrm>
          <a:prstGeom prst="rect">
            <a:avLst/>
          </a:prstGeom>
        </p:spPr>
        <p:txBody>
          <a:bodyPr vert="horz">
            <a:noAutofit/>
          </a:bodyPr>
          <a:lstStyle/>
          <a:p>
            <a:r>
              <a:rPr lang="pt-PT" sz="2000" b="1" dirty="0" smtClean="0"/>
              <a:t>C</a:t>
            </a:r>
            <a:r>
              <a:rPr lang="pt-PT" sz="2000" b="1" dirty="0" smtClean="0">
                <a:solidFill>
                  <a:schemeClr val="bg1"/>
                </a:solidFill>
                <a:latin typeface="Arial" pitchFamily="34" charset="0"/>
                <a:cs typeface="Arial" pitchFamily="34" charset="0"/>
              </a:rPr>
              <a:t>C. Princípio da unidade.</a:t>
            </a:r>
            <a:endParaRPr lang="pt-PT" sz="2000" dirty="0" smtClean="0">
              <a:solidFill>
                <a:schemeClr val="bg1"/>
              </a:solidFill>
              <a:latin typeface="Arial" pitchFamily="34" charset="0"/>
              <a:cs typeface="Arial" pitchFamily="34" charset="0"/>
            </a:endParaRPr>
          </a:p>
          <a:p>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«O comerciante individual deve adoptar uma só firma [...]» (art. 38.º, n.º 1, do RRNPC).</a:t>
            </a: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«Do contrato de qualquer tipo de sociedade devem constar (...) a firma da sociedade» (art. 9.º, n.º 1, al. c), do CSC).</a:t>
            </a: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«Sem prejuízo de outras menções exigidas por leis especiais, em todos os contratos, correspondência, publicações, anúncios e de um modo geral em toda a sua actividade externa, as sociedades devem indicar claramente, além da firma [...]» (art. 171.º, n.º 1, do CSC).</a:t>
            </a:r>
          </a:p>
          <a:p>
            <a:endParaRPr lang="pt-PT" sz="2000" dirty="0" smtClean="0">
              <a:solidFill>
                <a:schemeClr val="bg1"/>
              </a:solidFill>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0" i="0" u="none" strike="noStrike" kern="1200" cap="none" spc="0" normalizeH="0" baseline="0" noProof="0" dirty="0" smtClean="0">
              <a:ln>
                <a:noFill/>
              </a:ln>
              <a:solidFill>
                <a:schemeClr val="bg1"/>
              </a:solidFill>
              <a:effectLst/>
              <a:uLnTx/>
              <a:uFillTx/>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p:txBody>
      </p:sp>
    </p:spTree>
  </p:cSld>
  <p:clrMapOvr>
    <a:masterClrMapping/>
  </p:clrMapOvr>
  <p:transition spd="med">
    <p:cover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57158" y="64291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txBox="1">
            <a:spLocks/>
          </p:cNvSpPr>
          <p:nvPr/>
        </p:nvSpPr>
        <p:spPr>
          <a:xfrm>
            <a:off x="428596" y="2214554"/>
            <a:ext cx="8229600" cy="4389120"/>
          </a:xfrm>
          <a:prstGeom prst="rect">
            <a:avLst/>
          </a:prstGeom>
        </p:spPr>
        <p:txBody>
          <a:bodyPr vert="horz">
            <a:noAutofit/>
          </a:bodyPr>
          <a:lstStyle/>
          <a:p>
            <a:r>
              <a:rPr lang="pt-PT" sz="2000" b="1" dirty="0" smtClean="0"/>
              <a:t>C</a:t>
            </a:r>
            <a:r>
              <a:rPr lang="pt-PT" sz="2000" b="1" dirty="0" smtClean="0">
                <a:solidFill>
                  <a:schemeClr val="bg1"/>
                </a:solidFill>
                <a:latin typeface="Arial" pitchFamily="34" charset="0"/>
                <a:cs typeface="Arial" pitchFamily="34" charset="0"/>
              </a:rPr>
              <a:t>C. Princípio da unidade (</a:t>
            </a:r>
            <a:r>
              <a:rPr lang="pt-PT" sz="2000" b="1" dirty="0" err="1" smtClean="0">
                <a:solidFill>
                  <a:schemeClr val="bg1"/>
                </a:solidFill>
                <a:latin typeface="Arial" pitchFamily="34" charset="0"/>
                <a:cs typeface="Arial" pitchFamily="34" charset="0"/>
              </a:rPr>
              <a:t>cont</a:t>
            </a:r>
            <a:r>
              <a:rPr lang="pt-PT" sz="2000" b="1" dirty="0" smtClean="0">
                <a:solidFill>
                  <a:schemeClr val="bg1"/>
                </a:solidFill>
                <a:latin typeface="Arial" pitchFamily="34" charset="0"/>
                <a:cs typeface="Arial" pitchFamily="34" charset="0"/>
              </a:rPr>
              <a:t>.).</a:t>
            </a:r>
            <a:endParaRPr lang="pt-PT" sz="2000" dirty="0" smtClean="0">
              <a:solidFill>
                <a:schemeClr val="bg1"/>
              </a:solidFill>
              <a:latin typeface="Arial" pitchFamily="34" charset="0"/>
              <a:cs typeface="Arial" pitchFamily="34" charset="0"/>
            </a:endParaRPr>
          </a:p>
          <a:p>
            <a:r>
              <a:rPr lang="pt-PT" sz="2000" dirty="0" smtClean="0">
                <a:solidFill>
                  <a:schemeClr val="bg1"/>
                </a:solidFill>
                <a:latin typeface="Arial" pitchFamily="34" charset="0"/>
                <a:cs typeface="Arial" pitchFamily="34" charset="0"/>
              </a:rPr>
              <a:t> </a:t>
            </a:r>
          </a:p>
          <a:p>
            <a:endParaRPr lang="pt-PT" sz="2000" dirty="0" smtClean="0">
              <a:solidFill>
                <a:schemeClr val="bg1"/>
              </a:solidFill>
              <a:latin typeface="Arial" pitchFamily="34" charset="0"/>
              <a:cs typeface="Arial" pitchFamily="34" charset="0"/>
            </a:endParaRPr>
          </a:p>
          <a:p>
            <a:pPr algn="just"/>
            <a:r>
              <a:rPr lang="pt-PT" sz="2000" dirty="0" smtClean="0">
                <a:solidFill>
                  <a:schemeClr val="bg1"/>
                </a:solidFill>
                <a:latin typeface="Arial" pitchFamily="34" charset="0"/>
                <a:cs typeface="Arial" pitchFamily="34" charset="0"/>
              </a:rPr>
              <a:t>Excepção ao princípio da unidade: um comerciante individual que exerça actividades mercantis no quadro de um E.I.R.L. e fora dele terá duas firmas — art. 40.º, n.º 1, do RRNPC.</a:t>
            </a:r>
          </a:p>
          <a:p>
            <a:pPr algn="just"/>
            <a:endParaRPr lang="pt-PT" sz="2000" dirty="0" smtClean="0">
              <a:solidFill>
                <a:schemeClr val="bg1"/>
              </a:solidFill>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0" i="0" u="none" strike="noStrike" kern="1200" cap="none" spc="0" normalizeH="0" baseline="0" noProof="0" dirty="0" smtClean="0">
              <a:ln>
                <a:noFill/>
              </a:ln>
              <a:solidFill>
                <a:schemeClr val="bg1"/>
              </a:solidFill>
              <a:effectLst/>
              <a:uLnTx/>
              <a:uFillTx/>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1"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p:txBody>
      </p:sp>
    </p:spTree>
  </p:cSld>
  <p:clrMapOvr>
    <a:masterClrMapping/>
  </p:clrMapOvr>
  <p:transition spd="med">
    <p:cover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57158" y="64291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txBox="1">
            <a:spLocks/>
          </p:cNvSpPr>
          <p:nvPr/>
        </p:nvSpPr>
        <p:spPr>
          <a:xfrm>
            <a:off x="428596" y="2214554"/>
            <a:ext cx="8229600" cy="4389120"/>
          </a:xfrm>
          <a:prstGeom prst="rect">
            <a:avLst/>
          </a:prstGeom>
        </p:spPr>
        <p:txBody>
          <a:bodyPr vert="horz">
            <a:noAutofit/>
          </a:bodyPr>
          <a:lstStyle/>
          <a:p>
            <a:r>
              <a:rPr lang="pt-PT" sz="2000" b="1" dirty="0" smtClean="0">
                <a:solidFill>
                  <a:schemeClr val="bg1"/>
                </a:solidFill>
                <a:latin typeface="Arial" pitchFamily="34" charset="0"/>
                <a:cs typeface="Arial" pitchFamily="34" charset="0"/>
              </a:rPr>
              <a:t> Composição da firma do comerciante em nome individual.</a:t>
            </a:r>
          </a:p>
          <a:p>
            <a:r>
              <a:rPr lang="pt-PT" sz="2000" dirty="0" smtClean="0">
                <a:solidFill>
                  <a:schemeClr val="bg1"/>
                </a:solidFill>
                <a:latin typeface="Arial" pitchFamily="34" charset="0"/>
                <a:cs typeface="Arial" pitchFamily="34" charset="0"/>
              </a:rPr>
              <a:t>  </a:t>
            </a:r>
          </a:p>
          <a:p>
            <a:pPr algn="just">
              <a:buFontTx/>
              <a:buChar char="-"/>
            </a:pPr>
            <a:r>
              <a:rPr lang="pt-PT" sz="2000" dirty="0" smtClean="0">
                <a:solidFill>
                  <a:schemeClr val="bg1"/>
                </a:solidFill>
                <a:latin typeface="Arial" pitchFamily="34" charset="0"/>
                <a:cs typeface="Arial" pitchFamily="34" charset="0"/>
              </a:rPr>
              <a:t>Tem de ser composta pelo seu nome (completo ou abreviado), não podendo em regra, a abreviação reduzir-se a um só vocábulo (art. 38.º, n.º 1, do RRNPC);</a:t>
            </a:r>
          </a:p>
          <a:p>
            <a:endParaRPr lang="pt-PT" sz="2000" dirty="0" smtClean="0">
              <a:solidFill>
                <a:schemeClr val="bg1"/>
              </a:solidFill>
              <a:latin typeface="Arial" pitchFamily="34" charset="0"/>
              <a:cs typeface="Arial" pitchFamily="34" charset="0"/>
            </a:endParaRPr>
          </a:p>
          <a:p>
            <a:pPr algn="just"/>
            <a:r>
              <a:rPr lang="pt-PT" sz="2000" dirty="0" smtClean="0">
                <a:solidFill>
                  <a:schemeClr val="bg1"/>
                </a:solidFill>
                <a:latin typeface="Arial" pitchFamily="34" charset="0"/>
                <a:cs typeface="Arial" pitchFamily="34" charset="0"/>
              </a:rPr>
              <a:t>- O nome, completo ou abreviado, pode ser antecedido de expressões ou siglas correspondentes a títulos académicos, profissionais ou nobiliárquicos a que o comerciante tenha direito (art. 38.º, n.º 3, do RRNPC);</a:t>
            </a: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 O comerciante pode ainda aditar ao seu nome (completo ou abreviado) alcunha ou expressão alusiva à actividade exercida (art. 38.º, n.º 1, do RRNPC);</a:t>
            </a:r>
          </a:p>
          <a:p>
            <a:r>
              <a:rPr lang="pt-PT" sz="2000" dirty="0" smtClean="0"/>
              <a:t> </a:t>
            </a:r>
          </a:p>
          <a:p>
            <a:r>
              <a:rPr lang="pt-PT" sz="2000" dirty="0" smtClean="0"/>
              <a:t> </a:t>
            </a:r>
          </a:p>
          <a:p>
            <a:pPr algn="just">
              <a:buFontTx/>
              <a:buChar char="-"/>
            </a:pPr>
            <a:endParaRPr lang="pt-PT" sz="2000" dirty="0" smtClean="0">
              <a:solidFill>
                <a:schemeClr val="bg1"/>
              </a:solidFill>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0" i="0" u="none" strike="noStrike" kern="1200" cap="none" spc="0" normalizeH="0" baseline="0" noProof="0" dirty="0" smtClean="0">
              <a:ln>
                <a:noFill/>
              </a:ln>
              <a:solidFill>
                <a:schemeClr val="bg1"/>
              </a:solidFill>
              <a:effectLst/>
              <a:uLnTx/>
              <a:uFillTx/>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1" i="0" u="none" strike="noStrike" kern="1200" cap="none" spc="0" normalizeH="0" baseline="0" noProof="0" dirty="0" smtClean="0">
              <a:ln>
                <a:noFill/>
              </a:ln>
              <a:solidFill>
                <a:schemeClr val="bg1"/>
              </a:solidFill>
              <a:effectLst/>
              <a:uLnTx/>
              <a:uFillTx/>
              <a:latin typeface="Arial" pitchFamily="34" charset="0"/>
              <a:cs typeface="Arial" pitchFamily="34" charset="0"/>
            </a:endParaRPr>
          </a:p>
        </p:txBody>
      </p:sp>
    </p:spTree>
  </p:cSld>
  <p:clrMapOvr>
    <a:masterClrMapping/>
  </p:clrMapOvr>
  <p:transition spd="med">
    <p:cover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57158" y="64291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txBox="1">
            <a:spLocks/>
          </p:cNvSpPr>
          <p:nvPr/>
        </p:nvSpPr>
        <p:spPr>
          <a:xfrm>
            <a:off x="428596" y="2214554"/>
            <a:ext cx="8229600" cy="4389120"/>
          </a:xfrm>
          <a:prstGeom prst="rect">
            <a:avLst/>
          </a:prstGeom>
        </p:spPr>
        <p:txBody>
          <a:bodyPr vert="horz">
            <a:noAutofit/>
          </a:bodyPr>
          <a:lstStyle/>
          <a:p>
            <a:r>
              <a:rPr lang="pt-PT" sz="2000" b="1" dirty="0" smtClean="0">
                <a:solidFill>
                  <a:schemeClr val="bg1"/>
                </a:solidFill>
                <a:latin typeface="Arial" pitchFamily="34" charset="0"/>
                <a:cs typeface="Arial" pitchFamily="34" charset="0"/>
              </a:rPr>
              <a:t> Composição da firma do comerciante em nome individual.</a:t>
            </a:r>
          </a:p>
          <a:p>
            <a:r>
              <a:rPr lang="pt-PT" sz="2000" dirty="0" smtClean="0">
                <a:solidFill>
                  <a:schemeClr val="bg1"/>
                </a:solidFill>
                <a:latin typeface="Arial" pitchFamily="34" charset="0"/>
                <a:cs typeface="Arial" pitchFamily="34" charset="0"/>
              </a:rPr>
              <a:t>  </a:t>
            </a:r>
          </a:p>
          <a:p>
            <a:endParaRPr lang="pt-PT" sz="2000" dirty="0" smtClean="0">
              <a:solidFill>
                <a:schemeClr val="bg1"/>
              </a:solidFill>
              <a:latin typeface="Arial" pitchFamily="34" charset="0"/>
              <a:cs typeface="Arial" pitchFamily="34" charset="0"/>
            </a:endParaRPr>
          </a:p>
          <a:p>
            <a:pPr algn="just"/>
            <a:r>
              <a:rPr lang="pt-PT" sz="2000" dirty="0" smtClean="0">
                <a:solidFill>
                  <a:schemeClr val="bg1"/>
                </a:solidFill>
                <a:latin typeface="Arial" pitchFamily="34" charset="0"/>
                <a:cs typeface="Arial" pitchFamily="34" charset="0"/>
              </a:rPr>
              <a:t>Tratando-se de um estabelecimento individual de responsabilidade limitada, a firma adoptada pelo comerciante será constituída pelo seu nome, completo ou abreviado, acrescido ou não de referência ao objecto do comércio nele exercido, e pelo aditamento «Estabelecimento individual de responsabilidade limitada» ou «E.I.R.L.». (art. 40.º, </a:t>
            </a:r>
            <a:r>
              <a:rPr lang="pt-PT" sz="2000" dirty="0" err="1" smtClean="0">
                <a:solidFill>
                  <a:schemeClr val="bg1"/>
                </a:solidFill>
                <a:latin typeface="Arial" pitchFamily="34" charset="0"/>
                <a:cs typeface="Arial" pitchFamily="34" charset="0"/>
              </a:rPr>
              <a:t>n.ºs</a:t>
            </a:r>
            <a:r>
              <a:rPr lang="pt-PT" sz="2000" dirty="0" smtClean="0">
                <a:solidFill>
                  <a:schemeClr val="bg1"/>
                </a:solidFill>
                <a:latin typeface="Arial" pitchFamily="34" charset="0"/>
                <a:cs typeface="Arial" pitchFamily="34" charset="0"/>
              </a:rPr>
              <a:t> 1 e 2, do RRNPC).</a:t>
            </a:r>
          </a:p>
          <a:p>
            <a:pPr algn="just"/>
            <a:endParaRPr lang="pt-PT" sz="2000" dirty="0" smtClean="0">
              <a:solidFill>
                <a:schemeClr val="bg1"/>
              </a:solidFill>
              <a:latin typeface="Arial" pitchFamily="34" charset="0"/>
              <a:cs typeface="Arial" pitchFamily="34" charset="0"/>
            </a:endParaRP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 </a:t>
            </a:r>
          </a:p>
          <a:p>
            <a:pPr algn="just">
              <a:buFontTx/>
              <a:buChar char="-"/>
            </a:pPr>
            <a:endParaRPr lang="pt-PT" sz="2000" dirty="0" smtClean="0">
              <a:solidFill>
                <a:schemeClr val="bg1"/>
              </a:solidFill>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0" i="0" u="none" strike="noStrike" kern="1200" cap="none" spc="0" normalizeH="0" baseline="0" noProof="0" dirty="0" smtClean="0">
              <a:ln>
                <a:noFill/>
              </a:ln>
              <a:solidFill>
                <a:schemeClr val="bg1"/>
              </a:solidFill>
              <a:effectLst/>
              <a:uLnTx/>
              <a:uFillTx/>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1" i="0" u="none" strike="noStrike" kern="1200" cap="none" spc="0" normalizeH="0" baseline="0" noProof="0" dirty="0" smtClean="0">
              <a:ln>
                <a:noFill/>
              </a:ln>
              <a:solidFill>
                <a:schemeClr val="bg1"/>
              </a:solidFill>
              <a:effectLst/>
              <a:uLnTx/>
              <a:uFillTx/>
              <a:latin typeface="Arial" pitchFamily="34" charset="0"/>
              <a:cs typeface="Arial" pitchFamily="34" charset="0"/>
            </a:endParaRPr>
          </a:p>
        </p:txBody>
      </p:sp>
    </p:spTree>
  </p:cSld>
  <p:clrMapOvr>
    <a:masterClrMapping/>
  </p:clrMapOvr>
  <p:transition spd="med">
    <p:cover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57158" y="64291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txBox="1">
            <a:spLocks/>
          </p:cNvSpPr>
          <p:nvPr/>
        </p:nvSpPr>
        <p:spPr>
          <a:xfrm>
            <a:off x="428596" y="2214554"/>
            <a:ext cx="8229600" cy="4389120"/>
          </a:xfrm>
          <a:prstGeom prst="rect">
            <a:avLst/>
          </a:prstGeom>
        </p:spPr>
        <p:txBody>
          <a:bodyPr vert="horz">
            <a:noAutofit/>
          </a:bodyPr>
          <a:lstStyle/>
          <a:p>
            <a:r>
              <a:rPr lang="pt-PT" sz="2000" b="1" dirty="0" smtClean="0">
                <a:solidFill>
                  <a:schemeClr val="bg1"/>
                </a:solidFill>
                <a:latin typeface="Arial" pitchFamily="34" charset="0"/>
                <a:cs typeface="Arial" pitchFamily="34" charset="0"/>
              </a:rPr>
              <a:t> </a:t>
            </a:r>
            <a:endParaRPr lang="pt-PT" sz="2000" dirty="0" smtClean="0">
              <a:solidFill>
                <a:schemeClr val="bg1"/>
              </a:solidFill>
              <a:latin typeface="Arial" pitchFamily="34" charset="0"/>
              <a:cs typeface="Arial" pitchFamily="34" charset="0"/>
            </a:endParaRPr>
          </a:p>
          <a:p>
            <a:pPr algn="just"/>
            <a:r>
              <a:rPr lang="pt-PT" sz="2000" dirty="0" smtClean="0">
                <a:solidFill>
                  <a:schemeClr val="bg1"/>
                </a:solidFill>
                <a:latin typeface="Arial" pitchFamily="34" charset="0"/>
                <a:cs typeface="Arial" pitchFamily="34" charset="0"/>
              </a:rPr>
              <a:t> </a:t>
            </a:r>
          </a:p>
          <a:p>
            <a:pPr algn="just">
              <a:buFontTx/>
              <a:buChar char="-"/>
            </a:pPr>
            <a:endParaRPr lang="pt-PT" sz="2000" dirty="0" smtClean="0">
              <a:solidFill>
                <a:schemeClr val="bg1"/>
              </a:solidFill>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0" i="0" u="none" strike="noStrike" kern="1200" cap="none" spc="0" normalizeH="0" baseline="0" noProof="0" dirty="0" smtClean="0">
              <a:ln>
                <a:noFill/>
              </a:ln>
              <a:solidFill>
                <a:schemeClr val="bg1"/>
              </a:solidFill>
              <a:effectLst/>
              <a:uLnTx/>
              <a:uFillTx/>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1" i="0" u="none" strike="noStrike" kern="1200" cap="none" spc="0" normalizeH="0" baseline="0" noProof="0" dirty="0" smtClean="0">
              <a:ln>
                <a:noFill/>
              </a:ln>
              <a:solidFill>
                <a:schemeClr val="bg1"/>
              </a:solidFill>
              <a:effectLst/>
              <a:uLnTx/>
              <a:uFillTx/>
              <a:latin typeface="Arial" pitchFamily="34" charset="0"/>
              <a:cs typeface="Arial" pitchFamily="34" charset="0"/>
            </a:endParaRPr>
          </a:p>
        </p:txBody>
      </p:sp>
      <p:sp>
        <p:nvSpPr>
          <p:cNvPr id="7" name="Marcador de Posição de Conteúdo 3"/>
          <p:cNvSpPr txBox="1">
            <a:spLocks/>
          </p:cNvSpPr>
          <p:nvPr/>
        </p:nvSpPr>
        <p:spPr>
          <a:xfrm>
            <a:off x="580996" y="2366954"/>
            <a:ext cx="8229600" cy="4389120"/>
          </a:xfrm>
          <a:prstGeom prst="rect">
            <a:avLst/>
          </a:prstGeom>
        </p:spPr>
        <p:txBody>
          <a:bodyPr vert="horz">
            <a:noAutofit/>
          </a:bodyPr>
          <a:lstStyle/>
          <a:p>
            <a:pPr algn="just"/>
            <a:r>
              <a:rPr lang="pt-PT" sz="2000" b="1" dirty="0" smtClean="0"/>
              <a:t>4.2</a:t>
            </a:r>
            <a:r>
              <a:rPr lang="pt-PT" sz="2000" b="1" dirty="0" smtClean="0">
                <a:solidFill>
                  <a:schemeClr val="bg1"/>
                </a:solidFill>
                <a:latin typeface="Arial" pitchFamily="34" charset="0"/>
                <a:cs typeface="Arial" pitchFamily="34" charset="0"/>
              </a:rPr>
              <a:t> Escrituração comercial.</a:t>
            </a:r>
          </a:p>
          <a:p>
            <a:pPr algn="just"/>
            <a:r>
              <a:rPr lang="pt-PT" sz="2000" dirty="0" smtClean="0">
                <a:solidFill>
                  <a:schemeClr val="bg1"/>
                </a:solidFill>
                <a:latin typeface="Arial" pitchFamily="34" charset="0"/>
                <a:cs typeface="Arial" pitchFamily="34" charset="0"/>
              </a:rPr>
              <a:t> </a:t>
            </a:r>
          </a:p>
          <a:p>
            <a:pPr algn="just"/>
            <a:endParaRPr lang="pt-PT" sz="2000" dirty="0" smtClean="0">
              <a:solidFill>
                <a:schemeClr val="bg1"/>
              </a:solidFill>
              <a:latin typeface="Arial" pitchFamily="34" charset="0"/>
              <a:cs typeface="Arial" pitchFamily="34" charset="0"/>
            </a:endParaRPr>
          </a:p>
          <a:p>
            <a:pPr algn="just"/>
            <a:endParaRPr lang="pt-PT" sz="2000" dirty="0" smtClean="0">
              <a:solidFill>
                <a:schemeClr val="bg1"/>
              </a:solidFill>
              <a:latin typeface="Arial" pitchFamily="34" charset="0"/>
              <a:cs typeface="Arial" pitchFamily="34" charset="0"/>
            </a:endParaRPr>
          </a:p>
          <a:p>
            <a:pPr algn="just"/>
            <a:endParaRPr lang="pt-PT" sz="2000" dirty="0" smtClean="0">
              <a:solidFill>
                <a:schemeClr val="bg1"/>
              </a:solidFill>
              <a:latin typeface="Arial" pitchFamily="34" charset="0"/>
              <a:cs typeface="Arial" pitchFamily="34" charset="0"/>
            </a:endParaRPr>
          </a:p>
          <a:p>
            <a:pPr algn="just"/>
            <a:r>
              <a:rPr lang="pt-PT" sz="2000" dirty="0" smtClean="0">
                <a:solidFill>
                  <a:schemeClr val="bg1"/>
                </a:solidFill>
                <a:latin typeface="Arial" pitchFamily="34" charset="0"/>
                <a:cs typeface="Arial" pitchFamily="34" charset="0"/>
              </a:rPr>
              <a:t>Todo o comerciante é obrigado a ter escrituração mercantil, efectuada de acordo com a lei e com o POC (art. 29º do </a:t>
            </a:r>
            <a:r>
              <a:rPr lang="pt-PT" sz="2000" dirty="0" err="1" smtClean="0">
                <a:solidFill>
                  <a:schemeClr val="bg1"/>
                </a:solidFill>
                <a:latin typeface="Arial" pitchFamily="34" charset="0"/>
                <a:cs typeface="Arial" pitchFamily="34" charset="0"/>
              </a:rPr>
              <a:t>Cód</a:t>
            </a:r>
            <a:r>
              <a:rPr lang="pt-PT" sz="2000" dirty="0" smtClean="0">
                <a:solidFill>
                  <a:schemeClr val="bg1"/>
                </a:solidFill>
                <a:latin typeface="Arial" pitchFamily="34" charset="0"/>
                <a:cs typeface="Arial" pitchFamily="34" charset="0"/>
              </a:rPr>
              <a:t>. Comercial).</a:t>
            </a:r>
          </a:p>
          <a:p>
            <a:pPr algn="just"/>
            <a:r>
              <a:rPr lang="pt-PT" sz="2000" dirty="0" smtClean="0">
                <a:solidFill>
                  <a:schemeClr val="bg1"/>
                </a:solidFill>
                <a:latin typeface="Arial" pitchFamily="34" charset="0"/>
                <a:cs typeface="Arial" pitchFamily="34" charset="0"/>
              </a:rPr>
              <a:t> </a:t>
            </a:r>
          </a:p>
          <a:p>
            <a:pPr algn="just">
              <a:buFontTx/>
              <a:buChar char="-"/>
            </a:pPr>
            <a:endParaRPr lang="pt-PT" sz="2000" dirty="0" smtClean="0">
              <a:solidFill>
                <a:schemeClr val="bg1"/>
              </a:solidFill>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0" i="0" u="none" strike="noStrike" kern="1200" cap="none" spc="0" normalizeH="0" baseline="0" noProof="0" dirty="0" smtClean="0">
              <a:ln>
                <a:noFill/>
              </a:ln>
              <a:solidFill>
                <a:schemeClr val="bg1"/>
              </a:solidFill>
              <a:effectLst/>
              <a:uLnTx/>
              <a:uFillTx/>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1" i="0" u="none" strike="noStrike" kern="1200" cap="none" spc="0" normalizeH="0" baseline="0" noProof="0" dirty="0" smtClean="0">
              <a:ln>
                <a:noFill/>
              </a:ln>
              <a:solidFill>
                <a:schemeClr val="bg1"/>
              </a:solidFill>
              <a:effectLst/>
              <a:uLnTx/>
              <a:uFillTx/>
              <a:latin typeface="Arial" pitchFamily="34" charset="0"/>
              <a:cs typeface="Arial" pitchFamily="34" charset="0"/>
            </a:endParaRPr>
          </a:p>
        </p:txBody>
      </p:sp>
    </p:spTree>
  </p:cSld>
  <p:clrMapOvr>
    <a:masterClrMapping/>
  </p:clrMapOvr>
  <p:transition spd="med">
    <p:cover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57158" y="64291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txBox="1">
            <a:spLocks/>
          </p:cNvSpPr>
          <p:nvPr/>
        </p:nvSpPr>
        <p:spPr>
          <a:xfrm>
            <a:off x="571472" y="2071678"/>
            <a:ext cx="8229600" cy="4389120"/>
          </a:xfrm>
          <a:prstGeom prst="rect">
            <a:avLst/>
          </a:prstGeom>
        </p:spPr>
        <p:txBody>
          <a:bodyPr vert="horz">
            <a:noAutofit/>
          </a:bodyPr>
          <a:lstStyle/>
          <a:p>
            <a:pPr algn="just"/>
            <a:r>
              <a:rPr lang="pt-PT" sz="2000" b="1" dirty="0" smtClean="0">
                <a:solidFill>
                  <a:schemeClr val="bg1"/>
                </a:solidFill>
                <a:latin typeface="Arial" pitchFamily="34" charset="0"/>
                <a:cs typeface="Arial" pitchFamily="34" charset="0"/>
              </a:rPr>
              <a:t> Escrituração comercial (</a:t>
            </a:r>
            <a:r>
              <a:rPr lang="pt-PT" sz="2000" b="1" dirty="0" err="1" smtClean="0">
                <a:solidFill>
                  <a:schemeClr val="bg1"/>
                </a:solidFill>
                <a:latin typeface="Arial" pitchFamily="34" charset="0"/>
                <a:cs typeface="Arial" pitchFamily="34" charset="0"/>
              </a:rPr>
              <a:t>cont</a:t>
            </a:r>
            <a:r>
              <a:rPr lang="pt-PT" sz="2000" b="1" dirty="0" smtClean="0">
                <a:solidFill>
                  <a:schemeClr val="bg1"/>
                </a:solidFill>
                <a:latin typeface="Arial" pitchFamily="34" charset="0"/>
                <a:cs typeface="Arial" pitchFamily="34" charset="0"/>
              </a:rPr>
              <a:t>.)</a:t>
            </a:r>
          </a:p>
          <a:p>
            <a:pPr algn="ctr"/>
            <a:r>
              <a:rPr lang="pt-PT" sz="2000" dirty="0" smtClean="0">
                <a:solidFill>
                  <a:schemeClr val="bg1"/>
                </a:solidFill>
                <a:latin typeface="Arial" pitchFamily="34" charset="0"/>
                <a:cs typeface="Arial" pitchFamily="34" charset="0"/>
              </a:rPr>
              <a:t> </a:t>
            </a:r>
          </a:p>
          <a:p>
            <a:pPr algn="just"/>
            <a:r>
              <a:rPr lang="pt-PT" sz="2000" b="1" dirty="0" smtClean="0"/>
              <a:t>1. </a:t>
            </a:r>
            <a:r>
              <a:rPr lang="pt-PT" sz="2000" b="1" dirty="0" smtClean="0">
                <a:solidFill>
                  <a:schemeClr val="bg1"/>
                </a:solidFill>
                <a:latin typeface="Arial" pitchFamily="34" charset="0"/>
                <a:cs typeface="Arial" pitchFamily="34" charset="0"/>
              </a:rPr>
              <a:t>Funções da Escrituração comercial.</a:t>
            </a: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 - Meio de prova dos factos registados (art. 44.º, do C. Com.).</a:t>
            </a:r>
          </a:p>
          <a:p>
            <a:pPr algn="just"/>
            <a:r>
              <a:rPr lang="pt-PT" sz="2000" dirty="0" smtClean="0">
                <a:solidFill>
                  <a:schemeClr val="bg1"/>
                </a:solidFill>
                <a:latin typeface="Arial" pitchFamily="34" charset="0"/>
                <a:cs typeface="Arial" pitchFamily="34" charset="0"/>
              </a:rPr>
              <a:t> </a:t>
            </a:r>
          </a:p>
          <a:p>
            <a:pPr algn="just"/>
            <a:endParaRPr lang="pt-PT" sz="2000" dirty="0" smtClean="0">
              <a:solidFill>
                <a:schemeClr val="bg1"/>
              </a:solidFill>
              <a:latin typeface="Arial" pitchFamily="34" charset="0"/>
              <a:cs typeface="Arial" pitchFamily="34" charset="0"/>
            </a:endParaRPr>
          </a:p>
          <a:p>
            <a:pPr algn="just"/>
            <a:r>
              <a:rPr lang="pt-PT" sz="2000" dirty="0" smtClean="0">
                <a:solidFill>
                  <a:schemeClr val="bg1"/>
                </a:solidFill>
                <a:latin typeface="Arial" pitchFamily="34" charset="0"/>
                <a:cs typeface="Arial" pitchFamily="34" charset="0"/>
              </a:rPr>
              <a:t>- Meio necessário para dar a conhecer a actividade do comerciante</a:t>
            </a:r>
          </a:p>
          <a:p>
            <a:pPr algn="just"/>
            <a:r>
              <a:rPr lang="pt-PT" sz="2000" i="1" dirty="0" smtClean="0">
                <a:solidFill>
                  <a:schemeClr val="bg1"/>
                </a:solidFill>
                <a:latin typeface="Arial" pitchFamily="34" charset="0"/>
                <a:cs typeface="Arial" pitchFamily="34" charset="0"/>
              </a:rPr>
              <a:t>Exemplo: para efeitos de insolvência culposa ou negligente — art. 227.º, n.º 1, do </a:t>
            </a:r>
            <a:r>
              <a:rPr lang="pt-PT" sz="2000" i="1" dirty="0" err="1" smtClean="0">
                <a:solidFill>
                  <a:schemeClr val="bg1"/>
                </a:solidFill>
                <a:latin typeface="Arial" pitchFamily="34" charset="0"/>
                <a:cs typeface="Arial" pitchFamily="34" charset="0"/>
              </a:rPr>
              <a:t>Cód</a:t>
            </a:r>
            <a:r>
              <a:rPr lang="pt-PT" sz="2000" i="1" dirty="0" smtClean="0">
                <a:solidFill>
                  <a:schemeClr val="bg1"/>
                </a:solidFill>
                <a:latin typeface="Arial" pitchFamily="34" charset="0"/>
                <a:cs typeface="Arial" pitchFamily="34" charset="0"/>
              </a:rPr>
              <a:t>. Penal.</a:t>
            </a:r>
          </a:p>
          <a:p>
            <a:pPr algn="just"/>
            <a:r>
              <a:rPr lang="pt-PT" sz="2000" dirty="0" smtClean="0">
                <a:solidFill>
                  <a:schemeClr val="bg1"/>
                </a:solidFill>
                <a:latin typeface="Arial" pitchFamily="34" charset="0"/>
                <a:cs typeface="Arial" pitchFamily="34" charset="0"/>
              </a:rPr>
              <a:t> </a:t>
            </a:r>
          </a:p>
          <a:p>
            <a:pPr algn="just"/>
            <a:endParaRPr lang="pt-PT" sz="2000" dirty="0" smtClean="0">
              <a:solidFill>
                <a:schemeClr val="bg1"/>
              </a:solidFill>
              <a:latin typeface="Arial" pitchFamily="34" charset="0"/>
              <a:cs typeface="Arial" pitchFamily="34" charset="0"/>
            </a:endParaRPr>
          </a:p>
          <a:p>
            <a:pPr algn="just"/>
            <a:r>
              <a:rPr lang="pt-PT" sz="2000" dirty="0" smtClean="0">
                <a:solidFill>
                  <a:schemeClr val="bg1"/>
                </a:solidFill>
                <a:latin typeface="Arial" pitchFamily="34" charset="0"/>
                <a:cs typeface="Arial" pitchFamily="34" charset="0"/>
              </a:rPr>
              <a:t>- Base da liquidação dos impostos.</a:t>
            </a:r>
          </a:p>
          <a:p>
            <a:pPr algn="just"/>
            <a:endParaRPr lang="pt-PT" sz="2000" dirty="0" smtClean="0">
              <a:solidFill>
                <a:schemeClr val="bg1"/>
              </a:solidFill>
              <a:latin typeface="Arial" pitchFamily="34" charset="0"/>
              <a:cs typeface="Arial" pitchFamily="34" charset="0"/>
            </a:endParaRPr>
          </a:p>
          <a:p>
            <a:pPr algn="ctr"/>
            <a:endParaRPr lang="pt-PT" sz="2000" dirty="0" smtClean="0">
              <a:solidFill>
                <a:schemeClr val="bg1"/>
              </a:solidFill>
              <a:latin typeface="Arial" pitchFamily="34" charset="0"/>
              <a:cs typeface="Arial" pitchFamily="34" charset="0"/>
            </a:endParaRPr>
          </a:p>
          <a:p>
            <a:pPr algn="just">
              <a:buFontTx/>
              <a:buChar char="-"/>
            </a:pPr>
            <a:endParaRPr lang="pt-PT" sz="2000" dirty="0" smtClean="0">
              <a:solidFill>
                <a:schemeClr val="bg1"/>
              </a:solidFill>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0" i="0" u="none" strike="noStrike" kern="1200" cap="none" spc="0" normalizeH="0" baseline="0" noProof="0" dirty="0" smtClean="0">
              <a:ln>
                <a:noFill/>
              </a:ln>
              <a:solidFill>
                <a:schemeClr val="bg1"/>
              </a:solidFill>
              <a:effectLst/>
              <a:uLnTx/>
              <a:uFillTx/>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1" i="0" u="none" strike="noStrike" kern="1200" cap="none" spc="0" normalizeH="0" baseline="0" noProof="0" dirty="0" smtClean="0">
              <a:ln>
                <a:noFill/>
              </a:ln>
              <a:solidFill>
                <a:schemeClr val="bg1"/>
              </a:solidFill>
              <a:effectLst/>
              <a:uLnTx/>
              <a:uFillTx/>
              <a:latin typeface="Arial" pitchFamily="34" charset="0"/>
              <a:cs typeface="Arial" pitchFamily="34" charset="0"/>
            </a:endParaRPr>
          </a:p>
        </p:txBody>
      </p:sp>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slide(fromLeft)">
                                      <p:cBhvr>
                                        <p:cTn id="7" dur="500"/>
                                        <p:tgtEl>
                                          <p:spTgt spid="5">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5">
                                            <p:txEl>
                                              <p:pRg st="7" end="7"/>
                                            </p:txEl>
                                          </p:spTgt>
                                        </p:tgtEl>
                                        <p:attrNameLst>
                                          <p:attrName>style.visibility</p:attrName>
                                        </p:attrNameLst>
                                      </p:cBhvr>
                                      <p:to>
                                        <p:strVal val="visible"/>
                                      </p:to>
                                    </p:set>
                                    <p:animEffect transition="in" filter="slide(fromLeft)">
                                      <p:cBhvr>
                                        <p:cTn id="12" dur="500"/>
                                        <p:tgtEl>
                                          <p:spTgt spid="5">
                                            <p:txEl>
                                              <p:p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5">
                                            <p:txEl>
                                              <p:pRg st="8" end="8"/>
                                            </p:txEl>
                                          </p:spTgt>
                                        </p:tgtEl>
                                        <p:attrNameLst>
                                          <p:attrName>style.visibility</p:attrName>
                                        </p:attrNameLst>
                                      </p:cBhvr>
                                      <p:to>
                                        <p:strVal val="visible"/>
                                      </p:to>
                                    </p:set>
                                    <p:animEffect transition="in" filter="slide(fromTop)">
                                      <p:cBhvr>
                                        <p:cTn id="17" dur="500"/>
                                        <p:tgtEl>
                                          <p:spTgt spid="5">
                                            <p:txEl>
                                              <p:pRg st="8" end="8"/>
                                            </p:txEl>
                                          </p:spTgt>
                                        </p:tgtEl>
                                      </p:cBhvr>
                                    </p:animEffect>
                                  </p:childTnLst>
                                </p:cTn>
                              </p:par>
                              <p:par>
                                <p:cTn id="18" presetID="12" presetClass="entr" presetSubtype="1" fill="hold" nodeType="withEffect">
                                  <p:stCondLst>
                                    <p:cond delay="0"/>
                                  </p:stCondLst>
                                  <p:childTnLst>
                                    <p:set>
                                      <p:cBhvr>
                                        <p:cTn id="19" dur="1" fill="hold">
                                          <p:stCondLst>
                                            <p:cond delay="0"/>
                                          </p:stCondLst>
                                        </p:cTn>
                                        <p:tgtEl>
                                          <p:spTgt spid="5">
                                            <p:txEl>
                                              <p:pRg st="9" end="9"/>
                                            </p:txEl>
                                          </p:spTgt>
                                        </p:tgtEl>
                                        <p:attrNameLst>
                                          <p:attrName>style.visibility</p:attrName>
                                        </p:attrNameLst>
                                      </p:cBhvr>
                                      <p:to>
                                        <p:strVal val="visible"/>
                                      </p:to>
                                    </p:set>
                                    <p:animEffect transition="in" filter="slide(fromTop)">
                                      <p:cBhvr>
                                        <p:cTn id="20" dur="500"/>
                                        <p:tgtEl>
                                          <p:spTgt spid="5">
                                            <p:txEl>
                                              <p:pRg st="9" end="9"/>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5">
                                            <p:txEl>
                                              <p:pRg st="11" end="11"/>
                                            </p:txEl>
                                          </p:spTgt>
                                        </p:tgtEl>
                                        <p:attrNameLst>
                                          <p:attrName>style.visibility</p:attrName>
                                        </p:attrNameLst>
                                      </p:cBhvr>
                                      <p:to>
                                        <p:strVal val="visible"/>
                                      </p:to>
                                    </p:set>
                                    <p:animEffect transition="in" filter="slide(fromLeft)">
                                      <p:cBhvr>
                                        <p:cTn id="25" dur="500"/>
                                        <p:tgtEl>
                                          <p:spTgt spid="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57158" y="64291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txBox="1">
            <a:spLocks/>
          </p:cNvSpPr>
          <p:nvPr/>
        </p:nvSpPr>
        <p:spPr>
          <a:xfrm>
            <a:off x="571472" y="2071678"/>
            <a:ext cx="8229600" cy="4389120"/>
          </a:xfrm>
          <a:prstGeom prst="rect">
            <a:avLst/>
          </a:prstGeom>
        </p:spPr>
        <p:txBody>
          <a:bodyPr vert="horz">
            <a:noAutofit/>
          </a:bodyPr>
          <a:lstStyle/>
          <a:p>
            <a:pPr algn="just"/>
            <a:r>
              <a:rPr lang="pt-PT" sz="2000" b="1" dirty="0" smtClean="0">
                <a:solidFill>
                  <a:schemeClr val="bg1"/>
                </a:solidFill>
                <a:latin typeface="Arial" pitchFamily="34" charset="0"/>
                <a:cs typeface="Arial" pitchFamily="34" charset="0"/>
              </a:rPr>
              <a:t> Escrituração comercial (</a:t>
            </a:r>
            <a:r>
              <a:rPr lang="pt-PT" sz="2000" b="1" dirty="0" err="1" smtClean="0">
                <a:solidFill>
                  <a:schemeClr val="bg1"/>
                </a:solidFill>
                <a:latin typeface="Arial" pitchFamily="34" charset="0"/>
                <a:cs typeface="Arial" pitchFamily="34" charset="0"/>
              </a:rPr>
              <a:t>cont</a:t>
            </a:r>
            <a:r>
              <a:rPr lang="pt-PT" sz="2000" b="1" dirty="0" smtClean="0">
                <a:solidFill>
                  <a:schemeClr val="bg1"/>
                </a:solidFill>
                <a:latin typeface="Arial" pitchFamily="34" charset="0"/>
                <a:cs typeface="Arial" pitchFamily="34" charset="0"/>
              </a:rPr>
              <a:t>.)</a:t>
            </a:r>
          </a:p>
          <a:p>
            <a:pPr algn="ctr"/>
            <a:r>
              <a:rPr lang="pt-PT" sz="2000" dirty="0" smtClean="0">
                <a:solidFill>
                  <a:schemeClr val="bg1"/>
                </a:solidFill>
                <a:latin typeface="Arial" pitchFamily="34" charset="0"/>
                <a:cs typeface="Arial" pitchFamily="34" charset="0"/>
              </a:rPr>
              <a:t> </a:t>
            </a:r>
          </a:p>
          <a:p>
            <a:r>
              <a:rPr lang="pt-PT" sz="2000" dirty="0" smtClean="0">
                <a:solidFill>
                  <a:schemeClr val="bg1"/>
                </a:solidFill>
                <a:latin typeface="Arial" pitchFamily="34" charset="0"/>
                <a:cs typeface="Arial" pitchFamily="34" charset="0"/>
              </a:rPr>
              <a:t>- Liberdade de organização da escrita mercantil para os comerciantes em nome individual (art. 30.º, do C. Com.).</a:t>
            </a:r>
          </a:p>
          <a:p>
            <a:r>
              <a:rPr lang="pt-PT" sz="2000" dirty="0" smtClean="0">
                <a:solidFill>
                  <a:schemeClr val="bg1"/>
                </a:solidFill>
                <a:latin typeface="Arial" pitchFamily="34" charset="0"/>
                <a:cs typeface="Arial" pitchFamily="34" charset="0"/>
              </a:rPr>
              <a:t> </a:t>
            </a:r>
          </a:p>
          <a:p>
            <a:r>
              <a:rPr lang="pt-PT" sz="2000" dirty="0" smtClean="0">
                <a:solidFill>
                  <a:schemeClr val="bg1"/>
                </a:solidFill>
                <a:latin typeface="Arial" pitchFamily="34" charset="0"/>
                <a:cs typeface="Arial" pitchFamily="34" charset="0"/>
              </a:rPr>
              <a:t>- Livros obrigatórios para as sociedades comerciais (</a:t>
            </a:r>
            <a:r>
              <a:rPr lang="pt-PT" sz="2000" dirty="0" err="1" smtClean="0">
                <a:solidFill>
                  <a:schemeClr val="bg1"/>
                </a:solidFill>
                <a:latin typeface="Arial" pitchFamily="34" charset="0"/>
                <a:cs typeface="Arial" pitchFamily="34" charset="0"/>
              </a:rPr>
              <a:t>art.s</a:t>
            </a:r>
            <a:r>
              <a:rPr lang="pt-PT" sz="2000" dirty="0" smtClean="0">
                <a:solidFill>
                  <a:schemeClr val="bg1"/>
                </a:solidFill>
                <a:latin typeface="Arial" pitchFamily="34" charset="0"/>
                <a:cs typeface="Arial" pitchFamily="34" charset="0"/>
              </a:rPr>
              <a:t> 31.º e 37.º, do C. Com.).</a:t>
            </a:r>
          </a:p>
          <a:p>
            <a:r>
              <a:rPr lang="pt-PT" sz="2000" dirty="0" smtClean="0">
                <a:solidFill>
                  <a:schemeClr val="bg1"/>
                </a:solidFill>
                <a:latin typeface="Arial" pitchFamily="34" charset="0"/>
                <a:cs typeface="Arial" pitchFamily="34" charset="0"/>
              </a:rPr>
              <a:t> </a:t>
            </a:r>
          </a:p>
          <a:p>
            <a:r>
              <a:rPr lang="pt-PT" sz="2000" dirty="0" smtClean="0">
                <a:solidFill>
                  <a:schemeClr val="bg1"/>
                </a:solidFill>
                <a:latin typeface="Arial" pitchFamily="34" charset="0"/>
                <a:cs typeface="Arial" pitchFamily="34" charset="0"/>
              </a:rPr>
              <a:t>- Preceitos a observar na escrituração dos livros (</a:t>
            </a:r>
            <a:r>
              <a:rPr lang="pt-PT" sz="2000" dirty="0" err="1" smtClean="0">
                <a:solidFill>
                  <a:schemeClr val="bg1"/>
                </a:solidFill>
                <a:latin typeface="Arial" pitchFamily="34" charset="0"/>
                <a:cs typeface="Arial" pitchFamily="34" charset="0"/>
              </a:rPr>
              <a:t>art.s</a:t>
            </a:r>
            <a:r>
              <a:rPr lang="pt-PT" sz="2000" dirty="0" smtClean="0">
                <a:solidFill>
                  <a:schemeClr val="bg1"/>
                </a:solidFill>
                <a:latin typeface="Arial" pitchFamily="34" charset="0"/>
                <a:cs typeface="Arial" pitchFamily="34" charset="0"/>
              </a:rPr>
              <a:t> 38.º a 40.º, do C. Com.).</a:t>
            </a:r>
          </a:p>
          <a:p>
            <a:r>
              <a:rPr lang="pt-PT" sz="2000" dirty="0" smtClean="0">
                <a:solidFill>
                  <a:schemeClr val="bg1"/>
                </a:solidFill>
                <a:latin typeface="Arial" pitchFamily="34" charset="0"/>
                <a:cs typeface="Arial" pitchFamily="34" charset="0"/>
              </a:rPr>
              <a:t> </a:t>
            </a:r>
          </a:p>
          <a:p>
            <a:r>
              <a:rPr lang="pt-PT" sz="2000" dirty="0" smtClean="0">
                <a:solidFill>
                  <a:schemeClr val="bg1"/>
                </a:solidFill>
                <a:latin typeface="Arial" pitchFamily="34" charset="0"/>
                <a:cs typeface="Arial" pitchFamily="34" charset="0"/>
              </a:rPr>
              <a:t>- Sigilo da escrituração: exibição e escrituração dos livros (</a:t>
            </a:r>
            <a:r>
              <a:rPr lang="pt-PT" sz="2000" dirty="0" err="1" smtClean="0">
                <a:solidFill>
                  <a:schemeClr val="bg1"/>
                </a:solidFill>
                <a:latin typeface="Arial" pitchFamily="34" charset="0"/>
                <a:cs typeface="Arial" pitchFamily="34" charset="0"/>
              </a:rPr>
              <a:t>art.s</a:t>
            </a:r>
            <a:r>
              <a:rPr lang="pt-PT" sz="2000" dirty="0" smtClean="0">
                <a:solidFill>
                  <a:schemeClr val="bg1"/>
                </a:solidFill>
                <a:latin typeface="Arial" pitchFamily="34" charset="0"/>
                <a:cs typeface="Arial" pitchFamily="34" charset="0"/>
              </a:rPr>
              <a:t> 42.º e 43.º, do C. Com.).</a:t>
            </a:r>
          </a:p>
          <a:p>
            <a:pPr algn="just"/>
            <a:endParaRPr lang="pt-PT" sz="2000" dirty="0" smtClean="0">
              <a:solidFill>
                <a:schemeClr val="bg1"/>
              </a:solidFill>
              <a:latin typeface="Arial" pitchFamily="34" charset="0"/>
              <a:cs typeface="Arial" pitchFamily="34" charset="0"/>
            </a:endParaRPr>
          </a:p>
          <a:p>
            <a:pPr algn="ctr"/>
            <a:endParaRPr lang="pt-PT" sz="2000" dirty="0" smtClean="0">
              <a:solidFill>
                <a:schemeClr val="bg1"/>
              </a:solidFill>
              <a:latin typeface="Arial" pitchFamily="34" charset="0"/>
              <a:cs typeface="Arial" pitchFamily="34" charset="0"/>
            </a:endParaRPr>
          </a:p>
          <a:p>
            <a:pPr algn="just">
              <a:buFontTx/>
              <a:buChar char="-"/>
            </a:pPr>
            <a:endParaRPr lang="pt-PT" sz="2000" dirty="0" smtClean="0">
              <a:solidFill>
                <a:schemeClr val="bg1"/>
              </a:solidFill>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0" i="0" u="none" strike="noStrike" kern="1200" cap="none" spc="0" normalizeH="0" baseline="0" noProof="0" dirty="0" smtClean="0">
              <a:ln>
                <a:noFill/>
              </a:ln>
              <a:solidFill>
                <a:schemeClr val="bg1"/>
              </a:solidFill>
              <a:effectLst/>
              <a:uLnTx/>
              <a:uFillTx/>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1" i="0" u="none" strike="noStrike" kern="1200" cap="none" spc="0" normalizeH="0" baseline="0" noProof="0" dirty="0" smtClean="0">
              <a:ln>
                <a:noFill/>
              </a:ln>
              <a:solidFill>
                <a:schemeClr val="bg1"/>
              </a:solidFill>
              <a:effectLst/>
              <a:uLnTx/>
              <a:uFillTx/>
              <a:latin typeface="Arial" pitchFamily="34" charset="0"/>
              <a:cs typeface="Arial" pitchFamily="34" charset="0"/>
            </a:endParaRPr>
          </a:p>
        </p:txBody>
      </p:sp>
    </p:spTree>
  </p:cSld>
  <p:clrMapOvr>
    <a:masterClrMapping/>
  </p:clrMapOvr>
  <p:transition spd="med">
    <p:cover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57158" y="64291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txBox="1">
            <a:spLocks/>
          </p:cNvSpPr>
          <p:nvPr/>
        </p:nvSpPr>
        <p:spPr>
          <a:xfrm>
            <a:off x="571472" y="2071678"/>
            <a:ext cx="8229600" cy="4389120"/>
          </a:xfrm>
          <a:prstGeom prst="rect">
            <a:avLst/>
          </a:prstGeom>
        </p:spPr>
        <p:txBody>
          <a:bodyPr vert="horz">
            <a:noAutofit/>
          </a:bodyPr>
          <a:lstStyle/>
          <a:p>
            <a:pPr algn="just"/>
            <a:r>
              <a:rPr lang="pt-PT" sz="2000" b="1" dirty="0" smtClean="0">
                <a:solidFill>
                  <a:schemeClr val="bg1"/>
                </a:solidFill>
                <a:latin typeface="Arial" pitchFamily="34" charset="0"/>
                <a:cs typeface="Arial" pitchFamily="34" charset="0"/>
              </a:rPr>
              <a:t> Balanço.</a:t>
            </a: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Obrigação anual de dar balanço ao activo e passivo, nos três primeiros meses do ano imediato (art. 62.º, do C. Com.):</a:t>
            </a: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 Sua obrigatoriedade (art. 62.º, do C. Com.; artigos 65.º e 66.º, do CSC).</a:t>
            </a: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 Balanço anual e balanços extraordinários (artigos 65.º, n.º 5; e 65.º-A; e, exemplificativamente, o art. 91.º, n.º 2, do CSC).</a:t>
            </a:r>
          </a:p>
          <a:p>
            <a:pPr algn="just"/>
            <a:endParaRPr lang="pt-PT" sz="2000" dirty="0" smtClean="0">
              <a:solidFill>
                <a:schemeClr val="bg1"/>
              </a:solidFill>
              <a:latin typeface="Arial" pitchFamily="34" charset="0"/>
              <a:cs typeface="Arial" pitchFamily="34" charset="0"/>
            </a:endParaRPr>
          </a:p>
          <a:p>
            <a:pPr algn="just">
              <a:buFontTx/>
              <a:buChar char="-"/>
            </a:pPr>
            <a:endParaRPr lang="pt-PT" sz="2000" dirty="0" smtClean="0">
              <a:solidFill>
                <a:schemeClr val="bg1"/>
              </a:solidFill>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0" i="0" u="none" strike="noStrike" kern="1200" cap="none" spc="0" normalizeH="0" baseline="0" noProof="0" dirty="0" smtClean="0">
              <a:ln>
                <a:noFill/>
              </a:ln>
              <a:solidFill>
                <a:schemeClr val="bg1"/>
              </a:solidFill>
              <a:effectLst/>
              <a:uLnTx/>
              <a:uFillTx/>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1" i="0" u="none" strike="noStrike" kern="1200" cap="none" spc="0" normalizeH="0" baseline="0" noProof="0" dirty="0" smtClean="0">
              <a:ln>
                <a:noFill/>
              </a:ln>
              <a:solidFill>
                <a:schemeClr val="bg1"/>
              </a:solidFill>
              <a:effectLst/>
              <a:uLnTx/>
              <a:uFillTx/>
              <a:latin typeface="Arial" pitchFamily="34" charset="0"/>
              <a:cs typeface="Arial" pitchFamily="34" charset="0"/>
            </a:endParaRPr>
          </a:p>
        </p:txBody>
      </p:sp>
    </p:spTree>
  </p:cSld>
  <p:clrMapOvr>
    <a:masterClrMapping/>
  </p:clrMapOvr>
  <p:transition spd="med">
    <p:cover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57158" y="64291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txBox="1">
            <a:spLocks/>
          </p:cNvSpPr>
          <p:nvPr/>
        </p:nvSpPr>
        <p:spPr>
          <a:xfrm>
            <a:off x="571472" y="2071678"/>
            <a:ext cx="8229600" cy="4389120"/>
          </a:xfrm>
          <a:prstGeom prst="rect">
            <a:avLst/>
          </a:prstGeom>
        </p:spPr>
        <p:txBody>
          <a:bodyPr vert="horz">
            <a:noAutofit/>
          </a:bodyPr>
          <a:lstStyle/>
          <a:p>
            <a:pPr algn="just"/>
            <a:r>
              <a:rPr lang="pt-PT" sz="2000" b="1" dirty="0" smtClean="0">
                <a:solidFill>
                  <a:schemeClr val="bg1"/>
                </a:solidFill>
                <a:latin typeface="Arial" pitchFamily="34" charset="0"/>
                <a:cs typeface="Arial" pitchFamily="34" charset="0"/>
              </a:rPr>
              <a:t> Balanço (</a:t>
            </a:r>
            <a:r>
              <a:rPr lang="pt-PT" sz="2000" b="1" dirty="0" err="1" smtClean="0">
                <a:solidFill>
                  <a:schemeClr val="bg1"/>
                </a:solidFill>
                <a:latin typeface="Arial" pitchFamily="34" charset="0"/>
                <a:cs typeface="Arial" pitchFamily="34" charset="0"/>
              </a:rPr>
              <a:t>cont</a:t>
            </a:r>
            <a:r>
              <a:rPr lang="pt-PT" sz="2000" b="1" dirty="0" smtClean="0">
                <a:solidFill>
                  <a:schemeClr val="bg1"/>
                </a:solidFill>
                <a:latin typeface="Arial" pitchFamily="34" charset="0"/>
                <a:cs typeface="Arial" pitchFamily="34" charset="0"/>
              </a:rPr>
              <a:t>.).</a:t>
            </a:r>
          </a:p>
          <a:p>
            <a:pPr algn="just"/>
            <a:endParaRPr lang="pt-PT" sz="2000" b="1" dirty="0" smtClean="0">
              <a:solidFill>
                <a:schemeClr val="bg1"/>
              </a:solidFill>
              <a:latin typeface="Arial" pitchFamily="34" charset="0"/>
              <a:cs typeface="Arial" pitchFamily="34" charset="0"/>
            </a:endParaRPr>
          </a:p>
          <a:p>
            <a:pPr algn="just"/>
            <a:endParaRPr lang="pt-PT" sz="2000" b="1" dirty="0" smtClean="0">
              <a:solidFill>
                <a:schemeClr val="bg1"/>
              </a:solidFill>
              <a:latin typeface="Arial" pitchFamily="34" charset="0"/>
              <a:cs typeface="Arial" pitchFamily="34" charset="0"/>
            </a:endParaRPr>
          </a:p>
          <a:p>
            <a:pPr algn="just"/>
            <a:r>
              <a:rPr lang="pt-PT" sz="2000" dirty="0" smtClean="0">
                <a:solidFill>
                  <a:schemeClr val="bg1"/>
                </a:solidFill>
                <a:latin typeface="Arial" pitchFamily="34" charset="0"/>
                <a:cs typeface="Arial" pitchFamily="34" charset="0"/>
              </a:rPr>
              <a:t>  O balanço indica sinteticamente os elementos do activo, do passivo e da situação líquida, com os respectivos valores monetários:</a:t>
            </a: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 Activo: corresponde ao conjunto de bens e direitos da empresa.</a:t>
            </a: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 Passivo: corresponde ao conjunto de obrigações ou dívidas da empresa para com terceiros.</a:t>
            </a: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 Situação líquida: é a diferença entre o activo e o passivo</a:t>
            </a:r>
          </a:p>
          <a:p>
            <a:pPr algn="just"/>
            <a:r>
              <a:rPr lang="pt-PT" sz="2000" dirty="0" smtClean="0">
                <a:solidFill>
                  <a:schemeClr val="bg1"/>
                </a:solidFill>
                <a:latin typeface="Arial" pitchFamily="34" charset="0"/>
                <a:cs typeface="Arial" pitchFamily="34" charset="0"/>
              </a:rPr>
              <a:t> </a:t>
            </a:r>
          </a:p>
          <a:p>
            <a:pPr algn="just"/>
            <a:endParaRPr lang="pt-PT" sz="2000" dirty="0" smtClean="0">
              <a:solidFill>
                <a:schemeClr val="bg1"/>
              </a:solidFill>
              <a:latin typeface="Arial" pitchFamily="34" charset="0"/>
              <a:cs typeface="Arial" pitchFamily="34" charset="0"/>
            </a:endParaRPr>
          </a:p>
          <a:p>
            <a:pPr algn="just">
              <a:buFontTx/>
              <a:buChar char="-"/>
            </a:pPr>
            <a:endParaRPr lang="pt-PT" sz="2000" dirty="0" smtClean="0">
              <a:solidFill>
                <a:schemeClr val="bg1"/>
              </a:solidFill>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0" i="0" u="none" strike="noStrike" kern="1200" cap="none" spc="0" normalizeH="0" baseline="0" noProof="0" dirty="0" smtClean="0">
              <a:ln>
                <a:noFill/>
              </a:ln>
              <a:solidFill>
                <a:schemeClr val="bg1"/>
              </a:solidFill>
              <a:effectLst/>
              <a:uLnTx/>
              <a:uFillTx/>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1" i="0" u="none" strike="noStrike" kern="1200" cap="none" spc="0" normalizeH="0" baseline="0" noProof="0" dirty="0" smtClean="0">
              <a:ln>
                <a:noFill/>
              </a:ln>
              <a:solidFill>
                <a:schemeClr val="bg1"/>
              </a:solidFill>
              <a:effectLst/>
              <a:uLnTx/>
              <a:uFillTx/>
              <a:latin typeface="Arial" pitchFamily="34" charset="0"/>
              <a:cs typeface="Arial" pitchFamily="34" charset="0"/>
            </a:endParaRPr>
          </a:p>
        </p:txBody>
      </p:sp>
    </p:spTree>
  </p:cSld>
  <p:clrMapOvr>
    <a:masterClrMapping/>
  </p:clrMapOvr>
  <p:transition spd="med">
    <p:cover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57158" y="64291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txBox="1">
            <a:spLocks/>
          </p:cNvSpPr>
          <p:nvPr/>
        </p:nvSpPr>
        <p:spPr>
          <a:xfrm>
            <a:off x="571472" y="2071678"/>
            <a:ext cx="8229600" cy="4389120"/>
          </a:xfrm>
          <a:prstGeom prst="rect">
            <a:avLst/>
          </a:prstGeom>
        </p:spPr>
        <p:txBody>
          <a:bodyPr vert="horz">
            <a:noAutofit/>
          </a:bodyPr>
          <a:lstStyle/>
          <a:p>
            <a:pPr algn="just"/>
            <a:r>
              <a:rPr lang="pt-PT" sz="2000" b="1" dirty="0" smtClean="0">
                <a:solidFill>
                  <a:schemeClr val="bg1"/>
                </a:solidFill>
                <a:latin typeface="Arial" pitchFamily="34" charset="0"/>
                <a:cs typeface="Arial" pitchFamily="34" charset="0"/>
              </a:rPr>
              <a:t>  A prestação de contas nas sociedades comerciais.</a:t>
            </a: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 </a:t>
            </a:r>
          </a:p>
          <a:p>
            <a:pPr algn="just"/>
            <a:r>
              <a:rPr lang="pt-PT" sz="2000" i="1" dirty="0" smtClean="0">
                <a:solidFill>
                  <a:schemeClr val="bg1"/>
                </a:solidFill>
                <a:latin typeface="Arial" pitchFamily="34" charset="0"/>
                <a:cs typeface="Arial" pitchFamily="34" charset="0"/>
              </a:rPr>
              <a:t>Vide</a:t>
            </a:r>
            <a:r>
              <a:rPr lang="pt-PT" sz="2000" dirty="0" smtClean="0">
                <a:solidFill>
                  <a:schemeClr val="bg1"/>
                </a:solidFill>
                <a:latin typeface="Arial" pitchFamily="34" charset="0"/>
                <a:cs typeface="Arial" pitchFamily="34" charset="0"/>
              </a:rPr>
              <a:t> artigos 65.º e 65.º-A, do CSC.</a:t>
            </a: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 </a:t>
            </a:r>
          </a:p>
          <a:p>
            <a:pPr algn="just"/>
            <a:r>
              <a:rPr lang="pt-PT" sz="2000" dirty="0" smtClean="0">
                <a:solidFill>
                  <a:schemeClr val="bg1"/>
                </a:solidFill>
                <a:latin typeface="Arial" pitchFamily="34" charset="0"/>
                <a:cs typeface="Arial" pitchFamily="34" charset="0"/>
              </a:rPr>
              <a:t>Os membros do órgão de administração devem elaborar e submeter anualmente aos órgãos competentes da sociedade o relatório de gestão, as contas do exercício e demais documentos de prestação de contas previstos na lei .</a:t>
            </a:r>
          </a:p>
          <a:p>
            <a:pPr algn="just"/>
            <a:endParaRPr lang="pt-PT" sz="2000" dirty="0" smtClean="0">
              <a:solidFill>
                <a:schemeClr val="bg1"/>
              </a:solidFill>
              <a:latin typeface="Arial" pitchFamily="34" charset="0"/>
              <a:cs typeface="Arial" pitchFamily="34" charset="0"/>
            </a:endParaRPr>
          </a:p>
          <a:p>
            <a:pPr algn="just"/>
            <a:r>
              <a:rPr lang="pt-PT" sz="2000" dirty="0" smtClean="0">
                <a:solidFill>
                  <a:schemeClr val="bg1"/>
                </a:solidFill>
                <a:latin typeface="Arial" pitchFamily="34" charset="0"/>
                <a:cs typeface="Arial" pitchFamily="34" charset="0"/>
              </a:rPr>
              <a:t> </a:t>
            </a:r>
          </a:p>
          <a:p>
            <a:pPr algn="just"/>
            <a:endParaRPr lang="pt-PT" sz="2000" dirty="0" smtClean="0">
              <a:solidFill>
                <a:schemeClr val="bg1"/>
              </a:solidFill>
              <a:latin typeface="Arial" pitchFamily="34" charset="0"/>
              <a:cs typeface="Arial" pitchFamily="34" charset="0"/>
            </a:endParaRPr>
          </a:p>
          <a:p>
            <a:pPr algn="just">
              <a:buFontTx/>
              <a:buChar char="-"/>
            </a:pPr>
            <a:endParaRPr lang="pt-PT" sz="2000" dirty="0" smtClean="0">
              <a:solidFill>
                <a:schemeClr val="bg1"/>
              </a:solidFill>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0" i="0" u="none" strike="noStrike" kern="1200" cap="none" spc="0" normalizeH="0" baseline="0" noProof="0" dirty="0" smtClean="0">
              <a:ln>
                <a:noFill/>
              </a:ln>
              <a:solidFill>
                <a:schemeClr val="bg1"/>
              </a:solidFill>
              <a:effectLst/>
              <a:uLnTx/>
              <a:uFillTx/>
              <a:latin typeface="Arial" pitchFamily="34" charset="0"/>
              <a:cs typeface="Arial" pitchFamily="34"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pt-PT" sz="2000" b="1" i="0" u="none" strike="noStrike" kern="1200" cap="none" spc="0" normalizeH="0" baseline="0" noProof="0" dirty="0" smtClean="0">
              <a:ln>
                <a:noFill/>
              </a:ln>
              <a:solidFill>
                <a:schemeClr val="bg1"/>
              </a:solidFill>
              <a:effectLst/>
              <a:uLnTx/>
              <a:uFillTx/>
              <a:latin typeface="Arial" pitchFamily="34" charset="0"/>
              <a:cs typeface="Arial" pitchFamily="34" charset="0"/>
            </a:endParaRPr>
          </a:p>
        </p:txBody>
      </p:sp>
    </p:spTree>
  </p:cSld>
  <p:clrMapOvr>
    <a:masterClrMapping/>
  </p:clrMapOvr>
  <p:transition spd="med">
    <p:cover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rmAutofit/>
          </a:bodyPr>
          <a:lstStyle/>
          <a:p>
            <a:pPr algn="just">
              <a:buNone/>
            </a:pPr>
            <a:r>
              <a:rPr lang="pt-PT" sz="2000" b="1" dirty="0" smtClean="0">
                <a:solidFill>
                  <a:schemeClr val="bg1"/>
                </a:solidFill>
                <a:latin typeface="Arial" pitchFamily="34" charset="0"/>
                <a:cs typeface="Arial" pitchFamily="34" charset="0"/>
              </a:rPr>
              <a:t> </a:t>
            </a:r>
          </a:p>
          <a:p>
            <a:pPr algn="just">
              <a:buNone/>
            </a:pPr>
            <a:r>
              <a:rPr lang="pt-PT" sz="1800" b="1" dirty="0" smtClean="0">
                <a:solidFill>
                  <a:schemeClr val="bg1"/>
                </a:solidFill>
                <a:latin typeface="Arial" pitchFamily="34" charset="0"/>
                <a:cs typeface="Arial" pitchFamily="34" charset="0"/>
              </a:rPr>
              <a:t> </a:t>
            </a:r>
            <a:r>
              <a:rPr lang="pt-PT" sz="2000" b="1" dirty="0" smtClean="0">
                <a:solidFill>
                  <a:schemeClr val="bg1"/>
                </a:solidFill>
                <a:latin typeface="Arial" pitchFamily="34" charset="0"/>
                <a:cs typeface="Arial" pitchFamily="34" charset="0"/>
              </a:rPr>
              <a:t>A MATRÍCULA DO COMERCIANTE.</a:t>
            </a:r>
          </a:p>
          <a:p>
            <a:pPr algn="just">
              <a:buNone/>
            </a:pPr>
            <a:r>
              <a:rPr lang="pt-PT" sz="2000" dirty="0" smtClean="0">
                <a:solidFill>
                  <a:schemeClr val="bg1"/>
                </a:solidFill>
                <a:latin typeface="Arial" pitchFamily="34" charset="0"/>
                <a:cs typeface="Arial" pitchFamily="34" charset="0"/>
              </a:rPr>
              <a:t> </a:t>
            </a:r>
          </a:p>
          <a:p>
            <a:pPr algn="just">
              <a:buNone/>
            </a:pPr>
            <a:r>
              <a:rPr lang="pt-PT" sz="2000" dirty="0" smtClean="0">
                <a:solidFill>
                  <a:schemeClr val="bg1"/>
                </a:solidFill>
                <a:latin typeface="Arial" pitchFamily="34" charset="0"/>
                <a:cs typeface="Arial" pitchFamily="34" charset="0"/>
              </a:rPr>
              <a:t> </a:t>
            </a:r>
          </a:p>
          <a:p>
            <a:pPr algn="just">
              <a:buNone/>
            </a:pPr>
            <a:r>
              <a:rPr lang="pt-PT" sz="2000" dirty="0" smtClean="0">
                <a:solidFill>
                  <a:schemeClr val="bg1"/>
                </a:solidFill>
                <a:latin typeface="Arial" pitchFamily="34" charset="0"/>
                <a:cs typeface="Arial" pitchFamily="34" charset="0"/>
              </a:rPr>
              <a:t>	Quanto aos comerciantes em nome individual, a matrícula constitui apenas uma presunção </a:t>
            </a:r>
            <a:r>
              <a:rPr lang="pt-PT" sz="2000" dirty="0" err="1" smtClean="0">
                <a:solidFill>
                  <a:schemeClr val="bg1"/>
                </a:solidFill>
                <a:latin typeface="Arial" pitchFamily="34" charset="0"/>
                <a:cs typeface="Arial" pitchFamily="34" charset="0"/>
              </a:rPr>
              <a:t>ilidível</a:t>
            </a:r>
            <a:r>
              <a:rPr lang="pt-PT" sz="2000" dirty="0" smtClean="0">
                <a:solidFill>
                  <a:schemeClr val="bg1"/>
                </a:solidFill>
                <a:latin typeface="Arial" pitchFamily="34" charset="0"/>
                <a:cs typeface="Arial" pitchFamily="34" charset="0"/>
              </a:rPr>
              <a:t> da qualidade de comerciante (art. 11.º, do Código do Registo Comercial).</a:t>
            </a:r>
          </a:p>
          <a:p>
            <a:pPr algn="just">
              <a:buNone/>
            </a:pPr>
            <a:endParaRPr lang="pt-PT" sz="2000" b="1" dirty="0" smtClean="0">
              <a:solidFill>
                <a:schemeClr val="bg1"/>
              </a:solidFill>
              <a:latin typeface="Arial" pitchFamily="34" charset="0"/>
              <a:cs typeface="Arial" pitchFamily="34" charset="0"/>
            </a:endParaRPr>
          </a:p>
        </p:txBody>
      </p:sp>
    </p:spTree>
  </p:cSld>
  <p:clrMapOvr>
    <a:masterClrMapping/>
  </p:clrMapOvr>
  <p:transition spd="med">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rmAutofit lnSpcReduction="10000"/>
          </a:bodyPr>
          <a:lstStyle/>
          <a:p>
            <a:pPr algn="just">
              <a:buNone/>
            </a:pPr>
            <a:r>
              <a:rPr lang="pt-PT" sz="2000" b="1" dirty="0" smtClean="0">
                <a:solidFill>
                  <a:schemeClr val="bg1"/>
                </a:solidFill>
                <a:latin typeface="Arial" pitchFamily="34" charset="0"/>
                <a:cs typeface="Arial" pitchFamily="34" charset="0"/>
              </a:rPr>
              <a:t> </a:t>
            </a:r>
          </a:p>
          <a:p>
            <a:pPr algn="just">
              <a:buNone/>
            </a:pPr>
            <a:r>
              <a:rPr lang="pt-PT" sz="1800" b="1" dirty="0" smtClean="0">
                <a:solidFill>
                  <a:schemeClr val="bg1">
                    <a:lumMod val="95000"/>
                    <a:lumOff val="5000"/>
                  </a:schemeClr>
                </a:solidFill>
                <a:latin typeface="Arial" pitchFamily="34" charset="0"/>
                <a:cs typeface="Arial" pitchFamily="34" charset="0"/>
              </a:rPr>
              <a:t> </a:t>
            </a:r>
            <a:r>
              <a:rPr lang="pt-PT" sz="2000" b="1" dirty="0" smtClean="0">
                <a:solidFill>
                  <a:schemeClr val="bg1">
                    <a:lumMod val="95000"/>
                    <a:lumOff val="5000"/>
                  </a:schemeClr>
                </a:solidFill>
                <a:latin typeface="Arial" pitchFamily="34" charset="0"/>
                <a:cs typeface="Arial" pitchFamily="34" charset="0"/>
              </a:rPr>
              <a:t>REQUISITOS DA AQUISIÇÃO DA QUALIDADE DE COMERCIANTE EM NOME INDIVIDUAL.</a:t>
            </a:r>
          </a:p>
          <a:p>
            <a:pPr algn="just">
              <a:buNone/>
            </a:pPr>
            <a:r>
              <a:rPr lang="pt-PT" sz="2000" dirty="0" smtClean="0">
                <a:solidFill>
                  <a:schemeClr val="bg1">
                    <a:lumMod val="95000"/>
                    <a:lumOff val="5000"/>
                  </a:schemeClr>
                </a:solidFill>
                <a:latin typeface="Arial" pitchFamily="34" charset="0"/>
                <a:cs typeface="Arial" pitchFamily="34" charset="0"/>
              </a:rPr>
              <a:t> </a:t>
            </a:r>
          </a:p>
          <a:p>
            <a:pPr algn="just">
              <a:buNone/>
            </a:pPr>
            <a:r>
              <a:rPr lang="pt-PT" sz="2000" dirty="0" smtClean="0">
                <a:solidFill>
                  <a:schemeClr val="bg1">
                    <a:lumMod val="95000"/>
                    <a:lumOff val="5000"/>
                  </a:schemeClr>
                </a:solidFill>
                <a:latin typeface="Arial" pitchFamily="34" charset="0"/>
                <a:cs typeface="Arial" pitchFamily="34" charset="0"/>
              </a:rPr>
              <a:t>- Capacidade de exercício de direitos: coincidência entre a capacidade comercial e a capacidade civil — art. 7.º, do C. Com.;</a:t>
            </a:r>
          </a:p>
          <a:p>
            <a:pPr algn="just">
              <a:buNone/>
            </a:pPr>
            <a:r>
              <a:rPr lang="pt-PT" sz="2000" dirty="0" smtClean="0">
                <a:solidFill>
                  <a:schemeClr val="bg1">
                    <a:lumMod val="95000"/>
                    <a:lumOff val="5000"/>
                  </a:schemeClr>
                </a:solidFill>
                <a:latin typeface="Arial" pitchFamily="34" charset="0"/>
                <a:cs typeface="Arial" pitchFamily="34" charset="0"/>
              </a:rPr>
              <a:t> </a:t>
            </a:r>
          </a:p>
          <a:p>
            <a:pPr algn="just">
              <a:buNone/>
            </a:pPr>
            <a:r>
              <a:rPr lang="pt-PT" sz="2000" dirty="0" smtClean="0">
                <a:solidFill>
                  <a:schemeClr val="bg1">
                    <a:lumMod val="95000"/>
                    <a:lumOff val="5000"/>
                  </a:schemeClr>
                </a:solidFill>
                <a:latin typeface="Arial" pitchFamily="34" charset="0"/>
                <a:cs typeface="Arial" pitchFamily="34" charset="0"/>
              </a:rPr>
              <a:t>- Profissionalidade: o exercício do comércio como profissão significa praticar actos de comércio habitual ou regularmente;</a:t>
            </a:r>
          </a:p>
          <a:p>
            <a:pPr algn="just">
              <a:buNone/>
            </a:pPr>
            <a:r>
              <a:rPr lang="pt-PT" sz="2000" dirty="0" smtClean="0">
                <a:solidFill>
                  <a:schemeClr val="bg1">
                    <a:lumMod val="95000"/>
                    <a:lumOff val="5000"/>
                  </a:schemeClr>
                </a:solidFill>
                <a:latin typeface="Arial" pitchFamily="34" charset="0"/>
                <a:cs typeface="Arial" pitchFamily="34" charset="0"/>
              </a:rPr>
              <a:t> </a:t>
            </a:r>
          </a:p>
          <a:p>
            <a:pPr algn="just">
              <a:buNone/>
            </a:pPr>
            <a:r>
              <a:rPr lang="pt-PT" sz="2000" dirty="0" smtClean="0">
                <a:solidFill>
                  <a:schemeClr val="bg1">
                    <a:lumMod val="95000"/>
                    <a:lumOff val="5000"/>
                  </a:schemeClr>
                </a:solidFill>
                <a:latin typeface="Arial" pitchFamily="34" charset="0"/>
                <a:cs typeface="Arial" pitchFamily="34" charset="0"/>
              </a:rPr>
              <a:t>- Exercício do comércio em seu nome: só adquire a qualidade de comerciante aquele que pratica ele próprio actos de comércio, ou aquele em nome de quem os actos de comércio são praticados.</a:t>
            </a:r>
            <a:endParaRPr lang="pt-PT" sz="2000" b="1" dirty="0" smtClean="0">
              <a:solidFill>
                <a:schemeClr val="bg1">
                  <a:lumMod val="95000"/>
                  <a:lumOff val="5000"/>
                </a:schemeClr>
              </a:solidFill>
              <a:latin typeface="Arial" pitchFamily="34" charset="0"/>
              <a:cs typeface="Arial" pitchFamily="34" charset="0"/>
            </a:endParaRPr>
          </a:p>
        </p:txBody>
      </p:sp>
    </p:spTree>
  </p:cSld>
  <p:clrMapOvr>
    <a:masterClrMapping/>
  </p:clrMapOvr>
  <p:transition spd="med">
    <p:cover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rmAutofit/>
          </a:bodyPr>
          <a:lstStyle/>
          <a:p>
            <a:pPr algn="just">
              <a:buNone/>
            </a:pPr>
            <a:r>
              <a:rPr lang="pt-PT" sz="2000" b="1" dirty="0" smtClean="0">
                <a:solidFill>
                  <a:schemeClr val="bg1"/>
                </a:solidFill>
                <a:latin typeface="Arial" pitchFamily="34" charset="0"/>
                <a:cs typeface="Arial" pitchFamily="34" charset="0"/>
              </a:rPr>
              <a:t> </a:t>
            </a:r>
          </a:p>
          <a:p>
            <a:pPr algn="just">
              <a:buNone/>
            </a:pPr>
            <a:r>
              <a:rPr lang="pt-PT" sz="2000" b="1" dirty="0" smtClean="0">
                <a:solidFill>
                  <a:schemeClr val="bg1">
                    <a:lumMod val="95000"/>
                    <a:lumOff val="5000"/>
                  </a:schemeClr>
                </a:solidFill>
                <a:latin typeface="Arial" pitchFamily="34" charset="0"/>
                <a:cs typeface="Arial" pitchFamily="34" charset="0"/>
              </a:rPr>
              <a:t>OS INCAPAZES E O EXERCÍCIO DO COMÉRCIO</a:t>
            </a:r>
          </a:p>
          <a:p>
            <a:pPr algn="just">
              <a:buFontTx/>
              <a:buChar char="-"/>
            </a:pPr>
            <a:endParaRPr lang="pt-PT" sz="2000" dirty="0" smtClean="0">
              <a:solidFill>
                <a:schemeClr val="bg1">
                  <a:lumMod val="95000"/>
                  <a:lumOff val="5000"/>
                </a:schemeClr>
              </a:solidFill>
              <a:latin typeface="Arial" pitchFamily="34" charset="0"/>
              <a:cs typeface="Arial" pitchFamily="34" charset="0"/>
            </a:endParaRPr>
          </a:p>
          <a:p>
            <a:pPr algn="just">
              <a:buFontTx/>
              <a:buChar char="-"/>
            </a:pPr>
            <a:r>
              <a:rPr lang="pt-PT" sz="2000" dirty="0" smtClean="0">
                <a:solidFill>
                  <a:schemeClr val="bg1">
                    <a:lumMod val="95000"/>
                    <a:lumOff val="5000"/>
                  </a:schemeClr>
                </a:solidFill>
                <a:latin typeface="Arial" pitchFamily="34" charset="0"/>
                <a:cs typeface="Arial" pitchFamily="34" charset="0"/>
              </a:rPr>
              <a:t>Menores não emancipados;</a:t>
            </a:r>
          </a:p>
          <a:p>
            <a:pPr algn="just">
              <a:buFontTx/>
              <a:buChar char="-"/>
            </a:pPr>
            <a:r>
              <a:rPr lang="pt-PT" sz="2000" dirty="0" smtClean="0">
                <a:solidFill>
                  <a:schemeClr val="bg1">
                    <a:lumMod val="95000"/>
                    <a:lumOff val="5000"/>
                  </a:schemeClr>
                </a:solidFill>
                <a:latin typeface="Arial" pitchFamily="34" charset="0"/>
                <a:cs typeface="Arial" pitchFamily="34" charset="0"/>
              </a:rPr>
              <a:t>Interditos;</a:t>
            </a:r>
          </a:p>
          <a:p>
            <a:pPr algn="just">
              <a:buFontTx/>
              <a:buChar char="-"/>
            </a:pPr>
            <a:r>
              <a:rPr lang="pt-PT" sz="2000" dirty="0" smtClean="0">
                <a:solidFill>
                  <a:schemeClr val="bg1">
                    <a:lumMod val="95000"/>
                    <a:lumOff val="5000"/>
                  </a:schemeClr>
                </a:solidFill>
                <a:latin typeface="Arial" pitchFamily="34" charset="0"/>
                <a:cs typeface="Arial" pitchFamily="34" charset="0"/>
              </a:rPr>
              <a:t>Inabilitados.</a:t>
            </a:r>
          </a:p>
          <a:p>
            <a:pPr algn="just">
              <a:buFontTx/>
              <a:buChar char="-"/>
            </a:pPr>
            <a:endParaRPr lang="pt-PT" sz="2000" dirty="0" smtClean="0">
              <a:solidFill>
                <a:schemeClr val="bg1">
                  <a:lumMod val="95000"/>
                  <a:lumOff val="5000"/>
                </a:schemeClr>
              </a:solidFill>
              <a:latin typeface="Arial" pitchFamily="34" charset="0"/>
              <a:cs typeface="Arial" pitchFamily="34" charset="0"/>
            </a:endParaRPr>
          </a:p>
          <a:p>
            <a:pPr algn="just">
              <a:buFontTx/>
              <a:buChar char="-"/>
            </a:pPr>
            <a:endParaRPr lang="pt-PT" sz="2000" smtClean="0">
              <a:solidFill>
                <a:schemeClr val="bg1">
                  <a:lumMod val="95000"/>
                  <a:lumOff val="5000"/>
                </a:schemeClr>
              </a:solidFill>
              <a:latin typeface="Arial" pitchFamily="34" charset="0"/>
              <a:cs typeface="Arial" pitchFamily="34" charset="0"/>
            </a:endParaRPr>
          </a:p>
          <a:p>
            <a:pPr algn="just">
              <a:buFontTx/>
              <a:buChar char="-"/>
            </a:pPr>
            <a:r>
              <a:rPr lang="pt-PT" sz="2000" smtClean="0">
                <a:solidFill>
                  <a:schemeClr val="bg1">
                    <a:lumMod val="95000"/>
                    <a:lumOff val="5000"/>
                  </a:schemeClr>
                </a:solidFill>
                <a:latin typeface="Arial" pitchFamily="34" charset="0"/>
                <a:cs typeface="Arial" pitchFamily="34" charset="0"/>
              </a:rPr>
              <a:t>Os </a:t>
            </a:r>
            <a:r>
              <a:rPr lang="pt-PT" sz="2000" dirty="0" smtClean="0">
                <a:solidFill>
                  <a:schemeClr val="bg1">
                    <a:lumMod val="95000"/>
                    <a:lumOff val="5000"/>
                  </a:schemeClr>
                </a:solidFill>
                <a:latin typeface="Arial" pitchFamily="34" charset="0"/>
                <a:cs typeface="Arial" pitchFamily="34" charset="0"/>
              </a:rPr>
              <a:t>incapazes que exerçam o comércio através de representantes legais devidamente autorizados pelo tribunal devem ser considerados comerciantes.</a:t>
            </a:r>
          </a:p>
        </p:txBody>
      </p:sp>
    </p:spTree>
  </p:cSld>
  <p:clrMapOvr>
    <a:masterClrMapping/>
  </p:clrMapOvr>
  <p:transition spd="med">
    <p:cover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5" name="Marcador de Posição de Conteúdo 3"/>
          <p:cNvSpPr>
            <a:spLocks noGrp="1"/>
          </p:cNvSpPr>
          <p:nvPr>
            <p:ph idx="1"/>
          </p:nvPr>
        </p:nvSpPr>
        <p:spPr>
          <a:xfrm>
            <a:off x="357158" y="1928802"/>
            <a:ext cx="8229600" cy="4389120"/>
          </a:xfrm>
        </p:spPr>
        <p:txBody>
          <a:bodyPr>
            <a:normAutofit fontScale="77500" lnSpcReduction="20000"/>
          </a:bodyPr>
          <a:lstStyle/>
          <a:p>
            <a:pPr algn="just">
              <a:buNone/>
            </a:pPr>
            <a:r>
              <a:rPr lang="pt-PT" sz="2000" b="1" dirty="0" smtClean="0">
                <a:solidFill>
                  <a:schemeClr val="bg1"/>
                </a:solidFill>
                <a:latin typeface="Arial" pitchFamily="34" charset="0"/>
                <a:cs typeface="Arial" pitchFamily="34" charset="0"/>
              </a:rPr>
              <a:t> </a:t>
            </a:r>
          </a:p>
          <a:p>
            <a:pPr algn="just">
              <a:buNone/>
            </a:pPr>
            <a:r>
              <a:rPr lang="pt-PT" sz="2300" b="1" dirty="0" smtClean="0">
                <a:solidFill>
                  <a:schemeClr val="bg1">
                    <a:lumMod val="95000"/>
                    <a:lumOff val="5000"/>
                  </a:schemeClr>
                </a:solidFill>
                <a:latin typeface="Arial" pitchFamily="34" charset="0"/>
                <a:cs typeface="Arial" pitchFamily="34" charset="0"/>
              </a:rPr>
              <a:t>FIGURAS DUVIDOSAS.</a:t>
            </a:r>
          </a:p>
          <a:p>
            <a:pPr algn="just">
              <a:buNone/>
            </a:pPr>
            <a:r>
              <a:rPr lang="pt-PT" sz="2300" dirty="0" smtClean="0">
                <a:solidFill>
                  <a:schemeClr val="bg1">
                    <a:lumMod val="95000"/>
                    <a:lumOff val="5000"/>
                  </a:schemeClr>
                </a:solidFill>
                <a:latin typeface="Arial" pitchFamily="34" charset="0"/>
                <a:cs typeface="Arial" pitchFamily="34" charset="0"/>
              </a:rPr>
              <a:t> </a:t>
            </a:r>
          </a:p>
          <a:p>
            <a:pPr algn="just">
              <a:buNone/>
            </a:pPr>
            <a:r>
              <a:rPr lang="pt-PT" sz="2300" b="1" dirty="0" smtClean="0">
                <a:solidFill>
                  <a:schemeClr val="bg1">
                    <a:lumMod val="95000"/>
                    <a:lumOff val="5000"/>
                  </a:schemeClr>
                </a:solidFill>
                <a:latin typeface="Arial" pitchFamily="34" charset="0"/>
                <a:cs typeface="Arial" pitchFamily="34" charset="0"/>
              </a:rPr>
              <a:t>1. Gerentes de comércio.</a:t>
            </a:r>
          </a:p>
          <a:p>
            <a:pPr algn="just">
              <a:buNone/>
            </a:pPr>
            <a:r>
              <a:rPr lang="pt-PT" sz="2300" dirty="0" smtClean="0">
                <a:solidFill>
                  <a:schemeClr val="bg1">
                    <a:lumMod val="95000"/>
                    <a:lumOff val="5000"/>
                  </a:schemeClr>
                </a:solidFill>
                <a:latin typeface="Arial" pitchFamily="34" charset="0"/>
                <a:cs typeface="Arial" pitchFamily="34" charset="0"/>
              </a:rPr>
              <a:t> </a:t>
            </a:r>
          </a:p>
          <a:p>
            <a:pPr algn="just">
              <a:buNone/>
            </a:pPr>
            <a:r>
              <a:rPr lang="pt-PT" sz="2300" dirty="0" smtClean="0">
                <a:solidFill>
                  <a:schemeClr val="bg1">
                    <a:lumMod val="95000"/>
                    <a:lumOff val="5000"/>
                  </a:schemeClr>
                </a:solidFill>
                <a:latin typeface="Arial" pitchFamily="34" charset="0"/>
                <a:cs typeface="Arial" pitchFamily="34" charset="0"/>
              </a:rPr>
              <a:t>	É gerente de comércio quem, em nome e por conta de um comerciante, trata do comércio deste no lugar onde este o exerce ou noutro qualquer (artigos 248.º, 250.º e 251.º, do C. Com.).</a:t>
            </a:r>
          </a:p>
          <a:p>
            <a:pPr algn="just">
              <a:buNone/>
            </a:pPr>
            <a:r>
              <a:rPr lang="pt-PT" sz="2300" dirty="0" smtClean="0">
                <a:solidFill>
                  <a:schemeClr val="bg1">
                    <a:lumMod val="95000"/>
                    <a:lumOff val="5000"/>
                  </a:schemeClr>
                </a:solidFill>
                <a:latin typeface="Arial" pitchFamily="34" charset="0"/>
                <a:cs typeface="Arial" pitchFamily="34" charset="0"/>
              </a:rPr>
              <a:t> </a:t>
            </a:r>
          </a:p>
          <a:p>
            <a:pPr algn="just">
              <a:buNone/>
            </a:pPr>
            <a:r>
              <a:rPr lang="pt-PT" sz="2300" dirty="0" smtClean="0">
                <a:solidFill>
                  <a:schemeClr val="bg1">
                    <a:lumMod val="95000"/>
                    <a:lumOff val="5000"/>
                  </a:schemeClr>
                </a:solidFill>
                <a:latin typeface="Arial" pitchFamily="34" charset="0"/>
                <a:cs typeface="Arial" pitchFamily="34" charset="0"/>
              </a:rPr>
              <a:t> </a:t>
            </a:r>
          </a:p>
          <a:p>
            <a:pPr algn="just">
              <a:buNone/>
            </a:pPr>
            <a:r>
              <a:rPr lang="pt-PT" sz="2300" b="1" dirty="0" smtClean="0">
                <a:solidFill>
                  <a:schemeClr val="bg1">
                    <a:lumMod val="95000"/>
                    <a:lumOff val="5000"/>
                  </a:schemeClr>
                </a:solidFill>
                <a:latin typeface="Arial" pitchFamily="34" charset="0"/>
                <a:cs typeface="Arial" pitchFamily="34" charset="0"/>
              </a:rPr>
              <a:t>2. Auxiliares de comércio.</a:t>
            </a:r>
          </a:p>
          <a:p>
            <a:pPr algn="just">
              <a:buNone/>
            </a:pPr>
            <a:r>
              <a:rPr lang="pt-PT" sz="2300" dirty="0" smtClean="0">
                <a:solidFill>
                  <a:schemeClr val="bg1">
                    <a:lumMod val="95000"/>
                    <a:lumOff val="5000"/>
                  </a:schemeClr>
                </a:solidFill>
                <a:latin typeface="Arial" pitchFamily="34" charset="0"/>
                <a:cs typeface="Arial" pitchFamily="34" charset="0"/>
              </a:rPr>
              <a:t> </a:t>
            </a:r>
          </a:p>
          <a:p>
            <a:pPr algn="just">
              <a:buNone/>
            </a:pPr>
            <a:r>
              <a:rPr lang="pt-PT" sz="2300" dirty="0" smtClean="0">
                <a:solidFill>
                  <a:schemeClr val="bg1">
                    <a:lumMod val="95000"/>
                    <a:lumOff val="5000"/>
                  </a:schemeClr>
                </a:solidFill>
                <a:latin typeface="Arial" pitchFamily="34" charset="0"/>
                <a:cs typeface="Arial" pitchFamily="34" charset="0"/>
              </a:rPr>
              <a:t>	São as pessoas encarregadas por um comerciante do desempenho constante, em nome e por conta dele, «de algum ou alguns ramos do tráfico» a que o comerciante se dedica (art. 256.º, do C. Com.).</a:t>
            </a:r>
          </a:p>
          <a:p>
            <a:pPr algn="just">
              <a:buNone/>
            </a:pPr>
            <a:r>
              <a:rPr lang="pt-PT" sz="2300" dirty="0" smtClean="0">
                <a:solidFill>
                  <a:schemeClr val="bg1">
                    <a:lumMod val="95000"/>
                    <a:lumOff val="5000"/>
                  </a:schemeClr>
                </a:solidFill>
                <a:latin typeface="Arial" pitchFamily="34" charset="0"/>
                <a:cs typeface="Arial" pitchFamily="34" charset="0"/>
              </a:rPr>
              <a:t> </a:t>
            </a:r>
          </a:p>
        </p:txBody>
      </p:sp>
    </p:spTree>
  </p:cSld>
  <p:clrMapOvr>
    <a:masterClrMapping/>
  </p:clrMapOvr>
  <p:transition spd="med">
    <p:cover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
        <p:nvSpPr>
          <p:cNvPr id="6" name="Marcador de Posição de Conteúdo 3"/>
          <p:cNvSpPr>
            <a:spLocks noGrp="1"/>
          </p:cNvSpPr>
          <p:nvPr>
            <p:ph idx="1"/>
          </p:nvPr>
        </p:nvSpPr>
        <p:spPr>
          <a:xfrm>
            <a:off x="357158" y="1928802"/>
            <a:ext cx="8229600" cy="4389120"/>
          </a:xfrm>
        </p:spPr>
        <p:txBody>
          <a:bodyPr>
            <a:normAutofit fontScale="92500" lnSpcReduction="10000"/>
          </a:bodyPr>
          <a:lstStyle/>
          <a:p>
            <a:pPr algn="just">
              <a:buNone/>
            </a:pPr>
            <a:r>
              <a:rPr lang="pt-PT" sz="2000" b="1" dirty="0" smtClean="0">
                <a:solidFill>
                  <a:schemeClr val="bg1"/>
                </a:solidFill>
                <a:latin typeface="Arial" pitchFamily="34" charset="0"/>
                <a:cs typeface="Arial" pitchFamily="34" charset="0"/>
              </a:rPr>
              <a:t> </a:t>
            </a:r>
          </a:p>
          <a:p>
            <a:pPr>
              <a:buNone/>
            </a:pPr>
            <a:r>
              <a:rPr lang="pt-PT" sz="2000" b="1" dirty="0" smtClean="0">
                <a:solidFill>
                  <a:schemeClr val="bg1">
                    <a:lumMod val="95000"/>
                    <a:lumOff val="5000"/>
                  </a:schemeClr>
                </a:solidFill>
                <a:latin typeface="Arial" pitchFamily="34" charset="0"/>
                <a:cs typeface="Arial" pitchFamily="34" charset="0"/>
              </a:rPr>
              <a:t>3. Os caixeiros (viajantes os não).</a:t>
            </a:r>
          </a:p>
          <a:p>
            <a:pPr>
              <a:buNone/>
            </a:pPr>
            <a:r>
              <a:rPr lang="pt-PT" sz="2000" dirty="0" smtClean="0">
                <a:solidFill>
                  <a:schemeClr val="bg1">
                    <a:lumMod val="95000"/>
                    <a:lumOff val="5000"/>
                  </a:schemeClr>
                </a:solidFill>
                <a:latin typeface="Arial" pitchFamily="34" charset="0"/>
                <a:cs typeface="Arial" pitchFamily="34" charset="0"/>
              </a:rPr>
              <a:t> </a:t>
            </a:r>
          </a:p>
          <a:p>
            <a:pPr>
              <a:buNone/>
            </a:pPr>
            <a:r>
              <a:rPr lang="pt-PT" sz="2000" dirty="0" smtClean="0">
                <a:solidFill>
                  <a:schemeClr val="bg1">
                    <a:lumMod val="95000"/>
                    <a:lumOff val="5000"/>
                  </a:schemeClr>
                </a:solidFill>
                <a:latin typeface="Arial" pitchFamily="34" charset="0"/>
                <a:cs typeface="Arial" pitchFamily="34" charset="0"/>
              </a:rPr>
              <a:t>	São os colaboradores do comerciante encarregados de o representar na venda a retalho em lojas ou por grosso em armazéns, tendo poderes para cobrar o produto das vendas que faz (art. 259.º, do C. Com.).</a:t>
            </a:r>
          </a:p>
          <a:p>
            <a:pPr>
              <a:buNone/>
            </a:pPr>
            <a:r>
              <a:rPr lang="pt-PT" sz="2000" dirty="0" smtClean="0">
                <a:solidFill>
                  <a:schemeClr val="bg1">
                    <a:lumMod val="95000"/>
                    <a:lumOff val="5000"/>
                  </a:schemeClr>
                </a:solidFill>
                <a:latin typeface="Arial" pitchFamily="34" charset="0"/>
                <a:cs typeface="Arial" pitchFamily="34" charset="0"/>
              </a:rPr>
              <a:t> </a:t>
            </a:r>
          </a:p>
          <a:p>
            <a:pPr>
              <a:buNone/>
            </a:pPr>
            <a:r>
              <a:rPr lang="pt-PT" sz="2000" dirty="0" smtClean="0">
                <a:solidFill>
                  <a:schemeClr val="bg1">
                    <a:lumMod val="95000"/>
                    <a:lumOff val="5000"/>
                  </a:schemeClr>
                </a:solidFill>
                <a:latin typeface="Arial" pitchFamily="34" charset="0"/>
                <a:cs typeface="Arial" pitchFamily="34" charset="0"/>
              </a:rPr>
              <a:t> </a:t>
            </a:r>
          </a:p>
          <a:p>
            <a:pPr>
              <a:buNone/>
            </a:pPr>
            <a:r>
              <a:rPr lang="pt-PT" sz="2000" b="1" dirty="0" smtClean="0">
                <a:solidFill>
                  <a:schemeClr val="bg1">
                    <a:lumMod val="95000"/>
                    <a:lumOff val="5000"/>
                  </a:schemeClr>
                </a:solidFill>
                <a:latin typeface="Arial" pitchFamily="34" charset="0"/>
                <a:cs typeface="Arial" pitchFamily="34" charset="0"/>
              </a:rPr>
              <a:t>	 Duas notas a reter:</a:t>
            </a:r>
          </a:p>
          <a:p>
            <a:pPr>
              <a:buNone/>
            </a:pPr>
            <a:r>
              <a:rPr lang="pt-PT" sz="2000" dirty="0" smtClean="0">
                <a:solidFill>
                  <a:schemeClr val="bg1">
                    <a:lumMod val="95000"/>
                    <a:lumOff val="5000"/>
                  </a:schemeClr>
                </a:solidFill>
                <a:latin typeface="Arial" pitchFamily="34" charset="0"/>
                <a:cs typeface="Arial" pitchFamily="34" charset="0"/>
              </a:rPr>
              <a:t> </a:t>
            </a:r>
          </a:p>
          <a:p>
            <a:pPr>
              <a:buNone/>
            </a:pPr>
            <a:r>
              <a:rPr lang="pt-PT" sz="2000" dirty="0" smtClean="0">
                <a:solidFill>
                  <a:schemeClr val="bg1">
                    <a:lumMod val="95000"/>
                    <a:lumOff val="5000"/>
                  </a:schemeClr>
                </a:solidFill>
                <a:latin typeface="Arial" pitchFamily="34" charset="0"/>
                <a:cs typeface="Arial" pitchFamily="34" charset="0"/>
              </a:rPr>
              <a:t>	- o poder de representação dos auxiliares e caixeiros é menos extenso do que o dos gerentes;</a:t>
            </a:r>
          </a:p>
          <a:p>
            <a:pPr>
              <a:buNone/>
            </a:pPr>
            <a:r>
              <a:rPr lang="pt-PT" sz="2000" dirty="0" smtClean="0">
                <a:solidFill>
                  <a:schemeClr val="bg1">
                    <a:lumMod val="95000"/>
                    <a:lumOff val="5000"/>
                  </a:schemeClr>
                </a:solidFill>
                <a:latin typeface="Arial" pitchFamily="34" charset="0"/>
                <a:cs typeface="Arial" pitchFamily="34" charset="0"/>
              </a:rPr>
              <a:t>	- os gerentes, auxiliares e caixeiros são trabalhadores subordinados que tratam do comércio em nome e por conta dos empregadores.</a:t>
            </a:r>
          </a:p>
        </p:txBody>
      </p:sp>
    </p:spTree>
  </p:cSld>
  <p:clrMapOvr>
    <a:masterClrMapping/>
  </p:clrMapOvr>
  <p:transition spd="med">
    <p:cover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osição de Conteúdo 3"/>
          <p:cNvSpPr>
            <a:spLocks noGrp="1"/>
          </p:cNvSpPr>
          <p:nvPr>
            <p:ph idx="1"/>
          </p:nvPr>
        </p:nvSpPr>
        <p:spPr>
          <a:xfrm>
            <a:off x="357158" y="1928802"/>
            <a:ext cx="8229600" cy="4389120"/>
          </a:xfrm>
        </p:spPr>
        <p:txBody>
          <a:bodyPr>
            <a:normAutofit/>
          </a:bodyPr>
          <a:lstStyle/>
          <a:p>
            <a:pPr algn="just">
              <a:buNone/>
            </a:pPr>
            <a:r>
              <a:rPr lang="pt-PT" sz="2000" b="1" dirty="0" smtClean="0">
                <a:solidFill>
                  <a:schemeClr val="bg1">
                    <a:lumMod val="95000"/>
                    <a:lumOff val="5000"/>
                  </a:schemeClr>
                </a:solidFill>
                <a:latin typeface="Arial" pitchFamily="34" charset="0"/>
                <a:cs typeface="Arial" pitchFamily="34" charset="0"/>
              </a:rPr>
              <a:t>4. Os comissários comerciais.</a:t>
            </a:r>
          </a:p>
          <a:p>
            <a:pPr algn="just">
              <a:buNone/>
            </a:pPr>
            <a:r>
              <a:rPr lang="pt-PT" sz="2000" dirty="0" smtClean="0">
                <a:solidFill>
                  <a:schemeClr val="bg1">
                    <a:lumMod val="95000"/>
                    <a:lumOff val="5000"/>
                  </a:schemeClr>
                </a:solidFill>
                <a:latin typeface="Arial" pitchFamily="34" charset="0"/>
                <a:cs typeface="Arial" pitchFamily="34" charset="0"/>
              </a:rPr>
              <a:t> </a:t>
            </a:r>
          </a:p>
          <a:p>
            <a:pPr algn="just">
              <a:buNone/>
            </a:pPr>
            <a:r>
              <a:rPr lang="pt-PT" sz="2000" dirty="0" smtClean="0">
                <a:solidFill>
                  <a:schemeClr val="bg1">
                    <a:lumMod val="95000"/>
                    <a:lumOff val="5000"/>
                  </a:schemeClr>
                </a:solidFill>
                <a:latin typeface="Arial" pitchFamily="34" charset="0"/>
                <a:cs typeface="Arial" pitchFamily="34" charset="0"/>
              </a:rPr>
              <a:t>	Segundo o art. 266.º, do C. Com., «dá-se contrato de comissão quando o mandatário executa o mandato mercantil sem menção ou alusão alguma ao mandante, contratando por si e em seu nome, como principal e único contraente».</a:t>
            </a:r>
          </a:p>
          <a:p>
            <a:pPr algn="just">
              <a:buNone/>
            </a:pPr>
            <a:r>
              <a:rPr lang="pt-PT" sz="2000" dirty="0" smtClean="0">
                <a:solidFill>
                  <a:schemeClr val="bg1">
                    <a:lumMod val="95000"/>
                    <a:lumOff val="5000"/>
                  </a:schemeClr>
                </a:solidFill>
                <a:latin typeface="Arial" pitchFamily="34" charset="0"/>
                <a:cs typeface="Arial" pitchFamily="34" charset="0"/>
              </a:rPr>
              <a:t> </a:t>
            </a:r>
          </a:p>
          <a:p>
            <a:pPr algn="just">
              <a:buNone/>
            </a:pPr>
            <a:r>
              <a:rPr lang="pt-PT" sz="2000" dirty="0" smtClean="0">
                <a:solidFill>
                  <a:schemeClr val="bg1">
                    <a:lumMod val="95000"/>
                    <a:lumOff val="5000"/>
                  </a:schemeClr>
                </a:solidFill>
                <a:latin typeface="Arial" pitchFamily="34" charset="0"/>
                <a:cs typeface="Arial" pitchFamily="34" charset="0"/>
              </a:rPr>
              <a:t>	Diz o art. 268.º, do C. Com., que «o comissário fica directamente obrigado com as pessoas com quem contrata, como se o negócio fosse seu, não tendo estas acção contra o comitente, nem este contra elas [...]».</a:t>
            </a:r>
            <a:endParaRPr lang="pt-PT" sz="2000" b="1" dirty="0" smtClean="0">
              <a:solidFill>
                <a:schemeClr val="bg1">
                  <a:lumMod val="95000"/>
                  <a:lumOff val="5000"/>
                </a:schemeClr>
              </a:solidFill>
              <a:latin typeface="Arial" pitchFamily="34" charset="0"/>
              <a:cs typeface="Arial" pitchFamily="34" charset="0"/>
            </a:endParaRPr>
          </a:p>
        </p:txBody>
      </p:sp>
      <p:sp>
        <p:nvSpPr>
          <p:cNvPr id="5" name="Título 1"/>
          <p:cNvSpPr>
            <a:spLocks noGrp="1"/>
          </p:cNvSpPr>
          <p:nvPr>
            <p:ph type="title"/>
          </p:nvPr>
        </p:nvSpPr>
        <p:spPr>
          <a:xfrm>
            <a:off x="457200" y="704088"/>
            <a:ext cx="8229600" cy="1143000"/>
          </a:xfrm>
        </p:spPr>
        <p:txBody>
          <a:bodyPr/>
          <a:lstStyle/>
          <a:p>
            <a:pPr algn="r"/>
            <a:r>
              <a:rPr lang="pt-PT" sz="2000" b="1" dirty="0" smtClean="0">
                <a:solidFill>
                  <a:srgbClr val="002060"/>
                </a:solidFill>
                <a:latin typeface="Arial" pitchFamily="34" charset="0"/>
                <a:cs typeface="Arial" pitchFamily="34" charset="0"/>
              </a:rPr>
              <a:t>OS COMERCIANTES</a:t>
            </a:r>
            <a:endParaRPr lang="pt-PT" sz="2000" b="1" dirty="0">
              <a:latin typeface="Arial" pitchFamily="34" charset="0"/>
              <a:cs typeface="Arial" pitchFamily="34" charset="0"/>
            </a:endParaRPr>
          </a:p>
        </p:txBody>
      </p:sp>
    </p:spTree>
  </p:cSld>
  <p:clrMapOvr>
    <a:masterClrMapping/>
  </p:clrMapOvr>
  <p:transition spd="med">
    <p:cover dir="d"/>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xo">
  <a:themeElements>
    <a:clrScheme name="Flux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x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x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125</TotalTime>
  <Words>355</Words>
  <Application>Microsoft Office PowerPoint</Application>
  <PresentationFormat>Apresentação no Ecrã (4:3)</PresentationFormat>
  <Paragraphs>386</Paragraphs>
  <Slides>39</Slides>
  <Notes>0</Notes>
  <HiddenSlides>0</HiddenSlides>
  <MMClips>0</MMClips>
  <ScaleCrop>false</ScaleCrop>
  <HeadingPairs>
    <vt:vector size="4" baseType="variant">
      <vt:variant>
        <vt:lpstr>Tema</vt:lpstr>
      </vt:variant>
      <vt:variant>
        <vt:i4>1</vt:i4>
      </vt:variant>
      <vt:variant>
        <vt:lpstr>Títulos dos diapositivos</vt:lpstr>
      </vt:variant>
      <vt:variant>
        <vt:i4>39</vt:i4>
      </vt:variant>
    </vt:vector>
  </HeadingPairs>
  <TitlesOfParts>
    <vt:vector size="40" baseType="lpstr">
      <vt:lpstr>Fluxo</vt:lpstr>
      <vt:lpstr>Direito das Sociedades  </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lpstr>OS COMERCIANTES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Diapositivo 1</dc:title>
  <dc:creator>ISCAP</dc:creator>
  <cp:lastModifiedBy>ISCAP</cp:lastModifiedBy>
  <cp:revision>36</cp:revision>
  <dcterms:created xsi:type="dcterms:W3CDTF">2008-07-07T17:08:16Z</dcterms:created>
  <dcterms:modified xsi:type="dcterms:W3CDTF">2009-10-23T09:10:41Z</dcterms:modified>
</cp:coreProperties>
</file>