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vml" ContentType="application/vnd.openxmlformats-officedocument.vmlDrawi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sldIdLst>
    <p:sldId id="256" r:id="rId2"/>
    <p:sldId id="257" r:id="rId3"/>
    <p:sldId id="258" r:id="rId4"/>
    <p:sldId id="259" r:id="rId5"/>
    <p:sldId id="260" r:id="rId6"/>
    <p:sldId id="261" r:id="rId7"/>
    <p:sldId id="314" r:id="rId8"/>
    <p:sldId id="315" r:id="rId9"/>
    <p:sldId id="316" r:id="rId10"/>
    <p:sldId id="262" r:id="rId11"/>
    <p:sldId id="263" r:id="rId12"/>
    <p:sldId id="264" r:id="rId13"/>
    <p:sldId id="265" r:id="rId14"/>
    <p:sldId id="266" r:id="rId15"/>
    <p:sldId id="312" r:id="rId16"/>
    <p:sldId id="313"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291" r:id="rId42"/>
    <p:sldId id="292" r:id="rId43"/>
    <p:sldId id="293" r:id="rId44"/>
    <p:sldId id="294" r:id="rId45"/>
    <p:sldId id="295" r:id="rId46"/>
    <p:sldId id="296" r:id="rId47"/>
    <p:sldId id="297" r:id="rId48"/>
    <p:sldId id="298" r:id="rId49"/>
    <p:sldId id="299" r:id="rId50"/>
    <p:sldId id="300" r:id="rId51"/>
    <p:sldId id="301" r:id="rId52"/>
    <p:sldId id="302" r:id="rId53"/>
    <p:sldId id="303" r:id="rId54"/>
    <p:sldId id="304" r:id="rId55"/>
    <p:sldId id="305" r:id="rId56"/>
    <p:sldId id="306" r:id="rId57"/>
    <p:sldId id="307" r:id="rId58"/>
    <p:sldId id="308" r:id="rId59"/>
    <p:sldId id="309" r:id="rId60"/>
    <p:sldId id="310" r:id="rId61"/>
    <p:sldId id="311" r:id="rId62"/>
  </p:sldIdLst>
  <p:sldSz cx="9144000" cy="6858000" type="screen4x3"/>
  <p:notesSz cx="6858000" cy="9144000"/>
  <p:defaultText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620"/>
    <p:restoredTop sz="94660"/>
  </p:normalViewPr>
  <p:slideViewPr>
    <p:cSldViewPr>
      <p:cViewPr varScale="1">
        <p:scale>
          <a:sx n="70" d="100"/>
          <a:sy n="70" d="100"/>
        </p:scale>
        <p:origin x="-912"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png"/></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o de título">
    <p:spTree>
      <p:nvGrpSpPr>
        <p:cNvPr id="1" name=""/>
        <p:cNvGrpSpPr/>
        <p:nvPr/>
      </p:nvGrpSpPr>
      <p:grpSpPr>
        <a:xfrm>
          <a:off x="0" y="0"/>
          <a:ext cx="0" cy="0"/>
          <a:chOff x="0" y="0"/>
          <a:chExt cx="0" cy="0"/>
        </a:xfrm>
      </p:grpSpPr>
      <p:sp>
        <p:nvSpPr>
          <p:cNvPr id="7" name="Arredondar Rectângulo de Canto Diagonal 6"/>
          <p:cNvSpPr/>
          <p:nvPr/>
        </p:nvSpPr>
        <p:spPr>
          <a:xfrm>
            <a:off x="164592" y="146304"/>
            <a:ext cx="8814816" cy="2505456"/>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Título 7"/>
          <p:cNvSpPr>
            <a:spLocks noGrp="1"/>
          </p:cNvSpPr>
          <p:nvPr>
            <p:ph type="ctrTitle"/>
          </p:nvPr>
        </p:nvSpPr>
        <p:spPr>
          <a:xfrm>
            <a:off x="464234" y="381001"/>
            <a:ext cx="8229600" cy="2209800"/>
          </a:xfrm>
        </p:spPr>
        <p:txBody>
          <a:bodyPr lIns="45720" rIns="228600" anchor="b">
            <a:normAutofit/>
          </a:bodyPr>
          <a:lstStyle>
            <a:lvl1pPr marL="0" algn="r">
              <a:defRPr sz="4800"/>
            </a:lvl1pPr>
            <a:extLst/>
          </a:lstStyle>
          <a:p>
            <a:r>
              <a:rPr kumimoji="0" lang="pt-PT" smtClean="0"/>
              <a:t>Clique para editar o estilo</a:t>
            </a:r>
            <a:endParaRPr kumimoji="0" lang="en-US"/>
          </a:p>
        </p:txBody>
      </p:sp>
      <p:sp>
        <p:nvSpPr>
          <p:cNvPr id="9" name="Subtítulo 8"/>
          <p:cNvSpPr>
            <a:spLocks noGrp="1"/>
          </p:cNvSpPr>
          <p:nvPr>
            <p:ph type="subTitle" idx="1"/>
          </p:nvPr>
        </p:nvSpPr>
        <p:spPr>
          <a:xfrm>
            <a:off x="2133600" y="2819400"/>
            <a:ext cx="6560234" cy="1752600"/>
          </a:xfrm>
        </p:spPr>
        <p:txBody>
          <a:bodyPr lIns="45720" rIns="246888"/>
          <a:lstStyle>
            <a:lvl1pPr marL="0" indent="0" algn="r">
              <a:spcBef>
                <a:spcPts val="0"/>
              </a:spcBef>
              <a:buNone/>
              <a:defRPr>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pt-PT" smtClean="0"/>
              <a:t>Faça clique para editar o estilo</a:t>
            </a:r>
            <a:endParaRPr kumimoji="0" lang="en-US"/>
          </a:p>
        </p:txBody>
      </p:sp>
      <p:sp>
        <p:nvSpPr>
          <p:cNvPr id="10" name="Marcador de Posição da Data 9"/>
          <p:cNvSpPr>
            <a:spLocks noGrp="1"/>
          </p:cNvSpPr>
          <p:nvPr>
            <p:ph type="dt" sz="half" idx="10"/>
          </p:nvPr>
        </p:nvSpPr>
        <p:spPr>
          <a:xfrm>
            <a:off x="5562600" y="6509004"/>
            <a:ext cx="3002280" cy="274320"/>
          </a:xfrm>
        </p:spPr>
        <p:txBody>
          <a:bodyPr vert="horz" rtlCol="0"/>
          <a:lstStyle>
            <a:extLst/>
          </a:lstStyle>
          <a:p>
            <a:fld id="{E90541D6-A350-4CDC-9B82-3543AA4DE664}" type="datetimeFigureOut">
              <a:rPr lang="pt-PT" smtClean="0"/>
              <a:pPr/>
              <a:t>13-05-2011</a:t>
            </a:fld>
            <a:endParaRPr lang="pt-PT"/>
          </a:p>
        </p:txBody>
      </p:sp>
      <p:sp>
        <p:nvSpPr>
          <p:cNvPr id="11" name="Marcador de Posição do Número do Diapositivo 10"/>
          <p:cNvSpPr>
            <a:spLocks noGrp="1"/>
          </p:cNvSpPr>
          <p:nvPr>
            <p:ph type="sldNum" sz="quarter" idx="11"/>
          </p:nvPr>
        </p:nvSpPr>
        <p:spPr>
          <a:xfrm>
            <a:off x="8638952" y="6509004"/>
            <a:ext cx="464288" cy="274320"/>
          </a:xfrm>
        </p:spPr>
        <p:txBody>
          <a:bodyPr vert="horz" rtlCol="0"/>
          <a:lstStyle>
            <a:lvl1pPr>
              <a:defRPr>
                <a:solidFill>
                  <a:schemeClr val="tx2">
                    <a:shade val="90000"/>
                  </a:schemeClr>
                </a:solidFill>
              </a:defRPr>
            </a:lvl1pPr>
            <a:extLst/>
          </a:lstStyle>
          <a:p>
            <a:fld id="{3E10626D-0B56-45D6-8698-7FE4BD637A33}" type="slidenum">
              <a:rPr lang="pt-PT" smtClean="0"/>
              <a:pPr/>
              <a:t>‹nº›</a:t>
            </a:fld>
            <a:endParaRPr lang="pt-PT"/>
          </a:p>
        </p:txBody>
      </p:sp>
      <p:sp>
        <p:nvSpPr>
          <p:cNvPr id="12" name="Marcador de Posição do Rodapé 11"/>
          <p:cNvSpPr>
            <a:spLocks noGrp="1"/>
          </p:cNvSpPr>
          <p:nvPr>
            <p:ph type="ftr" sz="quarter" idx="12"/>
          </p:nvPr>
        </p:nvSpPr>
        <p:spPr>
          <a:xfrm>
            <a:off x="1600200" y="6509004"/>
            <a:ext cx="3907464" cy="274320"/>
          </a:xfrm>
        </p:spPr>
        <p:txBody>
          <a:bodyPr vert="horz" rtlCol="0"/>
          <a:lstStyle>
            <a:extLst/>
          </a:lstStyle>
          <a:p>
            <a:endParaRPr lang="pt-PT"/>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extLst/>
          </a:lstStyle>
          <a:p>
            <a:r>
              <a:rPr kumimoji="0" lang="pt-PT" smtClean="0"/>
              <a:t>Clique para editar o estilo</a:t>
            </a:r>
            <a:endParaRPr kumimoji="0" lang="en-US"/>
          </a:p>
        </p:txBody>
      </p:sp>
      <p:sp>
        <p:nvSpPr>
          <p:cNvPr id="3" name="Marcador de Posição de Texto Vertical 2"/>
          <p:cNvSpPr>
            <a:spLocks noGrp="1"/>
          </p:cNvSpPr>
          <p:nvPr>
            <p:ph type="body" orient="vert" idx="1"/>
          </p:nvPr>
        </p:nvSpPr>
        <p:spPr/>
        <p:txBody>
          <a:bodyPr vert="eaVert"/>
          <a:lstStyle>
            <a:extLst/>
          </a:lstStyle>
          <a:p>
            <a:pPr lvl="0" eaLnBrk="1" latinLnBrk="0" hangingPunct="1"/>
            <a:r>
              <a:rPr lang="pt-PT" smtClean="0"/>
              <a:t>Clique para editar os estilos</a:t>
            </a:r>
          </a:p>
          <a:p>
            <a:pPr lvl="1" eaLnBrk="1" latinLnBrk="0" hangingPunct="1"/>
            <a:r>
              <a:rPr lang="pt-PT" smtClean="0"/>
              <a:t>Segundo nível</a:t>
            </a:r>
          </a:p>
          <a:p>
            <a:pPr lvl="2" eaLnBrk="1" latinLnBrk="0" hangingPunct="1"/>
            <a:r>
              <a:rPr lang="pt-PT" smtClean="0"/>
              <a:t>Terceiro nível</a:t>
            </a:r>
          </a:p>
          <a:p>
            <a:pPr lvl="3" eaLnBrk="1" latinLnBrk="0" hangingPunct="1"/>
            <a:r>
              <a:rPr lang="pt-PT" smtClean="0"/>
              <a:t>Quarto nível</a:t>
            </a:r>
          </a:p>
          <a:p>
            <a:pPr lvl="4" eaLnBrk="1" latinLnBrk="0" hangingPunct="1"/>
            <a:r>
              <a:rPr lang="pt-PT" smtClean="0"/>
              <a:t>Quinto nível</a:t>
            </a:r>
            <a:endParaRPr kumimoji="0" lang="en-US"/>
          </a:p>
        </p:txBody>
      </p:sp>
      <p:sp>
        <p:nvSpPr>
          <p:cNvPr id="4" name="Marcador de Posição da Data 3"/>
          <p:cNvSpPr>
            <a:spLocks noGrp="1"/>
          </p:cNvSpPr>
          <p:nvPr>
            <p:ph type="dt" sz="half" idx="10"/>
          </p:nvPr>
        </p:nvSpPr>
        <p:spPr/>
        <p:txBody>
          <a:bodyPr/>
          <a:lstStyle>
            <a:extLst/>
          </a:lstStyle>
          <a:p>
            <a:fld id="{E90541D6-A350-4CDC-9B82-3543AA4DE664}" type="datetimeFigureOut">
              <a:rPr lang="pt-PT" smtClean="0"/>
              <a:pPr/>
              <a:t>13-05-2011</a:t>
            </a:fld>
            <a:endParaRPr lang="pt-PT"/>
          </a:p>
        </p:txBody>
      </p:sp>
      <p:sp>
        <p:nvSpPr>
          <p:cNvPr id="5" name="Marcador de Posição do Rodapé 4"/>
          <p:cNvSpPr>
            <a:spLocks noGrp="1"/>
          </p:cNvSpPr>
          <p:nvPr>
            <p:ph type="ftr" sz="quarter" idx="11"/>
          </p:nvPr>
        </p:nvSpPr>
        <p:spPr/>
        <p:txBody>
          <a:bodyPr/>
          <a:lstStyle>
            <a:extLst/>
          </a:lstStyle>
          <a:p>
            <a:endParaRPr lang="pt-PT"/>
          </a:p>
        </p:txBody>
      </p:sp>
      <p:sp>
        <p:nvSpPr>
          <p:cNvPr id="6" name="Marcador de Posição do Número do Diapositivo 5"/>
          <p:cNvSpPr>
            <a:spLocks noGrp="1"/>
          </p:cNvSpPr>
          <p:nvPr>
            <p:ph type="sldNum" sz="quarter" idx="12"/>
          </p:nvPr>
        </p:nvSpPr>
        <p:spPr/>
        <p:txBody>
          <a:bodyPr/>
          <a:lstStyle>
            <a:extLst/>
          </a:lstStyle>
          <a:p>
            <a:fld id="{3E10626D-0B56-45D6-8698-7FE4BD637A33}" type="slidenum">
              <a:rPr lang="pt-PT" smtClean="0"/>
              <a:pPr/>
              <a:t>‹nº›</a:t>
            </a:fld>
            <a:endParaRPr lang="pt-PT"/>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e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74638"/>
            <a:ext cx="2057400" cy="5851525"/>
          </a:xfrm>
        </p:spPr>
        <p:txBody>
          <a:bodyPr vert="eaVert"/>
          <a:lstStyle>
            <a:lvl1pPr algn="l">
              <a:defRPr/>
            </a:lvl1pPr>
            <a:extLst/>
          </a:lstStyle>
          <a:p>
            <a:r>
              <a:rPr kumimoji="0" lang="pt-PT" smtClean="0"/>
              <a:t>Clique para editar o estilo</a:t>
            </a:r>
            <a:endParaRPr kumimoji="0" lang="en-US"/>
          </a:p>
        </p:txBody>
      </p:sp>
      <p:sp>
        <p:nvSpPr>
          <p:cNvPr id="3" name="Marcador de Posição de Texto Vertical 2"/>
          <p:cNvSpPr>
            <a:spLocks noGrp="1"/>
          </p:cNvSpPr>
          <p:nvPr>
            <p:ph type="body" orient="vert" idx="1"/>
          </p:nvPr>
        </p:nvSpPr>
        <p:spPr>
          <a:xfrm>
            <a:off x="457200" y="274638"/>
            <a:ext cx="6019800" cy="5851525"/>
          </a:xfrm>
        </p:spPr>
        <p:txBody>
          <a:bodyPr vert="eaVert"/>
          <a:lstStyle>
            <a:extLst/>
          </a:lstStyle>
          <a:p>
            <a:pPr lvl="0" eaLnBrk="1" latinLnBrk="0" hangingPunct="1"/>
            <a:r>
              <a:rPr lang="pt-PT" smtClean="0"/>
              <a:t>Clique para editar os estilos</a:t>
            </a:r>
          </a:p>
          <a:p>
            <a:pPr lvl="1" eaLnBrk="1" latinLnBrk="0" hangingPunct="1"/>
            <a:r>
              <a:rPr lang="pt-PT" smtClean="0"/>
              <a:t>Segundo nível</a:t>
            </a:r>
          </a:p>
          <a:p>
            <a:pPr lvl="2" eaLnBrk="1" latinLnBrk="0" hangingPunct="1"/>
            <a:r>
              <a:rPr lang="pt-PT" smtClean="0"/>
              <a:t>Terceiro nível</a:t>
            </a:r>
          </a:p>
          <a:p>
            <a:pPr lvl="3" eaLnBrk="1" latinLnBrk="0" hangingPunct="1"/>
            <a:r>
              <a:rPr lang="pt-PT" smtClean="0"/>
              <a:t>Quarto nível</a:t>
            </a:r>
          </a:p>
          <a:p>
            <a:pPr lvl="4" eaLnBrk="1" latinLnBrk="0" hangingPunct="1"/>
            <a:r>
              <a:rPr lang="pt-PT" smtClean="0"/>
              <a:t>Quinto nível</a:t>
            </a:r>
            <a:endParaRPr kumimoji="0" lang="en-US"/>
          </a:p>
        </p:txBody>
      </p:sp>
      <p:sp>
        <p:nvSpPr>
          <p:cNvPr id="4" name="Marcador de Posição da Data 3"/>
          <p:cNvSpPr>
            <a:spLocks noGrp="1"/>
          </p:cNvSpPr>
          <p:nvPr>
            <p:ph type="dt" sz="half" idx="10"/>
          </p:nvPr>
        </p:nvSpPr>
        <p:spPr/>
        <p:txBody>
          <a:bodyPr/>
          <a:lstStyle>
            <a:extLst/>
          </a:lstStyle>
          <a:p>
            <a:fld id="{E90541D6-A350-4CDC-9B82-3543AA4DE664}" type="datetimeFigureOut">
              <a:rPr lang="pt-PT" smtClean="0"/>
              <a:pPr/>
              <a:t>13-05-2011</a:t>
            </a:fld>
            <a:endParaRPr lang="pt-PT"/>
          </a:p>
        </p:txBody>
      </p:sp>
      <p:sp>
        <p:nvSpPr>
          <p:cNvPr id="5" name="Marcador de Posição do Rodapé 4"/>
          <p:cNvSpPr>
            <a:spLocks noGrp="1"/>
          </p:cNvSpPr>
          <p:nvPr>
            <p:ph type="ftr" sz="quarter" idx="11"/>
          </p:nvPr>
        </p:nvSpPr>
        <p:spPr/>
        <p:txBody>
          <a:bodyPr/>
          <a:lstStyle>
            <a:extLst/>
          </a:lstStyle>
          <a:p>
            <a:endParaRPr lang="pt-PT"/>
          </a:p>
        </p:txBody>
      </p:sp>
      <p:sp>
        <p:nvSpPr>
          <p:cNvPr id="6" name="Marcador de Posição do Número do Diapositivo 5"/>
          <p:cNvSpPr>
            <a:spLocks noGrp="1"/>
          </p:cNvSpPr>
          <p:nvPr>
            <p:ph type="sldNum" sz="quarter" idx="12"/>
          </p:nvPr>
        </p:nvSpPr>
        <p:spPr/>
        <p:txBody>
          <a:bodyPr/>
          <a:lstStyle>
            <a:extLst/>
          </a:lstStyle>
          <a:p>
            <a:fld id="{3E10626D-0B56-45D6-8698-7FE4BD637A33}" type="slidenum">
              <a:rPr lang="pt-PT" smtClean="0"/>
              <a:pPr/>
              <a:t>‹nº›</a:t>
            </a:fld>
            <a:endParaRPr lang="pt-PT"/>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objecto">
    <p:spTree>
      <p:nvGrpSpPr>
        <p:cNvPr id="1" name=""/>
        <p:cNvGrpSpPr/>
        <p:nvPr/>
      </p:nvGrpSpPr>
      <p:grpSpPr>
        <a:xfrm>
          <a:off x="0" y="0"/>
          <a:ext cx="0" cy="0"/>
          <a:chOff x="0" y="0"/>
          <a:chExt cx="0" cy="0"/>
        </a:xfrm>
      </p:grpSpPr>
      <p:sp>
        <p:nvSpPr>
          <p:cNvPr id="7" name="Rectângulo 6"/>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ítulo 1"/>
          <p:cNvSpPr>
            <a:spLocks noGrp="1"/>
          </p:cNvSpPr>
          <p:nvPr>
            <p:ph type="title"/>
          </p:nvPr>
        </p:nvSpPr>
        <p:spPr/>
        <p:txBody>
          <a:bodyPr/>
          <a:lstStyle>
            <a:extLst/>
          </a:lstStyle>
          <a:p>
            <a:r>
              <a:rPr kumimoji="0" lang="pt-PT" smtClean="0"/>
              <a:t>Clique para editar o estilo</a:t>
            </a:r>
            <a:endParaRPr kumimoji="0" lang="en-US"/>
          </a:p>
        </p:txBody>
      </p:sp>
      <p:sp>
        <p:nvSpPr>
          <p:cNvPr id="3" name="Marcador de Posição de Conteúdo 2"/>
          <p:cNvSpPr>
            <a:spLocks noGrp="1"/>
          </p:cNvSpPr>
          <p:nvPr>
            <p:ph idx="1"/>
          </p:nvPr>
        </p:nvSpPr>
        <p:spPr/>
        <p:txBody>
          <a:bodyPr/>
          <a:lstStyle>
            <a:extLst/>
          </a:lstStyle>
          <a:p>
            <a:pPr lvl="0" eaLnBrk="1" latinLnBrk="0" hangingPunct="1"/>
            <a:r>
              <a:rPr lang="pt-PT" smtClean="0"/>
              <a:t>Clique para editar os estilos</a:t>
            </a:r>
          </a:p>
          <a:p>
            <a:pPr lvl="1" eaLnBrk="1" latinLnBrk="0" hangingPunct="1"/>
            <a:r>
              <a:rPr lang="pt-PT" smtClean="0"/>
              <a:t>Segundo nível</a:t>
            </a:r>
          </a:p>
          <a:p>
            <a:pPr lvl="2" eaLnBrk="1" latinLnBrk="0" hangingPunct="1"/>
            <a:r>
              <a:rPr lang="pt-PT" smtClean="0"/>
              <a:t>Terceiro nível</a:t>
            </a:r>
          </a:p>
          <a:p>
            <a:pPr lvl="3" eaLnBrk="1" latinLnBrk="0" hangingPunct="1"/>
            <a:r>
              <a:rPr lang="pt-PT" smtClean="0"/>
              <a:t>Quarto nível</a:t>
            </a:r>
          </a:p>
          <a:p>
            <a:pPr lvl="4" eaLnBrk="1" latinLnBrk="0" hangingPunct="1"/>
            <a:r>
              <a:rPr lang="pt-PT" smtClean="0"/>
              <a:t>Quinto nível</a:t>
            </a:r>
            <a:endParaRPr kumimoji="0" lang="en-US"/>
          </a:p>
        </p:txBody>
      </p:sp>
      <p:sp>
        <p:nvSpPr>
          <p:cNvPr id="4" name="Marcador de Posição da Data 3"/>
          <p:cNvSpPr>
            <a:spLocks noGrp="1"/>
          </p:cNvSpPr>
          <p:nvPr>
            <p:ph type="dt" sz="half" idx="10"/>
          </p:nvPr>
        </p:nvSpPr>
        <p:spPr/>
        <p:txBody>
          <a:bodyPr/>
          <a:lstStyle>
            <a:extLst/>
          </a:lstStyle>
          <a:p>
            <a:fld id="{E90541D6-A350-4CDC-9B82-3543AA4DE664}" type="datetimeFigureOut">
              <a:rPr lang="pt-PT" smtClean="0"/>
              <a:pPr/>
              <a:t>13-05-2011</a:t>
            </a:fld>
            <a:endParaRPr lang="pt-PT"/>
          </a:p>
        </p:txBody>
      </p:sp>
      <p:sp>
        <p:nvSpPr>
          <p:cNvPr id="5" name="Marcador de Posição do Rodapé 4"/>
          <p:cNvSpPr>
            <a:spLocks noGrp="1"/>
          </p:cNvSpPr>
          <p:nvPr>
            <p:ph type="ftr" sz="quarter" idx="11"/>
          </p:nvPr>
        </p:nvSpPr>
        <p:spPr/>
        <p:txBody>
          <a:bodyPr/>
          <a:lstStyle>
            <a:extLst/>
          </a:lstStyle>
          <a:p>
            <a:endParaRPr lang="pt-PT"/>
          </a:p>
        </p:txBody>
      </p:sp>
      <p:sp>
        <p:nvSpPr>
          <p:cNvPr id="6" name="Marcador de Posição do Número do Diapositivo 5"/>
          <p:cNvSpPr>
            <a:spLocks noGrp="1"/>
          </p:cNvSpPr>
          <p:nvPr>
            <p:ph type="sldNum" sz="quarter" idx="12"/>
          </p:nvPr>
        </p:nvSpPr>
        <p:spPr/>
        <p:txBody>
          <a:bodyPr/>
          <a:lstStyle>
            <a:extLst/>
          </a:lstStyle>
          <a:p>
            <a:fld id="{3E10626D-0B56-45D6-8698-7FE4BD637A33}" type="slidenum">
              <a:rPr lang="pt-PT" smtClean="0"/>
              <a:pPr/>
              <a:t>‹nº›</a:t>
            </a:fld>
            <a:endParaRPr lang="pt-PT"/>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cção">
    <p:spTree>
      <p:nvGrpSpPr>
        <p:cNvPr id="1" name=""/>
        <p:cNvGrpSpPr/>
        <p:nvPr/>
      </p:nvGrpSpPr>
      <p:grpSpPr>
        <a:xfrm>
          <a:off x="0" y="0"/>
          <a:ext cx="0" cy="0"/>
          <a:chOff x="0" y="0"/>
          <a:chExt cx="0" cy="0"/>
        </a:xfrm>
      </p:grpSpPr>
      <p:sp>
        <p:nvSpPr>
          <p:cNvPr id="7" name="Rectângulo 6"/>
          <p:cNvSpPr/>
          <p:nvPr/>
        </p:nvSpPr>
        <p:spPr>
          <a:xfrm>
            <a:off x="1000128" y="3267456"/>
            <a:ext cx="74066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ítulo 1"/>
          <p:cNvSpPr>
            <a:spLocks noGrp="1"/>
          </p:cNvSpPr>
          <p:nvPr>
            <p:ph type="title"/>
          </p:nvPr>
        </p:nvSpPr>
        <p:spPr>
          <a:xfrm>
            <a:off x="722376" y="498230"/>
            <a:ext cx="7772400" cy="2731008"/>
          </a:xfrm>
        </p:spPr>
        <p:txBody>
          <a:bodyPr rIns="100584"/>
          <a:lstStyle>
            <a:lvl1pPr algn="r">
              <a:buNone/>
              <a:defRPr sz="4000" b="1" cap="none">
                <a:solidFill>
                  <a:schemeClr val="accent1">
                    <a:tint val="95000"/>
                    <a:satMod val="200000"/>
                  </a:schemeClr>
                </a:solidFill>
              </a:defRPr>
            </a:lvl1pPr>
            <a:extLst/>
          </a:lstStyle>
          <a:p>
            <a:r>
              <a:rPr kumimoji="0" lang="pt-PT" smtClean="0"/>
              <a:t>Clique para editar o estilo</a:t>
            </a:r>
            <a:endParaRPr kumimoji="0" lang="en-US"/>
          </a:p>
        </p:txBody>
      </p:sp>
      <p:sp>
        <p:nvSpPr>
          <p:cNvPr id="3" name="Marcador de Posição do Texto 2"/>
          <p:cNvSpPr>
            <a:spLocks noGrp="1"/>
          </p:cNvSpPr>
          <p:nvPr>
            <p:ph type="body" idx="1"/>
          </p:nvPr>
        </p:nvSpPr>
        <p:spPr>
          <a:xfrm>
            <a:off x="722313" y="3287713"/>
            <a:ext cx="7772400" cy="1509712"/>
          </a:xfrm>
        </p:spPr>
        <p:txBody>
          <a:bodyPr rIns="128016" anchor="t"/>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pt-PT" smtClean="0"/>
              <a:t>Clique para editar os estilos</a:t>
            </a:r>
          </a:p>
        </p:txBody>
      </p:sp>
      <p:sp>
        <p:nvSpPr>
          <p:cNvPr id="8" name="Marcador de Posição da Data 7"/>
          <p:cNvSpPr>
            <a:spLocks noGrp="1"/>
          </p:cNvSpPr>
          <p:nvPr>
            <p:ph type="dt" sz="half" idx="10"/>
          </p:nvPr>
        </p:nvSpPr>
        <p:spPr>
          <a:xfrm>
            <a:off x="5562600" y="6513670"/>
            <a:ext cx="3002280" cy="274320"/>
          </a:xfrm>
        </p:spPr>
        <p:txBody>
          <a:bodyPr vert="horz" rtlCol="0"/>
          <a:lstStyle>
            <a:extLst/>
          </a:lstStyle>
          <a:p>
            <a:fld id="{E90541D6-A350-4CDC-9B82-3543AA4DE664}" type="datetimeFigureOut">
              <a:rPr lang="pt-PT" smtClean="0"/>
              <a:pPr/>
              <a:t>13-05-2011</a:t>
            </a:fld>
            <a:endParaRPr lang="pt-PT"/>
          </a:p>
        </p:txBody>
      </p:sp>
      <p:sp>
        <p:nvSpPr>
          <p:cNvPr id="9" name="Marcador de Posição do Número do Diapositivo 8"/>
          <p:cNvSpPr>
            <a:spLocks noGrp="1"/>
          </p:cNvSpPr>
          <p:nvPr>
            <p:ph type="sldNum" sz="quarter" idx="11"/>
          </p:nvPr>
        </p:nvSpPr>
        <p:spPr>
          <a:xfrm>
            <a:off x="8638952" y="6513670"/>
            <a:ext cx="464288" cy="274320"/>
          </a:xfrm>
        </p:spPr>
        <p:txBody>
          <a:bodyPr vert="horz" rtlCol="0"/>
          <a:lstStyle>
            <a:lvl1pPr>
              <a:defRPr>
                <a:solidFill>
                  <a:schemeClr val="tx2">
                    <a:shade val="90000"/>
                  </a:schemeClr>
                </a:solidFill>
              </a:defRPr>
            </a:lvl1pPr>
            <a:extLst/>
          </a:lstStyle>
          <a:p>
            <a:fld id="{3E10626D-0B56-45D6-8698-7FE4BD637A33}" type="slidenum">
              <a:rPr lang="pt-PT" smtClean="0"/>
              <a:pPr/>
              <a:t>‹nº›</a:t>
            </a:fld>
            <a:endParaRPr lang="pt-PT"/>
          </a:p>
        </p:txBody>
      </p:sp>
      <p:sp>
        <p:nvSpPr>
          <p:cNvPr id="10" name="Marcador de Posição do Rodapé 9"/>
          <p:cNvSpPr>
            <a:spLocks noGrp="1"/>
          </p:cNvSpPr>
          <p:nvPr>
            <p:ph type="ftr" sz="quarter" idx="12"/>
          </p:nvPr>
        </p:nvSpPr>
        <p:spPr>
          <a:xfrm>
            <a:off x="1600200" y="6513670"/>
            <a:ext cx="3907464" cy="274320"/>
          </a:xfrm>
        </p:spPr>
        <p:txBody>
          <a:bodyPr vert="horz" rtlCol="0"/>
          <a:lstStyle>
            <a:extLst/>
          </a:lstStyle>
          <a:p>
            <a:endParaRPr lang="pt-PT"/>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Conteúdo Dup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extLst/>
          </a:lstStyle>
          <a:p>
            <a:r>
              <a:rPr kumimoji="0" lang="pt-PT" smtClean="0"/>
              <a:t>Clique para editar o estilo</a:t>
            </a:r>
            <a:endParaRPr kumimoji="0" lang="en-US"/>
          </a:p>
        </p:txBody>
      </p:sp>
      <p:sp>
        <p:nvSpPr>
          <p:cNvPr id="3" name="Marcador de Posição de Conteúdo 2"/>
          <p:cNvSpPr>
            <a:spLocks noGrp="1"/>
          </p:cNvSpPr>
          <p:nvPr>
            <p:ph sz="half" idx="1"/>
          </p:nvPr>
        </p:nvSpPr>
        <p:spPr>
          <a:xfrm>
            <a:off x="457200" y="1645920"/>
            <a:ext cx="4038600" cy="452628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pt-PT" smtClean="0"/>
              <a:t>Clique para editar os estilos</a:t>
            </a:r>
          </a:p>
          <a:p>
            <a:pPr lvl="1" eaLnBrk="1" latinLnBrk="0" hangingPunct="1"/>
            <a:r>
              <a:rPr lang="pt-PT" smtClean="0"/>
              <a:t>Segundo nível</a:t>
            </a:r>
          </a:p>
          <a:p>
            <a:pPr lvl="2" eaLnBrk="1" latinLnBrk="0" hangingPunct="1"/>
            <a:r>
              <a:rPr lang="pt-PT" smtClean="0"/>
              <a:t>Terceiro nível</a:t>
            </a:r>
          </a:p>
          <a:p>
            <a:pPr lvl="3" eaLnBrk="1" latinLnBrk="0" hangingPunct="1"/>
            <a:r>
              <a:rPr lang="pt-PT" smtClean="0"/>
              <a:t>Quarto nível</a:t>
            </a:r>
          </a:p>
          <a:p>
            <a:pPr lvl="4" eaLnBrk="1" latinLnBrk="0" hangingPunct="1"/>
            <a:r>
              <a:rPr lang="pt-PT" smtClean="0"/>
              <a:t>Quinto nível</a:t>
            </a:r>
            <a:endParaRPr kumimoji="0" lang="en-US"/>
          </a:p>
        </p:txBody>
      </p:sp>
      <p:sp>
        <p:nvSpPr>
          <p:cNvPr id="4" name="Marcador de Posição de Conteúdo 3"/>
          <p:cNvSpPr>
            <a:spLocks noGrp="1"/>
          </p:cNvSpPr>
          <p:nvPr>
            <p:ph sz="half" idx="2"/>
          </p:nvPr>
        </p:nvSpPr>
        <p:spPr>
          <a:xfrm>
            <a:off x="4648200" y="1645920"/>
            <a:ext cx="4038600" cy="452628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pt-PT" smtClean="0"/>
              <a:t>Clique para editar os estilos</a:t>
            </a:r>
          </a:p>
          <a:p>
            <a:pPr lvl="1" eaLnBrk="1" latinLnBrk="0" hangingPunct="1"/>
            <a:r>
              <a:rPr lang="pt-PT" smtClean="0"/>
              <a:t>Segundo nível</a:t>
            </a:r>
          </a:p>
          <a:p>
            <a:pPr lvl="2" eaLnBrk="1" latinLnBrk="0" hangingPunct="1"/>
            <a:r>
              <a:rPr lang="pt-PT" smtClean="0"/>
              <a:t>Terceiro nível</a:t>
            </a:r>
          </a:p>
          <a:p>
            <a:pPr lvl="3" eaLnBrk="1" latinLnBrk="0" hangingPunct="1"/>
            <a:r>
              <a:rPr lang="pt-PT" smtClean="0"/>
              <a:t>Quarto nível</a:t>
            </a:r>
          </a:p>
          <a:p>
            <a:pPr lvl="4" eaLnBrk="1" latinLnBrk="0" hangingPunct="1"/>
            <a:r>
              <a:rPr lang="pt-PT" smtClean="0"/>
              <a:t>Quinto nível</a:t>
            </a:r>
            <a:endParaRPr kumimoji="0" lang="en-US"/>
          </a:p>
        </p:txBody>
      </p:sp>
      <p:sp>
        <p:nvSpPr>
          <p:cNvPr id="5" name="Marcador de Posição da Data 4"/>
          <p:cNvSpPr>
            <a:spLocks noGrp="1"/>
          </p:cNvSpPr>
          <p:nvPr>
            <p:ph type="dt" sz="half" idx="10"/>
          </p:nvPr>
        </p:nvSpPr>
        <p:spPr/>
        <p:txBody>
          <a:bodyPr/>
          <a:lstStyle>
            <a:extLst/>
          </a:lstStyle>
          <a:p>
            <a:fld id="{E90541D6-A350-4CDC-9B82-3543AA4DE664}" type="datetimeFigureOut">
              <a:rPr lang="pt-PT" smtClean="0"/>
              <a:pPr/>
              <a:t>13-05-2011</a:t>
            </a:fld>
            <a:endParaRPr lang="pt-PT"/>
          </a:p>
        </p:txBody>
      </p:sp>
      <p:sp>
        <p:nvSpPr>
          <p:cNvPr id="6" name="Marcador de Posição do Rodapé 5"/>
          <p:cNvSpPr>
            <a:spLocks noGrp="1"/>
          </p:cNvSpPr>
          <p:nvPr>
            <p:ph type="ftr" sz="quarter" idx="11"/>
          </p:nvPr>
        </p:nvSpPr>
        <p:spPr/>
        <p:txBody>
          <a:bodyPr/>
          <a:lstStyle>
            <a:extLst/>
          </a:lstStyle>
          <a:p>
            <a:endParaRPr lang="pt-PT"/>
          </a:p>
        </p:txBody>
      </p:sp>
      <p:sp>
        <p:nvSpPr>
          <p:cNvPr id="7" name="Marcador de Posição do Número do Diapositivo 6"/>
          <p:cNvSpPr>
            <a:spLocks noGrp="1"/>
          </p:cNvSpPr>
          <p:nvPr>
            <p:ph type="sldNum" sz="quarter" idx="12"/>
          </p:nvPr>
        </p:nvSpPr>
        <p:spPr>
          <a:xfrm>
            <a:off x="8641080" y="6514568"/>
            <a:ext cx="464288" cy="274320"/>
          </a:xfrm>
        </p:spPr>
        <p:txBody>
          <a:bodyPr/>
          <a:lstStyle>
            <a:extLst/>
          </a:lstStyle>
          <a:p>
            <a:fld id="{3E10626D-0B56-45D6-8698-7FE4BD637A33}" type="slidenum">
              <a:rPr lang="pt-PT" smtClean="0"/>
              <a:pPr/>
              <a:t>‹nº›</a:t>
            </a:fld>
            <a:endParaRPr lang="pt-PT"/>
          </a:p>
        </p:txBody>
      </p:sp>
      <p:sp>
        <p:nvSpPr>
          <p:cNvPr id="10" name="Rectângulo 9"/>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10" name="Rectângulo 9"/>
          <p:cNvSpPr/>
          <p:nvPr/>
        </p:nvSpPr>
        <p:spPr>
          <a:xfrm>
            <a:off x="616744" y="216521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extLst/>
          </a:lstStyle>
          <a:p>
            <a:pPr algn="ctr" eaLnBrk="1" latinLnBrk="0" hangingPunct="1"/>
            <a:endParaRPr kumimoji="0" lang="en-US"/>
          </a:p>
        </p:txBody>
      </p:sp>
      <p:sp>
        <p:nvSpPr>
          <p:cNvPr id="11" name="Rectângulo 10"/>
          <p:cNvSpPr/>
          <p:nvPr/>
        </p:nvSpPr>
        <p:spPr>
          <a:xfrm>
            <a:off x="4800600" y="216521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extLst/>
          </a:lstStyle>
          <a:p>
            <a:pPr algn="ctr" eaLnBrk="1" latinLnBrk="0" hangingPunct="1"/>
            <a:endParaRPr kumimoji="0" lang="en-US"/>
          </a:p>
        </p:txBody>
      </p:sp>
      <p:sp>
        <p:nvSpPr>
          <p:cNvPr id="2" name="Título 1"/>
          <p:cNvSpPr>
            <a:spLocks noGrp="1"/>
          </p:cNvSpPr>
          <p:nvPr>
            <p:ph type="title"/>
          </p:nvPr>
        </p:nvSpPr>
        <p:spPr>
          <a:xfrm>
            <a:off x="457200" y="251948"/>
            <a:ext cx="8229600" cy="1143000"/>
          </a:xfrm>
        </p:spPr>
        <p:txBody>
          <a:bodyPr anchor="b"/>
          <a:lstStyle>
            <a:lvl1pPr>
              <a:defRPr/>
            </a:lvl1pPr>
            <a:extLst/>
          </a:lstStyle>
          <a:p>
            <a:r>
              <a:rPr kumimoji="0" lang="pt-PT" smtClean="0"/>
              <a:t>Clique para editar o estilo</a:t>
            </a:r>
            <a:endParaRPr kumimoji="0" lang="en-US"/>
          </a:p>
        </p:txBody>
      </p:sp>
      <p:sp>
        <p:nvSpPr>
          <p:cNvPr id="3" name="Marcador de Posição do Texto 2"/>
          <p:cNvSpPr>
            <a:spLocks noGrp="1"/>
          </p:cNvSpPr>
          <p:nvPr>
            <p:ph type="body" idx="1"/>
          </p:nvPr>
        </p:nvSpPr>
        <p:spPr>
          <a:xfrm>
            <a:off x="457200" y="1535113"/>
            <a:ext cx="4040188"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eaLnBrk="1" latinLnBrk="0" hangingPunct="1"/>
            <a:r>
              <a:rPr kumimoji="0" lang="pt-PT" smtClean="0"/>
              <a:t>Clique para editar os estilos</a:t>
            </a:r>
          </a:p>
        </p:txBody>
      </p:sp>
      <p:sp>
        <p:nvSpPr>
          <p:cNvPr id="4" name="Marcador de Posição do Texto 3"/>
          <p:cNvSpPr>
            <a:spLocks noGrp="1"/>
          </p:cNvSpPr>
          <p:nvPr>
            <p:ph type="body" sz="half" idx="3"/>
          </p:nvPr>
        </p:nvSpPr>
        <p:spPr>
          <a:xfrm>
            <a:off x="4645025" y="1535113"/>
            <a:ext cx="4041775"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eaLnBrk="1" latinLnBrk="0" hangingPunct="1"/>
            <a:r>
              <a:rPr kumimoji="0" lang="pt-PT" smtClean="0"/>
              <a:t>Clique para editar os estilos</a:t>
            </a:r>
          </a:p>
        </p:txBody>
      </p:sp>
      <p:sp>
        <p:nvSpPr>
          <p:cNvPr id="5" name="Marcador de Posição de Conteúdo 4"/>
          <p:cNvSpPr>
            <a:spLocks noGrp="1"/>
          </p:cNvSpPr>
          <p:nvPr>
            <p:ph sz="quarter" idx="2"/>
          </p:nvPr>
        </p:nvSpPr>
        <p:spPr>
          <a:xfrm>
            <a:off x="457200" y="2362200"/>
            <a:ext cx="4040188" cy="3941763"/>
          </a:xfrm>
        </p:spPr>
        <p:txBody>
          <a:bodyPr lIns="91440"/>
          <a:lstStyle>
            <a:lvl1pPr>
              <a:defRPr sz="2200"/>
            </a:lvl1pPr>
            <a:lvl2pPr>
              <a:defRPr sz="2000"/>
            </a:lvl2pPr>
            <a:lvl3pPr>
              <a:defRPr sz="1800"/>
            </a:lvl3pPr>
            <a:lvl4pPr>
              <a:defRPr sz="1600"/>
            </a:lvl4pPr>
            <a:lvl5pPr>
              <a:defRPr sz="1600"/>
            </a:lvl5pPr>
            <a:extLst/>
          </a:lstStyle>
          <a:p>
            <a:pPr lvl="0" eaLnBrk="1" latinLnBrk="0" hangingPunct="1"/>
            <a:r>
              <a:rPr lang="pt-PT" smtClean="0"/>
              <a:t>Clique para editar os estilos</a:t>
            </a:r>
          </a:p>
          <a:p>
            <a:pPr lvl="1" eaLnBrk="1" latinLnBrk="0" hangingPunct="1"/>
            <a:r>
              <a:rPr lang="pt-PT" smtClean="0"/>
              <a:t>Segundo nível</a:t>
            </a:r>
          </a:p>
          <a:p>
            <a:pPr lvl="2" eaLnBrk="1" latinLnBrk="0" hangingPunct="1"/>
            <a:r>
              <a:rPr lang="pt-PT" smtClean="0"/>
              <a:t>Terceiro nível</a:t>
            </a:r>
          </a:p>
          <a:p>
            <a:pPr lvl="3" eaLnBrk="1" latinLnBrk="0" hangingPunct="1"/>
            <a:r>
              <a:rPr lang="pt-PT" smtClean="0"/>
              <a:t>Quarto nível</a:t>
            </a:r>
          </a:p>
          <a:p>
            <a:pPr lvl="4" eaLnBrk="1" latinLnBrk="0" hangingPunct="1"/>
            <a:r>
              <a:rPr lang="pt-PT" smtClean="0"/>
              <a:t>Quinto nível</a:t>
            </a:r>
            <a:endParaRPr kumimoji="0" lang="en-US"/>
          </a:p>
        </p:txBody>
      </p:sp>
      <p:sp>
        <p:nvSpPr>
          <p:cNvPr id="6" name="Marcador de Posição de Conteúdo 5"/>
          <p:cNvSpPr>
            <a:spLocks noGrp="1"/>
          </p:cNvSpPr>
          <p:nvPr>
            <p:ph sz="quarter" idx="4"/>
          </p:nvPr>
        </p:nvSpPr>
        <p:spPr>
          <a:xfrm>
            <a:off x="4645025" y="2362200"/>
            <a:ext cx="4041775" cy="3941763"/>
          </a:xfrm>
        </p:spPr>
        <p:txBody>
          <a:bodyPr/>
          <a:lstStyle>
            <a:lvl1pPr>
              <a:defRPr sz="2200"/>
            </a:lvl1pPr>
            <a:lvl2pPr>
              <a:defRPr sz="2000"/>
            </a:lvl2pPr>
            <a:lvl3pPr>
              <a:defRPr sz="1800"/>
            </a:lvl3pPr>
            <a:lvl4pPr>
              <a:defRPr sz="1600"/>
            </a:lvl4pPr>
            <a:lvl5pPr>
              <a:defRPr sz="1600"/>
            </a:lvl5pPr>
            <a:extLst/>
          </a:lstStyle>
          <a:p>
            <a:pPr lvl="0" eaLnBrk="1" latinLnBrk="0" hangingPunct="1"/>
            <a:r>
              <a:rPr lang="pt-PT" smtClean="0"/>
              <a:t>Clique para editar os estilos</a:t>
            </a:r>
          </a:p>
          <a:p>
            <a:pPr lvl="1" eaLnBrk="1" latinLnBrk="0" hangingPunct="1"/>
            <a:r>
              <a:rPr lang="pt-PT" smtClean="0"/>
              <a:t>Segundo nível</a:t>
            </a:r>
          </a:p>
          <a:p>
            <a:pPr lvl="2" eaLnBrk="1" latinLnBrk="0" hangingPunct="1"/>
            <a:r>
              <a:rPr lang="pt-PT" smtClean="0"/>
              <a:t>Terceiro nível</a:t>
            </a:r>
          </a:p>
          <a:p>
            <a:pPr lvl="3" eaLnBrk="1" latinLnBrk="0" hangingPunct="1"/>
            <a:r>
              <a:rPr lang="pt-PT" smtClean="0"/>
              <a:t>Quarto nível</a:t>
            </a:r>
          </a:p>
          <a:p>
            <a:pPr lvl="4" eaLnBrk="1" latinLnBrk="0" hangingPunct="1"/>
            <a:r>
              <a:rPr lang="pt-PT" smtClean="0"/>
              <a:t>Quinto nível</a:t>
            </a:r>
            <a:endParaRPr kumimoji="0" lang="en-US"/>
          </a:p>
        </p:txBody>
      </p:sp>
      <p:sp>
        <p:nvSpPr>
          <p:cNvPr id="7" name="Marcador de Posição da Data 6"/>
          <p:cNvSpPr>
            <a:spLocks noGrp="1"/>
          </p:cNvSpPr>
          <p:nvPr>
            <p:ph type="dt" sz="half" idx="10"/>
          </p:nvPr>
        </p:nvSpPr>
        <p:spPr/>
        <p:txBody>
          <a:bodyPr/>
          <a:lstStyle>
            <a:extLst/>
          </a:lstStyle>
          <a:p>
            <a:fld id="{E90541D6-A350-4CDC-9B82-3543AA4DE664}" type="datetimeFigureOut">
              <a:rPr lang="pt-PT" smtClean="0"/>
              <a:pPr/>
              <a:t>13-05-2011</a:t>
            </a:fld>
            <a:endParaRPr lang="pt-PT"/>
          </a:p>
        </p:txBody>
      </p:sp>
      <p:sp>
        <p:nvSpPr>
          <p:cNvPr id="8" name="Marcador de Posição do Rodapé 7"/>
          <p:cNvSpPr>
            <a:spLocks noGrp="1"/>
          </p:cNvSpPr>
          <p:nvPr>
            <p:ph type="ftr" sz="quarter" idx="11"/>
          </p:nvPr>
        </p:nvSpPr>
        <p:spPr/>
        <p:txBody>
          <a:bodyPr/>
          <a:lstStyle>
            <a:extLst/>
          </a:lstStyle>
          <a:p>
            <a:endParaRPr lang="pt-PT"/>
          </a:p>
        </p:txBody>
      </p:sp>
      <p:sp>
        <p:nvSpPr>
          <p:cNvPr id="9" name="Marcador de Posição do Número do Diapositivo 8"/>
          <p:cNvSpPr>
            <a:spLocks noGrp="1"/>
          </p:cNvSpPr>
          <p:nvPr>
            <p:ph type="sldNum" sz="quarter" idx="12"/>
          </p:nvPr>
        </p:nvSpPr>
        <p:spPr>
          <a:xfrm>
            <a:off x="8641080" y="6514568"/>
            <a:ext cx="464288" cy="274320"/>
          </a:xfrm>
        </p:spPr>
        <p:txBody>
          <a:bodyPr/>
          <a:lstStyle>
            <a:extLst/>
          </a:lstStyle>
          <a:p>
            <a:fld id="{3E10626D-0B56-45D6-8698-7FE4BD637A33}" type="slidenum">
              <a:rPr lang="pt-PT" smtClean="0"/>
              <a:pPr/>
              <a:t>‹nº›</a:t>
            </a:fld>
            <a:endParaRPr lang="pt-PT"/>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 títul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53218"/>
            <a:ext cx="8229600" cy="1143000"/>
          </a:xfrm>
        </p:spPr>
        <p:txBody>
          <a:bodyPr/>
          <a:lstStyle>
            <a:extLst/>
          </a:lstStyle>
          <a:p>
            <a:r>
              <a:rPr kumimoji="0" lang="pt-PT" smtClean="0"/>
              <a:t>Clique para editar o estilo</a:t>
            </a:r>
            <a:endParaRPr kumimoji="0" lang="en-US"/>
          </a:p>
        </p:txBody>
      </p:sp>
      <p:sp>
        <p:nvSpPr>
          <p:cNvPr id="3" name="Marcador de Posição da Data 2"/>
          <p:cNvSpPr>
            <a:spLocks noGrp="1"/>
          </p:cNvSpPr>
          <p:nvPr>
            <p:ph type="dt" sz="half" idx="10"/>
          </p:nvPr>
        </p:nvSpPr>
        <p:spPr/>
        <p:txBody>
          <a:bodyPr/>
          <a:lstStyle>
            <a:extLst/>
          </a:lstStyle>
          <a:p>
            <a:fld id="{E90541D6-A350-4CDC-9B82-3543AA4DE664}" type="datetimeFigureOut">
              <a:rPr lang="pt-PT" smtClean="0"/>
              <a:pPr/>
              <a:t>13-05-2011</a:t>
            </a:fld>
            <a:endParaRPr lang="pt-PT"/>
          </a:p>
        </p:txBody>
      </p:sp>
      <p:sp>
        <p:nvSpPr>
          <p:cNvPr id="4" name="Marcador de Posição do Rodapé 3"/>
          <p:cNvSpPr>
            <a:spLocks noGrp="1"/>
          </p:cNvSpPr>
          <p:nvPr>
            <p:ph type="ftr" sz="quarter" idx="11"/>
          </p:nvPr>
        </p:nvSpPr>
        <p:spPr/>
        <p:txBody>
          <a:bodyPr/>
          <a:lstStyle>
            <a:extLst/>
          </a:lstStyle>
          <a:p>
            <a:endParaRPr lang="pt-PT"/>
          </a:p>
        </p:txBody>
      </p:sp>
      <p:sp>
        <p:nvSpPr>
          <p:cNvPr id="5" name="Marcador de Posição do Número do Diapositivo 4"/>
          <p:cNvSpPr>
            <a:spLocks noGrp="1"/>
          </p:cNvSpPr>
          <p:nvPr>
            <p:ph type="sldNum" sz="quarter" idx="12"/>
          </p:nvPr>
        </p:nvSpPr>
        <p:spPr/>
        <p:txBody>
          <a:bodyPr/>
          <a:lstStyle>
            <a:extLst/>
          </a:lstStyle>
          <a:p>
            <a:fld id="{3E10626D-0B56-45D6-8698-7FE4BD637A33}" type="slidenum">
              <a:rPr lang="pt-PT" smtClean="0"/>
              <a:pPr/>
              <a:t>‹nº›</a:t>
            </a:fld>
            <a:endParaRPr lang="pt-PT"/>
          </a:p>
        </p:txBody>
      </p:sp>
      <p:sp>
        <p:nvSpPr>
          <p:cNvPr id="7" name="Rectângulo 6"/>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Marcador de Posição da Data 1"/>
          <p:cNvSpPr>
            <a:spLocks noGrp="1"/>
          </p:cNvSpPr>
          <p:nvPr>
            <p:ph type="dt" sz="half" idx="10"/>
          </p:nvPr>
        </p:nvSpPr>
        <p:spPr/>
        <p:txBody>
          <a:bodyPr/>
          <a:lstStyle>
            <a:extLst/>
          </a:lstStyle>
          <a:p>
            <a:fld id="{E90541D6-A350-4CDC-9B82-3543AA4DE664}" type="datetimeFigureOut">
              <a:rPr lang="pt-PT" smtClean="0"/>
              <a:pPr/>
              <a:t>13-05-2011</a:t>
            </a:fld>
            <a:endParaRPr lang="pt-PT"/>
          </a:p>
        </p:txBody>
      </p:sp>
      <p:sp>
        <p:nvSpPr>
          <p:cNvPr id="3" name="Marcador de Posição do Rodapé 2"/>
          <p:cNvSpPr>
            <a:spLocks noGrp="1"/>
          </p:cNvSpPr>
          <p:nvPr>
            <p:ph type="ftr" sz="quarter" idx="11"/>
          </p:nvPr>
        </p:nvSpPr>
        <p:spPr/>
        <p:txBody>
          <a:bodyPr/>
          <a:lstStyle>
            <a:extLst/>
          </a:lstStyle>
          <a:p>
            <a:endParaRPr lang="pt-PT"/>
          </a:p>
        </p:txBody>
      </p:sp>
      <p:sp>
        <p:nvSpPr>
          <p:cNvPr id="4" name="Marcador de Posição do Número do Diapositivo 3"/>
          <p:cNvSpPr>
            <a:spLocks noGrp="1"/>
          </p:cNvSpPr>
          <p:nvPr>
            <p:ph type="sldNum" sz="quarter" idx="12"/>
          </p:nvPr>
        </p:nvSpPr>
        <p:spPr/>
        <p:txBody>
          <a:bodyPr/>
          <a:lstStyle>
            <a:extLst/>
          </a:lstStyle>
          <a:p>
            <a:fld id="{3E10626D-0B56-45D6-8698-7FE4BD637A33}" type="slidenum">
              <a:rPr lang="pt-PT" smtClean="0"/>
              <a:pPr/>
              <a:t>‹nº›</a:t>
            </a:fld>
            <a:endParaRPr lang="pt-PT"/>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8" name="Rectângulo 7"/>
          <p:cNvSpPr/>
          <p:nvPr/>
        </p:nvSpPr>
        <p:spPr>
          <a:xfrm>
            <a:off x="5057552" y="105765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ítulo 1"/>
          <p:cNvSpPr>
            <a:spLocks noGrp="1"/>
          </p:cNvSpPr>
          <p:nvPr>
            <p:ph type="title"/>
          </p:nvPr>
        </p:nvSpPr>
        <p:spPr>
          <a:xfrm>
            <a:off x="4963136" y="304800"/>
            <a:ext cx="3931920" cy="762000"/>
          </a:xfrm>
        </p:spPr>
        <p:txBody>
          <a:bodyPr anchor="b"/>
          <a:lstStyle>
            <a:lvl1pPr marL="0" algn="r">
              <a:buNone/>
              <a:defRPr sz="2000" b="1"/>
            </a:lvl1pPr>
            <a:extLst/>
          </a:lstStyle>
          <a:p>
            <a:r>
              <a:rPr kumimoji="0" lang="pt-PT" smtClean="0"/>
              <a:t>Clique para editar o estilo</a:t>
            </a:r>
            <a:endParaRPr kumimoji="0" lang="en-US"/>
          </a:p>
        </p:txBody>
      </p:sp>
      <p:sp>
        <p:nvSpPr>
          <p:cNvPr id="3" name="Marcador de Posição do Texto 2"/>
          <p:cNvSpPr>
            <a:spLocks noGrp="1"/>
          </p:cNvSpPr>
          <p:nvPr>
            <p:ph type="body" idx="2"/>
          </p:nvPr>
        </p:nvSpPr>
        <p:spPr>
          <a:xfrm>
            <a:off x="4963136" y="1107560"/>
            <a:ext cx="3931920" cy="1066800"/>
          </a:xfrm>
        </p:spPr>
        <p:txBody>
          <a:bodyPr/>
          <a:lstStyle>
            <a:lvl1pPr marL="0" indent="0" algn="r">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pt-PT" smtClean="0"/>
              <a:t>Clique para editar os estilos</a:t>
            </a:r>
          </a:p>
        </p:txBody>
      </p:sp>
      <p:sp>
        <p:nvSpPr>
          <p:cNvPr id="4" name="Marcador de Posição de Conteúdo 3"/>
          <p:cNvSpPr>
            <a:spLocks noGrp="1"/>
          </p:cNvSpPr>
          <p:nvPr>
            <p:ph sz="half" idx="1"/>
          </p:nvPr>
        </p:nvSpPr>
        <p:spPr>
          <a:xfrm>
            <a:off x="228600" y="2209800"/>
            <a:ext cx="8666456" cy="3977640"/>
          </a:xfrm>
        </p:spPr>
        <p:txBody>
          <a:bodyPr/>
          <a:lstStyle>
            <a:lvl1pPr marL="292608">
              <a:defRPr sz="3200"/>
            </a:lvl1pPr>
            <a:lvl2pPr marL="594360">
              <a:defRPr sz="2800"/>
            </a:lvl2pPr>
            <a:lvl3pPr marL="822960">
              <a:defRPr sz="2400"/>
            </a:lvl3pPr>
            <a:lvl4pPr marL="1051560">
              <a:defRPr sz="2000"/>
            </a:lvl4pPr>
            <a:lvl5pPr marL="1261872">
              <a:defRPr sz="2000"/>
            </a:lvl5pPr>
            <a:extLst/>
          </a:lstStyle>
          <a:p>
            <a:pPr lvl="0" eaLnBrk="1" latinLnBrk="0" hangingPunct="1"/>
            <a:r>
              <a:rPr lang="pt-PT" smtClean="0"/>
              <a:t>Clique para editar os estilos</a:t>
            </a:r>
          </a:p>
          <a:p>
            <a:pPr lvl="1" eaLnBrk="1" latinLnBrk="0" hangingPunct="1"/>
            <a:r>
              <a:rPr lang="pt-PT" smtClean="0"/>
              <a:t>Segundo nível</a:t>
            </a:r>
          </a:p>
          <a:p>
            <a:pPr lvl="2" eaLnBrk="1" latinLnBrk="0" hangingPunct="1"/>
            <a:r>
              <a:rPr lang="pt-PT" smtClean="0"/>
              <a:t>Terceiro nível</a:t>
            </a:r>
          </a:p>
          <a:p>
            <a:pPr lvl="3" eaLnBrk="1" latinLnBrk="0" hangingPunct="1"/>
            <a:r>
              <a:rPr lang="pt-PT" smtClean="0"/>
              <a:t>Quarto nível</a:t>
            </a:r>
          </a:p>
          <a:p>
            <a:pPr lvl="4" eaLnBrk="1" latinLnBrk="0" hangingPunct="1"/>
            <a:r>
              <a:rPr lang="pt-PT" smtClean="0"/>
              <a:t>Quinto nível</a:t>
            </a:r>
            <a:endParaRPr kumimoji="0" lang="en-US"/>
          </a:p>
        </p:txBody>
      </p:sp>
      <p:sp>
        <p:nvSpPr>
          <p:cNvPr id="9" name="Marcador de Posição da Data 8"/>
          <p:cNvSpPr>
            <a:spLocks noGrp="1"/>
          </p:cNvSpPr>
          <p:nvPr>
            <p:ph type="dt" sz="half" idx="10"/>
          </p:nvPr>
        </p:nvSpPr>
        <p:spPr>
          <a:xfrm>
            <a:off x="5562600" y="6513670"/>
            <a:ext cx="3002280" cy="274320"/>
          </a:xfrm>
        </p:spPr>
        <p:txBody>
          <a:bodyPr vert="horz" rtlCol="0"/>
          <a:lstStyle>
            <a:extLst/>
          </a:lstStyle>
          <a:p>
            <a:fld id="{E90541D6-A350-4CDC-9B82-3543AA4DE664}" type="datetimeFigureOut">
              <a:rPr lang="pt-PT" smtClean="0"/>
              <a:pPr/>
              <a:t>13-05-2011</a:t>
            </a:fld>
            <a:endParaRPr lang="pt-PT"/>
          </a:p>
        </p:txBody>
      </p:sp>
      <p:sp>
        <p:nvSpPr>
          <p:cNvPr id="10" name="Marcador de Posição do Número do Diapositivo 9"/>
          <p:cNvSpPr>
            <a:spLocks noGrp="1"/>
          </p:cNvSpPr>
          <p:nvPr>
            <p:ph type="sldNum" sz="quarter" idx="11"/>
          </p:nvPr>
        </p:nvSpPr>
        <p:spPr>
          <a:xfrm>
            <a:off x="8638952" y="6513670"/>
            <a:ext cx="464288" cy="274320"/>
          </a:xfrm>
        </p:spPr>
        <p:txBody>
          <a:bodyPr vert="horz" rtlCol="0"/>
          <a:lstStyle>
            <a:lvl1pPr>
              <a:defRPr>
                <a:solidFill>
                  <a:schemeClr val="tx2">
                    <a:shade val="90000"/>
                  </a:schemeClr>
                </a:solidFill>
              </a:defRPr>
            </a:lvl1pPr>
            <a:extLst/>
          </a:lstStyle>
          <a:p>
            <a:fld id="{3E10626D-0B56-45D6-8698-7FE4BD637A33}" type="slidenum">
              <a:rPr lang="pt-PT" smtClean="0"/>
              <a:pPr/>
              <a:t>‹nº›</a:t>
            </a:fld>
            <a:endParaRPr lang="pt-PT"/>
          </a:p>
        </p:txBody>
      </p:sp>
      <p:sp>
        <p:nvSpPr>
          <p:cNvPr id="11" name="Marcador de Posição do Rodapé 10"/>
          <p:cNvSpPr>
            <a:spLocks noGrp="1"/>
          </p:cNvSpPr>
          <p:nvPr>
            <p:ph type="ftr" sz="quarter" idx="12"/>
          </p:nvPr>
        </p:nvSpPr>
        <p:spPr>
          <a:xfrm>
            <a:off x="1600200" y="6513670"/>
            <a:ext cx="3907464" cy="274320"/>
          </a:xfrm>
        </p:spPr>
        <p:txBody>
          <a:bodyPr vert="horz" rtlCol="0"/>
          <a:lstStyle>
            <a:extLst/>
          </a:lstStyle>
          <a:p>
            <a:endParaRPr lang="pt-PT"/>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3040443" y="4724400"/>
            <a:ext cx="5486400" cy="664536"/>
          </a:xfrm>
        </p:spPr>
        <p:txBody>
          <a:bodyPr anchor="b"/>
          <a:lstStyle>
            <a:lvl1pPr marL="0" algn="r">
              <a:buNone/>
              <a:defRPr sz="2000" b="1"/>
            </a:lvl1pPr>
            <a:extLst/>
          </a:lstStyle>
          <a:p>
            <a:r>
              <a:rPr kumimoji="0" lang="pt-PT" smtClean="0"/>
              <a:t>Clique para editar o estilo</a:t>
            </a:r>
            <a:endParaRPr kumimoji="0" lang="en-US"/>
          </a:p>
        </p:txBody>
      </p:sp>
      <p:sp>
        <p:nvSpPr>
          <p:cNvPr id="4" name="Marcador de Posição do Texto 3"/>
          <p:cNvSpPr>
            <a:spLocks noGrp="1"/>
          </p:cNvSpPr>
          <p:nvPr>
            <p:ph type="body" sz="half" idx="2"/>
          </p:nvPr>
        </p:nvSpPr>
        <p:spPr>
          <a:xfrm>
            <a:off x="3040443" y="5388936"/>
            <a:ext cx="5486400" cy="912255"/>
          </a:xfrm>
        </p:spPr>
        <p:txBody>
          <a:bodyPr/>
          <a:lstStyle>
            <a:lvl1pPr marL="0" indent="0" algn="r">
              <a:spcBef>
                <a:spcPts val="0"/>
              </a:spcBef>
              <a:buNone/>
              <a:defRPr sz="1400"/>
            </a:lvl1pPr>
            <a:lvl2pPr>
              <a:defRPr sz="1200"/>
            </a:lvl2pPr>
            <a:lvl3pPr>
              <a:defRPr sz="1000"/>
            </a:lvl3pPr>
            <a:lvl4pPr>
              <a:defRPr sz="900"/>
            </a:lvl4pPr>
            <a:lvl5pPr>
              <a:defRPr sz="900"/>
            </a:lvl5pPr>
            <a:extLst/>
          </a:lstStyle>
          <a:p>
            <a:pPr lvl="0" eaLnBrk="1" latinLnBrk="0" hangingPunct="1"/>
            <a:r>
              <a:rPr kumimoji="0" lang="pt-PT" smtClean="0"/>
              <a:t>Clique para editar os estilos</a:t>
            </a:r>
          </a:p>
        </p:txBody>
      </p:sp>
      <p:sp>
        <p:nvSpPr>
          <p:cNvPr id="13" name="Marcador de Posição da Imagem 12"/>
          <p:cNvSpPr>
            <a:spLocks noGrp="1"/>
          </p:cNvSpPr>
          <p:nvPr>
            <p:ph type="pic" idx="1"/>
          </p:nvPr>
        </p:nvSpPr>
        <p:spPr>
          <a:xfrm>
            <a:off x="304800" y="249864"/>
            <a:ext cx="8534400" cy="4343400"/>
          </a:xfrm>
          <a:prstGeom prst="round2DiagRect">
            <a:avLst>
              <a:gd name="adj1" fmla="val 11403"/>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extLst/>
          </a:lstStyle>
          <a:p>
            <a:pPr marL="0" algn="l" rtl="0" eaLnBrk="1" latinLnBrk="0" hangingPunct="1"/>
            <a:r>
              <a:rPr kumimoji="0" lang="pt-PT" smtClean="0">
                <a:solidFill>
                  <a:schemeClr val="lt1"/>
                </a:solidFill>
                <a:latin typeface="+mn-lt"/>
                <a:ea typeface="+mn-ea"/>
                <a:cs typeface="+mn-cs"/>
              </a:rPr>
              <a:t>Clique no ícone para adicionar uma imagem</a:t>
            </a:r>
            <a:endParaRPr kumimoji="0" lang="en-US" dirty="0">
              <a:solidFill>
                <a:schemeClr val="lt1"/>
              </a:solidFill>
              <a:latin typeface="+mn-lt"/>
              <a:ea typeface="+mn-ea"/>
              <a:cs typeface="+mn-cs"/>
            </a:endParaRPr>
          </a:p>
        </p:txBody>
      </p:sp>
      <p:sp>
        <p:nvSpPr>
          <p:cNvPr id="8" name="Marcador de Posição da Data 7"/>
          <p:cNvSpPr>
            <a:spLocks noGrp="1"/>
          </p:cNvSpPr>
          <p:nvPr>
            <p:ph type="dt" sz="half" idx="10"/>
          </p:nvPr>
        </p:nvSpPr>
        <p:spPr>
          <a:xfrm>
            <a:off x="5562600" y="6509004"/>
            <a:ext cx="3002280" cy="274320"/>
          </a:xfrm>
        </p:spPr>
        <p:txBody>
          <a:bodyPr vert="horz" rtlCol="0"/>
          <a:lstStyle>
            <a:extLst/>
          </a:lstStyle>
          <a:p>
            <a:fld id="{E90541D6-A350-4CDC-9B82-3543AA4DE664}" type="datetimeFigureOut">
              <a:rPr lang="pt-PT" smtClean="0"/>
              <a:pPr/>
              <a:t>13-05-2011</a:t>
            </a:fld>
            <a:endParaRPr lang="pt-PT"/>
          </a:p>
        </p:txBody>
      </p:sp>
      <p:sp>
        <p:nvSpPr>
          <p:cNvPr id="9" name="Marcador de Posição do Número do Diapositivo 8"/>
          <p:cNvSpPr>
            <a:spLocks noGrp="1"/>
          </p:cNvSpPr>
          <p:nvPr>
            <p:ph type="sldNum" sz="quarter" idx="11"/>
          </p:nvPr>
        </p:nvSpPr>
        <p:spPr>
          <a:xfrm>
            <a:off x="8638952" y="6509004"/>
            <a:ext cx="464288" cy="274320"/>
          </a:xfrm>
        </p:spPr>
        <p:txBody>
          <a:bodyPr vert="horz" rtlCol="0"/>
          <a:lstStyle>
            <a:lvl1pPr>
              <a:defRPr>
                <a:solidFill>
                  <a:schemeClr val="tx2">
                    <a:shade val="90000"/>
                  </a:schemeClr>
                </a:solidFill>
              </a:defRPr>
            </a:lvl1pPr>
            <a:extLst/>
          </a:lstStyle>
          <a:p>
            <a:fld id="{3E10626D-0B56-45D6-8698-7FE4BD637A33}" type="slidenum">
              <a:rPr lang="pt-PT" smtClean="0"/>
              <a:pPr/>
              <a:t>‹nº›</a:t>
            </a:fld>
            <a:endParaRPr lang="pt-PT"/>
          </a:p>
        </p:txBody>
      </p:sp>
      <p:sp>
        <p:nvSpPr>
          <p:cNvPr id="10" name="Marcador de Posição do Rodapé 9"/>
          <p:cNvSpPr>
            <a:spLocks noGrp="1"/>
          </p:cNvSpPr>
          <p:nvPr>
            <p:ph type="ftr" sz="quarter" idx="12"/>
          </p:nvPr>
        </p:nvSpPr>
        <p:spPr>
          <a:xfrm>
            <a:off x="1600200" y="6509004"/>
            <a:ext cx="3907464" cy="274320"/>
          </a:xfrm>
        </p:spPr>
        <p:txBody>
          <a:bodyPr vert="horz" rtlCol="0"/>
          <a:lstStyle>
            <a:extLst/>
          </a:lstStyle>
          <a:p>
            <a:endParaRPr lang="pt-PT"/>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srcRect/>
          <a:tile tx="0" ty="0" sx="100000" sy="100000" flip="none" algn="tl"/>
        </a:blipFill>
        <a:effectLst/>
      </p:bgPr>
    </p:bg>
    <p:spTree>
      <p:nvGrpSpPr>
        <p:cNvPr id="1" name=""/>
        <p:cNvGrpSpPr/>
        <p:nvPr/>
      </p:nvGrpSpPr>
      <p:grpSpPr>
        <a:xfrm>
          <a:off x="0" y="0"/>
          <a:ext cx="0" cy="0"/>
          <a:chOff x="0" y="0"/>
          <a:chExt cx="0" cy="0"/>
        </a:xfrm>
      </p:grpSpPr>
      <p:sp>
        <p:nvSpPr>
          <p:cNvPr id="7" name="Arredondar Rectângulo de Canto Diagonal 6"/>
          <p:cNvSpPr/>
          <p:nvPr/>
        </p:nvSpPr>
        <p:spPr>
          <a:xfrm>
            <a:off x="164592" y="147085"/>
            <a:ext cx="8810846" cy="6565392"/>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Marcador de Posição do Rodapé 2"/>
          <p:cNvSpPr>
            <a:spLocks noGrp="1"/>
          </p:cNvSpPr>
          <p:nvPr>
            <p:ph type="ftr" sz="quarter" idx="3"/>
          </p:nvPr>
        </p:nvSpPr>
        <p:spPr>
          <a:xfrm>
            <a:off x="1295400" y="6400800"/>
            <a:ext cx="4212264" cy="274320"/>
          </a:xfrm>
          <a:prstGeom prst="rect">
            <a:avLst/>
          </a:prstGeom>
        </p:spPr>
        <p:txBody>
          <a:bodyPr/>
          <a:lstStyle>
            <a:lvl1pPr algn="r" eaLnBrk="1" latinLnBrk="0" hangingPunct="1">
              <a:defRPr kumimoji="0" sz="1300">
                <a:solidFill>
                  <a:schemeClr val="bg2">
                    <a:tint val="60000"/>
                    <a:satMod val="155000"/>
                  </a:schemeClr>
                </a:solidFill>
              </a:defRPr>
            </a:lvl1pPr>
            <a:extLst/>
          </a:lstStyle>
          <a:p>
            <a:endParaRPr lang="pt-PT"/>
          </a:p>
        </p:txBody>
      </p:sp>
      <p:sp>
        <p:nvSpPr>
          <p:cNvPr id="14" name="Marcador de Posição da Data 13"/>
          <p:cNvSpPr>
            <a:spLocks noGrp="1"/>
          </p:cNvSpPr>
          <p:nvPr>
            <p:ph type="dt" sz="half" idx="2"/>
          </p:nvPr>
        </p:nvSpPr>
        <p:spPr>
          <a:xfrm>
            <a:off x="5562600" y="6400800"/>
            <a:ext cx="3002280" cy="274320"/>
          </a:xfrm>
          <a:prstGeom prst="rect">
            <a:avLst/>
          </a:prstGeom>
        </p:spPr>
        <p:txBody>
          <a:bodyPr/>
          <a:lstStyle>
            <a:lvl1pPr algn="l" eaLnBrk="1" latinLnBrk="0" hangingPunct="1">
              <a:defRPr kumimoji="0" sz="1300">
                <a:solidFill>
                  <a:schemeClr val="bg2">
                    <a:tint val="60000"/>
                    <a:satMod val="155000"/>
                  </a:schemeClr>
                </a:solidFill>
              </a:defRPr>
            </a:lvl1pPr>
            <a:extLst/>
          </a:lstStyle>
          <a:p>
            <a:fld id="{E90541D6-A350-4CDC-9B82-3543AA4DE664}" type="datetimeFigureOut">
              <a:rPr lang="pt-PT" smtClean="0"/>
              <a:pPr/>
              <a:t>13-05-2011</a:t>
            </a:fld>
            <a:endParaRPr lang="pt-PT"/>
          </a:p>
        </p:txBody>
      </p:sp>
      <p:sp>
        <p:nvSpPr>
          <p:cNvPr id="23" name="Marcador de Posição do Número do Diapositivo 22"/>
          <p:cNvSpPr>
            <a:spLocks noGrp="1"/>
          </p:cNvSpPr>
          <p:nvPr>
            <p:ph type="sldNum" sz="quarter" idx="4"/>
          </p:nvPr>
        </p:nvSpPr>
        <p:spPr>
          <a:xfrm>
            <a:off x="8638952" y="6514568"/>
            <a:ext cx="464288" cy="274320"/>
          </a:xfrm>
          <a:prstGeom prst="rect">
            <a:avLst/>
          </a:prstGeom>
        </p:spPr>
        <p:txBody>
          <a:bodyPr anchor="ctr"/>
          <a:lstStyle>
            <a:lvl1pPr algn="r" eaLnBrk="1" latinLnBrk="0" hangingPunct="1">
              <a:defRPr kumimoji="0" sz="1600">
                <a:solidFill>
                  <a:schemeClr val="tx2">
                    <a:shade val="90000"/>
                  </a:schemeClr>
                </a:solidFill>
                <a:effectLst/>
              </a:defRPr>
            </a:lvl1pPr>
            <a:extLst/>
          </a:lstStyle>
          <a:p>
            <a:fld id="{3E10626D-0B56-45D6-8698-7FE4BD637A33}" type="slidenum">
              <a:rPr lang="pt-PT" smtClean="0"/>
              <a:pPr/>
              <a:t>‹nº›</a:t>
            </a:fld>
            <a:endParaRPr lang="pt-PT"/>
          </a:p>
        </p:txBody>
      </p:sp>
      <p:sp>
        <p:nvSpPr>
          <p:cNvPr id="22" name="Marcador de Posição do Título 21"/>
          <p:cNvSpPr>
            <a:spLocks noGrp="1"/>
          </p:cNvSpPr>
          <p:nvPr>
            <p:ph type="title"/>
          </p:nvPr>
        </p:nvSpPr>
        <p:spPr>
          <a:xfrm>
            <a:off x="457200" y="253536"/>
            <a:ext cx="8229600" cy="1143000"/>
          </a:xfrm>
          <a:prstGeom prst="rect">
            <a:avLst/>
          </a:prstGeom>
        </p:spPr>
        <p:txBody>
          <a:bodyPr rIns="91440" anchor="b">
            <a:normAutofit/>
            <a:scene3d>
              <a:camera prst="orthographicFront"/>
              <a:lightRig rig="soft" dir="t">
                <a:rot lat="0" lon="0" rev="2400000"/>
              </a:lightRig>
            </a:scene3d>
            <a:sp3d>
              <a:bevelT w="19050" h="12700"/>
            </a:sp3d>
          </a:bodyPr>
          <a:lstStyle>
            <a:extLst/>
          </a:lstStyle>
          <a:p>
            <a:r>
              <a:rPr kumimoji="0" lang="pt-PT" smtClean="0"/>
              <a:t>Clique para editar o estilo</a:t>
            </a:r>
            <a:endParaRPr kumimoji="0" lang="en-US"/>
          </a:p>
        </p:txBody>
      </p:sp>
      <p:sp>
        <p:nvSpPr>
          <p:cNvPr id="13" name="Marcador de Posição do Texto 12"/>
          <p:cNvSpPr>
            <a:spLocks noGrp="1"/>
          </p:cNvSpPr>
          <p:nvPr>
            <p:ph type="body" idx="1"/>
          </p:nvPr>
        </p:nvSpPr>
        <p:spPr>
          <a:xfrm>
            <a:off x="457200" y="1646237"/>
            <a:ext cx="8229600" cy="4526280"/>
          </a:xfrm>
          <a:prstGeom prst="rect">
            <a:avLst/>
          </a:prstGeom>
        </p:spPr>
        <p:txBody>
          <a:bodyPr>
            <a:normAutofit/>
          </a:bodyPr>
          <a:lstStyle>
            <a:extLst/>
          </a:lstStyle>
          <a:p>
            <a:pPr lvl="0" eaLnBrk="1" latinLnBrk="0" hangingPunct="1"/>
            <a:r>
              <a:rPr kumimoji="0" lang="pt-PT" smtClean="0"/>
              <a:t>Clique para editar os estilos</a:t>
            </a:r>
          </a:p>
          <a:p>
            <a:pPr lvl="1" eaLnBrk="1" latinLnBrk="0" hangingPunct="1"/>
            <a:r>
              <a:rPr kumimoji="0" lang="pt-PT" smtClean="0"/>
              <a:t>Segundo nível</a:t>
            </a:r>
          </a:p>
          <a:p>
            <a:pPr lvl="2" eaLnBrk="1" latinLnBrk="0" hangingPunct="1"/>
            <a:r>
              <a:rPr kumimoji="0" lang="pt-PT" smtClean="0"/>
              <a:t>Terceiro nível</a:t>
            </a:r>
          </a:p>
          <a:p>
            <a:pPr lvl="3" eaLnBrk="1" latinLnBrk="0" hangingPunct="1"/>
            <a:r>
              <a:rPr kumimoji="0" lang="pt-PT" smtClean="0"/>
              <a:t>Quarto nível</a:t>
            </a:r>
          </a:p>
          <a:p>
            <a:pPr lvl="4" eaLnBrk="1" latinLnBrk="0" hangingPunct="1"/>
            <a:r>
              <a:rPr kumimoji="0" lang="pt-PT" smtClean="0"/>
              <a:t>Quinto nível</a:t>
            </a:r>
            <a:endParaRPr kumimoji="0" lang="en-US"/>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marL="54864" algn="r" rtl="0" eaLnBrk="1" latinLnBrk="0" hangingPunct="1">
        <a:spcBef>
          <a:spcPct val="0"/>
        </a:spcBef>
        <a:buNone/>
        <a:defRPr kumimoji="0" sz="4600" kern="1200">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latin typeface="+mj-lt"/>
          <a:ea typeface="+mj-ea"/>
          <a:cs typeface="+mj-cs"/>
        </a:defRPr>
      </a:lvl1pPr>
      <a:extLst/>
    </p:titleStyle>
    <p:bodyStyle>
      <a:lvl1pPr marL="292100" indent="-292100" algn="l" rtl="0" eaLnBrk="1" latinLnBrk="0" hangingPunct="1">
        <a:spcBef>
          <a:spcPts val="0"/>
        </a:spcBef>
        <a:buClr>
          <a:schemeClr val="accent1"/>
        </a:buClr>
        <a:buSzPct val="70000"/>
        <a:buFont typeface="Wingdings 2"/>
        <a:buChar char=""/>
        <a:defRPr kumimoji="0" sz="3200" kern="1200">
          <a:solidFill>
            <a:schemeClr val="tx1"/>
          </a:solidFill>
          <a:latin typeface="+mn-lt"/>
          <a:ea typeface="+mn-ea"/>
          <a:cs typeface="+mn-cs"/>
        </a:defRPr>
      </a:lvl1pPr>
      <a:lvl2pPr marL="640080" indent="-228600" algn="l" rtl="0" eaLnBrk="1" latinLnBrk="0" hangingPunct="1">
        <a:spcBef>
          <a:spcPts val="400"/>
        </a:spcBef>
        <a:buClr>
          <a:schemeClr val="accent2"/>
        </a:buClr>
        <a:buSzPct val="90000"/>
        <a:buFontTx/>
        <a:buChar char="•"/>
        <a:defRPr kumimoji="0" sz="2600" kern="1200">
          <a:solidFill>
            <a:schemeClr val="tx1"/>
          </a:solidFill>
          <a:latin typeface="+mn-lt"/>
          <a:ea typeface="+mn-ea"/>
          <a:cs typeface="+mn-cs"/>
        </a:defRPr>
      </a:lvl2pPr>
      <a:lvl3pPr marL="822960" indent="-192024" algn="l" rtl="0" eaLnBrk="1" latinLnBrk="0" hangingPunct="1">
        <a:spcBef>
          <a:spcPts val="400"/>
        </a:spcBef>
        <a:buClr>
          <a:schemeClr val="accent3"/>
        </a:buClr>
        <a:buSzPct val="100000"/>
        <a:buFont typeface="Wingdings 2"/>
        <a:buChar char=""/>
        <a:defRPr kumimoji="0" sz="2300" kern="1200">
          <a:solidFill>
            <a:schemeClr val="tx1"/>
          </a:solidFill>
          <a:latin typeface="+mn-lt"/>
          <a:ea typeface="+mn-ea"/>
          <a:cs typeface="+mn-cs"/>
        </a:defRPr>
      </a:lvl3pPr>
      <a:lvl4pPr marL="1005840" indent="-182880" algn="l" rtl="0" eaLnBrk="1" latinLnBrk="0" hangingPunct="1">
        <a:spcBef>
          <a:spcPts val="400"/>
        </a:spcBef>
        <a:buClr>
          <a:schemeClr val="accent3"/>
        </a:buClr>
        <a:buSzPct val="100000"/>
        <a:buFont typeface="Wingdings 2"/>
        <a:buChar char=""/>
        <a:defRPr kumimoji="0" sz="2000" kern="1200">
          <a:solidFill>
            <a:schemeClr val="tx1"/>
          </a:solidFill>
          <a:latin typeface="+mn-lt"/>
          <a:ea typeface="+mn-ea"/>
          <a:cs typeface="+mn-cs"/>
        </a:defRPr>
      </a:lvl4pPr>
      <a:lvl5pPr marL="1188720" indent="-182880" algn="l" rtl="0" eaLnBrk="1" latinLnBrk="0" hangingPunct="1">
        <a:spcBef>
          <a:spcPts val="400"/>
        </a:spcBef>
        <a:buClr>
          <a:schemeClr val="accent3"/>
        </a:buClr>
        <a:buSzPct val="100000"/>
        <a:buFont typeface="Wingdings 2"/>
        <a:buChar char=""/>
        <a:defRPr kumimoji="0" sz="1900" kern="1200">
          <a:solidFill>
            <a:schemeClr val="tx1"/>
          </a:solidFill>
          <a:latin typeface="+mn-lt"/>
          <a:ea typeface="+mn-ea"/>
          <a:cs typeface="+mn-cs"/>
        </a:defRPr>
      </a:lvl5pPr>
      <a:lvl6pPr marL="1371600" indent="-173736" algn="l" rtl="0" eaLnBrk="1" latinLnBrk="0" hangingPunct="1">
        <a:spcBef>
          <a:spcPts val="400"/>
        </a:spcBef>
        <a:buClr>
          <a:schemeClr val="accent4"/>
        </a:buClr>
        <a:buFont typeface="Wingdings 2"/>
        <a:buChar char=""/>
        <a:defRPr kumimoji="0" sz="1800" kern="1200" baseline="0">
          <a:solidFill>
            <a:schemeClr val="tx1"/>
          </a:solidFill>
          <a:latin typeface="+mn-lt"/>
          <a:ea typeface="+mn-ea"/>
          <a:cs typeface="+mn-cs"/>
        </a:defRPr>
      </a:lvl6pPr>
      <a:lvl7pPr marL="155448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7pPr>
      <a:lvl8pPr marL="173736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8pPr>
      <a:lvl9pPr marL="192024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xml"/><Relationship Id="rId1" Type="http://schemas.openxmlformats.org/officeDocument/2006/relationships/vmlDrawing" Target="../drawings/vmlDrawing1.v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p:txBody>
          <a:bodyPr/>
          <a:lstStyle/>
          <a:p>
            <a:r>
              <a:rPr lang="pt-PT" dirty="0" smtClean="0"/>
              <a:t>A letra de câmbio</a:t>
            </a:r>
            <a:endParaRPr lang="pt-PT" dirty="0"/>
          </a:p>
        </p:txBody>
      </p:sp>
      <p:sp>
        <p:nvSpPr>
          <p:cNvPr id="3" name="Subtítulo 2"/>
          <p:cNvSpPr>
            <a:spLocks noGrp="1"/>
          </p:cNvSpPr>
          <p:nvPr>
            <p:ph type="subTitle" idx="1"/>
          </p:nvPr>
        </p:nvSpPr>
        <p:spPr/>
        <p:txBody>
          <a:bodyPr>
            <a:noAutofit/>
          </a:bodyPr>
          <a:lstStyle/>
          <a:p>
            <a:r>
              <a:rPr lang="pt-PT" sz="2400" dirty="0" smtClean="0">
                <a:solidFill>
                  <a:schemeClr val="tx2"/>
                </a:solidFill>
              </a:rPr>
              <a:t>Direito do Trabalho e da Empresa</a:t>
            </a:r>
          </a:p>
          <a:p>
            <a:endParaRPr lang="pt-PT" sz="2400" dirty="0" smtClean="0">
              <a:solidFill>
                <a:schemeClr val="tx2"/>
              </a:solidFill>
            </a:endParaRPr>
          </a:p>
          <a:p>
            <a:r>
              <a:rPr lang="pt-PT" sz="2400" dirty="0" smtClean="0">
                <a:solidFill>
                  <a:schemeClr val="tx2"/>
                </a:solidFill>
              </a:rPr>
              <a:t>Docente: Deolinda Aparício Meira</a:t>
            </a:r>
          </a:p>
          <a:p>
            <a:endParaRPr lang="pt-PT" sz="2400" dirty="0" smtClean="0">
              <a:solidFill>
                <a:schemeClr val="tx2"/>
              </a:solidFill>
            </a:endParaRPr>
          </a:p>
          <a:p>
            <a:r>
              <a:rPr lang="pt-PT" sz="2400" dirty="0" smtClean="0">
                <a:solidFill>
                  <a:schemeClr val="tx2"/>
                </a:solidFill>
              </a:rPr>
              <a:t>Ano lectivo </a:t>
            </a:r>
            <a:r>
              <a:rPr lang="pt-PT" sz="2400" dirty="0" smtClean="0">
                <a:solidFill>
                  <a:schemeClr val="tx2"/>
                </a:solidFill>
              </a:rPr>
              <a:t>2010/2011</a:t>
            </a:r>
            <a:endParaRPr lang="pt-PT" sz="2400" dirty="0">
              <a:solidFill>
                <a:schemeClr val="tx2"/>
              </a:solidFill>
            </a:endParaRPr>
          </a:p>
        </p:txBody>
      </p:sp>
      <p:graphicFrame>
        <p:nvGraphicFramePr>
          <p:cNvPr id="1026" name="Object 2"/>
          <p:cNvGraphicFramePr>
            <a:graphicFrameLocks noChangeAspect="1"/>
          </p:cNvGraphicFramePr>
          <p:nvPr/>
        </p:nvGraphicFramePr>
        <p:xfrm>
          <a:off x="5929322" y="5000636"/>
          <a:ext cx="1857375" cy="1428750"/>
        </p:xfrm>
        <a:graphic>
          <a:graphicData uri="http://schemas.openxmlformats.org/presentationml/2006/ole">
            <p:oleObj spid="_x0000_s1026" name="Acrobat Document" r:id="rId3" imgW="4514286" imgH="2715004" progId="AcroExch.Document.7">
              <p:embed/>
            </p:oleObj>
          </a:graphicData>
        </a:graphic>
      </p:graphicFrame>
    </p:spTree>
  </p:cSld>
  <p:clrMapOvr>
    <a:masterClrMapping/>
  </p:clrMapOvr>
  <p:transition>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253536"/>
            <a:ext cx="8229600" cy="1143000"/>
          </a:xfrm>
        </p:spPr>
        <p:txBody>
          <a:bodyPr>
            <a:normAutofit/>
          </a:bodyPr>
          <a:lstStyle/>
          <a:p>
            <a:r>
              <a:rPr lang="pt-PT" sz="1600" dirty="0" smtClean="0"/>
              <a:t>A letra de câmbio</a:t>
            </a:r>
            <a:endParaRPr lang="pt-PT" sz="1600" dirty="0"/>
          </a:p>
        </p:txBody>
      </p:sp>
      <p:sp>
        <p:nvSpPr>
          <p:cNvPr id="5" name="Marcador de Posição de Conteúdo 2"/>
          <p:cNvSpPr>
            <a:spLocks noGrp="1"/>
          </p:cNvSpPr>
          <p:nvPr>
            <p:ph idx="1"/>
          </p:nvPr>
        </p:nvSpPr>
        <p:spPr>
          <a:xfrm>
            <a:off x="457200" y="1646237"/>
            <a:ext cx="8229600" cy="4526280"/>
          </a:xfrm>
        </p:spPr>
        <p:txBody>
          <a:bodyPr>
            <a:noAutofit/>
          </a:bodyPr>
          <a:lstStyle/>
          <a:p>
            <a:pPr>
              <a:buNone/>
            </a:pPr>
            <a:r>
              <a:rPr lang="pt-PT" sz="1800" b="1" dirty="0" smtClean="0"/>
              <a:t>6. CARACTERÍSTICAS GERAIS DA OBRIGAÇÃO CAMBIÁRIA.</a:t>
            </a:r>
          </a:p>
          <a:p>
            <a:pPr>
              <a:buNone/>
            </a:pPr>
            <a:r>
              <a:rPr lang="pt-PT" sz="1800" dirty="0" smtClean="0"/>
              <a:t> </a:t>
            </a:r>
          </a:p>
          <a:p>
            <a:r>
              <a:rPr lang="pt-PT" sz="1800" b="1" dirty="0" smtClean="0"/>
              <a:t>6.1. Incorporação.</a:t>
            </a:r>
          </a:p>
          <a:p>
            <a:pPr>
              <a:buNone/>
            </a:pPr>
            <a:r>
              <a:rPr lang="pt-PT" sz="1800" dirty="0" smtClean="0"/>
              <a:t> </a:t>
            </a:r>
          </a:p>
          <a:p>
            <a:r>
              <a:rPr lang="pt-PT" sz="1800" dirty="0" smtClean="0"/>
              <a:t>A posse do título é indispensável para o exercício e transmissão do direito nele mencionado.</a:t>
            </a:r>
          </a:p>
          <a:p>
            <a:pPr>
              <a:buNone/>
            </a:pPr>
            <a:r>
              <a:rPr lang="pt-PT" sz="1800" dirty="0" smtClean="0"/>
              <a:t> </a:t>
            </a:r>
          </a:p>
          <a:p>
            <a:pPr>
              <a:buNone/>
            </a:pPr>
            <a:r>
              <a:rPr lang="pt-PT" sz="1800" dirty="0" smtClean="0"/>
              <a:t> </a:t>
            </a:r>
          </a:p>
          <a:p>
            <a:r>
              <a:rPr lang="pt-PT" sz="1800" b="1" dirty="0" smtClean="0"/>
              <a:t>6.2. </a:t>
            </a:r>
            <a:r>
              <a:rPr lang="pt-PT" sz="1800" b="1" dirty="0" err="1" smtClean="0"/>
              <a:t>Literalidade</a:t>
            </a:r>
            <a:r>
              <a:rPr lang="pt-PT" sz="1800" b="1" dirty="0" smtClean="0"/>
              <a:t>.</a:t>
            </a:r>
          </a:p>
          <a:p>
            <a:pPr>
              <a:buNone/>
            </a:pPr>
            <a:r>
              <a:rPr lang="pt-PT" sz="1800" dirty="0" smtClean="0"/>
              <a:t> </a:t>
            </a:r>
          </a:p>
          <a:p>
            <a:r>
              <a:rPr lang="pt-PT" sz="1800" dirty="0" smtClean="0"/>
              <a:t>A existência, conteúdo, limites e modalidades do direito incorporado no título são determinados pelo próprio teor do título.</a:t>
            </a:r>
          </a:p>
          <a:p>
            <a:pPr>
              <a:buNone/>
            </a:pPr>
            <a:r>
              <a:rPr lang="pt-PT" sz="1800" dirty="0" smtClean="0"/>
              <a:t> </a:t>
            </a:r>
          </a:p>
          <a:p>
            <a:pPr>
              <a:buNone/>
            </a:pPr>
            <a:r>
              <a:rPr lang="pt-PT" sz="1800" dirty="0" smtClean="0"/>
              <a:t> </a:t>
            </a:r>
          </a:p>
          <a:p>
            <a:pPr>
              <a:buNone/>
            </a:pPr>
            <a:endParaRPr lang="pt-PT" sz="18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253536"/>
            <a:ext cx="8229600" cy="1143000"/>
          </a:xfrm>
        </p:spPr>
        <p:txBody>
          <a:bodyPr>
            <a:normAutofit/>
          </a:bodyPr>
          <a:lstStyle/>
          <a:p>
            <a:r>
              <a:rPr lang="pt-PT" sz="1600" dirty="0" smtClean="0"/>
              <a:t>A letra de câmbio</a:t>
            </a:r>
            <a:endParaRPr lang="pt-PT" sz="1600" dirty="0"/>
          </a:p>
        </p:txBody>
      </p:sp>
      <p:sp>
        <p:nvSpPr>
          <p:cNvPr id="5" name="Marcador de Posição de Conteúdo 2"/>
          <p:cNvSpPr>
            <a:spLocks noGrp="1"/>
          </p:cNvSpPr>
          <p:nvPr>
            <p:ph idx="1"/>
          </p:nvPr>
        </p:nvSpPr>
        <p:spPr>
          <a:xfrm>
            <a:off x="457200" y="1646237"/>
            <a:ext cx="8229600" cy="4526280"/>
          </a:xfrm>
        </p:spPr>
        <p:txBody>
          <a:bodyPr>
            <a:noAutofit/>
          </a:bodyPr>
          <a:lstStyle/>
          <a:p>
            <a:pPr algn="just">
              <a:buNone/>
            </a:pPr>
            <a:r>
              <a:rPr lang="pt-PT" sz="1800" b="1" dirty="0" smtClean="0"/>
              <a:t>6. CARACTERÍSTICAS GERAIS DA OBRIGAÇÃO CAMBIÁRIA.</a:t>
            </a:r>
          </a:p>
          <a:p>
            <a:pPr algn="just">
              <a:buNone/>
            </a:pPr>
            <a:r>
              <a:rPr lang="pt-PT" sz="1800" dirty="0" smtClean="0"/>
              <a:t> </a:t>
            </a:r>
          </a:p>
          <a:p>
            <a:pPr algn="just"/>
            <a:r>
              <a:rPr lang="pt-PT" sz="1800" b="1" dirty="0" smtClean="0"/>
              <a:t>6.3. Abstracção.</a:t>
            </a:r>
          </a:p>
          <a:p>
            <a:pPr algn="just">
              <a:buNone/>
            </a:pPr>
            <a:r>
              <a:rPr lang="pt-PT" sz="1800" dirty="0" smtClean="0"/>
              <a:t> </a:t>
            </a:r>
          </a:p>
          <a:p>
            <a:pPr algn="just"/>
            <a:r>
              <a:rPr lang="pt-PT" sz="1800" dirty="0" smtClean="0"/>
              <a:t>A obrigação cambiária é abstracta em dois sentidos:</a:t>
            </a:r>
          </a:p>
          <a:p>
            <a:pPr algn="just">
              <a:buNone/>
            </a:pPr>
            <a:r>
              <a:rPr lang="pt-PT" sz="1800" dirty="0" smtClean="0"/>
              <a:t> </a:t>
            </a:r>
          </a:p>
          <a:p>
            <a:pPr algn="just"/>
            <a:r>
              <a:rPr lang="pt-PT" sz="1800" dirty="0" smtClean="0"/>
              <a:t>a) A obrigação cambiária tem uma causa mediata consistente na relação subjacente ou fundamental. Além disso, a relação cambiária tem uma causa imediata traduzida na chamada convenção executiva (acordo pelo qual as partes convencionam usar a letra como título da obrigação de uma delas).</a:t>
            </a:r>
          </a:p>
          <a:p>
            <a:pPr algn="just">
              <a:buNone/>
            </a:pPr>
            <a:r>
              <a:rPr lang="pt-PT" sz="1800" dirty="0" smtClean="0"/>
              <a:t> </a:t>
            </a:r>
          </a:p>
          <a:p>
            <a:pPr algn="just"/>
            <a:r>
              <a:rPr lang="pt-PT" sz="1800" dirty="0" smtClean="0"/>
              <a:t>b) A obrigação cambiária é independente da causa e por isso, não sofre as consequências dos vícios da sua causa.</a:t>
            </a:r>
          </a:p>
          <a:p>
            <a:pPr algn="just">
              <a:buNone/>
            </a:pPr>
            <a:r>
              <a:rPr lang="pt-PT" sz="1800" dirty="0" smtClean="0"/>
              <a:t/>
            </a:r>
            <a:br>
              <a:rPr lang="pt-PT" sz="1800" dirty="0" smtClean="0"/>
            </a:br>
            <a:r>
              <a:rPr lang="pt-PT" sz="1800" dirty="0" smtClean="0"/>
              <a:t> </a:t>
            </a:r>
          </a:p>
          <a:p>
            <a:pPr>
              <a:buNone/>
            </a:pPr>
            <a:endParaRPr lang="pt-PT" sz="1800"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253536"/>
            <a:ext cx="8229600" cy="1143000"/>
          </a:xfrm>
        </p:spPr>
        <p:txBody>
          <a:bodyPr>
            <a:normAutofit/>
          </a:bodyPr>
          <a:lstStyle/>
          <a:p>
            <a:r>
              <a:rPr lang="pt-PT" sz="1600" dirty="0" smtClean="0"/>
              <a:t>A letra de câmbio</a:t>
            </a:r>
            <a:endParaRPr lang="pt-PT" sz="1600" dirty="0"/>
          </a:p>
        </p:txBody>
      </p:sp>
      <p:sp>
        <p:nvSpPr>
          <p:cNvPr id="5" name="Marcador de Posição de Conteúdo 2"/>
          <p:cNvSpPr>
            <a:spLocks noGrp="1"/>
          </p:cNvSpPr>
          <p:nvPr>
            <p:ph idx="1"/>
          </p:nvPr>
        </p:nvSpPr>
        <p:spPr>
          <a:xfrm>
            <a:off x="457200" y="1646237"/>
            <a:ext cx="8229600" cy="4526280"/>
          </a:xfrm>
        </p:spPr>
        <p:txBody>
          <a:bodyPr>
            <a:noAutofit/>
          </a:bodyPr>
          <a:lstStyle/>
          <a:p>
            <a:pPr algn="just">
              <a:buNone/>
            </a:pPr>
            <a:r>
              <a:rPr lang="pt-PT" sz="1800" b="1" dirty="0" smtClean="0"/>
              <a:t>6. CARACTERÍSTICAS GERAIS DA OBRIGAÇÃO CAMBIÁRIA.</a:t>
            </a:r>
          </a:p>
          <a:p>
            <a:pPr algn="just">
              <a:buNone/>
            </a:pPr>
            <a:r>
              <a:rPr lang="pt-PT" sz="1800" dirty="0" smtClean="0"/>
              <a:t> </a:t>
            </a:r>
            <a:r>
              <a:rPr lang="pt-PT" sz="1800" b="1" dirty="0" smtClean="0"/>
              <a:t>6.4. Autonomia.</a:t>
            </a:r>
          </a:p>
          <a:p>
            <a:pPr algn="just"/>
            <a:r>
              <a:rPr lang="pt-PT" sz="1800" dirty="0" smtClean="0"/>
              <a:t>Comporta dois significados distintos:</a:t>
            </a:r>
          </a:p>
          <a:p>
            <a:pPr algn="just">
              <a:buNone/>
            </a:pPr>
            <a:r>
              <a:rPr lang="pt-PT" sz="1800" dirty="0" smtClean="0"/>
              <a:t>	- autonomia do direito cartular;</a:t>
            </a:r>
          </a:p>
          <a:p>
            <a:pPr algn="just">
              <a:buNone/>
            </a:pPr>
            <a:r>
              <a:rPr lang="pt-PT" sz="1800" dirty="0" smtClean="0"/>
              <a:t>	- autonomia do direito sobre o título.</a:t>
            </a:r>
          </a:p>
          <a:p>
            <a:pPr algn="just">
              <a:buNone/>
            </a:pPr>
            <a:endParaRPr lang="pt-PT" sz="1800" dirty="0" smtClean="0"/>
          </a:p>
          <a:p>
            <a:pPr algn="just"/>
            <a:r>
              <a:rPr lang="pt-PT" sz="1800" b="1" dirty="0" smtClean="0"/>
              <a:t>6.4.1. Autonomia do direito cartular (art. 17.º da LULL).</a:t>
            </a:r>
          </a:p>
          <a:p>
            <a:pPr algn="just"/>
            <a:r>
              <a:rPr lang="pt-PT" sz="1800" dirty="0" smtClean="0"/>
              <a:t>O direito cartular é autónomo da relação subjacente e por isso, não podem ser opostos ao portador do título, em princípio, as excepções emergentes da relação fundamental.</a:t>
            </a:r>
          </a:p>
          <a:p>
            <a:pPr algn="just"/>
            <a:endParaRPr lang="pt-PT" sz="1800" dirty="0" smtClean="0"/>
          </a:p>
          <a:p>
            <a:pPr algn="just"/>
            <a:r>
              <a:rPr lang="pt-PT" sz="1800" dirty="0" smtClean="0"/>
              <a:t>Distinção:</a:t>
            </a:r>
          </a:p>
          <a:p>
            <a:pPr algn="just"/>
            <a:r>
              <a:rPr lang="pt-PT" sz="1800" dirty="0" smtClean="0"/>
              <a:t>- relações imediatas: a obrigação cambiária deixa de ser literal e abstracta. São oponíveis ao portador imediato as convenções </a:t>
            </a:r>
            <a:r>
              <a:rPr lang="pt-PT" sz="1800" dirty="0" err="1" smtClean="0"/>
              <a:t>extra-cartulares</a:t>
            </a:r>
            <a:r>
              <a:rPr lang="pt-PT" sz="1800" dirty="0" smtClean="0"/>
              <a:t> e as excepções causais.</a:t>
            </a:r>
          </a:p>
          <a:p>
            <a:pPr algn="just"/>
            <a:r>
              <a:rPr lang="pt-PT" sz="1800" dirty="0" smtClean="0"/>
              <a:t>- relações mediatas: a obrigação cambiária goza do princípio da </a:t>
            </a:r>
            <a:r>
              <a:rPr lang="pt-PT" sz="1800" dirty="0" err="1" smtClean="0"/>
              <a:t>literalidade</a:t>
            </a:r>
            <a:r>
              <a:rPr lang="pt-PT" sz="1800" dirty="0" smtClean="0"/>
              <a:t> e abstracção. Não são oponíveis ao portador mediato as excepções causais e as convenções </a:t>
            </a:r>
            <a:r>
              <a:rPr lang="pt-PT" sz="1800" dirty="0" err="1" smtClean="0"/>
              <a:t>extra-cartulares</a:t>
            </a:r>
            <a:r>
              <a:rPr lang="pt-PT" sz="1800" dirty="0" smtClean="0"/>
              <a:t>.</a:t>
            </a:r>
            <a:br>
              <a:rPr lang="pt-PT" sz="1800" dirty="0" smtClean="0"/>
            </a:br>
            <a:r>
              <a:rPr lang="pt-PT" sz="1800" dirty="0" smtClean="0"/>
              <a:t> </a:t>
            </a:r>
          </a:p>
          <a:p>
            <a:pPr algn="just">
              <a:buNone/>
            </a:pPr>
            <a:endParaRPr lang="pt-PT" sz="1800"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253536"/>
            <a:ext cx="8229600" cy="1143000"/>
          </a:xfrm>
        </p:spPr>
        <p:txBody>
          <a:bodyPr>
            <a:normAutofit/>
          </a:bodyPr>
          <a:lstStyle/>
          <a:p>
            <a:r>
              <a:rPr lang="pt-PT" sz="1600" dirty="0" smtClean="0"/>
              <a:t>A letra de câmbio</a:t>
            </a:r>
            <a:endParaRPr lang="pt-PT" sz="1600" dirty="0"/>
          </a:p>
        </p:txBody>
      </p:sp>
      <p:sp>
        <p:nvSpPr>
          <p:cNvPr id="5" name="Marcador de Posição de Conteúdo 2"/>
          <p:cNvSpPr>
            <a:spLocks noGrp="1"/>
          </p:cNvSpPr>
          <p:nvPr>
            <p:ph idx="1"/>
          </p:nvPr>
        </p:nvSpPr>
        <p:spPr>
          <a:xfrm>
            <a:off x="457200" y="1646237"/>
            <a:ext cx="8229600" cy="4526280"/>
          </a:xfrm>
        </p:spPr>
        <p:txBody>
          <a:bodyPr>
            <a:noAutofit/>
          </a:bodyPr>
          <a:lstStyle/>
          <a:p>
            <a:pPr algn="just">
              <a:buNone/>
            </a:pPr>
            <a:r>
              <a:rPr lang="pt-PT" sz="1800" b="1" dirty="0" smtClean="0"/>
              <a:t>6. CARACTERÍSTICAS GERAIS DA OBRIGAÇÃO CAMBIÁRIA.</a:t>
            </a:r>
          </a:p>
          <a:p>
            <a:pPr algn="just"/>
            <a:endParaRPr lang="pt-PT" sz="1800" dirty="0" smtClean="0"/>
          </a:p>
          <a:p>
            <a:pPr algn="just"/>
            <a:r>
              <a:rPr lang="pt-PT" sz="1800" dirty="0" smtClean="0"/>
              <a:t> </a:t>
            </a:r>
            <a:r>
              <a:rPr lang="pt-PT" sz="1800" b="1" dirty="0" smtClean="0"/>
              <a:t>6.4.2. Excepções ao primeiro sentido do princípio da autonomia.</a:t>
            </a:r>
          </a:p>
          <a:p>
            <a:pPr algn="just">
              <a:buNone/>
            </a:pPr>
            <a:r>
              <a:rPr lang="pt-PT" sz="1800" dirty="0" smtClean="0"/>
              <a:t> </a:t>
            </a:r>
          </a:p>
          <a:p>
            <a:pPr algn="just"/>
            <a:r>
              <a:rPr lang="pt-PT" sz="1800" dirty="0" smtClean="0"/>
              <a:t>Situações nas quais o portador mediato é equiparado </a:t>
            </a:r>
            <a:r>
              <a:rPr lang="pt-PT" sz="1800" smtClean="0"/>
              <a:t>ao portador imediato</a:t>
            </a:r>
            <a:r>
              <a:rPr lang="pt-PT" sz="1800" dirty="0" smtClean="0"/>
              <a:t>:</a:t>
            </a:r>
          </a:p>
          <a:p>
            <a:pPr algn="just">
              <a:buNone/>
            </a:pPr>
            <a:r>
              <a:rPr lang="pt-PT" sz="1800" dirty="0" smtClean="0"/>
              <a:t> </a:t>
            </a:r>
          </a:p>
          <a:p>
            <a:pPr algn="just"/>
            <a:r>
              <a:rPr lang="pt-PT" sz="1800" dirty="0" smtClean="0"/>
              <a:t>1.º - Quando o portador da letra a tenha adquirido por vai diferente do endosso (por sucessão </a:t>
            </a:r>
            <a:r>
              <a:rPr lang="pt-PT" sz="1800" i="1" dirty="0" err="1" smtClean="0"/>
              <a:t>mortis</a:t>
            </a:r>
            <a:r>
              <a:rPr lang="pt-PT" sz="1800" i="1" dirty="0" smtClean="0"/>
              <a:t> causa</a:t>
            </a:r>
            <a:r>
              <a:rPr lang="pt-PT" sz="1800" dirty="0" smtClean="0"/>
              <a:t>, por cessão de créditos, etc.).</a:t>
            </a:r>
          </a:p>
          <a:p>
            <a:pPr algn="just"/>
            <a:endParaRPr lang="pt-PT" sz="1800" dirty="0" smtClean="0"/>
          </a:p>
          <a:p>
            <a:pPr algn="just"/>
            <a:r>
              <a:rPr lang="pt-PT" sz="1800" dirty="0" smtClean="0"/>
              <a:t>O possuidor da letra surge aqui como um representante do transmitente, e portanto, são-lhe oponíveis as excepções que seriam oponíveis a este (art. 17.º, da LULL).</a:t>
            </a:r>
          </a:p>
          <a:p>
            <a:pPr algn="just">
              <a:buNone/>
            </a:pPr>
            <a:r>
              <a:rPr lang="pt-PT" sz="1800" dirty="0" smtClean="0"/>
              <a:t> </a:t>
            </a:r>
          </a:p>
          <a:p>
            <a:pPr algn="just"/>
            <a:r>
              <a:rPr lang="pt-PT" sz="1800" dirty="0" smtClean="0"/>
              <a:t>2.º - Quando o portador da letra a tenha adquirido conscientemente em detrimento do devedor (art. 17.º, </a:t>
            </a:r>
            <a:r>
              <a:rPr lang="pt-PT" sz="1800" i="1" dirty="0" smtClean="0"/>
              <a:t>in fine</a:t>
            </a:r>
            <a:r>
              <a:rPr lang="pt-PT" sz="1800" dirty="0" smtClean="0"/>
              <a:t>).</a:t>
            </a:r>
          </a:p>
          <a:p>
            <a:pPr algn="just">
              <a:buNone/>
            </a:pPr>
            <a:endParaRPr lang="pt-PT" sz="1800"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253536"/>
            <a:ext cx="8229600" cy="1143000"/>
          </a:xfrm>
        </p:spPr>
        <p:txBody>
          <a:bodyPr>
            <a:normAutofit/>
          </a:bodyPr>
          <a:lstStyle/>
          <a:p>
            <a:r>
              <a:rPr lang="pt-PT" sz="1600" dirty="0" smtClean="0"/>
              <a:t>A letra de câmbio</a:t>
            </a:r>
            <a:endParaRPr lang="pt-PT" sz="1600" dirty="0"/>
          </a:p>
        </p:txBody>
      </p:sp>
      <p:sp>
        <p:nvSpPr>
          <p:cNvPr id="5" name="Marcador de Posição de Conteúdo 2"/>
          <p:cNvSpPr>
            <a:spLocks noGrp="1"/>
          </p:cNvSpPr>
          <p:nvPr>
            <p:ph idx="1"/>
          </p:nvPr>
        </p:nvSpPr>
        <p:spPr>
          <a:xfrm>
            <a:off x="457200" y="1646237"/>
            <a:ext cx="8229600" cy="4526280"/>
          </a:xfrm>
        </p:spPr>
        <p:txBody>
          <a:bodyPr>
            <a:noAutofit/>
          </a:bodyPr>
          <a:lstStyle/>
          <a:p>
            <a:pPr algn="just">
              <a:buNone/>
            </a:pPr>
            <a:r>
              <a:rPr lang="pt-PT" sz="1800" b="1" dirty="0" smtClean="0"/>
              <a:t>6. CARACTERÍSTICAS GERAIS DA OBRIGAÇÃO CAMBIÁRIA.</a:t>
            </a:r>
          </a:p>
          <a:p>
            <a:pPr algn="just"/>
            <a:endParaRPr lang="pt-PT" sz="1800" b="1" dirty="0" smtClean="0"/>
          </a:p>
          <a:p>
            <a:pPr algn="just"/>
            <a:r>
              <a:rPr lang="pt-PT" sz="1800" b="1" dirty="0" smtClean="0"/>
              <a:t>6.4.3. Autonomia do direito sobre o título (2.º significado).</a:t>
            </a:r>
          </a:p>
          <a:p>
            <a:pPr algn="just">
              <a:buNone/>
            </a:pPr>
            <a:r>
              <a:rPr lang="pt-PT" sz="1800" dirty="0" smtClean="0"/>
              <a:t> </a:t>
            </a:r>
          </a:p>
          <a:p>
            <a:pPr algn="just"/>
            <a:r>
              <a:rPr lang="pt-PT" sz="1800" dirty="0" smtClean="0"/>
              <a:t>Cada possuidor do título adquire o direito nele referido de um modo originário, isto é, independentemente da titularidade do seu antecessor e dos possíveis vícios dessa titularidade.</a:t>
            </a:r>
          </a:p>
          <a:p>
            <a:pPr algn="just">
              <a:buNone/>
            </a:pPr>
            <a:r>
              <a:rPr lang="pt-PT" sz="1800" dirty="0" smtClean="0"/>
              <a:t> </a:t>
            </a:r>
          </a:p>
          <a:p>
            <a:pPr algn="just"/>
            <a:r>
              <a:rPr lang="pt-PT" sz="1800" dirty="0" smtClean="0"/>
              <a:t>Mas, a titularidade do direito está condicionada pela posse legítima e de boa fé da letra.</a:t>
            </a:r>
          </a:p>
          <a:p>
            <a:pPr algn="just">
              <a:buNone/>
            </a:pPr>
            <a:r>
              <a:rPr lang="pt-PT" sz="1800" dirty="0" smtClean="0"/>
              <a:t/>
            </a:r>
            <a:br>
              <a:rPr lang="pt-PT" sz="1800" dirty="0" smtClean="0"/>
            </a:br>
            <a:endParaRPr lang="pt-PT" sz="1800" dirty="0" smtClean="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253536"/>
            <a:ext cx="8229600" cy="1143000"/>
          </a:xfrm>
        </p:spPr>
        <p:txBody>
          <a:bodyPr>
            <a:normAutofit/>
          </a:bodyPr>
          <a:lstStyle/>
          <a:p>
            <a:r>
              <a:rPr lang="pt-PT" sz="1600" dirty="0" smtClean="0"/>
              <a:t>A letra de câmbio</a:t>
            </a:r>
            <a:endParaRPr lang="pt-PT" sz="1600" dirty="0"/>
          </a:p>
        </p:txBody>
      </p:sp>
      <p:sp>
        <p:nvSpPr>
          <p:cNvPr id="5" name="Marcador de Posição de Conteúdo 2"/>
          <p:cNvSpPr>
            <a:spLocks noGrp="1"/>
          </p:cNvSpPr>
          <p:nvPr>
            <p:ph idx="1"/>
          </p:nvPr>
        </p:nvSpPr>
        <p:spPr>
          <a:xfrm>
            <a:off x="457200" y="1646237"/>
            <a:ext cx="8229600" cy="4526280"/>
          </a:xfrm>
        </p:spPr>
        <p:txBody>
          <a:bodyPr>
            <a:noAutofit/>
          </a:bodyPr>
          <a:lstStyle/>
          <a:p>
            <a:pPr algn="just">
              <a:buNone/>
            </a:pPr>
            <a:r>
              <a:rPr lang="pt-PT" sz="1800" b="1" dirty="0" smtClean="0"/>
              <a:t>6. CARACTERÍSTICAS GERAIS DA OBRIGAÇÃO CAMBIÁRIA.</a:t>
            </a:r>
          </a:p>
          <a:p>
            <a:pPr algn="just"/>
            <a:endParaRPr lang="pt-PT" sz="1800" b="1" dirty="0" smtClean="0"/>
          </a:p>
          <a:p>
            <a:pPr algn="just"/>
            <a:r>
              <a:rPr lang="pt-PT" sz="1800" b="1" dirty="0" smtClean="0"/>
              <a:t>6.4.3. Autonomia do direito sobre o título (2.º significado).</a:t>
            </a:r>
          </a:p>
          <a:p>
            <a:pPr algn="just">
              <a:buNone/>
            </a:pPr>
            <a:r>
              <a:rPr lang="pt-PT" sz="1800" dirty="0" smtClean="0"/>
              <a:t> 	</a:t>
            </a:r>
          </a:p>
          <a:p>
            <a:pPr algn="just">
              <a:buNone/>
            </a:pPr>
            <a:r>
              <a:rPr lang="pt-PT" sz="1800" dirty="0" smtClean="0"/>
              <a:t>	António compra a Bento uma mobília de escritório e fica a dever parte do preço. António aceita uma letra que Bento saca à sua própria ordem. Bento coloca na letra um endosso em branco, pois pensava ir entregar a letra a Carlos, seu fornecedor, a quem devia dinheiro. Contudo, Bento foi jantar primeiro e deixou a letra em cima da mesa de cabeceira. Dário, «amigo do alheio», entrou pela janela do quarto de Bento e furtou a letra (que, recorde-se, já continha o endosso em branco). Posteriormente, Dário endossa a letra a Ernesto, em virtude de uma compra a crédito de um televisor. Ernesto estava de boa fé e não agiu cometendo falta grave. </a:t>
            </a:r>
            <a:endParaRPr lang="pt-PT" sz="1800" b="1" dirty="0" smtClean="0"/>
          </a:p>
          <a:p>
            <a:pPr algn="just">
              <a:buNone/>
            </a:pPr>
            <a:endParaRPr lang="pt-PT" sz="1800" dirty="0" smtClean="0"/>
          </a:p>
          <a:p>
            <a:pPr algn="just"/>
            <a:endParaRPr lang="pt-PT" sz="1800" dirty="0" smtClean="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253536"/>
            <a:ext cx="8229600" cy="1143000"/>
          </a:xfrm>
        </p:spPr>
        <p:txBody>
          <a:bodyPr>
            <a:normAutofit/>
          </a:bodyPr>
          <a:lstStyle/>
          <a:p>
            <a:r>
              <a:rPr lang="pt-PT" sz="1600" dirty="0" smtClean="0"/>
              <a:t>A letra de câmbio</a:t>
            </a:r>
            <a:endParaRPr lang="pt-PT" sz="1600" dirty="0"/>
          </a:p>
        </p:txBody>
      </p:sp>
      <p:sp>
        <p:nvSpPr>
          <p:cNvPr id="5" name="Marcador de Posição de Conteúdo 2"/>
          <p:cNvSpPr>
            <a:spLocks noGrp="1"/>
          </p:cNvSpPr>
          <p:nvPr>
            <p:ph idx="1"/>
          </p:nvPr>
        </p:nvSpPr>
        <p:spPr>
          <a:xfrm>
            <a:off x="457200" y="1646237"/>
            <a:ext cx="8229600" cy="4526280"/>
          </a:xfrm>
        </p:spPr>
        <p:txBody>
          <a:bodyPr>
            <a:noAutofit/>
          </a:bodyPr>
          <a:lstStyle/>
          <a:p>
            <a:pPr algn="just">
              <a:buNone/>
            </a:pPr>
            <a:r>
              <a:rPr lang="pt-PT" sz="1800" b="1" dirty="0" smtClean="0"/>
              <a:t>6. CARACTERÍSTICAS GERAIS DA OBRIGAÇÃO CAMBIÁRIA.</a:t>
            </a:r>
          </a:p>
          <a:p>
            <a:pPr algn="just"/>
            <a:endParaRPr lang="pt-PT" sz="1800" b="1" dirty="0" smtClean="0"/>
          </a:p>
          <a:p>
            <a:pPr algn="just"/>
            <a:r>
              <a:rPr lang="pt-PT" sz="1800" b="1" dirty="0" smtClean="0"/>
              <a:t>6.4.3. Autonomia do direito sobre o título (2.º significado).</a:t>
            </a:r>
          </a:p>
          <a:p>
            <a:pPr algn="just">
              <a:buNone/>
            </a:pPr>
            <a:r>
              <a:rPr lang="pt-PT" sz="1800" dirty="0" smtClean="0"/>
              <a:t> 	Atente no disposto no art. 16.º da LULL: «Se uma pessoa foi por qualquer maneira desapossada de uma letra, o portador dela, desde que justifique o seu direito pela maneira indicada na alínea precedente, não é obrigado a restituí-la, salvo se a adquiriu de má fé ou se, adquirindo-a, cometeu uma falta grave».</a:t>
            </a:r>
            <a:endParaRPr lang="pt-PT" sz="1800" b="1" dirty="0" smtClean="0"/>
          </a:p>
          <a:p>
            <a:pPr>
              <a:buNone/>
            </a:pPr>
            <a:r>
              <a:rPr lang="pt-PT" sz="1800" dirty="0" smtClean="0"/>
              <a:t> </a:t>
            </a:r>
            <a:endParaRPr lang="pt-PT" sz="1800" b="1" dirty="0" smtClean="0"/>
          </a:p>
          <a:p>
            <a:pPr algn="just"/>
            <a:r>
              <a:rPr lang="pt-PT" sz="1800" dirty="0" smtClean="0"/>
              <a:t>Da situação prática acima enunciada resulta que Ernesto é o portador legítimo da letra, uma vez que justifica o seu direito por uma série ininterrupta de endossos. </a:t>
            </a:r>
            <a:endParaRPr lang="pt-PT" sz="1800" b="1" dirty="0" smtClean="0"/>
          </a:p>
          <a:p>
            <a:pPr algn="just">
              <a:buNone/>
            </a:pPr>
            <a:r>
              <a:rPr lang="pt-PT" sz="1800" dirty="0" smtClean="0"/>
              <a:t> </a:t>
            </a:r>
            <a:endParaRPr lang="pt-PT" sz="1800" b="1" dirty="0" smtClean="0"/>
          </a:p>
          <a:p>
            <a:pPr algn="just"/>
            <a:r>
              <a:rPr lang="pt-PT" sz="1800" dirty="0" smtClean="0"/>
              <a:t>Deste modo, não será obrigado a restituir a letra a Bento (que foi dela desapossado), se no momento da aquisição da letra não estava de má fé ou não cometeu falta grave.</a:t>
            </a:r>
            <a:endParaRPr lang="pt-PT" sz="1800" b="1" dirty="0" smtClean="0"/>
          </a:p>
          <a:p>
            <a:pPr algn="just">
              <a:buNone/>
            </a:pPr>
            <a:endParaRPr lang="pt-PT" sz="1800" dirty="0" smtClean="0"/>
          </a:p>
          <a:p>
            <a:pPr algn="just"/>
            <a:endParaRPr lang="pt-PT" sz="1800" dirty="0" smtClean="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253536"/>
            <a:ext cx="8229600" cy="1143000"/>
          </a:xfrm>
        </p:spPr>
        <p:txBody>
          <a:bodyPr>
            <a:normAutofit/>
          </a:bodyPr>
          <a:lstStyle/>
          <a:p>
            <a:r>
              <a:rPr lang="pt-PT" sz="1600" dirty="0" smtClean="0"/>
              <a:t>A letra de câmbio</a:t>
            </a:r>
            <a:endParaRPr lang="pt-PT" sz="1600" dirty="0"/>
          </a:p>
        </p:txBody>
      </p:sp>
      <p:sp>
        <p:nvSpPr>
          <p:cNvPr id="5" name="Marcador de Posição de Conteúdo 2"/>
          <p:cNvSpPr>
            <a:spLocks noGrp="1"/>
          </p:cNvSpPr>
          <p:nvPr>
            <p:ph idx="1"/>
          </p:nvPr>
        </p:nvSpPr>
        <p:spPr>
          <a:xfrm>
            <a:off x="457200" y="1646237"/>
            <a:ext cx="8229600" cy="4526280"/>
          </a:xfrm>
        </p:spPr>
        <p:txBody>
          <a:bodyPr>
            <a:noAutofit/>
          </a:bodyPr>
          <a:lstStyle/>
          <a:p>
            <a:pPr algn="just">
              <a:buNone/>
            </a:pPr>
            <a:r>
              <a:rPr lang="pt-PT" sz="1800" b="1" dirty="0" smtClean="0"/>
              <a:t>7. REQUISITOS FORMAIS DA LETRA DE CÂMBIO.</a:t>
            </a:r>
            <a:r>
              <a:rPr lang="pt-PT" sz="1800" dirty="0" smtClean="0"/>
              <a:t> </a:t>
            </a:r>
          </a:p>
          <a:p>
            <a:pPr algn="just"/>
            <a:endParaRPr lang="pt-PT" sz="1800" dirty="0" smtClean="0"/>
          </a:p>
          <a:p>
            <a:pPr algn="just"/>
            <a:r>
              <a:rPr lang="pt-PT" sz="1800" dirty="0" smtClean="0"/>
              <a:t>1.º - A palavra «letra» inserida no próprio texto do título e expressa na língua empregue para a redacção do título.</a:t>
            </a:r>
          </a:p>
          <a:p>
            <a:pPr algn="just"/>
            <a:r>
              <a:rPr lang="pt-PT" sz="1800" dirty="0" smtClean="0"/>
              <a:t> 2.º - O mandato puro e simples de pagar uma quantia determinada.</a:t>
            </a:r>
          </a:p>
          <a:p>
            <a:pPr algn="just"/>
            <a:r>
              <a:rPr lang="pt-PT" sz="1800" dirty="0" smtClean="0"/>
              <a:t> 3.º - O nome daquele que deve pagar.</a:t>
            </a:r>
          </a:p>
          <a:p>
            <a:pPr algn="just"/>
            <a:r>
              <a:rPr lang="pt-PT" sz="1800" dirty="0" smtClean="0"/>
              <a:t> 4.º - A época do pagamento.</a:t>
            </a:r>
          </a:p>
          <a:p>
            <a:pPr algn="just"/>
            <a:r>
              <a:rPr lang="pt-PT" sz="1800" dirty="0" smtClean="0"/>
              <a:t> 5.º - A indicação do lugar em que se deve efectuar o pagamento.</a:t>
            </a:r>
          </a:p>
          <a:p>
            <a:pPr algn="just"/>
            <a:r>
              <a:rPr lang="pt-PT" sz="1800" dirty="0" smtClean="0"/>
              <a:t> 6.º - O nome da pessoa a quem ou à ordem de quem deve ser paga (tomador).</a:t>
            </a:r>
          </a:p>
          <a:p>
            <a:pPr algn="just"/>
            <a:r>
              <a:rPr lang="pt-PT" sz="1800" dirty="0" smtClean="0"/>
              <a:t> 7.º - A indicação da data e do lugar onde a letra é passada.</a:t>
            </a:r>
          </a:p>
          <a:p>
            <a:pPr algn="just"/>
            <a:r>
              <a:rPr lang="pt-PT" sz="1800" dirty="0" smtClean="0"/>
              <a:t> 8.º - A assinatura de quem passa a letra (sacador).</a:t>
            </a:r>
          </a:p>
          <a:p>
            <a:pPr algn="just"/>
            <a:endParaRPr lang="pt-PT" sz="1800" b="1" dirty="0" smtClean="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253536"/>
            <a:ext cx="8229600" cy="1143000"/>
          </a:xfrm>
        </p:spPr>
        <p:txBody>
          <a:bodyPr>
            <a:normAutofit/>
          </a:bodyPr>
          <a:lstStyle/>
          <a:p>
            <a:r>
              <a:rPr lang="pt-PT" sz="1600" dirty="0" smtClean="0"/>
              <a:t>A letra de câmbio</a:t>
            </a:r>
            <a:endParaRPr lang="pt-PT" sz="1600" dirty="0"/>
          </a:p>
        </p:txBody>
      </p:sp>
      <p:sp>
        <p:nvSpPr>
          <p:cNvPr id="5" name="Marcador de Posição de Conteúdo 2"/>
          <p:cNvSpPr>
            <a:spLocks noGrp="1"/>
          </p:cNvSpPr>
          <p:nvPr>
            <p:ph idx="1"/>
          </p:nvPr>
        </p:nvSpPr>
        <p:spPr>
          <a:xfrm>
            <a:off x="457200" y="1646237"/>
            <a:ext cx="8229600" cy="4526280"/>
          </a:xfrm>
        </p:spPr>
        <p:txBody>
          <a:bodyPr>
            <a:noAutofit/>
          </a:bodyPr>
          <a:lstStyle/>
          <a:p>
            <a:pPr algn="just">
              <a:buNone/>
            </a:pPr>
            <a:r>
              <a:rPr lang="pt-PT" sz="1800" b="1" dirty="0" smtClean="0"/>
              <a:t>8. A LETRA EM BRANCO (ART. 10.º DA LULL).</a:t>
            </a:r>
            <a:r>
              <a:rPr lang="pt-PT" sz="1800" dirty="0" smtClean="0"/>
              <a:t> </a:t>
            </a:r>
          </a:p>
          <a:p>
            <a:pPr algn="just">
              <a:buNone/>
            </a:pPr>
            <a:endParaRPr lang="pt-PT" sz="1800" dirty="0" smtClean="0"/>
          </a:p>
          <a:p>
            <a:pPr algn="just"/>
            <a:r>
              <a:rPr lang="pt-PT" sz="1800" dirty="0" smtClean="0"/>
              <a:t>É aquela a que falta algum dos requisitos indicados no art. 1.º, da LULL, mas que incorpora, pelo menos, a palavra “letra</a:t>
            </a:r>
            <a:r>
              <a:rPr lang="pt-PT" sz="1800" smtClean="0"/>
              <a:t>” e uma </a:t>
            </a:r>
            <a:r>
              <a:rPr lang="pt-PT" sz="1800" dirty="0" smtClean="0"/>
              <a:t>assinatura feita com a intenção de contrair uma obrigação cambiária.</a:t>
            </a:r>
          </a:p>
          <a:p>
            <a:pPr algn="just">
              <a:buNone/>
            </a:pPr>
            <a:endParaRPr lang="pt-PT" sz="1800" dirty="0" smtClean="0"/>
          </a:p>
          <a:p>
            <a:pPr algn="just"/>
            <a:r>
              <a:rPr lang="pt-PT" sz="1800" dirty="0" smtClean="0"/>
              <a:t>Letra em branco	=&gt;	Pacto de preenchimento </a:t>
            </a:r>
          </a:p>
          <a:p>
            <a:pPr algn="just">
              <a:buNone/>
            </a:pPr>
            <a:endParaRPr lang="pt-PT" sz="1800" dirty="0" smtClean="0"/>
          </a:p>
          <a:p>
            <a:pPr algn="just"/>
            <a:r>
              <a:rPr lang="pt-PT" sz="1800" dirty="0" smtClean="0"/>
              <a:t>A violação do pacto de preenchimento constitui o chamado preenchimento abusivo da letra em branco. </a:t>
            </a:r>
          </a:p>
          <a:p>
            <a:pPr algn="just">
              <a:buNone/>
            </a:pPr>
            <a:endParaRPr lang="pt-PT" sz="1800" dirty="0" smtClean="0"/>
          </a:p>
          <a:p>
            <a:pPr algn="just"/>
            <a:r>
              <a:rPr lang="pt-PT" sz="1800" dirty="0" smtClean="0"/>
              <a:t>O pacto de preenchimento como convenção </a:t>
            </a:r>
            <a:r>
              <a:rPr lang="pt-PT" sz="1800" dirty="0" err="1" smtClean="0"/>
              <a:t>extracartular</a:t>
            </a:r>
            <a:r>
              <a:rPr lang="pt-PT" sz="1800" dirty="0" smtClean="0"/>
              <a:t>, não é oponível a um portador mediato (portador que não foi parte naquela convenção).</a:t>
            </a:r>
          </a:p>
          <a:p>
            <a:pPr algn="just">
              <a:buNone/>
            </a:pPr>
            <a:r>
              <a:rPr lang="pt-PT" sz="1800" dirty="0" smtClean="0"/>
              <a:t> </a:t>
            </a:r>
          </a:p>
          <a:p>
            <a:pPr algn="just"/>
            <a:r>
              <a:rPr lang="pt-PT" sz="1800" dirty="0" smtClean="0"/>
              <a:t>Excepção: quando o portador mediato adquiriu a letra de má-fé ou cometendo falta grave.</a:t>
            </a:r>
          </a:p>
          <a:p>
            <a:pPr algn="just">
              <a:buNone/>
            </a:pPr>
            <a:r>
              <a:rPr lang="pt-PT" sz="1800" dirty="0" smtClean="0"/>
              <a:t> </a:t>
            </a:r>
          </a:p>
          <a:p>
            <a:pPr algn="just"/>
            <a:endParaRPr lang="pt-PT" sz="1800" dirty="0" smtClean="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253536"/>
            <a:ext cx="8229600" cy="1143000"/>
          </a:xfrm>
        </p:spPr>
        <p:txBody>
          <a:bodyPr>
            <a:normAutofit/>
          </a:bodyPr>
          <a:lstStyle/>
          <a:p>
            <a:r>
              <a:rPr lang="pt-PT" sz="1600" dirty="0" smtClean="0"/>
              <a:t>A letra de câmbio</a:t>
            </a:r>
            <a:endParaRPr lang="pt-PT" sz="1600" dirty="0"/>
          </a:p>
        </p:txBody>
      </p:sp>
      <p:sp>
        <p:nvSpPr>
          <p:cNvPr id="5" name="Marcador de Posição de Conteúdo 2"/>
          <p:cNvSpPr>
            <a:spLocks noGrp="1"/>
          </p:cNvSpPr>
          <p:nvPr>
            <p:ph idx="1"/>
          </p:nvPr>
        </p:nvSpPr>
        <p:spPr>
          <a:xfrm>
            <a:off x="457200" y="1646237"/>
            <a:ext cx="8229600" cy="4526280"/>
          </a:xfrm>
        </p:spPr>
        <p:txBody>
          <a:bodyPr>
            <a:noAutofit/>
          </a:bodyPr>
          <a:lstStyle/>
          <a:p>
            <a:pPr algn="just">
              <a:buNone/>
            </a:pPr>
            <a:r>
              <a:rPr lang="pt-PT" sz="1800" b="1" dirty="0" smtClean="0"/>
              <a:t>8. A LETRA EM BRANCO (ART. 10.º DA LULL).</a:t>
            </a:r>
            <a:r>
              <a:rPr lang="pt-PT" sz="1800" dirty="0" smtClean="0"/>
              <a:t> </a:t>
            </a:r>
          </a:p>
          <a:p>
            <a:pPr algn="just"/>
            <a:endParaRPr lang="pt-PT" sz="1800" i="1" dirty="0" smtClean="0"/>
          </a:p>
          <a:p>
            <a:pPr algn="just"/>
            <a:r>
              <a:rPr lang="pt-PT" sz="1800" i="1" dirty="0" smtClean="0"/>
              <a:t>Exemplo: </a:t>
            </a:r>
          </a:p>
          <a:p>
            <a:pPr algn="just"/>
            <a:r>
              <a:rPr lang="pt-PT" sz="1800" i="1" dirty="0" smtClean="0"/>
              <a:t>- A consegue de um banco uma abertura de crédito. Para garantia do seu débito, A entrega ao banco duas letras previamente aceites, mas sem conter o montante e os outros elementos.</a:t>
            </a:r>
          </a:p>
          <a:p>
            <a:pPr algn="just"/>
            <a:r>
              <a:rPr lang="pt-PT" sz="1800" i="1" dirty="0" smtClean="0"/>
              <a:t>- A acorda com o banco que, mais tarde, cada letra será preenchida com a indicação da soma a pagar, com a ordem de pagamento a favor do banco e com a assinatura dos representantes do banco como sacador. </a:t>
            </a:r>
          </a:p>
          <a:p>
            <a:pPr algn="just"/>
            <a:r>
              <a:rPr lang="pt-PT" sz="1800" i="1" dirty="0" smtClean="0"/>
              <a:t>- O banco tinha o direito de inscrever na letra o montante de 50 000 euros. Todavia, ultrapassou esse montante (60 000 euros).</a:t>
            </a:r>
          </a:p>
          <a:p>
            <a:pPr algn="just"/>
            <a:r>
              <a:rPr lang="pt-PT" sz="1800" i="1" dirty="0" smtClean="0"/>
              <a:t>- O banco tinha o direito de declarar a letra vencível a dez meses de data. Todavia, marcou o vencimento para mais cedo. </a:t>
            </a:r>
          </a:p>
          <a:p>
            <a:pPr algn="just"/>
            <a:r>
              <a:rPr lang="pt-PT" sz="1800" i="1" dirty="0" smtClean="0"/>
              <a:t>- O banco indicou um lugar de pagamento diferente do convencionado.</a:t>
            </a:r>
          </a:p>
          <a:p>
            <a:pPr algn="just"/>
            <a:r>
              <a:rPr lang="pt-PT" sz="1800" i="1" dirty="0" smtClean="0"/>
              <a:t>- O banco endossou a letra a C.</a:t>
            </a:r>
          </a:p>
          <a:p>
            <a:pPr algn="just">
              <a:buNone/>
            </a:pPr>
            <a:r>
              <a:rPr lang="pt-PT" sz="1800" dirty="0" smtClean="0"/>
              <a:t> </a:t>
            </a:r>
          </a:p>
          <a:p>
            <a:pPr algn="just"/>
            <a:endParaRPr lang="pt-PT" sz="1800" dirty="0" smtClean="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PT" sz="1600" dirty="0" smtClean="0"/>
              <a:t>A letra de câmbio</a:t>
            </a:r>
            <a:endParaRPr lang="pt-PT" sz="1600" dirty="0"/>
          </a:p>
        </p:txBody>
      </p:sp>
      <p:sp>
        <p:nvSpPr>
          <p:cNvPr id="3" name="Marcador de Posição de Conteúdo 2"/>
          <p:cNvSpPr>
            <a:spLocks noGrp="1"/>
          </p:cNvSpPr>
          <p:nvPr>
            <p:ph idx="1"/>
          </p:nvPr>
        </p:nvSpPr>
        <p:spPr/>
        <p:txBody>
          <a:bodyPr>
            <a:normAutofit fontScale="62500" lnSpcReduction="20000"/>
          </a:bodyPr>
          <a:lstStyle/>
          <a:p>
            <a:pPr algn="just">
              <a:buNone/>
            </a:pPr>
            <a:r>
              <a:rPr lang="pt-PT" b="1" dirty="0" smtClean="0"/>
              <a:t>1. TÍTULO DE CRÉDITO:</a:t>
            </a:r>
          </a:p>
          <a:p>
            <a:pPr algn="just">
              <a:buNone/>
            </a:pPr>
            <a:r>
              <a:rPr lang="pt-PT" dirty="0" smtClean="0"/>
              <a:t> </a:t>
            </a:r>
          </a:p>
          <a:p>
            <a:pPr algn="just">
              <a:buNone/>
            </a:pPr>
            <a:r>
              <a:rPr lang="pt-PT" dirty="0" smtClean="0"/>
              <a:t>NOÇÃO: documento necessário para exercitar o direito literal e autónomo nele mencionado.</a:t>
            </a:r>
          </a:p>
          <a:p>
            <a:pPr algn="just">
              <a:buNone/>
            </a:pPr>
            <a:r>
              <a:rPr lang="pt-PT" dirty="0" smtClean="0"/>
              <a:t>  </a:t>
            </a:r>
          </a:p>
          <a:p>
            <a:pPr algn="just">
              <a:buNone/>
            </a:pPr>
            <a:r>
              <a:rPr lang="pt-PT" dirty="0" smtClean="0"/>
              <a:t> </a:t>
            </a:r>
          </a:p>
          <a:p>
            <a:pPr algn="just">
              <a:buNone/>
            </a:pPr>
            <a:r>
              <a:rPr lang="pt-PT" dirty="0" smtClean="0"/>
              <a:t> 1. O título de crédito é um documento.</a:t>
            </a:r>
          </a:p>
          <a:p>
            <a:pPr algn="just">
              <a:buNone/>
            </a:pPr>
            <a:endParaRPr lang="pt-PT" dirty="0" smtClean="0"/>
          </a:p>
          <a:p>
            <a:pPr algn="just">
              <a:buNone/>
            </a:pPr>
            <a:r>
              <a:rPr lang="pt-PT" dirty="0" smtClean="0"/>
              <a:t>2. O direito cartular pressupõe uma relação jurídica anterior:</a:t>
            </a:r>
          </a:p>
          <a:p>
            <a:pPr algn="just">
              <a:buNone/>
            </a:pPr>
            <a:r>
              <a:rPr lang="pt-PT" dirty="0" smtClean="0"/>
              <a:t> </a:t>
            </a:r>
          </a:p>
          <a:p>
            <a:pPr algn="just">
              <a:buNone/>
            </a:pPr>
            <a:r>
              <a:rPr lang="pt-PT" i="1" dirty="0" smtClean="0"/>
              <a:t>	Exemplo: A sacou uma letra sobre B a favor de C, para pagamento de uma dívida resultante da compra de um automóvel que havia feito a C.</a:t>
            </a:r>
          </a:p>
          <a:p>
            <a:pPr algn="just">
              <a:buNone/>
            </a:pPr>
            <a:r>
              <a:rPr lang="pt-PT" dirty="0" smtClean="0"/>
              <a:t> </a:t>
            </a:r>
          </a:p>
          <a:p>
            <a:pPr algn="just">
              <a:buNone/>
            </a:pPr>
            <a:r>
              <a:rPr lang="pt-PT" dirty="0" smtClean="0"/>
              <a:t>3. O direito incorporado no título é um direito literal.</a:t>
            </a:r>
          </a:p>
          <a:p>
            <a:pPr algn="just">
              <a:buNone/>
            </a:pPr>
            <a:r>
              <a:rPr lang="pt-PT" dirty="0" smtClean="0"/>
              <a:t> </a:t>
            </a:r>
          </a:p>
          <a:p>
            <a:pPr algn="just">
              <a:buNone/>
            </a:pPr>
            <a:r>
              <a:rPr lang="pt-PT" dirty="0" smtClean="0"/>
              <a:t>4. O direito incorporado no título é autónomo.</a:t>
            </a:r>
          </a:p>
          <a:p>
            <a:pPr algn="just"/>
            <a:endParaRPr lang="pt-PT"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anim calcmode="lin" valueType="num">
                                      <p:cBhvr additive="base">
                                        <p:cTn id="1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
                                            <p:txEl>
                                              <p:pRg st="7" end="7"/>
                                            </p:txEl>
                                          </p:spTgt>
                                        </p:tgtEl>
                                        <p:attrNameLst>
                                          <p:attrName>style.visibility</p:attrName>
                                        </p:attrNameLst>
                                      </p:cBhvr>
                                      <p:to>
                                        <p:strVal val="visible"/>
                                      </p:to>
                                    </p:set>
                                    <p:anim calcmode="lin" valueType="num">
                                      <p:cBhvr additive="base">
                                        <p:cTn id="17"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3">
                                            <p:txEl>
                                              <p:pRg st="9" end="9"/>
                                            </p:txEl>
                                          </p:spTgt>
                                        </p:tgtEl>
                                        <p:attrNameLst>
                                          <p:attrName>style.visibility</p:attrName>
                                        </p:attrNameLst>
                                      </p:cBhvr>
                                      <p:to>
                                        <p:strVal val="visible"/>
                                      </p:to>
                                    </p:set>
                                    <p:anim calcmode="lin" valueType="num">
                                      <p:cBhvr additive="base">
                                        <p:cTn id="23"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3">
                                            <p:txEl>
                                              <p:pRg st="11" end="11"/>
                                            </p:txEl>
                                          </p:spTgt>
                                        </p:tgtEl>
                                        <p:attrNameLst>
                                          <p:attrName>style.visibility</p:attrName>
                                        </p:attrNameLst>
                                      </p:cBhvr>
                                      <p:to>
                                        <p:strVal val="visible"/>
                                      </p:to>
                                    </p:set>
                                    <p:anim calcmode="lin" valueType="num">
                                      <p:cBhvr additive="base">
                                        <p:cTn id="29" dur="500" fill="hold"/>
                                        <p:tgtEl>
                                          <p:spTgt spid="3">
                                            <p:txEl>
                                              <p:pRg st="11" end="11"/>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11" end="11"/>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 calcmode="lin" valueType="num">
                                      <p:cBhvr additive="base">
                                        <p:cTn id="3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253536"/>
            <a:ext cx="8229600" cy="1143000"/>
          </a:xfrm>
        </p:spPr>
        <p:txBody>
          <a:bodyPr>
            <a:normAutofit/>
          </a:bodyPr>
          <a:lstStyle/>
          <a:p>
            <a:r>
              <a:rPr lang="pt-PT" sz="1600" dirty="0" smtClean="0"/>
              <a:t>A letra de câmbio</a:t>
            </a:r>
            <a:endParaRPr lang="pt-PT" sz="1600" dirty="0"/>
          </a:p>
        </p:txBody>
      </p:sp>
      <p:sp>
        <p:nvSpPr>
          <p:cNvPr id="5" name="Marcador de Posição de Conteúdo 2"/>
          <p:cNvSpPr>
            <a:spLocks noGrp="1"/>
          </p:cNvSpPr>
          <p:nvPr>
            <p:ph idx="1"/>
          </p:nvPr>
        </p:nvSpPr>
        <p:spPr>
          <a:xfrm>
            <a:off x="457200" y="1646237"/>
            <a:ext cx="8229600" cy="4526280"/>
          </a:xfrm>
        </p:spPr>
        <p:txBody>
          <a:bodyPr>
            <a:noAutofit/>
          </a:bodyPr>
          <a:lstStyle/>
          <a:p>
            <a:pPr>
              <a:buNone/>
            </a:pPr>
            <a:r>
              <a:rPr lang="pt-PT" sz="1800" b="1" dirty="0" smtClean="0"/>
              <a:t>9. O PREENCHIMENTO ABUSIVO DA LETRA EM BRANCO.</a:t>
            </a:r>
            <a:r>
              <a:rPr lang="pt-PT" sz="1800" dirty="0" smtClean="0"/>
              <a:t> </a:t>
            </a:r>
          </a:p>
          <a:p>
            <a:r>
              <a:rPr lang="pt-PT" sz="1800" dirty="0" smtClean="0"/>
              <a:t> </a:t>
            </a:r>
          </a:p>
          <a:p>
            <a:r>
              <a:rPr lang="pt-PT" sz="1800" dirty="0" smtClean="0"/>
              <a:t>1.ª situação: A letra foi preenchida pelo próprio adquirente. </a:t>
            </a:r>
          </a:p>
          <a:p>
            <a:r>
              <a:rPr lang="pt-PT" sz="1800" dirty="0" smtClean="0"/>
              <a:t>Duas hipóteses:</a:t>
            </a:r>
          </a:p>
          <a:p>
            <a:pPr>
              <a:buNone/>
            </a:pPr>
            <a:r>
              <a:rPr lang="pt-PT" sz="1800" dirty="0" smtClean="0"/>
              <a:t>		a) É o próprio adquirente </a:t>
            </a:r>
            <a:r>
              <a:rPr lang="pt-PT" sz="1800" dirty="0" err="1" smtClean="0"/>
              <a:t>preenchedor</a:t>
            </a:r>
            <a:r>
              <a:rPr lang="pt-PT" sz="1800" dirty="0" smtClean="0"/>
              <a:t> que reclama o pagamento ao subscritor.</a:t>
            </a:r>
          </a:p>
          <a:p>
            <a:pPr>
              <a:buNone/>
            </a:pPr>
            <a:r>
              <a:rPr lang="pt-PT" sz="1800" dirty="0" smtClean="0"/>
              <a:t>		b) O pagamento é exigido por um terceiro que recebeu por endosso a letra já preenchida.</a:t>
            </a:r>
          </a:p>
          <a:p>
            <a:pPr>
              <a:buNone/>
            </a:pPr>
            <a:endParaRPr lang="pt-PT" sz="1800" dirty="0" smtClean="0"/>
          </a:p>
          <a:p>
            <a:pPr>
              <a:buNone/>
            </a:pPr>
            <a:r>
              <a:rPr lang="pt-PT" sz="1800" dirty="0" smtClean="0"/>
              <a:t> </a:t>
            </a:r>
          </a:p>
          <a:p>
            <a:r>
              <a:rPr lang="pt-PT" sz="1800" dirty="0" smtClean="0"/>
              <a:t>2.ª situação: A letra foi preenchida por um terceiro. </a:t>
            </a:r>
          </a:p>
          <a:p>
            <a:r>
              <a:rPr lang="pt-PT" sz="1800" dirty="0" smtClean="0"/>
              <a:t>Duas hipóteses:</a:t>
            </a:r>
          </a:p>
          <a:p>
            <a:pPr>
              <a:buNone/>
            </a:pPr>
            <a:r>
              <a:rPr lang="pt-PT" sz="1800" dirty="0" smtClean="0"/>
              <a:t>		a) O terceiro </a:t>
            </a:r>
            <a:r>
              <a:rPr lang="pt-PT" sz="1800" dirty="0" err="1" smtClean="0"/>
              <a:t>preenchedor</a:t>
            </a:r>
            <a:r>
              <a:rPr lang="pt-PT" sz="1800" dirty="0" smtClean="0"/>
              <a:t> não recebeu a letra por endosso, mas por simples tradição ou sucessão </a:t>
            </a:r>
            <a:r>
              <a:rPr lang="pt-PT" sz="1800" dirty="0" err="1" smtClean="0"/>
              <a:t>mortis</a:t>
            </a:r>
            <a:r>
              <a:rPr lang="pt-PT" sz="1800" dirty="0" smtClean="0"/>
              <a:t> causa.</a:t>
            </a:r>
          </a:p>
          <a:p>
            <a:pPr>
              <a:buNone/>
            </a:pPr>
            <a:r>
              <a:rPr lang="pt-PT" sz="1800" dirty="0" smtClean="0"/>
              <a:t>		b) O terceiro </a:t>
            </a:r>
            <a:r>
              <a:rPr lang="pt-PT" sz="1800" dirty="0" err="1" smtClean="0"/>
              <a:t>preenchedor</a:t>
            </a:r>
            <a:r>
              <a:rPr lang="pt-PT" sz="1800" dirty="0" smtClean="0"/>
              <a:t> recebeu a letra por endosso.</a:t>
            </a:r>
          </a:p>
          <a:p>
            <a:pPr algn="just">
              <a:buNone/>
            </a:pPr>
            <a:endParaRPr lang="pt-PT" sz="1800" dirty="0" smtClean="0"/>
          </a:p>
          <a:p>
            <a:pPr algn="just"/>
            <a:endParaRPr lang="pt-PT" sz="1800" dirty="0" smtClean="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253536"/>
            <a:ext cx="8229600" cy="1143000"/>
          </a:xfrm>
        </p:spPr>
        <p:txBody>
          <a:bodyPr>
            <a:normAutofit/>
          </a:bodyPr>
          <a:lstStyle/>
          <a:p>
            <a:r>
              <a:rPr lang="pt-PT" sz="1600" dirty="0" smtClean="0"/>
              <a:t>A letra de câmbio</a:t>
            </a:r>
            <a:endParaRPr lang="pt-PT" sz="1600" dirty="0"/>
          </a:p>
        </p:txBody>
      </p:sp>
      <p:sp>
        <p:nvSpPr>
          <p:cNvPr id="6" name="Marcador de Posição de Conteúdo 2"/>
          <p:cNvSpPr>
            <a:spLocks noGrp="1"/>
          </p:cNvSpPr>
          <p:nvPr>
            <p:ph idx="1"/>
          </p:nvPr>
        </p:nvSpPr>
        <p:spPr>
          <a:xfrm>
            <a:off x="457200" y="1646237"/>
            <a:ext cx="8229600" cy="4526280"/>
          </a:xfrm>
        </p:spPr>
        <p:txBody>
          <a:bodyPr>
            <a:noAutofit/>
          </a:bodyPr>
          <a:lstStyle/>
          <a:p>
            <a:pPr algn="just"/>
            <a:r>
              <a:rPr lang="pt-PT" sz="1800" b="1" dirty="0" smtClean="0"/>
              <a:t>10. O SAQUE.</a:t>
            </a:r>
          </a:p>
          <a:p>
            <a:pPr algn="just">
              <a:buNone/>
            </a:pPr>
            <a:r>
              <a:rPr lang="pt-PT" sz="1800" dirty="0" smtClean="0"/>
              <a:t> </a:t>
            </a:r>
          </a:p>
          <a:p>
            <a:pPr algn="just"/>
            <a:r>
              <a:rPr lang="pt-PT" sz="1800" dirty="0" smtClean="0"/>
              <a:t>Declaração que enuncia simultaneamente uma ordem de pagamento a um terceiro (o sacado) e uma promessa do sacador, dirigida ao tomador e aos sucessivos portadores da letra (conteúdo da promessa: o sacado assumirá a responsabilidade cambiária do pagamento — aceite — e efectivamente pagará a dívida). Em consequência desta promessa, o sacador fica obrigado, ele próprio, a pagar a letra se o sacado a não aceitar ou se, aceitando-a, não a pagar.</a:t>
            </a:r>
          </a:p>
          <a:p>
            <a:pPr algn="just">
              <a:buNone/>
            </a:pPr>
            <a:r>
              <a:rPr lang="pt-PT" sz="1800" dirty="0" smtClean="0"/>
              <a:t> </a:t>
            </a:r>
          </a:p>
          <a:p>
            <a:pPr algn="just">
              <a:buNone/>
            </a:pPr>
            <a:r>
              <a:rPr lang="pt-PT" sz="1800" dirty="0" smtClean="0"/>
              <a:t> </a:t>
            </a:r>
          </a:p>
          <a:p>
            <a:pPr algn="just"/>
            <a:r>
              <a:rPr lang="pt-PT" sz="1800" dirty="0" smtClean="0"/>
              <a:t>Provisão	=&gt;	relação subjacente entre sacador e sacado.</a:t>
            </a:r>
          </a:p>
          <a:p>
            <a:pPr algn="just">
              <a:buNone/>
            </a:pPr>
            <a:r>
              <a:rPr lang="pt-PT" sz="1800" dirty="0" smtClean="0"/>
              <a:t> </a:t>
            </a:r>
          </a:p>
          <a:p>
            <a:pPr algn="just"/>
            <a:endParaRPr lang="pt-PT" sz="1800" dirty="0" smtClean="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253536"/>
            <a:ext cx="8229600" cy="1143000"/>
          </a:xfrm>
        </p:spPr>
        <p:txBody>
          <a:bodyPr>
            <a:normAutofit/>
          </a:bodyPr>
          <a:lstStyle/>
          <a:p>
            <a:r>
              <a:rPr lang="pt-PT" sz="1600" dirty="0" smtClean="0"/>
              <a:t>A letra de câmbio</a:t>
            </a:r>
            <a:endParaRPr lang="pt-PT" sz="1600" dirty="0"/>
          </a:p>
        </p:txBody>
      </p:sp>
      <p:sp>
        <p:nvSpPr>
          <p:cNvPr id="5" name="Marcador de Posição de Conteúdo 2"/>
          <p:cNvSpPr>
            <a:spLocks noGrp="1"/>
          </p:cNvSpPr>
          <p:nvPr>
            <p:ph idx="1"/>
          </p:nvPr>
        </p:nvSpPr>
        <p:spPr>
          <a:xfrm>
            <a:off x="457200" y="1646237"/>
            <a:ext cx="8229600" cy="4526280"/>
          </a:xfrm>
        </p:spPr>
        <p:txBody>
          <a:bodyPr>
            <a:noAutofit/>
          </a:bodyPr>
          <a:lstStyle/>
          <a:p>
            <a:pPr algn="just">
              <a:buNone/>
            </a:pPr>
            <a:endParaRPr lang="pt-PT" sz="1800" dirty="0" smtClean="0"/>
          </a:p>
          <a:p>
            <a:pPr algn="just"/>
            <a:endParaRPr lang="pt-PT" sz="1800" dirty="0" smtClean="0"/>
          </a:p>
        </p:txBody>
      </p:sp>
      <p:sp>
        <p:nvSpPr>
          <p:cNvPr id="6" name="Marcador de Posição de Conteúdo 2"/>
          <p:cNvSpPr txBox="1">
            <a:spLocks/>
          </p:cNvSpPr>
          <p:nvPr/>
        </p:nvSpPr>
        <p:spPr>
          <a:xfrm>
            <a:off x="609600" y="1798637"/>
            <a:ext cx="8229600" cy="4526280"/>
          </a:xfrm>
          <a:prstGeom prst="rect">
            <a:avLst/>
          </a:prstGeom>
        </p:spPr>
        <p:txBody>
          <a:bodyPr>
            <a:noAutofit/>
          </a:bodyPr>
          <a:lstStyle/>
          <a:p>
            <a:endParaRPr lang="pt-PT" dirty="0" smtClean="0"/>
          </a:p>
          <a:p>
            <a:pPr algn="just">
              <a:buFont typeface="Arial" pitchFamily="34" charset="0"/>
              <a:buChar char="•"/>
            </a:pPr>
            <a:r>
              <a:rPr lang="pt-PT" dirty="0" smtClean="0"/>
              <a:t> Art. 9.º, da LULL:</a:t>
            </a:r>
          </a:p>
          <a:p>
            <a:pPr algn="just"/>
            <a:r>
              <a:rPr lang="pt-PT" dirty="0" smtClean="0"/>
              <a:t>- o sacador é garante tanto da aceitação como do pagamento da letra;</a:t>
            </a:r>
          </a:p>
          <a:p>
            <a:pPr algn="just"/>
            <a:r>
              <a:rPr lang="pt-PT" dirty="0" smtClean="0"/>
              <a:t>- a letra tem uma função de garantia.</a:t>
            </a:r>
          </a:p>
          <a:p>
            <a:pPr algn="just"/>
            <a:r>
              <a:rPr lang="pt-PT" dirty="0" smtClean="0"/>
              <a:t> </a:t>
            </a:r>
          </a:p>
          <a:p>
            <a:pPr algn="just"/>
            <a:r>
              <a:rPr lang="pt-PT" dirty="0" smtClean="0"/>
              <a:t> </a:t>
            </a:r>
          </a:p>
          <a:p>
            <a:pPr algn="just"/>
            <a:r>
              <a:rPr lang="pt-PT" dirty="0" smtClean="0"/>
              <a:t> </a:t>
            </a:r>
          </a:p>
          <a:p>
            <a:pPr algn="just">
              <a:buFont typeface="Arial" pitchFamily="34" charset="0"/>
              <a:buChar char="•"/>
            </a:pPr>
            <a:r>
              <a:rPr lang="pt-PT" dirty="0" smtClean="0"/>
              <a:t> Limitações da função de garantia da letra: o sacador pode</a:t>
            </a:r>
            <a:br>
              <a:rPr lang="pt-PT" dirty="0" smtClean="0"/>
            </a:br>
            <a:r>
              <a:rPr lang="pt-PT" dirty="0" smtClean="0"/>
              <a:t>exonerar-se da garantia de aceitação.</a:t>
            </a:r>
          </a:p>
          <a:p>
            <a:pPr marL="292100" marR="0" lvl="0" indent="-292100" algn="just" defTabSz="914400" rtl="0" eaLnBrk="1" fontAlgn="auto" latinLnBrk="0" hangingPunct="1">
              <a:lnSpc>
                <a:spcPct val="100000"/>
              </a:lnSpc>
              <a:spcBef>
                <a:spcPts val="0"/>
              </a:spcBef>
              <a:spcAft>
                <a:spcPts val="0"/>
              </a:spcAft>
              <a:buClr>
                <a:schemeClr val="accent1"/>
              </a:buClr>
              <a:buSzPct val="70000"/>
              <a:buFont typeface="Wingdings 2"/>
              <a:buChar char=""/>
              <a:tabLst/>
              <a:defRPr/>
            </a:pPr>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a:p>
            <a:pPr marL="292100" marR="0" lvl="0" indent="-292100" algn="just" defTabSz="914400" rtl="0" eaLnBrk="1" fontAlgn="auto" latinLnBrk="0" hangingPunct="1">
              <a:lnSpc>
                <a:spcPct val="100000"/>
              </a:lnSpc>
              <a:spcBef>
                <a:spcPts val="0"/>
              </a:spcBef>
              <a:spcAft>
                <a:spcPts val="0"/>
              </a:spcAft>
              <a:buClr>
                <a:schemeClr val="accent1"/>
              </a:buClr>
              <a:buSzPct val="70000"/>
              <a:buFont typeface="Wingdings 2"/>
              <a:buNone/>
              <a:tabLst/>
              <a:defRPr/>
            </a:pPr>
            <a:r>
              <a:rPr kumimoji="0" lang="pt-PT" sz="1800" b="0" i="0" u="none" strike="noStrike" kern="1200" cap="none" spc="0" normalizeH="0" baseline="0" noProof="0" dirty="0" smtClean="0">
                <a:ln>
                  <a:noFill/>
                </a:ln>
                <a:solidFill>
                  <a:schemeClr val="tx1"/>
                </a:solidFill>
                <a:effectLst/>
                <a:uLnTx/>
                <a:uFillTx/>
                <a:latin typeface="+mn-lt"/>
                <a:ea typeface="+mn-ea"/>
                <a:cs typeface="+mn-cs"/>
              </a:rPr>
              <a:t> </a:t>
            </a:r>
          </a:p>
          <a:p>
            <a:pPr marL="292100" marR="0" lvl="0" indent="-292100" algn="just" defTabSz="914400" rtl="0" eaLnBrk="1" fontAlgn="auto" latinLnBrk="0" hangingPunct="1">
              <a:lnSpc>
                <a:spcPct val="100000"/>
              </a:lnSpc>
              <a:spcBef>
                <a:spcPts val="0"/>
              </a:spcBef>
              <a:spcAft>
                <a:spcPts val="0"/>
              </a:spcAft>
              <a:buClr>
                <a:schemeClr val="accent1"/>
              </a:buClr>
              <a:buSzPct val="70000"/>
              <a:buFont typeface="Wingdings 2"/>
              <a:buChar char=""/>
              <a:tabLst/>
              <a:defRPr/>
            </a:pPr>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253536"/>
            <a:ext cx="8229600" cy="1143000"/>
          </a:xfrm>
        </p:spPr>
        <p:txBody>
          <a:bodyPr>
            <a:normAutofit/>
          </a:bodyPr>
          <a:lstStyle/>
          <a:p>
            <a:r>
              <a:rPr lang="pt-PT" sz="1600" dirty="0" smtClean="0"/>
              <a:t>A letra de câmbio</a:t>
            </a:r>
            <a:endParaRPr lang="pt-PT" sz="1600" dirty="0"/>
          </a:p>
        </p:txBody>
      </p:sp>
      <p:sp>
        <p:nvSpPr>
          <p:cNvPr id="5" name="Marcador de Posição de Conteúdo 2"/>
          <p:cNvSpPr txBox="1">
            <a:spLocks/>
          </p:cNvSpPr>
          <p:nvPr/>
        </p:nvSpPr>
        <p:spPr>
          <a:xfrm>
            <a:off x="609600" y="1798637"/>
            <a:ext cx="8229600" cy="4526280"/>
          </a:xfrm>
          <a:prstGeom prst="rect">
            <a:avLst/>
          </a:prstGeom>
        </p:spPr>
        <p:txBody>
          <a:bodyPr>
            <a:noAutofit/>
          </a:bodyPr>
          <a:lstStyle/>
          <a:p>
            <a:pPr algn="just"/>
            <a:r>
              <a:rPr lang="pt-PT" b="1" dirty="0" smtClean="0"/>
              <a:t>11. MODALIDADES DE SAQUE (ART. 3.º, DA LULL).</a:t>
            </a:r>
          </a:p>
          <a:p>
            <a:pPr algn="just"/>
            <a:r>
              <a:rPr lang="pt-PT" dirty="0" smtClean="0"/>
              <a:t> </a:t>
            </a:r>
          </a:p>
          <a:p>
            <a:pPr algn="just">
              <a:buFont typeface="Arial" pitchFamily="34" charset="0"/>
              <a:buChar char="•"/>
            </a:pPr>
            <a:r>
              <a:rPr lang="pt-PT" dirty="0" smtClean="0"/>
              <a:t> A letra pode ser passada à ordem:</a:t>
            </a:r>
          </a:p>
          <a:p>
            <a:pPr algn="just"/>
            <a:r>
              <a:rPr lang="pt-PT" dirty="0" smtClean="0"/>
              <a:t> </a:t>
            </a:r>
          </a:p>
          <a:p>
            <a:pPr algn="just"/>
            <a:r>
              <a:rPr lang="pt-PT" dirty="0" smtClean="0"/>
              <a:t>- do próprio sacador;</a:t>
            </a:r>
          </a:p>
          <a:p>
            <a:pPr algn="just"/>
            <a:r>
              <a:rPr lang="pt-PT" dirty="0" smtClean="0"/>
              <a:t> </a:t>
            </a:r>
          </a:p>
          <a:p>
            <a:pPr algn="just"/>
            <a:r>
              <a:rPr lang="pt-PT" dirty="0" smtClean="0"/>
              <a:t>- de terceiro;</a:t>
            </a:r>
          </a:p>
          <a:p>
            <a:pPr algn="just"/>
            <a:r>
              <a:rPr lang="pt-PT" dirty="0" smtClean="0"/>
              <a:t> </a:t>
            </a:r>
          </a:p>
          <a:p>
            <a:pPr algn="just">
              <a:buFontTx/>
              <a:buChar char="-"/>
            </a:pPr>
            <a:r>
              <a:rPr lang="pt-PT" dirty="0" smtClean="0"/>
              <a:t>por ordem e conta de terceiro.</a:t>
            </a:r>
          </a:p>
          <a:p>
            <a:pPr algn="just"/>
            <a:r>
              <a:rPr lang="pt-PT" dirty="0" smtClean="0"/>
              <a:t> </a:t>
            </a:r>
          </a:p>
          <a:p>
            <a:pPr algn="just">
              <a:buFont typeface="Arial" pitchFamily="34" charset="0"/>
              <a:buChar char="•"/>
            </a:pPr>
            <a:r>
              <a:rPr lang="pt-PT" dirty="0" smtClean="0"/>
              <a:t> A letra pode ser passada:</a:t>
            </a:r>
          </a:p>
          <a:p>
            <a:pPr algn="just"/>
            <a:r>
              <a:rPr lang="pt-PT" dirty="0" smtClean="0"/>
              <a:t> </a:t>
            </a:r>
          </a:p>
          <a:p>
            <a:pPr algn="just"/>
            <a:r>
              <a:rPr lang="pt-PT" dirty="0" smtClean="0"/>
              <a:t>- sobre o próprio sacador (o sacado é o próprio sacador – o sacador saca sobre si mesmo);</a:t>
            </a:r>
          </a:p>
          <a:p>
            <a:pPr algn="just"/>
            <a:r>
              <a:rPr lang="pt-PT" dirty="0" smtClean="0"/>
              <a:t> </a:t>
            </a:r>
          </a:p>
          <a:p>
            <a:pPr algn="just"/>
            <a:r>
              <a:rPr lang="pt-PT" dirty="0" smtClean="0"/>
              <a:t>- sobre terceiro (a ordem de pagamento é dada a um terceiro que é o sacado).</a:t>
            </a:r>
          </a:p>
          <a:p>
            <a:r>
              <a:rPr lang="pt-PT" dirty="0" smtClean="0"/>
              <a:t> </a:t>
            </a:r>
          </a:p>
          <a:p>
            <a:r>
              <a:rPr lang="pt-PT" dirty="0" smtClean="0"/>
              <a:t> </a:t>
            </a:r>
          </a:p>
          <a:p>
            <a:pPr algn="just"/>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a:p>
            <a:pPr marL="292100" marR="0" lvl="0" indent="-292100" algn="just" defTabSz="914400" rtl="0" eaLnBrk="1" fontAlgn="auto" latinLnBrk="0" hangingPunct="1">
              <a:lnSpc>
                <a:spcPct val="100000"/>
              </a:lnSpc>
              <a:spcBef>
                <a:spcPts val="0"/>
              </a:spcBef>
              <a:spcAft>
                <a:spcPts val="0"/>
              </a:spcAft>
              <a:buClr>
                <a:schemeClr val="accent1"/>
              </a:buClr>
              <a:buSzPct val="70000"/>
              <a:buFont typeface="Wingdings 2"/>
              <a:buChar char=""/>
              <a:tabLst/>
              <a:defRPr/>
            </a:pPr>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253536"/>
            <a:ext cx="8229600" cy="1143000"/>
          </a:xfrm>
        </p:spPr>
        <p:txBody>
          <a:bodyPr>
            <a:normAutofit/>
          </a:bodyPr>
          <a:lstStyle/>
          <a:p>
            <a:r>
              <a:rPr lang="pt-PT" sz="1600" dirty="0" smtClean="0"/>
              <a:t>A letra de câmbio</a:t>
            </a:r>
            <a:endParaRPr lang="pt-PT" sz="1600" dirty="0"/>
          </a:p>
        </p:txBody>
      </p:sp>
      <p:sp>
        <p:nvSpPr>
          <p:cNvPr id="5" name="Marcador de Posição de Conteúdo 2"/>
          <p:cNvSpPr txBox="1">
            <a:spLocks/>
          </p:cNvSpPr>
          <p:nvPr/>
        </p:nvSpPr>
        <p:spPr>
          <a:xfrm>
            <a:off x="609600" y="1798637"/>
            <a:ext cx="8229600" cy="4526280"/>
          </a:xfrm>
          <a:prstGeom prst="rect">
            <a:avLst/>
          </a:prstGeom>
        </p:spPr>
        <p:txBody>
          <a:bodyPr>
            <a:noAutofit/>
          </a:bodyPr>
          <a:lstStyle/>
          <a:p>
            <a:endParaRPr lang="pt-PT" dirty="0" smtClean="0"/>
          </a:p>
          <a:p>
            <a:endParaRPr lang="pt-PT" dirty="0" smtClean="0"/>
          </a:p>
          <a:p>
            <a:pPr algn="just">
              <a:buFont typeface="Arial" pitchFamily="34" charset="0"/>
              <a:buChar char="•"/>
            </a:pPr>
            <a:r>
              <a:rPr lang="pt-PT" dirty="0" smtClean="0"/>
              <a:t> Vias e cópias de letras:</a:t>
            </a:r>
          </a:p>
          <a:p>
            <a:pPr algn="just"/>
            <a:r>
              <a:rPr lang="pt-PT" dirty="0" smtClean="0"/>
              <a:t> </a:t>
            </a:r>
          </a:p>
          <a:p>
            <a:pPr algn="just"/>
            <a:r>
              <a:rPr lang="pt-PT" dirty="0" smtClean="0"/>
              <a:t>- a letra pode ser sacada por várias vias (art. 64.º, da LULL).</a:t>
            </a:r>
          </a:p>
          <a:p>
            <a:pPr algn="just"/>
            <a:r>
              <a:rPr lang="pt-PT" dirty="0" smtClean="0"/>
              <a:t> </a:t>
            </a:r>
          </a:p>
          <a:p>
            <a:pPr algn="just"/>
            <a:r>
              <a:rPr lang="pt-PT" dirty="0" smtClean="0"/>
              <a:t>- o portador tem o direito de tirar várias cópias do título (art. 67.º, da LULL).</a:t>
            </a:r>
          </a:p>
          <a:p>
            <a:pPr algn="just"/>
            <a:r>
              <a:rPr lang="pt-PT" dirty="0" smtClean="0"/>
              <a:t> </a:t>
            </a:r>
          </a:p>
          <a:p>
            <a:pPr algn="just"/>
            <a:r>
              <a:rPr lang="pt-PT" dirty="0" smtClean="0"/>
              <a:t> </a:t>
            </a:r>
          </a:p>
          <a:p>
            <a:pPr algn="just"/>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a:p>
            <a:pPr marL="292100" marR="0" lvl="0" indent="-292100" algn="just" defTabSz="914400" rtl="0" eaLnBrk="1" fontAlgn="auto" latinLnBrk="0" hangingPunct="1">
              <a:lnSpc>
                <a:spcPct val="100000"/>
              </a:lnSpc>
              <a:spcBef>
                <a:spcPts val="0"/>
              </a:spcBef>
              <a:spcAft>
                <a:spcPts val="0"/>
              </a:spcAft>
              <a:buClr>
                <a:schemeClr val="accent1"/>
              </a:buClr>
              <a:buSzPct val="70000"/>
              <a:buFont typeface="Wingdings 2"/>
              <a:buChar char=""/>
              <a:tabLst/>
              <a:defRPr/>
            </a:pPr>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253536"/>
            <a:ext cx="8229600" cy="1143000"/>
          </a:xfrm>
        </p:spPr>
        <p:txBody>
          <a:bodyPr>
            <a:normAutofit/>
          </a:bodyPr>
          <a:lstStyle/>
          <a:p>
            <a:r>
              <a:rPr lang="pt-PT" sz="1600" dirty="0" smtClean="0"/>
              <a:t>A letra de câmbio</a:t>
            </a:r>
            <a:endParaRPr lang="pt-PT" sz="1600" dirty="0"/>
          </a:p>
        </p:txBody>
      </p:sp>
      <p:sp>
        <p:nvSpPr>
          <p:cNvPr id="5" name="Marcador de Posição de Conteúdo 2"/>
          <p:cNvSpPr txBox="1">
            <a:spLocks/>
          </p:cNvSpPr>
          <p:nvPr/>
        </p:nvSpPr>
        <p:spPr>
          <a:xfrm>
            <a:off x="609600" y="1798637"/>
            <a:ext cx="8229600" cy="4526280"/>
          </a:xfrm>
          <a:prstGeom prst="rect">
            <a:avLst/>
          </a:prstGeom>
        </p:spPr>
        <p:txBody>
          <a:bodyPr>
            <a:noAutofit/>
          </a:bodyPr>
          <a:lstStyle/>
          <a:p>
            <a:pPr algn="just"/>
            <a:r>
              <a:rPr lang="pt-PT" b="1" dirty="0" smtClean="0"/>
              <a:t>12. O ACEITE (ARTS. 21.º A 29.º DA LULL).</a:t>
            </a:r>
          </a:p>
          <a:p>
            <a:pPr algn="just"/>
            <a:r>
              <a:rPr lang="pt-PT" dirty="0" smtClean="0"/>
              <a:t> </a:t>
            </a:r>
          </a:p>
          <a:p>
            <a:pPr algn="just"/>
            <a:r>
              <a:rPr lang="pt-PT" dirty="0" smtClean="0"/>
              <a:t> </a:t>
            </a:r>
          </a:p>
          <a:p>
            <a:pPr algn="just">
              <a:buFont typeface="Arial" pitchFamily="34" charset="0"/>
              <a:buChar char="•"/>
            </a:pPr>
            <a:r>
              <a:rPr lang="pt-PT" dirty="0" smtClean="0"/>
              <a:t> O aceite é o negócio jurídico pelo qual o sacado toma a posição de principal obrigado cambiário.</a:t>
            </a:r>
          </a:p>
          <a:p>
            <a:pPr algn="just"/>
            <a:r>
              <a:rPr lang="pt-PT" dirty="0" smtClean="0"/>
              <a:t> </a:t>
            </a:r>
          </a:p>
          <a:p>
            <a:pPr algn="just">
              <a:buFont typeface="Arial" pitchFamily="34" charset="0"/>
              <a:buChar char="•"/>
            </a:pPr>
            <a:r>
              <a:rPr lang="pt-PT" dirty="0" smtClean="0"/>
              <a:t> Pelo aceite, o sacado obriga-se a pagar a letra ao portador no vencimento.</a:t>
            </a:r>
          </a:p>
          <a:p>
            <a:pPr algn="just"/>
            <a:r>
              <a:rPr lang="pt-PT" dirty="0" smtClean="0"/>
              <a:t> </a:t>
            </a:r>
          </a:p>
          <a:p>
            <a:pPr algn="just"/>
            <a:r>
              <a:rPr lang="pt-PT" dirty="0" smtClean="0"/>
              <a:t> </a:t>
            </a:r>
          </a:p>
          <a:p>
            <a:pPr marL="292100" marR="0" lvl="0" indent="-292100" algn="just" defTabSz="914400" rtl="0" eaLnBrk="1" fontAlgn="auto" latinLnBrk="0" hangingPunct="1">
              <a:lnSpc>
                <a:spcPct val="100000"/>
              </a:lnSpc>
              <a:spcBef>
                <a:spcPts val="0"/>
              </a:spcBef>
              <a:spcAft>
                <a:spcPts val="0"/>
              </a:spcAft>
              <a:buClr>
                <a:schemeClr val="accent1"/>
              </a:buClr>
              <a:buSzPct val="70000"/>
              <a:buFont typeface="Wingdings 2"/>
              <a:buChar char=""/>
              <a:tabLst/>
              <a:defRPr/>
            </a:pPr>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253536"/>
            <a:ext cx="8229600" cy="1143000"/>
          </a:xfrm>
        </p:spPr>
        <p:txBody>
          <a:bodyPr>
            <a:normAutofit/>
          </a:bodyPr>
          <a:lstStyle/>
          <a:p>
            <a:r>
              <a:rPr lang="pt-PT" sz="1600" dirty="0" smtClean="0"/>
              <a:t>A letra de câmbio</a:t>
            </a:r>
            <a:endParaRPr lang="pt-PT" sz="1600" dirty="0"/>
          </a:p>
        </p:txBody>
      </p:sp>
      <p:sp>
        <p:nvSpPr>
          <p:cNvPr id="5" name="Marcador de Posição de Conteúdo 2"/>
          <p:cNvSpPr txBox="1">
            <a:spLocks/>
          </p:cNvSpPr>
          <p:nvPr/>
        </p:nvSpPr>
        <p:spPr>
          <a:xfrm>
            <a:off x="571472" y="1714488"/>
            <a:ext cx="8229600" cy="4526280"/>
          </a:xfrm>
          <a:prstGeom prst="rect">
            <a:avLst/>
          </a:prstGeom>
        </p:spPr>
        <p:txBody>
          <a:bodyPr>
            <a:noAutofit/>
          </a:bodyPr>
          <a:lstStyle/>
          <a:p>
            <a:pPr algn="just"/>
            <a:r>
              <a:rPr lang="pt-PT" b="1" dirty="0" smtClean="0"/>
              <a:t>12.1. Apresentação da letra ao aceite.</a:t>
            </a:r>
          </a:p>
          <a:p>
            <a:pPr algn="just"/>
            <a:r>
              <a:rPr lang="pt-PT" dirty="0" smtClean="0"/>
              <a:t> </a:t>
            </a:r>
          </a:p>
          <a:p>
            <a:pPr algn="just"/>
            <a:r>
              <a:rPr lang="pt-PT" dirty="0" smtClean="0"/>
              <a:t> </a:t>
            </a:r>
          </a:p>
          <a:p>
            <a:pPr algn="just"/>
            <a:r>
              <a:rPr lang="pt-PT" dirty="0" smtClean="0"/>
              <a:t>- A apresentação ao aceite é facultativa (art. 21.º).</a:t>
            </a:r>
          </a:p>
          <a:p>
            <a:pPr algn="just"/>
            <a:r>
              <a:rPr lang="pt-PT" dirty="0" smtClean="0"/>
              <a:t>- Qualquer pessoa pode apresentar a letra ao aceite.</a:t>
            </a:r>
          </a:p>
          <a:p>
            <a:pPr algn="just"/>
            <a:r>
              <a:rPr lang="pt-PT" dirty="0" smtClean="0"/>
              <a:t>- O portador da letra não é obrigado a levá-la ao aceite. Se quiser pode apresentá-la apenas para pagamento.</a:t>
            </a:r>
          </a:p>
          <a:p>
            <a:pPr algn="just"/>
            <a:r>
              <a:rPr lang="pt-PT" dirty="0" smtClean="0"/>
              <a:t>- O portador tem vantagens em apresentar a letra ao aceite.</a:t>
            </a:r>
          </a:p>
          <a:p>
            <a:pPr algn="just"/>
            <a:r>
              <a:rPr lang="pt-PT" dirty="0" smtClean="0"/>
              <a:t> </a:t>
            </a:r>
          </a:p>
          <a:p>
            <a:pPr algn="just"/>
            <a:r>
              <a:rPr lang="pt-PT" dirty="0" smtClean="0"/>
              <a:t> </a:t>
            </a:r>
          </a:p>
          <a:p>
            <a:pPr algn="just">
              <a:buFont typeface="Arial" pitchFamily="34" charset="0"/>
              <a:buChar char="•"/>
            </a:pPr>
            <a:r>
              <a:rPr lang="pt-PT" dirty="0" smtClean="0"/>
              <a:t> Verificada a recusa do aceite, o portador pode accionar, de imediato, os obrigados em via de regresso (art. 43.º da LULL).	</a:t>
            </a:r>
          </a:p>
          <a:p>
            <a:pPr algn="just"/>
            <a:endParaRPr lang="pt-PT" dirty="0" smtClean="0"/>
          </a:p>
          <a:p>
            <a:pPr algn="just">
              <a:buFont typeface="Arial" pitchFamily="34" charset="0"/>
              <a:buChar char="•"/>
            </a:pPr>
            <a:r>
              <a:rPr lang="pt-PT" dirty="0" smtClean="0"/>
              <a:t> O sacador pode exonerar-se da garantia de aceitação (art. 9.º).</a:t>
            </a:r>
          </a:p>
          <a:p>
            <a:endParaRPr lang="pt-PT" dirty="0" smtClean="0"/>
          </a:p>
          <a:p>
            <a:endParaRPr lang="pt-PT" dirty="0" smtClean="0"/>
          </a:p>
          <a:p>
            <a:pPr algn="just"/>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a:p>
            <a:pPr marL="292100" marR="0" lvl="0" indent="-292100" algn="just" defTabSz="914400" rtl="0" eaLnBrk="1" fontAlgn="auto" latinLnBrk="0" hangingPunct="1">
              <a:lnSpc>
                <a:spcPct val="100000"/>
              </a:lnSpc>
              <a:spcBef>
                <a:spcPts val="0"/>
              </a:spcBef>
              <a:spcAft>
                <a:spcPts val="0"/>
              </a:spcAft>
              <a:buClr>
                <a:schemeClr val="accent1"/>
              </a:buClr>
              <a:buSzPct val="70000"/>
              <a:buFont typeface="Wingdings 2"/>
              <a:buChar char=""/>
              <a:tabLst/>
              <a:defRPr/>
            </a:pPr>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253536"/>
            <a:ext cx="8229600" cy="1143000"/>
          </a:xfrm>
        </p:spPr>
        <p:txBody>
          <a:bodyPr>
            <a:normAutofit/>
          </a:bodyPr>
          <a:lstStyle/>
          <a:p>
            <a:r>
              <a:rPr lang="pt-PT" sz="1600" dirty="0" smtClean="0"/>
              <a:t>A letra de câmbio</a:t>
            </a:r>
            <a:endParaRPr lang="pt-PT" sz="1600" dirty="0"/>
          </a:p>
        </p:txBody>
      </p:sp>
      <p:sp>
        <p:nvSpPr>
          <p:cNvPr id="5" name="Marcador de Posição de Conteúdo 2"/>
          <p:cNvSpPr txBox="1">
            <a:spLocks/>
          </p:cNvSpPr>
          <p:nvPr/>
        </p:nvSpPr>
        <p:spPr>
          <a:xfrm>
            <a:off x="571472" y="1714488"/>
            <a:ext cx="8229600" cy="4526280"/>
          </a:xfrm>
          <a:prstGeom prst="rect">
            <a:avLst/>
          </a:prstGeom>
        </p:spPr>
        <p:txBody>
          <a:bodyPr>
            <a:noAutofit/>
          </a:bodyPr>
          <a:lstStyle/>
          <a:p>
            <a:pPr algn="just"/>
            <a:r>
              <a:rPr lang="pt-PT" b="1" dirty="0" smtClean="0"/>
              <a:t>12.2. Apresentação ao aceite obrigatória:</a:t>
            </a:r>
          </a:p>
          <a:p>
            <a:pPr algn="just"/>
            <a:r>
              <a:rPr lang="pt-PT" dirty="0" smtClean="0"/>
              <a:t> </a:t>
            </a:r>
          </a:p>
          <a:p>
            <a:pPr algn="just"/>
            <a:r>
              <a:rPr lang="pt-PT" dirty="0" smtClean="0"/>
              <a:t>-Letras a certo termo de vista (art. 23.º);</a:t>
            </a:r>
          </a:p>
          <a:p>
            <a:pPr algn="just"/>
            <a:r>
              <a:rPr lang="pt-PT" dirty="0" smtClean="0"/>
              <a:t>- Quando tal resulte da vontade do sacador ou dos endossantes (art. 22.º).</a:t>
            </a:r>
          </a:p>
          <a:p>
            <a:pPr algn="just"/>
            <a:r>
              <a:rPr lang="pt-PT" dirty="0" smtClean="0"/>
              <a:t>  </a:t>
            </a:r>
          </a:p>
          <a:p>
            <a:pPr algn="just"/>
            <a:r>
              <a:rPr lang="pt-PT" b="1" dirty="0" smtClean="0"/>
              <a:t>12.3. Aceite proibido:</a:t>
            </a:r>
          </a:p>
          <a:p>
            <a:pPr algn="just"/>
            <a:r>
              <a:rPr lang="pt-PT" dirty="0" smtClean="0"/>
              <a:t> </a:t>
            </a:r>
          </a:p>
          <a:p>
            <a:pPr algn="just"/>
            <a:r>
              <a:rPr lang="pt-PT" dirty="0" smtClean="0"/>
              <a:t>- Proibição da autoria do sacador (art. 22.º, II);</a:t>
            </a:r>
          </a:p>
          <a:p>
            <a:pPr algn="just"/>
            <a:r>
              <a:rPr lang="pt-PT" dirty="0" smtClean="0"/>
              <a:t>- Proibição da autoria do endossante (art. 15.º).</a:t>
            </a:r>
          </a:p>
          <a:p>
            <a:pPr algn="just"/>
            <a:r>
              <a:rPr lang="pt-PT" dirty="0" smtClean="0"/>
              <a:t>  </a:t>
            </a:r>
          </a:p>
          <a:p>
            <a:pPr algn="just"/>
            <a:r>
              <a:rPr lang="pt-PT" b="1" dirty="0" smtClean="0"/>
              <a:t>12.4. Lugar e data do aceite:</a:t>
            </a:r>
          </a:p>
          <a:p>
            <a:pPr algn="just"/>
            <a:r>
              <a:rPr lang="pt-PT" dirty="0" smtClean="0"/>
              <a:t> </a:t>
            </a:r>
          </a:p>
          <a:p>
            <a:pPr algn="just"/>
            <a:r>
              <a:rPr lang="pt-PT" dirty="0" smtClean="0"/>
              <a:t>- A apresentação ao aceite faz-se no domicílio do sacado (art. 21.º);</a:t>
            </a:r>
          </a:p>
          <a:p>
            <a:pPr algn="just"/>
            <a:r>
              <a:rPr lang="pt-PT" dirty="0" smtClean="0"/>
              <a:t>- A apresentação ao aceite deve ser realizada até ao dia do vencimento (art. 21.º).</a:t>
            </a:r>
          </a:p>
          <a:p>
            <a:pPr algn="just"/>
            <a:r>
              <a:rPr lang="pt-PT" dirty="0" smtClean="0"/>
              <a:t> </a:t>
            </a:r>
          </a:p>
          <a:p>
            <a:endParaRPr lang="pt-PT" dirty="0" smtClean="0"/>
          </a:p>
          <a:p>
            <a:endParaRPr lang="pt-PT" dirty="0" smtClean="0"/>
          </a:p>
          <a:p>
            <a:pPr algn="just"/>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a:p>
            <a:pPr marL="292100" marR="0" lvl="0" indent="-292100" algn="just" defTabSz="914400" rtl="0" eaLnBrk="1" fontAlgn="auto" latinLnBrk="0" hangingPunct="1">
              <a:lnSpc>
                <a:spcPct val="100000"/>
              </a:lnSpc>
              <a:spcBef>
                <a:spcPts val="0"/>
              </a:spcBef>
              <a:spcAft>
                <a:spcPts val="0"/>
              </a:spcAft>
              <a:buClr>
                <a:schemeClr val="accent1"/>
              </a:buClr>
              <a:buSzPct val="70000"/>
              <a:buFont typeface="Wingdings 2"/>
              <a:buChar char=""/>
              <a:tabLst/>
              <a:defRPr/>
            </a:pPr>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253536"/>
            <a:ext cx="8229600" cy="1143000"/>
          </a:xfrm>
        </p:spPr>
        <p:txBody>
          <a:bodyPr>
            <a:normAutofit/>
          </a:bodyPr>
          <a:lstStyle/>
          <a:p>
            <a:r>
              <a:rPr lang="pt-PT" sz="1600" dirty="0" smtClean="0"/>
              <a:t>A letra de câmbio</a:t>
            </a:r>
            <a:endParaRPr lang="pt-PT" sz="1600" dirty="0"/>
          </a:p>
        </p:txBody>
      </p:sp>
      <p:sp>
        <p:nvSpPr>
          <p:cNvPr id="5" name="Marcador de Posição de Conteúdo 2"/>
          <p:cNvSpPr txBox="1">
            <a:spLocks/>
          </p:cNvSpPr>
          <p:nvPr/>
        </p:nvSpPr>
        <p:spPr>
          <a:xfrm>
            <a:off x="571472" y="1714488"/>
            <a:ext cx="8229600" cy="4526280"/>
          </a:xfrm>
          <a:prstGeom prst="rect">
            <a:avLst/>
          </a:prstGeom>
        </p:spPr>
        <p:txBody>
          <a:bodyPr>
            <a:noAutofit/>
          </a:bodyPr>
          <a:lstStyle/>
          <a:p>
            <a:pPr algn="just"/>
            <a:r>
              <a:rPr lang="pt-PT" b="1" dirty="0" smtClean="0"/>
              <a:t>12.5. O aceite está sujeito ao princípio da </a:t>
            </a:r>
            <a:r>
              <a:rPr lang="pt-PT" b="1" dirty="0" err="1" smtClean="0"/>
              <a:t>literalidade</a:t>
            </a:r>
            <a:r>
              <a:rPr lang="pt-PT" b="1" dirty="0" smtClean="0"/>
              <a:t>:</a:t>
            </a:r>
          </a:p>
          <a:p>
            <a:pPr algn="just"/>
            <a:endParaRPr lang="pt-PT" dirty="0" smtClean="0"/>
          </a:p>
          <a:p>
            <a:pPr algn="just"/>
            <a:r>
              <a:rPr lang="pt-PT" dirty="0" smtClean="0"/>
              <a:t>- o sacado aceita por escrito na própria letra. Mas vale como aceite a simples assinatura do sacado aposta na face anterior da letra (art. 25.º, I).</a:t>
            </a:r>
          </a:p>
          <a:p>
            <a:pPr algn="just"/>
            <a:r>
              <a:rPr lang="pt-PT" dirty="0" smtClean="0"/>
              <a:t> </a:t>
            </a:r>
          </a:p>
          <a:p>
            <a:pPr algn="just"/>
            <a:r>
              <a:rPr lang="pt-PT" b="1" dirty="0" smtClean="0"/>
              <a:t>12.6. O aceite riscado:</a:t>
            </a:r>
          </a:p>
          <a:p>
            <a:pPr algn="just"/>
            <a:r>
              <a:rPr lang="pt-PT" dirty="0" smtClean="0"/>
              <a:t> </a:t>
            </a:r>
          </a:p>
          <a:p>
            <a:pPr algn="just">
              <a:buFontTx/>
              <a:buChar char="-"/>
            </a:pPr>
            <a:r>
              <a:rPr lang="pt-PT" dirty="0" smtClean="0"/>
              <a:t>o sacado pode depois de dar o aceite riscá-lo.</a:t>
            </a:r>
          </a:p>
          <a:p>
            <a:pPr algn="just"/>
            <a:r>
              <a:rPr lang="pt-PT" dirty="0" smtClean="0"/>
              <a:t> </a:t>
            </a:r>
          </a:p>
          <a:p>
            <a:pPr algn="just"/>
            <a:r>
              <a:rPr lang="pt-PT" b="1" dirty="0" smtClean="0"/>
              <a:t>12.7. O aceite parcial:</a:t>
            </a:r>
          </a:p>
          <a:p>
            <a:pPr algn="just"/>
            <a:r>
              <a:rPr lang="pt-PT" dirty="0" smtClean="0"/>
              <a:t> </a:t>
            </a:r>
          </a:p>
          <a:p>
            <a:pPr algn="just">
              <a:buFontTx/>
              <a:buChar char="-"/>
            </a:pPr>
            <a:r>
              <a:rPr lang="pt-PT" dirty="0" smtClean="0"/>
              <a:t>o sacado limita o aceite a uma parte da importância sacada (art. 26.º).</a:t>
            </a:r>
          </a:p>
          <a:p>
            <a:pPr algn="just"/>
            <a:r>
              <a:rPr lang="pt-PT" dirty="0" smtClean="0"/>
              <a:t> </a:t>
            </a:r>
          </a:p>
          <a:p>
            <a:pPr algn="just"/>
            <a:r>
              <a:rPr lang="pt-PT" b="1" dirty="0" smtClean="0"/>
              <a:t>12.8. Aceite modificado:</a:t>
            </a:r>
          </a:p>
          <a:p>
            <a:pPr algn="just"/>
            <a:r>
              <a:rPr lang="pt-PT" dirty="0" smtClean="0"/>
              <a:t> </a:t>
            </a:r>
          </a:p>
          <a:p>
            <a:pPr algn="just"/>
            <a:r>
              <a:rPr lang="pt-PT" dirty="0" smtClean="0"/>
              <a:t>- qualquer outra modificação introduzida pelo aceitante no enunciado da letra equivale a uma recusa de aceite.</a:t>
            </a:r>
          </a:p>
          <a:p>
            <a:r>
              <a:rPr lang="pt-PT" dirty="0" smtClean="0"/>
              <a:t> </a:t>
            </a:r>
          </a:p>
          <a:p>
            <a:pPr algn="just"/>
            <a:r>
              <a:rPr lang="pt-PT" dirty="0" smtClean="0"/>
              <a:t> </a:t>
            </a:r>
          </a:p>
          <a:p>
            <a:endParaRPr lang="pt-PT" dirty="0" smtClean="0"/>
          </a:p>
          <a:p>
            <a:endParaRPr lang="pt-PT" dirty="0" smtClean="0"/>
          </a:p>
          <a:p>
            <a:pPr algn="just"/>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a:p>
            <a:pPr marL="292100" marR="0" lvl="0" indent="-292100" algn="just" defTabSz="914400" rtl="0" eaLnBrk="1" fontAlgn="auto" latinLnBrk="0" hangingPunct="1">
              <a:lnSpc>
                <a:spcPct val="100000"/>
              </a:lnSpc>
              <a:spcBef>
                <a:spcPts val="0"/>
              </a:spcBef>
              <a:spcAft>
                <a:spcPts val="0"/>
              </a:spcAft>
              <a:buClr>
                <a:schemeClr val="accent1"/>
              </a:buClr>
              <a:buSzPct val="70000"/>
              <a:buFont typeface="Wingdings 2"/>
              <a:buChar char=""/>
              <a:tabLst/>
              <a:defRPr/>
            </a:pPr>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253536"/>
            <a:ext cx="8229600" cy="1143000"/>
          </a:xfrm>
        </p:spPr>
        <p:txBody>
          <a:bodyPr>
            <a:normAutofit/>
          </a:bodyPr>
          <a:lstStyle/>
          <a:p>
            <a:r>
              <a:rPr lang="pt-PT" sz="1600" dirty="0" smtClean="0"/>
              <a:t>A letra de câmbio</a:t>
            </a:r>
            <a:endParaRPr lang="pt-PT" sz="1600" dirty="0"/>
          </a:p>
        </p:txBody>
      </p:sp>
      <p:sp>
        <p:nvSpPr>
          <p:cNvPr id="5" name="Marcador de Posição de Conteúdo 2"/>
          <p:cNvSpPr txBox="1">
            <a:spLocks/>
          </p:cNvSpPr>
          <p:nvPr/>
        </p:nvSpPr>
        <p:spPr>
          <a:xfrm>
            <a:off x="500034" y="1928802"/>
            <a:ext cx="8229600" cy="4526280"/>
          </a:xfrm>
          <a:prstGeom prst="rect">
            <a:avLst/>
          </a:prstGeom>
        </p:spPr>
        <p:txBody>
          <a:bodyPr>
            <a:noAutofit/>
          </a:bodyPr>
          <a:lstStyle/>
          <a:p>
            <a:pPr algn="just"/>
            <a:r>
              <a:rPr lang="pt-PT" dirty="0" smtClean="0"/>
              <a:t> </a:t>
            </a:r>
          </a:p>
          <a:p>
            <a:endParaRPr lang="pt-PT" dirty="0" smtClean="0"/>
          </a:p>
          <a:p>
            <a:endParaRPr lang="pt-PT" dirty="0" smtClean="0"/>
          </a:p>
          <a:p>
            <a:pPr algn="just"/>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a:p>
            <a:pPr marL="292100" marR="0" lvl="0" indent="-292100" algn="just" defTabSz="914400" rtl="0" eaLnBrk="1" fontAlgn="auto" latinLnBrk="0" hangingPunct="1">
              <a:lnSpc>
                <a:spcPct val="100000"/>
              </a:lnSpc>
              <a:spcBef>
                <a:spcPts val="0"/>
              </a:spcBef>
              <a:spcAft>
                <a:spcPts val="0"/>
              </a:spcAft>
              <a:buClr>
                <a:schemeClr val="accent1"/>
              </a:buClr>
              <a:buSzPct val="70000"/>
              <a:buFont typeface="Wingdings 2"/>
              <a:buChar char=""/>
              <a:tabLst/>
              <a:defRPr/>
            </a:pPr>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6" name="Marcador de Posição de Conteúdo 2"/>
          <p:cNvSpPr txBox="1">
            <a:spLocks/>
          </p:cNvSpPr>
          <p:nvPr/>
        </p:nvSpPr>
        <p:spPr>
          <a:xfrm>
            <a:off x="723872" y="1866888"/>
            <a:ext cx="8229600" cy="4526280"/>
          </a:xfrm>
          <a:prstGeom prst="rect">
            <a:avLst/>
          </a:prstGeom>
        </p:spPr>
        <p:txBody>
          <a:bodyPr>
            <a:noAutofit/>
          </a:bodyPr>
          <a:lstStyle/>
          <a:p>
            <a:pPr algn="just"/>
            <a:endParaRPr lang="pt-PT" dirty="0" smtClean="0"/>
          </a:p>
          <a:p>
            <a:endParaRPr lang="pt-PT" dirty="0" smtClean="0"/>
          </a:p>
          <a:p>
            <a:endParaRPr lang="pt-PT" dirty="0" smtClean="0"/>
          </a:p>
          <a:p>
            <a:pPr algn="just"/>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a:p>
            <a:pPr marL="292100" marR="0" lvl="0" indent="-292100" algn="just" defTabSz="914400" rtl="0" eaLnBrk="1" fontAlgn="auto" latinLnBrk="0" hangingPunct="1">
              <a:lnSpc>
                <a:spcPct val="100000"/>
              </a:lnSpc>
              <a:spcBef>
                <a:spcPts val="0"/>
              </a:spcBef>
              <a:spcAft>
                <a:spcPts val="0"/>
              </a:spcAft>
              <a:buClr>
                <a:schemeClr val="accent1"/>
              </a:buClr>
              <a:buSzPct val="70000"/>
              <a:buFont typeface="Wingdings 2"/>
              <a:buChar char=""/>
              <a:tabLst/>
              <a:defRPr/>
            </a:pPr>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8" name="Marcador de Posição de Conteúdo 2"/>
          <p:cNvSpPr txBox="1">
            <a:spLocks/>
          </p:cNvSpPr>
          <p:nvPr/>
        </p:nvSpPr>
        <p:spPr>
          <a:xfrm>
            <a:off x="571472" y="1714488"/>
            <a:ext cx="8229600" cy="4526280"/>
          </a:xfrm>
          <a:prstGeom prst="rect">
            <a:avLst/>
          </a:prstGeom>
        </p:spPr>
        <p:txBody>
          <a:bodyPr>
            <a:noAutofit/>
          </a:bodyPr>
          <a:lstStyle/>
          <a:p>
            <a:r>
              <a:rPr lang="pt-PT" dirty="0" smtClean="0"/>
              <a:t> </a:t>
            </a:r>
          </a:p>
          <a:p>
            <a:pPr algn="just"/>
            <a:r>
              <a:rPr lang="pt-PT" b="1" dirty="0" smtClean="0"/>
              <a:t>12.9. Consequências do aceite:</a:t>
            </a:r>
          </a:p>
          <a:p>
            <a:pPr algn="just"/>
            <a:r>
              <a:rPr lang="pt-PT" dirty="0" smtClean="0"/>
              <a:t> </a:t>
            </a:r>
          </a:p>
          <a:p>
            <a:pPr algn="just"/>
            <a:r>
              <a:rPr lang="pt-PT" dirty="0" smtClean="0"/>
              <a:t>- o sacado fica cambiariamente obrigado a pagar a letra no vencimento (art. 28.º).</a:t>
            </a:r>
          </a:p>
          <a:p>
            <a:pPr algn="just"/>
            <a:r>
              <a:rPr lang="pt-PT" dirty="0" smtClean="0"/>
              <a:t> </a:t>
            </a:r>
          </a:p>
          <a:p>
            <a:pPr algn="just"/>
            <a:r>
              <a:rPr lang="pt-PT" dirty="0" smtClean="0"/>
              <a:t> </a:t>
            </a:r>
          </a:p>
          <a:p>
            <a:pPr algn="just"/>
            <a:r>
              <a:rPr lang="pt-PT" b="1" dirty="0" smtClean="0"/>
              <a:t>12.10. Consequências da recusa do aceite:</a:t>
            </a:r>
          </a:p>
          <a:p>
            <a:pPr algn="just"/>
            <a:r>
              <a:rPr lang="pt-PT" dirty="0" smtClean="0"/>
              <a:t> </a:t>
            </a:r>
          </a:p>
          <a:p>
            <a:pPr algn="just"/>
            <a:r>
              <a:rPr lang="pt-PT" dirty="0" smtClean="0"/>
              <a:t>- verificada a recusa do aceite, o portador da letra pode exercer os seus direitos de acção contra os obrigados de regresso (art. 43.º).</a:t>
            </a:r>
          </a:p>
          <a:p>
            <a:pPr algn="just"/>
            <a:r>
              <a:rPr lang="pt-PT" dirty="0" smtClean="0"/>
              <a:t> </a:t>
            </a:r>
          </a:p>
          <a:p>
            <a:endParaRPr lang="pt-PT" dirty="0" smtClean="0"/>
          </a:p>
          <a:p>
            <a:endParaRPr lang="pt-PT" dirty="0" smtClean="0"/>
          </a:p>
          <a:p>
            <a:pPr algn="just"/>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a:p>
            <a:pPr marL="292100" marR="0" lvl="0" indent="-292100" algn="just" defTabSz="914400" rtl="0" eaLnBrk="1" fontAlgn="auto" latinLnBrk="0" hangingPunct="1">
              <a:lnSpc>
                <a:spcPct val="100000"/>
              </a:lnSpc>
              <a:spcBef>
                <a:spcPts val="0"/>
              </a:spcBef>
              <a:spcAft>
                <a:spcPts val="0"/>
              </a:spcAft>
              <a:buClr>
                <a:schemeClr val="accent1"/>
              </a:buClr>
              <a:buSzPct val="70000"/>
              <a:buFont typeface="Wingdings 2"/>
              <a:buChar char=""/>
              <a:tabLst/>
              <a:defRPr/>
            </a:pPr>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253536"/>
            <a:ext cx="8229600" cy="1143000"/>
          </a:xfrm>
        </p:spPr>
        <p:txBody>
          <a:bodyPr>
            <a:normAutofit/>
          </a:bodyPr>
          <a:lstStyle/>
          <a:p>
            <a:r>
              <a:rPr lang="pt-PT" sz="1600" dirty="0" smtClean="0"/>
              <a:t>A letra de câmbio</a:t>
            </a:r>
            <a:endParaRPr lang="pt-PT" sz="1600" dirty="0"/>
          </a:p>
        </p:txBody>
      </p:sp>
      <p:sp>
        <p:nvSpPr>
          <p:cNvPr id="5" name="Marcador de Posição de Conteúdo 2"/>
          <p:cNvSpPr>
            <a:spLocks noGrp="1"/>
          </p:cNvSpPr>
          <p:nvPr>
            <p:ph idx="1"/>
          </p:nvPr>
        </p:nvSpPr>
        <p:spPr>
          <a:xfrm>
            <a:off x="457200" y="1646237"/>
            <a:ext cx="8229600" cy="4526280"/>
          </a:xfrm>
        </p:spPr>
        <p:txBody>
          <a:bodyPr>
            <a:normAutofit fontScale="55000" lnSpcReduction="20000"/>
          </a:bodyPr>
          <a:lstStyle/>
          <a:p>
            <a:pPr algn="just">
              <a:buNone/>
            </a:pPr>
            <a:r>
              <a:rPr lang="pt-PT" b="1" dirty="0" smtClean="0"/>
              <a:t>2. CLASSIFICAÇÃO DOS TÍTULOS DE CRÉDITO.</a:t>
            </a:r>
          </a:p>
          <a:p>
            <a:pPr algn="just">
              <a:buNone/>
            </a:pPr>
            <a:r>
              <a:rPr lang="pt-PT" dirty="0" smtClean="0"/>
              <a:t> </a:t>
            </a:r>
          </a:p>
          <a:p>
            <a:pPr algn="just">
              <a:buNone/>
            </a:pPr>
            <a:r>
              <a:rPr lang="pt-PT" dirty="0" smtClean="0"/>
              <a:t> </a:t>
            </a:r>
          </a:p>
          <a:p>
            <a:pPr algn="just">
              <a:buNone/>
            </a:pPr>
            <a:r>
              <a:rPr lang="pt-PT" dirty="0" smtClean="0"/>
              <a:t>1. - Critério do conteúdo do direito cartular:</a:t>
            </a:r>
          </a:p>
          <a:p>
            <a:pPr algn="just">
              <a:buNone/>
            </a:pPr>
            <a:r>
              <a:rPr lang="pt-PT" dirty="0" smtClean="0"/>
              <a:t> </a:t>
            </a:r>
          </a:p>
          <a:p>
            <a:pPr algn="just">
              <a:buNone/>
            </a:pPr>
            <a:r>
              <a:rPr lang="pt-PT" dirty="0" smtClean="0"/>
              <a:t>		a) Títulos de participação ou corporativos;</a:t>
            </a:r>
          </a:p>
          <a:p>
            <a:pPr algn="just">
              <a:buNone/>
            </a:pPr>
            <a:r>
              <a:rPr lang="pt-PT" dirty="0" smtClean="0"/>
              <a:t> </a:t>
            </a:r>
          </a:p>
          <a:p>
            <a:pPr algn="just">
              <a:buNone/>
            </a:pPr>
            <a:r>
              <a:rPr lang="pt-PT" dirty="0" smtClean="0"/>
              <a:t>		b) Títulos representativos de mercadorias;</a:t>
            </a:r>
          </a:p>
          <a:p>
            <a:pPr algn="just">
              <a:buNone/>
            </a:pPr>
            <a:r>
              <a:rPr lang="pt-PT" dirty="0" smtClean="0"/>
              <a:t>	 </a:t>
            </a:r>
          </a:p>
          <a:p>
            <a:pPr algn="just">
              <a:buNone/>
            </a:pPr>
            <a:r>
              <a:rPr lang="pt-PT" dirty="0" smtClean="0"/>
              <a:t>		c) Títulos de crédito em sentido estrito.</a:t>
            </a:r>
          </a:p>
          <a:p>
            <a:pPr algn="just">
              <a:buNone/>
            </a:pPr>
            <a:r>
              <a:rPr lang="pt-PT" dirty="0" smtClean="0"/>
              <a:t>	 </a:t>
            </a:r>
          </a:p>
          <a:p>
            <a:pPr algn="just">
              <a:buNone/>
            </a:pPr>
            <a:r>
              <a:rPr lang="pt-PT" dirty="0" smtClean="0"/>
              <a:t>	 </a:t>
            </a:r>
          </a:p>
          <a:p>
            <a:pPr algn="just">
              <a:buNone/>
            </a:pPr>
            <a:r>
              <a:rPr lang="pt-PT" dirty="0" smtClean="0"/>
              <a:t>	2. - Critério do modo normal de circulação:</a:t>
            </a:r>
          </a:p>
          <a:p>
            <a:pPr algn="just">
              <a:buNone/>
            </a:pPr>
            <a:r>
              <a:rPr lang="pt-PT" dirty="0" smtClean="0"/>
              <a:t>	 </a:t>
            </a:r>
          </a:p>
          <a:p>
            <a:pPr algn="just">
              <a:buNone/>
            </a:pPr>
            <a:r>
              <a:rPr lang="pt-PT" dirty="0" smtClean="0"/>
              <a:t>		a) Títulos nominativos;</a:t>
            </a:r>
          </a:p>
          <a:p>
            <a:pPr algn="just">
              <a:buNone/>
            </a:pPr>
            <a:r>
              <a:rPr lang="pt-PT" dirty="0" smtClean="0"/>
              <a:t>	 </a:t>
            </a:r>
          </a:p>
          <a:p>
            <a:pPr algn="just">
              <a:buNone/>
            </a:pPr>
            <a:r>
              <a:rPr lang="pt-PT" dirty="0" smtClean="0"/>
              <a:t>		b) Títulos à ordem;</a:t>
            </a:r>
          </a:p>
          <a:p>
            <a:pPr algn="just">
              <a:buNone/>
            </a:pPr>
            <a:r>
              <a:rPr lang="pt-PT" dirty="0" smtClean="0"/>
              <a:t> </a:t>
            </a:r>
          </a:p>
          <a:p>
            <a:pPr algn="just">
              <a:buNone/>
            </a:pPr>
            <a:r>
              <a:rPr lang="pt-PT" dirty="0" smtClean="0"/>
              <a:t>		c) Títulos ao portador.</a:t>
            </a:r>
          </a:p>
          <a:p>
            <a:pPr algn="just"/>
            <a:endParaRPr lang="pt-PT"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253536"/>
            <a:ext cx="8229600" cy="1143000"/>
          </a:xfrm>
        </p:spPr>
        <p:txBody>
          <a:bodyPr>
            <a:normAutofit/>
          </a:bodyPr>
          <a:lstStyle/>
          <a:p>
            <a:r>
              <a:rPr lang="pt-PT" sz="1600" dirty="0" smtClean="0"/>
              <a:t>A letra de câmbio</a:t>
            </a:r>
            <a:endParaRPr lang="pt-PT" sz="1600" dirty="0"/>
          </a:p>
        </p:txBody>
      </p:sp>
      <p:sp>
        <p:nvSpPr>
          <p:cNvPr id="5" name="Marcador de Posição de Conteúdo 2"/>
          <p:cNvSpPr txBox="1">
            <a:spLocks/>
          </p:cNvSpPr>
          <p:nvPr/>
        </p:nvSpPr>
        <p:spPr>
          <a:xfrm>
            <a:off x="500034" y="1928802"/>
            <a:ext cx="8229600" cy="4526280"/>
          </a:xfrm>
          <a:prstGeom prst="rect">
            <a:avLst/>
          </a:prstGeom>
        </p:spPr>
        <p:txBody>
          <a:bodyPr>
            <a:noAutofit/>
          </a:bodyPr>
          <a:lstStyle/>
          <a:p>
            <a:pPr algn="just"/>
            <a:r>
              <a:rPr lang="pt-PT" dirty="0" smtClean="0"/>
              <a:t> </a:t>
            </a:r>
          </a:p>
          <a:p>
            <a:endParaRPr lang="pt-PT" dirty="0" smtClean="0"/>
          </a:p>
          <a:p>
            <a:endParaRPr lang="pt-PT" dirty="0" smtClean="0"/>
          </a:p>
          <a:p>
            <a:pPr algn="just"/>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a:p>
            <a:pPr marL="292100" marR="0" lvl="0" indent="-292100" algn="just" defTabSz="914400" rtl="0" eaLnBrk="1" fontAlgn="auto" latinLnBrk="0" hangingPunct="1">
              <a:lnSpc>
                <a:spcPct val="100000"/>
              </a:lnSpc>
              <a:spcBef>
                <a:spcPts val="0"/>
              </a:spcBef>
              <a:spcAft>
                <a:spcPts val="0"/>
              </a:spcAft>
              <a:buClr>
                <a:schemeClr val="accent1"/>
              </a:buClr>
              <a:buSzPct val="70000"/>
              <a:buFont typeface="Wingdings 2"/>
              <a:buChar char=""/>
              <a:tabLst/>
              <a:defRPr/>
            </a:pPr>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6" name="Marcador de Posição de Conteúdo 2"/>
          <p:cNvSpPr txBox="1">
            <a:spLocks/>
          </p:cNvSpPr>
          <p:nvPr/>
        </p:nvSpPr>
        <p:spPr>
          <a:xfrm>
            <a:off x="723872" y="1866888"/>
            <a:ext cx="8229600" cy="4526280"/>
          </a:xfrm>
          <a:prstGeom prst="rect">
            <a:avLst/>
          </a:prstGeom>
        </p:spPr>
        <p:txBody>
          <a:bodyPr>
            <a:noAutofit/>
          </a:bodyPr>
          <a:lstStyle/>
          <a:p>
            <a:pPr algn="just"/>
            <a:endParaRPr lang="pt-PT" dirty="0" smtClean="0"/>
          </a:p>
          <a:p>
            <a:endParaRPr lang="pt-PT" dirty="0" smtClean="0"/>
          </a:p>
          <a:p>
            <a:endParaRPr lang="pt-PT" dirty="0" smtClean="0"/>
          </a:p>
          <a:p>
            <a:pPr algn="just"/>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a:p>
            <a:pPr marL="292100" marR="0" lvl="0" indent="-292100" algn="just" defTabSz="914400" rtl="0" eaLnBrk="1" fontAlgn="auto" latinLnBrk="0" hangingPunct="1">
              <a:lnSpc>
                <a:spcPct val="100000"/>
              </a:lnSpc>
              <a:spcBef>
                <a:spcPts val="0"/>
              </a:spcBef>
              <a:spcAft>
                <a:spcPts val="0"/>
              </a:spcAft>
              <a:buClr>
                <a:schemeClr val="accent1"/>
              </a:buClr>
              <a:buSzPct val="70000"/>
              <a:buFont typeface="Wingdings 2"/>
              <a:buChar char=""/>
              <a:tabLst/>
              <a:defRPr/>
            </a:pPr>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8" name="Marcador de Posição de Conteúdo 2"/>
          <p:cNvSpPr txBox="1">
            <a:spLocks/>
          </p:cNvSpPr>
          <p:nvPr/>
        </p:nvSpPr>
        <p:spPr>
          <a:xfrm>
            <a:off x="571472" y="1714488"/>
            <a:ext cx="8229600" cy="4526280"/>
          </a:xfrm>
          <a:prstGeom prst="rect">
            <a:avLst/>
          </a:prstGeom>
        </p:spPr>
        <p:txBody>
          <a:bodyPr>
            <a:noAutofit/>
          </a:bodyPr>
          <a:lstStyle/>
          <a:p>
            <a:pPr algn="just"/>
            <a:r>
              <a:rPr lang="pt-PT" b="1" dirty="0" smtClean="0"/>
              <a:t>14. O ENDOSSO.</a:t>
            </a:r>
          </a:p>
          <a:p>
            <a:pPr algn="just">
              <a:buFont typeface="Wingdings" pitchFamily="2" charset="2"/>
              <a:buChar char="q"/>
            </a:pPr>
            <a:r>
              <a:rPr lang="pt-PT" dirty="0" smtClean="0"/>
              <a:t>Declaração cambiária que normalmente tem os efeitos de transmitir a letra, garantir ao portador a sua aceitação e pagamento e justificar a sua posse:</a:t>
            </a:r>
          </a:p>
          <a:p>
            <a:pPr algn="just"/>
            <a:r>
              <a:rPr lang="pt-PT" dirty="0" smtClean="0"/>
              <a:t> - Função translativa;</a:t>
            </a:r>
          </a:p>
          <a:p>
            <a:pPr algn="just"/>
            <a:r>
              <a:rPr lang="pt-PT" dirty="0" smtClean="0"/>
              <a:t> - Função constitutiva;</a:t>
            </a:r>
          </a:p>
          <a:p>
            <a:pPr algn="just"/>
            <a:r>
              <a:rPr lang="pt-PT" dirty="0" smtClean="0"/>
              <a:t> - Função de legitimação.</a:t>
            </a:r>
          </a:p>
          <a:p>
            <a:pPr algn="just"/>
            <a:r>
              <a:rPr lang="pt-PT" dirty="0" smtClean="0"/>
              <a:t> </a:t>
            </a:r>
          </a:p>
          <a:p>
            <a:pPr algn="just">
              <a:buFont typeface="Wingdings" pitchFamily="2" charset="2"/>
              <a:buChar char="q"/>
            </a:pPr>
            <a:r>
              <a:rPr lang="pt-PT" dirty="0" smtClean="0"/>
              <a:t> Natureza jurídica:</a:t>
            </a:r>
          </a:p>
          <a:p>
            <a:pPr algn="just"/>
            <a:r>
              <a:rPr lang="pt-PT" dirty="0" smtClean="0"/>
              <a:t> </a:t>
            </a:r>
          </a:p>
          <a:p>
            <a:pPr algn="just"/>
            <a:r>
              <a:rPr lang="pt-PT" dirty="0" smtClean="0"/>
              <a:t>- Declaração unilateral;</a:t>
            </a:r>
          </a:p>
          <a:p>
            <a:pPr algn="just"/>
            <a:r>
              <a:rPr lang="pt-PT" dirty="0" smtClean="0"/>
              <a:t> </a:t>
            </a:r>
          </a:p>
          <a:p>
            <a:pPr algn="just"/>
            <a:r>
              <a:rPr lang="pt-PT" dirty="0" smtClean="0"/>
              <a:t>- Necessidade da entrega do título;</a:t>
            </a:r>
          </a:p>
          <a:p>
            <a:pPr algn="just"/>
            <a:r>
              <a:rPr lang="pt-PT" dirty="0" smtClean="0"/>
              <a:t> </a:t>
            </a:r>
          </a:p>
          <a:p>
            <a:pPr algn="just"/>
            <a:r>
              <a:rPr lang="pt-PT" dirty="0" smtClean="0"/>
              <a:t>- O endosso como um desenvolvimento do saque.</a:t>
            </a:r>
          </a:p>
          <a:p>
            <a:pPr algn="just"/>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a:p>
            <a:pPr marL="292100" marR="0" lvl="0" indent="-292100" algn="just" defTabSz="914400" rtl="0" eaLnBrk="1" fontAlgn="auto" latinLnBrk="0" hangingPunct="1">
              <a:lnSpc>
                <a:spcPct val="100000"/>
              </a:lnSpc>
              <a:spcBef>
                <a:spcPts val="0"/>
              </a:spcBef>
              <a:spcAft>
                <a:spcPts val="0"/>
              </a:spcAft>
              <a:buClr>
                <a:schemeClr val="accent1"/>
              </a:buClr>
              <a:buSzPct val="70000"/>
              <a:buFont typeface="Wingdings 2"/>
              <a:buChar char=""/>
              <a:tabLst/>
              <a:defRPr/>
            </a:pPr>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253536"/>
            <a:ext cx="8229600" cy="1143000"/>
          </a:xfrm>
        </p:spPr>
        <p:txBody>
          <a:bodyPr>
            <a:normAutofit/>
          </a:bodyPr>
          <a:lstStyle/>
          <a:p>
            <a:r>
              <a:rPr lang="pt-PT" sz="1600" dirty="0" smtClean="0"/>
              <a:t>A letra de câmbio</a:t>
            </a:r>
            <a:endParaRPr lang="pt-PT" sz="1600" dirty="0"/>
          </a:p>
        </p:txBody>
      </p:sp>
      <p:sp>
        <p:nvSpPr>
          <p:cNvPr id="5" name="Marcador de Posição de Conteúdo 2"/>
          <p:cNvSpPr txBox="1">
            <a:spLocks/>
          </p:cNvSpPr>
          <p:nvPr/>
        </p:nvSpPr>
        <p:spPr>
          <a:xfrm>
            <a:off x="500034" y="1928802"/>
            <a:ext cx="8229600" cy="4526280"/>
          </a:xfrm>
          <a:prstGeom prst="rect">
            <a:avLst/>
          </a:prstGeom>
        </p:spPr>
        <p:txBody>
          <a:bodyPr>
            <a:noAutofit/>
          </a:bodyPr>
          <a:lstStyle/>
          <a:p>
            <a:pPr algn="just"/>
            <a:r>
              <a:rPr lang="pt-PT" dirty="0" smtClean="0"/>
              <a:t> </a:t>
            </a:r>
          </a:p>
          <a:p>
            <a:endParaRPr lang="pt-PT" dirty="0" smtClean="0"/>
          </a:p>
          <a:p>
            <a:endParaRPr lang="pt-PT" dirty="0" smtClean="0"/>
          </a:p>
          <a:p>
            <a:pPr algn="just"/>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a:p>
            <a:pPr marL="292100" marR="0" lvl="0" indent="-292100" algn="just" defTabSz="914400" rtl="0" eaLnBrk="1" fontAlgn="auto" latinLnBrk="0" hangingPunct="1">
              <a:lnSpc>
                <a:spcPct val="100000"/>
              </a:lnSpc>
              <a:spcBef>
                <a:spcPts val="0"/>
              </a:spcBef>
              <a:spcAft>
                <a:spcPts val="0"/>
              </a:spcAft>
              <a:buClr>
                <a:schemeClr val="accent1"/>
              </a:buClr>
              <a:buSzPct val="70000"/>
              <a:buFont typeface="Wingdings 2"/>
              <a:buChar char=""/>
              <a:tabLst/>
              <a:defRPr/>
            </a:pPr>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6" name="Marcador de Posição de Conteúdo 2"/>
          <p:cNvSpPr txBox="1">
            <a:spLocks/>
          </p:cNvSpPr>
          <p:nvPr/>
        </p:nvSpPr>
        <p:spPr>
          <a:xfrm>
            <a:off x="571472" y="1928802"/>
            <a:ext cx="8229600" cy="4526280"/>
          </a:xfrm>
          <a:prstGeom prst="rect">
            <a:avLst/>
          </a:prstGeom>
        </p:spPr>
        <p:txBody>
          <a:bodyPr>
            <a:noAutofit/>
          </a:bodyPr>
          <a:lstStyle/>
          <a:p>
            <a:pPr algn="just"/>
            <a:endParaRPr lang="pt-PT" dirty="0" smtClean="0"/>
          </a:p>
          <a:p>
            <a:endParaRPr lang="pt-PT" dirty="0" smtClean="0"/>
          </a:p>
          <a:p>
            <a:endParaRPr lang="pt-PT" dirty="0" smtClean="0"/>
          </a:p>
          <a:p>
            <a:pPr algn="just"/>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a:p>
            <a:pPr marL="292100" marR="0" lvl="0" indent="-292100" algn="just" defTabSz="914400" rtl="0" eaLnBrk="1" fontAlgn="auto" latinLnBrk="0" hangingPunct="1">
              <a:lnSpc>
                <a:spcPct val="100000"/>
              </a:lnSpc>
              <a:spcBef>
                <a:spcPts val="0"/>
              </a:spcBef>
              <a:spcAft>
                <a:spcPts val="0"/>
              </a:spcAft>
              <a:buClr>
                <a:schemeClr val="accent1"/>
              </a:buClr>
              <a:buSzPct val="70000"/>
              <a:buFont typeface="Wingdings 2"/>
              <a:buChar char=""/>
              <a:tabLst/>
              <a:defRPr/>
            </a:pPr>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8" name="Marcador de Posição de Conteúdo 2"/>
          <p:cNvSpPr txBox="1">
            <a:spLocks/>
          </p:cNvSpPr>
          <p:nvPr/>
        </p:nvSpPr>
        <p:spPr>
          <a:xfrm>
            <a:off x="571472" y="1714488"/>
            <a:ext cx="8229600" cy="4526280"/>
          </a:xfrm>
          <a:prstGeom prst="rect">
            <a:avLst/>
          </a:prstGeom>
        </p:spPr>
        <p:txBody>
          <a:bodyPr>
            <a:noAutofit/>
          </a:bodyPr>
          <a:lstStyle/>
          <a:p>
            <a:pPr algn="just"/>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a:p>
            <a:pPr marL="292100" marR="0" lvl="0" indent="-292100" algn="just" defTabSz="914400" rtl="0" eaLnBrk="1" fontAlgn="auto" latinLnBrk="0" hangingPunct="1">
              <a:lnSpc>
                <a:spcPct val="100000"/>
              </a:lnSpc>
              <a:spcBef>
                <a:spcPts val="0"/>
              </a:spcBef>
              <a:spcAft>
                <a:spcPts val="0"/>
              </a:spcAft>
              <a:buClr>
                <a:schemeClr val="accent1"/>
              </a:buClr>
              <a:buSzPct val="70000"/>
              <a:buFont typeface="Wingdings 2"/>
              <a:buChar char=""/>
              <a:tabLst/>
              <a:defRPr/>
            </a:pPr>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7" name="Marcador de Posição de Conteúdo 2"/>
          <p:cNvSpPr txBox="1">
            <a:spLocks/>
          </p:cNvSpPr>
          <p:nvPr/>
        </p:nvSpPr>
        <p:spPr>
          <a:xfrm>
            <a:off x="723872" y="1866888"/>
            <a:ext cx="8229600" cy="4526280"/>
          </a:xfrm>
          <a:prstGeom prst="rect">
            <a:avLst/>
          </a:prstGeom>
        </p:spPr>
        <p:txBody>
          <a:bodyPr>
            <a:noAutofit/>
          </a:bodyPr>
          <a:lstStyle/>
          <a:p>
            <a:pPr algn="just"/>
            <a:r>
              <a:rPr lang="pt-PT" b="1" dirty="0" smtClean="0"/>
              <a:t>15. REQUISITOS DO ENDOSSO.</a:t>
            </a:r>
          </a:p>
          <a:p>
            <a:pPr algn="just"/>
            <a:r>
              <a:rPr lang="pt-PT" dirty="0" smtClean="0"/>
              <a:t> </a:t>
            </a:r>
          </a:p>
          <a:p>
            <a:pPr algn="just"/>
            <a:r>
              <a:rPr lang="pt-PT" dirty="0" smtClean="0"/>
              <a:t>- A declaração de endosso é um desenvolvimento da ordem do sacador, vindo apenas substituir a indicação do beneficiário.</a:t>
            </a:r>
          </a:p>
          <a:p>
            <a:pPr algn="just"/>
            <a:r>
              <a:rPr lang="pt-PT" dirty="0" smtClean="0"/>
              <a:t> </a:t>
            </a:r>
          </a:p>
          <a:p>
            <a:pPr algn="just"/>
            <a:r>
              <a:rPr lang="pt-PT" dirty="0" smtClean="0"/>
              <a:t>- Se o endosso consistir apenas na assinatura do endossante deverá ser escrito nas costas da letra ou na folha anexa.</a:t>
            </a:r>
          </a:p>
          <a:p>
            <a:pPr algn="just"/>
            <a:r>
              <a:rPr lang="pt-PT" dirty="0" smtClean="0"/>
              <a:t> </a:t>
            </a:r>
          </a:p>
          <a:p>
            <a:pPr algn="just"/>
            <a:r>
              <a:rPr lang="pt-PT" dirty="0" smtClean="0"/>
              <a:t>- O endosso deve ser puro e simples e relativo à totalidade do crédito.</a:t>
            </a:r>
          </a:p>
          <a:p>
            <a:pPr algn="just"/>
            <a:r>
              <a:rPr lang="pt-PT" dirty="0" smtClean="0"/>
              <a:t> </a:t>
            </a:r>
          </a:p>
          <a:p>
            <a:pPr algn="just"/>
            <a:r>
              <a:rPr lang="pt-PT" dirty="0" smtClean="0"/>
              <a:t>- O endosso deve transmitir a totalidade do crédito.</a:t>
            </a:r>
          </a:p>
          <a:p>
            <a:pPr algn="just"/>
            <a:r>
              <a:rPr lang="pt-PT" dirty="0" smtClean="0"/>
              <a:t> </a:t>
            </a:r>
          </a:p>
          <a:p>
            <a:pPr algn="just"/>
            <a:r>
              <a:rPr lang="pt-PT" dirty="0" smtClean="0"/>
              <a:t>- É possível um endosso feito a vários endossados pela soma integral.</a:t>
            </a:r>
          </a:p>
          <a:p>
            <a:pPr marL="292100" marR="0" lvl="0" indent="-292100" algn="just" defTabSz="914400" rtl="0" eaLnBrk="1" fontAlgn="auto" latinLnBrk="0" hangingPunct="1">
              <a:lnSpc>
                <a:spcPct val="100000"/>
              </a:lnSpc>
              <a:spcBef>
                <a:spcPts val="0"/>
              </a:spcBef>
              <a:spcAft>
                <a:spcPts val="0"/>
              </a:spcAft>
              <a:buClr>
                <a:schemeClr val="accent1"/>
              </a:buClr>
              <a:buSzPct val="70000"/>
              <a:buFont typeface="Wingdings 2"/>
              <a:buChar char=""/>
              <a:tabLst/>
              <a:defRPr/>
            </a:pPr>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253536"/>
            <a:ext cx="8229600" cy="1143000"/>
          </a:xfrm>
        </p:spPr>
        <p:txBody>
          <a:bodyPr>
            <a:normAutofit/>
          </a:bodyPr>
          <a:lstStyle/>
          <a:p>
            <a:r>
              <a:rPr lang="pt-PT" sz="1600" dirty="0" smtClean="0"/>
              <a:t>A letra de câmbio</a:t>
            </a:r>
            <a:endParaRPr lang="pt-PT" sz="1600" dirty="0"/>
          </a:p>
        </p:txBody>
      </p:sp>
      <p:sp>
        <p:nvSpPr>
          <p:cNvPr id="5" name="Marcador de Posição de Conteúdo 2"/>
          <p:cNvSpPr txBox="1">
            <a:spLocks/>
          </p:cNvSpPr>
          <p:nvPr/>
        </p:nvSpPr>
        <p:spPr>
          <a:xfrm>
            <a:off x="500034" y="1928802"/>
            <a:ext cx="8229600" cy="4526280"/>
          </a:xfrm>
          <a:prstGeom prst="rect">
            <a:avLst/>
          </a:prstGeom>
        </p:spPr>
        <p:txBody>
          <a:bodyPr>
            <a:noAutofit/>
          </a:bodyPr>
          <a:lstStyle/>
          <a:p>
            <a:pPr algn="just"/>
            <a:r>
              <a:rPr lang="pt-PT" dirty="0" smtClean="0"/>
              <a:t> </a:t>
            </a:r>
          </a:p>
          <a:p>
            <a:endParaRPr lang="pt-PT" dirty="0" smtClean="0"/>
          </a:p>
          <a:p>
            <a:endParaRPr lang="pt-PT" dirty="0" smtClean="0"/>
          </a:p>
          <a:p>
            <a:pPr algn="just"/>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a:p>
            <a:pPr marL="292100" marR="0" lvl="0" indent="-292100" algn="just" defTabSz="914400" rtl="0" eaLnBrk="1" fontAlgn="auto" latinLnBrk="0" hangingPunct="1">
              <a:lnSpc>
                <a:spcPct val="100000"/>
              </a:lnSpc>
              <a:spcBef>
                <a:spcPts val="0"/>
              </a:spcBef>
              <a:spcAft>
                <a:spcPts val="0"/>
              </a:spcAft>
              <a:buClr>
                <a:schemeClr val="accent1"/>
              </a:buClr>
              <a:buSzPct val="70000"/>
              <a:buFont typeface="Wingdings 2"/>
              <a:buChar char=""/>
              <a:tabLst/>
              <a:defRPr/>
            </a:pPr>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6" name="Marcador de Posição de Conteúdo 2"/>
          <p:cNvSpPr txBox="1">
            <a:spLocks/>
          </p:cNvSpPr>
          <p:nvPr/>
        </p:nvSpPr>
        <p:spPr>
          <a:xfrm>
            <a:off x="571472" y="1928802"/>
            <a:ext cx="8229600" cy="4526280"/>
          </a:xfrm>
          <a:prstGeom prst="rect">
            <a:avLst/>
          </a:prstGeom>
        </p:spPr>
        <p:txBody>
          <a:bodyPr>
            <a:noAutofit/>
          </a:bodyPr>
          <a:lstStyle/>
          <a:p>
            <a:pPr algn="just"/>
            <a:endParaRPr lang="pt-PT" dirty="0" smtClean="0"/>
          </a:p>
          <a:p>
            <a:endParaRPr lang="pt-PT" dirty="0" smtClean="0"/>
          </a:p>
          <a:p>
            <a:endParaRPr lang="pt-PT" dirty="0" smtClean="0"/>
          </a:p>
          <a:p>
            <a:pPr algn="just"/>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a:p>
            <a:pPr marL="292100" marR="0" lvl="0" indent="-292100" algn="just" defTabSz="914400" rtl="0" eaLnBrk="1" fontAlgn="auto" latinLnBrk="0" hangingPunct="1">
              <a:lnSpc>
                <a:spcPct val="100000"/>
              </a:lnSpc>
              <a:spcBef>
                <a:spcPts val="0"/>
              </a:spcBef>
              <a:spcAft>
                <a:spcPts val="0"/>
              </a:spcAft>
              <a:buClr>
                <a:schemeClr val="accent1"/>
              </a:buClr>
              <a:buSzPct val="70000"/>
              <a:buFont typeface="Wingdings 2"/>
              <a:buChar char=""/>
              <a:tabLst/>
              <a:defRPr/>
            </a:pPr>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8" name="Marcador de Posição de Conteúdo 2"/>
          <p:cNvSpPr txBox="1">
            <a:spLocks/>
          </p:cNvSpPr>
          <p:nvPr/>
        </p:nvSpPr>
        <p:spPr>
          <a:xfrm>
            <a:off x="571472" y="1714488"/>
            <a:ext cx="8229600" cy="4526280"/>
          </a:xfrm>
          <a:prstGeom prst="rect">
            <a:avLst/>
          </a:prstGeom>
        </p:spPr>
        <p:txBody>
          <a:bodyPr>
            <a:noAutofit/>
          </a:bodyPr>
          <a:lstStyle/>
          <a:p>
            <a:pPr algn="just"/>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a:p>
            <a:pPr marL="292100" marR="0" lvl="0" indent="-292100" algn="just" defTabSz="914400" rtl="0" eaLnBrk="1" fontAlgn="auto" latinLnBrk="0" hangingPunct="1">
              <a:lnSpc>
                <a:spcPct val="100000"/>
              </a:lnSpc>
              <a:spcBef>
                <a:spcPts val="0"/>
              </a:spcBef>
              <a:spcAft>
                <a:spcPts val="0"/>
              </a:spcAft>
              <a:buClr>
                <a:schemeClr val="accent1"/>
              </a:buClr>
              <a:buSzPct val="70000"/>
              <a:buFont typeface="Wingdings 2"/>
              <a:buChar char=""/>
              <a:tabLst/>
              <a:defRPr/>
            </a:pPr>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7" name="Marcador de Posição de Conteúdo 2"/>
          <p:cNvSpPr txBox="1">
            <a:spLocks/>
          </p:cNvSpPr>
          <p:nvPr/>
        </p:nvSpPr>
        <p:spPr>
          <a:xfrm>
            <a:off x="714348" y="1928802"/>
            <a:ext cx="8229600" cy="4526280"/>
          </a:xfrm>
          <a:prstGeom prst="rect">
            <a:avLst/>
          </a:prstGeom>
        </p:spPr>
        <p:txBody>
          <a:bodyPr>
            <a:noAutofit/>
          </a:bodyPr>
          <a:lstStyle/>
          <a:p>
            <a:pPr algn="just"/>
            <a:r>
              <a:rPr lang="pt-PT" b="1" dirty="0" smtClean="0"/>
              <a:t>16. QUEM PODE FAZER O ENDOSSO?</a:t>
            </a:r>
          </a:p>
          <a:p>
            <a:pPr algn="just"/>
            <a:r>
              <a:rPr lang="pt-PT" dirty="0" smtClean="0"/>
              <a:t> </a:t>
            </a:r>
          </a:p>
          <a:p>
            <a:pPr algn="just"/>
            <a:r>
              <a:rPr lang="pt-PT" dirty="0" smtClean="0"/>
              <a:t>Pode endossar a letra o tomador e depois qualquer portador que justifique a sua posse por uma série ininterrupta de endossos, mesmo que o último seja em branco.</a:t>
            </a:r>
          </a:p>
          <a:p>
            <a:pPr algn="just"/>
            <a:r>
              <a:rPr lang="pt-PT" dirty="0" smtClean="0"/>
              <a:t> </a:t>
            </a:r>
          </a:p>
          <a:p>
            <a:pPr algn="just"/>
            <a:r>
              <a:rPr lang="pt-PT" dirty="0" smtClean="0"/>
              <a:t> </a:t>
            </a:r>
          </a:p>
          <a:p>
            <a:pPr algn="just"/>
            <a:r>
              <a:rPr lang="pt-PT" dirty="0" smtClean="0"/>
              <a:t>       A	=&gt;     B	=&gt;      C		=&gt;	        D</a:t>
            </a:r>
          </a:p>
          <a:p>
            <a:pPr algn="just"/>
            <a:r>
              <a:rPr lang="pt-PT" dirty="0" smtClean="0"/>
              <a:t>(Sacador)    (sacado)  (tomador/endossante)       (endossado)</a:t>
            </a:r>
          </a:p>
          <a:p>
            <a:pPr algn="just"/>
            <a:r>
              <a:rPr lang="pt-PT" dirty="0" smtClean="0"/>
              <a:t> </a:t>
            </a:r>
          </a:p>
          <a:p>
            <a:pPr algn="just"/>
            <a:r>
              <a:rPr lang="pt-PT" dirty="0" smtClean="0"/>
              <a:t> </a:t>
            </a:r>
          </a:p>
          <a:p>
            <a:pPr algn="just"/>
            <a:r>
              <a:rPr lang="pt-PT" dirty="0" smtClean="0"/>
              <a:t>Excepção: D é um cessionário ou sucessor de C — tendo adquirido por esta via a plena posição jurídica de C e, por isso, o direito de endossar posteriormente o título.</a:t>
            </a:r>
          </a:p>
          <a:p>
            <a:pPr algn="just"/>
            <a:endParaRPr lang="pt-PT" b="1" dirty="0" smtClean="0"/>
          </a:p>
          <a:p>
            <a:pPr algn="just"/>
            <a:r>
              <a:rPr lang="pt-PT" dirty="0" smtClean="0"/>
              <a:t> </a:t>
            </a:r>
          </a:p>
          <a:p>
            <a:pPr algn="just"/>
            <a:r>
              <a:rPr lang="pt-PT" dirty="0" smtClean="0"/>
              <a:t>-</a:t>
            </a:r>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253536"/>
            <a:ext cx="8229600" cy="1143000"/>
          </a:xfrm>
        </p:spPr>
        <p:txBody>
          <a:bodyPr>
            <a:normAutofit/>
          </a:bodyPr>
          <a:lstStyle/>
          <a:p>
            <a:r>
              <a:rPr lang="pt-PT" sz="1600" dirty="0" smtClean="0"/>
              <a:t>A letra de câmbio</a:t>
            </a:r>
            <a:endParaRPr lang="pt-PT" sz="1600" dirty="0"/>
          </a:p>
        </p:txBody>
      </p:sp>
      <p:sp>
        <p:nvSpPr>
          <p:cNvPr id="5" name="Marcador de Posição de Conteúdo 2"/>
          <p:cNvSpPr txBox="1">
            <a:spLocks/>
          </p:cNvSpPr>
          <p:nvPr/>
        </p:nvSpPr>
        <p:spPr>
          <a:xfrm>
            <a:off x="500034" y="1928802"/>
            <a:ext cx="8229600" cy="4526280"/>
          </a:xfrm>
          <a:prstGeom prst="rect">
            <a:avLst/>
          </a:prstGeom>
        </p:spPr>
        <p:txBody>
          <a:bodyPr>
            <a:noAutofit/>
          </a:bodyPr>
          <a:lstStyle/>
          <a:p>
            <a:pPr algn="just"/>
            <a:r>
              <a:rPr lang="pt-PT" dirty="0" smtClean="0"/>
              <a:t> </a:t>
            </a:r>
          </a:p>
          <a:p>
            <a:endParaRPr lang="pt-PT" dirty="0" smtClean="0"/>
          </a:p>
          <a:p>
            <a:endParaRPr lang="pt-PT" dirty="0" smtClean="0"/>
          </a:p>
          <a:p>
            <a:pPr algn="just"/>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a:p>
            <a:pPr marL="292100" marR="0" lvl="0" indent="-292100" algn="just" defTabSz="914400" rtl="0" eaLnBrk="1" fontAlgn="auto" latinLnBrk="0" hangingPunct="1">
              <a:lnSpc>
                <a:spcPct val="100000"/>
              </a:lnSpc>
              <a:spcBef>
                <a:spcPts val="0"/>
              </a:spcBef>
              <a:spcAft>
                <a:spcPts val="0"/>
              </a:spcAft>
              <a:buClr>
                <a:schemeClr val="accent1"/>
              </a:buClr>
              <a:buSzPct val="70000"/>
              <a:buFont typeface="Wingdings 2"/>
              <a:buChar char=""/>
              <a:tabLst/>
              <a:defRPr/>
            </a:pPr>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6" name="Marcador de Posição de Conteúdo 2"/>
          <p:cNvSpPr txBox="1">
            <a:spLocks/>
          </p:cNvSpPr>
          <p:nvPr/>
        </p:nvSpPr>
        <p:spPr>
          <a:xfrm>
            <a:off x="571472" y="1928802"/>
            <a:ext cx="8229600" cy="4526280"/>
          </a:xfrm>
          <a:prstGeom prst="rect">
            <a:avLst/>
          </a:prstGeom>
        </p:spPr>
        <p:txBody>
          <a:bodyPr>
            <a:noAutofit/>
          </a:bodyPr>
          <a:lstStyle/>
          <a:p>
            <a:pPr algn="just"/>
            <a:endParaRPr lang="pt-PT" dirty="0" smtClean="0"/>
          </a:p>
          <a:p>
            <a:endParaRPr lang="pt-PT" dirty="0" smtClean="0"/>
          </a:p>
          <a:p>
            <a:endParaRPr lang="pt-PT" dirty="0" smtClean="0"/>
          </a:p>
          <a:p>
            <a:pPr algn="just"/>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a:p>
            <a:pPr marL="292100" marR="0" lvl="0" indent="-292100" algn="just" defTabSz="914400" rtl="0" eaLnBrk="1" fontAlgn="auto" latinLnBrk="0" hangingPunct="1">
              <a:lnSpc>
                <a:spcPct val="100000"/>
              </a:lnSpc>
              <a:spcBef>
                <a:spcPts val="0"/>
              </a:spcBef>
              <a:spcAft>
                <a:spcPts val="0"/>
              </a:spcAft>
              <a:buClr>
                <a:schemeClr val="accent1"/>
              </a:buClr>
              <a:buSzPct val="70000"/>
              <a:buFont typeface="Wingdings 2"/>
              <a:buChar char=""/>
              <a:tabLst/>
              <a:defRPr/>
            </a:pPr>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8" name="Marcador de Posição de Conteúdo 2"/>
          <p:cNvSpPr txBox="1">
            <a:spLocks/>
          </p:cNvSpPr>
          <p:nvPr/>
        </p:nvSpPr>
        <p:spPr>
          <a:xfrm>
            <a:off x="571472" y="1714488"/>
            <a:ext cx="8229600" cy="4526280"/>
          </a:xfrm>
          <a:prstGeom prst="rect">
            <a:avLst/>
          </a:prstGeom>
        </p:spPr>
        <p:txBody>
          <a:bodyPr>
            <a:noAutofit/>
          </a:bodyPr>
          <a:lstStyle/>
          <a:p>
            <a:pPr algn="just"/>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a:p>
            <a:pPr marL="292100" marR="0" lvl="0" indent="-292100" algn="just" defTabSz="914400" rtl="0" eaLnBrk="1" fontAlgn="auto" latinLnBrk="0" hangingPunct="1">
              <a:lnSpc>
                <a:spcPct val="100000"/>
              </a:lnSpc>
              <a:spcBef>
                <a:spcPts val="0"/>
              </a:spcBef>
              <a:spcAft>
                <a:spcPts val="0"/>
              </a:spcAft>
              <a:buClr>
                <a:schemeClr val="accent1"/>
              </a:buClr>
              <a:buSzPct val="70000"/>
              <a:buFont typeface="Wingdings 2"/>
              <a:buChar char=""/>
              <a:tabLst/>
              <a:defRPr/>
            </a:pPr>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7" name="Marcador de Posição de Conteúdo 2"/>
          <p:cNvSpPr txBox="1">
            <a:spLocks/>
          </p:cNvSpPr>
          <p:nvPr/>
        </p:nvSpPr>
        <p:spPr>
          <a:xfrm>
            <a:off x="714348" y="1928802"/>
            <a:ext cx="8229600" cy="4526280"/>
          </a:xfrm>
          <a:prstGeom prst="rect">
            <a:avLst/>
          </a:prstGeom>
        </p:spPr>
        <p:txBody>
          <a:bodyPr>
            <a:noAutofit/>
          </a:bodyPr>
          <a:lstStyle/>
          <a:p>
            <a:pPr algn="just"/>
            <a:r>
              <a:rPr lang="pt-PT" b="1" dirty="0" smtClean="0"/>
              <a:t>17. A FAVOR DE QUEM PODE SER FEITO O ENDOSSO?</a:t>
            </a:r>
          </a:p>
          <a:p>
            <a:pPr algn="just"/>
            <a:r>
              <a:rPr lang="pt-PT" dirty="0" smtClean="0"/>
              <a:t> </a:t>
            </a:r>
          </a:p>
          <a:p>
            <a:pPr algn="just"/>
            <a:r>
              <a:rPr lang="pt-PT" dirty="0" smtClean="0"/>
              <a:t> </a:t>
            </a:r>
          </a:p>
          <a:p>
            <a:pPr algn="just"/>
            <a:r>
              <a:rPr lang="pt-PT" dirty="0" smtClean="0"/>
              <a:t>- A letra pode ser endossada a qualquer pessoa, incluindo o próprio sacado.</a:t>
            </a:r>
          </a:p>
          <a:p>
            <a:pPr algn="just"/>
            <a:r>
              <a:rPr lang="pt-PT" dirty="0" smtClean="0"/>
              <a:t> </a:t>
            </a:r>
          </a:p>
          <a:p>
            <a:pPr algn="just"/>
            <a:r>
              <a:rPr lang="pt-PT" dirty="0" smtClean="0"/>
              <a:t>- Se o endosso for feito a favor de um obrigado cambiário denomina-se </a:t>
            </a:r>
            <a:r>
              <a:rPr lang="pt-PT" dirty="0" err="1" smtClean="0"/>
              <a:t>reendosso</a:t>
            </a:r>
            <a:r>
              <a:rPr lang="pt-PT" dirty="0" smtClean="0"/>
              <a:t>.</a:t>
            </a:r>
          </a:p>
          <a:p>
            <a:pPr algn="just"/>
            <a:r>
              <a:rPr lang="pt-PT" dirty="0" smtClean="0"/>
              <a:t> </a:t>
            </a:r>
          </a:p>
          <a:p>
            <a:pPr algn="just"/>
            <a:r>
              <a:rPr lang="pt-PT" dirty="0" smtClean="0"/>
              <a:t>- O </a:t>
            </a:r>
            <a:r>
              <a:rPr lang="pt-PT" dirty="0" err="1" smtClean="0"/>
              <a:t>reendosso</a:t>
            </a:r>
            <a:r>
              <a:rPr lang="pt-PT" dirty="0" smtClean="0"/>
              <a:t> ao sacador.</a:t>
            </a:r>
          </a:p>
          <a:p>
            <a:pPr algn="just"/>
            <a:r>
              <a:rPr lang="pt-PT" dirty="0" smtClean="0"/>
              <a:t> </a:t>
            </a:r>
          </a:p>
          <a:p>
            <a:pPr algn="just"/>
            <a:r>
              <a:rPr lang="pt-PT" dirty="0" smtClean="0"/>
              <a:t>- O </a:t>
            </a:r>
            <a:r>
              <a:rPr lang="pt-PT" dirty="0" err="1" smtClean="0"/>
              <a:t>reendosso</a:t>
            </a:r>
            <a:r>
              <a:rPr lang="pt-PT" dirty="0" smtClean="0"/>
              <a:t> ao </a:t>
            </a:r>
            <a:r>
              <a:rPr lang="pt-PT" dirty="0" err="1" smtClean="0"/>
              <a:t>sacado-aceitante</a:t>
            </a:r>
            <a:r>
              <a:rPr lang="pt-PT" dirty="0" smtClean="0"/>
              <a:t>.</a:t>
            </a:r>
          </a:p>
          <a:p>
            <a:pPr algn="just"/>
            <a:endParaRPr lang="pt-PT" b="1" dirty="0" smtClean="0"/>
          </a:p>
          <a:p>
            <a:pPr algn="just"/>
            <a:r>
              <a:rPr lang="pt-PT" dirty="0" smtClean="0"/>
              <a:t> </a:t>
            </a:r>
          </a:p>
          <a:p>
            <a:pPr algn="just"/>
            <a:r>
              <a:rPr lang="pt-PT" dirty="0" smtClean="0"/>
              <a:t>-</a:t>
            </a:r>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253536"/>
            <a:ext cx="8229600" cy="1143000"/>
          </a:xfrm>
        </p:spPr>
        <p:txBody>
          <a:bodyPr>
            <a:normAutofit/>
          </a:bodyPr>
          <a:lstStyle/>
          <a:p>
            <a:r>
              <a:rPr lang="pt-PT" sz="1600" dirty="0" smtClean="0"/>
              <a:t>A letra de câmbio</a:t>
            </a:r>
            <a:endParaRPr lang="pt-PT" sz="1600" dirty="0"/>
          </a:p>
        </p:txBody>
      </p:sp>
      <p:sp>
        <p:nvSpPr>
          <p:cNvPr id="5" name="Marcador de Posição de Conteúdo 2"/>
          <p:cNvSpPr txBox="1">
            <a:spLocks/>
          </p:cNvSpPr>
          <p:nvPr/>
        </p:nvSpPr>
        <p:spPr>
          <a:xfrm>
            <a:off x="500034" y="1928802"/>
            <a:ext cx="8229600" cy="4526280"/>
          </a:xfrm>
          <a:prstGeom prst="rect">
            <a:avLst/>
          </a:prstGeom>
        </p:spPr>
        <p:txBody>
          <a:bodyPr>
            <a:noAutofit/>
          </a:bodyPr>
          <a:lstStyle/>
          <a:p>
            <a:pPr algn="just"/>
            <a:r>
              <a:rPr lang="pt-PT" dirty="0" smtClean="0"/>
              <a:t> </a:t>
            </a:r>
          </a:p>
          <a:p>
            <a:endParaRPr lang="pt-PT" dirty="0" smtClean="0"/>
          </a:p>
          <a:p>
            <a:endParaRPr lang="pt-PT" dirty="0" smtClean="0"/>
          </a:p>
          <a:p>
            <a:pPr algn="just"/>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a:p>
            <a:pPr marL="292100" marR="0" lvl="0" indent="-292100" algn="just" defTabSz="914400" rtl="0" eaLnBrk="1" fontAlgn="auto" latinLnBrk="0" hangingPunct="1">
              <a:lnSpc>
                <a:spcPct val="100000"/>
              </a:lnSpc>
              <a:spcBef>
                <a:spcPts val="0"/>
              </a:spcBef>
              <a:spcAft>
                <a:spcPts val="0"/>
              </a:spcAft>
              <a:buClr>
                <a:schemeClr val="accent1"/>
              </a:buClr>
              <a:buSzPct val="70000"/>
              <a:buFont typeface="Wingdings 2"/>
              <a:buChar char=""/>
              <a:tabLst/>
              <a:defRPr/>
            </a:pPr>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6" name="Marcador de Posição de Conteúdo 2"/>
          <p:cNvSpPr txBox="1">
            <a:spLocks/>
          </p:cNvSpPr>
          <p:nvPr/>
        </p:nvSpPr>
        <p:spPr>
          <a:xfrm>
            <a:off x="571472" y="1928802"/>
            <a:ext cx="8229600" cy="4526280"/>
          </a:xfrm>
          <a:prstGeom prst="rect">
            <a:avLst/>
          </a:prstGeom>
        </p:spPr>
        <p:txBody>
          <a:bodyPr>
            <a:noAutofit/>
          </a:bodyPr>
          <a:lstStyle/>
          <a:p>
            <a:pPr algn="just"/>
            <a:endParaRPr lang="pt-PT" dirty="0" smtClean="0"/>
          </a:p>
          <a:p>
            <a:endParaRPr lang="pt-PT" dirty="0" smtClean="0"/>
          </a:p>
          <a:p>
            <a:endParaRPr lang="pt-PT" dirty="0" smtClean="0"/>
          </a:p>
          <a:p>
            <a:pPr algn="just"/>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a:p>
            <a:pPr marL="292100" marR="0" lvl="0" indent="-292100" algn="just" defTabSz="914400" rtl="0" eaLnBrk="1" fontAlgn="auto" latinLnBrk="0" hangingPunct="1">
              <a:lnSpc>
                <a:spcPct val="100000"/>
              </a:lnSpc>
              <a:spcBef>
                <a:spcPts val="0"/>
              </a:spcBef>
              <a:spcAft>
                <a:spcPts val="0"/>
              </a:spcAft>
              <a:buClr>
                <a:schemeClr val="accent1"/>
              </a:buClr>
              <a:buSzPct val="70000"/>
              <a:buFont typeface="Wingdings 2"/>
              <a:buChar char=""/>
              <a:tabLst/>
              <a:defRPr/>
            </a:pPr>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8" name="Marcador de Posição de Conteúdo 2"/>
          <p:cNvSpPr txBox="1">
            <a:spLocks/>
          </p:cNvSpPr>
          <p:nvPr/>
        </p:nvSpPr>
        <p:spPr>
          <a:xfrm>
            <a:off x="571472" y="1714488"/>
            <a:ext cx="8229600" cy="4526280"/>
          </a:xfrm>
          <a:prstGeom prst="rect">
            <a:avLst/>
          </a:prstGeom>
        </p:spPr>
        <p:txBody>
          <a:bodyPr>
            <a:noAutofit/>
          </a:bodyPr>
          <a:lstStyle/>
          <a:p>
            <a:pPr algn="just"/>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a:p>
            <a:pPr marL="292100" marR="0" lvl="0" indent="-292100" algn="just" defTabSz="914400" rtl="0" eaLnBrk="1" fontAlgn="auto" latinLnBrk="0" hangingPunct="1">
              <a:lnSpc>
                <a:spcPct val="100000"/>
              </a:lnSpc>
              <a:spcBef>
                <a:spcPts val="0"/>
              </a:spcBef>
              <a:spcAft>
                <a:spcPts val="0"/>
              </a:spcAft>
              <a:buClr>
                <a:schemeClr val="accent1"/>
              </a:buClr>
              <a:buSzPct val="70000"/>
              <a:buFont typeface="Wingdings 2"/>
              <a:buChar char=""/>
              <a:tabLst/>
              <a:defRPr/>
            </a:pPr>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7" name="Marcador de Posição de Conteúdo 2"/>
          <p:cNvSpPr txBox="1">
            <a:spLocks/>
          </p:cNvSpPr>
          <p:nvPr/>
        </p:nvSpPr>
        <p:spPr>
          <a:xfrm>
            <a:off x="714348" y="1928802"/>
            <a:ext cx="8229600" cy="4526280"/>
          </a:xfrm>
          <a:prstGeom prst="rect">
            <a:avLst/>
          </a:prstGeom>
        </p:spPr>
        <p:txBody>
          <a:bodyPr>
            <a:noAutofit/>
          </a:bodyPr>
          <a:lstStyle/>
          <a:p>
            <a:pPr algn="just"/>
            <a:r>
              <a:rPr lang="pt-PT" b="1" dirty="0" smtClean="0"/>
              <a:t>18. ENDOSSO EM BRANCO.</a:t>
            </a:r>
          </a:p>
          <a:p>
            <a:pPr algn="just">
              <a:buFont typeface="Wingdings" pitchFamily="2" charset="2"/>
              <a:buChar char="q"/>
            </a:pPr>
            <a:r>
              <a:rPr lang="pt-PT" dirty="0" smtClean="0"/>
              <a:t>O endossante limita-se a apor a sua assinatura ou deixar em branco o espaço reservado à indicação do endossado (art. 13.º, II).</a:t>
            </a:r>
          </a:p>
          <a:p>
            <a:pPr algn="just"/>
            <a:r>
              <a:rPr lang="pt-PT" dirty="0" smtClean="0"/>
              <a:t> </a:t>
            </a:r>
          </a:p>
          <a:p>
            <a:pPr algn="just">
              <a:buFont typeface="Wingdings" pitchFamily="2" charset="2"/>
              <a:buChar char="q"/>
            </a:pPr>
            <a:r>
              <a:rPr lang="pt-PT" dirty="0" smtClean="0"/>
              <a:t>Regime do endosso em branco:</a:t>
            </a:r>
          </a:p>
          <a:p>
            <a:pPr algn="just"/>
            <a:r>
              <a:rPr lang="pt-PT" dirty="0" smtClean="0"/>
              <a:t> </a:t>
            </a:r>
          </a:p>
          <a:p>
            <a:pPr lvl="1" algn="just">
              <a:buFont typeface="Wingdings" pitchFamily="2" charset="2"/>
              <a:buChar char="§"/>
            </a:pPr>
            <a:r>
              <a:rPr lang="pt-PT" dirty="0" smtClean="0"/>
              <a:t>A existência do endosso em branco significa que a letra pode circular como título ao portador.</a:t>
            </a:r>
          </a:p>
          <a:p>
            <a:pPr algn="just"/>
            <a:r>
              <a:rPr lang="pt-PT" dirty="0" smtClean="0"/>
              <a:t> </a:t>
            </a:r>
          </a:p>
          <a:p>
            <a:pPr lvl="1" algn="just">
              <a:buFont typeface="Wingdings" pitchFamily="2" charset="2"/>
              <a:buChar char="§"/>
            </a:pPr>
            <a:r>
              <a:rPr lang="pt-PT" dirty="0" smtClean="0"/>
              <a:t>Todavia, são ignoradas pela lei as transmissões manuais intermédias, até que o título seja preenchido com o nome de um endossado.</a:t>
            </a:r>
          </a:p>
          <a:p>
            <a:pPr algn="just"/>
            <a:r>
              <a:rPr lang="pt-PT" dirty="0" smtClean="0"/>
              <a:t>  </a:t>
            </a:r>
          </a:p>
          <a:p>
            <a:pPr lvl="1" algn="just">
              <a:buFont typeface="Wingdings" pitchFamily="2" charset="2"/>
              <a:buChar char="§"/>
            </a:pPr>
            <a:r>
              <a:rPr lang="pt-PT" dirty="0" smtClean="0"/>
              <a:t>Este endossado não será em face do endossante em branco:</a:t>
            </a:r>
          </a:p>
          <a:p>
            <a:pPr algn="just"/>
            <a:r>
              <a:rPr lang="pt-PT" dirty="0" smtClean="0"/>
              <a:t>	-  as transmissões intermédias são irrelevantes legalmente.</a:t>
            </a:r>
            <a:endParaRPr lang="pt-PT" b="1" dirty="0" smtClean="0"/>
          </a:p>
          <a:p>
            <a:pPr algn="just"/>
            <a:r>
              <a:rPr lang="pt-PT" dirty="0" smtClean="0"/>
              <a:t> </a:t>
            </a:r>
          </a:p>
          <a:p>
            <a:pPr algn="just"/>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253536"/>
            <a:ext cx="8229600" cy="1143000"/>
          </a:xfrm>
        </p:spPr>
        <p:txBody>
          <a:bodyPr>
            <a:normAutofit/>
          </a:bodyPr>
          <a:lstStyle/>
          <a:p>
            <a:r>
              <a:rPr lang="pt-PT" sz="1600" dirty="0" smtClean="0"/>
              <a:t>A letra de câmbio</a:t>
            </a:r>
            <a:endParaRPr lang="pt-PT" sz="1600" dirty="0"/>
          </a:p>
        </p:txBody>
      </p:sp>
      <p:sp>
        <p:nvSpPr>
          <p:cNvPr id="5" name="Marcador de Posição de Conteúdo 2"/>
          <p:cNvSpPr txBox="1">
            <a:spLocks/>
          </p:cNvSpPr>
          <p:nvPr/>
        </p:nvSpPr>
        <p:spPr>
          <a:xfrm>
            <a:off x="500034" y="1928802"/>
            <a:ext cx="8229600" cy="4526280"/>
          </a:xfrm>
          <a:prstGeom prst="rect">
            <a:avLst/>
          </a:prstGeom>
        </p:spPr>
        <p:txBody>
          <a:bodyPr>
            <a:noAutofit/>
          </a:bodyPr>
          <a:lstStyle/>
          <a:p>
            <a:pPr algn="just"/>
            <a:r>
              <a:rPr lang="pt-PT" dirty="0" smtClean="0"/>
              <a:t> </a:t>
            </a:r>
          </a:p>
          <a:p>
            <a:endParaRPr lang="pt-PT" dirty="0" smtClean="0"/>
          </a:p>
          <a:p>
            <a:endParaRPr lang="pt-PT" dirty="0" smtClean="0"/>
          </a:p>
          <a:p>
            <a:pPr algn="just"/>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a:p>
            <a:pPr marL="292100" marR="0" lvl="0" indent="-292100" algn="just" defTabSz="914400" rtl="0" eaLnBrk="1" fontAlgn="auto" latinLnBrk="0" hangingPunct="1">
              <a:lnSpc>
                <a:spcPct val="100000"/>
              </a:lnSpc>
              <a:spcBef>
                <a:spcPts val="0"/>
              </a:spcBef>
              <a:spcAft>
                <a:spcPts val="0"/>
              </a:spcAft>
              <a:buClr>
                <a:schemeClr val="accent1"/>
              </a:buClr>
              <a:buSzPct val="70000"/>
              <a:buFont typeface="Wingdings 2"/>
              <a:buChar char=""/>
              <a:tabLst/>
              <a:defRPr/>
            </a:pPr>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6" name="Marcador de Posição de Conteúdo 2"/>
          <p:cNvSpPr txBox="1">
            <a:spLocks/>
          </p:cNvSpPr>
          <p:nvPr/>
        </p:nvSpPr>
        <p:spPr>
          <a:xfrm>
            <a:off x="571472" y="1928802"/>
            <a:ext cx="8229600" cy="4526280"/>
          </a:xfrm>
          <a:prstGeom prst="rect">
            <a:avLst/>
          </a:prstGeom>
        </p:spPr>
        <p:txBody>
          <a:bodyPr>
            <a:noAutofit/>
          </a:bodyPr>
          <a:lstStyle/>
          <a:p>
            <a:pPr algn="just"/>
            <a:endParaRPr lang="pt-PT" dirty="0" smtClean="0"/>
          </a:p>
          <a:p>
            <a:endParaRPr lang="pt-PT" dirty="0" smtClean="0"/>
          </a:p>
          <a:p>
            <a:endParaRPr lang="pt-PT" dirty="0" smtClean="0"/>
          </a:p>
          <a:p>
            <a:pPr algn="just"/>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a:p>
            <a:pPr marL="292100" marR="0" lvl="0" indent="-292100" algn="just" defTabSz="914400" rtl="0" eaLnBrk="1" fontAlgn="auto" latinLnBrk="0" hangingPunct="1">
              <a:lnSpc>
                <a:spcPct val="100000"/>
              </a:lnSpc>
              <a:spcBef>
                <a:spcPts val="0"/>
              </a:spcBef>
              <a:spcAft>
                <a:spcPts val="0"/>
              </a:spcAft>
              <a:buClr>
                <a:schemeClr val="accent1"/>
              </a:buClr>
              <a:buSzPct val="70000"/>
              <a:buFont typeface="Wingdings 2"/>
              <a:buChar char=""/>
              <a:tabLst/>
              <a:defRPr/>
            </a:pPr>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8" name="Marcador de Posição de Conteúdo 2"/>
          <p:cNvSpPr txBox="1">
            <a:spLocks/>
          </p:cNvSpPr>
          <p:nvPr/>
        </p:nvSpPr>
        <p:spPr>
          <a:xfrm>
            <a:off x="571472" y="1714488"/>
            <a:ext cx="8229600" cy="4526280"/>
          </a:xfrm>
          <a:prstGeom prst="rect">
            <a:avLst/>
          </a:prstGeom>
        </p:spPr>
        <p:txBody>
          <a:bodyPr>
            <a:noAutofit/>
          </a:bodyPr>
          <a:lstStyle/>
          <a:p>
            <a:pPr algn="just"/>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a:p>
            <a:pPr marL="292100" marR="0" lvl="0" indent="-292100" algn="just" defTabSz="914400" rtl="0" eaLnBrk="1" fontAlgn="auto" latinLnBrk="0" hangingPunct="1">
              <a:lnSpc>
                <a:spcPct val="100000"/>
              </a:lnSpc>
              <a:spcBef>
                <a:spcPts val="0"/>
              </a:spcBef>
              <a:spcAft>
                <a:spcPts val="0"/>
              </a:spcAft>
              <a:buClr>
                <a:schemeClr val="accent1"/>
              </a:buClr>
              <a:buSzPct val="70000"/>
              <a:buFont typeface="Wingdings 2"/>
              <a:buChar char=""/>
              <a:tabLst/>
              <a:defRPr/>
            </a:pPr>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7" name="Marcador de Posição de Conteúdo 2"/>
          <p:cNvSpPr txBox="1">
            <a:spLocks/>
          </p:cNvSpPr>
          <p:nvPr/>
        </p:nvSpPr>
        <p:spPr>
          <a:xfrm>
            <a:off x="714348" y="1928802"/>
            <a:ext cx="8229600" cy="4526280"/>
          </a:xfrm>
          <a:prstGeom prst="rect">
            <a:avLst/>
          </a:prstGeom>
        </p:spPr>
        <p:txBody>
          <a:bodyPr>
            <a:noAutofit/>
          </a:bodyPr>
          <a:lstStyle/>
          <a:p>
            <a:pPr algn="just"/>
            <a:r>
              <a:rPr lang="pt-PT" b="1" dirty="0" smtClean="0"/>
              <a:t>19. EFEITO TRANSLATIVO DO ENDOSSO.</a:t>
            </a:r>
          </a:p>
          <a:p>
            <a:pPr algn="just"/>
            <a:endParaRPr lang="pt-PT" dirty="0" smtClean="0"/>
          </a:p>
          <a:p>
            <a:pPr algn="just">
              <a:buFont typeface="Wingdings" pitchFamily="2" charset="2"/>
              <a:buChar char="q"/>
            </a:pPr>
            <a:r>
              <a:rPr lang="pt-PT" dirty="0" smtClean="0"/>
              <a:t>O endosso transmite todos os direitos emergentes da letra (art. 14.º, I).</a:t>
            </a:r>
          </a:p>
          <a:p>
            <a:pPr algn="just"/>
            <a:endParaRPr lang="pt-PT" dirty="0" smtClean="0"/>
          </a:p>
          <a:p>
            <a:pPr algn="just">
              <a:buFont typeface="Wingdings" pitchFamily="2" charset="2"/>
              <a:buChar char="q"/>
            </a:pPr>
            <a:r>
              <a:rPr lang="pt-PT" dirty="0" smtClean="0"/>
              <a:t>O endosso transmite todos esses direitos com autonomia (artigos 16.º e 17.º).</a:t>
            </a:r>
          </a:p>
          <a:p>
            <a:pPr algn="just"/>
            <a:r>
              <a:rPr lang="pt-PT" dirty="0" smtClean="0"/>
              <a:t> </a:t>
            </a:r>
          </a:p>
          <a:p>
            <a:pPr algn="just">
              <a:buFont typeface="Wingdings" pitchFamily="2" charset="2"/>
              <a:buChar char="q"/>
            </a:pPr>
            <a:r>
              <a:rPr lang="pt-PT" dirty="0" smtClean="0"/>
              <a:t>Deste modo, o endosso coloca o portador na situação de credor originário.</a:t>
            </a:r>
          </a:p>
          <a:p>
            <a:pPr algn="just"/>
            <a:r>
              <a:rPr lang="pt-PT" dirty="0" smtClean="0"/>
              <a:t> </a:t>
            </a:r>
          </a:p>
          <a:p>
            <a:pPr algn="just">
              <a:buFont typeface="Wingdings" pitchFamily="2" charset="2"/>
              <a:buChar char="q"/>
            </a:pPr>
            <a:r>
              <a:rPr lang="pt-PT" dirty="0" smtClean="0"/>
              <a:t>Para que o efeito translativo do endosso se verifique é indispensável que tenha sido feito por alguém com legitimidade para endossar a letra.</a:t>
            </a:r>
          </a:p>
          <a:p>
            <a:pPr algn="just"/>
            <a:r>
              <a:rPr lang="pt-PT" dirty="0" smtClean="0"/>
              <a:t> </a:t>
            </a:r>
          </a:p>
          <a:p>
            <a:pPr algn="just">
              <a:buFont typeface="Wingdings" pitchFamily="2" charset="2"/>
              <a:buChar char="q"/>
            </a:pPr>
            <a:r>
              <a:rPr lang="pt-PT" dirty="0" smtClean="0"/>
              <a:t>A falta de legitimação para endossar faz com que o endosso não transmita ao endossado os direitos emergentes da letra.</a:t>
            </a:r>
          </a:p>
          <a:p>
            <a:pPr algn="just"/>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253536"/>
            <a:ext cx="8229600" cy="1143000"/>
          </a:xfrm>
        </p:spPr>
        <p:txBody>
          <a:bodyPr>
            <a:normAutofit/>
          </a:bodyPr>
          <a:lstStyle/>
          <a:p>
            <a:r>
              <a:rPr lang="pt-PT" sz="1600" dirty="0" smtClean="0"/>
              <a:t>A letra de câmbio</a:t>
            </a:r>
            <a:endParaRPr lang="pt-PT" sz="1600" dirty="0"/>
          </a:p>
        </p:txBody>
      </p:sp>
      <p:sp>
        <p:nvSpPr>
          <p:cNvPr id="5" name="Marcador de Posição de Conteúdo 2"/>
          <p:cNvSpPr txBox="1">
            <a:spLocks/>
          </p:cNvSpPr>
          <p:nvPr/>
        </p:nvSpPr>
        <p:spPr>
          <a:xfrm>
            <a:off x="500034" y="1928802"/>
            <a:ext cx="8229600" cy="4526280"/>
          </a:xfrm>
          <a:prstGeom prst="rect">
            <a:avLst/>
          </a:prstGeom>
        </p:spPr>
        <p:txBody>
          <a:bodyPr>
            <a:noAutofit/>
          </a:bodyPr>
          <a:lstStyle/>
          <a:p>
            <a:pPr algn="just"/>
            <a:r>
              <a:rPr lang="pt-PT" dirty="0" smtClean="0"/>
              <a:t> </a:t>
            </a:r>
          </a:p>
          <a:p>
            <a:endParaRPr lang="pt-PT" dirty="0" smtClean="0"/>
          </a:p>
          <a:p>
            <a:endParaRPr lang="pt-PT" dirty="0" smtClean="0"/>
          </a:p>
          <a:p>
            <a:pPr algn="just"/>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a:p>
            <a:pPr marL="292100" marR="0" lvl="0" indent="-292100" algn="just" defTabSz="914400" rtl="0" eaLnBrk="1" fontAlgn="auto" latinLnBrk="0" hangingPunct="1">
              <a:lnSpc>
                <a:spcPct val="100000"/>
              </a:lnSpc>
              <a:spcBef>
                <a:spcPts val="0"/>
              </a:spcBef>
              <a:spcAft>
                <a:spcPts val="0"/>
              </a:spcAft>
              <a:buClr>
                <a:schemeClr val="accent1"/>
              </a:buClr>
              <a:buSzPct val="70000"/>
              <a:buFont typeface="Wingdings 2"/>
              <a:buChar char=""/>
              <a:tabLst/>
              <a:defRPr/>
            </a:pPr>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6" name="Marcador de Posição de Conteúdo 2"/>
          <p:cNvSpPr txBox="1">
            <a:spLocks/>
          </p:cNvSpPr>
          <p:nvPr/>
        </p:nvSpPr>
        <p:spPr>
          <a:xfrm>
            <a:off x="571472" y="1928802"/>
            <a:ext cx="8229600" cy="4526280"/>
          </a:xfrm>
          <a:prstGeom prst="rect">
            <a:avLst/>
          </a:prstGeom>
        </p:spPr>
        <p:txBody>
          <a:bodyPr>
            <a:noAutofit/>
          </a:bodyPr>
          <a:lstStyle/>
          <a:p>
            <a:pPr algn="just"/>
            <a:endParaRPr lang="pt-PT" dirty="0" smtClean="0"/>
          </a:p>
          <a:p>
            <a:endParaRPr lang="pt-PT" dirty="0" smtClean="0"/>
          </a:p>
          <a:p>
            <a:endParaRPr lang="pt-PT" dirty="0" smtClean="0"/>
          </a:p>
          <a:p>
            <a:pPr algn="just"/>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a:p>
            <a:pPr marL="292100" marR="0" lvl="0" indent="-292100" algn="just" defTabSz="914400" rtl="0" eaLnBrk="1" fontAlgn="auto" latinLnBrk="0" hangingPunct="1">
              <a:lnSpc>
                <a:spcPct val="100000"/>
              </a:lnSpc>
              <a:spcBef>
                <a:spcPts val="0"/>
              </a:spcBef>
              <a:spcAft>
                <a:spcPts val="0"/>
              </a:spcAft>
              <a:buClr>
                <a:schemeClr val="accent1"/>
              </a:buClr>
              <a:buSzPct val="70000"/>
              <a:buFont typeface="Wingdings 2"/>
              <a:buChar char=""/>
              <a:tabLst/>
              <a:defRPr/>
            </a:pPr>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8" name="Marcador de Posição de Conteúdo 2"/>
          <p:cNvSpPr txBox="1">
            <a:spLocks/>
          </p:cNvSpPr>
          <p:nvPr/>
        </p:nvSpPr>
        <p:spPr>
          <a:xfrm>
            <a:off x="571472" y="1714488"/>
            <a:ext cx="8229600" cy="4526280"/>
          </a:xfrm>
          <a:prstGeom prst="rect">
            <a:avLst/>
          </a:prstGeom>
        </p:spPr>
        <p:txBody>
          <a:bodyPr>
            <a:noAutofit/>
          </a:bodyPr>
          <a:lstStyle/>
          <a:p>
            <a:pPr algn="just"/>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a:p>
            <a:pPr marL="292100" marR="0" lvl="0" indent="-292100" algn="just" defTabSz="914400" rtl="0" eaLnBrk="1" fontAlgn="auto" latinLnBrk="0" hangingPunct="1">
              <a:lnSpc>
                <a:spcPct val="100000"/>
              </a:lnSpc>
              <a:spcBef>
                <a:spcPts val="0"/>
              </a:spcBef>
              <a:spcAft>
                <a:spcPts val="0"/>
              </a:spcAft>
              <a:buClr>
                <a:schemeClr val="accent1"/>
              </a:buClr>
              <a:buSzPct val="70000"/>
              <a:buFont typeface="Wingdings 2"/>
              <a:buChar char=""/>
              <a:tabLst/>
              <a:defRPr/>
            </a:pPr>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7" name="Marcador de Posição de Conteúdo 2"/>
          <p:cNvSpPr txBox="1">
            <a:spLocks/>
          </p:cNvSpPr>
          <p:nvPr/>
        </p:nvSpPr>
        <p:spPr>
          <a:xfrm>
            <a:off x="714348" y="1928802"/>
            <a:ext cx="8229600" cy="4526280"/>
          </a:xfrm>
          <a:prstGeom prst="rect">
            <a:avLst/>
          </a:prstGeom>
        </p:spPr>
        <p:txBody>
          <a:bodyPr>
            <a:noAutofit/>
          </a:bodyPr>
          <a:lstStyle/>
          <a:p>
            <a:pPr algn="just"/>
            <a:r>
              <a:rPr lang="pt-PT" b="1" dirty="0" smtClean="0"/>
              <a:t>20. CASOS EM QUE O ENDOSSO NÃO PRODUZ A SUA NORMAL E PLENA EFICÁCIA TRANSLATIVA:</a:t>
            </a:r>
          </a:p>
          <a:p>
            <a:pPr algn="just"/>
            <a:r>
              <a:rPr lang="pt-PT" dirty="0" smtClean="0"/>
              <a:t> </a:t>
            </a:r>
          </a:p>
          <a:p>
            <a:pPr algn="just"/>
            <a:r>
              <a:rPr lang="pt-PT" dirty="0" smtClean="0"/>
              <a:t> </a:t>
            </a:r>
          </a:p>
          <a:p>
            <a:pPr algn="just"/>
            <a:r>
              <a:rPr lang="pt-PT" dirty="0" smtClean="0"/>
              <a:t>- Endosso por procuração;</a:t>
            </a:r>
          </a:p>
          <a:p>
            <a:pPr algn="just"/>
            <a:r>
              <a:rPr lang="pt-PT" dirty="0" smtClean="0"/>
              <a:t> </a:t>
            </a:r>
          </a:p>
          <a:p>
            <a:pPr algn="just"/>
            <a:r>
              <a:rPr lang="pt-PT" dirty="0" smtClean="0"/>
              <a:t>- Endosso em garantia;</a:t>
            </a:r>
          </a:p>
          <a:p>
            <a:pPr algn="just"/>
            <a:r>
              <a:rPr lang="pt-PT" dirty="0" smtClean="0"/>
              <a:t> </a:t>
            </a:r>
          </a:p>
          <a:p>
            <a:pPr algn="just"/>
            <a:r>
              <a:rPr lang="pt-PT" dirty="0" smtClean="0"/>
              <a:t>- Endosso posterior ao protesto por falta de pagamento.</a:t>
            </a:r>
          </a:p>
          <a:p>
            <a:pPr algn="just"/>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253536"/>
            <a:ext cx="8229600" cy="1143000"/>
          </a:xfrm>
        </p:spPr>
        <p:txBody>
          <a:bodyPr>
            <a:normAutofit/>
          </a:bodyPr>
          <a:lstStyle/>
          <a:p>
            <a:r>
              <a:rPr lang="pt-PT" sz="1600" dirty="0" smtClean="0"/>
              <a:t>A letra de câmbio</a:t>
            </a:r>
            <a:endParaRPr lang="pt-PT" sz="1600" dirty="0"/>
          </a:p>
        </p:txBody>
      </p:sp>
      <p:sp>
        <p:nvSpPr>
          <p:cNvPr id="5" name="Marcador de Posição de Conteúdo 2"/>
          <p:cNvSpPr txBox="1">
            <a:spLocks/>
          </p:cNvSpPr>
          <p:nvPr/>
        </p:nvSpPr>
        <p:spPr>
          <a:xfrm>
            <a:off x="500034" y="1928802"/>
            <a:ext cx="8229600" cy="4526280"/>
          </a:xfrm>
          <a:prstGeom prst="rect">
            <a:avLst/>
          </a:prstGeom>
        </p:spPr>
        <p:txBody>
          <a:bodyPr>
            <a:noAutofit/>
          </a:bodyPr>
          <a:lstStyle/>
          <a:p>
            <a:pPr algn="just"/>
            <a:r>
              <a:rPr lang="pt-PT" dirty="0" smtClean="0"/>
              <a:t> </a:t>
            </a:r>
          </a:p>
          <a:p>
            <a:endParaRPr lang="pt-PT" dirty="0" smtClean="0"/>
          </a:p>
          <a:p>
            <a:endParaRPr lang="pt-PT" dirty="0" smtClean="0"/>
          </a:p>
          <a:p>
            <a:pPr algn="just"/>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a:p>
            <a:pPr marL="292100" marR="0" lvl="0" indent="-292100" algn="just" defTabSz="914400" rtl="0" eaLnBrk="1" fontAlgn="auto" latinLnBrk="0" hangingPunct="1">
              <a:lnSpc>
                <a:spcPct val="100000"/>
              </a:lnSpc>
              <a:spcBef>
                <a:spcPts val="0"/>
              </a:spcBef>
              <a:spcAft>
                <a:spcPts val="0"/>
              </a:spcAft>
              <a:buClr>
                <a:schemeClr val="accent1"/>
              </a:buClr>
              <a:buSzPct val="70000"/>
              <a:buFont typeface="Wingdings 2"/>
              <a:buChar char=""/>
              <a:tabLst/>
              <a:defRPr/>
            </a:pPr>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6" name="Marcador de Posição de Conteúdo 2"/>
          <p:cNvSpPr txBox="1">
            <a:spLocks/>
          </p:cNvSpPr>
          <p:nvPr/>
        </p:nvSpPr>
        <p:spPr>
          <a:xfrm>
            <a:off x="571472" y="1928802"/>
            <a:ext cx="8229600" cy="4526280"/>
          </a:xfrm>
          <a:prstGeom prst="rect">
            <a:avLst/>
          </a:prstGeom>
        </p:spPr>
        <p:txBody>
          <a:bodyPr>
            <a:noAutofit/>
          </a:bodyPr>
          <a:lstStyle/>
          <a:p>
            <a:pPr algn="just"/>
            <a:endParaRPr lang="pt-PT" dirty="0" smtClean="0"/>
          </a:p>
          <a:p>
            <a:endParaRPr lang="pt-PT" dirty="0" smtClean="0"/>
          </a:p>
          <a:p>
            <a:endParaRPr lang="pt-PT" dirty="0" smtClean="0"/>
          </a:p>
          <a:p>
            <a:pPr algn="just"/>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a:p>
            <a:pPr marL="292100" marR="0" lvl="0" indent="-292100" algn="just" defTabSz="914400" rtl="0" eaLnBrk="1" fontAlgn="auto" latinLnBrk="0" hangingPunct="1">
              <a:lnSpc>
                <a:spcPct val="100000"/>
              </a:lnSpc>
              <a:spcBef>
                <a:spcPts val="0"/>
              </a:spcBef>
              <a:spcAft>
                <a:spcPts val="0"/>
              </a:spcAft>
              <a:buClr>
                <a:schemeClr val="accent1"/>
              </a:buClr>
              <a:buSzPct val="70000"/>
              <a:buFont typeface="Wingdings 2"/>
              <a:buChar char=""/>
              <a:tabLst/>
              <a:defRPr/>
            </a:pPr>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8" name="Marcador de Posição de Conteúdo 2"/>
          <p:cNvSpPr txBox="1">
            <a:spLocks/>
          </p:cNvSpPr>
          <p:nvPr/>
        </p:nvSpPr>
        <p:spPr>
          <a:xfrm>
            <a:off x="571472" y="1714488"/>
            <a:ext cx="8229600" cy="4526280"/>
          </a:xfrm>
          <a:prstGeom prst="rect">
            <a:avLst/>
          </a:prstGeom>
        </p:spPr>
        <p:txBody>
          <a:bodyPr>
            <a:noAutofit/>
          </a:bodyPr>
          <a:lstStyle/>
          <a:p>
            <a:pPr algn="just"/>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a:p>
            <a:pPr marL="292100" marR="0" lvl="0" indent="-292100" algn="just" defTabSz="914400" rtl="0" eaLnBrk="1" fontAlgn="auto" latinLnBrk="0" hangingPunct="1">
              <a:lnSpc>
                <a:spcPct val="100000"/>
              </a:lnSpc>
              <a:spcBef>
                <a:spcPts val="0"/>
              </a:spcBef>
              <a:spcAft>
                <a:spcPts val="0"/>
              </a:spcAft>
              <a:buClr>
                <a:schemeClr val="accent1"/>
              </a:buClr>
              <a:buSzPct val="70000"/>
              <a:buFont typeface="Wingdings 2"/>
              <a:buChar char=""/>
              <a:tabLst/>
              <a:defRPr/>
            </a:pPr>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7" name="Marcador de Posição de Conteúdo 2"/>
          <p:cNvSpPr txBox="1">
            <a:spLocks/>
          </p:cNvSpPr>
          <p:nvPr/>
        </p:nvSpPr>
        <p:spPr>
          <a:xfrm>
            <a:off x="714348" y="1928802"/>
            <a:ext cx="8229600" cy="4526280"/>
          </a:xfrm>
          <a:prstGeom prst="rect">
            <a:avLst/>
          </a:prstGeom>
        </p:spPr>
        <p:txBody>
          <a:bodyPr>
            <a:noAutofit/>
          </a:bodyPr>
          <a:lstStyle/>
          <a:p>
            <a:pPr algn="just"/>
            <a:r>
              <a:rPr lang="pt-PT" b="1" dirty="0" smtClean="0"/>
              <a:t>20.1. Endosso por procuração ou endosso «para cobrança».</a:t>
            </a:r>
          </a:p>
          <a:p>
            <a:pPr algn="just"/>
            <a:r>
              <a:rPr lang="pt-PT" dirty="0" smtClean="0"/>
              <a:t> </a:t>
            </a:r>
          </a:p>
          <a:p>
            <a:pPr algn="just"/>
            <a:r>
              <a:rPr lang="pt-PT" dirty="0" smtClean="0"/>
              <a:t>- Este endosso está disciplinado no art. 18.º, da LULL;</a:t>
            </a:r>
          </a:p>
          <a:p>
            <a:pPr algn="just"/>
            <a:r>
              <a:rPr lang="pt-PT" dirty="0" smtClean="0"/>
              <a:t> </a:t>
            </a:r>
          </a:p>
          <a:p>
            <a:pPr algn="just"/>
            <a:r>
              <a:rPr lang="pt-PT" dirty="0" smtClean="0"/>
              <a:t>- O objectivo deste endosso é o de habilitar o endossado a cobrar o montante da letra em nome e por conta do endossante;</a:t>
            </a:r>
          </a:p>
          <a:p>
            <a:pPr algn="just"/>
            <a:r>
              <a:rPr lang="pt-PT" dirty="0" smtClean="0"/>
              <a:t>- Representa um simples negócio jurídico cambiário de procuração;</a:t>
            </a:r>
          </a:p>
          <a:p>
            <a:pPr algn="just"/>
            <a:r>
              <a:rPr lang="pt-PT" dirty="0" smtClean="0"/>
              <a:t> </a:t>
            </a:r>
          </a:p>
          <a:p>
            <a:pPr algn="just"/>
            <a:r>
              <a:rPr lang="pt-PT" dirty="0" smtClean="0"/>
              <a:t>- O endossado não adquire a propriedade da letra, nem é investido na titularidade do crédito cambiário;</a:t>
            </a:r>
          </a:p>
          <a:p>
            <a:pPr algn="just"/>
            <a:r>
              <a:rPr lang="pt-PT" dirty="0" smtClean="0"/>
              <a:t>- Nesta decorrência, o portador da letra não a pode transmitir através de um endosso normal;</a:t>
            </a:r>
          </a:p>
          <a:p>
            <a:pPr algn="just"/>
            <a:r>
              <a:rPr lang="pt-PT" dirty="0" smtClean="0"/>
              <a:t> </a:t>
            </a:r>
          </a:p>
          <a:p>
            <a:pPr algn="just"/>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253536"/>
            <a:ext cx="8229600" cy="1143000"/>
          </a:xfrm>
        </p:spPr>
        <p:txBody>
          <a:bodyPr>
            <a:normAutofit/>
          </a:bodyPr>
          <a:lstStyle/>
          <a:p>
            <a:r>
              <a:rPr lang="pt-PT" sz="1600" dirty="0" smtClean="0"/>
              <a:t>A letra de câmbio</a:t>
            </a:r>
            <a:endParaRPr lang="pt-PT" sz="1600" dirty="0"/>
          </a:p>
        </p:txBody>
      </p:sp>
      <p:sp>
        <p:nvSpPr>
          <p:cNvPr id="5" name="Marcador de Posição de Conteúdo 2"/>
          <p:cNvSpPr txBox="1">
            <a:spLocks/>
          </p:cNvSpPr>
          <p:nvPr/>
        </p:nvSpPr>
        <p:spPr>
          <a:xfrm>
            <a:off x="500034" y="1928802"/>
            <a:ext cx="8229600" cy="4526280"/>
          </a:xfrm>
          <a:prstGeom prst="rect">
            <a:avLst/>
          </a:prstGeom>
        </p:spPr>
        <p:txBody>
          <a:bodyPr>
            <a:noAutofit/>
          </a:bodyPr>
          <a:lstStyle/>
          <a:p>
            <a:pPr algn="just"/>
            <a:r>
              <a:rPr lang="pt-PT" dirty="0" smtClean="0"/>
              <a:t> </a:t>
            </a:r>
          </a:p>
          <a:p>
            <a:endParaRPr lang="pt-PT" dirty="0" smtClean="0"/>
          </a:p>
          <a:p>
            <a:endParaRPr lang="pt-PT" dirty="0" smtClean="0"/>
          </a:p>
          <a:p>
            <a:pPr algn="just"/>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a:p>
            <a:pPr marL="292100" marR="0" lvl="0" indent="-292100" algn="just" defTabSz="914400" rtl="0" eaLnBrk="1" fontAlgn="auto" latinLnBrk="0" hangingPunct="1">
              <a:lnSpc>
                <a:spcPct val="100000"/>
              </a:lnSpc>
              <a:spcBef>
                <a:spcPts val="0"/>
              </a:spcBef>
              <a:spcAft>
                <a:spcPts val="0"/>
              </a:spcAft>
              <a:buClr>
                <a:schemeClr val="accent1"/>
              </a:buClr>
              <a:buSzPct val="70000"/>
              <a:buFont typeface="Wingdings 2"/>
              <a:buChar char=""/>
              <a:tabLst/>
              <a:defRPr/>
            </a:pPr>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6" name="Marcador de Posição de Conteúdo 2"/>
          <p:cNvSpPr txBox="1">
            <a:spLocks/>
          </p:cNvSpPr>
          <p:nvPr/>
        </p:nvSpPr>
        <p:spPr>
          <a:xfrm>
            <a:off x="571472" y="1928802"/>
            <a:ext cx="8229600" cy="4526280"/>
          </a:xfrm>
          <a:prstGeom prst="rect">
            <a:avLst/>
          </a:prstGeom>
        </p:spPr>
        <p:txBody>
          <a:bodyPr>
            <a:noAutofit/>
          </a:bodyPr>
          <a:lstStyle/>
          <a:p>
            <a:pPr algn="just"/>
            <a:endParaRPr lang="pt-PT" dirty="0" smtClean="0"/>
          </a:p>
          <a:p>
            <a:endParaRPr lang="pt-PT" dirty="0" smtClean="0"/>
          </a:p>
          <a:p>
            <a:endParaRPr lang="pt-PT" dirty="0" smtClean="0"/>
          </a:p>
          <a:p>
            <a:pPr algn="just"/>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a:p>
            <a:pPr marL="292100" marR="0" lvl="0" indent="-292100" algn="just" defTabSz="914400" rtl="0" eaLnBrk="1" fontAlgn="auto" latinLnBrk="0" hangingPunct="1">
              <a:lnSpc>
                <a:spcPct val="100000"/>
              </a:lnSpc>
              <a:spcBef>
                <a:spcPts val="0"/>
              </a:spcBef>
              <a:spcAft>
                <a:spcPts val="0"/>
              </a:spcAft>
              <a:buClr>
                <a:schemeClr val="accent1"/>
              </a:buClr>
              <a:buSzPct val="70000"/>
              <a:buFont typeface="Wingdings 2"/>
              <a:buChar char=""/>
              <a:tabLst/>
              <a:defRPr/>
            </a:pPr>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8" name="Marcador de Posição de Conteúdo 2"/>
          <p:cNvSpPr txBox="1">
            <a:spLocks/>
          </p:cNvSpPr>
          <p:nvPr/>
        </p:nvSpPr>
        <p:spPr>
          <a:xfrm>
            <a:off x="571472" y="1714488"/>
            <a:ext cx="8229600" cy="4526280"/>
          </a:xfrm>
          <a:prstGeom prst="rect">
            <a:avLst/>
          </a:prstGeom>
        </p:spPr>
        <p:txBody>
          <a:bodyPr>
            <a:noAutofit/>
          </a:bodyPr>
          <a:lstStyle/>
          <a:p>
            <a:pPr algn="just"/>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a:p>
            <a:pPr marL="292100" marR="0" lvl="0" indent="-292100" algn="just" defTabSz="914400" rtl="0" eaLnBrk="1" fontAlgn="auto" latinLnBrk="0" hangingPunct="1">
              <a:lnSpc>
                <a:spcPct val="100000"/>
              </a:lnSpc>
              <a:spcBef>
                <a:spcPts val="0"/>
              </a:spcBef>
              <a:spcAft>
                <a:spcPts val="0"/>
              </a:spcAft>
              <a:buClr>
                <a:schemeClr val="accent1"/>
              </a:buClr>
              <a:buSzPct val="70000"/>
              <a:buFont typeface="Wingdings 2"/>
              <a:buChar char=""/>
              <a:tabLst/>
              <a:defRPr/>
            </a:pPr>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7" name="Marcador de Posição de Conteúdo 2"/>
          <p:cNvSpPr txBox="1">
            <a:spLocks/>
          </p:cNvSpPr>
          <p:nvPr/>
        </p:nvSpPr>
        <p:spPr>
          <a:xfrm>
            <a:off x="714348" y="1928802"/>
            <a:ext cx="8229600" cy="4526280"/>
          </a:xfrm>
          <a:prstGeom prst="rect">
            <a:avLst/>
          </a:prstGeom>
        </p:spPr>
        <p:txBody>
          <a:bodyPr>
            <a:noAutofit/>
          </a:bodyPr>
          <a:lstStyle/>
          <a:p>
            <a:pPr algn="just"/>
            <a:r>
              <a:rPr lang="pt-PT" b="1" dirty="0" smtClean="0"/>
              <a:t>20.1. Endosso por procuração ou endosso «para cobrança».</a:t>
            </a:r>
          </a:p>
          <a:p>
            <a:pPr algn="just"/>
            <a:r>
              <a:rPr lang="pt-PT" dirty="0" smtClean="0"/>
              <a:t> </a:t>
            </a:r>
          </a:p>
          <a:p>
            <a:pPr algn="just"/>
            <a:r>
              <a:rPr lang="pt-PT" dirty="0" smtClean="0"/>
              <a:t>- O endossado por procuração é apenas um mandatário do seu endossante e, por isso, só poderá endossar a letra na qualidade de procurador;</a:t>
            </a:r>
          </a:p>
          <a:p>
            <a:pPr algn="just"/>
            <a:r>
              <a:rPr lang="pt-PT" dirty="0" smtClean="0"/>
              <a:t>- O eventual endosso que ele faça será igualmente um endosso por procuração;</a:t>
            </a:r>
          </a:p>
          <a:p>
            <a:pPr algn="just"/>
            <a:r>
              <a:rPr lang="pt-PT" dirty="0" smtClean="0"/>
              <a:t>- O beneficiário deste segundo endosso será um mandatário substabelecido do endossante para cobrança;</a:t>
            </a:r>
          </a:p>
          <a:p>
            <a:pPr algn="just"/>
            <a:r>
              <a:rPr lang="pt-PT" dirty="0" smtClean="0"/>
              <a:t>- Ao endossado por procuração — como simples mandatário que é — são oponíveis todas as excepções que seriam oponíveis ao seu endossante (art. 18.º, II).</a:t>
            </a:r>
          </a:p>
          <a:p>
            <a:pPr algn="just"/>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253536"/>
            <a:ext cx="8229600" cy="1143000"/>
          </a:xfrm>
        </p:spPr>
        <p:txBody>
          <a:bodyPr>
            <a:normAutofit/>
          </a:bodyPr>
          <a:lstStyle/>
          <a:p>
            <a:r>
              <a:rPr lang="pt-PT" sz="1600" dirty="0" smtClean="0"/>
              <a:t>A letra de câmbio</a:t>
            </a:r>
            <a:endParaRPr lang="pt-PT" sz="1600" dirty="0"/>
          </a:p>
        </p:txBody>
      </p:sp>
      <p:sp>
        <p:nvSpPr>
          <p:cNvPr id="5" name="Marcador de Posição de Conteúdo 2"/>
          <p:cNvSpPr txBox="1">
            <a:spLocks/>
          </p:cNvSpPr>
          <p:nvPr/>
        </p:nvSpPr>
        <p:spPr>
          <a:xfrm>
            <a:off x="500034" y="1928802"/>
            <a:ext cx="8229600" cy="4526280"/>
          </a:xfrm>
          <a:prstGeom prst="rect">
            <a:avLst/>
          </a:prstGeom>
        </p:spPr>
        <p:txBody>
          <a:bodyPr>
            <a:noAutofit/>
          </a:bodyPr>
          <a:lstStyle/>
          <a:p>
            <a:pPr algn="just"/>
            <a:r>
              <a:rPr lang="pt-PT" dirty="0" smtClean="0"/>
              <a:t> </a:t>
            </a:r>
          </a:p>
          <a:p>
            <a:endParaRPr lang="pt-PT" dirty="0" smtClean="0"/>
          </a:p>
          <a:p>
            <a:endParaRPr lang="pt-PT" dirty="0" smtClean="0"/>
          </a:p>
          <a:p>
            <a:pPr algn="just"/>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a:p>
            <a:pPr marL="292100" marR="0" lvl="0" indent="-292100" algn="just" defTabSz="914400" rtl="0" eaLnBrk="1" fontAlgn="auto" latinLnBrk="0" hangingPunct="1">
              <a:lnSpc>
                <a:spcPct val="100000"/>
              </a:lnSpc>
              <a:spcBef>
                <a:spcPts val="0"/>
              </a:spcBef>
              <a:spcAft>
                <a:spcPts val="0"/>
              </a:spcAft>
              <a:buClr>
                <a:schemeClr val="accent1"/>
              </a:buClr>
              <a:buSzPct val="70000"/>
              <a:buFont typeface="Wingdings 2"/>
              <a:buChar char=""/>
              <a:tabLst/>
              <a:defRPr/>
            </a:pPr>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6" name="Marcador de Posição de Conteúdo 2"/>
          <p:cNvSpPr txBox="1">
            <a:spLocks/>
          </p:cNvSpPr>
          <p:nvPr/>
        </p:nvSpPr>
        <p:spPr>
          <a:xfrm>
            <a:off x="571472" y="1928802"/>
            <a:ext cx="8229600" cy="4526280"/>
          </a:xfrm>
          <a:prstGeom prst="rect">
            <a:avLst/>
          </a:prstGeom>
        </p:spPr>
        <p:txBody>
          <a:bodyPr>
            <a:noAutofit/>
          </a:bodyPr>
          <a:lstStyle/>
          <a:p>
            <a:pPr algn="just"/>
            <a:endParaRPr lang="pt-PT" dirty="0" smtClean="0"/>
          </a:p>
          <a:p>
            <a:endParaRPr lang="pt-PT" dirty="0" smtClean="0"/>
          </a:p>
          <a:p>
            <a:endParaRPr lang="pt-PT" dirty="0" smtClean="0"/>
          </a:p>
          <a:p>
            <a:pPr algn="just"/>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a:p>
            <a:pPr marL="292100" marR="0" lvl="0" indent="-292100" algn="just" defTabSz="914400" rtl="0" eaLnBrk="1" fontAlgn="auto" latinLnBrk="0" hangingPunct="1">
              <a:lnSpc>
                <a:spcPct val="100000"/>
              </a:lnSpc>
              <a:spcBef>
                <a:spcPts val="0"/>
              </a:spcBef>
              <a:spcAft>
                <a:spcPts val="0"/>
              </a:spcAft>
              <a:buClr>
                <a:schemeClr val="accent1"/>
              </a:buClr>
              <a:buSzPct val="70000"/>
              <a:buFont typeface="Wingdings 2"/>
              <a:buChar char=""/>
              <a:tabLst/>
              <a:defRPr/>
            </a:pPr>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8" name="Marcador de Posição de Conteúdo 2"/>
          <p:cNvSpPr txBox="1">
            <a:spLocks/>
          </p:cNvSpPr>
          <p:nvPr/>
        </p:nvSpPr>
        <p:spPr>
          <a:xfrm>
            <a:off x="571472" y="1714488"/>
            <a:ext cx="8229600" cy="4526280"/>
          </a:xfrm>
          <a:prstGeom prst="rect">
            <a:avLst/>
          </a:prstGeom>
        </p:spPr>
        <p:txBody>
          <a:bodyPr>
            <a:noAutofit/>
          </a:bodyPr>
          <a:lstStyle/>
          <a:p>
            <a:pPr algn="just"/>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a:p>
            <a:pPr marL="292100" marR="0" lvl="0" indent="-292100" algn="just" defTabSz="914400" rtl="0" eaLnBrk="1" fontAlgn="auto" latinLnBrk="0" hangingPunct="1">
              <a:lnSpc>
                <a:spcPct val="100000"/>
              </a:lnSpc>
              <a:spcBef>
                <a:spcPts val="0"/>
              </a:spcBef>
              <a:spcAft>
                <a:spcPts val="0"/>
              </a:spcAft>
              <a:buClr>
                <a:schemeClr val="accent1"/>
              </a:buClr>
              <a:buSzPct val="70000"/>
              <a:buFont typeface="Wingdings 2"/>
              <a:buChar char=""/>
              <a:tabLst/>
              <a:defRPr/>
            </a:pPr>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7" name="Marcador de Posição de Conteúdo 2"/>
          <p:cNvSpPr txBox="1">
            <a:spLocks/>
          </p:cNvSpPr>
          <p:nvPr/>
        </p:nvSpPr>
        <p:spPr>
          <a:xfrm>
            <a:off x="714348" y="1928802"/>
            <a:ext cx="8229600" cy="4526280"/>
          </a:xfrm>
          <a:prstGeom prst="rect">
            <a:avLst/>
          </a:prstGeom>
        </p:spPr>
        <p:txBody>
          <a:bodyPr>
            <a:noAutofit/>
          </a:bodyPr>
          <a:lstStyle/>
          <a:p>
            <a:pPr algn="just"/>
            <a:r>
              <a:rPr lang="pt-PT" b="1" dirty="0" smtClean="0"/>
              <a:t>20.2. Endosso em garantia.</a:t>
            </a:r>
          </a:p>
          <a:p>
            <a:pPr algn="just"/>
            <a:r>
              <a:rPr lang="pt-PT" dirty="0" smtClean="0"/>
              <a:t> </a:t>
            </a:r>
          </a:p>
          <a:p>
            <a:pPr algn="just"/>
            <a:r>
              <a:rPr lang="pt-PT" dirty="0" smtClean="0"/>
              <a:t>- Este endosso está disciplinado no art. 19.º da LULL;</a:t>
            </a:r>
          </a:p>
          <a:p>
            <a:pPr algn="just"/>
            <a:r>
              <a:rPr lang="pt-PT" dirty="0" smtClean="0"/>
              <a:t> </a:t>
            </a:r>
          </a:p>
          <a:p>
            <a:pPr algn="just"/>
            <a:r>
              <a:rPr lang="pt-PT" dirty="0" smtClean="0"/>
              <a:t>- Este endosso pressupõe a existência de uma obrigação subjacente entre endossante e endossado e ainda um contrato de penhor, pelo qual o endossante, a fim de assegurar ao seu credor o exacto cumprimento da obrigação assumida, lhe dá em garantia a letra («valor em garantia», «valor em penhor»).</a:t>
            </a:r>
          </a:p>
          <a:p>
            <a:pPr algn="just"/>
            <a:r>
              <a:rPr lang="pt-PT" dirty="0" smtClean="0"/>
              <a:t> </a:t>
            </a:r>
          </a:p>
          <a:p>
            <a:pPr algn="just"/>
            <a:r>
              <a:rPr lang="pt-PT" dirty="0" smtClean="0"/>
              <a:t>A (endossante)	=&gt;	B (endossado)</a:t>
            </a:r>
          </a:p>
          <a:p>
            <a:pPr algn="just"/>
            <a:r>
              <a:rPr lang="pt-PT" dirty="0" smtClean="0"/>
              <a:t>Devedor										Credor</a:t>
            </a:r>
          </a:p>
          <a:p>
            <a:pPr algn="just"/>
            <a:r>
              <a:rPr lang="pt-PT" dirty="0" smtClean="0"/>
              <a:t> </a:t>
            </a:r>
          </a:p>
          <a:p>
            <a:pPr algn="just"/>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253536"/>
            <a:ext cx="8229600" cy="1143000"/>
          </a:xfrm>
        </p:spPr>
        <p:txBody>
          <a:bodyPr>
            <a:normAutofit/>
          </a:bodyPr>
          <a:lstStyle/>
          <a:p>
            <a:r>
              <a:rPr lang="pt-PT" sz="1600" dirty="0" smtClean="0"/>
              <a:t>A letra de câmbio</a:t>
            </a:r>
            <a:endParaRPr lang="pt-PT" sz="1600" dirty="0"/>
          </a:p>
        </p:txBody>
      </p:sp>
      <p:sp>
        <p:nvSpPr>
          <p:cNvPr id="5" name="Marcador de Posição de Conteúdo 2"/>
          <p:cNvSpPr>
            <a:spLocks noGrp="1"/>
          </p:cNvSpPr>
          <p:nvPr>
            <p:ph idx="1"/>
          </p:nvPr>
        </p:nvSpPr>
        <p:spPr>
          <a:xfrm>
            <a:off x="457200" y="1646237"/>
            <a:ext cx="8229600" cy="4526280"/>
          </a:xfrm>
        </p:spPr>
        <p:txBody>
          <a:bodyPr>
            <a:normAutofit fontScale="55000" lnSpcReduction="20000"/>
          </a:bodyPr>
          <a:lstStyle/>
          <a:p>
            <a:pPr algn="just">
              <a:buNone/>
            </a:pPr>
            <a:r>
              <a:rPr lang="pt-PT" b="1" dirty="0" smtClean="0"/>
              <a:t>3. REFORMA DOS TÍTULOS DE CRÉDITO.</a:t>
            </a:r>
          </a:p>
          <a:p>
            <a:pPr algn="just">
              <a:buNone/>
            </a:pPr>
            <a:r>
              <a:rPr lang="pt-PT" dirty="0" smtClean="0"/>
              <a:t> </a:t>
            </a:r>
          </a:p>
          <a:p>
            <a:pPr algn="just">
              <a:buNone/>
            </a:pPr>
            <a:r>
              <a:rPr lang="pt-PT" dirty="0" smtClean="0"/>
              <a:t> </a:t>
            </a:r>
          </a:p>
          <a:p>
            <a:pPr algn="just">
              <a:buNone/>
            </a:pPr>
            <a:r>
              <a:rPr lang="pt-PT" dirty="0" smtClean="0"/>
              <a:t>	NOÇÃO:</a:t>
            </a:r>
          </a:p>
          <a:p>
            <a:pPr algn="just">
              <a:buNone/>
            </a:pPr>
            <a:r>
              <a:rPr lang="pt-PT" dirty="0" smtClean="0"/>
              <a:t>	</a:t>
            </a:r>
          </a:p>
          <a:p>
            <a:pPr algn="just"/>
            <a:r>
              <a:rPr lang="pt-PT" dirty="0" smtClean="0"/>
              <a:t>Reconstituição do título através da emissão de um novo documento, equivalente ao que foi destruído ou extraviado, possibilitando assim a incorporação do direito no novo título.</a:t>
            </a:r>
          </a:p>
          <a:p>
            <a:pPr algn="just">
              <a:buNone/>
            </a:pPr>
            <a:r>
              <a:rPr lang="pt-PT" dirty="0" smtClean="0"/>
              <a:t>	 </a:t>
            </a:r>
          </a:p>
          <a:p>
            <a:pPr algn="just">
              <a:buNone/>
            </a:pPr>
            <a:r>
              <a:rPr lang="pt-PT" dirty="0" smtClean="0"/>
              <a:t>	 </a:t>
            </a:r>
          </a:p>
          <a:p>
            <a:pPr algn="just"/>
            <a:r>
              <a:rPr lang="pt-PT" dirty="0" smtClean="0"/>
              <a:t>Art. 367.º, do C. Civil : «Podem ser reformados judicialmente os documentos escritos que por qualquer modo tiverem desaparecido».</a:t>
            </a:r>
          </a:p>
          <a:p>
            <a:pPr algn="just">
              <a:buNone/>
            </a:pPr>
            <a:r>
              <a:rPr lang="pt-PT" dirty="0" smtClean="0"/>
              <a:t>	 </a:t>
            </a:r>
          </a:p>
          <a:p>
            <a:pPr algn="just">
              <a:buNone/>
            </a:pPr>
            <a:r>
              <a:rPr lang="pt-PT" dirty="0" smtClean="0"/>
              <a:t>	 </a:t>
            </a:r>
          </a:p>
          <a:p>
            <a:pPr algn="just"/>
            <a:r>
              <a:rPr lang="pt-PT" dirty="0" smtClean="0"/>
              <a:t>Art. 484.º, do C. Com. : «As letras, acções, obrigações e demais títulos comerciais transmissíveis por endosso, que tiverem sido destruídos ou perdidos, podem ser reformados judicialmente a requerimento do respectivo proprietário, justificando o seu direito e o facto que motiva a reforma».</a:t>
            </a:r>
          </a:p>
          <a:p>
            <a:pPr algn="just"/>
            <a:endParaRPr lang="pt-PT"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253536"/>
            <a:ext cx="8229600" cy="1143000"/>
          </a:xfrm>
        </p:spPr>
        <p:txBody>
          <a:bodyPr>
            <a:normAutofit/>
          </a:bodyPr>
          <a:lstStyle/>
          <a:p>
            <a:r>
              <a:rPr lang="pt-PT" sz="1600" dirty="0" smtClean="0"/>
              <a:t>A letra de câmbio</a:t>
            </a:r>
            <a:endParaRPr lang="pt-PT" sz="1600" dirty="0"/>
          </a:p>
        </p:txBody>
      </p:sp>
      <p:sp>
        <p:nvSpPr>
          <p:cNvPr id="5" name="Marcador de Posição de Conteúdo 2"/>
          <p:cNvSpPr txBox="1">
            <a:spLocks/>
          </p:cNvSpPr>
          <p:nvPr/>
        </p:nvSpPr>
        <p:spPr>
          <a:xfrm>
            <a:off x="500034" y="1928802"/>
            <a:ext cx="8229600" cy="4526280"/>
          </a:xfrm>
          <a:prstGeom prst="rect">
            <a:avLst/>
          </a:prstGeom>
        </p:spPr>
        <p:txBody>
          <a:bodyPr>
            <a:noAutofit/>
          </a:bodyPr>
          <a:lstStyle/>
          <a:p>
            <a:pPr algn="just"/>
            <a:r>
              <a:rPr lang="pt-PT" dirty="0" smtClean="0"/>
              <a:t> </a:t>
            </a:r>
          </a:p>
          <a:p>
            <a:endParaRPr lang="pt-PT" dirty="0" smtClean="0"/>
          </a:p>
          <a:p>
            <a:endParaRPr lang="pt-PT" dirty="0" smtClean="0"/>
          </a:p>
          <a:p>
            <a:pPr algn="just"/>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a:p>
            <a:pPr marL="292100" marR="0" lvl="0" indent="-292100" algn="just" defTabSz="914400" rtl="0" eaLnBrk="1" fontAlgn="auto" latinLnBrk="0" hangingPunct="1">
              <a:lnSpc>
                <a:spcPct val="100000"/>
              </a:lnSpc>
              <a:spcBef>
                <a:spcPts val="0"/>
              </a:spcBef>
              <a:spcAft>
                <a:spcPts val="0"/>
              </a:spcAft>
              <a:buClr>
                <a:schemeClr val="accent1"/>
              </a:buClr>
              <a:buSzPct val="70000"/>
              <a:buFont typeface="Wingdings 2"/>
              <a:buChar char=""/>
              <a:tabLst/>
              <a:defRPr/>
            </a:pPr>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6" name="Marcador de Posição de Conteúdo 2"/>
          <p:cNvSpPr txBox="1">
            <a:spLocks/>
          </p:cNvSpPr>
          <p:nvPr/>
        </p:nvSpPr>
        <p:spPr>
          <a:xfrm>
            <a:off x="571472" y="1928802"/>
            <a:ext cx="8229600" cy="4526280"/>
          </a:xfrm>
          <a:prstGeom prst="rect">
            <a:avLst/>
          </a:prstGeom>
        </p:spPr>
        <p:txBody>
          <a:bodyPr>
            <a:noAutofit/>
          </a:bodyPr>
          <a:lstStyle/>
          <a:p>
            <a:pPr algn="just"/>
            <a:endParaRPr lang="pt-PT" dirty="0" smtClean="0"/>
          </a:p>
          <a:p>
            <a:endParaRPr lang="pt-PT" dirty="0" smtClean="0"/>
          </a:p>
          <a:p>
            <a:endParaRPr lang="pt-PT" dirty="0" smtClean="0"/>
          </a:p>
          <a:p>
            <a:pPr algn="just"/>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a:p>
            <a:pPr marL="292100" marR="0" lvl="0" indent="-292100" algn="just" defTabSz="914400" rtl="0" eaLnBrk="1" fontAlgn="auto" latinLnBrk="0" hangingPunct="1">
              <a:lnSpc>
                <a:spcPct val="100000"/>
              </a:lnSpc>
              <a:spcBef>
                <a:spcPts val="0"/>
              </a:spcBef>
              <a:spcAft>
                <a:spcPts val="0"/>
              </a:spcAft>
              <a:buClr>
                <a:schemeClr val="accent1"/>
              </a:buClr>
              <a:buSzPct val="70000"/>
              <a:buFont typeface="Wingdings 2"/>
              <a:buChar char=""/>
              <a:tabLst/>
              <a:defRPr/>
            </a:pPr>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8" name="Marcador de Posição de Conteúdo 2"/>
          <p:cNvSpPr txBox="1">
            <a:spLocks/>
          </p:cNvSpPr>
          <p:nvPr/>
        </p:nvSpPr>
        <p:spPr>
          <a:xfrm>
            <a:off x="571472" y="1714488"/>
            <a:ext cx="8229600" cy="4526280"/>
          </a:xfrm>
          <a:prstGeom prst="rect">
            <a:avLst/>
          </a:prstGeom>
        </p:spPr>
        <p:txBody>
          <a:bodyPr>
            <a:noAutofit/>
          </a:bodyPr>
          <a:lstStyle/>
          <a:p>
            <a:pPr algn="just"/>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a:p>
            <a:pPr marL="292100" marR="0" lvl="0" indent="-292100" algn="just" defTabSz="914400" rtl="0" eaLnBrk="1" fontAlgn="auto" latinLnBrk="0" hangingPunct="1">
              <a:lnSpc>
                <a:spcPct val="100000"/>
              </a:lnSpc>
              <a:spcBef>
                <a:spcPts val="0"/>
              </a:spcBef>
              <a:spcAft>
                <a:spcPts val="0"/>
              </a:spcAft>
              <a:buClr>
                <a:schemeClr val="accent1"/>
              </a:buClr>
              <a:buSzPct val="70000"/>
              <a:buFont typeface="Wingdings 2"/>
              <a:buChar char=""/>
              <a:tabLst/>
              <a:defRPr/>
            </a:pPr>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7" name="Marcador de Posição de Conteúdo 2"/>
          <p:cNvSpPr txBox="1">
            <a:spLocks/>
          </p:cNvSpPr>
          <p:nvPr/>
        </p:nvSpPr>
        <p:spPr>
          <a:xfrm>
            <a:off x="714348" y="1928802"/>
            <a:ext cx="8229600" cy="4526280"/>
          </a:xfrm>
          <a:prstGeom prst="rect">
            <a:avLst/>
          </a:prstGeom>
        </p:spPr>
        <p:txBody>
          <a:bodyPr>
            <a:noAutofit/>
          </a:bodyPr>
          <a:lstStyle/>
          <a:p>
            <a:pPr algn="just"/>
            <a:r>
              <a:rPr lang="pt-PT" b="1" dirty="0" smtClean="0"/>
              <a:t>20.2. Endosso em garantia.</a:t>
            </a:r>
          </a:p>
          <a:p>
            <a:pPr algn="just"/>
            <a:r>
              <a:rPr lang="pt-PT" dirty="0" smtClean="0"/>
              <a:t> </a:t>
            </a:r>
          </a:p>
          <a:p>
            <a:pPr algn="just"/>
            <a:r>
              <a:rPr lang="pt-PT" dirty="0" smtClean="0"/>
              <a:t> </a:t>
            </a:r>
          </a:p>
          <a:p>
            <a:pPr algn="just"/>
            <a:r>
              <a:rPr lang="pt-PT" dirty="0" smtClean="0"/>
              <a:t>- A constituição do penhor não dá ao credor pignoratício o direito de dispor da coisa empenhada.</a:t>
            </a:r>
          </a:p>
          <a:p>
            <a:pPr algn="just"/>
            <a:endParaRPr lang="pt-PT" dirty="0" smtClean="0"/>
          </a:p>
          <a:p>
            <a:pPr algn="just"/>
            <a:r>
              <a:rPr lang="pt-PT" dirty="0" smtClean="0"/>
              <a:t>- O eventual endosso que o endossado em penhor faça só vale como endosso a título de procuração.</a:t>
            </a:r>
          </a:p>
          <a:p>
            <a:pPr algn="just"/>
            <a:endParaRPr lang="pt-PT" dirty="0" smtClean="0"/>
          </a:p>
          <a:p>
            <a:pPr algn="just"/>
            <a:r>
              <a:rPr lang="pt-PT" dirty="0" smtClean="0"/>
              <a:t>- O portador de uma letra endossada em penhor é um credor autónomo (distingue-se, assim, do endossado por procuração).</a:t>
            </a:r>
          </a:p>
          <a:p>
            <a:pPr algn="just"/>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253536"/>
            <a:ext cx="8229600" cy="1143000"/>
          </a:xfrm>
        </p:spPr>
        <p:txBody>
          <a:bodyPr>
            <a:normAutofit/>
          </a:bodyPr>
          <a:lstStyle/>
          <a:p>
            <a:r>
              <a:rPr lang="pt-PT" sz="1600" dirty="0" smtClean="0"/>
              <a:t>A letra de câmbio</a:t>
            </a:r>
            <a:endParaRPr lang="pt-PT" sz="1600" dirty="0"/>
          </a:p>
        </p:txBody>
      </p:sp>
      <p:sp>
        <p:nvSpPr>
          <p:cNvPr id="5" name="Marcador de Posição de Conteúdo 2"/>
          <p:cNvSpPr txBox="1">
            <a:spLocks/>
          </p:cNvSpPr>
          <p:nvPr/>
        </p:nvSpPr>
        <p:spPr>
          <a:xfrm>
            <a:off x="500034" y="1928802"/>
            <a:ext cx="8229600" cy="4526280"/>
          </a:xfrm>
          <a:prstGeom prst="rect">
            <a:avLst/>
          </a:prstGeom>
        </p:spPr>
        <p:txBody>
          <a:bodyPr>
            <a:noAutofit/>
          </a:bodyPr>
          <a:lstStyle/>
          <a:p>
            <a:pPr algn="just"/>
            <a:r>
              <a:rPr lang="pt-PT" dirty="0" smtClean="0"/>
              <a:t> </a:t>
            </a:r>
          </a:p>
          <a:p>
            <a:endParaRPr lang="pt-PT" dirty="0" smtClean="0"/>
          </a:p>
          <a:p>
            <a:endParaRPr lang="pt-PT" dirty="0" smtClean="0"/>
          </a:p>
          <a:p>
            <a:pPr algn="just"/>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a:p>
            <a:pPr marL="292100" marR="0" lvl="0" indent="-292100" algn="just" defTabSz="914400" rtl="0" eaLnBrk="1" fontAlgn="auto" latinLnBrk="0" hangingPunct="1">
              <a:lnSpc>
                <a:spcPct val="100000"/>
              </a:lnSpc>
              <a:spcBef>
                <a:spcPts val="0"/>
              </a:spcBef>
              <a:spcAft>
                <a:spcPts val="0"/>
              </a:spcAft>
              <a:buClr>
                <a:schemeClr val="accent1"/>
              </a:buClr>
              <a:buSzPct val="70000"/>
              <a:buFont typeface="Wingdings 2"/>
              <a:buChar char=""/>
              <a:tabLst/>
              <a:defRPr/>
            </a:pPr>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6" name="Marcador de Posição de Conteúdo 2"/>
          <p:cNvSpPr txBox="1">
            <a:spLocks/>
          </p:cNvSpPr>
          <p:nvPr/>
        </p:nvSpPr>
        <p:spPr>
          <a:xfrm>
            <a:off x="571472" y="1928802"/>
            <a:ext cx="8229600" cy="4526280"/>
          </a:xfrm>
          <a:prstGeom prst="rect">
            <a:avLst/>
          </a:prstGeom>
        </p:spPr>
        <p:txBody>
          <a:bodyPr>
            <a:noAutofit/>
          </a:bodyPr>
          <a:lstStyle/>
          <a:p>
            <a:pPr algn="just"/>
            <a:endParaRPr lang="pt-PT" dirty="0" smtClean="0"/>
          </a:p>
          <a:p>
            <a:endParaRPr lang="pt-PT" dirty="0" smtClean="0"/>
          </a:p>
          <a:p>
            <a:endParaRPr lang="pt-PT" dirty="0" smtClean="0"/>
          </a:p>
          <a:p>
            <a:pPr algn="just"/>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a:p>
            <a:pPr marL="292100" marR="0" lvl="0" indent="-292100" algn="just" defTabSz="914400" rtl="0" eaLnBrk="1" fontAlgn="auto" latinLnBrk="0" hangingPunct="1">
              <a:lnSpc>
                <a:spcPct val="100000"/>
              </a:lnSpc>
              <a:spcBef>
                <a:spcPts val="0"/>
              </a:spcBef>
              <a:spcAft>
                <a:spcPts val="0"/>
              </a:spcAft>
              <a:buClr>
                <a:schemeClr val="accent1"/>
              </a:buClr>
              <a:buSzPct val="70000"/>
              <a:buFont typeface="Wingdings 2"/>
              <a:buChar char=""/>
              <a:tabLst/>
              <a:defRPr/>
            </a:pPr>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8" name="Marcador de Posição de Conteúdo 2"/>
          <p:cNvSpPr txBox="1">
            <a:spLocks/>
          </p:cNvSpPr>
          <p:nvPr/>
        </p:nvSpPr>
        <p:spPr>
          <a:xfrm>
            <a:off x="571472" y="1714488"/>
            <a:ext cx="8229600" cy="4526280"/>
          </a:xfrm>
          <a:prstGeom prst="rect">
            <a:avLst/>
          </a:prstGeom>
        </p:spPr>
        <p:txBody>
          <a:bodyPr>
            <a:noAutofit/>
          </a:bodyPr>
          <a:lstStyle/>
          <a:p>
            <a:pPr algn="just"/>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a:p>
            <a:pPr marL="292100" marR="0" lvl="0" indent="-292100" algn="just" defTabSz="914400" rtl="0" eaLnBrk="1" fontAlgn="auto" latinLnBrk="0" hangingPunct="1">
              <a:lnSpc>
                <a:spcPct val="100000"/>
              </a:lnSpc>
              <a:spcBef>
                <a:spcPts val="0"/>
              </a:spcBef>
              <a:spcAft>
                <a:spcPts val="0"/>
              </a:spcAft>
              <a:buClr>
                <a:schemeClr val="accent1"/>
              </a:buClr>
              <a:buSzPct val="70000"/>
              <a:buFont typeface="Wingdings 2"/>
              <a:buChar char=""/>
              <a:tabLst/>
              <a:defRPr/>
            </a:pPr>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7" name="Marcador de Posição de Conteúdo 2"/>
          <p:cNvSpPr txBox="1">
            <a:spLocks/>
          </p:cNvSpPr>
          <p:nvPr/>
        </p:nvSpPr>
        <p:spPr>
          <a:xfrm>
            <a:off x="714348" y="1928802"/>
            <a:ext cx="8229600" cy="4526280"/>
          </a:xfrm>
          <a:prstGeom prst="rect">
            <a:avLst/>
          </a:prstGeom>
        </p:spPr>
        <p:txBody>
          <a:bodyPr>
            <a:noAutofit/>
          </a:bodyPr>
          <a:lstStyle/>
          <a:p>
            <a:pPr algn="just"/>
            <a:r>
              <a:rPr lang="pt-PT" b="1" dirty="0" smtClean="0"/>
              <a:t>20.3. Endosso posterior ao protesto por falta de pagamento.</a:t>
            </a:r>
          </a:p>
          <a:p>
            <a:pPr algn="just"/>
            <a:r>
              <a:rPr lang="pt-PT" dirty="0" smtClean="0"/>
              <a:t> </a:t>
            </a:r>
          </a:p>
          <a:p>
            <a:pPr algn="just"/>
            <a:endParaRPr lang="pt-PT" dirty="0" smtClean="0"/>
          </a:p>
          <a:p>
            <a:pPr algn="just"/>
            <a:endParaRPr lang="pt-PT" dirty="0" smtClean="0"/>
          </a:p>
          <a:p>
            <a:pPr algn="just"/>
            <a:r>
              <a:rPr lang="pt-PT" dirty="0" smtClean="0"/>
              <a:t>- Se o endosso for posterior ao protesto por falta de pagamento ou ao encerramento do prazo para este se fazer, tem os mesmos efeitos que uma cessão ordinária de créditos (art. 20.º, I).</a:t>
            </a:r>
          </a:p>
          <a:p>
            <a:pPr algn="just"/>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253536"/>
            <a:ext cx="8229600" cy="1143000"/>
          </a:xfrm>
        </p:spPr>
        <p:txBody>
          <a:bodyPr>
            <a:normAutofit/>
          </a:bodyPr>
          <a:lstStyle/>
          <a:p>
            <a:r>
              <a:rPr lang="pt-PT" sz="1600" dirty="0" smtClean="0"/>
              <a:t>A letra de câmbio</a:t>
            </a:r>
            <a:endParaRPr lang="pt-PT" sz="1600" dirty="0"/>
          </a:p>
        </p:txBody>
      </p:sp>
      <p:sp>
        <p:nvSpPr>
          <p:cNvPr id="5" name="Marcador de Posição de Conteúdo 2"/>
          <p:cNvSpPr txBox="1">
            <a:spLocks/>
          </p:cNvSpPr>
          <p:nvPr/>
        </p:nvSpPr>
        <p:spPr>
          <a:xfrm>
            <a:off x="500034" y="1928802"/>
            <a:ext cx="8229600" cy="4526280"/>
          </a:xfrm>
          <a:prstGeom prst="rect">
            <a:avLst/>
          </a:prstGeom>
        </p:spPr>
        <p:txBody>
          <a:bodyPr>
            <a:noAutofit/>
          </a:bodyPr>
          <a:lstStyle/>
          <a:p>
            <a:pPr algn="just"/>
            <a:r>
              <a:rPr lang="pt-PT" dirty="0" smtClean="0"/>
              <a:t> </a:t>
            </a:r>
          </a:p>
          <a:p>
            <a:endParaRPr lang="pt-PT" dirty="0" smtClean="0"/>
          </a:p>
          <a:p>
            <a:endParaRPr lang="pt-PT" dirty="0" smtClean="0"/>
          </a:p>
          <a:p>
            <a:pPr algn="just"/>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a:p>
            <a:pPr marL="292100" marR="0" lvl="0" indent="-292100" algn="just" defTabSz="914400" rtl="0" eaLnBrk="1" fontAlgn="auto" latinLnBrk="0" hangingPunct="1">
              <a:lnSpc>
                <a:spcPct val="100000"/>
              </a:lnSpc>
              <a:spcBef>
                <a:spcPts val="0"/>
              </a:spcBef>
              <a:spcAft>
                <a:spcPts val="0"/>
              </a:spcAft>
              <a:buClr>
                <a:schemeClr val="accent1"/>
              </a:buClr>
              <a:buSzPct val="70000"/>
              <a:buFont typeface="Wingdings 2"/>
              <a:buChar char=""/>
              <a:tabLst/>
              <a:defRPr/>
            </a:pPr>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6" name="Marcador de Posição de Conteúdo 2"/>
          <p:cNvSpPr txBox="1">
            <a:spLocks/>
          </p:cNvSpPr>
          <p:nvPr/>
        </p:nvSpPr>
        <p:spPr>
          <a:xfrm>
            <a:off x="571472" y="1928802"/>
            <a:ext cx="8229600" cy="4526280"/>
          </a:xfrm>
          <a:prstGeom prst="rect">
            <a:avLst/>
          </a:prstGeom>
        </p:spPr>
        <p:txBody>
          <a:bodyPr>
            <a:noAutofit/>
          </a:bodyPr>
          <a:lstStyle/>
          <a:p>
            <a:pPr algn="just"/>
            <a:endParaRPr lang="pt-PT" dirty="0" smtClean="0"/>
          </a:p>
          <a:p>
            <a:endParaRPr lang="pt-PT" dirty="0" smtClean="0"/>
          </a:p>
          <a:p>
            <a:endParaRPr lang="pt-PT" dirty="0" smtClean="0"/>
          </a:p>
          <a:p>
            <a:pPr algn="just"/>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a:p>
            <a:pPr marL="292100" marR="0" lvl="0" indent="-292100" algn="just" defTabSz="914400" rtl="0" eaLnBrk="1" fontAlgn="auto" latinLnBrk="0" hangingPunct="1">
              <a:lnSpc>
                <a:spcPct val="100000"/>
              </a:lnSpc>
              <a:spcBef>
                <a:spcPts val="0"/>
              </a:spcBef>
              <a:spcAft>
                <a:spcPts val="0"/>
              </a:spcAft>
              <a:buClr>
                <a:schemeClr val="accent1"/>
              </a:buClr>
              <a:buSzPct val="70000"/>
              <a:buFont typeface="Wingdings 2"/>
              <a:buChar char=""/>
              <a:tabLst/>
              <a:defRPr/>
            </a:pPr>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8" name="Marcador de Posição de Conteúdo 2"/>
          <p:cNvSpPr txBox="1">
            <a:spLocks/>
          </p:cNvSpPr>
          <p:nvPr/>
        </p:nvSpPr>
        <p:spPr>
          <a:xfrm>
            <a:off x="571472" y="1714488"/>
            <a:ext cx="8229600" cy="4526280"/>
          </a:xfrm>
          <a:prstGeom prst="rect">
            <a:avLst/>
          </a:prstGeom>
        </p:spPr>
        <p:txBody>
          <a:bodyPr>
            <a:noAutofit/>
          </a:bodyPr>
          <a:lstStyle/>
          <a:p>
            <a:pPr algn="just"/>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a:p>
            <a:pPr marL="292100" marR="0" lvl="0" indent="-292100" algn="just" defTabSz="914400" rtl="0" eaLnBrk="1" fontAlgn="auto" latinLnBrk="0" hangingPunct="1">
              <a:lnSpc>
                <a:spcPct val="100000"/>
              </a:lnSpc>
              <a:spcBef>
                <a:spcPts val="0"/>
              </a:spcBef>
              <a:spcAft>
                <a:spcPts val="0"/>
              </a:spcAft>
              <a:buClr>
                <a:schemeClr val="accent1"/>
              </a:buClr>
              <a:buSzPct val="70000"/>
              <a:buFont typeface="Wingdings 2"/>
              <a:buChar char=""/>
              <a:tabLst/>
              <a:defRPr/>
            </a:pPr>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7" name="Marcador de Posição de Conteúdo 2"/>
          <p:cNvSpPr txBox="1">
            <a:spLocks/>
          </p:cNvSpPr>
          <p:nvPr/>
        </p:nvSpPr>
        <p:spPr>
          <a:xfrm>
            <a:off x="714348" y="1928802"/>
            <a:ext cx="8229600" cy="4526280"/>
          </a:xfrm>
          <a:prstGeom prst="rect">
            <a:avLst/>
          </a:prstGeom>
        </p:spPr>
        <p:txBody>
          <a:bodyPr>
            <a:noAutofit/>
          </a:bodyPr>
          <a:lstStyle/>
          <a:p>
            <a:pPr algn="just"/>
            <a:r>
              <a:rPr lang="pt-PT" b="1" dirty="0" smtClean="0"/>
              <a:t>21. EFEITO CONSTITUTIVO DO ENDOSSO.</a:t>
            </a:r>
          </a:p>
          <a:p>
            <a:pPr algn="just"/>
            <a:endParaRPr lang="pt-PT" dirty="0" smtClean="0"/>
          </a:p>
          <a:p>
            <a:pPr algn="just"/>
            <a:r>
              <a:rPr lang="pt-PT" dirty="0" smtClean="0"/>
              <a:t>O endosso coloca o endossante na posição de obrigado de regresso.</a:t>
            </a:r>
          </a:p>
          <a:p>
            <a:pPr algn="just"/>
            <a:r>
              <a:rPr lang="pt-PT" dirty="0" smtClean="0"/>
              <a:t> </a:t>
            </a:r>
          </a:p>
          <a:p>
            <a:pPr algn="just"/>
            <a:r>
              <a:rPr lang="pt-PT" dirty="0" smtClean="0"/>
              <a:t> </a:t>
            </a:r>
          </a:p>
          <a:p>
            <a:pPr algn="just"/>
            <a:r>
              <a:rPr lang="pt-PT" dirty="0" smtClean="0"/>
              <a:t>Para além da eficácia constitutiva normal do endosso, há que distinguir as seguintes situações:</a:t>
            </a:r>
          </a:p>
          <a:p>
            <a:pPr algn="just"/>
            <a:r>
              <a:rPr lang="pt-PT" dirty="0" smtClean="0"/>
              <a:t> </a:t>
            </a:r>
          </a:p>
          <a:p>
            <a:pPr algn="just"/>
            <a:r>
              <a:rPr lang="pt-PT" dirty="0" smtClean="0"/>
              <a:t>1.º - Endosso com a cláusula «sem garantia»;</a:t>
            </a:r>
          </a:p>
          <a:p>
            <a:pPr algn="just"/>
            <a:r>
              <a:rPr lang="pt-PT" dirty="0" smtClean="0"/>
              <a:t> </a:t>
            </a:r>
          </a:p>
          <a:p>
            <a:pPr algn="just"/>
            <a:r>
              <a:rPr lang="pt-PT" dirty="0" smtClean="0"/>
              <a:t>2.º - Endosso por procuração e endosso posterior ao protesto por falta de pagamento;</a:t>
            </a:r>
          </a:p>
          <a:p>
            <a:pPr algn="just"/>
            <a:r>
              <a:rPr lang="pt-PT" dirty="0" smtClean="0"/>
              <a:t> </a:t>
            </a:r>
          </a:p>
          <a:p>
            <a:pPr algn="just"/>
            <a:r>
              <a:rPr lang="pt-PT" dirty="0" smtClean="0"/>
              <a:t>3.º - Endosso proibido ou com a cláusula «não à ordem»;</a:t>
            </a:r>
          </a:p>
          <a:p>
            <a:pPr algn="just"/>
            <a:r>
              <a:rPr lang="pt-PT" dirty="0" smtClean="0"/>
              <a:t> </a:t>
            </a:r>
          </a:p>
          <a:p>
            <a:pPr algn="just"/>
            <a:r>
              <a:rPr lang="pt-PT" dirty="0" smtClean="0"/>
              <a:t>4.º - Endosso com a cláusula «sem protesto» ou «sem despesas».</a:t>
            </a:r>
          </a:p>
          <a:p>
            <a:pPr algn="just"/>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253536"/>
            <a:ext cx="8229600" cy="1143000"/>
          </a:xfrm>
        </p:spPr>
        <p:txBody>
          <a:bodyPr>
            <a:normAutofit/>
          </a:bodyPr>
          <a:lstStyle/>
          <a:p>
            <a:r>
              <a:rPr lang="pt-PT" sz="1600" dirty="0" smtClean="0"/>
              <a:t>A letra de câmbio</a:t>
            </a:r>
            <a:endParaRPr lang="pt-PT" sz="1600" dirty="0"/>
          </a:p>
        </p:txBody>
      </p:sp>
      <p:sp>
        <p:nvSpPr>
          <p:cNvPr id="5" name="Marcador de Posição de Conteúdo 2"/>
          <p:cNvSpPr txBox="1">
            <a:spLocks/>
          </p:cNvSpPr>
          <p:nvPr/>
        </p:nvSpPr>
        <p:spPr>
          <a:xfrm>
            <a:off x="500034" y="1928802"/>
            <a:ext cx="8229600" cy="4526280"/>
          </a:xfrm>
          <a:prstGeom prst="rect">
            <a:avLst/>
          </a:prstGeom>
        </p:spPr>
        <p:txBody>
          <a:bodyPr>
            <a:noAutofit/>
          </a:bodyPr>
          <a:lstStyle/>
          <a:p>
            <a:pPr algn="just"/>
            <a:r>
              <a:rPr lang="pt-PT" dirty="0" smtClean="0"/>
              <a:t> </a:t>
            </a:r>
          </a:p>
          <a:p>
            <a:endParaRPr lang="pt-PT" dirty="0" smtClean="0"/>
          </a:p>
          <a:p>
            <a:endParaRPr lang="pt-PT" dirty="0" smtClean="0"/>
          </a:p>
          <a:p>
            <a:pPr algn="just"/>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a:p>
            <a:pPr marL="292100" marR="0" lvl="0" indent="-292100" algn="just" defTabSz="914400" rtl="0" eaLnBrk="1" fontAlgn="auto" latinLnBrk="0" hangingPunct="1">
              <a:lnSpc>
                <a:spcPct val="100000"/>
              </a:lnSpc>
              <a:spcBef>
                <a:spcPts val="0"/>
              </a:spcBef>
              <a:spcAft>
                <a:spcPts val="0"/>
              </a:spcAft>
              <a:buClr>
                <a:schemeClr val="accent1"/>
              </a:buClr>
              <a:buSzPct val="70000"/>
              <a:buFont typeface="Wingdings 2"/>
              <a:buChar char=""/>
              <a:tabLst/>
              <a:defRPr/>
            </a:pPr>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6" name="Marcador de Posição de Conteúdo 2"/>
          <p:cNvSpPr txBox="1">
            <a:spLocks/>
          </p:cNvSpPr>
          <p:nvPr/>
        </p:nvSpPr>
        <p:spPr>
          <a:xfrm>
            <a:off x="571472" y="1928802"/>
            <a:ext cx="8229600" cy="4526280"/>
          </a:xfrm>
          <a:prstGeom prst="rect">
            <a:avLst/>
          </a:prstGeom>
        </p:spPr>
        <p:txBody>
          <a:bodyPr>
            <a:noAutofit/>
          </a:bodyPr>
          <a:lstStyle/>
          <a:p>
            <a:pPr algn="just"/>
            <a:endParaRPr lang="pt-PT" dirty="0" smtClean="0"/>
          </a:p>
          <a:p>
            <a:endParaRPr lang="pt-PT" dirty="0" smtClean="0"/>
          </a:p>
          <a:p>
            <a:endParaRPr lang="pt-PT" dirty="0" smtClean="0"/>
          </a:p>
          <a:p>
            <a:pPr algn="just"/>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a:p>
            <a:pPr marL="292100" marR="0" lvl="0" indent="-292100" algn="just" defTabSz="914400" rtl="0" eaLnBrk="1" fontAlgn="auto" latinLnBrk="0" hangingPunct="1">
              <a:lnSpc>
                <a:spcPct val="100000"/>
              </a:lnSpc>
              <a:spcBef>
                <a:spcPts val="0"/>
              </a:spcBef>
              <a:spcAft>
                <a:spcPts val="0"/>
              </a:spcAft>
              <a:buClr>
                <a:schemeClr val="accent1"/>
              </a:buClr>
              <a:buSzPct val="70000"/>
              <a:buFont typeface="Wingdings 2"/>
              <a:buChar char=""/>
              <a:tabLst/>
              <a:defRPr/>
            </a:pPr>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8" name="Marcador de Posição de Conteúdo 2"/>
          <p:cNvSpPr txBox="1">
            <a:spLocks/>
          </p:cNvSpPr>
          <p:nvPr/>
        </p:nvSpPr>
        <p:spPr>
          <a:xfrm>
            <a:off x="571472" y="1714488"/>
            <a:ext cx="8229600" cy="4526280"/>
          </a:xfrm>
          <a:prstGeom prst="rect">
            <a:avLst/>
          </a:prstGeom>
        </p:spPr>
        <p:txBody>
          <a:bodyPr>
            <a:noAutofit/>
          </a:bodyPr>
          <a:lstStyle/>
          <a:p>
            <a:pPr algn="just"/>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a:p>
            <a:pPr marL="292100" marR="0" lvl="0" indent="-292100" algn="just" defTabSz="914400" rtl="0" eaLnBrk="1" fontAlgn="auto" latinLnBrk="0" hangingPunct="1">
              <a:lnSpc>
                <a:spcPct val="100000"/>
              </a:lnSpc>
              <a:spcBef>
                <a:spcPts val="0"/>
              </a:spcBef>
              <a:spcAft>
                <a:spcPts val="0"/>
              </a:spcAft>
              <a:buClr>
                <a:schemeClr val="accent1"/>
              </a:buClr>
              <a:buSzPct val="70000"/>
              <a:buFont typeface="Wingdings 2"/>
              <a:buChar char=""/>
              <a:tabLst/>
              <a:defRPr/>
            </a:pPr>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7" name="Marcador de Posição de Conteúdo 2"/>
          <p:cNvSpPr txBox="1">
            <a:spLocks/>
          </p:cNvSpPr>
          <p:nvPr/>
        </p:nvSpPr>
        <p:spPr>
          <a:xfrm>
            <a:off x="714348" y="1928802"/>
            <a:ext cx="8229600" cy="4526280"/>
          </a:xfrm>
          <a:prstGeom prst="rect">
            <a:avLst/>
          </a:prstGeom>
        </p:spPr>
        <p:txBody>
          <a:bodyPr>
            <a:noAutofit/>
          </a:bodyPr>
          <a:lstStyle/>
          <a:p>
            <a:pPr algn="just"/>
            <a:r>
              <a:rPr lang="pt-PT" b="1" dirty="0" smtClean="0"/>
              <a:t>21.1. Endosso com a cláusula «sem garantia», «sem responsabilidade» ou «sem regresso».</a:t>
            </a:r>
          </a:p>
          <a:p>
            <a:pPr algn="just"/>
            <a:r>
              <a:rPr lang="pt-PT" dirty="0" smtClean="0"/>
              <a:t>  </a:t>
            </a:r>
          </a:p>
          <a:p>
            <a:pPr algn="just">
              <a:buFont typeface="Wingdings" pitchFamily="2" charset="2"/>
              <a:buChar char="q"/>
            </a:pPr>
            <a:r>
              <a:rPr lang="pt-PT" dirty="0" smtClean="0"/>
              <a:t>O endossante pode exonerar-se validamente tanto da garantia de aceitação como da do pagamento da letra (art. 15.º, I).</a:t>
            </a:r>
          </a:p>
          <a:p>
            <a:pPr algn="just"/>
            <a:r>
              <a:rPr lang="pt-PT" dirty="0" smtClean="0"/>
              <a:t>  </a:t>
            </a:r>
          </a:p>
          <a:p>
            <a:pPr algn="just">
              <a:buFont typeface="Wingdings" pitchFamily="2" charset="2"/>
              <a:buChar char="q"/>
            </a:pPr>
            <a:r>
              <a:rPr lang="pt-PT" dirty="0" smtClean="0"/>
              <a:t>O endossante pode:</a:t>
            </a:r>
          </a:p>
          <a:p>
            <a:pPr algn="just"/>
            <a:r>
              <a:rPr lang="pt-PT" dirty="0" smtClean="0"/>
              <a:t> </a:t>
            </a:r>
          </a:p>
          <a:p>
            <a:pPr algn="just"/>
            <a:r>
              <a:rPr lang="pt-PT" dirty="0" smtClean="0"/>
              <a:t>- livrar-se apenas da responsabilidade do pagamento, mantendo a garantia do aceite;</a:t>
            </a:r>
          </a:p>
          <a:p>
            <a:pPr algn="just"/>
            <a:r>
              <a:rPr lang="pt-PT" dirty="0" smtClean="0"/>
              <a:t> </a:t>
            </a:r>
          </a:p>
          <a:p>
            <a:pPr algn="just"/>
            <a:r>
              <a:rPr lang="pt-PT" dirty="0" smtClean="0"/>
              <a:t>- ou livrar-se da responsabilidade pelo aceite, mantendo a garantia pelo pagamento.</a:t>
            </a:r>
          </a:p>
          <a:p>
            <a:pPr algn="just"/>
            <a:r>
              <a:rPr lang="pt-PT" dirty="0" smtClean="0"/>
              <a:t> </a:t>
            </a:r>
          </a:p>
          <a:p>
            <a:pPr algn="just"/>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253536"/>
            <a:ext cx="8229600" cy="1143000"/>
          </a:xfrm>
        </p:spPr>
        <p:txBody>
          <a:bodyPr>
            <a:normAutofit/>
          </a:bodyPr>
          <a:lstStyle/>
          <a:p>
            <a:r>
              <a:rPr lang="pt-PT" sz="1600" dirty="0" smtClean="0"/>
              <a:t>A letra de câmbio</a:t>
            </a:r>
            <a:endParaRPr lang="pt-PT" sz="1600" dirty="0"/>
          </a:p>
        </p:txBody>
      </p:sp>
      <p:sp>
        <p:nvSpPr>
          <p:cNvPr id="5" name="Marcador de Posição de Conteúdo 2"/>
          <p:cNvSpPr txBox="1">
            <a:spLocks/>
          </p:cNvSpPr>
          <p:nvPr/>
        </p:nvSpPr>
        <p:spPr>
          <a:xfrm>
            <a:off x="500034" y="1928802"/>
            <a:ext cx="8229600" cy="4526280"/>
          </a:xfrm>
          <a:prstGeom prst="rect">
            <a:avLst/>
          </a:prstGeom>
        </p:spPr>
        <p:txBody>
          <a:bodyPr>
            <a:noAutofit/>
          </a:bodyPr>
          <a:lstStyle/>
          <a:p>
            <a:pPr algn="just"/>
            <a:r>
              <a:rPr lang="pt-PT" dirty="0" smtClean="0"/>
              <a:t> </a:t>
            </a:r>
          </a:p>
          <a:p>
            <a:endParaRPr lang="pt-PT" dirty="0" smtClean="0"/>
          </a:p>
          <a:p>
            <a:endParaRPr lang="pt-PT" dirty="0" smtClean="0"/>
          </a:p>
          <a:p>
            <a:pPr algn="just"/>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a:p>
            <a:pPr marL="292100" marR="0" lvl="0" indent="-292100" algn="just" defTabSz="914400" rtl="0" eaLnBrk="1" fontAlgn="auto" latinLnBrk="0" hangingPunct="1">
              <a:lnSpc>
                <a:spcPct val="100000"/>
              </a:lnSpc>
              <a:spcBef>
                <a:spcPts val="0"/>
              </a:spcBef>
              <a:spcAft>
                <a:spcPts val="0"/>
              </a:spcAft>
              <a:buClr>
                <a:schemeClr val="accent1"/>
              </a:buClr>
              <a:buSzPct val="70000"/>
              <a:buFont typeface="Wingdings 2"/>
              <a:buChar char=""/>
              <a:tabLst/>
              <a:defRPr/>
            </a:pPr>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6" name="Marcador de Posição de Conteúdo 2"/>
          <p:cNvSpPr txBox="1">
            <a:spLocks/>
          </p:cNvSpPr>
          <p:nvPr/>
        </p:nvSpPr>
        <p:spPr>
          <a:xfrm>
            <a:off x="571472" y="1928802"/>
            <a:ext cx="8229600" cy="4526280"/>
          </a:xfrm>
          <a:prstGeom prst="rect">
            <a:avLst/>
          </a:prstGeom>
        </p:spPr>
        <p:txBody>
          <a:bodyPr>
            <a:noAutofit/>
          </a:bodyPr>
          <a:lstStyle/>
          <a:p>
            <a:pPr algn="just"/>
            <a:endParaRPr lang="pt-PT" dirty="0" smtClean="0"/>
          </a:p>
          <a:p>
            <a:endParaRPr lang="pt-PT" dirty="0" smtClean="0"/>
          </a:p>
          <a:p>
            <a:endParaRPr lang="pt-PT" dirty="0" smtClean="0"/>
          </a:p>
          <a:p>
            <a:pPr algn="just"/>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a:p>
            <a:pPr marL="292100" marR="0" lvl="0" indent="-292100" algn="just" defTabSz="914400" rtl="0" eaLnBrk="1" fontAlgn="auto" latinLnBrk="0" hangingPunct="1">
              <a:lnSpc>
                <a:spcPct val="100000"/>
              </a:lnSpc>
              <a:spcBef>
                <a:spcPts val="0"/>
              </a:spcBef>
              <a:spcAft>
                <a:spcPts val="0"/>
              </a:spcAft>
              <a:buClr>
                <a:schemeClr val="accent1"/>
              </a:buClr>
              <a:buSzPct val="70000"/>
              <a:buFont typeface="Wingdings 2"/>
              <a:buChar char=""/>
              <a:tabLst/>
              <a:defRPr/>
            </a:pPr>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8" name="Marcador de Posição de Conteúdo 2"/>
          <p:cNvSpPr txBox="1">
            <a:spLocks/>
          </p:cNvSpPr>
          <p:nvPr/>
        </p:nvSpPr>
        <p:spPr>
          <a:xfrm>
            <a:off x="571472" y="1714488"/>
            <a:ext cx="8229600" cy="4526280"/>
          </a:xfrm>
          <a:prstGeom prst="rect">
            <a:avLst/>
          </a:prstGeom>
        </p:spPr>
        <p:txBody>
          <a:bodyPr>
            <a:noAutofit/>
          </a:bodyPr>
          <a:lstStyle/>
          <a:p>
            <a:pPr algn="just"/>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a:p>
            <a:pPr marL="292100" marR="0" lvl="0" indent="-292100" algn="just" defTabSz="914400" rtl="0" eaLnBrk="1" fontAlgn="auto" latinLnBrk="0" hangingPunct="1">
              <a:lnSpc>
                <a:spcPct val="100000"/>
              </a:lnSpc>
              <a:spcBef>
                <a:spcPts val="0"/>
              </a:spcBef>
              <a:spcAft>
                <a:spcPts val="0"/>
              </a:spcAft>
              <a:buClr>
                <a:schemeClr val="accent1"/>
              </a:buClr>
              <a:buSzPct val="70000"/>
              <a:buFont typeface="Wingdings 2"/>
              <a:buChar char=""/>
              <a:tabLst/>
              <a:defRPr/>
            </a:pPr>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7" name="Marcador de Posição de Conteúdo 2"/>
          <p:cNvSpPr txBox="1">
            <a:spLocks/>
          </p:cNvSpPr>
          <p:nvPr/>
        </p:nvSpPr>
        <p:spPr>
          <a:xfrm>
            <a:off x="714348" y="1928802"/>
            <a:ext cx="8229600" cy="4526280"/>
          </a:xfrm>
          <a:prstGeom prst="rect">
            <a:avLst/>
          </a:prstGeom>
        </p:spPr>
        <p:txBody>
          <a:bodyPr>
            <a:noAutofit/>
          </a:bodyPr>
          <a:lstStyle/>
          <a:p>
            <a:pPr algn="just"/>
            <a:r>
              <a:rPr lang="pt-PT" b="1" dirty="0" smtClean="0"/>
              <a:t> 21.1. Endosso com a cláusula «sem garantia», «sem responsabilidade» ou «sem regresso».</a:t>
            </a:r>
          </a:p>
          <a:p>
            <a:pPr algn="just"/>
            <a:endParaRPr lang="pt-PT" dirty="0" smtClean="0"/>
          </a:p>
          <a:p>
            <a:pPr algn="just"/>
            <a:r>
              <a:rPr lang="pt-PT" dirty="0" smtClean="0"/>
              <a:t> </a:t>
            </a:r>
          </a:p>
          <a:p>
            <a:pPr algn="just">
              <a:buFont typeface="Wingdings" pitchFamily="2" charset="2"/>
              <a:buChar char="q"/>
            </a:pPr>
            <a:r>
              <a:rPr lang="pt-PT" dirty="0" smtClean="0"/>
              <a:t>O valor desta cláusula é restrito ao endossante que a apôs.</a:t>
            </a:r>
          </a:p>
          <a:p>
            <a:pPr algn="just"/>
            <a:r>
              <a:rPr lang="pt-PT" dirty="0" smtClean="0"/>
              <a:t> </a:t>
            </a:r>
          </a:p>
          <a:p>
            <a:pPr algn="just"/>
            <a:r>
              <a:rPr lang="pt-PT" dirty="0" smtClean="0"/>
              <a:t> </a:t>
            </a:r>
          </a:p>
          <a:p>
            <a:pPr algn="just">
              <a:buFont typeface="Wingdings" pitchFamily="2" charset="2"/>
              <a:buChar char="q"/>
            </a:pPr>
            <a:r>
              <a:rPr lang="pt-PT" dirty="0" smtClean="0"/>
              <a:t>Consequências da cláusula:</a:t>
            </a:r>
          </a:p>
          <a:p>
            <a:pPr algn="just"/>
            <a:endParaRPr lang="pt-PT" dirty="0" smtClean="0"/>
          </a:p>
          <a:p>
            <a:pPr algn="just"/>
            <a:r>
              <a:rPr lang="pt-PT" dirty="0" smtClean="0"/>
              <a:t>	- o endossante liberta-se da obrigação de regresso, não só em face do endossado imediato, mas também perante os endossados subsequentes.</a:t>
            </a:r>
          </a:p>
          <a:p>
            <a:pPr algn="just"/>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253536"/>
            <a:ext cx="8229600" cy="1143000"/>
          </a:xfrm>
        </p:spPr>
        <p:txBody>
          <a:bodyPr>
            <a:normAutofit/>
          </a:bodyPr>
          <a:lstStyle/>
          <a:p>
            <a:r>
              <a:rPr lang="pt-PT" sz="1600" dirty="0" smtClean="0"/>
              <a:t>A letra de câmbio</a:t>
            </a:r>
            <a:endParaRPr lang="pt-PT" sz="1600" dirty="0"/>
          </a:p>
        </p:txBody>
      </p:sp>
      <p:sp>
        <p:nvSpPr>
          <p:cNvPr id="5" name="Marcador de Posição de Conteúdo 2"/>
          <p:cNvSpPr txBox="1">
            <a:spLocks/>
          </p:cNvSpPr>
          <p:nvPr/>
        </p:nvSpPr>
        <p:spPr>
          <a:xfrm>
            <a:off x="500034" y="1928802"/>
            <a:ext cx="8229600" cy="4526280"/>
          </a:xfrm>
          <a:prstGeom prst="rect">
            <a:avLst/>
          </a:prstGeom>
        </p:spPr>
        <p:txBody>
          <a:bodyPr>
            <a:noAutofit/>
          </a:bodyPr>
          <a:lstStyle/>
          <a:p>
            <a:pPr algn="just"/>
            <a:r>
              <a:rPr lang="pt-PT" dirty="0" smtClean="0"/>
              <a:t> </a:t>
            </a:r>
          </a:p>
          <a:p>
            <a:endParaRPr lang="pt-PT" dirty="0" smtClean="0"/>
          </a:p>
          <a:p>
            <a:endParaRPr lang="pt-PT" dirty="0" smtClean="0"/>
          </a:p>
          <a:p>
            <a:pPr algn="just"/>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a:p>
            <a:pPr marL="292100" marR="0" lvl="0" indent="-292100" algn="just" defTabSz="914400" rtl="0" eaLnBrk="1" fontAlgn="auto" latinLnBrk="0" hangingPunct="1">
              <a:lnSpc>
                <a:spcPct val="100000"/>
              </a:lnSpc>
              <a:spcBef>
                <a:spcPts val="0"/>
              </a:spcBef>
              <a:spcAft>
                <a:spcPts val="0"/>
              </a:spcAft>
              <a:buClr>
                <a:schemeClr val="accent1"/>
              </a:buClr>
              <a:buSzPct val="70000"/>
              <a:buFont typeface="Wingdings 2"/>
              <a:buChar char=""/>
              <a:tabLst/>
              <a:defRPr/>
            </a:pPr>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6" name="Marcador de Posição de Conteúdo 2"/>
          <p:cNvSpPr txBox="1">
            <a:spLocks/>
          </p:cNvSpPr>
          <p:nvPr/>
        </p:nvSpPr>
        <p:spPr>
          <a:xfrm>
            <a:off x="571472" y="1928802"/>
            <a:ext cx="8229600" cy="4526280"/>
          </a:xfrm>
          <a:prstGeom prst="rect">
            <a:avLst/>
          </a:prstGeom>
        </p:spPr>
        <p:txBody>
          <a:bodyPr>
            <a:noAutofit/>
          </a:bodyPr>
          <a:lstStyle/>
          <a:p>
            <a:pPr algn="just"/>
            <a:endParaRPr lang="pt-PT" dirty="0" smtClean="0"/>
          </a:p>
          <a:p>
            <a:endParaRPr lang="pt-PT" dirty="0" smtClean="0"/>
          </a:p>
          <a:p>
            <a:endParaRPr lang="pt-PT" dirty="0" smtClean="0"/>
          </a:p>
          <a:p>
            <a:pPr algn="just"/>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a:p>
            <a:pPr marL="292100" marR="0" lvl="0" indent="-292100" algn="just" defTabSz="914400" rtl="0" eaLnBrk="1" fontAlgn="auto" latinLnBrk="0" hangingPunct="1">
              <a:lnSpc>
                <a:spcPct val="100000"/>
              </a:lnSpc>
              <a:spcBef>
                <a:spcPts val="0"/>
              </a:spcBef>
              <a:spcAft>
                <a:spcPts val="0"/>
              </a:spcAft>
              <a:buClr>
                <a:schemeClr val="accent1"/>
              </a:buClr>
              <a:buSzPct val="70000"/>
              <a:buFont typeface="Wingdings 2"/>
              <a:buChar char=""/>
              <a:tabLst/>
              <a:defRPr/>
            </a:pPr>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8" name="Marcador de Posição de Conteúdo 2"/>
          <p:cNvSpPr txBox="1">
            <a:spLocks/>
          </p:cNvSpPr>
          <p:nvPr/>
        </p:nvSpPr>
        <p:spPr>
          <a:xfrm>
            <a:off x="571472" y="1714488"/>
            <a:ext cx="8229600" cy="4526280"/>
          </a:xfrm>
          <a:prstGeom prst="rect">
            <a:avLst/>
          </a:prstGeom>
        </p:spPr>
        <p:txBody>
          <a:bodyPr>
            <a:noAutofit/>
          </a:bodyPr>
          <a:lstStyle/>
          <a:p>
            <a:pPr algn="just"/>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a:p>
            <a:pPr marL="292100" marR="0" lvl="0" indent="-292100" algn="just" defTabSz="914400" rtl="0" eaLnBrk="1" fontAlgn="auto" latinLnBrk="0" hangingPunct="1">
              <a:lnSpc>
                <a:spcPct val="100000"/>
              </a:lnSpc>
              <a:spcBef>
                <a:spcPts val="0"/>
              </a:spcBef>
              <a:spcAft>
                <a:spcPts val="0"/>
              </a:spcAft>
              <a:buClr>
                <a:schemeClr val="accent1"/>
              </a:buClr>
              <a:buSzPct val="70000"/>
              <a:buFont typeface="Wingdings 2"/>
              <a:buChar char=""/>
              <a:tabLst/>
              <a:defRPr/>
            </a:pPr>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7" name="Marcador de Posição de Conteúdo 2"/>
          <p:cNvSpPr txBox="1">
            <a:spLocks/>
          </p:cNvSpPr>
          <p:nvPr/>
        </p:nvSpPr>
        <p:spPr>
          <a:xfrm>
            <a:off x="714348" y="1928802"/>
            <a:ext cx="8229600" cy="4526280"/>
          </a:xfrm>
          <a:prstGeom prst="rect">
            <a:avLst/>
          </a:prstGeom>
        </p:spPr>
        <p:txBody>
          <a:bodyPr>
            <a:noAutofit/>
          </a:bodyPr>
          <a:lstStyle/>
          <a:p>
            <a:pPr algn="just"/>
            <a:r>
              <a:rPr lang="pt-PT" b="1" dirty="0" smtClean="0"/>
              <a:t> 21.2. Endosso por procuração e endosso posterior ao protesto por falta de pagamento.</a:t>
            </a:r>
          </a:p>
          <a:p>
            <a:pPr algn="just"/>
            <a:r>
              <a:rPr lang="pt-PT" dirty="0" smtClean="0"/>
              <a:t> </a:t>
            </a:r>
          </a:p>
          <a:p>
            <a:pPr algn="just">
              <a:buFont typeface="Wingdings" pitchFamily="2" charset="2"/>
              <a:buChar char="q"/>
            </a:pPr>
            <a:r>
              <a:rPr lang="pt-PT" dirty="0" smtClean="0"/>
              <a:t> Não constituem o endossante na responsabilidade que lhe é natural.</a:t>
            </a:r>
          </a:p>
          <a:p>
            <a:pPr algn="just"/>
            <a:r>
              <a:rPr lang="pt-PT" dirty="0" smtClean="0"/>
              <a:t>  </a:t>
            </a:r>
          </a:p>
          <a:p>
            <a:pPr algn="just"/>
            <a:r>
              <a:rPr lang="pt-PT" b="1" dirty="0" smtClean="0"/>
              <a:t>21.3. Endosso proibido ou com a cláusula «não à ordem».</a:t>
            </a:r>
          </a:p>
          <a:p>
            <a:pPr algn="just"/>
            <a:r>
              <a:rPr lang="pt-PT" dirty="0" smtClean="0"/>
              <a:t> </a:t>
            </a:r>
          </a:p>
          <a:p>
            <a:pPr algn="just"/>
            <a:endParaRPr lang="pt-PT" dirty="0" smtClean="0"/>
          </a:p>
          <a:p>
            <a:pPr algn="just">
              <a:buFont typeface="Wingdings" pitchFamily="2" charset="2"/>
              <a:buChar char="q"/>
            </a:pPr>
            <a:r>
              <a:rPr lang="pt-PT" dirty="0" smtClean="0"/>
              <a:t>O endossante proíbe o endossado de fazer um novo endosso, não garantido o «pagamento às pessoas a quem a letra for posteriormente endossada» (art. 15.º, II).</a:t>
            </a:r>
          </a:p>
          <a:p>
            <a:pPr algn="just"/>
            <a:r>
              <a:rPr lang="pt-PT" dirty="0" smtClean="0"/>
              <a:t> </a:t>
            </a:r>
          </a:p>
          <a:p>
            <a:pPr algn="just"/>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253536"/>
            <a:ext cx="8229600" cy="1143000"/>
          </a:xfrm>
        </p:spPr>
        <p:txBody>
          <a:bodyPr>
            <a:normAutofit/>
          </a:bodyPr>
          <a:lstStyle/>
          <a:p>
            <a:r>
              <a:rPr lang="pt-PT" sz="1600" dirty="0" smtClean="0"/>
              <a:t>A letra de câmbio</a:t>
            </a:r>
            <a:endParaRPr lang="pt-PT" sz="1600" dirty="0"/>
          </a:p>
        </p:txBody>
      </p:sp>
      <p:sp>
        <p:nvSpPr>
          <p:cNvPr id="5" name="Marcador de Posição de Conteúdo 2"/>
          <p:cNvSpPr txBox="1">
            <a:spLocks/>
          </p:cNvSpPr>
          <p:nvPr/>
        </p:nvSpPr>
        <p:spPr>
          <a:xfrm>
            <a:off x="500034" y="1928802"/>
            <a:ext cx="8229600" cy="4526280"/>
          </a:xfrm>
          <a:prstGeom prst="rect">
            <a:avLst/>
          </a:prstGeom>
        </p:spPr>
        <p:txBody>
          <a:bodyPr>
            <a:noAutofit/>
          </a:bodyPr>
          <a:lstStyle/>
          <a:p>
            <a:pPr algn="just"/>
            <a:r>
              <a:rPr lang="pt-PT" dirty="0" smtClean="0"/>
              <a:t> </a:t>
            </a:r>
          </a:p>
          <a:p>
            <a:endParaRPr lang="pt-PT" dirty="0" smtClean="0"/>
          </a:p>
          <a:p>
            <a:endParaRPr lang="pt-PT" dirty="0" smtClean="0"/>
          </a:p>
          <a:p>
            <a:pPr algn="just"/>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a:p>
            <a:pPr marL="292100" marR="0" lvl="0" indent="-292100" algn="just" defTabSz="914400" rtl="0" eaLnBrk="1" fontAlgn="auto" latinLnBrk="0" hangingPunct="1">
              <a:lnSpc>
                <a:spcPct val="100000"/>
              </a:lnSpc>
              <a:spcBef>
                <a:spcPts val="0"/>
              </a:spcBef>
              <a:spcAft>
                <a:spcPts val="0"/>
              </a:spcAft>
              <a:buClr>
                <a:schemeClr val="accent1"/>
              </a:buClr>
              <a:buSzPct val="70000"/>
              <a:buFont typeface="Wingdings 2"/>
              <a:buChar char=""/>
              <a:tabLst/>
              <a:defRPr/>
            </a:pPr>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6" name="Marcador de Posição de Conteúdo 2"/>
          <p:cNvSpPr txBox="1">
            <a:spLocks/>
          </p:cNvSpPr>
          <p:nvPr/>
        </p:nvSpPr>
        <p:spPr>
          <a:xfrm>
            <a:off x="571472" y="1928802"/>
            <a:ext cx="8229600" cy="4526280"/>
          </a:xfrm>
          <a:prstGeom prst="rect">
            <a:avLst/>
          </a:prstGeom>
        </p:spPr>
        <p:txBody>
          <a:bodyPr>
            <a:noAutofit/>
          </a:bodyPr>
          <a:lstStyle/>
          <a:p>
            <a:pPr algn="just"/>
            <a:endParaRPr lang="pt-PT" dirty="0" smtClean="0"/>
          </a:p>
          <a:p>
            <a:endParaRPr lang="pt-PT" dirty="0" smtClean="0"/>
          </a:p>
          <a:p>
            <a:endParaRPr lang="pt-PT" dirty="0" smtClean="0"/>
          </a:p>
          <a:p>
            <a:pPr algn="just"/>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a:p>
            <a:pPr marL="292100" marR="0" lvl="0" indent="-292100" algn="just" defTabSz="914400" rtl="0" eaLnBrk="1" fontAlgn="auto" latinLnBrk="0" hangingPunct="1">
              <a:lnSpc>
                <a:spcPct val="100000"/>
              </a:lnSpc>
              <a:spcBef>
                <a:spcPts val="0"/>
              </a:spcBef>
              <a:spcAft>
                <a:spcPts val="0"/>
              </a:spcAft>
              <a:buClr>
                <a:schemeClr val="accent1"/>
              </a:buClr>
              <a:buSzPct val="70000"/>
              <a:buFont typeface="Wingdings 2"/>
              <a:buChar char=""/>
              <a:tabLst/>
              <a:defRPr/>
            </a:pPr>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8" name="Marcador de Posição de Conteúdo 2"/>
          <p:cNvSpPr txBox="1">
            <a:spLocks/>
          </p:cNvSpPr>
          <p:nvPr/>
        </p:nvSpPr>
        <p:spPr>
          <a:xfrm>
            <a:off x="571472" y="1714488"/>
            <a:ext cx="8229600" cy="4526280"/>
          </a:xfrm>
          <a:prstGeom prst="rect">
            <a:avLst/>
          </a:prstGeom>
        </p:spPr>
        <p:txBody>
          <a:bodyPr>
            <a:noAutofit/>
          </a:bodyPr>
          <a:lstStyle/>
          <a:p>
            <a:pPr algn="just"/>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a:p>
            <a:pPr marL="292100" marR="0" lvl="0" indent="-292100" algn="just" defTabSz="914400" rtl="0" eaLnBrk="1" fontAlgn="auto" latinLnBrk="0" hangingPunct="1">
              <a:lnSpc>
                <a:spcPct val="100000"/>
              </a:lnSpc>
              <a:spcBef>
                <a:spcPts val="0"/>
              </a:spcBef>
              <a:spcAft>
                <a:spcPts val="0"/>
              </a:spcAft>
              <a:buClr>
                <a:schemeClr val="accent1"/>
              </a:buClr>
              <a:buSzPct val="70000"/>
              <a:buFont typeface="Wingdings 2"/>
              <a:buChar char=""/>
              <a:tabLst/>
              <a:defRPr/>
            </a:pPr>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7" name="Marcador de Posição de Conteúdo 2"/>
          <p:cNvSpPr txBox="1">
            <a:spLocks/>
          </p:cNvSpPr>
          <p:nvPr/>
        </p:nvSpPr>
        <p:spPr>
          <a:xfrm>
            <a:off x="714348" y="1928802"/>
            <a:ext cx="8229600" cy="4526280"/>
          </a:xfrm>
          <a:prstGeom prst="rect">
            <a:avLst/>
          </a:prstGeom>
        </p:spPr>
        <p:txBody>
          <a:bodyPr>
            <a:noAutofit/>
          </a:bodyPr>
          <a:lstStyle/>
          <a:p>
            <a:pPr algn="just"/>
            <a:r>
              <a:rPr lang="pt-PT" b="1" dirty="0" smtClean="0"/>
              <a:t>21.3. Endosso proibido ou com a cláusula «não à ordem».</a:t>
            </a:r>
          </a:p>
          <a:p>
            <a:pPr algn="just"/>
            <a:r>
              <a:rPr lang="pt-PT" dirty="0" smtClean="0"/>
              <a:t> </a:t>
            </a:r>
          </a:p>
          <a:p>
            <a:pPr algn="just">
              <a:buFont typeface="Wingdings" pitchFamily="2" charset="2"/>
              <a:buChar char="q"/>
            </a:pPr>
            <a:r>
              <a:rPr lang="pt-PT" dirty="0" smtClean="0"/>
              <a:t>O endossante não se exonera da sua responsabilidade para com o endossado imediato. Os efeitos da cláusula só se projectam na cadeia cambiária a partir do endossado imediato (distingue-se, nesta medida, do endosso «sem garantia»).</a:t>
            </a:r>
          </a:p>
          <a:p>
            <a:pPr algn="just"/>
            <a:r>
              <a:rPr lang="pt-PT" dirty="0" smtClean="0"/>
              <a:t> </a:t>
            </a:r>
          </a:p>
          <a:p>
            <a:pPr algn="just"/>
            <a:endParaRPr lang="pt-PT" dirty="0" smtClean="0"/>
          </a:p>
          <a:p>
            <a:pPr algn="just">
              <a:buFont typeface="Wingdings" pitchFamily="2" charset="2"/>
              <a:buChar char="q"/>
            </a:pPr>
            <a:r>
              <a:rPr lang="pt-PT" dirty="0" smtClean="0"/>
              <a:t>Se o endossado imediato endossar a letra, o endosso por ele feito vale em relação ao endossante que inseriu a cláusula como cessão ordinária.</a:t>
            </a:r>
          </a:p>
          <a:p>
            <a:pPr algn="just"/>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253536"/>
            <a:ext cx="8229600" cy="1143000"/>
          </a:xfrm>
        </p:spPr>
        <p:txBody>
          <a:bodyPr>
            <a:normAutofit/>
          </a:bodyPr>
          <a:lstStyle/>
          <a:p>
            <a:r>
              <a:rPr lang="pt-PT" sz="1600" dirty="0" smtClean="0"/>
              <a:t>A letra de câmbio</a:t>
            </a:r>
            <a:endParaRPr lang="pt-PT" sz="1600" dirty="0"/>
          </a:p>
        </p:txBody>
      </p:sp>
      <p:sp>
        <p:nvSpPr>
          <p:cNvPr id="5" name="Marcador de Posição de Conteúdo 2"/>
          <p:cNvSpPr txBox="1">
            <a:spLocks/>
          </p:cNvSpPr>
          <p:nvPr/>
        </p:nvSpPr>
        <p:spPr>
          <a:xfrm>
            <a:off x="500034" y="1928802"/>
            <a:ext cx="8229600" cy="4526280"/>
          </a:xfrm>
          <a:prstGeom prst="rect">
            <a:avLst/>
          </a:prstGeom>
        </p:spPr>
        <p:txBody>
          <a:bodyPr>
            <a:noAutofit/>
          </a:bodyPr>
          <a:lstStyle/>
          <a:p>
            <a:pPr algn="just"/>
            <a:r>
              <a:rPr lang="pt-PT" dirty="0" smtClean="0"/>
              <a:t> </a:t>
            </a:r>
          </a:p>
          <a:p>
            <a:endParaRPr lang="pt-PT" dirty="0" smtClean="0"/>
          </a:p>
          <a:p>
            <a:endParaRPr lang="pt-PT" dirty="0" smtClean="0"/>
          </a:p>
          <a:p>
            <a:pPr algn="just"/>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a:p>
            <a:pPr marL="292100" marR="0" lvl="0" indent="-292100" algn="just" defTabSz="914400" rtl="0" eaLnBrk="1" fontAlgn="auto" latinLnBrk="0" hangingPunct="1">
              <a:lnSpc>
                <a:spcPct val="100000"/>
              </a:lnSpc>
              <a:spcBef>
                <a:spcPts val="0"/>
              </a:spcBef>
              <a:spcAft>
                <a:spcPts val="0"/>
              </a:spcAft>
              <a:buClr>
                <a:schemeClr val="accent1"/>
              </a:buClr>
              <a:buSzPct val="70000"/>
              <a:buFont typeface="Wingdings 2"/>
              <a:buChar char=""/>
              <a:tabLst/>
              <a:defRPr/>
            </a:pPr>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6" name="Marcador de Posição de Conteúdo 2"/>
          <p:cNvSpPr txBox="1">
            <a:spLocks/>
          </p:cNvSpPr>
          <p:nvPr/>
        </p:nvSpPr>
        <p:spPr>
          <a:xfrm>
            <a:off x="571472" y="1928802"/>
            <a:ext cx="8229600" cy="4526280"/>
          </a:xfrm>
          <a:prstGeom prst="rect">
            <a:avLst/>
          </a:prstGeom>
        </p:spPr>
        <p:txBody>
          <a:bodyPr>
            <a:noAutofit/>
          </a:bodyPr>
          <a:lstStyle/>
          <a:p>
            <a:pPr algn="just"/>
            <a:endParaRPr lang="pt-PT" dirty="0" smtClean="0"/>
          </a:p>
          <a:p>
            <a:endParaRPr lang="pt-PT" dirty="0" smtClean="0"/>
          </a:p>
          <a:p>
            <a:endParaRPr lang="pt-PT" dirty="0" smtClean="0"/>
          </a:p>
          <a:p>
            <a:pPr algn="just"/>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a:p>
            <a:pPr marL="292100" marR="0" lvl="0" indent="-292100" algn="just" defTabSz="914400" rtl="0" eaLnBrk="1" fontAlgn="auto" latinLnBrk="0" hangingPunct="1">
              <a:lnSpc>
                <a:spcPct val="100000"/>
              </a:lnSpc>
              <a:spcBef>
                <a:spcPts val="0"/>
              </a:spcBef>
              <a:spcAft>
                <a:spcPts val="0"/>
              </a:spcAft>
              <a:buClr>
                <a:schemeClr val="accent1"/>
              </a:buClr>
              <a:buSzPct val="70000"/>
              <a:buFont typeface="Wingdings 2"/>
              <a:buChar char=""/>
              <a:tabLst/>
              <a:defRPr/>
            </a:pPr>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8" name="Marcador de Posição de Conteúdo 2"/>
          <p:cNvSpPr txBox="1">
            <a:spLocks/>
          </p:cNvSpPr>
          <p:nvPr/>
        </p:nvSpPr>
        <p:spPr>
          <a:xfrm>
            <a:off x="571472" y="1714488"/>
            <a:ext cx="8229600" cy="4526280"/>
          </a:xfrm>
          <a:prstGeom prst="rect">
            <a:avLst/>
          </a:prstGeom>
        </p:spPr>
        <p:txBody>
          <a:bodyPr>
            <a:noAutofit/>
          </a:bodyPr>
          <a:lstStyle/>
          <a:p>
            <a:pPr algn="just"/>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a:p>
            <a:pPr marL="292100" marR="0" lvl="0" indent="-292100" algn="just" defTabSz="914400" rtl="0" eaLnBrk="1" fontAlgn="auto" latinLnBrk="0" hangingPunct="1">
              <a:lnSpc>
                <a:spcPct val="100000"/>
              </a:lnSpc>
              <a:spcBef>
                <a:spcPts val="0"/>
              </a:spcBef>
              <a:spcAft>
                <a:spcPts val="0"/>
              </a:spcAft>
              <a:buClr>
                <a:schemeClr val="accent1"/>
              </a:buClr>
              <a:buSzPct val="70000"/>
              <a:buFont typeface="Wingdings 2"/>
              <a:buChar char=""/>
              <a:tabLst/>
              <a:defRPr/>
            </a:pPr>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7" name="Marcador de Posição de Conteúdo 2"/>
          <p:cNvSpPr txBox="1">
            <a:spLocks/>
          </p:cNvSpPr>
          <p:nvPr/>
        </p:nvSpPr>
        <p:spPr>
          <a:xfrm>
            <a:off x="714348" y="1857364"/>
            <a:ext cx="8229600" cy="4526280"/>
          </a:xfrm>
          <a:prstGeom prst="rect">
            <a:avLst/>
          </a:prstGeom>
        </p:spPr>
        <p:txBody>
          <a:bodyPr>
            <a:noAutofit/>
          </a:bodyPr>
          <a:lstStyle/>
          <a:p>
            <a:pPr algn="just"/>
            <a:r>
              <a:rPr lang="pt-PT" b="1" dirty="0" smtClean="0"/>
              <a:t>21.4. Endosso com a cláusula «sem protesto» ou «sem despesas».</a:t>
            </a:r>
          </a:p>
          <a:p>
            <a:pPr algn="just"/>
            <a:r>
              <a:rPr lang="pt-PT" dirty="0" smtClean="0"/>
              <a:t> </a:t>
            </a:r>
          </a:p>
          <a:p>
            <a:pPr algn="just"/>
            <a:r>
              <a:rPr lang="pt-PT" dirty="0" smtClean="0"/>
              <a:t> </a:t>
            </a:r>
          </a:p>
          <a:p>
            <a:pPr algn="just">
              <a:buFont typeface="Wingdings" pitchFamily="2" charset="2"/>
              <a:buChar char="q"/>
            </a:pPr>
            <a:r>
              <a:rPr lang="pt-PT" dirty="0" smtClean="0"/>
              <a:t> Esta cláusula dispensa o portador de fazer o protesto por falta de aceite ou de pagamento, para poder exercer os seus direitos de regresso.</a:t>
            </a:r>
          </a:p>
          <a:p>
            <a:pPr algn="just"/>
            <a:r>
              <a:rPr lang="pt-PT" dirty="0" smtClean="0"/>
              <a:t> </a:t>
            </a:r>
          </a:p>
          <a:p>
            <a:pPr algn="just"/>
            <a:r>
              <a:rPr lang="pt-PT" dirty="0" smtClean="0"/>
              <a:t> </a:t>
            </a:r>
          </a:p>
          <a:p>
            <a:pPr algn="just">
              <a:buFont typeface="Wingdings" pitchFamily="2" charset="2"/>
              <a:buChar char="q"/>
            </a:pPr>
            <a:r>
              <a:rPr lang="pt-PT" dirty="0" smtClean="0"/>
              <a:t>Esta cláusula não é privativa do endosso, podendo também ser inserida por um sacador ou por uma avalista:</a:t>
            </a:r>
          </a:p>
          <a:p>
            <a:pPr algn="just"/>
            <a:r>
              <a:rPr lang="pt-PT" dirty="0" smtClean="0"/>
              <a:t> </a:t>
            </a:r>
          </a:p>
          <a:p>
            <a:pPr algn="just"/>
            <a:r>
              <a:rPr lang="pt-PT" dirty="0" smtClean="0"/>
              <a:t>- quando inserida pelo sacador, os efeitos estendem-se a todos os signatários da letra;</a:t>
            </a:r>
          </a:p>
          <a:p>
            <a:pPr algn="just"/>
            <a:r>
              <a:rPr lang="pt-PT" dirty="0" smtClean="0"/>
              <a:t> </a:t>
            </a:r>
          </a:p>
          <a:p>
            <a:pPr algn="just"/>
            <a:r>
              <a:rPr lang="pt-PT" dirty="0" smtClean="0"/>
              <a:t>- quando inserida por um endossante ou avalista, a cláusula só produz efeitos em relação a esse endossante ou avalista.</a:t>
            </a:r>
          </a:p>
          <a:p>
            <a:pPr algn="just"/>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253536"/>
            <a:ext cx="8229600" cy="1143000"/>
          </a:xfrm>
        </p:spPr>
        <p:txBody>
          <a:bodyPr>
            <a:normAutofit/>
          </a:bodyPr>
          <a:lstStyle/>
          <a:p>
            <a:r>
              <a:rPr lang="pt-PT" sz="1600" dirty="0" smtClean="0"/>
              <a:t>A letra de câmbio</a:t>
            </a:r>
            <a:endParaRPr lang="pt-PT" sz="1600" dirty="0"/>
          </a:p>
        </p:txBody>
      </p:sp>
      <p:sp>
        <p:nvSpPr>
          <p:cNvPr id="5" name="Marcador de Posição de Conteúdo 2"/>
          <p:cNvSpPr txBox="1">
            <a:spLocks/>
          </p:cNvSpPr>
          <p:nvPr/>
        </p:nvSpPr>
        <p:spPr>
          <a:xfrm>
            <a:off x="500034" y="1928802"/>
            <a:ext cx="8229600" cy="4526280"/>
          </a:xfrm>
          <a:prstGeom prst="rect">
            <a:avLst/>
          </a:prstGeom>
        </p:spPr>
        <p:txBody>
          <a:bodyPr>
            <a:noAutofit/>
          </a:bodyPr>
          <a:lstStyle/>
          <a:p>
            <a:pPr algn="just"/>
            <a:r>
              <a:rPr lang="pt-PT" dirty="0" smtClean="0"/>
              <a:t> </a:t>
            </a:r>
          </a:p>
          <a:p>
            <a:endParaRPr lang="pt-PT" dirty="0" smtClean="0"/>
          </a:p>
          <a:p>
            <a:endParaRPr lang="pt-PT" dirty="0" smtClean="0"/>
          </a:p>
          <a:p>
            <a:pPr algn="just"/>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a:p>
            <a:pPr marL="292100" marR="0" lvl="0" indent="-292100" algn="just" defTabSz="914400" rtl="0" eaLnBrk="1" fontAlgn="auto" latinLnBrk="0" hangingPunct="1">
              <a:lnSpc>
                <a:spcPct val="100000"/>
              </a:lnSpc>
              <a:spcBef>
                <a:spcPts val="0"/>
              </a:spcBef>
              <a:spcAft>
                <a:spcPts val="0"/>
              </a:spcAft>
              <a:buClr>
                <a:schemeClr val="accent1"/>
              </a:buClr>
              <a:buSzPct val="70000"/>
              <a:buFont typeface="Wingdings 2"/>
              <a:buChar char=""/>
              <a:tabLst/>
              <a:defRPr/>
            </a:pPr>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6" name="Marcador de Posição de Conteúdo 2"/>
          <p:cNvSpPr txBox="1">
            <a:spLocks/>
          </p:cNvSpPr>
          <p:nvPr/>
        </p:nvSpPr>
        <p:spPr>
          <a:xfrm>
            <a:off x="571472" y="1928802"/>
            <a:ext cx="8229600" cy="4526280"/>
          </a:xfrm>
          <a:prstGeom prst="rect">
            <a:avLst/>
          </a:prstGeom>
        </p:spPr>
        <p:txBody>
          <a:bodyPr>
            <a:noAutofit/>
          </a:bodyPr>
          <a:lstStyle/>
          <a:p>
            <a:pPr algn="just"/>
            <a:endParaRPr lang="pt-PT" dirty="0" smtClean="0"/>
          </a:p>
          <a:p>
            <a:endParaRPr lang="pt-PT" dirty="0" smtClean="0"/>
          </a:p>
          <a:p>
            <a:endParaRPr lang="pt-PT" dirty="0" smtClean="0"/>
          </a:p>
          <a:p>
            <a:pPr algn="just"/>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a:p>
            <a:pPr marL="292100" marR="0" lvl="0" indent="-292100" algn="just" defTabSz="914400" rtl="0" eaLnBrk="1" fontAlgn="auto" latinLnBrk="0" hangingPunct="1">
              <a:lnSpc>
                <a:spcPct val="100000"/>
              </a:lnSpc>
              <a:spcBef>
                <a:spcPts val="0"/>
              </a:spcBef>
              <a:spcAft>
                <a:spcPts val="0"/>
              </a:spcAft>
              <a:buClr>
                <a:schemeClr val="accent1"/>
              </a:buClr>
              <a:buSzPct val="70000"/>
              <a:buFont typeface="Wingdings 2"/>
              <a:buChar char=""/>
              <a:tabLst/>
              <a:defRPr/>
            </a:pPr>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8" name="Marcador de Posição de Conteúdo 2"/>
          <p:cNvSpPr txBox="1">
            <a:spLocks/>
          </p:cNvSpPr>
          <p:nvPr/>
        </p:nvSpPr>
        <p:spPr>
          <a:xfrm>
            <a:off x="571472" y="1714488"/>
            <a:ext cx="8229600" cy="4526280"/>
          </a:xfrm>
          <a:prstGeom prst="rect">
            <a:avLst/>
          </a:prstGeom>
        </p:spPr>
        <p:txBody>
          <a:bodyPr>
            <a:noAutofit/>
          </a:bodyPr>
          <a:lstStyle/>
          <a:p>
            <a:pPr algn="just"/>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a:p>
            <a:pPr marL="292100" marR="0" lvl="0" indent="-292100" algn="just" defTabSz="914400" rtl="0" eaLnBrk="1" fontAlgn="auto" latinLnBrk="0" hangingPunct="1">
              <a:lnSpc>
                <a:spcPct val="100000"/>
              </a:lnSpc>
              <a:spcBef>
                <a:spcPts val="0"/>
              </a:spcBef>
              <a:spcAft>
                <a:spcPts val="0"/>
              </a:spcAft>
              <a:buClr>
                <a:schemeClr val="accent1"/>
              </a:buClr>
              <a:buSzPct val="70000"/>
              <a:buFont typeface="Wingdings 2"/>
              <a:buChar char=""/>
              <a:tabLst/>
              <a:defRPr/>
            </a:pPr>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7" name="Marcador de Posição de Conteúdo 2"/>
          <p:cNvSpPr txBox="1">
            <a:spLocks/>
          </p:cNvSpPr>
          <p:nvPr/>
        </p:nvSpPr>
        <p:spPr>
          <a:xfrm>
            <a:off x="714348" y="1857364"/>
            <a:ext cx="8229600" cy="4526280"/>
          </a:xfrm>
          <a:prstGeom prst="rect">
            <a:avLst/>
          </a:prstGeom>
        </p:spPr>
        <p:txBody>
          <a:bodyPr>
            <a:noAutofit/>
          </a:bodyPr>
          <a:lstStyle/>
          <a:p>
            <a:pPr algn="just"/>
            <a:r>
              <a:rPr lang="pt-PT" b="1" dirty="0" smtClean="0"/>
              <a:t>22. EFEITO DE LEGITIMAÇÃO DO PORTADOR.</a:t>
            </a:r>
          </a:p>
          <a:p>
            <a:pPr algn="just"/>
            <a:r>
              <a:rPr lang="pt-PT" dirty="0" smtClean="0"/>
              <a:t> </a:t>
            </a:r>
          </a:p>
          <a:p>
            <a:pPr algn="just"/>
            <a:r>
              <a:rPr lang="pt-PT" dirty="0" smtClean="0"/>
              <a:t> </a:t>
            </a:r>
          </a:p>
          <a:p>
            <a:pPr algn="just">
              <a:buFont typeface="Wingdings" pitchFamily="2" charset="2"/>
              <a:buChar char="q"/>
            </a:pPr>
            <a:r>
              <a:rPr lang="pt-PT" dirty="0" smtClean="0"/>
              <a:t>O endosso legitima formalmente o portador.</a:t>
            </a:r>
          </a:p>
          <a:p>
            <a:pPr algn="just"/>
            <a:r>
              <a:rPr lang="pt-PT" dirty="0" smtClean="0"/>
              <a:t> </a:t>
            </a:r>
          </a:p>
          <a:p>
            <a:pPr algn="just"/>
            <a:r>
              <a:rPr lang="pt-PT" dirty="0" smtClean="0"/>
              <a:t> </a:t>
            </a:r>
          </a:p>
          <a:p>
            <a:pPr algn="just">
              <a:buFont typeface="Wingdings" pitchFamily="2" charset="2"/>
              <a:buChar char="q"/>
            </a:pPr>
            <a:r>
              <a:rPr lang="pt-PT" dirty="0" smtClean="0"/>
              <a:t>Presume-se que o portador está formalmente legitimado se justificar a sua posse por uma séria ininterrupta de endossos.</a:t>
            </a:r>
          </a:p>
          <a:p>
            <a:pPr algn="just"/>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253536"/>
            <a:ext cx="8229600" cy="1143000"/>
          </a:xfrm>
        </p:spPr>
        <p:txBody>
          <a:bodyPr>
            <a:normAutofit/>
          </a:bodyPr>
          <a:lstStyle/>
          <a:p>
            <a:r>
              <a:rPr lang="pt-PT" sz="1600" dirty="0" smtClean="0"/>
              <a:t>A letra de câmbio</a:t>
            </a:r>
            <a:endParaRPr lang="pt-PT" sz="1600" dirty="0"/>
          </a:p>
        </p:txBody>
      </p:sp>
      <p:sp>
        <p:nvSpPr>
          <p:cNvPr id="5" name="Marcador de Posição de Conteúdo 2"/>
          <p:cNvSpPr txBox="1">
            <a:spLocks/>
          </p:cNvSpPr>
          <p:nvPr/>
        </p:nvSpPr>
        <p:spPr>
          <a:xfrm>
            <a:off x="500034" y="1928802"/>
            <a:ext cx="8229600" cy="4526280"/>
          </a:xfrm>
          <a:prstGeom prst="rect">
            <a:avLst/>
          </a:prstGeom>
        </p:spPr>
        <p:txBody>
          <a:bodyPr>
            <a:noAutofit/>
          </a:bodyPr>
          <a:lstStyle/>
          <a:p>
            <a:pPr algn="just"/>
            <a:r>
              <a:rPr lang="pt-PT" dirty="0" smtClean="0"/>
              <a:t> </a:t>
            </a:r>
          </a:p>
          <a:p>
            <a:endParaRPr lang="pt-PT" dirty="0" smtClean="0"/>
          </a:p>
          <a:p>
            <a:endParaRPr lang="pt-PT" dirty="0" smtClean="0"/>
          </a:p>
          <a:p>
            <a:pPr algn="just"/>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a:p>
            <a:pPr marL="292100" marR="0" lvl="0" indent="-292100" algn="just" defTabSz="914400" rtl="0" eaLnBrk="1" fontAlgn="auto" latinLnBrk="0" hangingPunct="1">
              <a:lnSpc>
                <a:spcPct val="100000"/>
              </a:lnSpc>
              <a:spcBef>
                <a:spcPts val="0"/>
              </a:spcBef>
              <a:spcAft>
                <a:spcPts val="0"/>
              </a:spcAft>
              <a:buClr>
                <a:schemeClr val="accent1"/>
              </a:buClr>
              <a:buSzPct val="70000"/>
              <a:buFont typeface="Wingdings 2"/>
              <a:buChar char=""/>
              <a:tabLst/>
              <a:defRPr/>
            </a:pPr>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6" name="Marcador de Posição de Conteúdo 2"/>
          <p:cNvSpPr txBox="1">
            <a:spLocks/>
          </p:cNvSpPr>
          <p:nvPr/>
        </p:nvSpPr>
        <p:spPr>
          <a:xfrm>
            <a:off x="571472" y="1928802"/>
            <a:ext cx="8229600" cy="4526280"/>
          </a:xfrm>
          <a:prstGeom prst="rect">
            <a:avLst/>
          </a:prstGeom>
        </p:spPr>
        <p:txBody>
          <a:bodyPr>
            <a:noAutofit/>
          </a:bodyPr>
          <a:lstStyle/>
          <a:p>
            <a:pPr algn="just"/>
            <a:endParaRPr lang="pt-PT" dirty="0" smtClean="0"/>
          </a:p>
          <a:p>
            <a:endParaRPr lang="pt-PT" dirty="0" smtClean="0"/>
          </a:p>
          <a:p>
            <a:endParaRPr lang="pt-PT" dirty="0" smtClean="0"/>
          </a:p>
          <a:p>
            <a:pPr algn="just"/>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a:p>
            <a:pPr marL="292100" marR="0" lvl="0" indent="-292100" algn="just" defTabSz="914400" rtl="0" eaLnBrk="1" fontAlgn="auto" latinLnBrk="0" hangingPunct="1">
              <a:lnSpc>
                <a:spcPct val="100000"/>
              </a:lnSpc>
              <a:spcBef>
                <a:spcPts val="0"/>
              </a:spcBef>
              <a:spcAft>
                <a:spcPts val="0"/>
              </a:spcAft>
              <a:buClr>
                <a:schemeClr val="accent1"/>
              </a:buClr>
              <a:buSzPct val="70000"/>
              <a:buFont typeface="Wingdings 2"/>
              <a:buChar char=""/>
              <a:tabLst/>
              <a:defRPr/>
            </a:pPr>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8" name="Marcador de Posição de Conteúdo 2"/>
          <p:cNvSpPr txBox="1">
            <a:spLocks/>
          </p:cNvSpPr>
          <p:nvPr/>
        </p:nvSpPr>
        <p:spPr>
          <a:xfrm>
            <a:off x="571472" y="1714488"/>
            <a:ext cx="8229600" cy="4526280"/>
          </a:xfrm>
          <a:prstGeom prst="rect">
            <a:avLst/>
          </a:prstGeom>
        </p:spPr>
        <p:txBody>
          <a:bodyPr>
            <a:noAutofit/>
          </a:bodyPr>
          <a:lstStyle/>
          <a:p>
            <a:pPr algn="just"/>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a:p>
            <a:pPr marL="292100" marR="0" lvl="0" indent="-292100" algn="just" defTabSz="914400" rtl="0" eaLnBrk="1" fontAlgn="auto" latinLnBrk="0" hangingPunct="1">
              <a:lnSpc>
                <a:spcPct val="100000"/>
              </a:lnSpc>
              <a:spcBef>
                <a:spcPts val="0"/>
              </a:spcBef>
              <a:spcAft>
                <a:spcPts val="0"/>
              </a:spcAft>
              <a:buClr>
                <a:schemeClr val="accent1"/>
              </a:buClr>
              <a:buSzPct val="70000"/>
              <a:buFont typeface="Wingdings 2"/>
              <a:buChar char=""/>
              <a:tabLst/>
              <a:defRPr/>
            </a:pPr>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7" name="Marcador de Posição de Conteúdo 2"/>
          <p:cNvSpPr txBox="1">
            <a:spLocks/>
          </p:cNvSpPr>
          <p:nvPr/>
        </p:nvSpPr>
        <p:spPr>
          <a:xfrm>
            <a:off x="714348" y="1857364"/>
            <a:ext cx="8229600" cy="4526280"/>
          </a:xfrm>
          <a:prstGeom prst="rect">
            <a:avLst/>
          </a:prstGeom>
        </p:spPr>
        <p:txBody>
          <a:bodyPr>
            <a:noAutofit/>
          </a:bodyPr>
          <a:lstStyle/>
          <a:p>
            <a:pPr algn="just"/>
            <a:r>
              <a:rPr lang="pt-PT" b="1" dirty="0" smtClean="0"/>
              <a:t>23. O ENDOSSO E O DESCONTO BANCÁRIO DE LETRAS.</a:t>
            </a:r>
          </a:p>
          <a:p>
            <a:pPr algn="just"/>
            <a:r>
              <a:rPr lang="pt-PT" dirty="0" smtClean="0"/>
              <a:t> </a:t>
            </a:r>
          </a:p>
          <a:p>
            <a:pPr algn="just"/>
            <a:r>
              <a:rPr lang="pt-PT" dirty="0" smtClean="0"/>
              <a:t> </a:t>
            </a:r>
          </a:p>
          <a:p>
            <a:pPr algn="just"/>
            <a:r>
              <a:rPr lang="pt-PT" dirty="0" smtClean="0"/>
              <a:t>- Noção de desconto bancário.</a:t>
            </a:r>
          </a:p>
          <a:p>
            <a:pPr algn="just"/>
            <a:r>
              <a:rPr lang="pt-PT" dirty="0" smtClean="0"/>
              <a:t> </a:t>
            </a:r>
          </a:p>
          <a:p>
            <a:pPr algn="just"/>
            <a:r>
              <a:rPr lang="pt-PT" dirty="0" smtClean="0"/>
              <a:t> </a:t>
            </a:r>
          </a:p>
          <a:p>
            <a:pPr algn="just"/>
            <a:r>
              <a:rPr lang="pt-PT" dirty="0" smtClean="0"/>
              <a:t>- Responsabilidade do </a:t>
            </a:r>
            <a:r>
              <a:rPr lang="pt-PT" dirty="0" err="1" smtClean="0"/>
              <a:t>descontário</a:t>
            </a:r>
            <a:r>
              <a:rPr lang="pt-PT" dirty="0" smtClean="0"/>
              <a:t>.</a:t>
            </a:r>
          </a:p>
          <a:p>
            <a:pPr algn="just"/>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253536"/>
            <a:ext cx="8229600" cy="1143000"/>
          </a:xfrm>
        </p:spPr>
        <p:txBody>
          <a:bodyPr>
            <a:normAutofit/>
          </a:bodyPr>
          <a:lstStyle/>
          <a:p>
            <a:r>
              <a:rPr lang="pt-PT" sz="1600" dirty="0" smtClean="0"/>
              <a:t>A letra de câmbio</a:t>
            </a:r>
            <a:endParaRPr lang="pt-PT" sz="1600" dirty="0"/>
          </a:p>
        </p:txBody>
      </p:sp>
      <p:sp>
        <p:nvSpPr>
          <p:cNvPr id="5" name="Marcador de Posição de Conteúdo 2"/>
          <p:cNvSpPr>
            <a:spLocks noGrp="1"/>
          </p:cNvSpPr>
          <p:nvPr>
            <p:ph idx="1"/>
          </p:nvPr>
        </p:nvSpPr>
        <p:spPr>
          <a:xfrm>
            <a:off x="457200" y="1646237"/>
            <a:ext cx="8229600" cy="4526280"/>
          </a:xfrm>
        </p:spPr>
        <p:txBody>
          <a:bodyPr>
            <a:noAutofit/>
          </a:bodyPr>
          <a:lstStyle/>
          <a:p>
            <a:pPr>
              <a:buNone/>
            </a:pPr>
            <a:r>
              <a:rPr lang="pt-PT" sz="1800" b="1" dirty="0" smtClean="0"/>
              <a:t>4. LETRA DE CÂMBIO.</a:t>
            </a:r>
          </a:p>
          <a:p>
            <a:pPr>
              <a:buNone/>
            </a:pPr>
            <a:r>
              <a:rPr lang="pt-PT" sz="1800" dirty="0" smtClean="0"/>
              <a:t> </a:t>
            </a:r>
          </a:p>
          <a:p>
            <a:pPr algn="just"/>
            <a:r>
              <a:rPr lang="pt-PT" sz="1800" dirty="0" smtClean="0"/>
              <a:t>A letra de câmbio é um título de crédito que enuncia uma ordem de pagamento («pagará») que é dada por uma determinada pessoa (sacador) a outra (sacado) a favor de uma terceira pessoa (tomador) ou à sua ordem.</a:t>
            </a:r>
          </a:p>
          <a:p>
            <a:pPr algn="just">
              <a:buNone/>
            </a:pPr>
            <a:r>
              <a:rPr lang="pt-PT" sz="1800" dirty="0" smtClean="0"/>
              <a:t> </a:t>
            </a:r>
          </a:p>
          <a:p>
            <a:pPr>
              <a:buNone/>
            </a:pPr>
            <a:r>
              <a:rPr lang="pt-PT" sz="1800" dirty="0" smtClean="0"/>
              <a:t> </a:t>
            </a:r>
          </a:p>
          <a:p>
            <a:r>
              <a:rPr lang="pt-PT" sz="1800" dirty="0" smtClean="0"/>
              <a:t>Sacador	=&gt;	Sacado	=&gt;	Tomador</a:t>
            </a:r>
          </a:p>
          <a:p>
            <a:endParaRPr lang="pt-PT" sz="1800" dirty="0" smtClean="0"/>
          </a:p>
          <a:p>
            <a:pPr>
              <a:buNone/>
            </a:pPr>
            <a:r>
              <a:rPr lang="pt-PT" sz="1800" dirty="0" smtClean="0"/>
              <a:t> </a:t>
            </a:r>
          </a:p>
          <a:p>
            <a:pPr>
              <a:buNone/>
            </a:pPr>
            <a:r>
              <a:rPr lang="pt-PT" sz="1800" dirty="0" smtClean="0"/>
              <a:t> </a:t>
            </a:r>
          </a:p>
          <a:p>
            <a:r>
              <a:rPr lang="pt-PT" sz="1800" dirty="0" smtClean="0"/>
              <a:t>A letra é um título de crédito à ordem: circula por endosso.</a:t>
            </a:r>
          </a:p>
          <a:p>
            <a:pPr>
              <a:buNone/>
            </a:pPr>
            <a:r>
              <a:rPr lang="pt-PT" sz="1800" dirty="0" smtClean="0"/>
              <a:t> </a:t>
            </a:r>
          </a:p>
          <a:p>
            <a:endParaRPr lang="pt-PT" sz="1800" dirty="0" smtClean="0"/>
          </a:p>
          <a:p>
            <a:r>
              <a:rPr lang="pt-PT" sz="1800" dirty="0" smtClean="0"/>
              <a:t>Sacador	=&gt;	Sacado	=&gt;	Tomador/=&gt;	Endossado</a:t>
            </a:r>
          </a:p>
          <a:p>
            <a:pPr>
              <a:buNone/>
            </a:pPr>
            <a:r>
              <a:rPr lang="pt-PT" sz="1800" dirty="0" smtClean="0"/>
              <a:t>					              endossante</a:t>
            </a:r>
          </a:p>
          <a:p>
            <a:pPr>
              <a:buNone/>
            </a:pPr>
            <a:r>
              <a:rPr lang="pt-PT" sz="1800" dirty="0" smtClean="0"/>
              <a:t/>
            </a:r>
            <a:br>
              <a:rPr lang="pt-PT" sz="1800" dirty="0" smtClean="0"/>
            </a:br>
            <a:endParaRPr lang="pt-PT" sz="1800"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253536"/>
            <a:ext cx="8229600" cy="1143000"/>
          </a:xfrm>
        </p:spPr>
        <p:txBody>
          <a:bodyPr>
            <a:normAutofit/>
          </a:bodyPr>
          <a:lstStyle/>
          <a:p>
            <a:r>
              <a:rPr lang="pt-PT" sz="1600" dirty="0" smtClean="0"/>
              <a:t>A letra de câmbio</a:t>
            </a:r>
            <a:endParaRPr lang="pt-PT" sz="1600" dirty="0"/>
          </a:p>
        </p:txBody>
      </p:sp>
      <p:sp>
        <p:nvSpPr>
          <p:cNvPr id="5" name="Marcador de Posição de Conteúdo 2"/>
          <p:cNvSpPr txBox="1">
            <a:spLocks/>
          </p:cNvSpPr>
          <p:nvPr/>
        </p:nvSpPr>
        <p:spPr>
          <a:xfrm>
            <a:off x="500034" y="1928802"/>
            <a:ext cx="8229600" cy="4526280"/>
          </a:xfrm>
          <a:prstGeom prst="rect">
            <a:avLst/>
          </a:prstGeom>
        </p:spPr>
        <p:txBody>
          <a:bodyPr>
            <a:noAutofit/>
          </a:bodyPr>
          <a:lstStyle/>
          <a:p>
            <a:pPr algn="just"/>
            <a:r>
              <a:rPr lang="pt-PT" dirty="0" smtClean="0"/>
              <a:t> </a:t>
            </a:r>
          </a:p>
          <a:p>
            <a:endParaRPr lang="pt-PT" dirty="0" smtClean="0"/>
          </a:p>
          <a:p>
            <a:endParaRPr lang="pt-PT" dirty="0" smtClean="0"/>
          </a:p>
          <a:p>
            <a:pPr algn="just"/>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a:p>
            <a:pPr marL="292100" marR="0" lvl="0" indent="-292100" algn="just" defTabSz="914400" rtl="0" eaLnBrk="1" fontAlgn="auto" latinLnBrk="0" hangingPunct="1">
              <a:lnSpc>
                <a:spcPct val="100000"/>
              </a:lnSpc>
              <a:spcBef>
                <a:spcPts val="0"/>
              </a:spcBef>
              <a:spcAft>
                <a:spcPts val="0"/>
              </a:spcAft>
              <a:buClr>
                <a:schemeClr val="accent1"/>
              </a:buClr>
              <a:buSzPct val="70000"/>
              <a:buFont typeface="Wingdings 2"/>
              <a:buChar char=""/>
              <a:tabLst/>
              <a:defRPr/>
            </a:pPr>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6" name="Marcador de Posição de Conteúdo 2"/>
          <p:cNvSpPr txBox="1">
            <a:spLocks/>
          </p:cNvSpPr>
          <p:nvPr/>
        </p:nvSpPr>
        <p:spPr>
          <a:xfrm>
            <a:off x="571472" y="1928802"/>
            <a:ext cx="8229600" cy="4526280"/>
          </a:xfrm>
          <a:prstGeom prst="rect">
            <a:avLst/>
          </a:prstGeom>
        </p:spPr>
        <p:txBody>
          <a:bodyPr>
            <a:noAutofit/>
          </a:bodyPr>
          <a:lstStyle/>
          <a:p>
            <a:pPr algn="just"/>
            <a:endParaRPr lang="pt-PT" dirty="0" smtClean="0"/>
          </a:p>
          <a:p>
            <a:endParaRPr lang="pt-PT" dirty="0" smtClean="0"/>
          </a:p>
          <a:p>
            <a:endParaRPr lang="pt-PT" dirty="0" smtClean="0"/>
          </a:p>
          <a:p>
            <a:pPr algn="just"/>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a:p>
            <a:pPr marL="292100" marR="0" lvl="0" indent="-292100" algn="just" defTabSz="914400" rtl="0" eaLnBrk="1" fontAlgn="auto" latinLnBrk="0" hangingPunct="1">
              <a:lnSpc>
                <a:spcPct val="100000"/>
              </a:lnSpc>
              <a:spcBef>
                <a:spcPts val="0"/>
              </a:spcBef>
              <a:spcAft>
                <a:spcPts val="0"/>
              </a:spcAft>
              <a:buClr>
                <a:schemeClr val="accent1"/>
              </a:buClr>
              <a:buSzPct val="70000"/>
              <a:buFont typeface="Wingdings 2"/>
              <a:buChar char=""/>
              <a:tabLst/>
              <a:defRPr/>
            </a:pPr>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8" name="Marcador de Posição de Conteúdo 2"/>
          <p:cNvSpPr txBox="1">
            <a:spLocks/>
          </p:cNvSpPr>
          <p:nvPr/>
        </p:nvSpPr>
        <p:spPr>
          <a:xfrm>
            <a:off x="571472" y="1714488"/>
            <a:ext cx="8229600" cy="4526280"/>
          </a:xfrm>
          <a:prstGeom prst="rect">
            <a:avLst/>
          </a:prstGeom>
        </p:spPr>
        <p:txBody>
          <a:bodyPr>
            <a:noAutofit/>
          </a:bodyPr>
          <a:lstStyle/>
          <a:p>
            <a:pPr algn="just"/>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a:p>
            <a:pPr marL="292100" marR="0" lvl="0" indent="-292100" algn="just" defTabSz="914400" rtl="0" eaLnBrk="1" fontAlgn="auto" latinLnBrk="0" hangingPunct="1">
              <a:lnSpc>
                <a:spcPct val="100000"/>
              </a:lnSpc>
              <a:spcBef>
                <a:spcPts val="0"/>
              </a:spcBef>
              <a:spcAft>
                <a:spcPts val="0"/>
              </a:spcAft>
              <a:buClr>
                <a:schemeClr val="accent1"/>
              </a:buClr>
              <a:buSzPct val="70000"/>
              <a:buFont typeface="Wingdings 2"/>
              <a:buChar char=""/>
              <a:tabLst/>
              <a:defRPr/>
            </a:pPr>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7" name="Marcador de Posição de Conteúdo 2"/>
          <p:cNvSpPr txBox="1">
            <a:spLocks/>
          </p:cNvSpPr>
          <p:nvPr/>
        </p:nvSpPr>
        <p:spPr>
          <a:xfrm>
            <a:off x="714348" y="1857364"/>
            <a:ext cx="8229600" cy="4526280"/>
          </a:xfrm>
          <a:prstGeom prst="rect">
            <a:avLst/>
          </a:prstGeom>
        </p:spPr>
        <p:txBody>
          <a:bodyPr>
            <a:noAutofit/>
          </a:bodyPr>
          <a:lstStyle/>
          <a:p>
            <a:pPr algn="just"/>
            <a:r>
              <a:rPr lang="pt-PT" b="1" dirty="0" smtClean="0"/>
              <a:t>24. O AVAL.</a:t>
            </a:r>
          </a:p>
          <a:p>
            <a:pPr algn="just"/>
            <a:endParaRPr lang="pt-PT" dirty="0" smtClean="0"/>
          </a:p>
          <a:p>
            <a:pPr algn="just"/>
            <a:r>
              <a:rPr lang="pt-PT" dirty="0" smtClean="0"/>
              <a:t>Acto pelo qual um terceiro ou um signatário da letra garante o pagamento dela por parte de um dos seus subscritores.</a:t>
            </a:r>
          </a:p>
          <a:p>
            <a:pPr algn="just"/>
            <a:r>
              <a:rPr lang="pt-PT" dirty="0" smtClean="0"/>
              <a:t> </a:t>
            </a:r>
          </a:p>
          <a:p>
            <a:pPr algn="just">
              <a:buFontTx/>
              <a:buChar char="-"/>
            </a:pPr>
            <a:r>
              <a:rPr lang="pt-PT" dirty="0" smtClean="0"/>
              <a:t>Natureza jurídica do aval: a obrigação do avalista é uma obrigação de garantia — garantia da obrigação do avalizado.</a:t>
            </a:r>
          </a:p>
          <a:p>
            <a:pPr algn="just"/>
            <a:r>
              <a:rPr lang="pt-PT" dirty="0" smtClean="0"/>
              <a:t> </a:t>
            </a:r>
          </a:p>
          <a:p>
            <a:pPr algn="just"/>
            <a:r>
              <a:rPr lang="pt-PT" dirty="0" smtClean="0"/>
              <a:t>— Quem pode prestar aval?</a:t>
            </a:r>
          </a:p>
          <a:p>
            <a:pPr algn="just"/>
            <a:r>
              <a:rPr lang="pt-PT" dirty="0" smtClean="0"/>
              <a:t>O aval tanto pode ser prestado por um terceiro como por um signatário da letra (art. 30.º, II).</a:t>
            </a:r>
          </a:p>
          <a:p>
            <a:pPr algn="just"/>
            <a:r>
              <a:rPr lang="pt-PT" dirty="0" smtClean="0"/>
              <a:t> </a:t>
            </a:r>
          </a:p>
          <a:p>
            <a:pPr algn="just"/>
            <a:r>
              <a:rPr lang="pt-PT" dirty="0" smtClean="0"/>
              <a:t>— A favor de quem pode o aval ser prestado?</a:t>
            </a:r>
          </a:p>
          <a:p>
            <a:pPr algn="just"/>
            <a:r>
              <a:rPr lang="pt-PT" dirty="0" smtClean="0"/>
              <a:t>O aval pode ser prestado a favor de qualquer signatário da letra.</a:t>
            </a:r>
          </a:p>
          <a:p>
            <a:pPr algn="just"/>
            <a:r>
              <a:rPr lang="pt-PT" dirty="0" smtClean="0"/>
              <a:t>Na falta de indicação, «entender-se-á ser pelo sacador» (art. 31.º, IV).</a:t>
            </a:r>
          </a:p>
          <a:p>
            <a:pPr algn="just"/>
            <a:r>
              <a:rPr lang="pt-PT" b="1" dirty="0" smtClean="0"/>
              <a:t> </a:t>
            </a:r>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253536"/>
            <a:ext cx="8229600" cy="1143000"/>
          </a:xfrm>
        </p:spPr>
        <p:txBody>
          <a:bodyPr>
            <a:normAutofit/>
          </a:bodyPr>
          <a:lstStyle/>
          <a:p>
            <a:r>
              <a:rPr lang="pt-PT" sz="1600" dirty="0" smtClean="0"/>
              <a:t>A letra de câmbio</a:t>
            </a:r>
            <a:endParaRPr lang="pt-PT" sz="1600" dirty="0"/>
          </a:p>
        </p:txBody>
      </p:sp>
      <p:sp>
        <p:nvSpPr>
          <p:cNvPr id="5" name="Marcador de Posição de Conteúdo 2"/>
          <p:cNvSpPr txBox="1">
            <a:spLocks/>
          </p:cNvSpPr>
          <p:nvPr/>
        </p:nvSpPr>
        <p:spPr>
          <a:xfrm>
            <a:off x="500034" y="1928802"/>
            <a:ext cx="8229600" cy="4526280"/>
          </a:xfrm>
          <a:prstGeom prst="rect">
            <a:avLst/>
          </a:prstGeom>
        </p:spPr>
        <p:txBody>
          <a:bodyPr>
            <a:noAutofit/>
          </a:bodyPr>
          <a:lstStyle/>
          <a:p>
            <a:pPr algn="just"/>
            <a:r>
              <a:rPr lang="pt-PT" dirty="0" smtClean="0"/>
              <a:t> </a:t>
            </a:r>
          </a:p>
          <a:p>
            <a:endParaRPr lang="pt-PT" dirty="0" smtClean="0"/>
          </a:p>
          <a:p>
            <a:endParaRPr lang="pt-PT" dirty="0" smtClean="0"/>
          </a:p>
          <a:p>
            <a:pPr algn="just"/>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a:p>
            <a:pPr marL="292100" marR="0" lvl="0" indent="-292100" algn="just" defTabSz="914400" rtl="0" eaLnBrk="1" fontAlgn="auto" latinLnBrk="0" hangingPunct="1">
              <a:lnSpc>
                <a:spcPct val="100000"/>
              </a:lnSpc>
              <a:spcBef>
                <a:spcPts val="0"/>
              </a:spcBef>
              <a:spcAft>
                <a:spcPts val="0"/>
              </a:spcAft>
              <a:buClr>
                <a:schemeClr val="accent1"/>
              </a:buClr>
              <a:buSzPct val="70000"/>
              <a:buFont typeface="Wingdings 2"/>
              <a:buChar char=""/>
              <a:tabLst/>
              <a:defRPr/>
            </a:pPr>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6" name="Marcador de Posição de Conteúdo 2"/>
          <p:cNvSpPr txBox="1">
            <a:spLocks/>
          </p:cNvSpPr>
          <p:nvPr/>
        </p:nvSpPr>
        <p:spPr>
          <a:xfrm>
            <a:off x="571472" y="1928802"/>
            <a:ext cx="8229600" cy="4526280"/>
          </a:xfrm>
          <a:prstGeom prst="rect">
            <a:avLst/>
          </a:prstGeom>
        </p:spPr>
        <p:txBody>
          <a:bodyPr>
            <a:noAutofit/>
          </a:bodyPr>
          <a:lstStyle/>
          <a:p>
            <a:pPr algn="just"/>
            <a:endParaRPr lang="pt-PT" dirty="0" smtClean="0"/>
          </a:p>
          <a:p>
            <a:endParaRPr lang="pt-PT" dirty="0" smtClean="0"/>
          </a:p>
          <a:p>
            <a:endParaRPr lang="pt-PT" dirty="0" smtClean="0"/>
          </a:p>
          <a:p>
            <a:pPr algn="just"/>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a:p>
            <a:pPr marL="292100" marR="0" lvl="0" indent="-292100" algn="just" defTabSz="914400" rtl="0" eaLnBrk="1" fontAlgn="auto" latinLnBrk="0" hangingPunct="1">
              <a:lnSpc>
                <a:spcPct val="100000"/>
              </a:lnSpc>
              <a:spcBef>
                <a:spcPts val="0"/>
              </a:spcBef>
              <a:spcAft>
                <a:spcPts val="0"/>
              </a:spcAft>
              <a:buClr>
                <a:schemeClr val="accent1"/>
              </a:buClr>
              <a:buSzPct val="70000"/>
              <a:buFont typeface="Wingdings 2"/>
              <a:buChar char=""/>
              <a:tabLst/>
              <a:defRPr/>
            </a:pPr>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8" name="Marcador de Posição de Conteúdo 2"/>
          <p:cNvSpPr txBox="1">
            <a:spLocks/>
          </p:cNvSpPr>
          <p:nvPr/>
        </p:nvSpPr>
        <p:spPr>
          <a:xfrm>
            <a:off x="571472" y="1714488"/>
            <a:ext cx="8229600" cy="4526280"/>
          </a:xfrm>
          <a:prstGeom prst="rect">
            <a:avLst/>
          </a:prstGeom>
        </p:spPr>
        <p:txBody>
          <a:bodyPr>
            <a:noAutofit/>
          </a:bodyPr>
          <a:lstStyle/>
          <a:p>
            <a:pPr algn="just"/>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a:p>
            <a:pPr marL="292100" marR="0" lvl="0" indent="-292100" algn="just" defTabSz="914400" rtl="0" eaLnBrk="1" fontAlgn="auto" latinLnBrk="0" hangingPunct="1">
              <a:lnSpc>
                <a:spcPct val="100000"/>
              </a:lnSpc>
              <a:spcBef>
                <a:spcPts val="0"/>
              </a:spcBef>
              <a:spcAft>
                <a:spcPts val="0"/>
              </a:spcAft>
              <a:buClr>
                <a:schemeClr val="accent1"/>
              </a:buClr>
              <a:buSzPct val="70000"/>
              <a:buFont typeface="Wingdings 2"/>
              <a:buChar char=""/>
              <a:tabLst/>
              <a:defRPr/>
            </a:pPr>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7" name="Marcador de Posição de Conteúdo 2"/>
          <p:cNvSpPr txBox="1">
            <a:spLocks/>
          </p:cNvSpPr>
          <p:nvPr/>
        </p:nvSpPr>
        <p:spPr>
          <a:xfrm>
            <a:off x="714348" y="1857364"/>
            <a:ext cx="8229600" cy="4526280"/>
          </a:xfrm>
          <a:prstGeom prst="rect">
            <a:avLst/>
          </a:prstGeom>
        </p:spPr>
        <p:txBody>
          <a:bodyPr>
            <a:noAutofit/>
          </a:bodyPr>
          <a:lstStyle/>
          <a:p>
            <a:pPr algn="just"/>
            <a:r>
              <a:rPr lang="pt-PT" b="1" dirty="0" smtClean="0"/>
              <a:t> 25. OBJECTO E FORMA DO AVAL.</a:t>
            </a:r>
          </a:p>
          <a:p>
            <a:pPr algn="just"/>
            <a:r>
              <a:rPr lang="pt-PT" dirty="0" smtClean="0"/>
              <a:t> </a:t>
            </a:r>
          </a:p>
          <a:p>
            <a:pPr algn="just"/>
            <a:r>
              <a:rPr lang="pt-PT" dirty="0" smtClean="0"/>
              <a:t>- O aval pode ser parcial (art. 30.º, I).</a:t>
            </a:r>
          </a:p>
          <a:p>
            <a:pPr algn="just"/>
            <a:r>
              <a:rPr lang="pt-PT" dirty="0" smtClean="0"/>
              <a:t> </a:t>
            </a:r>
          </a:p>
          <a:p>
            <a:pPr algn="just"/>
            <a:r>
              <a:rPr lang="pt-PT" dirty="0" smtClean="0"/>
              <a:t>- O aval é escrito na própria folha ou na folha anexa (art. 31.º, I).</a:t>
            </a:r>
          </a:p>
          <a:p>
            <a:pPr algn="just"/>
            <a:r>
              <a:rPr lang="pt-PT" dirty="0" smtClean="0"/>
              <a:t> </a:t>
            </a:r>
          </a:p>
          <a:p>
            <a:pPr algn="just">
              <a:buFontTx/>
              <a:buChar char="-"/>
            </a:pPr>
            <a:r>
              <a:rPr lang="pt-PT" dirty="0" smtClean="0"/>
              <a:t>Admite-se o aval em branco (art. 31.º, III).</a:t>
            </a:r>
          </a:p>
          <a:p>
            <a:pPr algn="just"/>
            <a:r>
              <a:rPr lang="pt-PT" dirty="0" smtClean="0"/>
              <a:t> </a:t>
            </a:r>
          </a:p>
          <a:p>
            <a:pPr algn="just"/>
            <a:r>
              <a:rPr lang="pt-PT" dirty="0" smtClean="0"/>
              <a:t>Posição jurídica do avalista:</a:t>
            </a:r>
          </a:p>
          <a:p>
            <a:pPr algn="just"/>
            <a:r>
              <a:rPr lang="pt-PT" dirty="0" smtClean="0"/>
              <a:t>- o dador de aval é responsável da mesma maneira que o avalizado.</a:t>
            </a:r>
          </a:p>
          <a:p>
            <a:pPr algn="just"/>
            <a:r>
              <a:rPr lang="pt-PT" dirty="0" smtClean="0"/>
              <a:t> </a:t>
            </a:r>
          </a:p>
          <a:p>
            <a:pPr algn="just"/>
            <a:endParaRPr lang="pt-PT" dirty="0" smtClean="0"/>
          </a:p>
          <a:p>
            <a:pPr algn="just"/>
            <a:r>
              <a:rPr lang="pt-PT" dirty="0" smtClean="0"/>
              <a:t>Direitos do avalista que paga a letra:</a:t>
            </a:r>
          </a:p>
          <a:p>
            <a:pPr algn="just"/>
            <a:r>
              <a:rPr lang="pt-PT" dirty="0" smtClean="0"/>
              <a:t>- se o avalista paga a letra, fica sub-rogado nos direitos emergentes da letra contra o avalizado e contra os obrigados para com este em virtude da letra (art. 32.º, III).</a:t>
            </a:r>
          </a:p>
          <a:p>
            <a:pPr algn="just"/>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253536"/>
            <a:ext cx="8229600" cy="1143000"/>
          </a:xfrm>
        </p:spPr>
        <p:txBody>
          <a:bodyPr>
            <a:normAutofit/>
          </a:bodyPr>
          <a:lstStyle/>
          <a:p>
            <a:r>
              <a:rPr lang="pt-PT" sz="1600" dirty="0" smtClean="0"/>
              <a:t>A letra de câmbio</a:t>
            </a:r>
            <a:endParaRPr lang="pt-PT" sz="1600" dirty="0"/>
          </a:p>
        </p:txBody>
      </p:sp>
      <p:sp>
        <p:nvSpPr>
          <p:cNvPr id="5" name="Marcador de Posição de Conteúdo 2"/>
          <p:cNvSpPr txBox="1">
            <a:spLocks/>
          </p:cNvSpPr>
          <p:nvPr/>
        </p:nvSpPr>
        <p:spPr>
          <a:xfrm>
            <a:off x="500034" y="1928802"/>
            <a:ext cx="8229600" cy="4526280"/>
          </a:xfrm>
          <a:prstGeom prst="rect">
            <a:avLst/>
          </a:prstGeom>
        </p:spPr>
        <p:txBody>
          <a:bodyPr>
            <a:noAutofit/>
          </a:bodyPr>
          <a:lstStyle/>
          <a:p>
            <a:pPr algn="just"/>
            <a:r>
              <a:rPr lang="pt-PT" dirty="0" smtClean="0"/>
              <a:t> </a:t>
            </a:r>
          </a:p>
          <a:p>
            <a:endParaRPr lang="pt-PT" dirty="0" smtClean="0"/>
          </a:p>
          <a:p>
            <a:endParaRPr lang="pt-PT" dirty="0" smtClean="0"/>
          </a:p>
          <a:p>
            <a:pPr algn="just"/>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a:p>
            <a:pPr marL="292100" marR="0" lvl="0" indent="-292100" algn="just" defTabSz="914400" rtl="0" eaLnBrk="1" fontAlgn="auto" latinLnBrk="0" hangingPunct="1">
              <a:lnSpc>
                <a:spcPct val="100000"/>
              </a:lnSpc>
              <a:spcBef>
                <a:spcPts val="0"/>
              </a:spcBef>
              <a:spcAft>
                <a:spcPts val="0"/>
              </a:spcAft>
              <a:buClr>
                <a:schemeClr val="accent1"/>
              </a:buClr>
              <a:buSzPct val="70000"/>
              <a:buFont typeface="Wingdings 2"/>
              <a:buChar char=""/>
              <a:tabLst/>
              <a:defRPr/>
            </a:pPr>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6" name="Marcador de Posição de Conteúdo 2"/>
          <p:cNvSpPr txBox="1">
            <a:spLocks/>
          </p:cNvSpPr>
          <p:nvPr/>
        </p:nvSpPr>
        <p:spPr>
          <a:xfrm>
            <a:off x="571472" y="1928802"/>
            <a:ext cx="8229600" cy="4526280"/>
          </a:xfrm>
          <a:prstGeom prst="rect">
            <a:avLst/>
          </a:prstGeom>
        </p:spPr>
        <p:txBody>
          <a:bodyPr>
            <a:noAutofit/>
          </a:bodyPr>
          <a:lstStyle/>
          <a:p>
            <a:pPr algn="just"/>
            <a:endParaRPr lang="pt-PT" dirty="0" smtClean="0"/>
          </a:p>
          <a:p>
            <a:endParaRPr lang="pt-PT" dirty="0" smtClean="0"/>
          </a:p>
          <a:p>
            <a:endParaRPr lang="pt-PT" dirty="0" smtClean="0"/>
          </a:p>
          <a:p>
            <a:pPr algn="just"/>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a:p>
            <a:pPr marL="292100" marR="0" lvl="0" indent="-292100" algn="just" defTabSz="914400" rtl="0" eaLnBrk="1" fontAlgn="auto" latinLnBrk="0" hangingPunct="1">
              <a:lnSpc>
                <a:spcPct val="100000"/>
              </a:lnSpc>
              <a:spcBef>
                <a:spcPts val="0"/>
              </a:spcBef>
              <a:spcAft>
                <a:spcPts val="0"/>
              </a:spcAft>
              <a:buClr>
                <a:schemeClr val="accent1"/>
              </a:buClr>
              <a:buSzPct val="70000"/>
              <a:buFont typeface="Wingdings 2"/>
              <a:buChar char=""/>
              <a:tabLst/>
              <a:defRPr/>
            </a:pPr>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8" name="Marcador de Posição de Conteúdo 2"/>
          <p:cNvSpPr txBox="1">
            <a:spLocks/>
          </p:cNvSpPr>
          <p:nvPr/>
        </p:nvSpPr>
        <p:spPr>
          <a:xfrm>
            <a:off x="571472" y="1714488"/>
            <a:ext cx="8229600" cy="4526280"/>
          </a:xfrm>
          <a:prstGeom prst="rect">
            <a:avLst/>
          </a:prstGeom>
        </p:spPr>
        <p:txBody>
          <a:bodyPr>
            <a:noAutofit/>
          </a:bodyPr>
          <a:lstStyle/>
          <a:p>
            <a:pPr algn="just"/>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a:p>
            <a:pPr marL="292100" marR="0" lvl="0" indent="-292100" algn="just" defTabSz="914400" rtl="0" eaLnBrk="1" fontAlgn="auto" latinLnBrk="0" hangingPunct="1">
              <a:lnSpc>
                <a:spcPct val="100000"/>
              </a:lnSpc>
              <a:spcBef>
                <a:spcPts val="0"/>
              </a:spcBef>
              <a:spcAft>
                <a:spcPts val="0"/>
              </a:spcAft>
              <a:buClr>
                <a:schemeClr val="accent1"/>
              </a:buClr>
              <a:buSzPct val="70000"/>
              <a:buFont typeface="Wingdings 2"/>
              <a:buChar char=""/>
              <a:tabLst/>
              <a:defRPr/>
            </a:pPr>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7" name="Marcador de Posição de Conteúdo 2"/>
          <p:cNvSpPr txBox="1">
            <a:spLocks/>
          </p:cNvSpPr>
          <p:nvPr/>
        </p:nvSpPr>
        <p:spPr>
          <a:xfrm>
            <a:off x="714348" y="1857364"/>
            <a:ext cx="8229600" cy="4526280"/>
          </a:xfrm>
          <a:prstGeom prst="rect">
            <a:avLst/>
          </a:prstGeom>
        </p:spPr>
        <p:txBody>
          <a:bodyPr>
            <a:noAutofit/>
          </a:bodyPr>
          <a:lstStyle/>
          <a:p>
            <a:pPr algn="just"/>
            <a:r>
              <a:rPr lang="pt-PT" dirty="0" smtClean="0"/>
              <a:t> </a:t>
            </a:r>
            <a:r>
              <a:rPr lang="pt-PT" b="1" dirty="0" smtClean="0"/>
              <a:t>26. VENCIMENTO E PAGAMENTO DA LETRA.</a:t>
            </a:r>
          </a:p>
          <a:p>
            <a:pPr algn="just"/>
            <a:r>
              <a:rPr lang="pt-PT" dirty="0" smtClean="0"/>
              <a:t> </a:t>
            </a:r>
          </a:p>
          <a:p>
            <a:pPr algn="just"/>
            <a:r>
              <a:rPr lang="pt-PT" dirty="0" smtClean="0"/>
              <a:t> </a:t>
            </a:r>
          </a:p>
          <a:p>
            <a:pPr algn="just"/>
            <a:r>
              <a:rPr lang="pt-PT" dirty="0" smtClean="0"/>
              <a:t>Espécies de vencimento (art. 33.º).</a:t>
            </a:r>
          </a:p>
          <a:p>
            <a:pPr algn="just"/>
            <a:r>
              <a:rPr lang="pt-PT" dirty="0" smtClean="0"/>
              <a:t> </a:t>
            </a:r>
          </a:p>
          <a:p>
            <a:pPr algn="just"/>
            <a:r>
              <a:rPr lang="pt-PT" dirty="0" smtClean="0"/>
              <a:t> </a:t>
            </a:r>
          </a:p>
          <a:p>
            <a:pPr algn="just"/>
            <a:r>
              <a:rPr lang="pt-PT" dirty="0" smtClean="0"/>
              <a:t>Uma letra pode ser sacada:</a:t>
            </a:r>
          </a:p>
          <a:p>
            <a:pPr algn="just"/>
            <a:r>
              <a:rPr lang="pt-PT" dirty="0" smtClean="0"/>
              <a:t> </a:t>
            </a:r>
          </a:p>
          <a:p>
            <a:pPr algn="just"/>
            <a:r>
              <a:rPr lang="pt-PT" dirty="0" smtClean="0"/>
              <a:t>- à vista;</a:t>
            </a:r>
          </a:p>
          <a:p>
            <a:pPr algn="just"/>
            <a:r>
              <a:rPr lang="pt-PT" dirty="0" smtClean="0"/>
              <a:t> </a:t>
            </a:r>
          </a:p>
          <a:p>
            <a:pPr algn="just"/>
            <a:r>
              <a:rPr lang="pt-PT" dirty="0" smtClean="0"/>
              <a:t>- a certo termo de vista;</a:t>
            </a:r>
          </a:p>
          <a:p>
            <a:pPr algn="just"/>
            <a:r>
              <a:rPr lang="pt-PT" dirty="0" smtClean="0"/>
              <a:t> </a:t>
            </a:r>
          </a:p>
          <a:p>
            <a:pPr algn="just"/>
            <a:r>
              <a:rPr lang="pt-PT" dirty="0" smtClean="0"/>
              <a:t>- a certo termo de data;</a:t>
            </a:r>
          </a:p>
          <a:p>
            <a:pPr algn="just"/>
            <a:r>
              <a:rPr lang="pt-PT" dirty="0" smtClean="0"/>
              <a:t> </a:t>
            </a:r>
          </a:p>
          <a:p>
            <a:pPr algn="just"/>
            <a:r>
              <a:rPr lang="pt-PT" dirty="0" smtClean="0"/>
              <a:t>- pagável num dia fixado.</a:t>
            </a:r>
          </a:p>
          <a:p>
            <a:pPr algn="just"/>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253536"/>
            <a:ext cx="8229600" cy="1143000"/>
          </a:xfrm>
        </p:spPr>
        <p:txBody>
          <a:bodyPr>
            <a:normAutofit/>
          </a:bodyPr>
          <a:lstStyle/>
          <a:p>
            <a:r>
              <a:rPr lang="pt-PT" sz="1600" dirty="0" smtClean="0"/>
              <a:t>A letra de câmbio</a:t>
            </a:r>
            <a:endParaRPr lang="pt-PT" sz="1600" dirty="0"/>
          </a:p>
        </p:txBody>
      </p:sp>
      <p:sp>
        <p:nvSpPr>
          <p:cNvPr id="5" name="Marcador de Posição de Conteúdo 2"/>
          <p:cNvSpPr txBox="1">
            <a:spLocks/>
          </p:cNvSpPr>
          <p:nvPr/>
        </p:nvSpPr>
        <p:spPr>
          <a:xfrm>
            <a:off x="500034" y="1928802"/>
            <a:ext cx="8229600" cy="4526280"/>
          </a:xfrm>
          <a:prstGeom prst="rect">
            <a:avLst/>
          </a:prstGeom>
        </p:spPr>
        <p:txBody>
          <a:bodyPr>
            <a:noAutofit/>
          </a:bodyPr>
          <a:lstStyle/>
          <a:p>
            <a:pPr algn="just"/>
            <a:r>
              <a:rPr lang="pt-PT" dirty="0" smtClean="0"/>
              <a:t> </a:t>
            </a:r>
          </a:p>
          <a:p>
            <a:endParaRPr lang="pt-PT" dirty="0" smtClean="0"/>
          </a:p>
          <a:p>
            <a:endParaRPr lang="pt-PT" dirty="0" smtClean="0"/>
          </a:p>
          <a:p>
            <a:pPr algn="just"/>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a:p>
            <a:pPr marL="292100" marR="0" lvl="0" indent="-292100" algn="just" defTabSz="914400" rtl="0" eaLnBrk="1" fontAlgn="auto" latinLnBrk="0" hangingPunct="1">
              <a:lnSpc>
                <a:spcPct val="100000"/>
              </a:lnSpc>
              <a:spcBef>
                <a:spcPts val="0"/>
              </a:spcBef>
              <a:spcAft>
                <a:spcPts val="0"/>
              </a:spcAft>
              <a:buClr>
                <a:schemeClr val="accent1"/>
              </a:buClr>
              <a:buSzPct val="70000"/>
              <a:buFont typeface="Wingdings 2"/>
              <a:buChar char=""/>
              <a:tabLst/>
              <a:defRPr/>
            </a:pPr>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6" name="Marcador de Posição de Conteúdo 2"/>
          <p:cNvSpPr txBox="1">
            <a:spLocks/>
          </p:cNvSpPr>
          <p:nvPr/>
        </p:nvSpPr>
        <p:spPr>
          <a:xfrm>
            <a:off x="571472" y="1928802"/>
            <a:ext cx="8229600" cy="4526280"/>
          </a:xfrm>
          <a:prstGeom prst="rect">
            <a:avLst/>
          </a:prstGeom>
        </p:spPr>
        <p:txBody>
          <a:bodyPr>
            <a:noAutofit/>
          </a:bodyPr>
          <a:lstStyle/>
          <a:p>
            <a:pPr algn="just"/>
            <a:endParaRPr lang="pt-PT" dirty="0" smtClean="0"/>
          </a:p>
          <a:p>
            <a:endParaRPr lang="pt-PT" dirty="0" smtClean="0"/>
          </a:p>
          <a:p>
            <a:endParaRPr lang="pt-PT" dirty="0" smtClean="0"/>
          </a:p>
          <a:p>
            <a:pPr algn="just"/>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a:p>
            <a:pPr marL="292100" marR="0" lvl="0" indent="-292100" algn="just" defTabSz="914400" rtl="0" eaLnBrk="1" fontAlgn="auto" latinLnBrk="0" hangingPunct="1">
              <a:lnSpc>
                <a:spcPct val="100000"/>
              </a:lnSpc>
              <a:spcBef>
                <a:spcPts val="0"/>
              </a:spcBef>
              <a:spcAft>
                <a:spcPts val="0"/>
              </a:spcAft>
              <a:buClr>
                <a:schemeClr val="accent1"/>
              </a:buClr>
              <a:buSzPct val="70000"/>
              <a:buFont typeface="Wingdings 2"/>
              <a:buChar char=""/>
              <a:tabLst/>
              <a:defRPr/>
            </a:pPr>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8" name="Marcador de Posição de Conteúdo 2"/>
          <p:cNvSpPr txBox="1">
            <a:spLocks/>
          </p:cNvSpPr>
          <p:nvPr/>
        </p:nvSpPr>
        <p:spPr>
          <a:xfrm>
            <a:off x="571472" y="1714488"/>
            <a:ext cx="8229600" cy="4526280"/>
          </a:xfrm>
          <a:prstGeom prst="rect">
            <a:avLst/>
          </a:prstGeom>
        </p:spPr>
        <p:txBody>
          <a:bodyPr>
            <a:noAutofit/>
          </a:bodyPr>
          <a:lstStyle/>
          <a:p>
            <a:pPr algn="just"/>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a:p>
            <a:pPr marL="292100" marR="0" lvl="0" indent="-292100" algn="just" defTabSz="914400" rtl="0" eaLnBrk="1" fontAlgn="auto" latinLnBrk="0" hangingPunct="1">
              <a:lnSpc>
                <a:spcPct val="100000"/>
              </a:lnSpc>
              <a:spcBef>
                <a:spcPts val="0"/>
              </a:spcBef>
              <a:spcAft>
                <a:spcPts val="0"/>
              </a:spcAft>
              <a:buClr>
                <a:schemeClr val="accent1"/>
              </a:buClr>
              <a:buSzPct val="70000"/>
              <a:buFont typeface="Wingdings 2"/>
              <a:buChar char=""/>
              <a:tabLst/>
              <a:defRPr/>
            </a:pPr>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7" name="Marcador de Posição de Conteúdo 2"/>
          <p:cNvSpPr txBox="1">
            <a:spLocks/>
          </p:cNvSpPr>
          <p:nvPr/>
        </p:nvSpPr>
        <p:spPr>
          <a:xfrm>
            <a:off x="714348" y="1857364"/>
            <a:ext cx="8229600" cy="4526280"/>
          </a:xfrm>
          <a:prstGeom prst="rect">
            <a:avLst/>
          </a:prstGeom>
        </p:spPr>
        <p:txBody>
          <a:bodyPr>
            <a:noAutofit/>
          </a:bodyPr>
          <a:lstStyle/>
          <a:p>
            <a:pPr algn="just"/>
            <a:r>
              <a:rPr lang="pt-PT" dirty="0" smtClean="0"/>
              <a:t> </a:t>
            </a:r>
            <a:r>
              <a:rPr lang="pt-PT" b="1" dirty="0" smtClean="0"/>
              <a:t>27. PRAZO DE APRESENTAÇÃO DA LETRA A PAGAMENTO.</a:t>
            </a:r>
          </a:p>
          <a:p>
            <a:pPr algn="just"/>
            <a:r>
              <a:rPr lang="pt-PT" dirty="0" smtClean="0"/>
              <a:t> </a:t>
            </a:r>
          </a:p>
          <a:p>
            <a:pPr algn="just"/>
            <a:r>
              <a:rPr lang="pt-PT" dirty="0" smtClean="0"/>
              <a:t> </a:t>
            </a:r>
          </a:p>
          <a:p>
            <a:pPr algn="just"/>
            <a:r>
              <a:rPr lang="pt-PT" dirty="0" smtClean="0"/>
              <a:t>- Letra pagável em dia fixo ou a certo termo de data ou de vista (art. 38.º);</a:t>
            </a:r>
          </a:p>
          <a:p>
            <a:pPr algn="just"/>
            <a:r>
              <a:rPr lang="pt-PT" dirty="0" smtClean="0"/>
              <a:t> </a:t>
            </a:r>
          </a:p>
          <a:p>
            <a:pPr algn="just"/>
            <a:r>
              <a:rPr lang="pt-PT" dirty="0" smtClean="0"/>
              <a:t>- Letras à vista (art. 34.º);</a:t>
            </a:r>
          </a:p>
          <a:p>
            <a:pPr algn="just"/>
            <a:r>
              <a:rPr lang="pt-PT" dirty="0" smtClean="0"/>
              <a:t> </a:t>
            </a:r>
          </a:p>
          <a:p>
            <a:pPr algn="just"/>
            <a:r>
              <a:rPr lang="pt-PT" dirty="0" smtClean="0"/>
              <a:t>- O sacado pode fazer um pagamento parcial (art. 39.º, II);</a:t>
            </a:r>
          </a:p>
          <a:p>
            <a:pPr algn="just"/>
            <a:r>
              <a:rPr lang="pt-PT" dirty="0" smtClean="0"/>
              <a:t> </a:t>
            </a:r>
          </a:p>
          <a:p>
            <a:pPr algn="just"/>
            <a:r>
              <a:rPr lang="pt-PT" dirty="0" smtClean="0"/>
              <a:t>- O sacado que pagar a letra pode exigir que a letra lhe seja entregue com a respectiva quitação (art. 39.º, I).</a:t>
            </a:r>
          </a:p>
          <a:p>
            <a:pPr algn="just"/>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253536"/>
            <a:ext cx="8229600" cy="1143000"/>
          </a:xfrm>
        </p:spPr>
        <p:txBody>
          <a:bodyPr>
            <a:normAutofit/>
          </a:bodyPr>
          <a:lstStyle/>
          <a:p>
            <a:r>
              <a:rPr lang="pt-PT" sz="1600" dirty="0" smtClean="0"/>
              <a:t>A letra de câmbio</a:t>
            </a:r>
            <a:endParaRPr lang="pt-PT" sz="1600" dirty="0"/>
          </a:p>
        </p:txBody>
      </p:sp>
      <p:sp>
        <p:nvSpPr>
          <p:cNvPr id="5" name="Marcador de Posição de Conteúdo 2"/>
          <p:cNvSpPr txBox="1">
            <a:spLocks/>
          </p:cNvSpPr>
          <p:nvPr/>
        </p:nvSpPr>
        <p:spPr>
          <a:xfrm>
            <a:off x="500034" y="1928802"/>
            <a:ext cx="8229600" cy="4526280"/>
          </a:xfrm>
          <a:prstGeom prst="rect">
            <a:avLst/>
          </a:prstGeom>
        </p:spPr>
        <p:txBody>
          <a:bodyPr>
            <a:noAutofit/>
          </a:bodyPr>
          <a:lstStyle/>
          <a:p>
            <a:pPr algn="just"/>
            <a:r>
              <a:rPr lang="pt-PT" dirty="0" smtClean="0"/>
              <a:t> </a:t>
            </a:r>
          </a:p>
          <a:p>
            <a:endParaRPr lang="pt-PT" dirty="0" smtClean="0"/>
          </a:p>
          <a:p>
            <a:endParaRPr lang="pt-PT" dirty="0" smtClean="0"/>
          </a:p>
          <a:p>
            <a:pPr algn="just"/>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a:p>
            <a:pPr marL="292100" marR="0" lvl="0" indent="-292100" algn="just" defTabSz="914400" rtl="0" eaLnBrk="1" fontAlgn="auto" latinLnBrk="0" hangingPunct="1">
              <a:lnSpc>
                <a:spcPct val="100000"/>
              </a:lnSpc>
              <a:spcBef>
                <a:spcPts val="0"/>
              </a:spcBef>
              <a:spcAft>
                <a:spcPts val="0"/>
              </a:spcAft>
              <a:buClr>
                <a:schemeClr val="accent1"/>
              </a:buClr>
              <a:buSzPct val="70000"/>
              <a:buFont typeface="Wingdings 2"/>
              <a:buChar char=""/>
              <a:tabLst/>
              <a:defRPr/>
            </a:pPr>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6" name="Marcador de Posição de Conteúdo 2"/>
          <p:cNvSpPr txBox="1">
            <a:spLocks/>
          </p:cNvSpPr>
          <p:nvPr/>
        </p:nvSpPr>
        <p:spPr>
          <a:xfrm>
            <a:off x="571472" y="1928802"/>
            <a:ext cx="8229600" cy="4526280"/>
          </a:xfrm>
          <a:prstGeom prst="rect">
            <a:avLst/>
          </a:prstGeom>
        </p:spPr>
        <p:txBody>
          <a:bodyPr>
            <a:noAutofit/>
          </a:bodyPr>
          <a:lstStyle/>
          <a:p>
            <a:pPr algn="just"/>
            <a:endParaRPr lang="pt-PT" dirty="0" smtClean="0"/>
          </a:p>
          <a:p>
            <a:endParaRPr lang="pt-PT" dirty="0" smtClean="0"/>
          </a:p>
          <a:p>
            <a:endParaRPr lang="pt-PT" dirty="0" smtClean="0"/>
          </a:p>
          <a:p>
            <a:pPr algn="just"/>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a:p>
            <a:pPr marL="292100" marR="0" lvl="0" indent="-292100" algn="just" defTabSz="914400" rtl="0" eaLnBrk="1" fontAlgn="auto" latinLnBrk="0" hangingPunct="1">
              <a:lnSpc>
                <a:spcPct val="100000"/>
              </a:lnSpc>
              <a:spcBef>
                <a:spcPts val="0"/>
              </a:spcBef>
              <a:spcAft>
                <a:spcPts val="0"/>
              </a:spcAft>
              <a:buClr>
                <a:schemeClr val="accent1"/>
              </a:buClr>
              <a:buSzPct val="70000"/>
              <a:buFont typeface="Wingdings 2"/>
              <a:buChar char=""/>
              <a:tabLst/>
              <a:defRPr/>
            </a:pPr>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8" name="Marcador de Posição de Conteúdo 2"/>
          <p:cNvSpPr txBox="1">
            <a:spLocks/>
          </p:cNvSpPr>
          <p:nvPr/>
        </p:nvSpPr>
        <p:spPr>
          <a:xfrm>
            <a:off x="571472" y="1714488"/>
            <a:ext cx="8229600" cy="4526280"/>
          </a:xfrm>
          <a:prstGeom prst="rect">
            <a:avLst/>
          </a:prstGeom>
        </p:spPr>
        <p:txBody>
          <a:bodyPr>
            <a:noAutofit/>
          </a:bodyPr>
          <a:lstStyle/>
          <a:p>
            <a:pPr algn="just"/>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a:p>
            <a:pPr marL="292100" marR="0" lvl="0" indent="-292100" algn="just" defTabSz="914400" rtl="0" eaLnBrk="1" fontAlgn="auto" latinLnBrk="0" hangingPunct="1">
              <a:lnSpc>
                <a:spcPct val="100000"/>
              </a:lnSpc>
              <a:spcBef>
                <a:spcPts val="0"/>
              </a:spcBef>
              <a:spcAft>
                <a:spcPts val="0"/>
              </a:spcAft>
              <a:buClr>
                <a:schemeClr val="accent1"/>
              </a:buClr>
              <a:buSzPct val="70000"/>
              <a:buFont typeface="Wingdings 2"/>
              <a:buChar char=""/>
              <a:tabLst/>
              <a:defRPr/>
            </a:pPr>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7" name="Marcador de Posição de Conteúdo 2"/>
          <p:cNvSpPr txBox="1">
            <a:spLocks/>
          </p:cNvSpPr>
          <p:nvPr/>
        </p:nvSpPr>
        <p:spPr>
          <a:xfrm>
            <a:off x="714348" y="1857364"/>
            <a:ext cx="8229600" cy="4526280"/>
          </a:xfrm>
          <a:prstGeom prst="rect">
            <a:avLst/>
          </a:prstGeom>
        </p:spPr>
        <p:txBody>
          <a:bodyPr>
            <a:noAutofit/>
          </a:bodyPr>
          <a:lstStyle/>
          <a:p>
            <a:pPr algn="just"/>
            <a:r>
              <a:rPr lang="pt-PT" dirty="0" smtClean="0"/>
              <a:t> </a:t>
            </a:r>
            <a:r>
              <a:rPr lang="pt-PT" b="1" dirty="0" smtClean="0"/>
              <a:t>28. OBRIGAÇÃO DE VERIFICAR A LEGITIMIDADE FORMAL DO PORTADOR.</a:t>
            </a:r>
          </a:p>
          <a:p>
            <a:pPr algn="just"/>
            <a:r>
              <a:rPr lang="pt-PT" dirty="0" smtClean="0"/>
              <a:t> </a:t>
            </a:r>
          </a:p>
          <a:p>
            <a:pPr algn="just"/>
            <a:r>
              <a:rPr lang="pt-PT" dirty="0" smtClean="0"/>
              <a:t> </a:t>
            </a:r>
          </a:p>
          <a:p>
            <a:pPr algn="just"/>
            <a:r>
              <a:rPr lang="pt-PT" dirty="0" smtClean="0"/>
              <a:t>O devedor deve apenas verificar a regularidade da sucessão dos endossos (art. 40.º, III);</a:t>
            </a:r>
          </a:p>
          <a:p>
            <a:pPr algn="just"/>
            <a:r>
              <a:rPr lang="pt-PT" dirty="0" smtClean="0"/>
              <a:t> </a:t>
            </a:r>
          </a:p>
          <a:p>
            <a:pPr algn="just"/>
            <a:r>
              <a:rPr lang="pt-PT" dirty="0" smtClean="0"/>
              <a:t> </a:t>
            </a:r>
          </a:p>
          <a:p>
            <a:pPr algn="just"/>
            <a:r>
              <a:rPr lang="pt-PT" dirty="0" smtClean="0"/>
              <a:t>Se o pagamento for anterior ao vencimento considera-se feito sob a responsabilidade do devedor (art. 40.º, II).</a:t>
            </a:r>
          </a:p>
          <a:p>
            <a:pPr algn="just"/>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253536"/>
            <a:ext cx="8229600" cy="1143000"/>
          </a:xfrm>
        </p:spPr>
        <p:txBody>
          <a:bodyPr>
            <a:normAutofit/>
          </a:bodyPr>
          <a:lstStyle/>
          <a:p>
            <a:r>
              <a:rPr lang="pt-PT" sz="1600" dirty="0" smtClean="0"/>
              <a:t>A letra de câmbio</a:t>
            </a:r>
            <a:endParaRPr lang="pt-PT" sz="1600" dirty="0"/>
          </a:p>
        </p:txBody>
      </p:sp>
      <p:sp>
        <p:nvSpPr>
          <p:cNvPr id="5" name="Marcador de Posição de Conteúdo 2"/>
          <p:cNvSpPr txBox="1">
            <a:spLocks/>
          </p:cNvSpPr>
          <p:nvPr/>
        </p:nvSpPr>
        <p:spPr>
          <a:xfrm>
            <a:off x="500034" y="1928802"/>
            <a:ext cx="8229600" cy="4526280"/>
          </a:xfrm>
          <a:prstGeom prst="rect">
            <a:avLst/>
          </a:prstGeom>
        </p:spPr>
        <p:txBody>
          <a:bodyPr>
            <a:noAutofit/>
          </a:bodyPr>
          <a:lstStyle/>
          <a:p>
            <a:pPr algn="just"/>
            <a:r>
              <a:rPr lang="pt-PT" dirty="0" smtClean="0"/>
              <a:t> </a:t>
            </a:r>
          </a:p>
          <a:p>
            <a:endParaRPr lang="pt-PT" dirty="0" smtClean="0"/>
          </a:p>
          <a:p>
            <a:endParaRPr lang="pt-PT" dirty="0" smtClean="0"/>
          </a:p>
          <a:p>
            <a:pPr algn="just"/>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a:p>
            <a:pPr marL="292100" marR="0" lvl="0" indent="-292100" algn="just" defTabSz="914400" rtl="0" eaLnBrk="1" fontAlgn="auto" latinLnBrk="0" hangingPunct="1">
              <a:lnSpc>
                <a:spcPct val="100000"/>
              </a:lnSpc>
              <a:spcBef>
                <a:spcPts val="0"/>
              </a:spcBef>
              <a:spcAft>
                <a:spcPts val="0"/>
              </a:spcAft>
              <a:buClr>
                <a:schemeClr val="accent1"/>
              </a:buClr>
              <a:buSzPct val="70000"/>
              <a:buFont typeface="Wingdings 2"/>
              <a:buChar char=""/>
              <a:tabLst/>
              <a:defRPr/>
            </a:pPr>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6" name="Marcador de Posição de Conteúdo 2"/>
          <p:cNvSpPr txBox="1">
            <a:spLocks/>
          </p:cNvSpPr>
          <p:nvPr/>
        </p:nvSpPr>
        <p:spPr>
          <a:xfrm>
            <a:off x="571472" y="1928802"/>
            <a:ext cx="8229600" cy="4526280"/>
          </a:xfrm>
          <a:prstGeom prst="rect">
            <a:avLst/>
          </a:prstGeom>
        </p:spPr>
        <p:txBody>
          <a:bodyPr>
            <a:noAutofit/>
          </a:bodyPr>
          <a:lstStyle/>
          <a:p>
            <a:pPr algn="just"/>
            <a:endParaRPr lang="pt-PT" dirty="0" smtClean="0"/>
          </a:p>
          <a:p>
            <a:endParaRPr lang="pt-PT" dirty="0" smtClean="0"/>
          </a:p>
          <a:p>
            <a:endParaRPr lang="pt-PT" dirty="0" smtClean="0"/>
          </a:p>
          <a:p>
            <a:pPr algn="just"/>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a:p>
            <a:pPr marL="292100" marR="0" lvl="0" indent="-292100" algn="just" defTabSz="914400" rtl="0" eaLnBrk="1" fontAlgn="auto" latinLnBrk="0" hangingPunct="1">
              <a:lnSpc>
                <a:spcPct val="100000"/>
              </a:lnSpc>
              <a:spcBef>
                <a:spcPts val="0"/>
              </a:spcBef>
              <a:spcAft>
                <a:spcPts val="0"/>
              </a:spcAft>
              <a:buClr>
                <a:schemeClr val="accent1"/>
              </a:buClr>
              <a:buSzPct val="70000"/>
              <a:buFont typeface="Wingdings 2"/>
              <a:buChar char=""/>
              <a:tabLst/>
              <a:defRPr/>
            </a:pPr>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8" name="Marcador de Posição de Conteúdo 2"/>
          <p:cNvSpPr txBox="1">
            <a:spLocks/>
          </p:cNvSpPr>
          <p:nvPr/>
        </p:nvSpPr>
        <p:spPr>
          <a:xfrm>
            <a:off x="571472" y="1714488"/>
            <a:ext cx="8229600" cy="4526280"/>
          </a:xfrm>
          <a:prstGeom prst="rect">
            <a:avLst/>
          </a:prstGeom>
        </p:spPr>
        <p:txBody>
          <a:bodyPr>
            <a:noAutofit/>
          </a:bodyPr>
          <a:lstStyle/>
          <a:p>
            <a:pPr algn="just"/>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a:p>
            <a:pPr marL="292100" marR="0" lvl="0" indent="-292100" algn="just" defTabSz="914400" rtl="0" eaLnBrk="1" fontAlgn="auto" latinLnBrk="0" hangingPunct="1">
              <a:lnSpc>
                <a:spcPct val="100000"/>
              </a:lnSpc>
              <a:spcBef>
                <a:spcPts val="0"/>
              </a:spcBef>
              <a:spcAft>
                <a:spcPts val="0"/>
              </a:spcAft>
              <a:buClr>
                <a:schemeClr val="accent1"/>
              </a:buClr>
              <a:buSzPct val="70000"/>
              <a:buFont typeface="Wingdings 2"/>
              <a:buChar char=""/>
              <a:tabLst/>
              <a:defRPr/>
            </a:pPr>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7" name="Marcador de Posição de Conteúdo 2"/>
          <p:cNvSpPr txBox="1">
            <a:spLocks/>
          </p:cNvSpPr>
          <p:nvPr/>
        </p:nvSpPr>
        <p:spPr>
          <a:xfrm>
            <a:off x="714348" y="1857364"/>
            <a:ext cx="8229600" cy="4526280"/>
          </a:xfrm>
          <a:prstGeom prst="rect">
            <a:avLst/>
          </a:prstGeom>
        </p:spPr>
        <p:txBody>
          <a:bodyPr>
            <a:noAutofit/>
          </a:bodyPr>
          <a:lstStyle/>
          <a:p>
            <a:pPr algn="just"/>
            <a:r>
              <a:rPr lang="pt-PT" dirty="0" smtClean="0"/>
              <a:t> </a:t>
            </a:r>
            <a:r>
              <a:rPr lang="pt-PT" b="1" dirty="0" smtClean="0"/>
              <a:t>29. AS ACÇÕES DE REGRESSO (ART. 43.º, DA LULL).</a:t>
            </a:r>
          </a:p>
          <a:p>
            <a:pPr algn="just"/>
            <a:r>
              <a:rPr lang="pt-PT" dirty="0" smtClean="0"/>
              <a:t> </a:t>
            </a:r>
          </a:p>
          <a:p>
            <a:pPr algn="just"/>
            <a:r>
              <a:rPr lang="pt-PT" dirty="0" smtClean="0"/>
              <a:t> </a:t>
            </a:r>
          </a:p>
          <a:p>
            <a:pPr algn="just"/>
            <a:r>
              <a:rPr lang="pt-PT" dirty="0" smtClean="0"/>
              <a:t>O portador de uma letra pode exercer os seus direitos de acção contra os obrigados de regresso em duas situações:</a:t>
            </a:r>
          </a:p>
          <a:p>
            <a:pPr algn="just"/>
            <a:r>
              <a:rPr lang="pt-PT" dirty="0" smtClean="0"/>
              <a:t> </a:t>
            </a:r>
          </a:p>
          <a:p>
            <a:pPr algn="just"/>
            <a:r>
              <a:rPr lang="pt-PT" dirty="0" smtClean="0"/>
              <a:t>- no vencimento;</a:t>
            </a:r>
          </a:p>
          <a:p>
            <a:pPr algn="just"/>
            <a:r>
              <a:rPr lang="pt-PT" dirty="0" smtClean="0"/>
              <a:t> </a:t>
            </a:r>
          </a:p>
          <a:p>
            <a:pPr algn="just"/>
            <a:r>
              <a:rPr lang="pt-PT" dirty="0" smtClean="0"/>
              <a:t>- mesmo antes do vencimento:</a:t>
            </a:r>
          </a:p>
          <a:p>
            <a:pPr algn="just"/>
            <a:r>
              <a:rPr lang="pt-PT" dirty="0" smtClean="0"/>
              <a:t>	- em caso de recusa total ou parcial de aceite;</a:t>
            </a:r>
          </a:p>
          <a:p>
            <a:pPr algn="just"/>
            <a:r>
              <a:rPr lang="pt-PT" dirty="0" smtClean="0"/>
              <a:t>	- em caso de falência do sacado ou de suspensão de pagamentos do mesmo;</a:t>
            </a:r>
          </a:p>
          <a:p>
            <a:pPr algn="just"/>
            <a:r>
              <a:rPr lang="pt-PT" dirty="0" smtClean="0"/>
              <a:t>	- em caso de falência do sacador de uma letra não aceitável.</a:t>
            </a:r>
          </a:p>
          <a:p>
            <a:pPr algn="just"/>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253536"/>
            <a:ext cx="8229600" cy="1143000"/>
          </a:xfrm>
        </p:spPr>
        <p:txBody>
          <a:bodyPr>
            <a:normAutofit/>
          </a:bodyPr>
          <a:lstStyle/>
          <a:p>
            <a:r>
              <a:rPr lang="pt-PT" sz="1600" dirty="0" smtClean="0"/>
              <a:t>A letra de câmbio</a:t>
            </a:r>
            <a:endParaRPr lang="pt-PT" sz="1600" dirty="0"/>
          </a:p>
        </p:txBody>
      </p:sp>
      <p:sp>
        <p:nvSpPr>
          <p:cNvPr id="5" name="Marcador de Posição de Conteúdo 2"/>
          <p:cNvSpPr txBox="1">
            <a:spLocks/>
          </p:cNvSpPr>
          <p:nvPr/>
        </p:nvSpPr>
        <p:spPr>
          <a:xfrm>
            <a:off x="500034" y="1928802"/>
            <a:ext cx="8229600" cy="4526280"/>
          </a:xfrm>
          <a:prstGeom prst="rect">
            <a:avLst/>
          </a:prstGeom>
        </p:spPr>
        <p:txBody>
          <a:bodyPr>
            <a:noAutofit/>
          </a:bodyPr>
          <a:lstStyle/>
          <a:p>
            <a:pPr algn="just"/>
            <a:r>
              <a:rPr lang="pt-PT" dirty="0" smtClean="0"/>
              <a:t> </a:t>
            </a:r>
          </a:p>
          <a:p>
            <a:endParaRPr lang="pt-PT" dirty="0" smtClean="0"/>
          </a:p>
          <a:p>
            <a:endParaRPr lang="pt-PT" dirty="0" smtClean="0"/>
          </a:p>
          <a:p>
            <a:pPr algn="just"/>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a:p>
            <a:pPr marL="292100" marR="0" lvl="0" indent="-292100" algn="just" defTabSz="914400" rtl="0" eaLnBrk="1" fontAlgn="auto" latinLnBrk="0" hangingPunct="1">
              <a:lnSpc>
                <a:spcPct val="100000"/>
              </a:lnSpc>
              <a:spcBef>
                <a:spcPts val="0"/>
              </a:spcBef>
              <a:spcAft>
                <a:spcPts val="0"/>
              </a:spcAft>
              <a:buClr>
                <a:schemeClr val="accent1"/>
              </a:buClr>
              <a:buSzPct val="70000"/>
              <a:buFont typeface="Wingdings 2"/>
              <a:buChar char=""/>
              <a:tabLst/>
              <a:defRPr/>
            </a:pPr>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6" name="Marcador de Posição de Conteúdo 2"/>
          <p:cNvSpPr txBox="1">
            <a:spLocks/>
          </p:cNvSpPr>
          <p:nvPr/>
        </p:nvSpPr>
        <p:spPr>
          <a:xfrm>
            <a:off x="571472" y="1928802"/>
            <a:ext cx="8229600" cy="4526280"/>
          </a:xfrm>
          <a:prstGeom prst="rect">
            <a:avLst/>
          </a:prstGeom>
        </p:spPr>
        <p:txBody>
          <a:bodyPr>
            <a:noAutofit/>
          </a:bodyPr>
          <a:lstStyle/>
          <a:p>
            <a:pPr algn="just"/>
            <a:endParaRPr lang="pt-PT" dirty="0" smtClean="0"/>
          </a:p>
          <a:p>
            <a:endParaRPr lang="pt-PT" dirty="0" smtClean="0"/>
          </a:p>
          <a:p>
            <a:endParaRPr lang="pt-PT" dirty="0" smtClean="0"/>
          </a:p>
          <a:p>
            <a:pPr algn="just"/>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a:p>
            <a:pPr marL="292100" marR="0" lvl="0" indent="-292100" algn="just" defTabSz="914400" rtl="0" eaLnBrk="1" fontAlgn="auto" latinLnBrk="0" hangingPunct="1">
              <a:lnSpc>
                <a:spcPct val="100000"/>
              </a:lnSpc>
              <a:spcBef>
                <a:spcPts val="0"/>
              </a:spcBef>
              <a:spcAft>
                <a:spcPts val="0"/>
              </a:spcAft>
              <a:buClr>
                <a:schemeClr val="accent1"/>
              </a:buClr>
              <a:buSzPct val="70000"/>
              <a:buFont typeface="Wingdings 2"/>
              <a:buChar char=""/>
              <a:tabLst/>
              <a:defRPr/>
            </a:pPr>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8" name="Marcador de Posição de Conteúdo 2"/>
          <p:cNvSpPr txBox="1">
            <a:spLocks/>
          </p:cNvSpPr>
          <p:nvPr/>
        </p:nvSpPr>
        <p:spPr>
          <a:xfrm>
            <a:off x="571472" y="1714488"/>
            <a:ext cx="8229600" cy="4526280"/>
          </a:xfrm>
          <a:prstGeom prst="rect">
            <a:avLst/>
          </a:prstGeom>
        </p:spPr>
        <p:txBody>
          <a:bodyPr>
            <a:noAutofit/>
          </a:bodyPr>
          <a:lstStyle/>
          <a:p>
            <a:pPr algn="just"/>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a:p>
            <a:pPr marL="292100" marR="0" lvl="0" indent="-292100" algn="just" defTabSz="914400" rtl="0" eaLnBrk="1" fontAlgn="auto" latinLnBrk="0" hangingPunct="1">
              <a:lnSpc>
                <a:spcPct val="100000"/>
              </a:lnSpc>
              <a:spcBef>
                <a:spcPts val="0"/>
              </a:spcBef>
              <a:spcAft>
                <a:spcPts val="0"/>
              </a:spcAft>
              <a:buClr>
                <a:schemeClr val="accent1"/>
              </a:buClr>
              <a:buSzPct val="70000"/>
              <a:buFont typeface="Wingdings 2"/>
              <a:buChar char=""/>
              <a:tabLst/>
              <a:defRPr/>
            </a:pPr>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7" name="Marcador de Posição de Conteúdo 2"/>
          <p:cNvSpPr txBox="1">
            <a:spLocks/>
          </p:cNvSpPr>
          <p:nvPr/>
        </p:nvSpPr>
        <p:spPr>
          <a:xfrm>
            <a:off x="714348" y="1857364"/>
            <a:ext cx="8229600" cy="4526280"/>
          </a:xfrm>
          <a:prstGeom prst="rect">
            <a:avLst/>
          </a:prstGeom>
        </p:spPr>
        <p:txBody>
          <a:bodyPr>
            <a:noAutofit/>
          </a:bodyPr>
          <a:lstStyle/>
          <a:p>
            <a:pPr algn="just"/>
            <a:r>
              <a:rPr lang="pt-PT" dirty="0" smtClean="0"/>
              <a:t> </a:t>
            </a:r>
            <a:r>
              <a:rPr lang="pt-PT" b="1" dirty="0" smtClean="0"/>
              <a:t>30. O PROTESTO.</a:t>
            </a:r>
          </a:p>
          <a:p>
            <a:pPr algn="just"/>
            <a:r>
              <a:rPr lang="pt-PT" dirty="0" smtClean="0"/>
              <a:t>  </a:t>
            </a:r>
          </a:p>
          <a:p>
            <a:pPr algn="just"/>
            <a:r>
              <a:rPr lang="pt-PT" dirty="0" smtClean="0"/>
              <a:t>A recusa de aceite ou de pagamento deve ser comprovada por um acto formal — protesto por falta de aceite ou de pagamento (art. 44.º da LULL).</a:t>
            </a:r>
          </a:p>
          <a:p>
            <a:pPr algn="just"/>
            <a:r>
              <a:rPr lang="pt-PT" dirty="0" smtClean="0"/>
              <a:t>  </a:t>
            </a:r>
          </a:p>
          <a:p>
            <a:pPr algn="just"/>
            <a:r>
              <a:rPr lang="pt-PT" dirty="0" smtClean="0"/>
              <a:t>Existem situações em que o protesto não é necessário (art. 44.º, VI).</a:t>
            </a:r>
          </a:p>
          <a:p>
            <a:pPr algn="just"/>
            <a:r>
              <a:rPr lang="pt-PT" dirty="0" smtClean="0"/>
              <a:t>  </a:t>
            </a:r>
          </a:p>
          <a:p>
            <a:pPr algn="just"/>
            <a:r>
              <a:rPr lang="pt-PT" dirty="0" smtClean="0"/>
              <a:t>Lugar onde o protesto deve ser efectuado:</a:t>
            </a:r>
          </a:p>
          <a:p>
            <a:pPr algn="just"/>
            <a:r>
              <a:rPr lang="pt-PT" dirty="0" smtClean="0"/>
              <a:t>- repartição notarial da área do domicílio nela indicado para o aceite ou pagamento.</a:t>
            </a:r>
          </a:p>
          <a:p>
            <a:pPr algn="just"/>
            <a:r>
              <a:rPr lang="pt-PT" dirty="0" smtClean="0"/>
              <a:t>  </a:t>
            </a:r>
          </a:p>
          <a:p>
            <a:pPr algn="just"/>
            <a:r>
              <a:rPr lang="pt-PT" dirty="0" smtClean="0"/>
              <a:t>Prazos dos protestos por falta de aceite ou de pagamento:</a:t>
            </a:r>
          </a:p>
          <a:p>
            <a:pPr algn="just"/>
            <a:r>
              <a:rPr lang="pt-PT" dirty="0" smtClean="0"/>
              <a:t>- Protesto por falta de aceite (art. 44.º, II, da LULL);</a:t>
            </a:r>
          </a:p>
          <a:p>
            <a:pPr algn="just"/>
            <a:r>
              <a:rPr lang="pt-PT" dirty="0" smtClean="0"/>
              <a:t>- Protesto por falta de pagamento (art. 44.º, II e III, da LULL).</a:t>
            </a:r>
          </a:p>
          <a:p>
            <a:pPr algn="just"/>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253536"/>
            <a:ext cx="8229600" cy="1143000"/>
          </a:xfrm>
        </p:spPr>
        <p:txBody>
          <a:bodyPr>
            <a:normAutofit/>
          </a:bodyPr>
          <a:lstStyle/>
          <a:p>
            <a:r>
              <a:rPr lang="pt-PT" sz="1600" dirty="0" smtClean="0"/>
              <a:t>A letra de câmbio</a:t>
            </a:r>
            <a:endParaRPr lang="pt-PT" sz="1600" dirty="0"/>
          </a:p>
        </p:txBody>
      </p:sp>
      <p:sp>
        <p:nvSpPr>
          <p:cNvPr id="5" name="Marcador de Posição de Conteúdo 2"/>
          <p:cNvSpPr txBox="1">
            <a:spLocks/>
          </p:cNvSpPr>
          <p:nvPr/>
        </p:nvSpPr>
        <p:spPr>
          <a:xfrm>
            <a:off x="500034" y="1928802"/>
            <a:ext cx="8229600" cy="4526280"/>
          </a:xfrm>
          <a:prstGeom prst="rect">
            <a:avLst/>
          </a:prstGeom>
        </p:spPr>
        <p:txBody>
          <a:bodyPr>
            <a:noAutofit/>
          </a:bodyPr>
          <a:lstStyle/>
          <a:p>
            <a:pPr algn="just"/>
            <a:r>
              <a:rPr lang="pt-PT" dirty="0" smtClean="0"/>
              <a:t> </a:t>
            </a:r>
          </a:p>
          <a:p>
            <a:endParaRPr lang="pt-PT" dirty="0" smtClean="0"/>
          </a:p>
          <a:p>
            <a:endParaRPr lang="pt-PT" dirty="0" smtClean="0"/>
          </a:p>
          <a:p>
            <a:pPr algn="just"/>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a:p>
            <a:pPr marL="292100" marR="0" lvl="0" indent="-292100" algn="just" defTabSz="914400" rtl="0" eaLnBrk="1" fontAlgn="auto" latinLnBrk="0" hangingPunct="1">
              <a:lnSpc>
                <a:spcPct val="100000"/>
              </a:lnSpc>
              <a:spcBef>
                <a:spcPts val="0"/>
              </a:spcBef>
              <a:spcAft>
                <a:spcPts val="0"/>
              </a:spcAft>
              <a:buClr>
                <a:schemeClr val="accent1"/>
              </a:buClr>
              <a:buSzPct val="70000"/>
              <a:buFont typeface="Wingdings 2"/>
              <a:buChar char=""/>
              <a:tabLst/>
              <a:defRPr/>
            </a:pPr>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6" name="Marcador de Posição de Conteúdo 2"/>
          <p:cNvSpPr txBox="1">
            <a:spLocks/>
          </p:cNvSpPr>
          <p:nvPr/>
        </p:nvSpPr>
        <p:spPr>
          <a:xfrm>
            <a:off x="571472" y="1928802"/>
            <a:ext cx="8229600" cy="4526280"/>
          </a:xfrm>
          <a:prstGeom prst="rect">
            <a:avLst/>
          </a:prstGeom>
        </p:spPr>
        <p:txBody>
          <a:bodyPr>
            <a:noAutofit/>
          </a:bodyPr>
          <a:lstStyle/>
          <a:p>
            <a:pPr algn="just"/>
            <a:endParaRPr lang="pt-PT" dirty="0" smtClean="0"/>
          </a:p>
          <a:p>
            <a:endParaRPr lang="pt-PT" dirty="0" smtClean="0"/>
          </a:p>
          <a:p>
            <a:endParaRPr lang="pt-PT" dirty="0" smtClean="0"/>
          </a:p>
          <a:p>
            <a:pPr algn="just"/>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a:p>
            <a:pPr marL="292100" marR="0" lvl="0" indent="-292100" algn="just" defTabSz="914400" rtl="0" eaLnBrk="1" fontAlgn="auto" latinLnBrk="0" hangingPunct="1">
              <a:lnSpc>
                <a:spcPct val="100000"/>
              </a:lnSpc>
              <a:spcBef>
                <a:spcPts val="0"/>
              </a:spcBef>
              <a:spcAft>
                <a:spcPts val="0"/>
              </a:spcAft>
              <a:buClr>
                <a:schemeClr val="accent1"/>
              </a:buClr>
              <a:buSzPct val="70000"/>
              <a:buFont typeface="Wingdings 2"/>
              <a:buChar char=""/>
              <a:tabLst/>
              <a:defRPr/>
            </a:pPr>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8" name="Marcador de Posição de Conteúdo 2"/>
          <p:cNvSpPr txBox="1">
            <a:spLocks/>
          </p:cNvSpPr>
          <p:nvPr/>
        </p:nvSpPr>
        <p:spPr>
          <a:xfrm>
            <a:off x="571472" y="1714488"/>
            <a:ext cx="8229600" cy="4526280"/>
          </a:xfrm>
          <a:prstGeom prst="rect">
            <a:avLst/>
          </a:prstGeom>
        </p:spPr>
        <p:txBody>
          <a:bodyPr>
            <a:noAutofit/>
          </a:bodyPr>
          <a:lstStyle/>
          <a:p>
            <a:pPr algn="just"/>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a:p>
            <a:pPr marL="292100" marR="0" lvl="0" indent="-292100" algn="just" defTabSz="914400" rtl="0" eaLnBrk="1" fontAlgn="auto" latinLnBrk="0" hangingPunct="1">
              <a:lnSpc>
                <a:spcPct val="100000"/>
              </a:lnSpc>
              <a:spcBef>
                <a:spcPts val="0"/>
              </a:spcBef>
              <a:spcAft>
                <a:spcPts val="0"/>
              </a:spcAft>
              <a:buClr>
                <a:schemeClr val="accent1"/>
              </a:buClr>
              <a:buSzPct val="70000"/>
              <a:buFont typeface="Wingdings 2"/>
              <a:buChar char=""/>
              <a:tabLst/>
              <a:defRPr/>
            </a:pPr>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7" name="Marcador de Posição de Conteúdo 2"/>
          <p:cNvSpPr txBox="1">
            <a:spLocks/>
          </p:cNvSpPr>
          <p:nvPr/>
        </p:nvSpPr>
        <p:spPr>
          <a:xfrm>
            <a:off x="714348" y="1857364"/>
            <a:ext cx="8229600" cy="4526280"/>
          </a:xfrm>
          <a:prstGeom prst="rect">
            <a:avLst/>
          </a:prstGeom>
        </p:spPr>
        <p:txBody>
          <a:bodyPr>
            <a:noAutofit/>
          </a:bodyPr>
          <a:lstStyle/>
          <a:p>
            <a:pPr algn="just"/>
            <a:r>
              <a:rPr lang="pt-PT" dirty="0" smtClean="0"/>
              <a:t>Consequências da omissão do protesto dentro dos prazos:</a:t>
            </a:r>
          </a:p>
          <a:p>
            <a:pPr algn="just"/>
            <a:r>
              <a:rPr lang="pt-PT" dirty="0" smtClean="0"/>
              <a:t> </a:t>
            </a:r>
          </a:p>
          <a:p>
            <a:pPr algn="just"/>
            <a:r>
              <a:rPr lang="pt-PT" dirty="0" smtClean="0"/>
              <a:t>- o portador perde os seus direitos de acção contra o sacador, endossantes e outros co-obrigados, com excepção do aceitante (art. 53.º, da LULL).</a:t>
            </a:r>
          </a:p>
          <a:p>
            <a:pPr algn="just"/>
            <a:r>
              <a:rPr lang="pt-PT" dirty="0" smtClean="0"/>
              <a:t> </a:t>
            </a:r>
          </a:p>
          <a:p>
            <a:pPr algn="just"/>
            <a:r>
              <a:rPr lang="pt-PT" dirty="0" smtClean="0"/>
              <a:t> </a:t>
            </a:r>
          </a:p>
          <a:p>
            <a:pPr algn="just"/>
            <a:r>
              <a:rPr lang="pt-PT" dirty="0" smtClean="0"/>
              <a:t> </a:t>
            </a:r>
          </a:p>
          <a:p>
            <a:pPr algn="just"/>
            <a:r>
              <a:rPr lang="pt-PT" dirty="0" smtClean="0"/>
              <a:t>A cláusula «sem protesto» ou «sem despesas» (art. 46.º, da LULL):</a:t>
            </a:r>
          </a:p>
          <a:p>
            <a:pPr algn="just"/>
            <a:r>
              <a:rPr lang="pt-PT" dirty="0" smtClean="0"/>
              <a:t> </a:t>
            </a:r>
          </a:p>
          <a:p>
            <a:pPr algn="just"/>
            <a:r>
              <a:rPr lang="pt-PT" dirty="0" smtClean="0"/>
              <a:t>- quando aposta pelo sacador;</a:t>
            </a:r>
          </a:p>
          <a:p>
            <a:pPr algn="just"/>
            <a:r>
              <a:rPr lang="pt-PT" dirty="0" smtClean="0"/>
              <a:t> </a:t>
            </a:r>
          </a:p>
          <a:p>
            <a:pPr algn="just"/>
            <a:r>
              <a:rPr lang="pt-PT" dirty="0" smtClean="0"/>
              <a:t>- quando aposta pelo endossante ou avalista.</a:t>
            </a:r>
          </a:p>
          <a:p>
            <a:pPr algn="just"/>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253536"/>
            <a:ext cx="8229600" cy="1143000"/>
          </a:xfrm>
        </p:spPr>
        <p:txBody>
          <a:bodyPr>
            <a:normAutofit/>
          </a:bodyPr>
          <a:lstStyle/>
          <a:p>
            <a:r>
              <a:rPr lang="pt-PT" sz="1600" dirty="0" smtClean="0"/>
              <a:t>A letra de câmbio</a:t>
            </a:r>
            <a:endParaRPr lang="pt-PT" sz="1600" dirty="0"/>
          </a:p>
        </p:txBody>
      </p:sp>
      <p:sp>
        <p:nvSpPr>
          <p:cNvPr id="5" name="Marcador de Posição de Conteúdo 2"/>
          <p:cNvSpPr txBox="1">
            <a:spLocks/>
          </p:cNvSpPr>
          <p:nvPr/>
        </p:nvSpPr>
        <p:spPr>
          <a:xfrm>
            <a:off x="500034" y="1928802"/>
            <a:ext cx="8229600" cy="4526280"/>
          </a:xfrm>
          <a:prstGeom prst="rect">
            <a:avLst/>
          </a:prstGeom>
        </p:spPr>
        <p:txBody>
          <a:bodyPr>
            <a:noAutofit/>
          </a:bodyPr>
          <a:lstStyle/>
          <a:p>
            <a:pPr algn="just"/>
            <a:r>
              <a:rPr lang="pt-PT" dirty="0" smtClean="0"/>
              <a:t> </a:t>
            </a:r>
          </a:p>
          <a:p>
            <a:endParaRPr lang="pt-PT" dirty="0" smtClean="0"/>
          </a:p>
          <a:p>
            <a:endParaRPr lang="pt-PT" dirty="0" smtClean="0"/>
          </a:p>
          <a:p>
            <a:pPr algn="just"/>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a:p>
            <a:pPr marL="292100" marR="0" lvl="0" indent="-292100" algn="just" defTabSz="914400" rtl="0" eaLnBrk="1" fontAlgn="auto" latinLnBrk="0" hangingPunct="1">
              <a:lnSpc>
                <a:spcPct val="100000"/>
              </a:lnSpc>
              <a:spcBef>
                <a:spcPts val="0"/>
              </a:spcBef>
              <a:spcAft>
                <a:spcPts val="0"/>
              </a:spcAft>
              <a:buClr>
                <a:schemeClr val="accent1"/>
              </a:buClr>
              <a:buSzPct val="70000"/>
              <a:buFont typeface="Wingdings 2"/>
              <a:buChar char=""/>
              <a:tabLst/>
              <a:defRPr/>
            </a:pPr>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6" name="Marcador de Posição de Conteúdo 2"/>
          <p:cNvSpPr txBox="1">
            <a:spLocks/>
          </p:cNvSpPr>
          <p:nvPr/>
        </p:nvSpPr>
        <p:spPr>
          <a:xfrm>
            <a:off x="571472" y="1928802"/>
            <a:ext cx="8229600" cy="4526280"/>
          </a:xfrm>
          <a:prstGeom prst="rect">
            <a:avLst/>
          </a:prstGeom>
        </p:spPr>
        <p:txBody>
          <a:bodyPr>
            <a:noAutofit/>
          </a:bodyPr>
          <a:lstStyle/>
          <a:p>
            <a:pPr algn="just"/>
            <a:endParaRPr lang="pt-PT" dirty="0" smtClean="0"/>
          </a:p>
          <a:p>
            <a:endParaRPr lang="pt-PT" dirty="0" smtClean="0"/>
          </a:p>
          <a:p>
            <a:endParaRPr lang="pt-PT" dirty="0" smtClean="0"/>
          </a:p>
          <a:p>
            <a:pPr algn="just"/>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a:p>
            <a:pPr marL="292100" marR="0" lvl="0" indent="-292100" algn="just" defTabSz="914400" rtl="0" eaLnBrk="1" fontAlgn="auto" latinLnBrk="0" hangingPunct="1">
              <a:lnSpc>
                <a:spcPct val="100000"/>
              </a:lnSpc>
              <a:spcBef>
                <a:spcPts val="0"/>
              </a:spcBef>
              <a:spcAft>
                <a:spcPts val="0"/>
              </a:spcAft>
              <a:buClr>
                <a:schemeClr val="accent1"/>
              </a:buClr>
              <a:buSzPct val="70000"/>
              <a:buFont typeface="Wingdings 2"/>
              <a:buChar char=""/>
              <a:tabLst/>
              <a:defRPr/>
            </a:pPr>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8" name="Marcador de Posição de Conteúdo 2"/>
          <p:cNvSpPr txBox="1">
            <a:spLocks/>
          </p:cNvSpPr>
          <p:nvPr/>
        </p:nvSpPr>
        <p:spPr>
          <a:xfrm>
            <a:off x="571472" y="1714488"/>
            <a:ext cx="8229600" cy="4526280"/>
          </a:xfrm>
          <a:prstGeom prst="rect">
            <a:avLst/>
          </a:prstGeom>
        </p:spPr>
        <p:txBody>
          <a:bodyPr>
            <a:noAutofit/>
          </a:bodyPr>
          <a:lstStyle/>
          <a:p>
            <a:pPr algn="just"/>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a:p>
            <a:pPr marL="292100" marR="0" lvl="0" indent="-292100" algn="just" defTabSz="914400" rtl="0" eaLnBrk="1" fontAlgn="auto" latinLnBrk="0" hangingPunct="1">
              <a:lnSpc>
                <a:spcPct val="100000"/>
              </a:lnSpc>
              <a:spcBef>
                <a:spcPts val="0"/>
              </a:spcBef>
              <a:spcAft>
                <a:spcPts val="0"/>
              </a:spcAft>
              <a:buClr>
                <a:schemeClr val="accent1"/>
              </a:buClr>
              <a:buSzPct val="70000"/>
              <a:buFont typeface="Wingdings 2"/>
              <a:buChar char=""/>
              <a:tabLst/>
              <a:defRPr/>
            </a:pPr>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7" name="Marcador de Posição de Conteúdo 2"/>
          <p:cNvSpPr txBox="1">
            <a:spLocks/>
          </p:cNvSpPr>
          <p:nvPr/>
        </p:nvSpPr>
        <p:spPr>
          <a:xfrm>
            <a:off x="714348" y="1857364"/>
            <a:ext cx="8229600" cy="4526280"/>
          </a:xfrm>
          <a:prstGeom prst="rect">
            <a:avLst/>
          </a:prstGeom>
        </p:spPr>
        <p:txBody>
          <a:bodyPr>
            <a:noAutofit/>
          </a:bodyPr>
          <a:lstStyle/>
          <a:p>
            <a:pPr algn="just"/>
            <a:r>
              <a:rPr lang="pt-PT" b="1" dirty="0" smtClean="0"/>
              <a:t>31. AVISOS.</a:t>
            </a:r>
          </a:p>
          <a:p>
            <a:pPr algn="just"/>
            <a:r>
              <a:rPr lang="pt-PT" dirty="0" smtClean="0"/>
              <a:t> </a:t>
            </a:r>
          </a:p>
          <a:p>
            <a:pPr algn="just"/>
            <a:r>
              <a:rPr lang="pt-PT" dirty="0" smtClean="0"/>
              <a:t>- sobre o portador impende o dever de avisar da falta de aceite ou de pagamento o seu endossante e o sacador (art. 45.º, I da LULL);</a:t>
            </a:r>
          </a:p>
          <a:p>
            <a:pPr algn="just"/>
            <a:r>
              <a:rPr lang="pt-PT" dirty="0" smtClean="0"/>
              <a:t>- consequências do não cumprimento do dever de avisar (art. 45.º, VI da LULL).</a:t>
            </a:r>
          </a:p>
          <a:p>
            <a:pPr algn="just"/>
            <a:r>
              <a:rPr lang="pt-PT" dirty="0" smtClean="0"/>
              <a:t> </a:t>
            </a:r>
          </a:p>
          <a:p>
            <a:pPr algn="just"/>
            <a:r>
              <a:rPr lang="pt-PT" dirty="0" smtClean="0"/>
              <a:t> </a:t>
            </a:r>
          </a:p>
          <a:p>
            <a:pPr algn="just"/>
            <a:r>
              <a:rPr lang="pt-PT" b="1" dirty="0" smtClean="0"/>
              <a:t>32. DIR EITOS DO PORTADOR (ARTIGOS 47.º, 48.º e 49.º, DA LULL):</a:t>
            </a:r>
          </a:p>
          <a:p>
            <a:pPr algn="just"/>
            <a:r>
              <a:rPr lang="pt-PT" dirty="0" smtClean="0"/>
              <a:t> </a:t>
            </a:r>
          </a:p>
          <a:p>
            <a:pPr algn="just"/>
            <a:r>
              <a:rPr lang="pt-PT" dirty="0" smtClean="0"/>
              <a:t>- direito de accionar os obrigados de regresso (Princípio da solidariedade dos obrigados cambiários);</a:t>
            </a:r>
          </a:p>
          <a:p>
            <a:pPr algn="just"/>
            <a:r>
              <a:rPr lang="pt-PT" dirty="0" smtClean="0"/>
              <a:t> </a:t>
            </a:r>
          </a:p>
          <a:p>
            <a:pPr algn="just"/>
            <a:r>
              <a:rPr lang="pt-PT" dirty="0" smtClean="0"/>
              <a:t>- o portador tem direito ao pagamento da letra, juros à taxa legal desde a data do vencimento e as despesas do protesto, dos avisos dados e as outras despesas (art. 48.º, da LULL).</a:t>
            </a:r>
          </a:p>
          <a:p>
            <a:pPr algn="just"/>
            <a:r>
              <a:rPr lang="pt-PT" dirty="0" smtClean="0"/>
              <a:t> </a:t>
            </a:r>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253536"/>
            <a:ext cx="8229600" cy="1143000"/>
          </a:xfrm>
        </p:spPr>
        <p:txBody>
          <a:bodyPr>
            <a:normAutofit/>
          </a:bodyPr>
          <a:lstStyle/>
          <a:p>
            <a:r>
              <a:rPr lang="pt-PT" sz="1600" dirty="0" smtClean="0"/>
              <a:t>A letra de câmbio</a:t>
            </a:r>
            <a:endParaRPr lang="pt-PT" sz="1600" dirty="0"/>
          </a:p>
        </p:txBody>
      </p:sp>
      <p:sp>
        <p:nvSpPr>
          <p:cNvPr id="5" name="Marcador de Posição de Conteúdo 2"/>
          <p:cNvSpPr txBox="1">
            <a:spLocks/>
          </p:cNvSpPr>
          <p:nvPr/>
        </p:nvSpPr>
        <p:spPr>
          <a:xfrm>
            <a:off x="500034" y="1928802"/>
            <a:ext cx="8229600" cy="4526280"/>
          </a:xfrm>
          <a:prstGeom prst="rect">
            <a:avLst/>
          </a:prstGeom>
        </p:spPr>
        <p:txBody>
          <a:bodyPr>
            <a:noAutofit/>
          </a:bodyPr>
          <a:lstStyle/>
          <a:p>
            <a:pPr algn="just"/>
            <a:r>
              <a:rPr lang="pt-PT" dirty="0" smtClean="0"/>
              <a:t> </a:t>
            </a:r>
          </a:p>
          <a:p>
            <a:endParaRPr lang="pt-PT" dirty="0" smtClean="0"/>
          </a:p>
          <a:p>
            <a:endParaRPr lang="pt-PT" dirty="0" smtClean="0"/>
          </a:p>
          <a:p>
            <a:pPr algn="just"/>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a:p>
            <a:pPr marL="292100" marR="0" lvl="0" indent="-292100" algn="just" defTabSz="914400" rtl="0" eaLnBrk="1" fontAlgn="auto" latinLnBrk="0" hangingPunct="1">
              <a:lnSpc>
                <a:spcPct val="100000"/>
              </a:lnSpc>
              <a:spcBef>
                <a:spcPts val="0"/>
              </a:spcBef>
              <a:spcAft>
                <a:spcPts val="0"/>
              </a:spcAft>
              <a:buClr>
                <a:schemeClr val="accent1"/>
              </a:buClr>
              <a:buSzPct val="70000"/>
              <a:buFont typeface="Wingdings 2"/>
              <a:buChar char=""/>
              <a:tabLst/>
              <a:defRPr/>
            </a:pPr>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6" name="Marcador de Posição de Conteúdo 2"/>
          <p:cNvSpPr txBox="1">
            <a:spLocks/>
          </p:cNvSpPr>
          <p:nvPr/>
        </p:nvSpPr>
        <p:spPr>
          <a:xfrm>
            <a:off x="571472" y="1928802"/>
            <a:ext cx="8229600" cy="4526280"/>
          </a:xfrm>
          <a:prstGeom prst="rect">
            <a:avLst/>
          </a:prstGeom>
        </p:spPr>
        <p:txBody>
          <a:bodyPr>
            <a:noAutofit/>
          </a:bodyPr>
          <a:lstStyle/>
          <a:p>
            <a:pPr algn="just"/>
            <a:endParaRPr lang="pt-PT" dirty="0" smtClean="0"/>
          </a:p>
          <a:p>
            <a:endParaRPr lang="pt-PT" dirty="0" smtClean="0"/>
          </a:p>
          <a:p>
            <a:endParaRPr lang="pt-PT" dirty="0" smtClean="0"/>
          </a:p>
          <a:p>
            <a:pPr algn="just"/>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a:p>
            <a:pPr marL="292100" marR="0" lvl="0" indent="-292100" algn="just" defTabSz="914400" rtl="0" eaLnBrk="1" fontAlgn="auto" latinLnBrk="0" hangingPunct="1">
              <a:lnSpc>
                <a:spcPct val="100000"/>
              </a:lnSpc>
              <a:spcBef>
                <a:spcPts val="0"/>
              </a:spcBef>
              <a:spcAft>
                <a:spcPts val="0"/>
              </a:spcAft>
              <a:buClr>
                <a:schemeClr val="accent1"/>
              </a:buClr>
              <a:buSzPct val="70000"/>
              <a:buFont typeface="Wingdings 2"/>
              <a:buChar char=""/>
              <a:tabLst/>
              <a:defRPr/>
            </a:pPr>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8" name="Marcador de Posição de Conteúdo 2"/>
          <p:cNvSpPr txBox="1">
            <a:spLocks/>
          </p:cNvSpPr>
          <p:nvPr/>
        </p:nvSpPr>
        <p:spPr>
          <a:xfrm>
            <a:off x="571472" y="1714488"/>
            <a:ext cx="8229600" cy="4526280"/>
          </a:xfrm>
          <a:prstGeom prst="rect">
            <a:avLst/>
          </a:prstGeom>
        </p:spPr>
        <p:txBody>
          <a:bodyPr>
            <a:noAutofit/>
          </a:bodyPr>
          <a:lstStyle/>
          <a:p>
            <a:pPr algn="just"/>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a:p>
            <a:pPr marL="292100" marR="0" lvl="0" indent="-292100" algn="just" defTabSz="914400" rtl="0" eaLnBrk="1" fontAlgn="auto" latinLnBrk="0" hangingPunct="1">
              <a:lnSpc>
                <a:spcPct val="100000"/>
              </a:lnSpc>
              <a:spcBef>
                <a:spcPts val="0"/>
              </a:spcBef>
              <a:spcAft>
                <a:spcPts val="0"/>
              </a:spcAft>
              <a:buClr>
                <a:schemeClr val="accent1"/>
              </a:buClr>
              <a:buSzPct val="70000"/>
              <a:buFont typeface="Wingdings 2"/>
              <a:buChar char=""/>
              <a:tabLst/>
              <a:defRPr/>
            </a:pPr>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7" name="Marcador de Posição de Conteúdo 2"/>
          <p:cNvSpPr txBox="1">
            <a:spLocks/>
          </p:cNvSpPr>
          <p:nvPr/>
        </p:nvSpPr>
        <p:spPr>
          <a:xfrm>
            <a:off x="714348" y="1857364"/>
            <a:ext cx="8229600" cy="4526280"/>
          </a:xfrm>
          <a:prstGeom prst="rect">
            <a:avLst/>
          </a:prstGeom>
        </p:spPr>
        <p:txBody>
          <a:bodyPr>
            <a:noAutofit/>
          </a:bodyPr>
          <a:lstStyle/>
          <a:p>
            <a:r>
              <a:rPr lang="pt-PT" dirty="0" smtClean="0"/>
              <a:t> </a:t>
            </a:r>
          </a:p>
          <a:p>
            <a:r>
              <a:rPr lang="pt-PT" b="1" dirty="0" smtClean="0"/>
              <a:t>33. DIREITOS DO SUBSCRITOR QUE PAGOU A LETRA (art. 49.º e 50.º, DA LULL).</a:t>
            </a:r>
          </a:p>
          <a:p>
            <a:r>
              <a:rPr lang="pt-PT" dirty="0" smtClean="0"/>
              <a:t> </a:t>
            </a:r>
          </a:p>
          <a:p>
            <a:r>
              <a:rPr lang="pt-PT" dirty="0" smtClean="0"/>
              <a:t> </a:t>
            </a:r>
          </a:p>
          <a:p>
            <a:r>
              <a:rPr lang="pt-PT" b="1" dirty="0" smtClean="0"/>
              <a:t>34. O RESSAQUE, LETRA DE RETORNO OU DE RECÂMBIO (ART. 52.º, DA LULL).</a:t>
            </a:r>
          </a:p>
          <a:p>
            <a:pPr algn="just"/>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253536"/>
            <a:ext cx="8229600" cy="1143000"/>
          </a:xfrm>
        </p:spPr>
        <p:txBody>
          <a:bodyPr>
            <a:normAutofit/>
          </a:bodyPr>
          <a:lstStyle/>
          <a:p>
            <a:r>
              <a:rPr lang="pt-PT" sz="1600" dirty="0" smtClean="0"/>
              <a:t>A letra de câmbio</a:t>
            </a:r>
            <a:endParaRPr lang="pt-PT" sz="1600" dirty="0"/>
          </a:p>
        </p:txBody>
      </p:sp>
      <p:sp>
        <p:nvSpPr>
          <p:cNvPr id="5" name="Marcador de Posição de Conteúdo 2"/>
          <p:cNvSpPr>
            <a:spLocks noGrp="1"/>
          </p:cNvSpPr>
          <p:nvPr>
            <p:ph idx="1"/>
          </p:nvPr>
        </p:nvSpPr>
        <p:spPr>
          <a:xfrm>
            <a:off x="457200" y="1646237"/>
            <a:ext cx="8229600" cy="4526280"/>
          </a:xfrm>
        </p:spPr>
        <p:txBody>
          <a:bodyPr>
            <a:noAutofit/>
          </a:bodyPr>
          <a:lstStyle/>
          <a:p>
            <a:pPr algn="just">
              <a:buNone/>
            </a:pPr>
            <a:r>
              <a:rPr lang="pt-PT" sz="1800" b="1" dirty="0" smtClean="0"/>
              <a:t>5. AS OBRIGAÇÕES DA LETRA DE CÂMBIO.</a:t>
            </a:r>
          </a:p>
          <a:p>
            <a:pPr algn="just"/>
            <a:r>
              <a:rPr lang="pt-PT" sz="1800" dirty="0" smtClean="0"/>
              <a:t>Na letra de câmbio podemos distinguir quatro obrigações: </a:t>
            </a:r>
          </a:p>
          <a:p>
            <a:pPr algn="just"/>
            <a:endParaRPr lang="pt-PT" sz="1800" dirty="0" smtClean="0"/>
          </a:p>
          <a:p>
            <a:pPr algn="just"/>
            <a:r>
              <a:rPr lang="pt-PT" sz="1800" dirty="0" smtClean="0"/>
              <a:t>1. - Obrigação do sacador;</a:t>
            </a:r>
          </a:p>
          <a:p>
            <a:pPr algn="just"/>
            <a:endParaRPr lang="pt-PT" sz="1800" dirty="0" smtClean="0"/>
          </a:p>
          <a:p>
            <a:pPr algn="just"/>
            <a:r>
              <a:rPr lang="pt-PT" sz="1800" dirty="0" smtClean="0"/>
              <a:t>2. - Obrigação do tomador/endossante;</a:t>
            </a:r>
          </a:p>
          <a:p>
            <a:pPr algn="just">
              <a:buNone/>
            </a:pPr>
            <a:r>
              <a:rPr lang="pt-PT" sz="1800" dirty="0" smtClean="0"/>
              <a:t> </a:t>
            </a:r>
          </a:p>
          <a:p>
            <a:pPr algn="just"/>
            <a:r>
              <a:rPr lang="pt-PT" sz="1800" dirty="0" smtClean="0"/>
              <a:t>3. - Obrigação do avalista;</a:t>
            </a:r>
          </a:p>
          <a:p>
            <a:pPr algn="just">
              <a:buNone/>
            </a:pPr>
            <a:r>
              <a:rPr lang="pt-PT" sz="1800" dirty="0" smtClean="0"/>
              <a:t> </a:t>
            </a:r>
          </a:p>
          <a:p>
            <a:pPr algn="just"/>
            <a:r>
              <a:rPr lang="pt-PT" sz="1800" dirty="0" smtClean="0"/>
              <a:t>4. - Obrigação do aceitante.</a:t>
            </a:r>
          </a:p>
          <a:p>
            <a:pPr algn="just"/>
            <a:endParaRPr lang="pt-PT" sz="1800" dirty="0" smtClean="0"/>
          </a:p>
          <a:p>
            <a:pPr algn="just"/>
            <a:r>
              <a:rPr lang="pt-PT" sz="1800" dirty="0" smtClean="0"/>
              <a:t> </a:t>
            </a:r>
            <a:r>
              <a:rPr lang="pt-PT" sz="1800" i="1" dirty="0" smtClean="0"/>
              <a:t>Exemplo:</a:t>
            </a:r>
          </a:p>
          <a:p>
            <a:pPr algn="just">
              <a:buNone/>
            </a:pPr>
            <a:r>
              <a:rPr lang="pt-PT" sz="1800" i="1" dirty="0" smtClean="0"/>
              <a:t>	A sacou uma letra sobre B, a favor de C, para pagamento de uma dívida resultante da compra de um automóvel que havia feito a C.</a:t>
            </a:r>
          </a:p>
          <a:p>
            <a:pPr algn="just">
              <a:buNone/>
            </a:pPr>
            <a:r>
              <a:rPr lang="pt-PT" sz="1800" i="1" dirty="0" smtClean="0"/>
              <a:t>   Posteriormente, C endossou a letra a D.</a:t>
            </a:r>
          </a:p>
          <a:p>
            <a:pPr algn="just">
              <a:buNone/>
            </a:pPr>
            <a:r>
              <a:rPr lang="pt-PT" sz="1800" i="1" dirty="0" smtClean="0"/>
              <a:t>  A letra contém ainda a assinatura de F, aposta no rosto da letra.</a:t>
            </a:r>
          </a:p>
          <a:p>
            <a:pPr algn="just">
              <a:buNone/>
            </a:pPr>
            <a:r>
              <a:rPr lang="pt-PT" sz="1800" i="1" dirty="0" smtClean="0"/>
              <a:t> Apresentada por D ao aceite de B, este recusou-se a assinar a letra.</a:t>
            </a:r>
          </a:p>
          <a:p>
            <a:pPr>
              <a:buNone/>
            </a:pPr>
            <a:endParaRPr lang="pt-PT" sz="1800" dirty="0"/>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253536"/>
            <a:ext cx="8229600" cy="1143000"/>
          </a:xfrm>
        </p:spPr>
        <p:txBody>
          <a:bodyPr>
            <a:normAutofit/>
          </a:bodyPr>
          <a:lstStyle/>
          <a:p>
            <a:r>
              <a:rPr lang="pt-PT" sz="1600" dirty="0" smtClean="0"/>
              <a:t>A letra de câmbio</a:t>
            </a:r>
            <a:endParaRPr lang="pt-PT" sz="1600" dirty="0"/>
          </a:p>
        </p:txBody>
      </p:sp>
      <p:sp>
        <p:nvSpPr>
          <p:cNvPr id="5" name="Marcador de Posição de Conteúdo 2"/>
          <p:cNvSpPr txBox="1">
            <a:spLocks/>
          </p:cNvSpPr>
          <p:nvPr/>
        </p:nvSpPr>
        <p:spPr>
          <a:xfrm>
            <a:off x="500034" y="1928802"/>
            <a:ext cx="8229600" cy="4526280"/>
          </a:xfrm>
          <a:prstGeom prst="rect">
            <a:avLst/>
          </a:prstGeom>
        </p:spPr>
        <p:txBody>
          <a:bodyPr>
            <a:noAutofit/>
          </a:bodyPr>
          <a:lstStyle/>
          <a:p>
            <a:pPr algn="just"/>
            <a:r>
              <a:rPr lang="pt-PT" dirty="0" smtClean="0"/>
              <a:t> </a:t>
            </a:r>
          </a:p>
          <a:p>
            <a:endParaRPr lang="pt-PT" dirty="0" smtClean="0"/>
          </a:p>
          <a:p>
            <a:endParaRPr lang="pt-PT" dirty="0" smtClean="0"/>
          </a:p>
          <a:p>
            <a:pPr algn="just"/>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a:p>
            <a:pPr marL="292100" marR="0" lvl="0" indent="-292100" algn="just" defTabSz="914400" rtl="0" eaLnBrk="1" fontAlgn="auto" latinLnBrk="0" hangingPunct="1">
              <a:lnSpc>
                <a:spcPct val="100000"/>
              </a:lnSpc>
              <a:spcBef>
                <a:spcPts val="0"/>
              </a:spcBef>
              <a:spcAft>
                <a:spcPts val="0"/>
              </a:spcAft>
              <a:buClr>
                <a:schemeClr val="accent1"/>
              </a:buClr>
              <a:buSzPct val="70000"/>
              <a:buFont typeface="Wingdings 2"/>
              <a:buChar char=""/>
              <a:tabLst/>
              <a:defRPr/>
            </a:pPr>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6" name="Marcador de Posição de Conteúdo 2"/>
          <p:cNvSpPr txBox="1">
            <a:spLocks/>
          </p:cNvSpPr>
          <p:nvPr/>
        </p:nvSpPr>
        <p:spPr>
          <a:xfrm>
            <a:off x="571472" y="1928802"/>
            <a:ext cx="8229600" cy="4526280"/>
          </a:xfrm>
          <a:prstGeom prst="rect">
            <a:avLst/>
          </a:prstGeom>
        </p:spPr>
        <p:txBody>
          <a:bodyPr>
            <a:noAutofit/>
          </a:bodyPr>
          <a:lstStyle/>
          <a:p>
            <a:pPr algn="just"/>
            <a:endParaRPr lang="pt-PT" dirty="0" smtClean="0"/>
          </a:p>
          <a:p>
            <a:endParaRPr lang="pt-PT" dirty="0" smtClean="0"/>
          </a:p>
          <a:p>
            <a:endParaRPr lang="pt-PT" dirty="0" smtClean="0"/>
          </a:p>
          <a:p>
            <a:pPr algn="just"/>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a:p>
            <a:pPr marL="292100" marR="0" lvl="0" indent="-292100" algn="just" defTabSz="914400" rtl="0" eaLnBrk="1" fontAlgn="auto" latinLnBrk="0" hangingPunct="1">
              <a:lnSpc>
                <a:spcPct val="100000"/>
              </a:lnSpc>
              <a:spcBef>
                <a:spcPts val="0"/>
              </a:spcBef>
              <a:spcAft>
                <a:spcPts val="0"/>
              </a:spcAft>
              <a:buClr>
                <a:schemeClr val="accent1"/>
              </a:buClr>
              <a:buSzPct val="70000"/>
              <a:buFont typeface="Wingdings 2"/>
              <a:buChar char=""/>
              <a:tabLst/>
              <a:defRPr/>
            </a:pPr>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8" name="Marcador de Posição de Conteúdo 2"/>
          <p:cNvSpPr txBox="1">
            <a:spLocks/>
          </p:cNvSpPr>
          <p:nvPr/>
        </p:nvSpPr>
        <p:spPr>
          <a:xfrm>
            <a:off x="571472" y="1714488"/>
            <a:ext cx="8229600" cy="4526280"/>
          </a:xfrm>
          <a:prstGeom prst="rect">
            <a:avLst/>
          </a:prstGeom>
        </p:spPr>
        <p:txBody>
          <a:bodyPr>
            <a:noAutofit/>
          </a:bodyPr>
          <a:lstStyle/>
          <a:p>
            <a:pPr algn="just"/>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a:p>
            <a:pPr marL="292100" marR="0" lvl="0" indent="-292100" algn="just" defTabSz="914400" rtl="0" eaLnBrk="1" fontAlgn="auto" latinLnBrk="0" hangingPunct="1">
              <a:lnSpc>
                <a:spcPct val="100000"/>
              </a:lnSpc>
              <a:spcBef>
                <a:spcPts val="0"/>
              </a:spcBef>
              <a:spcAft>
                <a:spcPts val="0"/>
              </a:spcAft>
              <a:buClr>
                <a:schemeClr val="accent1"/>
              </a:buClr>
              <a:buSzPct val="70000"/>
              <a:buFont typeface="Wingdings 2"/>
              <a:buChar char=""/>
              <a:tabLst/>
              <a:defRPr/>
            </a:pPr>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7" name="Marcador de Posição de Conteúdo 2"/>
          <p:cNvSpPr txBox="1">
            <a:spLocks/>
          </p:cNvSpPr>
          <p:nvPr/>
        </p:nvSpPr>
        <p:spPr>
          <a:xfrm>
            <a:off x="714348" y="1857364"/>
            <a:ext cx="8229600" cy="4526280"/>
          </a:xfrm>
          <a:prstGeom prst="rect">
            <a:avLst/>
          </a:prstGeom>
        </p:spPr>
        <p:txBody>
          <a:bodyPr>
            <a:noAutofit/>
          </a:bodyPr>
          <a:lstStyle/>
          <a:p>
            <a:pPr algn="just"/>
            <a:r>
              <a:rPr lang="pt-PT" dirty="0" smtClean="0"/>
              <a:t> </a:t>
            </a:r>
            <a:r>
              <a:rPr lang="pt-PT" b="1" dirty="0" smtClean="0"/>
              <a:t>35. A PRESCRIÇÃO DA OBRIGAÇÃO CAMBIÁRIA (ART. 70º, DA LULL).</a:t>
            </a:r>
          </a:p>
          <a:p>
            <a:pPr algn="just"/>
            <a:r>
              <a:rPr lang="pt-PT" dirty="0" smtClean="0"/>
              <a:t> </a:t>
            </a:r>
          </a:p>
          <a:p>
            <a:pPr algn="just"/>
            <a:r>
              <a:rPr lang="pt-PT" dirty="0" smtClean="0"/>
              <a:t> </a:t>
            </a:r>
          </a:p>
          <a:p>
            <a:pPr algn="just"/>
            <a:r>
              <a:rPr lang="pt-PT" dirty="0" smtClean="0"/>
              <a:t>- acções contra o aceitante (3 anos a contar da data do vencimento);</a:t>
            </a:r>
          </a:p>
          <a:p>
            <a:pPr algn="just"/>
            <a:r>
              <a:rPr lang="pt-PT" dirty="0" smtClean="0"/>
              <a:t> </a:t>
            </a:r>
          </a:p>
          <a:p>
            <a:pPr algn="just"/>
            <a:r>
              <a:rPr lang="pt-PT" dirty="0" smtClean="0"/>
              <a:t>- acções do portador contra endossantes e sacador (1 ano a contar da data do protesto);</a:t>
            </a:r>
          </a:p>
          <a:p>
            <a:pPr algn="just"/>
            <a:r>
              <a:rPr lang="pt-PT" dirty="0" smtClean="0"/>
              <a:t> </a:t>
            </a:r>
          </a:p>
          <a:p>
            <a:pPr algn="just"/>
            <a:r>
              <a:rPr lang="pt-PT" dirty="0" smtClean="0"/>
              <a:t>- acções contra endossantes e sacador (6 meses a contar da data em que pagou).</a:t>
            </a:r>
          </a:p>
          <a:p>
            <a:pPr algn="just"/>
            <a:r>
              <a:rPr lang="pt-PT" dirty="0" smtClean="0"/>
              <a:t/>
            </a:r>
            <a:br>
              <a:rPr lang="pt-PT" dirty="0" smtClean="0"/>
            </a:br>
            <a:endParaRPr lang="pt-PT" dirty="0" smtClean="0"/>
          </a:p>
          <a:p>
            <a:endParaRPr lang="pt-PT" dirty="0" smtClean="0"/>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253536"/>
            <a:ext cx="8229600" cy="1143000"/>
          </a:xfrm>
        </p:spPr>
        <p:txBody>
          <a:bodyPr>
            <a:normAutofit/>
          </a:bodyPr>
          <a:lstStyle/>
          <a:p>
            <a:r>
              <a:rPr lang="pt-PT" sz="1600" dirty="0" smtClean="0"/>
              <a:t>A letra de câmbio</a:t>
            </a:r>
            <a:endParaRPr lang="pt-PT" sz="1600" dirty="0"/>
          </a:p>
        </p:txBody>
      </p:sp>
      <p:sp>
        <p:nvSpPr>
          <p:cNvPr id="5" name="Marcador de Posição de Conteúdo 2"/>
          <p:cNvSpPr txBox="1">
            <a:spLocks/>
          </p:cNvSpPr>
          <p:nvPr/>
        </p:nvSpPr>
        <p:spPr>
          <a:xfrm>
            <a:off x="500034" y="1928802"/>
            <a:ext cx="8229600" cy="4526280"/>
          </a:xfrm>
          <a:prstGeom prst="rect">
            <a:avLst/>
          </a:prstGeom>
        </p:spPr>
        <p:txBody>
          <a:bodyPr>
            <a:noAutofit/>
          </a:bodyPr>
          <a:lstStyle/>
          <a:p>
            <a:pPr algn="just"/>
            <a:r>
              <a:rPr lang="pt-PT" dirty="0" smtClean="0"/>
              <a:t> </a:t>
            </a:r>
          </a:p>
          <a:p>
            <a:endParaRPr lang="pt-PT" dirty="0" smtClean="0"/>
          </a:p>
          <a:p>
            <a:endParaRPr lang="pt-PT" dirty="0" smtClean="0"/>
          </a:p>
          <a:p>
            <a:pPr algn="just"/>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a:p>
            <a:pPr marL="292100" marR="0" lvl="0" indent="-292100" algn="just" defTabSz="914400" rtl="0" eaLnBrk="1" fontAlgn="auto" latinLnBrk="0" hangingPunct="1">
              <a:lnSpc>
                <a:spcPct val="100000"/>
              </a:lnSpc>
              <a:spcBef>
                <a:spcPts val="0"/>
              </a:spcBef>
              <a:spcAft>
                <a:spcPts val="0"/>
              </a:spcAft>
              <a:buClr>
                <a:schemeClr val="accent1"/>
              </a:buClr>
              <a:buSzPct val="70000"/>
              <a:buFont typeface="Wingdings 2"/>
              <a:buChar char=""/>
              <a:tabLst/>
              <a:defRPr/>
            </a:pPr>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6" name="Marcador de Posição de Conteúdo 2"/>
          <p:cNvSpPr txBox="1">
            <a:spLocks/>
          </p:cNvSpPr>
          <p:nvPr/>
        </p:nvSpPr>
        <p:spPr>
          <a:xfrm>
            <a:off x="571472" y="1928802"/>
            <a:ext cx="8229600" cy="4526280"/>
          </a:xfrm>
          <a:prstGeom prst="rect">
            <a:avLst/>
          </a:prstGeom>
        </p:spPr>
        <p:txBody>
          <a:bodyPr>
            <a:noAutofit/>
          </a:bodyPr>
          <a:lstStyle/>
          <a:p>
            <a:pPr algn="just"/>
            <a:endParaRPr lang="pt-PT" dirty="0" smtClean="0"/>
          </a:p>
          <a:p>
            <a:endParaRPr lang="pt-PT" dirty="0" smtClean="0"/>
          </a:p>
          <a:p>
            <a:endParaRPr lang="pt-PT" dirty="0" smtClean="0"/>
          </a:p>
          <a:p>
            <a:pPr algn="just"/>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a:p>
            <a:pPr marL="292100" marR="0" lvl="0" indent="-292100" algn="just" defTabSz="914400" rtl="0" eaLnBrk="1" fontAlgn="auto" latinLnBrk="0" hangingPunct="1">
              <a:lnSpc>
                <a:spcPct val="100000"/>
              </a:lnSpc>
              <a:spcBef>
                <a:spcPts val="0"/>
              </a:spcBef>
              <a:spcAft>
                <a:spcPts val="0"/>
              </a:spcAft>
              <a:buClr>
                <a:schemeClr val="accent1"/>
              </a:buClr>
              <a:buSzPct val="70000"/>
              <a:buFont typeface="Wingdings 2"/>
              <a:buChar char=""/>
              <a:tabLst/>
              <a:defRPr/>
            </a:pPr>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8" name="Marcador de Posição de Conteúdo 2"/>
          <p:cNvSpPr txBox="1">
            <a:spLocks/>
          </p:cNvSpPr>
          <p:nvPr/>
        </p:nvSpPr>
        <p:spPr>
          <a:xfrm>
            <a:off x="571472" y="1714488"/>
            <a:ext cx="8229600" cy="4526280"/>
          </a:xfrm>
          <a:prstGeom prst="rect">
            <a:avLst/>
          </a:prstGeom>
        </p:spPr>
        <p:txBody>
          <a:bodyPr>
            <a:noAutofit/>
          </a:bodyPr>
          <a:lstStyle/>
          <a:p>
            <a:pPr algn="just"/>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a:p>
            <a:pPr marL="292100" marR="0" lvl="0" indent="-292100" algn="just" defTabSz="914400" rtl="0" eaLnBrk="1" fontAlgn="auto" latinLnBrk="0" hangingPunct="1">
              <a:lnSpc>
                <a:spcPct val="100000"/>
              </a:lnSpc>
              <a:spcBef>
                <a:spcPts val="0"/>
              </a:spcBef>
              <a:spcAft>
                <a:spcPts val="0"/>
              </a:spcAft>
              <a:buClr>
                <a:schemeClr val="accent1"/>
              </a:buClr>
              <a:buSzPct val="70000"/>
              <a:buFont typeface="Wingdings 2"/>
              <a:buChar char=""/>
              <a:tabLst/>
              <a:defRPr/>
            </a:pPr>
            <a:endParaRPr kumimoji="0" lang="pt-PT" sz="18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7" name="Marcador de Posição de Conteúdo 2"/>
          <p:cNvSpPr txBox="1">
            <a:spLocks/>
          </p:cNvSpPr>
          <p:nvPr/>
        </p:nvSpPr>
        <p:spPr>
          <a:xfrm>
            <a:off x="714348" y="1857364"/>
            <a:ext cx="8229600" cy="4526280"/>
          </a:xfrm>
          <a:prstGeom prst="rect">
            <a:avLst/>
          </a:prstGeom>
        </p:spPr>
        <p:txBody>
          <a:bodyPr>
            <a:noAutofit/>
          </a:bodyPr>
          <a:lstStyle/>
          <a:p>
            <a:r>
              <a:rPr lang="pt-PT" smtClean="0"/>
              <a:t> </a:t>
            </a:r>
            <a:r>
              <a:rPr lang="pt-PT" b="1" smtClean="0"/>
              <a:t>36</a:t>
            </a:r>
            <a:r>
              <a:rPr lang="pt-PT" b="1" dirty="0" smtClean="0"/>
              <a:t>. A LIVRANÇA.</a:t>
            </a:r>
          </a:p>
          <a:p>
            <a:r>
              <a:rPr lang="pt-PT" dirty="0" smtClean="0"/>
              <a:t> </a:t>
            </a:r>
          </a:p>
          <a:p>
            <a:r>
              <a:rPr lang="pt-PT" dirty="0" smtClean="0"/>
              <a:t> </a:t>
            </a:r>
          </a:p>
          <a:p>
            <a:r>
              <a:rPr lang="pt-PT" dirty="0" smtClean="0"/>
              <a:t>- Caracterização.</a:t>
            </a:r>
          </a:p>
          <a:p>
            <a:r>
              <a:rPr lang="pt-PT" dirty="0" smtClean="0"/>
              <a:t> </a:t>
            </a:r>
          </a:p>
          <a:p>
            <a:r>
              <a:rPr lang="pt-PT" dirty="0" smtClean="0"/>
              <a:t>- Requisitos essenciais.</a:t>
            </a:r>
          </a:p>
          <a:p>
            <a:r>
              <a:rPr lang="pt-PT" dirty="0" smtClean="0"/>
              <a:t> </a:t>
            </a:r>
          </a:p>
          <a:p>
            <a:r>
              <a:rPr lang="pt-PT" dirty="0" smtClean="0"/>
              <a:t>- Regime.</a:t>
            </a:r>
          </a:p>
          <a:p>
            <a:pPr algn="just"/>
            <a:endParaRPr lang="pt-PT" dirty="0" smtClean="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253536"/>
            <a:ext cx="8229600" cy="1143000"/>
          </a:xfrm>
        </p:spPr>
        <p:txBody>
          <a:bodyPr>
            <a:normAutofit/>
          </a:bodyPr>
          <a:lstStyle/>
          <a:p>
            <a:r>
              <a:rPr lang="pt-PT" sz="1600" dirty="0" smtClean="0"/>
              <a:t>A letra de câmbio</a:t>
            </a:r>
            <a:endParaRPr lang="pt-PT" sz="1600" dirty="0"/>
          </a:p>
        </p:txBody>
      </p:sp>
      <p:sp>
        <p:nvSpPr>
          <p:cNvPr id="5" name="Marcador de Posição de Conteúdo 2"/>
          <p:cNvSpPr>
            <a:spLocks noGrp="1"/>
          </p:cNvSpPr>
          <p:nvPr>
            <p:ph idx="1"/>
          </p:nvPr>
        </p:nvSpPr>
        <p:spPr>
          <a:xfrm>
            <a:off x="457200" y="1646237"/>
            <a:ext cx="8229600" cy="4526280"/>
          </a:xfrm>
        </p:spPr>
        <p:txBody>
          <a:bodyPr>
            <a:noAutofit/>
          </a:bodyPr>
          <a:lstStyle/>
          <a:p>
            <a:pPr algn="just">
              <a:buNone/>
            </a:pPr>
            <a:r>
              <a:rPr lang="pt-PT" sz="1800" b="1" dirty="0" smtClean="0"/>
              <a:t>5. AS OBRIGAÇÕES DA LETRA DE CÂMBIO.</a:t>
            </a:r>
          </a:p>
          <a:p>
            <a:r>
              <a:rPr lang="pt-PT" sz="1800" dirty="0" smtClean="0"/>
              <a:t>1 - A letra é um título de crédito através do qual o emitente do título - o </a:t>
            </a:r>
            <a:r>
              <a:rPr lang="pt-PT" sz="1800" b="1" dirty="0" smtClean="0"/>
              <a:t>sacador </a:t>
            </a:r>
            <a:r>
              <a:rPr lang="pt-PT" sz="1800" dirty="0" smtClean="0"/>
              <a:t>- dá uma ordem de pagamento - </a:t>
            </a:r>
            <a:r>
              <a:rPr lang="pt-PT" sz="1800" b="1" dirty="0" smtClean="0"/>
              <a:t>saque</a:t>
            </a:r>
            <a:r>
              <a:rPr lang="pt-PT" sz="1800" dirty="0" smtClean="0"/>
              <a:t> - de uma dada quantia, em determinadas circunstâncias de tempo e lugar, a um devedor - </a:t>
            </a:r>
            <a:r>
              <a:rPr lang="pt-PT" sz="1800" b="1" dirty="0" smtClean="0"/>
              <a:t>o sacado</a:t>
            </a:r>
            <a:r>
              <a:rPr lang="pt-PT" sz="1800" dirty="0" smtClean="0"/>
              <a:t> -, ordem essa a favor de uma terceira pessoa - o </a:t>
            </a:r>
            <a:r>
              <a:rPr lang="pt-PT" sz="1800" b="1" dirty="0" smtClean="0"/>
              <a:t>tomador</a:t>
            </a:r>
            <a:r>
              <a:rPr lang="pt-PT" sz="1800" dirty="0" smtClean="0"/>
              <a:t>.</a:t>
            </a:r>
            <a:endParaRPr lang="pt-PT" sz="1800" b="1" dirty="0" smtClean="0"/>
          </a:p>
          <a:p>
            <a:r>
              <a:rPr lang="pt-PT" sz="1800" dirty="0" smtClean="0"/>
              <a:t> </a:t>
            </a:r>
            <a:endParaRPr lang="pt-PT" sz="1800" b="1" dirty="0" smtClean="0"/>
          </a:p>
          <a:p>
            <a:r>
              <a:rPr lang="pt-PT" sz="1800" dirty="0" smtClean="0"/>
              <a:t>2 - O sacado só assume a obrigação mencionada no título se e quando aceitar a ordem de pagamento, assinando transversalmente no rosto do título. Este acto denomina-se </a:t>
            </a:r>
            <a:r>
              <a:rPr lang="pt-PT" sz="1800" b="1" dirty="0" smtClean="0"/>
              <a:t>aceite</a:t>
            </a:r>
            <a:r>
              <a:rPr lang="pt-PT" sz="1800" dirty="0" smtClean="0"/>
              <a:t> e converte o sacado em </a:t>
            </a:r>
            <a:r>
              <a:rPr lang="pt-PT" sz="1800" b="1" dirty="0" smtClean="0"/>
              <a:t>aceitante</a:t>
            </a:r>
            <a:r>
              <a:rPr lang="pt-PT" sz="1800" dirty="0" smtClean="0"/>
              <a:t>.</a:t>
            </a:r>
            <a:endParaRPr lang="pt-PT" sz="1800" b="1" dirty="0" smtClean="0"/>
          </a:p>
          <a:p>
            <a:r>
              <a:rPr lang="pt-PT" sz="1800" dirty="0" smtClean="0"/>
              <a:t> </a:t>
            </a:r>
            <a:endParaRPr lang="pt-PT" sz="1800" b="1" dirty="0" smtClean="0"/>
          </a:p>
          <a:p>
            <a:r>
              <a:rPr lang="pt-PT" sz="1800" dirty="0" smtClean="0"/>
              <a:t>3 - A letra circula por </a:t>
            </a:r>
            <a:r>
              <a:rPr lang="pt-PT" sz="1800" b="1" dirty="0" smtClean="0"/>
              <a:t>endosso</a:t>
            </a:r>
            <a:r>
              <a:rPr lang="pt-PT" sz="1800" dirty="0" smtClean="0"/>
              <a:t> (título à ordem), pelo que o tomador poderá assumir a qualidade de </a:t>
            </a:r>
            <a:r>
              <a:rPr lang="pt-PT" sz="1800" b="1" dirty="0" smtClean="0"/>
              <a:t>endossante</a:t>
            </a:r>
            <a:r>
              <a:rPr lang="pt-PT" sz="1800" dirty="0" smtClean="0"/>
              <a:t>, transmitindo a letra a um </a:t>
            </a:r>
            <a:r>
              <a:rPr lang="pt-PT" sz="1800" b="1" dirty="0" smtClean="0"/>
              <a:t>endossado</a:t>
            </a:r>
            <a:r>
              <a:rPr lang="pt-PT" sz="1800" dirty="0" smtClean="0"/>
              <a:t>, o qual, por sua vez, poderá praticar acto idêntico a favor de um outro endossado e assim sucessivamente.</a:t>
            </a:r>
            <a:endParaRPr lang="pt-PT" sz="1800" b="1" dirty="0" smtClean="0"/>
          </a:p>
          <a:p>
            <a:pPr>
              <a:buNone/>
            </a:pPr>
            <a:endParaRPr lang="pt-PT" sz="18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253536"/>
            <a:ext cx="8229600" cy="1143000"/>
          </a:xfrm>
        </p:spPr>
        <p:txBody>
          <a:bodyPr>
            <a:normAutofit/>
          </a:bodyPr>
          <a:lstStyle/>
          <a:p>
            <a:r>
              <a:rPr lang="pt-PT" sz="1600" dirty="0" smtClean="0"/>
              <a:t>A letra de câmbio</a:t>
            </a:r>
            <a:endParaRPr lang="pt-PT" sz="1600" dirty="0"/>
          </a:p>
        </p:txBody>
      </p:sp>
      <p:sp>
        <p:nvSpPr>
          <p:cNvPr id="5" name="Marcador de Posição de Conteúdo 2"/>
          <p:cNvSpPr>
            <a:spLocks noGrp="1"/>
          </p:cNvSpPr>
          <p:nvPr>
            <p:ph idx="1"/>
          </p:nvPr>
        </p:nvSpPr>
        <p:spPr>
          <a:xfrm>
            <a:off x="457200" y="1646237"/>
            <a:ext cx="8229600" cy="4526280"/>
          </a:xfrm>
        </p:spPr>
        <p:txBody>
          <a:bodyPr>
            <a:noAutofit/>
          </a:bodyPr>
          <a:lstStyle/>
          <a:p>
            <a:pPr algn="just">
              <a:buNone/>
            </a:pPr>
            <a:r>
              <a:rPr lang="pt-PT" sz="1800" b="1" dirty="0" smtClean="0"/>
              <a:t>5. AS OBRIGAÇÕES DA LETRA DE CÂMBIO.</a:t>
            </a:r>
          </a:p>
          <a:p>
            <a:pPr algn="just"/>
            <a:r>
              <a:rPr lang="pt-PT" sz="1800" dirty="0" smtClean="0"/>
              <a:t>4 - O principal obrigado em virtude da letra é o </a:t>
            </a:r>
            <a:r>
              <a:rPr lang="pt-PT" sz="1800" b="1" dirty="0" smtClean="0"/>
              <a:t>aceitante</a:t>
            </a:r>
            <a:r>
              <a:rPr lang="pt-PT" sz="1800" dirty="0" smtClean="0"/>
              <a:t>, que assume a obrigação de pagar a quantia nela mencionada, ao portador legitimado por uma série ininterrupta e formalmente correcta de endossos, na data de vencimento e no local devido.</a:t>
            </a:r>
            <a:endParaRPr lang="pt-PT" sz="1800" b="1" dirty="0" smtClean="0"/>
          </a:p>
          <a:p>
            <a:pPr algn="just"/>
            <a:r>
              <a:rPr lang="pt-PT" sz="1800" dirty="0" smtClean="0"/>
              <a:t> </a:t>
            </a:r>
            <a:endParaRPr lang="pt-PT" sz="1800" b="1" dirty="0" smtClean="0"/>
          </a:p>
          <a:p>
            <a:pPr algn="just"/>
            <a:r>
              <a:rPr lang="pt-PT" sz="1800" dirty="0" smtClean="0"/>
              <a:t>5 - Note-se, contudo, que não é apenas o aceitante que se obriga em virtude da letra. Todos os subscritores do título se obrigam, solidariamente, a efectuar a obrigação nele referida (</a:t>
            </a:r>
            <a:r>
              <a:rPr lang="pt-PT" sz="1800" b="1" dirty="0" smtClean="0"/>
              <a:t>obrigados de garantia ou de regresso</a:t>
            </a:r>
            <a:r>
              <a:rPr lang="pt-PT" sz="1800" dirty="0" smtClean="0"/>
              <a:t>). Assim, o </a:t>
            </a:r>
            <a:r>
              <a:rPr lang="pt-PT" sz="1800" b="1" dirty="0" smtClean="0"/>
              <a:t>sacador</a:t>
            </a:r>
            <a:r>
              <a:rPr lang="pt-PT" sz="1800" dirty="0" smtClean="0"/>
              <a:t> (emitente da letra) obriga-se perante o tomador e os sucessivos endossados a pagar a letra, caso o sacado não a aceite ou aceitando-a não a pague. Também cada um dos </a:t>
            </a:r>
            <a:r>
              <a:rPr lang="pt-PT" sz="1800" b="1" dirty="0" smtClean="0"/>
              <a:t>endossantes</a:t>
            </a:r>
            <a:r>
              <a:rPr lang="pt-PT" sz="1800" dirty="0" smtClean="0"/>
              <a:t> promete ao seu endossado e endossados subsequentes que a letra será aceite e paga pelo sacado, obrigando-se a pagá-la se este o não fizer. Há ainda um outro tipo de obrigação cambiária de garantia, que é a resultante do </a:t>
            </a:r>
            <a:r>
              <a:rPr lang="pt-PT" sz="1800" b="1" dirty="0" smtClean="0"/>
              <a:t>aval</a:t>
            </a:r>
            <a:r>
              <a:rPr lang="pt-PT" sz="1800" dirty="0" smtClean="0"/>
              <a:t>, acto pelo qual uma qualquer pessoa garante o pagamento da letra por parte de um dos seus subscritores.</a:t>
            </a:r>
            <a:endParaRPr lang="pt-PT" sz="1800" b="1" dirty="0" smtClean="0"/>
          </a:p>
          <a:p>
            <a:pPr algn="just">
              <a:buNone/>
            </a:pPr>
            <a:endParaRPr lang="pt-PT" sz="1800" b="1" dirty="0" smtClean="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253536"/>
            <a:ext cx="8229600" cy="1143000"/>
          </a:xfrm>
        </p:spPr>
        <p:txBody>
          <a:bodyPr>
            <a:normAutofit/>
          </a:bodyPr>
          <a:lstStyle/>
          <a:p>
            <a:r>
              <a:rPr lang="pt-PT" sz="1600" dirty="0" smtClean="0"/>
              <a:t>A letra de câmbio</a:t>
            </a:r>
            <a:endParaRPr lang="pt-PT" sz="1600" dirty="0"/>
          </a:p>
        </p:txBody>
      </p:sp>
      <p:sp>
        <p:nvSpPr>
          <p:cNvPr id="5" name="Marcador de Posição de Conteúdo 2"/>
          <p:cNvSpPr>
            <a:spLocks noGrp="1"/>
          </p:cNvSpPr>
          <p:nvPr>
            <p:ph idx="1"/>
          </p:nvPr>
        </p:nvSpPr>
        <p:spPr>
          <a:xfrm>
            <a:off x="457200" y="1646237"/>
            <a:ext cx="8229600" cy="4526280"/>
          </a:xfrm>
        </p:spPr>
        <p:txBody>
          <a:bodyPr>
            <a:noAutofit/>
          </a:bodyPr>
          <a:lstStyle/>
          <a:p>
            <a:pPr algn="just">
              <a:buNone/>
            </a:pPr>
            <a:r>
              <a:rPr lang="pt-PT" sz="1800" b="1" dirty="0" smtClean="0"/>
              <a:t>5. AS OBRIGAÇÕES DA LETRA DE CÂMBIO.</a:t>
            </a:r>
          </a:p>
          <a:p>
            <a:endParaRPr lang="pt-PT" sz="1800" dirty="0" smtClean="0"/>
          </a:p>
          <a:p>
            <a:pPr algn="just"/>
            <a:r>
              <a:rPr lang="pt-PT" sz="1800" dirty="0" smtClean="0"/>
              <a:t>6 - Deste modo, temos uma sucessão de co-obrigados à mesma prestação, que forma a chamada </a:t>
            </a:r>
            <a:r>
              <a:rPr lang="pt-PT" sz="1800" b="1" dirty="0" smtClean="0"/>
              <a:t>cadeia cambiária</a:t>
            </a:r>
            <a:r>
              <a:rPr lang="pt-PT" sz="1800" dirty="0" smtClean="0"/>
              <a:t>, na qual têm posições diversas, dado que cada um se obriga apenas perante os posteriores titulares, ainda que o montante da obrigação seja o mesmo para todos e todos se obriguem solidariamente perante o portador.</a:t>
            </a:r>
            <a:endParaRPr lang="pt-PT" sz="1800" b="1" dirty="0" smtClean="0"/>
          </a:p>
          <a:p>
            <a:pPr algn="just"/>
            <a:r>
              <a:rPr lang="pt-PT" sz="1800" dirty="0" smtClean="0"/>
              <a:t> </a:t>
            </a:r>
            <a:endParaRPr lang="pt-PT" sz="1800" b="1" dirty="0" smtClean="0"/>
          </a:p>
          <a:p>
            <a:pPr algn="just"/>
            <a:r>
              <a:rPr lang="pt-PT" sz="1800" dirty="0" smtClean="0"/>
              <a:t>7 - A eficácia das obrigações cambiárias de garantia depende, em regra, da comprovação da falta de aceite ou de pagamento pelo sacado, através de um </a:t>
            </a:r>
            <a:r>
              <a:rPr lang="pt-PT" sz="1800" b="1" dirty="0" smtClean="0"/>
              <a:t>protesto</a:t>
            </a:r>
            <a:r>
              <a:rPr lang="pt-PT" sz="1800" dirty="0" smtClean="0"/>
              <a:t>.</a:t>
            </a:r>
            <a:endParaRPr lang="pt-PT" sz="1800" b="1" dirty="0" smtClean="0"/>
          </a:p>
          <a:p>
            <a:pPr algn="just">
              <a:buNone/>
            </a:pPr>
            <a:endParaRPr lang="pt-PT" sz="1800" b="1" dirty="0" smtClean="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undição">
  <a:themeElements>
    <a:clrScheme name="Personalizado 10">
      <a:dk1>
        <a:sysClr val="windowText" lastClr="000000"/>
      </a:dk1>
      <a:lt1>
        <a:sysClr val="window" lastClr="FFFFFF"/>
      </a:lt1>
      <a:dk2>
        <a:srgbClr val="04617B"/>
      </a:dk2>
      <a:lt2>
        <a:srgbClr val="DBF5F9"/>
      </a:lt2>
      <a:accent1>
        <a:srgbClr val="DBF5F9"/>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Confluência">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Fundição">
      <a:fillStyleLst>
        <a:solidFill>
          <a:schemeClr val="phClr"/>
        </a:solidFill>
        <a:gradFill rotWithShape="1">
          <a:gsLst>
            <a:gs pos="0">
              <a:schemeClr val="phClr">
                <a:tint val="70000"/>
                <a:satMod val="180000"/>
              </a:schemeClr>
            </a:gs>
            <a:gs pos="62000">
              <a:schemeClr val="phClr">
                <a:tint val="30000"/>
                <a:satMod val="180000"/>
              </a:schemeClr>
            </a:gs>
            <a:gs pos="100000">
              <a:schemeClr val="phClr">
                <a:tint val="22000"/>
                <a:satMod val="180000"/>
              </a:schemeClr>
            </a:gs>
          </a:gsLst>
          <a:lin ang="16200000" scaled="0"/>
        </a:gradFill>
        <a:gradFill rotWithShape="1">
          <a:gsLst>
            <a:gs pos="0">
              <a:schemeClr val="phClr">
                <a:shade val="58000"/>
                <a:satMod val="150000"/>
              </a:schemeClr>
            </a:gs>
            <a:gs pos="72000">
              <a:schemeClr val="phClr">
                <a:tint val="90000"/>
                <a:satMod val="135000"/>
              </a:schemeClr>
            </a:gs>
            <a:gs pos="100000">
              <a:schemeClr val="phClr">
                <a:tint val="80000"/>
                <a:satMod val="155000"/>
              </a:schemeClr>
            </a:gs>
          </a:gsLst>
          <a:lin ang="16200000" scaled="0"/>
        </a:gradFill>
      </a:fillStyleLst>
      <a:lnStyleLst>
        <a:ln w="9525" cap="flat" cmpd="sng" algn="ctr">
          <a:solidFill>
            <a:schemeClr val="phClr">
              <a:shade val="80000"/>
            </a:schemeClr>
          </a:solidFill>
          <a:prstDash val="solid"/>
        </a:ln>
        <a:ln w="38100" cap="flat" cmpd="sng" algn="ctr">
          <a:solidFill>
            <a:schemeClr val="phClr"/>
          </a:solidFill>
          <a:prstDash val="solid"/>
        </a:ln>
        <a:ln w="38100" cap="flat" cmpd="sng" algn="ctr">
          <a:solidFill>
            <a:schemeClr val="phClr"/>
          </a:solidFill>
          <a:prstDash val="solid"/>
        </a:ln>
      </a:lnStyleLst>
      <a:effectStyleLst>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a:effectStyle>
      </a:effectStyleLst>
      <a:bgFillStyleLst>
        <a:solidFill>
          <a:schemeClr val="phClr"/>
        </a:solidFill>
        <a:gradFill rotWithShape="1">
          <a:gsLst>
            <a:gs pos="0">
              <a:schemeClr val="phClr">
                <a:tint val="75000"/>
                <a:satMod val="400000"/>
              </a:schemeClr>
            </a:gs>
            <a:gs pos="20000">
              <a:schemeClr val="phClr">
                <a:tint val="80000"/>
                <a:satMod val="355000"/>
              </a:schemeClr>
            </a:gs>
            <a:gs pos="100000">
              <a:schemeClr val="phClr">
                <a:tint val="95000"/>
                <a:shade val="55000"/>
                <a:satMod val="355000"/>
              </a:schemeClr>
            </a:gs>
          </a:gsLst>
          <a:path path="circle">
            <a:fillToRect l="67500" t="35000" r="32500" b="65000"/>
          </a:path>
        </a:gradFill>
        <a:blipFill>
          <a:blip xmlns:r="http://schemas.openxmlformats.org/officeDocument/2006/relationships" r:embed="rId1">
            <a:duotone>
              <a:schemeClr val="phClr">
                <a:shade val="30000"/>
                <a:satMod val="120000"/>
              </a:schemeClr>
              <a:schemeClr val="phClr">
                <a:tint val="70000"/>
                <a:satMod val="250000"/>
              </a:schemeClr>
            </a:duotone>
          </a:blip>
          <a:tile tx="0" ty="0" sx="50000" sy="50000" flip="none" algn="t"/>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Foundry</Template>
  <TotalTime>166</TotalTime>
  <Words>1118</Words>
  <Application>Microsoft Office PowerPoint</Application>
  <PresentationFormat>Apresentação no Ecrã (4:3)</PresentationFormat>
  <Paragraphs>897</Paragraphs>
  <Slides>61</Slides>
  <Notes>0</Notes>
  <HiddenSlides>0</HiddenSlides>
  <MMClips>0</MMClips>
  <ScaleCrop>false</ScaleCrop>
  <HeadingPairs>
    <vt:vector size="6" baseType="variant">
      <vt:variant>
        <vt:lpstr>Tema</vt:lpstr>
      </vt:variant>
      <vt:variant>
        <vt:i4>1</vt:i4>
      </vt:variant>
      <vt:variant>
        <vt:lpstr>Servidores OLE incorporados</vt:lpstr>
      </vt:variant>
      <vt:variant>
        <vt:i4>1</vt:i4>
      </vt:variant>
      <vt:variant>
        <vt:lpstr>Títulos dos diapositivos</vt:lpstr>
      </vt:variant>
      <vt:variant>
        <vt:i4>61</vt:i4>
      </vt:variant>
    </vt:vector>
  </HeadingPairs>
  <TitlesOfParts>
    <vt:vector size="63" baseType="lpstr">
      <vt:lpstr>Fundição</vt:lpstr>
      <vt:lpstr>Acrobat Document</vt:lpstr>
      <vt:lpstr>A letra de câmbio</vt:lpstr>
      <vt:lpstr>A letra de câmbio</vt:lpstr>
      <vt:lpstr>A letra de câmbio</vt:lpstr>
      <vt:lpstr>A letra de câmbio</vt:lpstr>
      <vt:lpstr>A letra de câmbio</vt:lpstr>
      <vt:lpstr>A letra de câmbio</vt:lpstr>
      <vt:lpstr>A letra de câmbio</vt:lpstr>
      <vt:lpstr>A letra de câmbio</vt:lpstr>
      <vt:lpstr>A letra de câmbio</vt:lpstr>
      <vt:lpstr>A letra de câmbio</vt:lpstr>
      <vt:lpstr>A letra de câmbio</vt:lpstr>
      <vt:lpstr>A letra de câmbio</vt:lpstr>
      <vt:lpstr>A letra de câmbio</vt:lpstr>
      <vt:lpstr>A letra de câmbio</vt:lpstr>
      <vt:lpstr>A letra de câmbio</vt:lpstr>
      <vt:lpstr>A letra de câmbio</vt:lpstr>
      <vt:lpstr>A letra de câmbio</vt:lpstr>
      <vt:lpstr>A letra de câmbio</vt:lpstr>
      <vt:lpstr>A letra de câmbio</vt:lpstr>
      <vt:lpstr>A letra de câmbio</vt:lpstr>
      <vt:lpstr>A letra de câmbio</vt:lpstr>
      <vt:lpstr>A letra de câmbio</vt:lpstr>
      <vt:lpstr>A letra de câmbio</vt:lpstr>
      <vt:lpstr>A letra de câmbio</vt:lpstr>
      <vt:lpstr>A letra de câmbio</vt:lpstr>
      <vt:lpstr>A letra de câmbio</vt:lpstr>
      <vt:lpstr>A letra de câmbio</vt:lpstr>
      <vt:lpstr>A letra de câmbio</vt:lpstr>
      <vt:lpstr>A letra de câmbio</vt:lpstr>
      <vt:lpstr>A letra de câmbio</vt:lpstr>
      <vt:lpstr>A letra de câmbio</vt:lpstr>
      <vt:lpstr>A letra de câmbio</vt:lpstr>
      <vt:lpstr>A letra de câmbio</vt:lpstr>
      <vt:lpstr>A letra de câmbio</vt:lpstr>
      <vt:lpstr>A letra de câmbio</vt:lpstr>
      <vt:lpstr>A letra de câmbio</vt:lpstr>
      <vt:lpstr>A letra de câmbio</vt:lpstr>
      <vt:lpstr>A letra de câmbio</vt:lpstr>
      <vt:lpstr>A letra de câmbio</vt:lpstr>
      <vt:lpstr>A letra de câmbio</vt:lpstr>
      <vt:lpstr>A letra de câmbio</vt:lpstr>
      <vt:lpstr>A letra de câmbio</vt:lpstr>
      <vt:lpstr>A letra de câmbio</vt:lpstr>
      <vt:lpstr>A letra de câmbio</vt:lpstr>
      <vt:lpstr>A letra de câmbio</vt:lpstr>
      <vt:lpstr>A letra de câmbio</vt:lpstr>
      <vt:lpstr>A letra de câmbio</vt:lpstr>
      <vt:lpstr>A letra de câmbio</vt:lpstr>
      <vt:lpstr>A letra de câmbio</vt:lpstr>
      <vt:lpstr>A letra de câmbio</vt:lpstr>
      <vt:lpstr>A letra de câmbio</vt:lpstr>
      <vt:lpstr>A letra de câmbio</vt:lpstr>
      <vt:lpstr>A letra de câmbio</vt:lpstr>
      <vt:lpstr>A letra de câmbio</vt:lpstr>
      <vt:lpstr>A letra de câmbio</vt:lpstr>
      <vt:lpstr>A letra de câmbio</vt:lpstr>
      <vt:lpstr>A letra de câmbio</vt:lpstr>
      <vt:lpstr>A letra de câmbio</vt:lpstr>
      <vt:lpstr>A letra de câmbio</vt:lpstr>
      <vt:lpstr>A letra de câmbio</vt:lpstr>
      <vt:lpstr>A letra de câmbio</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 letra de câmbio</dc:title>
  <dc:creator>ISCAP</dc:creator>
  <cp:lastModifiedBy>ISCAP</cp:lastModifiedBy>
  <cp:revision>20</cp:revision>
  <dcterms:created xsi:type="dcterms:W3CDTF">2009-02-18T15:16:57Z</dcterms:created>
  <dcterms:modified xsi:type="dcterms:W3CDTF">2011-05-13T10:09:14Z</dcterms:modified>
</cp:coreProperties>
</file>