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70" r:id="rId3"/>
    <p:sldId id="371" r:id="rId4"/>
    <p:sldId id="372" r:id="rId5"/>
    <p:sldId id="373" r:id="rId6"/>
    <p:sldId id="374" r:id="rId7"/>
    <p:sldId id="375" r:id="rId8"/>
    <p:sldId id="393" r:id="rId9"/>
    <p:sldId id="394" r:id="rId10"/>
    <p:sldId id="395" r:id="rId11"/>
    <p:sldId id="396" r:id="rId12"/>
    <p:sldId id="397" r:id="rId13"/>
    <p:sldId id="398" r:id="rId14"/>
    <p:sldId id="399" r:id="rId15"/>
    <p:sldId id="400" r:id="rId16"/>
    <p:sldId id="401" r:id="rId17"/>
    <p:sldId id="410" r:id="rId18"/>
    <p:sldId id="402" r:id="rId19"/>
    <p:sldId id="403" r:id="rId20"/>
    <p:sldId id="404" r:id="rId21"/>
    <p:sldId id="405" r:id="rId22"/>
    <p:sldId id="406" r:id="rId23"/>
    <p:sldId id="407" r:id="rId24"/>
    <p:sldId id="408" r:id="rId25"/>
    <p:sldId id="409" r:id="rId26"/>
    <p:sldId id="376" r:id="rId27"/>
    <p:sldId id="377" r:id="rId28"/>
    <p:sldId id="378" r:id="rId29"/>
    <p:sldId id="380" r:id="rId30"/>
    <p:sldId id="381" r:id="rId31"/>
    <p:sldId id="382" r:id="rId32"/>
    <p:sldId id="383" r:id="rId33"/>
    <p:sldId id="384" r:id="rId34"/>
    <p:sldId id="385" r:id="rId35"/>
    <p:sldId id="379" r:id="rId36"/>
    <p:sldId id="386" r:id="rId37"/>
    <p:sldId id="387" r:id="rId38"/>
    <p:sldId id="388" r:id="rId39"/>
    <p:sldId id="389" r:id="rId40"/>
    <p:sldId id="390" r:id="rId41"/>
    <p:sldId id="391" r:id="rId42"/>
    <p:sldId id="392" r:id="rId43"/>
    <p:sldId id="411" r:id="rId44"/>
    <p:sldId id="412" r:id="rId45"/>
    <p:sldId id="413" r:id="rId46"/>
    <p:sldId id="414" r:id="rId47"/>
    <p:sldId id="415" r:id="rId48"/>
    <p:sldId id="416" r:id="rId49"/>
    <p:sldId id="417" r:id="rId50"/>
    <p:sldId id="418" r:id="rId51"/>
    <p:sldId id="419" r:id="rId52"/>
    <p:sldId id="420" r:id="rId53"/>
    <p:sldId id="421" r:id="rId54"/>
    <p:sldId id="422" r:id="rId55"/>
    <p:sldId id="423" r:id="rId56"/>
    <p:sldId id="424" r:id="rId57"/>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0" d="100"/>
          <a:sy n="70" d="100"/>
        </p:scale>
        <p:origin x="-91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spTree>
      <p:nvGrpSpPr>
        <p:cNvPr id="1" name=""/>
        <p:cNvGrpSpPr/>
        <p:nvPr/>
      </p:nvGrpSpPr>
      <p:grpSpPr>
        <a:xfrm>
          <a:off x="0" y="0"/>
          <a:ext cx="0" cy="0"/>
          <a:chOff x="0" y="0"/>
          <a:chExt cx="0" cy="0"/>
        </a:xfrm>
      </p:grpSpPr>
      <p:sp>
        <p:nvSpPr>
          <p:cNvPr id="10" name="Triângulo rectângulo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ítulo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pt-PT" smtClean="0"/>
              <a:t>Clique para editar o estilo</a:t>
            </a:r>
            <a:endParaRPr kumimoji="0" lang="en-US"/>
          </a:p>
        </p:txBody>
      </p:sp>
      <p:sp>
        <p:nvSpPr>
          <p:cNvPr id="17" name="Subtítulo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PT" smtClean="0"/>
              <a:t>Faça clique para editar o estilo</a:t>
            </a:r>
            <a:endParaRPr kumimoji="0" lang="en-US"/>
          </a:p>
        </p:txBody>
      </p:sp>
      <p:grpSp>
        <p:nvGrpSpPr>
          <p:cNvPr id="2" name="Grupo 1"/>
          <p:cNvGrpSpPr/>
          <p:nvPr/>
        </p:nvGrpSpPr>
        <p:grpSpPr>
          <a:xfrm>
            <a:off x="-3765" y="4953000"/>
            <a:ext cx="9147765" cy="1912088"/>
            <a:chOff x="-3765" y="4832896"/>
            <a:chExt cx="9147765" cy="2032192"/>
          </a:xfrm>
        </p:grpSpPr>
        <p:sp>
          <p:nvSpPr>
            <p:cNvPr id="7" name="Forma liv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a liv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a liv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exão recta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Marcador de Posição da Data 29"/>
          <p:cNvSpPr>
            <a:spLocks noGrp="1"/>
          </p:cNvSpPr>
          <p:nvPr>
            <p:ph type="dt" sz="half" idx="10"/>
          </p:nvPr>
        </p:nvSpPr>
        <p:spPr/>
        <p:txBody>
          <a:bodyPr/>
          <a:lstStyle>
            <a:lvl1pPr>
              <a:defRPr>
                <a:solidFill>
                  <a:srgbClr val="FFFFFF"/>
                </a:solidFill>
              </a:defRPr>
            </a:lvl1pPr>
            <a:extLst/>
          </a:lstStyle>
          <a:p>
            <a:fld id="{5C5733AF-F1B6-4C6E-84AE-D1E566E72A1A}" type="datetimeFigureOut">
              <a:rPr lang="pt-PT" smtClean="0"/>
              <a:pPr/>
              <a:t>15-01-2011</a:t>
            </a:fld>
            <a:endParaRPr lang="pt-PT"/>
          </a:p>
        </p:txBody>
      </p:sp>
      <p:sp>
        <p:nvSpPr>
          <p:cNvPr id="19" name="Marcador de Posição do Rodapé 18"/>
          <p:cNvSpPr>
            <a:spLocks noGrp="1"/>
          </p:cNvSpPr>
          <p:nvPr>
            <p:ph type="ftr" sz="quarter" idx="11"/>
          </p:nvPr>
        </p:nvSpPr>
        <p:spPr/>
        <p:txBody>
          <a:bodyPr/>
          <a:lstStyle>
            <a:lvl1pPr>
              <a:defRPr>
                <a:solidFill>
                  <a:schemeClr val="accent1">
                    <a:tint val="20000"/>
                  </a:schemeClr>
                </a:solidFill>
              </a:defRPr>
            </a:lvl1pPr>
            <a:extLst/>
          </a:lstStyle>
          <a:p>
            <a:endParaRPr lang="pt-PT"/>
          </a:p>
        </p:txBody>
      </p:sp>
      <p:sp>
        <p:nvSpPr>
          <p:cNvPr id="27" name="Marcador de Posição do Número do Diapositivo 26"/>
          <p:cNvSpPr>
            <a:spLocks noGrp="1"/>
          </p:cNvSpPr>
          <p:nvPr>
            <p:ph type="sldNum" sz="quarter" idx="12"/>
          </p:nvPr>
        </p:nvSpPr>
        <p:spPr/>
        <p:txBody>
          <a:bodyPr/>
          <a:lstStyle>
            <a:lvl1pPr>
              <a:defRPr>
                <a:solidFill>
                  <a:srgbClr val="FFFFFF"/>
                </a:solidFill>
              </a:defRPr>
            </a:lvl1pPr>
            <a:extLst/>
          </a:lstStyle>
          <a:p>
            <a:fld id="{10B2A52C-0F40-406A-90C7-3CEB975E3741}" type="slidenum">
              <a:rPr lang="pt-PT" smtClean="0"/>
              <a:pPr/>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15-01-2011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44013" y="274640"/>
            <a:ext cx="1777470" cy="5592761"/>
          </a:xfrm>
        </p:spPr>
        <p:txBody>
          <a:bodyPr vert="eaVert"/>
          <a:lstStyle>
            <a:extLs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15-01-2011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p:txBody>
          <a:bodyPr/>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15-01-2011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7" name="Título 6"/>
          <p:cNvSpPr>
            <a:spLocks noGrp="1"/>
          </p:cNvSpPr>
          <p:nvPr>
            <p:ph type="title"/>
          </p:nvPr>
        </p:nvSpPr>
        <p:spPr/>
        <p:txBody>
          <a:bodyPr rtlCol="0"/>
          <a:lstStyle>
            <a:extLst/>
          </a:lstStyle>
          <a:p>
            <a:r>
              <a:rPr kumimoji="0" lang="pt-PT" smtClean="0"/>
              <a:t>Clique para editar o estilo</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bg>
      <p:bgRef idx="1002">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PT" smtClean="0"/>
              <a:t>Clique para editar os estilos</a:t>
            </a:r>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15-01-2011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7" name="Divisa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Divisa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bg>
      <p:bgRef idx="1002">
        <a:schemeClr val="bg1"/>
      </p:bgRef>
    </p:bg>
    <p:spTree>
      <p:nvGrpSpPr>
        <p:cNvPr id="1" name=""/>
        <p:cNvGrpSpPr/>
        <p:nvPr/>
      </p:nvGrpSpPr>
      <p:grpSpPr>
        <a:xfrm>
          <a:off x="0" y="0"/>
          <a:ext cx="0" cy="0"/>
          <a:chOff x="0" y="0"/>
          <a:chExt cx="0" cy="0"/>
        </a:xfrm>
      </p:grpSpPr>
      <p:sp>
        <p:nvSpPr>
          <p:cNvPr id="3" name="Marcador de Posição de Conteúdo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e Conteúdo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p:txBody>
          <a:bodyPr/>
          <a:lstStyle>
            <a:extLst/>
          </a:lstStyle>
          <a:p>
            <a:fld id="{5C5733AF-F1B6-4C6E-84AE-D1E566E72A1A}" type="datetimeFigureOut">
              <a:rPr lang="pt-PT" smtClean="0"/>
              <a:pPr/>
              <a:t>15-01-2011</a:t>
            </a:fld>
            <a:endParaRPr lang="pt-PT"/>
          </a:p>
        </p:txBody>
      </p:sp>
      <p:sp>
        <p:nvSpPr>
          <p:cNvPr id="6" name="Marcador de Posição do Rodapé 5"/>
          <p:cNvSpPr>
            <a:spLocks noGrp="1"/>
          </p:cNvSpPr>
          <p:nvPr>
            <p:ph type="ftr" sz="quarter" idx="11"/>
          </p:nvPr>
        </p:nvSpPr>
        <p:spPr/>
        <p:txBody>
          <a:bodyPr/>
          <a:lstStyle>
            <a:extLst/>
          </a:lstStyle>
          <a:p>
            <a:endParaRPr lang="pt-PT"/>
          </a:p>
        </p:txBody>
      </p:sp>
      <p:sp>
        <p:nvSpPr>
          <p:cNvPr id="7" name="Marcador de Posição do Número do Diapositivo 6"/>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8" name="Título 7"/>
          <p:cNvSpPr>
            <a:spLocks noGrp="1"/>
          </p:cNvSpPr>
          <p:nvPr>
            <p:ph type="title"/>
          </p:nvPr>
        </p:nvSpPr>
        <p:spPr/>
        <p:txBody>
          <a:bodyPr rtlCol="0"/>
          <a:lstStyle>
            <a:extLst/>
          </a:lstStyle>
          <a:p>
            <a:r>
              <a:rPr kumimoji="0" lang="pt-PT" smtClean="0"/>
              <a:t>Clique para editar o estilo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8229600" cy="1143000"/>
          </a:xfrm>
        </p:spPr>
        <p:txBody>
          <a:bodyPr anchor="ctr"/>
          <a:lstStyle>
            <a:lvl1pPr>
              <a:defRPr/>
            </a:lvl1pPr>
            <a:extLst/>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PT" smtClean="0"/>
              <a:t>Clique para editar os estilos</a:t>
            </a:r>
          </a:p>
        </p:txBody>
      </p:sp>
      <p:sp>
        <p:nvSpPr>
          <p:cNvPr id="4" name="Marcador de Posição do Texto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PT" smtClean="0"/>
              <a:t>Clique para editar os estilos</a:t>
            </a:r>
          </a:p>
        </p:txBody>
      </p:sp>
      <p:sp>
        <p:nvSpPr>
          <p:cNvPr id="5" name="Marcador de Posição de Conteúdo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6" name="Marcador de Posição de Conteúdo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0"/>
          </p:nvPr>
        </p:nvSpPr>
        <p:spPr/>
        <p:txBody>
          <a:bodyPr/>
          <a:lstStyle>
            <a:extLst/>
          </a:lstStyle>
          <a:p>
            <a:fld id="{5C5733AF-F1B6-4C6E-84AE-D1E566E72A1A}" type="datetimeFigureOut">
              <a:rPr lang="pt-PT" smtClean="0"/>
              <a:pPr/>
              <a:t>15-01-2011</a:t>
            </a:fld>
            <a:endParaRPr lang="pt-PT"/>
          </a:p>
        </p:txBody>
      </p:sp>
      <p:sp>
        <p:nvSpPr>
          <p:cNvPr id="8" name="Marcador de Posição do Rodapé 7"/>
          <p:cNvSpPr>
            <a:spLocks noGrp="1"/>
          </p:cNvSpPr>
          <p:nvPr>
            <p:ph type="ftr" sz="quarter" idx="11"/>
          </p:nvPr>
        </p:nvSpPr>
        <p:spPr/>
        <p:txBody>
          <a:bodyPr/>
          <a:lstStyle>
            <a:extLst/>
          </a:lstStyle>
          <a:p>
            <a:endParaRPr lang="pt-PT"/>
          </a:p>
        </p:txBody>
      </p:sp>
      <p:sp>
        <p:nvSpPr>
          <p:cNvPr id="9" name="Marcador de Posição do Número do Diapositivo 8"/>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bg>
      <p:bgRef idx="1002">
        <a:schemeClr val="bg1"/>
      </p:bgRef>
    </p:bg>
    <p:spTree>
      <p:nvGrpSpPr>
        <p:cNvPr id="1" name=""/>
        <p:cNvGrpSpPr/>
        <p:nvPr/>
      </p:nvGrpSpPr>
      <p:grpSpPr>
        <a:xfrm>
          <a:off x="0" y="0"/>
          <a:ext cx="0" cy="0"/>
          <a:chOff x="0" y="0"/>
          <a:chExt cx="0" cy="0"/>
        </a:xfrm>
      </p:grpSpPr>
      <p:sp>
        <p:nvSpPr>
          <p:cNvPr id="3" name="Marcador de Posição da Data 2"/>
          <p:cNvSpPr>
            <a:spLocks noGrp="1"/>
          </p:cNvSpPr>
          <p:nvPr>
            <p:ph type="dt" sz="half" idx="10"/>
          </p:nvPr>
        </p:nvSpPr>
        <p:spPr/>
        <p:txBody>
          <a:bodyPr/>
          <a:lstStyle>
            <a:extLst/>
          </a:lstStyle>
          <a:p>
            <a:fld id="{5C5733AF-F1B6-4C6E-84AE-D1E566E72A1A}" type="datetimeFigureOut">
              <a:rPr lang="pt-PT" smtClean="0"/>
              <a:pPr/>
              <a:t>15-01-2011</a:t>
            </a:fld>
            <a:endParaRPr lang="pt-PT"/>
          </a:p>
        </p:txBody>
      </p:sp>
      <p:sp>
        <p:nvSpPr>
          <p:cNvPr id="4" name="Marcador de Posição do Rodapé 3"/>
          <p:cNvSpPr>
            <a:spLocks noGrp="1"/>
          </p:cNvSpPr>
          <p:nvPr>
            <p:ph type="ftr" sz="quarter" idx="11"/>
          </p:nvPr>
        </p:nvSpPr>
        <p:spPr/>
        <p:txBody>
          <a:bodyPr/>
          <a:lstStyle>
            <a:extLst/>
          </a:lstStyle>
          <a:p>
            <a:endParaRPr lang="pt-PT"/>
          </a:p>
        </p:txBody>
      </p:sp>
      <p:sp>
        <p:nvSpPr>
          <p:cNvPr id="5" name="Marcador de Posição do Número do Diapositivo 4"/>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6" name="Título 5"/>
          <p:cNvSpPr>
            <a:spLocks noGrp="1"/>
          </p:cNvSpPr>
          <p:nvPr>
            <p:ph type="title"/>
          </p:nvPr>
        </p:nvSpPr>
        <p:spPr/>
        <p:txBody>
          <a:bodyPr rtlCol="0"/>
          <a:lstStyle>
            <a:extLst/>
          </a:lstStyle>
          <a:p>
            <a:r>
              <a:rPr kumimoji="0" lang="pt-PT" smtClean="0"/>
              <a:t>Clique para editar o estilo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extLst/>
          </a:lstStyle>
          <a:p>
            <a:fld id="{5C5733AF-F1B6-4C6E-84AE-D1E566E72A1A}" type="datetimeFigureOut">
              <a:rPr lang="pt-PT" smtClean="0"/>
              <a:pPr/>
              <a:t>15-01-2011</a:t>
            </a:fld>
            <a:endParaRPr lang="pt-PT"/>
          </a:p>
        </p:txBody>
      </p:sp>
      <p:sp>
        <p:nvSpPr>
          <p:cNvPr id="3" name="Marcador de Posição do Rodapé 2"/>
          <p:cNvSpPr>
            <a:spLocks noGrp="1"/>
          </p:cNvSpPr>
          <p:nvPr>
            <p:ph type="ftr" sz="quarter" idx="11"/>
          </p:nvPr>
        </p:nvSpPr>
        <p:spPr/>
        <p:txBody>
          <a:bodyPr/>
          <a:lstStyle>
            <a:extLst/>
          </a:lstStyle>
          <a:p>
            <a:endParaRPr lang="pt-PT"/>
          </a:p>
        </p:txBody>
      </p:sp>
      <p:sp>
        <p:nvSpPr>
          <p:cNvPr id="4" name="Marcador de Posição do Número do Diapositivo 3"/>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pt-PT" smtClean="0"/>
              <a:t>Clique para editar os estilos</a:t>
            </a:r>
          </a:p>
        </p:txBody>
      </p:sp>
      <p:sp>
        <p:nvSpPr>
          <p:cNvPr id="4" name="Marcador de Posição de Conteúdo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a:xfrm>
            <a:off x="6727032" y="6407944"/>
            <a:ext cx="1920240" cy="365760"/>
          </a:xfrm>
        </p:spPr>
        <p:txBody>
          <a:bodyPr/>
          <a:lstStyle>
            <a:extLst/>
          </a:lstStyle>
          <a:p>
            <a:fld id="{5C5733AF-F1B6-4C6E-84AE-D1E566E72A1A}" type="datetimeFigureOut">
              <a:rPr lang="pt-PT" smtClean="0"/>
              <a:pPr/>
              <a:t>15-01-2011</a:t>
            </a:fld>
            <a:endParaRPr lang="pt-PT"/>
          </a:p>
        </p:txBody>
      </p:sp>
      <p:sp>
        <p:nvSpPr>
          <p:cNvPr id="6" name="Marcador de Posição do Rodapé 5"/>
          <p:cNvSpPr>
            <a:spLocks noGrp="1"/>
          </p:cNvSpPr>
          <p:nvPr>
            <p:ph type="ftr" sz="quarter" idx="11"/>
          </p:nvPr>
        </p:nvSpPr>
        <p:spPr/>
        <p:txBody>
          <a:bodyPr/>
          <a:lstStyle>
            <a:extLst/>
          </a:lstStyle>
          <a:p>
            <a:endParaRPr lang="pt-PT"/>
          </a:p>
        </p:txBody>
      </p:sp>
      <p:sp>
        <p:nvSpPr>
          <p:cNvPr id="7" name="Marcador de Posição do Número do Diapositivo 6"/>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bg>
      <p:bgRef idx="1002">
        <a:schemeClr val="bg1"/>
      </p:bgRef>
    </p:bg>
    <p:spTree>
      <p:nvGrpSpPr>
        <p:cNvPr id="1" name=""/>
        <p:cNvGrpSpPr/>
        <p:nvPr/>
      </p:nvGrpSpPr>
      <p:grpSpPr>
        <a:xfrm>
          <a:off x="0" y="0"/>
          <a:ext cx="0" cy="0"/>
          <a:chOff x="0" y="0"/>
          <a:chExt cx="0" cy="0"/>
        </a:xfrm>
      </p:grpSpPr>
      <p:sp>
        <p:nvSpPr>
          <p:cNvPr id="4" name="Marcador de Posição do Texto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pt-PT" smtClean="0"/>
              <a:t>Clique para editar os estilos</a:t>
            </a:r>
          </a:p>
        </p:txBody>
      </p:sp>
      <p:sp>
        <p:nvSpPr>
          <p:cNvPr id="3" name="Marcador de Posição da Imagem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pt-PT" smtClean="0"/>
              <a:t>Clique no ícone para adicionar uma imagem</a:t>
            </a:r>
            <a:endParaRPr kumimoji="0" lang="en-US" dirty="0"/>
          </a:p>
        </p:txBody>
      </p:sp>
      <p:sp>
        <p:nvSpPr>
          <p:cNvPr id="5" name="Marcador de Posição da Data 4"/>
          <p:cNvSpPr>
            <a:spLocks noGrp="1"/>
          </p:cNvSpPr>
          <p:nvPr>
            <p:ph type="dt" sz="half" idx="10"/>
          </p:nvPr>
        </p:nvSpPr>
        <p:spPr/>
        <p:txBody>
          <a:bodyPr/>
          <a:lstStyle>
            <a:lvl1pPr>
              <a:defRPr>
                <a:solidFill>
                  <a:schemeClr val="tx1"/>
                </a:solidFill>
              </a:defRPr>
            </a:lvl1pPr>
            <a:extLst/>
          </a:lstStyle>
          <a:p>
            <a:fld id="{5C5733AF-F1B6-4C6E-84AE-D1E566E72A1A}" type="datetimeFigureOut">
              <a:rPr lang="pt-PT" smtClean="0"/>
              <a:pPr/>
              <a:t>15-01-2011</a:t>
            </a:fld>
            <a:endParaRPr lang="pt-PT"/>
          </a:p>
        </p:txBody>
      </p:sp>
      <p:sp>
        <p:nvSpPr>
          <p:cNvPr id="6" name="Marcador de Posição do Rodapé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pt-PT"/>
          </a:p>
        </p:txBody>
      </p:sp>
      <p:sp>
        <p:nvSpPr>
          <p:cNvPr id="7" name="Marcador de Posição do Número do Diapositivo 6"/>
          <p:cNvSpPr>
            <a:spLocks noGrp="1"/>
          </p:cNvSpPr>
          <p:nvPr>
            <p:ph type="sldNum" sz="quarter" idx="12"/>
          </p:nvPr>
        </p:nvSpPr>
        <p:spPr/>
        <p:txBody>
          <a:bodyPr/>
          <a:lstStyle>
            <a:lvl1pPr>
              <a:defRPr>
                <a:solidFill>
                  <a:schemeClr val="tx1"/>
                </a:solidFill>
              </a:defRPr>
            </a:lvl1pPr>
            <a:extLst/>
          </a:lstStyle>
          <a:p>
            <a:fld id="{10B2A52C-0F40-406A-90C7-3CEB975E3741}" type="slidenum">
              <a:rPr lang="pt-PT" smtClean="0"/>
              <a:pPr/>
              <a:t>‹nº›</a:t>
            </a:fld>
            <a:endParaRPr lang="pt-PT"/>
          </a:p>
        </p:txBody>
      </p:sp>
      <p:sp>
        <p:nvSpPr>
          <p:cNvPr id="2" name="Título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pt-PT" smtClean="0"/>
              <a:t>Clique para editar o estilo</a:t>
            </a:r>
            <a:endParaRPr kumimoji="0" lang="en-US"/>
          </a:p>
        </p:txBody>
      </p:sp>
      <p:sp>
        <p:nvSpPr>
          <p:cNvPr id="8" name="Forma livre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a livre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ângulo rectângulo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exão recta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Divisa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Divisa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a livre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a livre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ângulo rectângulo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exão recta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Marcador de Posição do Título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pt-PT" smtClean="0"/>
              <a:t>Clique para editar o estilo</a:t>
            </a:r>
            <a:endParaRPr kumimoji="0" lang="en-US"/>
          </a:p>
        </p:txBody>
      </p:sp>
      <p:sp>
        <p:nvSpPr>
          <p:cNvPr id="30" name="Marcador de Posição do Texto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
        <p:nvSpPr>
          <p:cNvPr id="10" name="Marcador de Posição da Dat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C5733AF-F1B6-4C6E-84AE-D1E566E72A1A}" type="datetimeFigureOut">
              <a:rPr lang="pt-PT" smtClean="0"/>
              <a:pPr/>
              <a:t>15-01-2011</a:t>
            </a:fld>
            <a:endParaRPr lang="pt-PT"/>
          </a:p>
        </p:txBody>
      </p:sp>
      <p:sp>
        <p:nvSpPr>
          <p:cNvPr id="22" name="Marcador de Posição do Rodapé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pt-PT"/>
          </a:p>
        </p:txBody>
      </p:sp>
      <p:sp>
        <p:nvSpPr>
          <p:cNvPr id="18" name="Marcador de Posição do Número do Diapositivo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0B2A52C-0F40-406A-90C7-3CEB975E3741}" type="slidenum">
              <a:rPr lang="pt-PT" smtClean="0"/>
              <a:pPr/>
              <a:t>‹nº›</a:t>
            </a:fld>
            <a:endParaRPr lang="pt-P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pt-PT" dirty="0" smtClean="0"/>
              <a:t>As sociedades comerciais</a:t>
            </a:r>
            <a:endParaRPr lang="pt-PT" dirty="0"/>
          </a:p>
        </p:txBody>
      </p:sp>
      <p:sp>
        <p:nvSpPr>
          <p:cNvPr id="5" name="Subtítulo 4"/>
          <p:cNvSpPr>
            <a:spLocks noGrp="1"/>
          </p:cNvSpPr>
          <p:nvPr>
            <p:ph type="subTitle" idx="1"/>
          </p:nvPr>
        </p:nvSpPr>
        <p:spPr/>
        <p:txBody>
          <a:bodyPr/>
          <a:lstStyle/>
          <a:p>
            <a:r>
              <a:rPr lang="pt-PT" dirty="0" smtClean="0"/>
              <a:t>Direito das </a:t>
            </a:r>
            <a:r>
              <a:rPr lang="pt-PT" dirty="0" smtClean="0"/>
              <a:t>Sociedades</a:t>
            </a:r>
            <a:endParaRPr lang="pt-PT" dirty="0" smtClean="0"/>
          </a:p>
          <a:p>
            <a:r>
              <a:rPr lang="pt-PT" dirty="0" smtClean="0"/>
              <a:t>Docente: Deolinda Aparício Meira</a:t>
            </a:r>
            <a:endParaRPr lang="pt-PT" dirty="0"/>
          </a:p>
        </p:txBody>
      </p:sp>
      <p:graphicFrame>
        <p:nvGraphicFramePr>
          <p:cNvPr id="1026" name="Object 2"/>
          <p:cNvGraphicFramePr>
            <a:graphicFrameLocks noChangeAspect="1"/>
          </p:cNvGraphicFramePr>
          <p:nvPr/>
        </p:nvGraphicFramePr>
        <p:xfrm>
          <a:off x="3571875" y="428604"/>
          <a:ext cx="1857375" cy="1428760"/>
        </p:xfrm>
        <a:graphic>
          <a:graphicData uri="http://schemas.openxmlformats.org/presentationml/2006/ole">
            <p:oleObj spid="_x0000_s1026" name="Acrobat Document" r:id="rId3" imgW="4514286" imgH="2715004" progId="AcroExch.Document.7">
              <p:embed/>
            </p:oleObj>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1. A função organizativa.</a:t>
            </a:r>
          </a:p>
          <a:p>
            <a:pPr algn="just"/>
            <a:r>
              <a:rPr lang="pt-PT" sz="1600" dirty="0" smtClean="0"/>
              <a:t> </a:t>
            </a:r>
          </a:p>
          <a:p>
            <a:pPr algn="just"/>
            <a:endParaRPr lang="pt-PT" sz="1600" dirty="0" smtClean="0"/>
          </a:p>
          <a:p>
            <a:pPr algn="just">
              <a:buFont typeface="Wingdings" pitchFamily="2" charset="2"/>
              <a:buChar char="q"/>
            </a:pPr>
            <a:r>
              <a:rPr lang="pt-PT" sz="1600" dirty="0" smtClean="0"/>
              <a:t>Nas sociedades por quotas, contar-se-á, em princípio, um voto por cada cêntimo do valor nominal da quota (art. 250.º, n.º 1, do </a:t>
            </a:r>
            <a:r>
              <a:rPr lang="pt-PT" sz="1600" i="1" dirty="0" smtClean="0"/>
              <a:t>CSC</a:t>
            </a:r>
            <a:r>
              <a:rPr lang="pt-PT" sz="1600" dirty="0" smtClean="0"/>
              <a:t>). Nas sociedades anónimas, a cada acção corresponderá, em princípio, um voto (art. 384.º, do </a:t>
            </a:r>
            <a:r>
              <a:rPr lang="pt-PT" sz="1600" i="1" dirty="0" smtClean="0"/>
              <a:t>CSC</a:t>
            </a:r>
            <a:r>
              <a:rPr lang="pt-PT" sz="1600" dirty="0" smtClean="0"/>
              <a:t>). Diferentemente, nas sociedades em nome colectivo — ditas sociedades de pessoas —, cada sócio terá, em regra, um voto (art. 190.º, n.º 1, do </a:t>
            </a:r>
            <a:r>
              <a:rPr lang="pt-PT" sz="1600" i="1" dirty="0" smtClean="0"/>
              <a:t>CSC</a:t>
            </a:r>
            <a:r>
              <a:rPr lang="pt-PT" sz="1600" dirty="0" smtClean="0"/>
              <a:t>).</a:t>
            </a:r>
          </a:p>
          <a:p>
            <a:pPr algn="just"/>
            <a:endParaRPr lang="pt-PT" sz="1600" dirty="0" smtClean="0"/>
          </a:p>
          <a:p>
            <a:pPr algn="just">
              <a:buFont typeface="Wingdings" pitchFamily="2" charset="2"/>
              <a:buChar char="q"/>
            </a:pPr>
            <a:r>
              <a:rPr lang="pt-PT" sz="1600" dirty="0" smtClean="0"/>
              <a:t>Sendo o capital social a cifra representativa da soma do valor nominal das participações sociais, terá, em princípio, a maioria absoluta dos votos quem for titular de participações sociais correspondentes a mais de 50% do valor do capital social.</a:t>
            </a:r>
          </a:p>
          <a:p>
            <a:pPr algn="just"/>
            <a:endParaRPr lang="pt-PT" sz="1600" dirty="0" smtClean="0"/>
          </a:p>
          <a:p>
            <a:pPr algn="just"/>
            <a:endParaRPr lang="pt-PT" sz="1600" b="1" dirty="0" smtClean="0"/>
          </a:p>
          <a:p>
            <a:pPr algn="just"/>
            <a:endParaRPr lang="pt-PT" sz="1600" dirty="0" smtClean="0"/>
          </a:p>
          <a:p>
            <a:pPr algn="just"/>
            <a:endParaRPr lang="pt-PT" sz="1600" b="1" dirty="0" smtClean="0"/>
          </a:p>
          <a:p>
            <a:pPr algn="just"/>
            <a:r>
              <a:rPr lang="pt-PT" sz="1600" dirty="0" smtClean="0"/>
              <a:t> </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1. A função organizativa.</a:t>
            </a:r>
          </a:p>
          <a:p>
            <a:pPr algn="just"/>
            <a:r>
              <a:rPr lang="pt-PT" sz="1600" dirty="0" smtClean="0"/>
              <a:t> </a:t>
            </a:r>
          </a:p>
          <a:p>
            <a:pPr algn="just"/>
            <a:endParaRPr lang="pt-PT" sz="1600" dirty="0" smtClean="0"/>
          </a:p>
          <a:p>
            <a:pPr algn="just"/>
            <a:r>
              <a:rPr lang="pt-PT" sz="1600" dirty="0" smtClean="0"/>
              <a:t>Diz-se «em princípio» porque poderá acontecer que o número de votos de que um sócio seja titular não corresponda proporcionalmente à percentagem do capital social de que ele é titular, ainda que o capital social continue a ser o referencial.</a:t>
            </a:r>
          </a:p>
          <a:p>
            <a:pPr algn="just"/>
            <a:r>
              <a:rPr lang="pt-PT" sz="1600" dirty="0" smtClean="0"/>
              <a:t> É o que sucede: </a:t>
            </a:r>
          </a:p>
          <a:p>
            <a:pPr algn="just"/>
            <a:r>
              <a:rPr lang="pt-PT" sz="1600" dirty="0" smtClean="0"/>
              <a:t>	- nas sociedades por quotas, através do voto plural (art. 250.º, n.º 2, do </a:t>
            </a:r>
            <a:r>
              <a:rPr lang="pt-PT" sz="1600" i="1" dirty="0" smtClean="0"/>
              <a:t>CSC</a:t>
            </a:r>
            <a:r>
              <a:rPr lang="pt-PT" sz="1600" dirty="0" smtClean="0"/>
              <a:t>), estabelecendo-se a possibilidade de ser conferido um direito de voto especial correspondente a dois votos por cada cêntimo do valor nominal da quota ou quotas, desde que não excedam 20% do capital social;</a:t>
            </a:r>
          </a:p>
          <a:p>
            <a:pPr algn="just"/>
            <a:r>
              <a:rPr lang="pt-PT" sz="1600" dirty="0" smtClean="0"/>
              <a:t>	- nas sociedades anónimas, através das limitações ao direito de voto (art. 384.º, n.</a:t>
            </a:r>
            <a:r>
              <a:rPr lang="pt-PT" sz="1600" baseline="30000" dirty="0" smtClean="0"/>
              <a:t>os</a:t>
            </a:r>
            <a:r>
              <a:rPr lang="pt-PT" sz="1600" dirty="0" smtClean="0"/>
              <a:t> 2 e 3, do </a:t>
            </a:r>
            <a:r>
              <a:rPr lang="pt-PT" sz="1600" i="1" dirty="0" smtClean="0"/>
              <a:t>CSC</a:t>
            </a:r>
            <a:r>
              <a:rPr lang="pt-PT" sz="1600" dirty="0" smtClean="0"/>
              <a:t>), permitindo-se que só corresponda um voto a certo número de acções ou que um accionista não possa emitir mais do que um certo número de votos.</a:t>
            </a:r>
          </a:p>
          <a:p>
            <a:pPr algn="just"/>
            <a:endParaRPr lang="pt-PT" sz="1600" b="1" dirty="0" smtClean="0"/>
          </a:p>
          <a:p>
            <a:pPr algn="just"/>
            <a:r>
              <a:rPr lang="pt-PT" sz="1600" dirty="0" smtClean="0"/>
              <a:t> </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marL="342900" indent="-342900" algn="just">
              <a:buAutoNum type="arabicPeriod"/>
            </a:pPr>
            <a:r>
              <a:rPr lang="pt-PT" sz="1600" b="1" dirty="0" smtClean="0"/>
              <a:t>A função organizativa.</a:t>
            </a:r>
          </a:p>
          <a:p>
            <a:pPr marL="342900" indent="-342900" algn="just"/>
            <a:endParaRPr lang="pt-PT" sz="1600" dirty="0" smtClean="0"/>
          </a:p>
          <a:p>
            <a:pPr marL="342900" indent="-342900" algn="just">
              <a:buFont typeface="Wingdings" pitchFamily="2" charset="2"/>
              <a:buChar char="q"/>
            </a:pPr>
            <a:r>
              <a:rPr lang="pt-PT" sz="1600" dirty="0" smtClean="0"/>
              <a:t>Será a participação no capital social que determinará a possibilidade de convocação da Assembleia geral.</a:t>
            </a:r>
          </a:p>
          <a:p>
            <a:pPr marL="342900" indent="-342900" algn="just"/>
            <a:endParaRPr lang="pt-PT" sz="1600" b="1" dirty="0" smtClean="0"/>
          </a:p>
          <a:p>
            <a:pPr marL="342900" indent="-342900" algn="just">
              <a:buFont typeface="Wingdings" pitchFamily="2" charset="2"/>
              <a:buChar char="q"/>
            </a:pPr>
            <a:endParaRPr lang="pt-PT" sz="1600" dirty="0" smtClean="0"/>
          </a:p>
          <a:p>
            <a:pPr marL="342900" indent="-342900" algn="just">
              <a:buFont typeface="Wingdings" pitchFamily="2" charset="2"/>
              <a:buChar char="q"/>
            </a:pPr>
            <a:endParaRPr lang="pt-PT" sz="1600" dirty="0" smtClean="0"/>
          </a:p>
          <a:p>
            <a:pPr marL="342900" indent="-342900" algn="just">
              <a:buFont typeface="Wingdings" pitchFamily="2" charset="2"/>
              <a:buChar char="q"/>
            </a:pPr>
            <a:endParaRPr lang="pt-PT" sz="1600" dirty="0" smtClean="0"/>
          </a:p>
          <a:p>
            <a:pPr marL="342900" indent="-342900" algn="just">
              <a:buFont typeface="Wingdings" pitchFamily="2" charset="2"/>
              <a:buChar char="q"/>
            </a:pPr>
            <a:r>
              <a:rPr lang="pt-PT" sz="1600" dirty="0" smtClean="0"/>
              <a:t>O art. 375.º, n.º 2, do </a:t>
            </a:r>
            <a:r>
              <a:rPr lang="pt-PT" sz="1600" i="1" dirty="0" smtClean="0"/>
              <a:t>CSC</a:t>
            </a:r>
            <a:r>
              <a:rPr lang="pt-PT" sz="1600" dirty="0" smtClean="0"/>
              <a:t>, estabeleceu que «a assembleia geral deve ser convocada quando o requererem um ou mais accionistas que possuam acções correspondentes a, pelo menos, 5% do capital social». </a:t>
            </a:r>
          </a:p>
          <a:p>
            <a:pPr marL="342900" indent="-342900" algn="just"/>
            <a:endParaRPr lang="pt-PT" sz="1600" b="1" dirty="0" smtClean="0"/>
          </a:p>
          <a:p>
            <a:pPr algn="just"/>
            <a:r>
              <a:rPr lang="pt-PT" sz="1600" dirty="0" smtClean="0"/>
              <a:t> </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marL="342900" indent="-342900" algn="just">
              <a:buAutoNum type="arabicPeriod"/>
            </a:pPr>
            <a:r>
              <a:rPr lang="pt-PT" sz="1600" b="1" dirty="0" smtClean="0"/>
              <a:t>A função organizativa.</a:t>
            </a:r>
          </a:p>
          <a:p>
            <a:pPr marL="342900" indent="-342900" algn="just"/>
            <a:endParaRPr lang="pt-PT" sz="1600" dirty="0" smtClean="0"/>
          </a:p>
          <a:p>
            <a:pPr marL="342900" indent="-342900" algn="just">
              <a:buFont typeface="Wingdings" pitchFamily="2" charset="2"/>
              <a:buChar char="q"/>
            </a:pPr>
            <a:r>
              <a:rPr lang="pt-PT" sz="1600" dirty="0" smtClean="0"/>
              <a:t>A participação no capital social poderá ser, igualmente, o critério adoptado para a designação dos membros dos órgãos sociais.</a:t>
            </a:r>
          </a:p>
          <a:p>
            <a:pPr marL="342900" indent="-342900" algn="just"/>
            <a:r>
              <a:rPr lang="pt-PT" sz="1600" dirty="0" smtClean="0"/>
              <a:t>	</a:t>
            </a:r>
          </a:p>
          <a:p>
            <a:pPr marL="342900" indent="-342900" algn="just">
              <a:buFont typeface="Wingdings" pitchFamily="2" charset="2"/>
              <a:buChar char="q"/>
            </a:pPr>
            <a:r>
              <a:rPr lang="pt-PT" sz="1600" dirty="0" smtClean="0"/>
              <a:t>É o que acontece com a eleição dos administradores:</a:t>
            </a:r>
          </a:p>
          <a:p>
            <a:pPr marL="342900" indent="-342900" algn="just"/>
            <a:r>
              <a:rPr lang="pt-PT" sz="1600" dirty="0" smtClean="0"/>
              <a:t>		 - o art. 391.º, n.º 2, do </a:t>
            </a:r>
            <a:r>
              <a:rPr lang="pt-PT" sz="1600" i="1" dirty="0" smtClean="0"/>
              <a:t>CSC</a:t>
            </a:r>
            <a:r>
              <a:rPr lang="pt-PT" sz="1600" dirty="0" smtClean="0"/>
              <a:t>, estabelece que «no contrato de sociedade pode estipular-se que a eleição dos administradores deve ser aprovada por votos correspondentes a determinada percentagem do capital ou que a eleição de alguns deles, em número não superior a um terço do total, deve ser também aprovada pela maioria dos votos conferidos a certas acções [...]»; 	- o art. 392.º, do </a:t>
            </a:r>
            <a:r>
              <a:rPr lang="pt-PT" sz="1600" i="1" dirty="0" smtClean="0"/>
              <a:t>CSC</a:t>
            </a:r>
            <a:r>
              <a:rPr lang="pt-PT" sz="1600" dirty="0" smtClean="0"/>
              <a:t>, estabeleceu regras especiais de eleição, dispondo, no seu n.º 1, que «o contrato de sociedade pode estabelecer que, para um número de administradores não excedente a um terço do órgão, se proceda a eleição isolada, entre pessoas propostas em listas subscritas por grupos de accionistas, contanto que nenhum desses grupos possua acções representativas de mais de 20% e de menos de 10% do capital social». </a:t>
            </a:r>
            <a:endParaRPr lang="pt-PT" sz="1600" b="1" dirty="0" smtClean="0"/>
          </a:p>
          <a:p>
            <a:pPr algn="just"/>
            <a:r>
              <a:rPr lang="pt-PT" sz="1600" dirty="0" smtClean="0"/>
              <a:t> </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400" dirty="0" smtClean="0"/>
              <a:t> </a:t>
            </a:r>
            <a:r>
              <a:rPr lang="pt-PT" sz="1600" b="1" dirty="0" smtClean="0"/>
              <a:t> 2. O capital social como elemento básico para a determinação de certos direitos e obrigações dos sócios.</a:t>
            </a:r>
          </a:p>
          <a:p>
            <a:pPr algn="just"/>
            <a:endParaRPr lang="pt-PT" sz="1600" b="1" dirty="0" smtClean="0"/>
          </a:p>
          <a:p>
            <a:pPr algn="just"/>
            <a:r>
              <a:rPr lang="pt-PT" sz="1600" b="1" dirty="0" smtClean="0"/>
              <a:t>2.º sentido (</a:t>
            </a:r>
            <a:r>
              <a:rPr lang="pt-PT" sz="1600" dirty="0" smtClean="0"/>
              <a:t> o capital social como um elemento básico para a determinação de certos direitos e obrigações dos sócios):</a:t>
            </a:r>
          </a:p>
          <a:p>
            <a:pPr algn="just"/>
            <a:endParaRPr lang="pt-PT" sz="1600" dirty="0" smtClean="0"/>
          </a:p>
          <a:p>
            <a:pPr algn="just">
              <a:buFont typeface="Wingdings" pitchFamily="2" charset="2"/>
              <a:buChar char="q"/>
            </a:pPr>
            <a:r>
              <a:rPr lang="pt-PT" sz="1600" dirty="0" smtClean="0"/>
              <a:t> Está presente nas sociedades comerciais, designadamente nas sociedades de capitais.</a:t>
            </a:r>
          </a:p>
          <a:p>
            <a:pPr algn="just"/>
            <a:endParaRPr lang="pt-PT" sz="1600" dirty="0" smtClean="0"/>
          </a:p>
          <a:p>
            <a:pPr algn="just">
              <a:buFont typeface="Wingdings" pitchFamily="2" charset="2"/>
              <a:buChar char="q"/>
            </a:pPr>
            <a:r>
              <a:rPr lang="pt-PT" sz="1600" dirty="0" smtClean="0"/>
              <a:t> Neste tipo societário, será o capital — e não as condições pessoais dos sócios — que determinará e organizará todo o complexo de direitos e obrigações dos mesmos. De entre os direitos, destacar-se-á o direito fundamental ao lucro, relativamente ao qual a regra, nas sociedades comerciais, é a de que o sócio participará nos lucros em função da sua participação no capital social. O mesmo critério se aplicará quanto à participação nas perdas (art. 22.º, n.º 1, do </a:t>
            </a:r>
            <a:r>
              <a:rPr lang="pt-PT" sz="1600" i="1" dirty="0" smtClean="0"/>
              <a:t>CSC</a:t>
            </a:r>
            <a:r>
              <a:rPr lang="pt-PT" sz="1600" dirty="0" smtClean="0"/>
              <a:t>).</a:t>
            </a:r>
          </a:p>
          <a:p>
            <a:pPr algn="just"/>
            <a:endParaRPr lang="pt-PT" sz="1600" dirty="0" smtClean="0"/>
          </a:p>
          <a:p>
            <a:pPr algn="just"/>
            <a:endParaRPr lang="pt-PT" sz="1600" b="1" dirty="0" smtClean="0"/>
          </a:p>
          <a:p>
            <a:pPr algn="just"/>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r>
              <a:rPr lang="pt-PT" sz="1400" dirty="0" smtClean="0"/>
              <a:t> </a:t>
            </a:r>
            <a:r>
              <a:rPr lang="pt-PT" sz="1600" b="1" dirty="0" smtClean="0"/>
              <a:t> 2. O capital social como elemento básico para a determinação de certos direitos e obrigações dos sócios.</a:t>
            </a:r>
          </a:p>
          <a:p>
            <a:r>
              <a:rPr lang="pt-PT" sz="1600" dirty="0" smtClean="0"/>
              <a:t> </a:t>
            </a:r>
          </a:p>
          <a:p>
            <a:pPr algn="just">
              <a:buFont typeface="Wingdings" pitchFamily="2" charset="2"/>
              <a:buChar char="q"/>
            </a:pPr>
            <a:r>
              <a:rPr lang="pt-PT" sz="1600" dirty="0" smtClean="0"/>
              <a:t>A participação no capital social será, igualmente, relevante quanto a outros direitos dos sócios, a saber: o direito de designar um representante minoritário em órgãos de administração e o direito de fiscalização das sociedades anónimas.</a:t>
            </a:r>
          </a:p>
          <a:p>
            <a:pPr algn="just"/>
            <a:endParaRPr lang="pt-PT" sz="1600" dirty="0" smtClean="0"/>
          </a:p>
          <a:p>
            <a:pPr algn="just">
              <a:buFont typeface="Wingdings" pitchFamily="2" charset="2"/>
              <a:buChar char="q"/>
            </a:pPr>
            <a:r>
              <a:rPr lang="pt-PT" sz="1600" dirty="0" smtClean="0"/>
              <a:t>O art. 392.º, n.º 6, do </a:t>
            </a:r>
            <a:r>
              <a:rPr lang="pt-PT" sz="1600" i="1" dirty="0" smtClean="0"/>
              <a:t>CSC</a:t>
            </a:r>
            <a:r>
              <a:rPr lang="pt-PT" sz="1600" dirty="0" smtClean="0"/>
              <a:t>, dita que «o contrato de sociedade pode ainda estabelecer que uma minoria de accionistas que tenha votado contra a proposta que fez vencimento na eleição dos administradores tem o direito de designar, pelo menos, um administrador, contanto que essa minoria represente, pelo menos 10% do capital social». Por sua vez, o art. 418.º, n.º 1, do </a:t>
            </a:r>
            <a:r>
              <a:rPr lang="pt-PT" sz="1600" i="1" dirty="0" smtClean="0"/>
              <a:t>CSC</a:t>
            </a:r>
            <a:r>
              <a:rPr lang="pt-PT" sz="1600" dirty="0" smtClean="0"/>
              <a:t>, dispõe que «a requerimento de accionistas titulares de acções representativas de um décimo, pelo menos, do capital social, apresentado nos 30 dias seguintes à assembleia geral que tenha elegido os membros do conselho de administração e do conselho fiscal, pode o tribunal nomear mais um membro efectivo e um suplente para o conselho fiscal [...]». </a:t>
            </a:r>
          </a:p>
          <a:p>
            <a:pPr algn="just"/>
            <a:endParaRPr lang="pt-PT" sz="1600" b="1" dirty="0" smtClean="0"/>
          </a:p>
          <a:p>
            <a:pPr algn="just"/>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r>
              <a:rPr lang="pt-PT" sz="1400" dirty="0" smtClean="0"/>
              <a:t> </a:t>
            </a:r>
            <a:r>
              <a:rPr lang="pt-PT" sz="1600" b="1" dirty="0" smtClean="0"/>
              <a:t> 2. O capital social como elemento básico para a determinação de certos direitos e obrigações dos sócios.</a:t>
            </a:r>
          </a:p>
          <a:p>
            <a:r>
              <a:rPr lang="pt-PT" sz="1600" dirty="0" smtClean="0"/>
              <a:t> </a:t>
            </a:r>
          </a:p>
          <a:p>
            <a:pPr algn="just">
              <a:buFont typeface="Wingdings" pitchFamily="2" charset="2"/>
              <a:buChar char="q"/>
            </a:pPr>
            <a:r>
              <a:rPr lang="pt-PT" sz="1600" dirty="0" smtClean="0"/>
              <a:t>O direito a certas informações sobre a vida da sociedade:</a:t>
            </a:r>
          </a:p>
          <a:p>
            <a:pPr algn="just"/>
            <a:r>
              <a:rPr lang="pt-PT" sz="1600" dirty="0" smtClean="0"/>
              <a:t>	-na sociedade anónima, só quem possuir 1% do capital social é que poderá exercer o </a:t>
            </a:r>
            <a:r>
              <a:rPr lang="pt-PT" sz="1600" i="1" dirty="0" smtClean="0"/>
              <a:t>direito mínimo à informação</a:t>
            </a:r>
            <a:r>
              <a:rPr lang="pt-PT" sz="1600" dirty="0" smtClean="0"/>
              <a:t>, consagrado no art. 288.º, do </a:t>
            </a:r>
            <a:r>
              <a:rPr lang="pt-PT" sz="1600" i="1" dirty="0" smtClean="0"/>
              <a:t>CSC</a:t>
            </a:r>
            <a:r>
              <a:rPr lang="pt-PT" sz="1600" dirty="0" smtClean="0"/>
              <a:t>. </a:t>
            </a:r>
          </a:p>
          <a:p>
            <a:pPr algn="just"/>
            <a:r>
              <a:rPr lang="pt-PT" sz="1600" dirty="0" smtClean="0"/>
              <a:t>	- o art. 291.º consagrou o chamado direito colectivo à informação, dispondo, no seu n.º 1, que «os accionistas cujas acções atinjam 10% do capital social podem solicitar, por escrito, ao conselho de administração ou ao conselho de administração executivo que lhes sejam prestadas, também por escrito, informações sobre assuntos sociais».</a:t>
            </a:r>
          </a:p>
          <a:p>
            <a:pPr algn="just"/>
            <a:endParaRPr lang="pt-PT" sz="1600" b="1" dirty="0" smtClean="0"/>
          </a:p>
          <a:p>
            <a:pPr algn="just"/>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r>
              <a:rPr lang="pt-PT" sz="1400" dirty="0" smtClean="0"/>
              <a:t> </a:t>
            </a:r>
            <a:r>
              <a:rPr lang="pt-PT" sz="1600" b="1" dirty="0" smtClean="0"/>
              <a:t> 2. O capital social como elemento básico para a determinação de certos direitos e obrigações dos sócios.</a:t>
            </a:r>
          </a:p>
          <a:p>
            <a:r>
              <a:rPr lang="pt-PT" sz="1600" dirty="0" smtClean="0"/>
              <a:t> </a:t>
            </a:r>
          </a:p>
          <a:p>
            <a:pPr algn="just">
              <a:buFont typeface="Wingdings" pitchFamily="2" charset="2"/>
              <a:buChar char="q"/>
            </a:pPr>
            <a:r>
              <a:rPr lang="pt-PT" sz="1600" dirty="0" smtClean="0"/>
              <a:t>O direito a requerer a convocação da Assembleia geral, nas sociedades por quotas e anónimas:</a:t>
            </a:r>
          </a:p>
          <a:p>
            <a:pPr algn="just"/>
            <a:r>
              <a:rPr lang="pt-PT" sz="1600" dirty="0" smtClean="0"/>
              <a:t>	- O art. 248.º, n.º 1, do </a:t>
            </a:r>
            <a:r>
              <a:rPr lang="pt-PT" sz="1600" i="1" dirty="0" smtClean="0"/>
              <a:t>CSC</a:t>
            </a:r>
            <a:r>
              <a:rPr lang="pt-PT" sz="1600" dirty="0" smtClean="0"/>
              <a:t>, estabelece que «às assembleias gerais das sociedades por quotas aplica-se o disposto sobre assembleias gerais das sociedades anónimas, em tudo o que não estiver especificamente regulado para aquelas». </a:t>
            </a:r>
          </a:p>
          <a:p>
            <a:pPr algn="just"/>
            <a:r>
              <a:rPr lang="pt-PT" sz="1600" dirty="0" smtClean="0"/>
              <a:t>	- Por sua vez, o art. 375.º, n.º 2, do </a:t>
            </a:r>
            <a:r>
              <a:rPr lang="pt-PT" sz="1600" i="1" dirty="0" smtClean="0"/>
              <a:t>CSC</a:t>
            </a:r>
            <a:r>
              <a:rPr lang="pt-PT" sz="1600" dirty="0" smtClean="0"/>
              <a:t>, já mencionado, faz depender a possibilidade de convocar a Assembleia geral, da posse de acções correspondentes a, pelo menos, 5% do capital social, por parte de um ou mais accionistas.</a:t>
            </a:r>
          </a:p>
          <a:p>
            <a:pPr algn="just"/>
            <a:endParaRPr lang="pt-PT" sz="1600" b="1" dirty="0" smtClean="0"/>
          </a:p>
          <a:p>
            <a:pPr algn="just"/>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r>
              <a:rPr lang="pt-PT" sz="1400" dirty="0" smtClean="0"/>
              <a:t> </a:t>
            </a:r>
            <a:r>
              <a:rPr lang="pt-PT" sz="1600" b="1" dirty="0" smtClean="0"/>
              <a:t> 2. O capital social como elemento básico para a determinação de certos direitos e obrigações dos sócios.</a:t>
            </a:r>
          </a:p>
          <a:p>
            <a:r>
              <a:rPr lang="pt-PT" sz="1600" dirty="0" smtClean="0"/>
              <a:t> </a:t>
            </a:r>
          </a:p>
          <a:p>
            <a:pPr algn="just">
              <a:buFont typeface="Wingdings" pitchFamily="2" charset="2"/>
              <a:buChar char="q"/>
            </a:pPr>
            <a:r>
              <a:rPr lang="pt-PT" sz="1600" dirty="0" smtClean="0"/>
              <a:t>O direito de propor a acção de responsabilidade contra os gerentes ou os administradores por prejuízos que estes tenham causado à sociedade:</a:t>
            </a:r>
          </a:p>
          <a:p>
            <a:pPr algn="just"/>
            <a:r>
              <a:rPr lang="pt-PT" sz="1600" dirty="0" smtClean="0"/>
              <a:t>	- o art. 77.º, do </a:t>
            </a:r>
            <a:r>
              <a:rPr lang="pt-PT" sz="1600" i="1" dirty="0" smtClean="0"/>
              <a:t>CSC</a:t>
            </a:r>
            <a:r>
              <a:rPr lang="pt-PT" sz="1600" dirty="0" smtClean="0"/>
              <a:t>, estabelece que só quem possuir 5% do capital social é que poderá propor a acção social de responsabilidade contra os gerentes ou administradores por prejuízos que estes tenham causado à sociedade.</a:t>
            </a:r>
          </a:p>
          <a:p>
            <a:pPr algn="just"/>
            <a:endParaRPr lang="pt-PT" sz="1600" dirty="0" smtClean="0"/>
          </a:p>
          <a:p>
            <a:pPr algn="just"/>
            <a:endParaRPr lang="pt-PT" sz="1600" dirty="0" smtClean="0"/>
          </a:p>
          <a:p>
            <a:pPr algn="just"/>
            <a:r>
              <a:rPr lang="pt-PT" sz="1600" dirty="0" smtClean="0"/>
              <a:t>O direito de voto é, em princípio, proporcional ao valor da participação do sócio no capital social</a:t>
            </a:r>
            <a:endParaRPr lang="pt-PT" sz="1600" b="1" dirty="0" smtClean="0"/>
          </a:p>
          <a:p>
            <a:pPr algn="just"/>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 3.º sentido (o capital social como instrumento de atribuição da qualidade de sócio)</a:t>
            </a:r>
            <a:endParaRPr lang="pt-PT" sz="1600" dirty="0" smtClean="0"/>
          </a:p>
          <a:p>
            <a:pPr algn="just"/>
            <a:endParaRPr lang="pt-PT" sz="1600" dirty="0" smtClean="0"/>
          </a:p>
          <a:p>
            <a:pPr algn="just">
              <a:buFont typeface="Wingdings" pitchFamily="2" charset="2"/>
              <a:buChar char="q"/>
            </a:pPr>
            <a:r>
              <a:rPr lang="pt-PT" sz="1600" dirty="0" smtClean="0"/>
              <a:t>Nas sociedades comerciais, o capital social desempenhará a função de atribuição da qualidade de sócio:</a:t>
            </a:r>
          </a:p>
          <a:p>
            <a:pPr algn="just"/>
            <a:r>
              <a:rPr lang="pt-PT" sz="1600" dirty="0" smtClean="0"/>
              <a:t> 	- designadamente nas sociedades de capitais, o sócio só adquirirá essa qualidade através da realização da sua entrada para o capital social, a que corresponderá a sua participação social; </a:t>
            </a:r>
          </a:p>
          <a:p>
            <a:pPr algn="just"/>
            <a:r>
              <a:rPr lang="pt-PT" sz="1600" dirty="0" smtClean="0"/>
              <a:t>	- será sócio de uma sociedade de capitais quem possuir uma participação no capital social.</a:t>
            </a:r>
          </a:p>
          <a:p>
            <a:pPr algn="just"/>
            <a:endParaRPr lang="pt-PT" sz="1600" dirty="0" smtClean="0"/>
          </a:p>
          <a:p>
            <a:pPr algn="just">
              <a:buFont typeface="Wingdings" pitchFamily="2" charset="2"/>
              <a:buChar char="q"/>
            </a:pPr>
            <a:r>
              <a:rPr lang="pt-PT" sz="1600" dirty="0" smtClean="0"/>
              <a:t>Já não é assim nas sociedades em nome colectivo, onde serão admitidos sócios de indústria cujas entradas não serão contabilizadas no capital social (art. 178.º, n.º 1, do </a:t>
            </a:r>
            <a:r>
              <a:rPr lang="pt-PT" sz="1600" i="1" dirty="0" smtClean="0"/>
              <a:t>CSC</a:t>
            </a:r>
            <a:r>
              <a:rPr lang="pt-PT" sz="1600" dirty="0" smtClean="0"/>
              <a:t>). Daqui resulta que, nestas sociedades, para se ser sócio não será necessário ter qualquer participação no capital social.</a:t>
            </a:r>
          </a:p>
          <a:p>
            <a:pPr algn="just"/>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9. PERSONALIDADE JURÍDICA DAS SOCIEDADES COMERCIAIS.</a:t>
            </a:r>
          </a:p>
          <a:p>
            <a:pPr algn="just"/>
            <a:endParaRPr lang="pt-PT" sz="1600" dirty="0" smtClean="0"/>
          </a:p>
          <a:p>
            <a:pPr algn="just"/>
            <a:r>
              <a:rPr lang="pt-PT" sz="1600" dirty="0" smtClean="0"/>
              <a:t> </a:t>
            </a:r>
          </a:p>
          <a:p>
            <a:pPr algn="just">
              <a:buFont typeface="Wingdings" pitchFamily="2" charset="2"/>
              <a:buChar char="q"/>
            </a:pPr>
            <a:r>
              <a:rPr lang="pt-PT" sz="1600" dirty="0" smtClean="0"/>
              <a:t>Resulta do art. 5.º, do CSC, que, com o registo definitivo do contrato de sociedade, as sociedades comercias adquirem personalidade jurídica</a:t>
            </a:r>
            <a:r>
              <a:rPr lang="pt-PT" sz="1600" dirty="0" smtClean="0"/>
              <a:t>.</a:t>
            </a:r>
          </a:p>
          <a:p>
            <a:pPr algn="just">
              <a:buFont typeface="Wingdings" pitchFamily="2" charset="2"/>
              <a:buChar char="q"/>
            </a:pPr>
            <a:endParaRPr lang="pt-PT" sz="1600" dirty="0" smtClean="0"/>
          </a:p>
          <a:p>
            <a:pPr algn="just">
              <a:buFont typeface="Wingdings" pitchFamily="2" charset="2"/>
              <a:buChar char="q"/>
            </a:pPr>
            <a:endParaRPr lang="pt-PT" sz="1600" dirty="0" smtClean="0"/>
          </a:p>
          <a:p>
            <a:pPr algn="just">
              <a:buFont typeface="Wingdings" pitchFamily="2" charset="2"/>
              <a:buChar char="q"/>
            </a:pPr>
            <a:r>
              <a:rPr lang="pt-PT" sz="1600" dirty="0" smtClean="0"/>
              <a:t>As sociedades gozam de personalidade jurídica tanto em relação a terceiros como em relação aos próprios sócios.</a:t>
            </a:r>
            <a:endParaRPr lang="pt-PT" sz="1600" dirty="0" smtClean="0"/>
          </a:p>
          <a:p>
            <a:pPr algn="just"/>
            <a:r>
              <a:rPr lang="pt-PT" sz="1600" dirty="0" smtClean="0"/>
              <a:t> </a:t>
            </a:r>
          </a:p>
          <a:p>
            <a:pPr algn="just"/>
            <a:endParaRPr lang="pt-PT" sz="1600" dirty="0" smtClean="0"/>
          </a:p>
          <a:p>
            <a:pPr algn="just">
              <a:buFont typeface="Wingdings" pitchFamily="2" charset="2"/>
              <a:buChar char="q"/>
            </a:pPr>
            <a:r>
              <a:rPr lang="pt-PT" sz="1600" dirty="0" smtClean="0"/>
              <a:t>A personalidade jurídica das sociedades define-se como uma individualidade jurídica própria que não se confunde com a dos sócios:</a:t>
            </a:r>
          </a:p>
          <a:p>
            <a:pPr algn="just"/>
            <a:r>
              <a:rPr lang="pt-PT" sz="1600" dirty="0" smtClean="0"/>
              <a:t>- é a sociedade que adquire a qualidade de comerciante.</a:t>
            </a:r>
          </a:p>
          <a:p>
            <a:pPr algn="just"/>
            <a:r>
              <a:rPr lang="pt-PT" sz="1600" dirty="0" smtClean="0"/>
              <a:t>- é a sociedade que está sujeita às obrigações impostas aos comerciantes.</a:t>
            </a:r>
          </a:p>
          <a:p>
            <a:pPr algn="just"/>
            <a:r>
              <a:rPr lang="pt-PT" sz="1600" dirty="0" smtClean="0"/>
              <a:t>- a sociedade pode ter direitos contra os seus sócios.</a:t>
            </a:r>
          </a:p>
          <a:p>
            <a:pPr algn="just"/>
            <a:endParaRPr lang="pt-PT" sz="1600" dirty="0" smtClean="0"/>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 3. 4. O capital social como instrumento de avaliação da situação económica da sociedade.</a:t>
            </a:r>
          </a:p>
          <a:p>
            <a:pPr algn="just"/>
            <a:r>
              <a:rPr lang="pt-PT" sz="1600" b="1" dirty="0" smtClean="0"/>
              <a:t>4.º sentido </a:t>
            </a:r>
            <a:r>
              <a:rPr lang="pt-PT" sz="1600" dirty="0" smtClean="0"/>
              <a:t>(o capital social como um instrumento que permitirá avaliar, economicamente, a situação da sociedade):</a:t>
            </a:r>
          </a:p>
          <a:p>
            <a:pPr algn="just"/>
            <a:endParaRPr lang="pt-PT" sz="1600" dirty="0" smtClean="0"/>
          </a:p>
          <a:p>
            <a:pPr algn="just">
              <a:buFont typeface="Wingdings" pitchFamily="2" charset="2"/>
              <a:buChar char="q"/>
            </a:pPr>
            <a:r>
              <a:rPr lang="pt-PT" sz="1600" dirty="0" smtClean="0"/>
              <a:t>Na sociedade comercial a vitalidade da empresa e os resultados da mesma se aferem, essencialmente, pelo confronto entre o capital social e o património líquido.</a:t>
            </a:r>
          </a:p>
          <a:p>
            <a:pPr algn="just"/>
            <a:endParaRPr lang="pt-PT" sz="1600" dirty="0" smtClean="0"/>
          </a:p>
          <a:p>
            <a:pPr algn="just">
              <a:buFont typeface="Wingdings" pitchFamily="2" charset="2"/>
              <a:buChar char="q"/>
            </a:pPr>
            <a:r>
              <a:rPr lang="pt-PT" sz="1600" dirty="0" smtClean="0"/>
              <a:t>A situação económica da sociedade comercial afere-se, essencialmente, pela sua capacidade de gerar lucro. </a:t>
            </a:r>
          </a:p>
          <a:p>
            <a:pPr algn="just"/>
            <a:endParaRPr lang="pt-PT" sz="1600" dirty="0" smtClean="0"/>
          </a:p>
          <a:p>
            <a:pPr algn="just">
              <a:buFont typeface="Wingdings" pitchFamily="2" charset="2"/>
              <a:buChar char="q"/>
            </a:pPr>
            <a:r>
              <a:rPr lang="pt-PT" sz="1600" dirty="0" smtClean="0"/>
              <a:t>E, de uma forma simplificada, haverá lucro se o valor do património líquido apurado (activo menos passivo) exceder o capital social, significando esta situação que houve um acréscimo do fundo comum constituído com as entradas dos sócios (capital social nominal); e significando a situação inversa a existência de perdas.</a:t>
            </a:r>
          </a:p>
          <a:p>
            <a:pPr algn="just"/>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 3. 2. A função de produtividade.</a:t>
            </a:r>
          </a:p>
          <a:p>
            <a:pPr algn="just"/>
            <a:r>
              <a:rPr lang="pt-PT" sz="1600" dirty="0" smtClean="0"/>
              <a:t> </a:t>
            </a:r>
          </a:p>
          <a:p>
            <a:pPr algn="just"/>
            <a:endParaRPr lang="pt-PT" sz="1600" dirty="0" smtClean="0"/>
          </a:p>
          <a:p>
            <a:pPr algn="just">
              <a:buFont typeface="Wingdings" pitchFamily="2" charset="2"/>
              <a:buChar char="q"/>
            </a:pPr>
            <a:r>
              <a:rPr lang="pt-PT" sz="1600" dirty="0" smtClean="0"/>
              <a:t>O capital social (no sentido de capital social real) representa o conjunto de meios que os sócios quiseram colocar em comum para o desenvolvimento da actividade económica que se propõem exercer. </a:t>
            </a:r>
          </a:p>
          <a:p>
            <a:pPr algn="just"/>
            <a:endParaRPr lang="pt-PT" sz="1600" dirty="0" smtClean="0"/>
          </a:p>
          <a:p>
            <a:pPr algn="just">
              <a:buFont typeface="Wingdings" pitchFamily="2" charset="2"/>
              <a:buChar char="q"/>
            </a:pPr>
            <a:r>
              <a:rPr lang="pt-PT" sz="1600" dirty="0" smtClean="0"/>
              <a:t>A este conjunto de meios chama a doutrina «fundo de exploração». Neste sentido, o capital social visa proporcionar a formação de uma estrutura de produção, desempenhando, por isso, uma função de produtividade.</a:t>
            </a:r>
          </a:p>
          <a:p>
            <a:pPr algn="just"/>
            <a:endParaRPr lang="pt-PT" sz="1600" dirty="0" smtClean="0"/>
          </a:p>
          <a:p>
            <a:pPr algn="just">
              <a:buFont typeface="Wingdings" pitchFamily="2" charset="2"/>
              <a:buChar char="q"/>
            </a:pPr>
            <a:r>
              <a:rPr lang="pt-PT" sz="1600" dirty="0" smtClean="0"/>
              <a:t>Esta função produtiva do capital adquire uma singular importância no momento fundacional da sociedade. </a:t>
            </a:r>
          </a:p>
          <a:p>
            <a:pPr algn="just"/>
            <a:endParaRPr lang="pt-PT" sz="1600" dirty="0" smtClean="0"/>
          </a:p>
          <a:p>
            <a:pPr algn="just"/>
            <a:endParaRPr lang="pt-PT" sz="1600" dirty="0" smtClean="0"/>
          </a:p>
          <a:p>
            <a:pPr algn="just"/>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 3. 3. A função de garantia.</a:t>
            </a:r>
          </a:p>
          <a:p>
            <a:pPr algn="just"/>
            <a:r>
              <a:rPr lang="pt-PT" sz="1600" dirty="0" smtClean="0"/>
              <a:t> </a:t>
            </a:r>
          </a:p>
          <a:p>
            <a:pPr algn="just">
              <a:buFont typeface="Wingdings" pitchFamily="2" charset="2"/>
              <a:buChar char="q"/>
            </a:pPr>
            <a:r>
              <a:rPr lang="pt-PT" sz="1600" dirty="0" smtClean="0"/>
              <a:t>A função de garantia significa que o capital social se apresenta como um instrumento jurídico destinado à defesa e tutela dos interesses dos credores.</a:t>
            </a:r>
          </a:p>
          <a:p>
            <a:pPr algn="just"/>
            <a:endParaRPr lang="pt-PT" sz="1600" dirty="0" smtClean="0"/>
          </a:p>
          <a:p>
            <a:pPr algn="just">
              <a:buFont typeface="Wingdings" pitchFamily="2" charset="2"/>
              <a:buChar char="q"/>
            </a:pPr>
            <a:r>
              <a:rPr lang="pt-PT" sz="1600" dirty="0" smtClean="0"/>
              <a:t>Assim, o capital social assumir-se-á, perante os terceiros que lidam com a sociedade e em virtude do seu regime legal, como o garante do pagamento dos seus créditos.</a:t>
            </a:r>
          </a:p>
          <a:p>
            <a:pPr algn="just"/>
            <a:endParaRPr lang="pt-PT" sz="1600" dirty="0" smtClean="0"/>
          </a:p>
          <a:p>
            <a:pPr algn="just">
              <a:buFont typeface="Wingdings" pitchFamily="2" charset="2"/>
              <a:buChar char="q"/>
            </a:pPr>
            <a:r>
              <a:rPr lang="pt-PT" sz="1600" dirty="0" smtClean="0"/>
              <a:t>Nas sociedades de capitais, tal regime legal assenta em três pilares fundamentais: </a:t>
            </a:r>
          </a:p>
          <a:p>
            <a:pPr algn="just"/>
            <a:r>
              <a:rPr lang="pt-PT" sz="1600" dirty="0" smtClean="0"/>
              <a:t>	- a obrigação de efectiva realização do capital social,;</a:t>
            </a:r>
          </a:p>
          <a:p>
            <a:pPr algn="just"/>
            <a:r>
              <a:rPr lang="pt-PT" sz="1600" dirty="0" smtClean="0"/>
              <a:t>	- a obrigação de conservação do capital social;</a:t>
            </a:r>
          </a:p>
          <a:p>
            <a:pPr algn="just"/>
            <a:r>
              <a:rPr lang="pt-PT" sz="1600" dirty="0" smtClean="0"/>
              <a:t>	-e o estabelecimento de montantes mínimos de capital social.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 3. 3. A função de garantia.</a:t>
            </a:r>
          </a:p>
          <a:p>
            <a:pPr algn="just"/>
            <a:r>
              <a:rPr lang="pt-PT" sz="1600" dirty="0" smtClean="0"/>
              <a:t> </a:t>
            </a:r>
          </a:p>
          <a:p>
            <a:pPr algn="just">
              <a:buFont typeface="Wingdings" pitchFamily="2" charset="2"/>
              <a:buChar char="q"/>
            </a:pPr>
            <a:r>
              <a:rPr lang="pt-PT" sz="1600" dirty="0" smtClean="0"/>
              <a:t>Os sócios estarão sujeitos, desde logo, à obrigação de constituírem a sociedade com um capital próprio equivalente, pelo menos, ao capital social.</a:t>
            </a:r>
          </a:p>
          <a:p>
            <a:pPr algn="just"/>
            <a:endParaRPr lang="pt-PT" sz="1600" dirty="0" smtClean="0"/>
          </a:p>
          <a:p>
            <a:pPr algn="just">
              <a:buFont typeface="Wingdings" pitchFamily="2" charset="2"/>
              <a:buChar char="q"/>
            </a:pPr>
            <a:r>
              <a:rPr lang="pt-PT" sz="1600" dirty="0" smtClean="0"/>
              <a:t>Neste sentido, o legislador, no momento da constituição da sociedade, tomou um conjunto de cautelas, a saber: </a:t>
            </a:r>
          </a:p>
          <a:p>
            <a:pPr algn="just"/>
            <a:r>
              <a:rPr lang="pt-PT" sz="1600" dirty="0" smtClean="0"/>
              <a:t>	- proibiu a remissão total ou parcial da obrigação de entrada (art. 27.º, n.º 1, do </a:t>
            </a:r>
            <a:r>
              <a:rPr lang="pt-PT" sz="1600" i="1" dirty="0" smtClean="0"/>
              <a:t>CSC</a:t>
            </a:r>
            <a:r>
              <a:rPr lang="pt-PT" sz="1600" dirty="0" smtClean="0"/>
              <a:t>);</a:t>
            </a:r>
          </a:p>
          <a:p>
            <a:pPr algn="just"/>
            <a:r>
              <a:rPr lang="pt-PT" sz="1600" dirty="0" smtClean="0"/>
              <a:t>	- dotou a sociedade de meios para compelir os sócios à realização da sua entrada, consagrando a possibilidade de exclusão do sócio remisso (arts. 204.º e 285.º, do </a:t>
            </a:r>
            <a:r>
              <a:rPr lang="pt-PT" sz="1600" i="1" dirty="0" smtClean="0"/>
              <a:t>CSC</a:t>
            </a:r>
            <a:r>
              <a:rPr lang="pt-PT" sz="1600" dirty="0" smtClean="0"/>
              <a:t>);</a:t>
            </a:r>
          </a:p>
          <a:p>
            <a:pPr algn="just"/>
            <a:r>
              <a:rPr lang="pt-PT" sz="1600" dirty="0" smtClean="0"/>
              <a:t>	- impediu a sobrevalorização das entradas em espécie dos sócios (arts. 28.º e 29.º, do </a:t>
            </a:r>
            <a:r>
              <a:rPr lang="pt-PT" sz="1600" i="1" dirty="0" smtClean="0"/>
              <a:t>CSC</a:t>
            </a:r>
            <a:r>
              <a:rPr lang="pt-PT" sz="1600" dirty="0" smtClean="0"/>
              <a:t>); não permitiu nas sociedades por quotas e anónimas as entradas de indústria (arts. 202.º, n.º 1, e 277.º, n.º 1, do </a:t>
            </a:r>
            <a:r>
              <a:rPr lang="pt-PT" sz="1600" i="1" dirty="0" smtClean="0"/>
              <a:t>CSC</a:t>
            </a:r>
            <a:r>
              <a:rPr lang="pt-PT" sz="1600" dirty="0" smtClean="0"/>
              <a:t>).</a:t>
            </a:r>
          </a:p>
          <a:p>
            <a:pPr algn="just"/>
            <a:endParaRPr lang="pt-PT" sz="1600" dirty="0" smtClean="0"/>
          </a:p>
          <a:p>
            <a:pPr algn="just"/>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 3. 3. A função de garantia.</a:t>
            </a:r>
          </a:p>
          <a:p>
            <a:pPr algn="just"/>
            <a:r>
              <a:rPr lang="pt-PT" sz="1600" dirty="0" smtClean="0"/>
              <a:t> </a:t>
            </a:r>
          </a:p>
          <a:p>
            <a:pPr algn="just">
              <a:buFont typeface="Wingdings" pitchFamily="2" charset="2"/>
              <a:buChar char="q"/>
            </a:pPr>
            <a:r>
              <a:rPr lang="pt-PT" sz="1600" dirty="0" smtClean="0"/>
              <a:t>A obrigação de conservação do capital social será assegurada com a inscrição do capital social no lado direito do balanço.</a:t>
            </a:r>
          </a:p>
          <a:p>
            <a:pPr algn="just"/>
            <a:endParaRPr lang="pt-PT" sz="1600" dirty="0" smtClean="0"/>
          </a:p>
          <a:p>
            <a:pPr algn="just">
              <a:buFont typeface="Wingdings" pitchFamily="2" charset="2"/>
              <a:buChar char="q"/>
            </a:pPr>
            <a:r>
              <a:rPr lang="pt-PT" sz="1600" dirty="0" smtClean="0"/>
              <a:t>Por esta via, o capital social constitui-se como uma cifra de retenção: só quando o valor do activo exceder o valor das dívidas sociais e a cifra do capital social, existirá na sociedade, na exacta medida desse excesso, capital próprio distribuível aos sócios.</a:t>
            </a:r>
          </a:p>
          <a:p>
            <a:pPr algn="just"/>
            <a:endParaRPr lang="pt-PT" sz="1600" dirty="0" smtClean="0"/>
          </a:p>
          <a:p>
            <a:pPr algn="just">
              <a:buFont typeface="Wingdings" pitchFamily="2" charset="2"/>
              <a:buChar char="q"/>
            </a:pPr>
            <a:r>
              <a:rPr lang="pt-PT" sz="1600" dirty="0" smtClean="0"/>
              <a:t>Neste sentido, o capital diz-se intangível, uma vez que aos sócios não poderão ser atribuídos bens ou valores que sejam necessários à cobertura do capital social (</a:t>
            </a:r>
            <a:r>
              <a:rPr lang="pt-PT" sz="1600" i="1" dirty="0" smtClean="0"/>
              <a:t>Princípio da intangibilidade do capital social</a:t>
            </a:r>
            <a:r>
              <a:rPr lang="pt-PT" sz="1600" dirty="0" smtClean="0"/>
              <a:t> ou </a:t>
            </a:r>
            <a:r>
              <a:rPr lang="pt-PT" sz="1600" i="1" dirty="0" smtClean="0"/>
              <a:t>Princípio da conservação do capital social</a:t>
            </a:r>
            <a:r>
              <a:rPr lang="pt-PT" sz="1600" dirty="0" smtClean="0"/>
              <a:t>) e, desta forma, desempenhará uma função de garantia perante os credores.</a:t>
            </a:r>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r>
              <a:rPr lang="pt-PT" sz="1600" b="1" dirty="0" smtClean="0"/>
              <a:t> 3. 3. A função de garantia.</a:t>
            </a:r>
          </a:p>
          <a:p>
            <a:r>
              <a:rPr lang="pt-PT" sz="1600" dirty="0" smtClean="0"/>
              <a:t> </a:t>
            </a:r>
          </a:p>
          <a:p>
            <a:pPr algn="just">
              <a:buFont typeface="Wingdings" pitchFamily="2" charset="2"/>
              <a:buChar char="q"/>
            </a:pPr>
            <a:r>
              <a:rPr lang="pt-PT" sz="1600" dirty="0" smtClean="0"/>
              <a:t>A função de garantia é também assegurada com o estabelecimento de montantes mínimos de capital.</a:t>
            </a:r>
          </a:p>
          <a:p>
            <a:pPr algn="just"/>
            <a:endParaRPr lang="pt-PT" sz="1600" dirty="0" smtClean="0"/>
          </a:p>
          <a:p>
            <a:pPr algn="just">
              <a:buFont typeface="Wingdings" pitchFamily="2" charset="2"/>
              <a:buChar char="q"/>
            </a:pPr>
            <a:r>
              <a:rPr lang="pt-PT" sz="1600" dirty="0" smtClean="0"/>
              <a:t>O montante mínimo das sociedades por quotas é de 5 000 euros (art. 202.º, do </a:t>
            </a:r>
            <a:r>
              <a:rPr lang="pt-PT" sz="1600" i="1" dirty="0" smtClean="0"/>
              <a:t>CSC</a:t>
            </a:r>
            <a:r>
              <a:rPr lang="pt-PT" sz="1600" dirty="0" smtClean="0"/>
              <a:t>) e das sociedades anónimas é de 50 000 euros (art. 276.º, do </a:t>
            </a:r>
            <a:r>
              <a:rPr lang="pt-PT" sz="1600" i="1" dirty="0" smtClean="0"/>
              <a:t>CSC</a:t>
            </a:r>
            <a:r>
              <a:rPr lang="pt-PT" sz="1600" dirty="0" smtClean="0"/>
              <a:t>).</a:t>
            </a:r>
          </a:p>
          <a:p>
            <a:pPr algn="just"/>
            <a:endParaRPr lang="pt-PT" sz="16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400" dirty="0" smtClean="0"/>
              <a:t> </a:t>
            </a:r>
            <a:r>
              <a:rPr lang="pt-PT" sz="1600" b="1" dirty="0" smtClean="0"/>
              <a:t>13.1. Princípio da intangibilidade do capital social.</a:t>
            </a:r>
          </a:p>
          <a:p>
            <a:pPr algn="just"/>
            <a:r>
              <a:rPr lang="pt-PT" sz="1600" dirty="0" smtClean="0"/>
              <a:t> </a:t>
            </a:r>
          </a:p>
          <a:p>
            <a:pPr algn="just"/>
            <a:r>
              <a:rPr lang="pt-PT" sz="1600" dirty="0" smtClean="0"/>
              <a:t> </a:t>
            </a:r>
          </a:p>
          <a:p>
            <a:pPr algn="just">
              <a:buFont typeface="Wingdings" pitchFamily="2" charset="2"/>
              <a:buChar char="q"/>
            </a:pPr>
            <a:r>
              <a:rPr lang="pt-PT" sz="1600" dirty="0" smtClean="0"/>
              <a:t>Três acepções:</a:t>
            </a:r>
          </a:p>
          <a:p>
            <a:pPr algn="just"/>
            <a:r>
              <a:rPr lang="pt-PT" sz="1600" dirty="0" smtClean="0"/>
              <a:t> </a:t>
            </a:r>
          </a:p>
          <a:p>
            <a:pPr algn="just"/>
            <a:r>
              <a:rPr lang="pt-PT" sz="1600" b="1" dirty="0" smtClean="0"/>
              <a:t>1.ª</a:t>
            </a:r>
            <a:r>
              <a:rPr lang="pt-PT" sz="1600" dirty="0" smtClean="0"/>
              <a:t> - insusceptibilidade de distribuição pelos sócios de quantias necessárias para manter intacto um fundo patrimonial líquido equivalente pelo menos à soma do capital e das reservas obrigatórias;</a:t>
            </a:r>
          </a:p>
          <a:p>
            <a:pPr algn="just"/>
            <a:r>
              <a:rPr lang="pt-PT" sz="1600" dirty="0" smtClean="0"/>
              <a:t> </a:t>
            </a:r>
          </a:p>
          <a:p>
            <a:pPr algn="just"/>
            <a:r>
              <a:rPr lang="pt-PT" sz="1600" b="1" dirty="0" smtClean="0"/>
              <a:t>2.ª</a:t>
            </a:r>
            <a:r>
              <a:rPr lang="pt-PT" sz="1600" dirty="0" smtClean="0"/>
              <a:t> - o património líquido da sociedade não deve, por causa de perdas descer abaixo de uma certa proporção mínima do capital social;</a:t>
            </a:r>
          </a:p>
          <a:p>
            <a:pPr algn="just"/>
            <a:r>
              <a:rPr lang="pt-PT" sz="1600" dirty="0" smtClean="0"/>
              <a:t> </a:t>
            </a:r>
          </a:p>
          <a:p>
            <a:pPr algn="just"/>
            <a:r>
              <a:rPr lang="pt-PT" sz="1600" b="1" dirty="0" smtClean="0"/>
              <a:t>3.ª</a:t>
            </a:r>
            <a:r>
              <a:rPr lang="pt-PT" sz="1600" dirty="0" smtClean="0"/>
              <a:t> - imodificabilidade, salvo em termos controlados, do capital social.</a:t>
            </a:r>
          </a:p>
          <a:p>
            <a:pPr algn="just"/>
            <a:r>
              <a:rPr lang="pt-PT" sz="1600" dirty="0" smtClean="0"/>
              <a:t> </a:t>
            </a:r>
          </a:p>
          <a:p>
            <a:pPr algn="just"/>
            <a:endParaRPr lang="pt-PT" sz="1600" dirty="0" smtClean="0"/>
          </a:p>
          <a:p>
            <a:pPr algn="just"/>
            <a:endParaRPr lang="pt-PT" sz="1600" b="1" dirty="0" smtClean="0"/>
          </a:p>
          <a:p>
            <a:pPr algn="just"/>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400" dirty="0" smtClean="0"/>
              <a:t> </a:t>
            </a:r>
            <a:r>
              <a:rPr lang="pt-PT" sz="1600" b="1" dirty="0" smtClean="0"/>
              <a:t>11. 1. 1.ª ACEPÇÃO </a:t>
            </a:r>
          </a:p>
          <a:p>
            <a:pPr algn="just">
              <a:buFont typeface="Wingdings" pitchFamily="2" charset="2"/>
              <a:buChar char="q"/>
            </a:pPr>
            <a:r>
              <a:rPr lang="pt-PT" sz="1600" dirty="0" smtClean="0"/>
              <a:t> Insusceptibilidade de distribuição pelos sócios de quantias necessárias para manter intacto um fundo patrimonial líquido equivalente (pelo menos) ao capital.</a:t>
            </a:r>
          </a:p>
          <a:p>
            <a:pPr algn="just"/>
            <a:endParaRPr lang="pt-PT" sz="1600" dirty="0" smtClean="0"/>
          </a:p>
          <a:p>
            <a:pPr algn="just">
              <a:buFont typeface="Wingdings" pitchFamily="2" charset="2"/>
              <a:buChar char="q"/>
            </a:pPr>
            <a:r>
              <a:rPr lang="pt-PT" sz="1600" dirty="0" smtClean="0"/>
              <a:t>Não podem ser distribuídos aos sócios quaisquer bens da sociedade quando a situação líquida desta for inferior à soma do capital e das reservas não distribuíveis (art. 32.º).</a:t>
            </a:r>
          </a:p>
          <a:p>
            <a:pPr algn="just"/>
            <a:endParaRPr lang="pt-PT" sz="1600" dirty="0" smtClean="0"/>
          </a:p>
          <a:p>
            <a:pPr algn="just">
              <a:buFont typeface="Wingdings" pitchFamily="2" charset="2"/>
              <a:buChar char="q"/>
            </a:pPr>
            <a:r>
              <a:rPr lang="pt-PT" sz="1600" dirty="0" smtClean="0"/>
              <a:t>Os lucros do exercício não podem ser distribuídos se forem necessários para cobrir prejuízos transitados de exercícios anteriores, ou para formar ou reconstituir reservas obrigatórias pela lei ou pelo contrato social (art. 33.º, n.º 1).</a:t>
            </a:r>
          </a:p>
          <a:p>
            <a:pPr algn="just"/>
            <a:r>
              <a:rPr lang="pt-PT" sz="1600" dirty="0" smtClean="0"/>
              <a:t> </a:t>
            </a:r>
          </a:p>
          <a:p>
            <a:pPr algn="just">
              <a:buFont typeface="Wingdings" pitchFamily="2" charset="2"/>
              <a:buChar char="q"/>
            </a:pPr>
            <a:r>
              <a:rPr lang="pt-PT" sz="1600" dirty="0" smtClean="0"/>
              <a:t>Art. 21.º, n.º 2 ― é vedada a cláusula do contrato social que atribua a um sócio juros ou qualquer outra quantia certa, em retribuição do seu capital ou indústria.</a:t>
            </a:r>
          </a:p>
          <a:p>
            <a:pPr algn="just"/>
            <a:endParaRPr lang="pt-PT" sz="1600" dirty="0" smtClean="0"/>
          </a:p>
          <a:p>
            <a:pPr algn="just"/>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643050"/>
            <a:ext cx="8229600" cy="4525963"/>
          </a:xfrm>
          <a:prstGeom prst="rect">
            <a:avLst/>
          </a:prstGeom>
        </p:spPr>
        <p:txBody>
          <a:bodyPr vert="horz">
            <a:noAutofit/>
          </a:bodyPr>
          <a:lstStyle/>
          <a:p>
            <a:pPr algn="just"/>
            <a:r>
              <a:rPr lang="pt-PT" sz="1600" dirty="0" smtClean="0"/>
              <a:t> </a:t>
            </a:r>
            <a:r>
              <a:rPr lang="pt-PT" sz="1600" b="1" dirty="0" smtClean="0"/>
              <a:t>11. 1. 1.ª ACEPÇÃO (cont.)</a:t>
            </a:r>
          </a:p>
          <a:p>
            <a:pPr algn="just"/>
            <a:endParaRPr lang="pt-PT" sz="1400" dirty="0" smtClean="0"/>
          </a:p>
          <a:p>
            <a:pPr algn="just"/>
            <a:endParaRPr lang="pt-PT" sz="1400" dirty="0" smtClean="0"/>
          </a:p>
          <a:p>
            <a:pPr algn="just"/>
            <a:endParaRPr lang="pt-PT" sz="1400" dirty="0" smtClean="0"/>
          </a:p>
          <a:p>
            <a:pPr algn="just">
              <a:buFont typeface="Wingdings" pitchFamily="2" charset="2"/>
              <a:buChar char="q"/>
            </a:pPr>
            <a:r>
              <a:rPr lang="pt-PT" sz="1600" dirty="0" smtClean="0"/>
              <a:t>Art. 31.º, n.º 2 ― Só pode haver distribuição de lucros mediante prévia deliberação dos sócios, salvo nos casos expressamente previstos na lei.</a:t>
            </a:r>
          </a:p>
          <a:p>
            <a:pPr algn="just"/>
            <a:r>
              <a:rPr lang="pt-PT" sz="1600" dirty="0" smtClean="0"/>
              <a:t>Os lucros só podem ser distribuídos anualmente, após a aprovação das contas do exercício findo (para as sociedades anónimas permite-se em certos termos, a distribuição antecipada de dividendos – arts 297.º e 537.º).</a:t>
            </a:r>
          </a:p>
          <a:p>
            <a:pPr algn="just"/>
            <a:r>
              <a:rPr lang="pt-PT" sz="1600" dirty="0" smtClean="0"/>
              <a:t> </a:t>
            </a:r>
          </a:p>
          <a:p>
            <a:pPr algn="just">
              <a:buFont typeface="Wingdings" pitchFamily="2" charset="2"/>
              <a:buChar char="q"/>
            </a:pPr>
            <a:r>
              <a:rPr lang="pt-PT" sz="1600" dirty="0" smtClean="0"/>
              <a:t>Art. 34.º ― estabelece o dever de restituição pelos sócios dos bens indevidamente recebidos da sociedade (lucros fictícios).</a:t>
            </a:r>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dirty="0" smtClean="0"/>
              <a:t> </a:t>
            </a:r>
            <a:r>
              <a:rPr lang="pt-PT" sz="1600" b="1" dirty="0" smtClean="0"/>
              <a:t>11. 2. 2.ª ACEPÇÃO  </a:t>
            </a:r>
          </a:p>
          <a:p>
            <a:pPr algn="just">
              <a:buFont typeface="Wingdings" pitchFamily="2" charset="2"/>
              <a:buChar char="q"/>
            </a:pPr>
            <a:endParaRPr lang="pt-PT" sz="1600" dirty="0" smtClean="0"/>
          </a:p>
          <a:p>
            <a:pPr algn="just">
              <a:buFont typeface="Wingdings" pitchFamily="2" charset="2"/>
              <a:buChar char="q"/>
            </a:pPr>
            <a:endParaRPr lang="pt-PT" sz="1600" dirty="0" smtClean="0"/>
          </a:p>
          <a:p>
            <a:pPr algn="just">
              <a:buFont typeface="Wingdings" pitchFamily="2" charset="2"/>
              <a:buChar char="q"/>
            </a:pPr>
            <a:r>
              <a:rPr lang="pt-PT" sz="1600" dirty="0" smtClean="0"/>
              <a:t>A figura da perda grave do capital social ou perda de metade do capital social, está prevista para as sociedades comerciais no art. 35.º, do </a:t>
            </a:r>
            <a:r>
              <a:rPr lang="pt-PT" sz="1600" i="1" dirty="0" smtClean="0"/>
              <a:t>CSC</a:t>
            </a:r>
            <a:r>
              <a:rPr lang="pt-PT" sz="1600" dirty="0" smtClean="0"/>
              <a:t>. </a:t>
            </a:r>
          </a:p>
          <a:p>
            <a:pPr algn="just"/>
            <a:endParaRPr lang="pt-PT" sz="1600" dirty="0" smtClean="0"/>
          </a:p>
          <a:p>
            <a:pPr algn="just"/>
            <a:endParaRPr lang="pt-PT" sz="1600" dirty="0" smtClean="0"/>
          </a:p>
          <a:p>
            <a:pPr algn="just">
              <a:buFont typeface="Wingdings" pitchFamily="2" charset="2"/>
              <a:buChar char="q"/>
            </a:pPr>
            <a:r>
              <a:rPr lang="pt-PT" sz="1600" dirty="0" smtClean="0"/>
              <a:t>Estaremos perante uma situação manifestamente negativa, do ponto de vista financeiro, uma vez que o valor do património líquido se tornou gravemente inferior ao capital social, em virtude de perdas resultantes da exploração da empresa.</a:t>
            </a:r>
          </a:p>
          <a:p>
            <a:pPr algn="just"/>
            <a:endParaRPr lang="pt-PT" sz="1600" dirty="0" smtClean="0"/>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r>
              <a:rPr lang="pt-PT" sz="1600" dirty="0" smtClean="0"/>
              <a:t> </a:t>
            </a:r>
          </a:p>
          <a:p>
            <a:pPr algn="just"/>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9. PERSONALIDADE JURÍDICA DAS SOCIEDADES COMERCIAIS.</a:t>
            </a:r>
          </a:p>
          <a:p>
            <a:pPr algn="just"/>
            <a:r>
              <a:rPr lang="pt-PT" sz="1600" dirty="0" smtClean="0"/>
              <a:t> </a:t>
            </a:r>
          </a:p>
          <a:p>
            <a:pPr algn="just">
              <a:buFont typeface="Wingdings" pitchFamily="2" charset="2"/>
              <a:buChar char="q"/>
            </a:pPr>
            <a:r>
              <a:rPr lang="pt-PT" sz="1600" dirty="0" smtClean="0"/>
              <a:t>Consequências da atribuição da personalidade jurídica às sociedades comerciais:</a:t>
            </a:r>
          </a:p>
          <a:p>
            <a:pPr algn="just"/>
            <a:endParaRPr lang="pt-PT" sz="1600" b="1" dirty="0" smtClean="0"/>
          </a:p>
          <a:p>
            <a:pPr algn="just"/>
            <a:r>
              <a:rPr lang="pt-PT" sz="1600" b="1" dirty="0" smtClean="0"/>
              <a:t>1.</a:t>
            </a:r>
            <a:r>
              <a:rPr lang="pt-PT" sz="1600" dirty="0" smtClean="0"/>
              <a:t> As sociedades são titulares de direitos e obrigações;</a:t>
            </a:r>
          </a:p>
          <a:p>
            <a:pPr algn="just"/>
            <a:r>
              <a:rPr lang="pt-PT" sz="1600" b="1" dirty="0" smtClean="0"/>
              <a:t>2.</a:t>
            </a:r>
            <a:r>
              <a:rPr lang="pt-PT" sz="1600" dirty="0" smtClean="0"/>
              <a:t> O titular do património social é a sociedade, não os sócios (titulares de participações sociais);</a:t>
            </a:r>
          </a:p>
          <a:p>
            <a:pPr algn="just"/>
            <a:r>
              <a:rPr lang="pt-PT" sz="1600" b="1" dirty="0" smtClean="0"/>
              <a:t>3.</a:t>
            </a:r>
            <a:r>
              <a:rPr lang="pt-PT" sz="1600" dirty="0" smtClean="0"/>
              <a:t> As entradas dos sócios para a formação do capital social que se traduzam na transferência da propriedade ou de outros direitos são actos de transmissão e aquisição (transmissão por parte dos sócios, aquisição por parte da sociedade). Em caso de liquidação da sociedade, na partilha do activo restante verifica-se a aquisição pelos sócios de algo que não se encontrava no seu património;</a:t>
            </a:r>
          </a:p>
          <a:p>
            <a:pPr algn="just"/>
            <a:r>
              <a:rPr lang="pt-PT" sz="1600" b="1" dirty="0" smtClean="0"/>
              <a:t>4.</a:t>
            </a:r>
            <a:r>
              <a:rPr lang="pt-PT" sz="1600" dirty="0" smtClean="0"/>
              <a:t> Os sócios da sociedade comercial não têm um direito sobre os bens da sociedade. A participação social dos sócios é um bem móvel, mesmo que o património social integre imóveis ou sobretudo imóveis.</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dirty="0" smtClean="0"/>
              <a:t> </a:t>
            </a:r>
            <a:r>
              <a:rPr lang="pt-PT" sz="1600" b="1" dirty="0" smtClean="0"/>
              <a:t>11. 2. 2.ª ACEPÇÃO (cont.)</a:t>
            </a:r>
          </a:p>
          <a:p>
            <a:pPr algn="just"/>
            <a:endParaRPr lang="pt-PT" sz="1600" dirty="0" smtClean="0"/>
          </a:p>
          <a:p>
            <a:pPr algn="just"/>
            <a:endParaRPr lang="pt-PT" sz="1600" dirty="0" smtClean="0"/>
          </a:p>
          <a:p>
            <a:pPr algn="just">
              <a:buFont typeface="Wingdings" pitchFamily="2" charset="2"/>
              <a:buChar char="q"/>
            </a:pPr>
            <a:r>
              <a:rPr lang="pt-PT" sz="1600" dirty="0" smtClean="0"/>
              <a:t>O capital social não desempenha apenas uma função de garantia, mas também outras funções, designadamente uma função de produtividade, no sentido de que através do capital social se visa reunir e conservar um conjunto de meios que permitam o estabelecimento e o desenvolvimento das actividades económicas que a sociedade pretenda desenvolver.</a:t>
            </a:r>
          </a:p>
          <a:p>
            <a:pPr algn="just"/>
            <a:endParaRPr lang="pt-PT" sz="1600" dirty="0" smtClean="0"/>
          </a:p>
          <a:p>
            <a:pPr algn="just"/>
            <a:endParaRPr lang="pt-PT" sz="1600" dirty="0" smtClean="0"/>
          </a:p>
          <a:p>
            <a:pPr algn="just"/>
            <a:endParaRPr lang="pt-PT" sz="1600" dirty="0" smtClean="0"/>
          </a:p>
          <a:p>
            <a:pPr algn="just">
              <a:buFont typeface="Wingdings" pitchFamily="2" charset="2"/>
              <a:buChar char="q"/>
            </a:pPr>
            <a:r>
              <a:rPr lang="pt-PT" sz="1600" dirty="0" smtClean="0"/>
              <a:t>Reflexamente, também se visará, através deste regime tutelar, quer os interesses dos sócios, quer os interesses dos credores, alertando-os para a difícil situação económica em que se encontra a sociedade, com os riscos daí decorrentes.</a:t>
            </a:r>
          </a:p>
          <a:p>
            <a:pPr algn="just"/>
            <a:endParaRPr lang="pt-PT" sz="1600" dirty="0" smtClean="0"/>
          </a:p>
          <a:p>
            <a:pPr algn="just"/>
            <a:endParaRPr lang="pt-PT" sz="1600" dirty="0" smtClean="0"/>
          </a:p>
          <a:p>
            <a:pPr algn="just"/>
            <a:endParaRPr lang="pt-PT" sz="1600" b="1" dirty="0" smtClean="0"/>
          </a:p>
          <a:p>
            <a:pPr algn="just"/>
            <a:r>
              <a:rPr lang="pt-PT" sz="1600" dirty="0" smtClean="0"/>
              <a:t> </a:t>
            </a:r>
          </a:p>
          <a:p>
            <a:pPr algn="just"/>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dirty="0" smtClean="0"/>
              <a:t> </a:t>
            </a:r>
            <a:r>
              <a:rPr lang="pt-PT" sz="1600" b="1" dirty="0" smtClean="0"/>
              <a:t>11. 2. 2.ª ACEPÇÃO (cont.)</a:t>
            </a:r>
          </a:p>
          <a:p>
            <a:pPr algn="just"/>
            <a:endParaRPr lang="pt-PT" sz="1600" dirty="0" smtClean="0"/>
          </a:p>
          <a:p>
            <a:pPr algn="just">
              <a:buFont typeface="Wingdings" pitchFamily="2" charset="2"/>
              <a:buChar char="q"/>
            </a:pPr>
            <a:r>
              <a:rPr lang="pt-PT" sz="1600" dirty="0" smtClean="0"/>
              <a:t>A hipótese legal do art. 35.º, do </a:t>
            </a:r>
            <a:r>
              <a:rPr lang="pt-PT" sz="1600" i="1" dirty="0" smtClean="0"/>
              <a:t>CSC</a:t>
            </a:r>
            <a:r>
              <a:rPr lang="pt-PT" sz="1600" dirty="0" smtClean="0"/>
              <a:t>, consistirá então em que uma sociedade sofra uma perda grave do seu capital social, o que ocorrerá quando o seu capital próprio «for igual ou inferior a metade do capital social» (art. 35.º, n.º 2, do </a:t>
            </a:r>
            <a:r>
              <a:rPr lang="pt-PT" sz="1600" i="1" dirty="0" smtClean="0"/>
              <a:t>CSC</a:t>
            </a:r>
            <a:r>
              <a:rPr lang="pt-PT" sz="1600" dirty="0" smtClean="0"/>
              <a:t>).</a:t>
            </a:r>
          </a:p>
          <a:p>
            <a:pPr algn="just"/>
            <a:endParaRPr lang="pt-PT" sz="1600" dirty="0" smtClean="0"/>
          </a:p>
          <a:p>
            <a:pPr algn="just"/>
            <a:endParaRPr lang="pt-PT" sz="1600" dirty="0" smtClean="0"/>
          </a:p>
          <a:p>
            <a:pPr algn="just">
              <a:buFont typeface="Wingdings" pitchFamily="2" charset="2"/>
              <a:buChar char="q"/>
            </a:pPr>
            <a:r>
              <a:rPr lang="pt-PT" sz="1600" dirty="0" smtClean="0"/>
              <a:t>Se, pelas contas do exercício ou pelas contas intercalares, o órgão de administração da sociedade constatar aquela situação ou se, em qualquer momento, tiver «fundadas razões para admitir que essa perda se verifica», deverá «requerer prontamente» a convocação da Assembleia geral, com vista a informar os sócios da situação de desequilíbrio patrimonial em que se encontra a sociedade. </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r>
              <a:rPr lang="pt-PT" sz="1600" dirty="0" smtClean="0"/>
              <a:t> </a:t>
            </a:r>
          </a:p>
          <a:p>
            <a:pPr algn="just"/>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dirty="0" smtClean="0"/>
              <a:t> </a:t>
            </a:r>
            <a:r>
              <a:rPr lang="pt-PT" sz="1600" b="1" dirty="0" smtClean="0"/>
              <a:t>11. 2. 2.ª ACEPÇÃO (cont.)</a:t>
            </a:r>
          </a:p>
          <a:p>
            <a:pPr algn="just"/>
            <a:endParaRPr lang="pt-PT" sz="1600" dirty="0" smtClean="0"/>
          </a:p>
          <a:p>
            <a:pPr algn="just">
              <a:buFont typeface="Wingdings" pitchFamily="2" charset="2"/>
              <a:buChar char="q"/>
            </a:pPr>
            <a:r>
              <a:rPr lang="pt-PT" sz="1600" dirty="0" smtClean="0"/>
              <a:t>Nos termos do art. 35.º, n.º 3, do </a:t>
            </a:r>
            <a:r>
              <a:rPr lang="pt-PT" sz="1600" i="1" dirty="0" smtClean="0"/>
              <a:t>CSC</a:t>
            </a:r>
            <a:r>
              <a:rPr lang="pt-PT" sz="1600" dirty="0" smtClean="0"/>
              <a:t>, do aviso convocatório da Assembleia geral deverão constar as medidas de reacção à situação de perda do capital social e que poderão ser objecto de deliberação pelos sócios, a saber: a dissolução da sociedade; a redução do capital social para montante não inferior ao capital próprio da sociedade; ou a reintegração do capital, ou seja, a realização pelos sócios de entradas para reforço da cobertura do capital social.</a:t>
            </a:r>
          </a:p>
          <a:p>
            <a:pPr algn="just"/>
            <a:endParaRPr lang="pt-PT" sz="1600" dirty="0" smtClean="0"/>
          </a:p>
          <a:p>
            <a:pPr algn="just"/>
            <a:endParaRPr lang="pt-PT" sz="1600" dirty="0" smtClean="0"/>
          </a:p>
          <a:p>
            <a:pPr algn="just">
              <a:buFont typeface="Wingdings" pitchFamily="2" charset="2"/>
              <a:buChar char="q"/>
            </a:pPr>
            <a:r>
              <a:rPr lang="pt-PT" sz="1600" dirty="0" smtClean="0"/>
              <a:t>Para além destas medidas enunciadas pelo legislador, outras medidas de saneamento financeiro da sociedade poderão ser propostas aos sócios, nomeadamente o aumento do capital social ou a «operação harmónio» (redução e aumento simultâneos do capital social), ou a apresentação à insolvência.</a:t>
            </a:r>
          </a:p>
          <a:p>
            <a:pPr algn="just"/>
            <a:endParaRPr lang="pt-PT" sz="1600" dirty="0" smtClean="0"/>
          </a:p>
          <a:p>
            <a:pPr algn="just"/>
            <a:endParaRPr lang="pt-PT" sz="1600" b="1" dirty="0" smtClean="0"/>
          </a:p>
          <a:p>
            <a:pPr algn="just"/>
            <a:r>
              <a:rPr lang="pt-PT" sz="1600" dirty="0" smtClean="0"/>
              <a:t> </a:t>
            </a:r>
          </a:p>
          <a:p>
            <a:pPr algn="just"/>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dirty="0" smtClean="0"/>
              <a:t> </a:t>
            </a:r>
            <a:r>
              <a:rPr lang="pt-PT" sz="1600" b="1" dirty="0" smtClean="0"/>
              <a:t>11. 2. 2.ª ACEPÇÃO (cont.)</a:t>
            </a:r>
          </a:p>
          <a:p>
            <a:pPr algn="just"/>
            <a:endParaRPr lang="pt-PT" sz="1600" dirty="0" smtClean="0"/>
          </a:p>
          <a:p>
            <a:pPr algn="just">
              <a:buFont typeface="Wingdings" pitchFamily="2" charset="2"/>
              <a:buChar char="q"/>
            </a:pPr>
            <a:r>
              <a:rPr lang="pt-PT" sz="1600" dirty="0" smtClean="0"/>
              <a:t>Nos termos do art. 35.º, n.º 3, do </a:t>
            </a:r>
            <a:r>
              <a:rPr lang="pt-PT" sz="1600" i="1" dirty="0" smtClean="0"/>
              <a:t>CSC</a:t>
            </a:r>
            <a:r>
              <a:rPr lang="pt-PT" sz="1600" dirty="0" smtClean="0"/>
              <a:t>, do aviso convocatório da Assembleia geral deverão constar as medidas de reacção à situação de perda do capital social e que poderão ser objecto de deliberação pelos sócios, a saber: a dissolução da sociedade; a redução do capital social para montante não inferior ao capital próprio da sociedade; ou a reintegração do capital, ou seja, a realização pelos sócios de entradas para reforço da cobertura do capital social.</a:t>
            </a:r>
          </a:p>
          <a:p>
            <a:pPr algn="just"/>
            <a:endParaRPr lang="pt-PT" sz="1600" dirty="0" smtClean="0"/>
          </a:p>
          <a:p>
            <a:pPr algn="just"/>
            <a:endParaRPr lang="pt-PT" sz="1600" dirty="0" smtClean="0"/>
          </a:p>
          <a:p>
            <a:pPr algn="just">
              <a:buFont typeface="Wingdings" pitchFamily="2" charset="2"/>
              <a:buChar char="q"/>
            </a:pPr>
            <a:r>
              <a:rPr lang="pt-PT" sz="1600" dirty="0" smtClean="0"/>
              <a:t>Para além destas medidas enunciadas pelo legislador, outras medidas de saneamento financeiro da sociedade poderão ser propostas aos sócios, nomeadamente o aumento do capital social ou a «operação harmónio» (redução e aumento simultâneos do capital social), ou a apresentação à insolvência.</a:t>
            </a:r>
          </a:p>
          <a:p>
            <a:pPr algn="just"/>
            <a:endParaRPr lang="pt-PT" sz="1600" dirty="0" smtClean="0"/>
          </a:p>
          <a:p>
            <a:pPr algn="just"/>
            <a:endParaRPr lang="pt-PT" sz="1600" b="1" dirty="0" smtClean="0"/>
          </a:p>
          <a:p>
            <a:pPr algn="just"/>
            <a:r>
              <a:rPr lang="pt-PT" sz="1600" dirty="0" smtClean="0"/>
              <a:t> </a:t>
            </a:r>
          </a:p>
          <a:p>
            <a:pPr algn="just"/>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dirty="0" smtClean="0"/>
              <a:t> </a:t>
            </a:r>
            <a:r>
              <a:rPr lang="pt-PT" sz="1600" b="1" dirty="0" smtClean="0"/>
              <a:t>11. 2. 2.ª ACEPÇÃO (cont.)</a:t>
            </a:r>
          </a:p>
          <a:p>
            <a:pPr algn="just"/>
            <a:endParaRPr lang="pt-PT" sz="1600" dirty="0" smtClean="0"/>
          </a:p>
          <a:p>
            <a:pPr algn="just">
              <a:buFont typeface="Wingdings" pitchFamily="2" charset="2"/>
              <a:buChar char="q"/>
            </a:pPr>
            <a:r>
              <a:rPr lang="pt-PT" sz="1600" dirty="0" smtClean="0"/>
              <a:t>Refira-se, contudo, que os sócios poderão não adoptar qualquer medida, uma vez que o regime consagrado no art. 35.º, do </a:t>
            </a:r>
            <a:r>
              <a:rPr lang="pt-PT" sz="1600" i="1" dirty="0" smtClean="0"/>
              <a:t>CSC</a:t>
            </a:r>
            <a:r>
              <a:rPr lang="pt-PT" sz="1600" dirty="0" smtClean="0"/>
              <a:t>, quanto à perda grave do capital social, assenta num sistema meramente informativo e não reactivo. Por outras palavras, os sócios não são obrigados a tomar qualquer deliberação, podendo decidir por maioria simples rejeitar a proposta do órgão de administração, ou nada fazer.</a:t>
            </a:r>
          </a:p>
          <a:p>
            <a:pPr algn="just"/>
            <a:endParaRPr lang="pt-PT" sz="1600" dirty="0" smtClean="0"/>
          </a:p>
          <a:p>
            <a:pPr algn="just"/>
            <a:endParaRPr lang="pt-PT" sz="1600" dirty="0" smtClean="0"/>
          </a:p>
          <a:p>
            <a:pPr algn="just"/>
            <a:endParaRPr lang="pt-PT" sz="1600" dirty="0" smtClean="0"/>
          </a:p>
          <a:p>
            <a:pPr algn="just">
              <a:buFont typeface="Wingdings" pitchFamily="2" charset="2"/>
              <a:buChar char="q"/>
            </a:pPr>
            <a:r>
              <a:rPr lang="pt-PT" sz="1600" dirty="0" smtClean="0"/>
              <a:t>Todavia, a sociedade ficará obrigada a indicar, em todos os actos externos, o montante do capital próprio segundo o último balanço aprovado, sempre que ele for igual ou inferior ao capital social revelado por aquele mesmo balanço (art. 171.º, n.º 2, do </a:t>
            </a:r>
            <a:r>
              <a:rPr lang="pt-PT" sz="1600" i="1" dirty="0" smtClean="0"/>
              <a:t>CSC</a:t>
            </a:r>
            <a:r>
              <a:rPr lang="pt-PT" sz="1600" dirty="0" smtClean="0"/>
              <a:t>). </a:t>
            </a:r>
          </a:p>
          <a:p>
            <a:pPr algn="just"/>
            <a:endParaRPr lang="pt-PT" sz="1600" dirty="0" smtClean="0"/>
          </a:p>
          <a:p>
            <a:pPr algn="just"/>
            <a:endParaRPr lang="pt-PT" sz="1600" b="1" dirty="0" smtClean="0"/>
          </a:p>
          <a:p>
            <a:pPr algn="just"/>
            <a:r>
              <a:rPr lang="pt-PT" sz="1600" dirty="0" smtClean="0"/>
              <a:t> </a:t>
            </a:r>
          </a:p>
          <a:p>
            <a:pPr algn="just"/>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r>
              <a:rPr lang="pt-PT" sz="1400" dirty="0" smtClean="0"/>
              <a:t> </a:t>
            </a:r>
            <a:r>
              <a:rPr lang="pt-PT" sz="1600" b="1" dirty="0" smtClean="0"/>
              <a:t>11. 3. 3.ª ACEPÇÃO  (Aumento e redução do capital social).</a:t>
            </a:r>
          </a:p>
          <a:p>
            <a:endParaRPr lang="pt-PT" sz="1400" dirty="0" smtClean="0"/>
          </a:p>
          <a:p>
            <a:r>
              <a:rPr lang="pt-PT" sz="1400" dirty="0" smtClean="0"/>
              <a:t> </a:t>
            </a:r>
            <a:r>
              <a:rPr lang="pt-PT" sz="1600" b="1" dirty="0" smtClean="0"/>
              <a:t> 1. AUMENTO DO CAPITAL SOCIAL.</a:t>
            </a:r>
          </a:p>
          <a:p>
            <a:r>
              <a:rPr lang="pt-PT" sz="1600" dirty="0" smtClean="0"/>
              <a:t> </a:t>
            </a:r>
          </a:p>
          <a:p>
            <a:r>
              <a:rPr lang="pt-PT" sz="1600" dirty="0" smtClean="0"/>
              <a:t> </a:t>
            </a:r>
          </a:p>
          <a:p>
            <a:pPr>
              <a:buFont typeface="Wingdings" pitchFamily="2" charset="2"/>
              <a:buChar char="q"/>
            </a:pPr>
            <a:r>
              <a:rPr lang="pt-PT" sz="1600" dirty="0" smtClean="0"/>
              <a:t>Duas modalidades básicas de aumento de capital:</a:t>
            </a:r>
          </a:p>
          <a:p>
            <a:r>
              <a:rPr lang="pt-PT" sz="1600" dirty="0" smtClean="0"/>
              <a:t> </a:t>
            </a:r>
          </a:p>
          <a:p>
            <a:r>
              <a:rPr lang="pt-PT" sz="1600" dirty="0" smtClean="0"/>
              <a:t>- Aumento de capital com novas entradas em dinheiro ou bens;</a:t>
            </a:r>
          </a:p>
          <a:p>
            <a:r>
              <a:rPr lang="pt-PT" sz="1600" dirty="0" smtClean="0"/>
              <a:t> </a:t>
            </a:r>
          </a:p>
          <a:p>
            <a:r>
              <a:rPr lang="pt-PT" sz="1600" dirty="0" smtClean="0"/>
              <a:t>- Aumento de capital por incorporação de reservas.</a:t>
            </a:r>
          </a:p>
          <a:p>
            <a:r>
              <a:rPr lang="pt-PT" sz="1600" dirty="0" smtClean="0"/>
              <a:t> </a:t>
            </a:r>
          </a:p>
          <a:p>
            <a:endParaRPr lang="pt-PT" sz="1600" dirty="0" smtClean="0"/>
          </a:p>
          <a:p>
            <a:endParaRPr lang="pt-PT" sz="1600" dirty="0" smtClean="0"/>
          </a:p>
          <a:p>
            <a:endParaRPr lang="pt-PT" sz="1600" dirty="0" smtClean="0"/>
          </a:p>
          <a:p>
            <a:r>
              <a:rPr lang="pt-PT" sz="1600" dirty="0" smtClean="0"/>
              <a:t> </a:t>
            </a:r>
            <a:r>
              <a:rPr lang="pt-PT" sz="1600" b="1" dirty="0" smtClean="0"/>
              <a:t>2. REDUÇÃO DO CAPITAL SOCIAL.</a:t>
            </a:r>
          </a:p>
          <a:p>
            <a:r>
              <a:rPr lang="pt-PT" sz="1600" dirty="0" smtClean="0"/>
              <a:t> </a:t>
            </a:r>
          </a:p>
          <a:p>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r>
              <a:rPr lang="pt-PT" sz="1600" b="1" dirty="0" smtClean="0"/>
              <a:t>1. Aumento de capital com novas entradas em dinheiro ou bens</a:t>
            </a:r>
          </a:p>
          <a:p>
            <a:endParaRPr lang="pt-PT" sz="1600" dirty="0" smtClean="0"/>
          </a:p>
          <a:p>
            <a:pPr algn="just">
              <a:buFont typeface="Wingdings" pitchFamily="2" charset="2"/>
              <a:buChar char="q"/>
            </a:pPr>
            <a:r>
              <a:rPr lang="pt-PT" sz="1600" dirty="0" smtClean="0"/>
              <a:t>Esta modalidade de aumento do capital social caracteriza-se por acarretar um acréscimo dos meios patrimoniais da sociedade. </a:t>
            </a:r>
          </a:p>
          <a:p>
            <a:pPr algn="just"/>
            <a:endParaRPr lang="pt-PT" sz="1600" dirty="0" smtClean="0"/>
          </a:p>
          <a:p>
            <a:pPr algn="just">
              <a:buFont typeface="Wingdings" pitchFamily="2" charset="2"/>
              <a:buChar char="q"/>
            </a:pPr>
            <a:r>
              <a:rPr lang="pt-PT" sz="1600" dirty="0" smtClean="0"/>
              <a:t>Quanto a esta modalidade, aplicar-se-ão as restrições do n.º 3, do art. 87.º, do </a:t>
            </a:r>
            <a:r>
              <a:rPr lang="pt-PT" sz="1600" i="1" dirty="0" smtClean="0"/>
              <a:t>CSC</a:t>
            </a:r>
            <a:r>
              <a:rPr lang="pt-PT" sz="1600" dirty="0" smtClean="0"/>
              <a:t>: </a:t>
            </a:r>
          </a:p>
          <a:p>
            <a:pPr algn="just"/>
            <a:r>
              <a:rPr lang="pt-PT" sz="1600" dirty="0" smtClean="0"/>
              <a:t>	- o aumento não poderá ser deliberado enquanto não estiverem vencidas todas as prestações do capital inicial ou decorrentes de um anterior aumento;</a:t>
            </a:r>
          </a:p>
          <a:p>
            <a:pPr algn="just"/>
            <a:endParaRPr lang="pt-PT" sz="1600" dirty="0" smtClean="0"/>
          </a:p>
          <a:p>
            <a:pPr algn="just"/>
            <a:r>
              <a:rPr lang="pt-PT" sz="1600" dirty="0" smtClean="0"/>
              <a:t>	- este aumento não poderá ser deliberado enquanto não estiver definitivamente registado um aumento anterior.</a:t>
            </a:r>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1. Aumento de capital com novas entradas em dinheiro ou bens</a:t>
            </a:r>
          </a:p>
          <a:p>
            <a:pPr algn="just"/>
            <a:endParaRPr lang="pt-PT" sz="1600" dirty="0" smtClean="0"/>
          </a:p>
          <a:p>
            <a:pPr algn="just">
              <a:buFont typeface="Wingdings" pitchFamily="2" charset="2"/>
              <a:buChar char="q"/>
            </a:pPr>
            <a:r>
              <a:rPr lang="pt-PT" sz="1600" dirty="0" smtClean="0"/>
              <a:t>Este aumento de capital com incremento do património social implica, portanto, a prestação de novas entradas em reforço das primitivamente convencionadas.</a:t>
            </a:r>
          </a:p>
          <a:p>
            <a:pPr algn="just">
              <a:buFont typeface="Wingdings" pitchFamily="2" charset="2"/>
              <a:buChar char="q"/>
            </a:pPr>
            <a:endParaRPr lang="pt-PT" sz="1600" dirty="0" smtClean="0"/>
          </a:p>
          <a:p>
            <a:pPr algn="just">
              <a:buFont typeface="Wingdings" pitchFamily="2" charset="2"/>
              <a:buChar char="q"/>
            </a:pPr>
            <a:r>
              <a:rPr lang="pt-PT" sz="1600" dirty="0" smtClean="0"/>
              <a:t>Nenhum sócio poderá ser obrigado a subscrever qualquer fracção do capital a aumentar, se a isso não estiver disposto ( art. 86.º, n.º 2, do </a:t>
            </a:r>
            <a:r>
              <a:rPr lang="pt-PT" sz="1600" i="1" dirty="0" smtClean="0"/>
              <a:t>CSC ).</a:t>
            </a:r>
          </a:p>
          <a:p>
            <a:pPr algn="just"/>
            <a:endParaRPr lang="pt-PT" sz="1600" i="1" dirty="0" smtClean="0"/>
          </a:p>
          <a:p>
            <a:pPr algn="just">
              <a:buFont typeface="Wingdings" pitchFamily="2" charset="2"/>
              <a:buChar char="q"/>
            </a:pPr>
            <a:r>
              <a:rPr lang="pt-PT" sz="1600" dirty="0" smtClean="0"/>
              <a:t>Este aumento de capital será da competência dos sócios, podendo os estatutos da sociedade facultar essa competência  ao órgão de administração (arts. 85.º e 456.º do </a:t>
            </a:r>
            <a:r>
              <a:rPr lang="pt-PT" sz="1600" i="1" dirty="0" smtClean="0"/>
              <a:t>CSC).</a:t>
            </a:r>
          </a:p>
          <a:p>
            <a:pPr algn="just"/>
            <a:endParaRPr lang="pt-PT" sz="1600" i="1" dirty="0" smtClean="0"/>
          </a:p>
          <a:p>
            <a:pPr algn="just">
              <a:buFont typeface="Wingdings" pitchFamily="2" charset="2"/>
              <a:buChar char="q"/>
            </a:pPr>
            <a:r>
              <a:rPr lang="pt-PT" sz="1600" dirty="0" smtClean="0"/>
              <a:t>Quanto ao critério adoptado para o cálculo da repartição desse aumento entre os sócios, o </a:t>
            </a:r>
            <a:r>
              <a:rPr lang="pt-PT" sz="1600" i="1" dirty="0" smtClean="0"/>
              <a:t>CSC</a:t>
            </a:r>
            <a:r>
              <a:rPr lang="pt-PT" sz="1600" dirty="0" smtClean="0"/>
              <a:t> dispôs, no art. 266.º, n.º 2, al. a), que ele fosse feito atribuindo a cada um dos sócios: a importância proporcional à participação de que for titular no momento; «ou a importância inferior a essa que o sócio tenha pedido».</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1. Aumento de capital com novas entradas em dinheiro ou bens</a:t>
            </a:r>
          </a:p>
          <a:p>
            <a:pPr algn="just"/>
            <a:endParaRPr lang="pt-PT" sz="1600" dirty="0" smtClean="0"/>
          </a:p>
          <a:p>
            <a:pPr algn="just">
              <a:buFont typeface="Wingdings" pitchFamily="2" charset="2"/>
              <a:buChar char="q"/>
            </a:pPr>
            <a:r>
              <a:rPr lang="pt-PT" sz="1600" dirty="0" smtClean="0"/>
              <a:t>Só o aumento do capital aberto a terceiros imporá a emissão de novas participações. Se ele se destinar a ser subscrito apenas pelos sócios poderá consubstanciar-se unicamente no correspondente reforço do valor das antigas quotas ou acções.</a:t>
            </a:r>
          </a:p>
          <a:p>
            <a:pPr algn="just"/>
            <a:endParaRPr lang="pt-PT" sz="1600" dirty="0" smtClean="0"/>
          </a:p>
          <a:p>
            <a:pPr algn="just">
              <a:buFont typeface="Wingdings" pitchFamily="2" charset="2"/>
              <a:buChar char="q"/>
            </a:pPr>
            <a:r>
              <a:rPr lang="pt-PT" sz="1600" dirty="0" smtClean="0"/>
              <a:t>O</a:t>
            </a:r>
            <a:r>
              <a:rPr lang="pt-PT" sz="1600" i="1" dirty="0" smtClean="0"/>
              <a:t> CSC</a:t>
            </a:r>
            <a:r>
              <a:rPr lang="pt-PT" sz="1600" dirty="0" smtClean="0"/>
              <a:t> prevê para as sociedades por quotas e anónimas o chamado «direito de preferência» dos sócios actuais na subscrição do aumento, proporcionalmente às fracções de capital detidas por cada um deles. </a:t>
            </a:r>
          </a:p>
          <a:p>
            <a:pPr algn="just"/>
            <a:endParaRPr lang="pt-PT" sz="1600" dirty="0" smtClean="0"/>
          </a:p>
          <a:p>
            <a:pPr algn="just">
              <a:buFont typeface="Wingdings" pitchFamily="2" charset="2"/>
              <a:buChar char="q"/>
            </a:pPr>
            <a:r>
              <a:rPr lang="pt-PT" sz="1600" dirty="0" smtClean="0"/>
              <a:t>Este direito de preferência circunscreve-se ao aumento de capital com novas entradas em dinheiro, excluindo-se o aumento do capital por incorporação de reservas e o aumento do capital constituído por novas entradas em espécie - Art. 266.º, do </a:t>
            </a:r>
            <a:r>
              <a:rPr lang="pt-PT" sz="1600" i="1" dirty="0" smtClean="0"/>
              <a:t>CSC</a:t>
            </a:r>
            <a:r>
              <a:rPr lang="pt-PT" sz="1600" dirty="0" smtClean="0"/>
              <a:t>, aplicável às sociedades por quotas; e art. 458.º, aplicável às sociedades anónimas.</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2. Aumento de capital por incorporação de reservas.</a:t>
            </a:r>
          </a:p>
          <a:p>
            <a:pPr algn="just"/>
            <a:endParaRPr lang="pt-PT" sz="1600" dirty="0" smtClean="0"/>
          </a:p>
          <a:p>
            <a:pPr algn="just">
              <a:buFont typeface="Wingdings" pitchFamily="2" charset="2"/>
              <a:buChar char="q"/>
            </a:pPr>
            <a:r>
              <a:rPr lang="pt-PT" sz="1600" dirty="0" smtClean="0"/>
              <a:t>O capital social será aumentado mediante incorporação de reservas, ou seja, executar-se-á transferindo partes disponíveis de fundos de reserva.</a:t>
            </a:r>
          </a:p>
          <a:p>
            <a:pPr algn="just"/>
            <a:endParaRPr lang="pt-PT" sz="1600" dirty="0" smtClean="0"/>
          </a:p>
          <a:p>
            <a:pPr algn="just">
              <a:buFont typeface="Wingdings" pitchFamily="2" charset="2"/>
              <a:buChar char="q"/>
            </a:pPr>
            <a:r>
              <a:rPr lang="pt-PT" sz="1600" dirty="0" smtClean="0"/>
              <a:t>A lei portuguesa admite, expressamente, esta forma de aumento de capital, para as sociedades comerciais, no art. 91.º, n.º 1, do </a:t>
            </a:r>
            <a:r>
              <a:rPr lang="pt-PT" sz="1600" i="1" dirty="0" smtClean="0"/>
              <a:t>CSC</a:t>
            </a:r>
            <a:r>
              <a:rPr lang="pt-PT" sz="1600" dirty="0" smtClean="0"/>
              <a:t>. Este aumento só poderá ser realizado depois de aprovadas as contas do exercício anterior à deliberação, mas se já tiverem decorrido mais de seis meses sobre essa aprovação, terá de se proceder a um balanço especial (art. 91.º, n.º 2, do </a:t>
            </a:r>
            <a:r>
              <a:rPr lang="pt-PT" sz="1600" i="1" dirty="0" smtClean="0"/>
              <a:t>CSC</a:t>
            </a:r>
            <a:r>
              <a:rPr lang="pt-PT" sz="1600" dirty="0" smtClean="0"/>
              <a:t>). Este aumento por incorporação de reservas dependerá de deliberação da Assembleia geral que deverá mencionar, expressamente: a modalidade do aumento do capital; o montante do aumento do capital; e as reservas que serão incorporadas no capital (art. 91.º, n.º 4, do </a:t>
            </a:r>
            <a:r>
              <a:rPr lang="pt-PT" sz="1600" i="1" dirty="0" smtClean="0"/>
              <a:t>CSC</a:t>
            </a:r>
            <a:r>
              <a:rPr lang="pt-PT" sz="1600" dirty="0" smtClean="0"/>
              <a:t>).</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10. AUTONOMIA PATRIMONIAL DAS SOCIEDADES.</a:t>
            </a:r>
          </a:p>
          <a:p>
            <a:pPr algn="just"/>
            <a:r>
              <a:rPr lang="pt-PT" sz="1600" dirty="0" smtClean="0"/>
              <a:t> </a:t>
            </a:r>
          </a:p>
          <a:p>
            <a:pPr algn="just"/>
            <a:r>
              <a:rPr lang="pt-PT" sz="1600" b="1" dirty="0" smtClean="0"/>
              <a:t>10.1. A sociedade tem um património próprio, diferente e independente dos patrimónios dos respectivos sócios.</a:t>
            </a:r>
          </a:p>
          <a:p>
            <a:pPr algn="just"/>
            <a:r>
              <a:rPr lang="pt-PT" sz="1600" dirty="0" smtClean="0"/>
              <a:t> </a:t>
            </a:r>
          </a:p>
          <a:p>
            <a:pPr algn="just">
              <a:buFont typeface="Wingdings" pitchFamily="2" charset="2"/>
              <a:buChar char="q"/>
            </a:pPr>
            <a:r>
              <a:rPr lang="pt-PT" sz="1600" dirty="0" smtClean="0"/>
              <a:t>Dois pressupostos da autonomia patrimonial:</a:t>
            </a:r>
          </a:p>
          <a:p>
            <a:pPr algn="just"/>
            <a:r>
              <a:rPr lang="pt-PT" sz="1600" dirty="0" smtClean="0"/>
              <a:t>	- posição do património da sociedade perante as dívidas sociais.</a:t>
            </a:r>
          </a:p>
          <a:p>
            <a:pPr algn="just"/>
            <a:r>
              <a:rPr lang="pt-PT" sz="1600" dirty="0" smtClean="0"/>
              <a:t>	- posição do património da sociedade perante os credores dos sócios.</a:t>
            </a:r>
          </a:p>
          <a:p>
            <a:pPr algn="just"/>
            <a:r>
              <a:rPr lang="pt-PT" sz="1600" dirty="0" smtClean="0"/>
              <a:t> </a:t>
            </a:r>
          </a:p>
          <a:p>
            <a:pPr algn="just"/>
            <a:r>
              <a:rPr lang="pt-PT" sz="1600" dirty="0" smtClean="0"/>
              <a:t> </a:t>
            </a:r>
          </a:p>
          <a:p>
            <a:pPr algn="just"/>
            <a:r>
              <a:rPr lang="pt-PT" sz="1600" b="1" dirty="0" smtClean="0"/>
              <a:t>10.2. Os credores sociais e as entradas dos sócios.</a:t>
            </a:r>
          </a:p>
          <a:p>
            <a:pPr algn="just"/>
            <a:r>
              <a:rPr lang="pt-PT" sz="1600" dirty="0" smtClean="0"/>
              <a:t> </a:t>
            </a:r>
          </a:p>
          <a:p>
            <a:pPr algn="just">
              <a:buFont typeface="Wingdings" pitchFamily="2" charset="2"/>
              <a:buChar char="q"/>
            </a:pPr>
            <a:r>
              <a:rPr lang="pt-PT" sz="1600" dirty="0" smtClean="0"/>
              <a:t>Os credores podem substituir-se à sociedade, exercendo contra os sócios os direitos desta quanto às entradas (art. 30.º, n.º 1, do CSC).</a:t>
            </a:r>
          </a:p>
          <a:p>
            <a:pPr algn="just"/>
            <a:r>
              <a:rPr lang="pt-PT" sz="1600" dirty="0" smtClean="0"/>
              <a:t> </a:t>
            </a:r>
          </a:p>
          <a:p>
            <a:pPr algn="just">
              <a:buFont typeface="Wingdings" pitchFamily="2" charset="2"/>
              <a:buChar char="q"/>
            </a:pPr>
            <a:r>
              <a:rPr lang="pt-PT" sz="1600" dirty="0" smtClean="0"/>
              <a:t>Os credores subrogam-se na posição creditícia da sociedade, para obterem a satisfação dos débitos desta.</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r>
              <a:rPr lang="pt-PT" sz="1400" dirty="0" smtClean="0"/>
              <a:t> </a:t>
            </a:r>
            <a:r>
              <a:rPr lang="pt-PT" sz="1600" b="1" dirty="0" smtClean="0"/>
              <a:t>11. 3. 3.ª ACEPÇÃO  (Aumento e redução do capital social).</a:t>
            </a:r>
          </a:p>
          <a:p>
            <a:endParaRPr lang="pt-PT" sz="1400" dirty="0" smtClean="0"/>
          </a:p>
          <a:p>
            <a:r>
              <a:rPr lang="pt-PT" sz="1400" dirty="0" smtClean="0"/>
              <a:t> </a:t>
            </a:r>
            <a:r>
              <a:rPr lang="pt-PT" sz="1600" dirty="0" smtClean="0"/>
              <a:t> </a:t>
            </a:r>
            <a:r>
              <a:rPr lang="pt-PT" sz="1600" b="1" dirty="0" smtClean="0"/>
              <a:t>2. REDUÇÃO DO CAPITAL SOCIAL.</a:t>
            </a:r>
          </a:p>
          <a:p>
            <a:endParaRPr lang="pt-PT" sz="1600" dirty="0" smtClean="0"/>
          </a:p>
          <a:p>
            <a:pPr algn="just">
              <a:buFont typeface="Wingdings" pitchFamily="2" charset="2"/>
              <a:buChar char="q"/>
            </a:pPr>
            <a:r>
              <a:rPr lang="pt-PT" sz="1600" dirty="0" smtClean="0"/>
              <a:t>Nas sociedades comerciais, deveremos distinguir  entre:</a:t>
            </a:r>
          </a:p>
          <a:p>
            <a:pPr algn="just"/>
            <a:r>
              <a:rPr lang="pt-PT" sz="1600" dirty="0" smtClean="0"/>
              <a:t>	- a redução efectiva</a:t>
            </a:r>
          </a:p>
          <a:p>
            <a:pPr algn="just"/>
            <a:r>
              <a:rPr lang="pt-PT" sz="1600" dirty="0" smtClean="0"/>
              <a:t>	- e a redução nominal do capital. </a:t>
            </a:r>
          </a:p>
          <a:p>
            <a:pPr algn="just"/>
            <a:endParaRPr lang="pt-PT" sz="1600" dirty="0" smtClean="0"/>
          </a:p>
          <a:p>
            <a:pPr algn="just"/>
            <a:endParaRPr lang="pt-PT" sz="1600" dirty="0" smtClean="0"/>
          </a:p>
          <a:p>
            <a:pPr algn="just">
              <a:buFont typeface="Wingdings" pitchFamily="2" charset="2"/>
              <a:buChar char="q"/>
            </a:pPr>
            <a:r>
              <a:rPr lang="pt-PT" sz="1600" dirty="0" smtClean="0"/>
              <a:t>Esta distinção resulta do regime constante dos arts. 94.º a 96.º, e 463.º, do </a:t>
            </a:r>
            <a:r>
              <a:rPr lang="pt-PT" sz="1600" i="1" dirty="0" smtClean="0"/>
              <a:t>CSC</a:t>
            </a:r>
            <a:r>
              <a:rPr lang="pt-PT" sz="1600" dirty="0" smtClean="0"/>
              <a:t>.</a:t>
            </a:r>
          </a:p>
          <a:p>
            <a:pPr algn="just"/>
            <a:endParaRPr lang="pt-PT" sz="1600" b="1" dirty="0" smtClean="0"/>
          </a:p>
          <a:p>
            <a:pPr algn="just"/>
            <a:r>
              <a:rPr lang="pt-PT" sz="1600" dirty="0" smtClean="0"/>
              <a:t> </a:t>
            </a:r>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643050"/>
            <a:ext cx="8229600" cy="4525963"/>
          </a:xfrm>
          <a:prstGeom prst="rect">
            <a:avLst/>
          </a:prstGeom>
        </p:spPr>
        <p:txBody>
          <a:bodyPr vert="horz">
            <a:noAutofit/>
          </a:bodyPr>
          <a:lstStyle/>
          <a:p>
            <a:r>
              <a:rPr lang="pt-PT" sz="1400" dirty="0" smtClean="0"/>
              <a:t> </a:t>
            </a:r>
            <a:r>
              <a:rPr lang="pt-PT" sz="1600" dirty="0" smtClean="0"/>
              <a:t> </a:t>
            </a:r>
            <a:r>
              <a:rPr lang="pt-PT" sz="1600" b="1" dirty="0" smtClean="0"/>
              <a:t>2. REDUÇÃO DO CAPITAL SOCIAL.</a:t>
            </a:r>
          </a:p>
          <a:p>
            <a:pPr algn="just"/>
            <a:endParaRPr lang="pt-PT" sz="1600" b="1" dirty="0" smtClean="0"/>
          </a:p>
          <a:p>
            <a:pPr algn="just">
              <a:buFont typeface="Wingdings" pitchFamily="2" charset="2"/>
              <a:buChar char="q"/>
            </a:pPr>
            <a:r>
              <a:rPr lang="pt-PT" sz="1600" dirty="0" smtClean="0"/>
              <a:t>A redução efectiva corresponderá a uma libertação de bens do património da sociedade que deixarão de estar sujeitos ao regime do capital, podendo ser distribuídos pelos sócios, imediata ou mediatamente, através da constituição das chamadas reservas livres ou da atribuição de bens aos sócios.</a:t>
            </a:r>
          </a:p>
          <a:p>
            <a:pPr algn="just">
              <a:buFont typeface="Wingdings" pitchFamily="2" charset="2"/>
              <a:buChar char="q"/>
            </a:pPr>
            <a:endParaRPr lang="pt-PT" sz="1600" dirty="0" smtClean="0"/>
          </a:p>
          <a:p>
            <a:pPr algn="just">
              <a:buFont typeface="Wingdings" pitchFamily="2" charset="2"/>
              <a:buChar char="q"/>
            </a:pPr>
            <a:r>
              <a:rPr lang="pt-PT" sz="1600" dirty="0" smtClean="0"/>
              <a:t> A ela se reporta o art. 94.º, n.º 1, al. a), do </a:t>
            </a:r>
            <a:r>
              <a:rPr lang="pt-PT" sz="1600" i="1" dirty="0" smtClean="0"/>
              <a:t>CSC</a:t>
            </a:r>
            <a:r>
              <a:rPr lang="pt-PT" sz="1600" dirty="0" smtClean="0"/>
              <a:t>, quando fala em «libertação de excesso de capital».</a:t>
            </a:r>
          </a:p>
          <a:p>
            <a:pPr algn="just"/>
            <a:endParaRPr lang="pt-PT" sz="1600" dirty="0" smtClean="0"/>
          </a:p>
          <a:p>
            <a:pPr algn="just">
              <a:buFont typeface="Wingdings" pitchFamily="2" charset="2"/>
              <a:buChar char="q"/>
            </a:pPr>
            <a:r>
              <a:rPr lang="pt-PT" sz="1600" dirty="0" smtClean="0"/>
              <a:t>A deliberação de redução do capital em excesso caberá aos sócios, uma vez que também foram estes que, ao definirem o objecto da sociedade, ou seja, as actividades que a sociedade iria exercer (art. 11.º, n.º 2, do </a:t>
            </a:r>
            <a:r>
              <a:rPr lang="pt-PT" sz="1600" i="1" dirty="0" smtClean="0"/>
              <a:t>CSC</a:t>
            </a:r>
            <a:r>
              <a:rPr lang="pt-PT" sz="1600" dirty="0" smtClean="0"/>
              <a:t>), decidiram, igualmente, qual a dimensão potencial mais conveniente para a realização do referido objecto. </a:t>
            </a:r>
          </a:p>
          <a:p>
            <a:pPr algn="just"/>
            <a:endParaRPr lang="pt-PT" sz="1600" dirty="0" smtClean="0"/>
          </a:p>
          <a:p>
            <a:pPr algn="just">
              <a:buFont typeface="Wingdings" pitchFamily="2" charset="2"/>
              <a:buChar char="q"/>
            </a:pPr>
            <a:r>
              <a:rPr lang="pt-PT" sz="1600" dirty="0" smtClean="0"/>
              <a:t>Esta deliberação será tomada por uma maioria qualificada de dois terços (art. 386.º, n.º 3, do </a:t>
            </a:r>
            <a:r>
              <a:rPr lang="pt-PT" sz="1600" i="1" dirty="0" smtClean="0"/>
              <a:t>CSC</a:t>
            </a:r>
            <a:r>
              <a:rPr lang="pt-PT" sz="1600" dirty="0" smtClean="0"/>
              <a:t>)</a:t>
            </a:r>
            <a:endParaRPr lang="pt-PT" sz="1600" b="1" dirty="0" smtClean="0"/>
          </a:p>
          <a:p>
            <a:pPr algn="just"/>
            <a:r>
              <a:rPr lang="pt-PT" sz="1600" dirty="0" smtClean="0"/>
              <a:t> </a:t>
            </a:r>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r>
              <a:rPr lang="pt-PT" sz="1400" dirty="0" smtClean="0"/>
              <a:t> </a:t>
            </a:r>
            <a:r>
              <a:rPr lang="pt-PT" sz="1600" dirty="0" smtClean="0"/>
              <a:t> </a:t>
            </a:r>
            <a:r>
              <a:rPr lang="pt-PT" sz="1600" b="1" dirty="0" smtClean="0"/>
              <a:t>2. REDUÇÃO DO CAPITAL SOCIAL.</a:t>
            </a:r>
          </a:p>
          <a:p>
            <a:pPr algn="just"/>
            <a:endParaRPr lang="pt-PT" sz="1600" b="1" dirty="0" smtClean="0"/>
          </a:p>
          <a:p>
            <a:pPr algn="just">
              <a:buFont typeface="Wingdings" pitchFamily="2" charset="2"/>
              <a:buChar char="q"/>
            </a:pPr>
            <a:r>
              <a:rPr lang="pt-PT" sz="1600" dirty="0" smtClean="0"/>
              <a:t>A redução nominal do capital reportar-se-á aos casos em que a alteração da cifra do capital visa a «cobertura de prejuízos» [art. 94.º, n.º 1, al. a), do </a:t>
            </a:r>
            <a:r>
              <a:rPr lang="pt-PT" sz="1600" i="1" dirty="0" smtClean="0"/>
              <a:t>CSC</a:t>
            </a:r>
            <a:r>
              <a:rPr lang="pt-PT" sz="1600" dirty="0" smtClean="0"/>
              <a:t>]. </a:t>
            </a:r>
          </a:p>
          <a:p>
            <a:pPr algn="just"/>
            <a:endParaRPr lang="pt-PT" sz="1600" dirty="0" smtClean="0"/>
          </a:p>
          <a:p>
            <a:pPr algn="just">
              <a:buFont typeface="Wingdings" pitchFamily="2" charset="2"/>
              <a:buChar char="q"/>
            </a:pPr>
            <a:r>
              <a:rPr lang="pt-PT" sz="1600" dirty="0" smtClean="0"/>
              <a:t>Para poderem deliberar a redução do capital por perdas, os sócios deverão averiguar, previamente, a sua existência e montante, baseando-se para tal num balanço actualizado que poderá ser o balanço do exercício.</a:t>
            </a:r>
          </a:p>
          <a:p>
            <a:pPr algn="just"/>
            <a:endParaRPr lang="pt-PT" sz="1600" dirty="0" smtClean="0"/>
          </a:p>
          <a:p>
            <a:pPr algn="just">
              <a:buFont typeface="Wingdings" pitchFamily="2" charset="2"/>
              <a:buChar char="q"/>
            </a:pPr>
            <a:r>
              <a:rPr lang="pt-PT" sz="1600" dirty="0" smtClean="0"/>
              <a:t>A reorganização da sociedade passará, não apenas por uma redução do antigo capital, mas também por um aumento de capital, de forma a fazer coincidir o valor nominal e o valor real da participação. A esta operação conjunta chama-se “operação harmónio” ( </a:t>
            </a:r>
            <a:r>
              <a:rPr lang="pt-PT" sz="1600" i="1" dirty="0" smtClean="0"/>
              <a:t>coup d'accordéon).</a:t>
            </a:r>
            <a:endParaRPr lang="pt-PT" sz="1600" dirty="0" smtClean="0"/>
          </a:p>
          <a:p>
            <a:pPr algn="just"/>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400" dirty="0" smtClean="0"/>
              <a:t> </a:t>
            </a:r>
            <a:r>
              <a:rPr lang="pt-PT" sz="1600" b="1" dirty="0" smtClean="0"/>
              <a:t>12. Transformação das sociedades.</a:t>
            </a:r>
            <a:endParaRPr lang="pt-PT" sz="1600" dirty="0" smtClean="0"/>
          </a:p>
          <a:p>
            <a:pPr algn="just"/>
            <a:r>
              <a:rPr lang="pt-PT" sz="1600" b="1" dirty="0" smtClean="0"/>
              <a:t> </a:t>
            </a:r>
            <a:endParaRPr lang="pt-PT" sz="1600" dirty="0" smtClean="0"/>
          </a:p>
          <a:p>
            <a:pPr algn="just">
              <a:buFont typeface="Wingdings" pitchFamily="2" charset="2"/>
              <a:buChar char="q"/>
            </a:pPr>
            <a:r>
              <a:rPr lang="pt-PT" sz="1600" dirty="0" smtClean="0"/>
              <a:t>Consiste na modificação do tipo legal adoptado anteriormente pela sociedade, a qual continua a existir, mas assumindo um novo tipo.</a:t>
            </a:r>
          </a:p>
          <a:p>
            <a:pPr algn="just"/>
            <a:endParaRPr lang="pt-PT" sz="1600" dirty="0" smtClean="0"/>
          </a:p>
          <a:p>
            <a:pPr algn="just"/>
            <a:endParaRPr lang="pt-PT" sz="1600" dirty="0" smtClean="0"/>
          </a:p>
          <a:p>
            <a:pPr algn="just"/>
            <a:endParaRPr lang="pt-PT" sz="1600" dirty="0" smtClean="0"/>
          </a:p>
          <a:p>
            <a:pPr algn="just"/>
            <a:endParaRPr lang="pt-PT" sz="1600" dirty="0" smtClean="0"/>
          </a:p>
          <a:p>
            <a:pPr algn="just"/>
            <a:r>
              <a:rPr lang="pt-PT" sz="1600" dirty="0" smtClean="0"/>
              <a:t> </a:t>
            </a:r>
          </a:p>
          <a:p>
            <a:pPr algn="just">
              <a:buFont typeface="Wingdings" pitchFamily="2" charset="2"/>
              <a:buChar char="q"/>
            </a:pPr>
            <a:r>
              <a:rPr lang="pt-PT" sz="1600" dirty="0" smtClean="0"/>
              <a:t>O art. 130.º do CSC prevê, nos seus n.ºs 1 e 2, quer a adopção pela sociedade comercial de outro tipo, quer a adopção por uma sociedade civil de um dos tipos de sociedades comerciais, sem que daí decorra dissolução da sociedade.</a:t>
            </a:r>
          </a:p>
          <a:p>
            <a:pPr algn="just"/>
            <a:r>
              <a:rPr lang="pt-PT" sz="1600" b="1" dirty="0" smtClean="0"/>
              <a:t> </a:t>
            </a:r>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714488"/>
            <a:ext cx="8229600" cy="4525963"/>
          </a:xfrm>
          <a:prstGeom prst="rect">
            <a:avLst/>
          </a:prstGeom>
        </p:spPr>
        <p:txBody>
          <a:bodyPr vert="horz">
            <a:noAutofit/>
          </a:bodyPr>
          <a:lstStyle/>
          <a:p>
            <a:pPr algn="just"/>
            <a:r>
              <a:rPr lang="pt-PT" sz="1400" dirty="0" smtClean="0"/>
              <a:t> </a:t>
            </a:r>
            <a:r>
              <a:rPr lang="pt-PT" sz="1600" b="1" dirty="0" smtClean="0"/>
              <a:t>13 Fusão</a:t>
            </a:r>
            <a:endParaRPr lang="pt-PT" sz="1600" dirty="0" smtClean="0"/>
          </a:p>
          <a:p>
            <a:pPr algn="just"/>
            <a:r>
              <a:rPr lang="pt-PT" sz="1600" b="1" dirty="0" smtClean="0"/>
              <a:t>13.1. Noções e Modalidades.</a:t>
            </a:r>
            <a:endParaRPr lang="pt-PT" sz="1600" dirty="0" smtClean="0"/>
          </a:p>
          <a:p>
            <a:pPr algn="just"/>
            <a:endParaRPr lang="pt-PT" sz="1600" dirty="0" smtClean="0"/>
          </a:p>
          <a:p>
            <a:pPr algn="just">
              <a:buFont typeface="Wingdings" pitchFamily="2" charset="2"/>
              <a:buChar char="q"/>
            </a:pPr>
            <a:r>
              <a:rPr lang="pt-PT" sz="1600" dirty="0" smtClean="0"/>
              <a:t>Consiste na união de duas ou mais sociedades, ainda que de tipo diversos, numa só (art. 97.º, n.º1, do CSC).</a:t>
            </a:r>
          </a:p>
          <a:p>
            <a:pPr algn="just"/>
            <a:r>
              <a:rPr lang="pt-PT" sz="1600" dirty="0" smtClean="0"/>
              <a:t> </a:t>
            </a:r>
          </a:p>
          <a:p>
            <a:pPr algn="just">
              <a:buFont typeface="Wingdings" pitchFamily="2" charset="2"/>
              <a:buChar char="q"/>
            </a:pPr>
            <a:r>
              <a:rPr lang="pt-PT" sz="1600" dirty="0" smtClean="0"/>
              <a:t>Pode processar-se segundo duas modalidades:</a:t>
            </a:r>
          </a:p>
          <a:p>
            <a:pPr marL="342900" indent="-342900" algn="just">
              <a:buAutoNum type="alphaLcParenR"/>
            </a:pPr>
            <a:r>
              <a:rPr lang="pt-PT" sz="1600" u="sng" dirty="0" smtClean="0"/>
              <a:t>Fusão simples</a:t>
            </a:r>
            <a:r>
              <a:rPr lang="pt-PT" sz="1600" dirty="0" smtClean="0"/>
              <a:t> [duas ou mais sociedades extinguem-se, dando origem a uma sociedade nova, «para a qual se transferem globalmente os patrimónios das sociedades fundidas, sendo aos sócios destas atribuídas partes, acções ou quotas da nova sociedade»  - art. 97.º, n.º4, al. b)].</a:t>
            </a:r>
          </a:p>
          <a:p>
            <a:pPr marL="342900" indent="-342900" algn="just"/>
            <a:r>
              <a:rPr lang="pt-PT" sz="1600" dirty="0" smtClean="0"/>
              <a:t> </a:t>
            </a:r>
          </a:p>
          <a:p>
            <a:pPr algn="just"/>
            <a:r>
              <a:rPr lang="pt-PT" sz="1600" dirty="0" smtClean="0"/>
              <a:t>b) </a:t>
            </a:r>
            <a:r>
              <a:rPr lang="pt-PT" sz="1600" u="sng" dirty="0" err="1" smtClean="0"/>
              <a:t>Fusão-incorporação</a:t>
            </a:r>
            <a:r>
              <a:rPr lang="pt-PT" sz="1600" dirty="0" smtClean="0"/>
              <a:t> [uma sociedade absorve outra ou outras, que se extinguem, permanecendo a sociedade incorporante, para a qual se transferem globalmente o património da incorporada, a sujos sócios são atribuídas partes, quotas ou acções da incorporante  - art. 97.º, n.º4, al. b)].</a:t>
            </a:r>
          </a:p>
          <a:p>
            <a:pPr algn="just"/>
            <a:endParaRPr lang="pt-PT" sz="1600" dirty="0" smtClean="0"/>
          </a:p>
          <a:p>
            <a:pPr algn="just"/>
            <a:r>
              <a:rPr lang="pt-PT" sz="1600" b="1" dirty="0" smtClean="0"/>
              <a:t> </a:t>
            </a:r>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714488"/>
            <a:ext cx="8229600" cy="4525963"/>
          </a:xfrm>
          <a:prstGeom prst="rect">
            <a:avLst/>
          </a:prstGeom>
        </p:spPr>
        <p:txBody>
          <a:bodyPr vert="horz">
            <a:noAutofit/>
          </a:bodyPr>
          <a:lstStyle/>
          <a:p>
            <a:pPr algn="just"/>
            <a:r>
              <a:rPr lang="pt-PT" sz="1600" b="1" dirty="0" smtClean="0"/>
              <a:t>13.2. Pressupostos, Fiscalização e Aprovação.</a:t>
            </a:r>
            <a:endParaRPr lang="pt-PT" sz="1600" dirty="0" smtClean="0"/>
          </a:p>
          <a:p>
            <a:pPr algn="just"/>
            <a:r>
              <a:rPr lang="pt-PT" sz="1600" dirty="0" smtClean="0"/>
              <a:t> </a:t>
            </a:r>
          </a:p>
          <a:p>
            <a:pPr algn="just">
              <a:buFont typeface="Wingdings" pitchFamily="2" charset="2"/>
              <a:buChar char="q"/>
            </a:pPr>
            <a:r>
              <a:rPr lang="pt-PT" sz="1600" dirty="0" smtClean="0"/>
              <a:t>A fusão assenta num processo complexo que compreende as seguintes etapas:</a:t>
            </a:r>
          </a:p>
          <a:p>
            <a:pPr algn="just"/>
            <a:r>
              <a:rPr lang="pt-PT" sz="1600" dirty="0" smtClean="0"/>
              <a:t> </a:t>
            </a:r>
          </a:p>
          <a:p>
            <a:pPr algn="just"/>
            <a:r>
              <a:rPr lang="pt-PT" sz="1600" dirty="0" smtClean="0"/>
              <a:t>a) Elaboração do projecto de fusão, pelas administrações das sociedades interessadas, com o conteúdo previsto no art. 98.º;</a:t>
            </a:r>
          </a:p>
          <a:p>
            <a:pPr algn="just"/>
            <a:r>
              <a:rPr lang="pt-PT" sz="1600" dirty="0" smtClean="0"/>
              <a:t> </a:t>
            </a:r>
          </a:p>
          <a:p>
            <a:pPr algn="just"/>
            <a:r>
              <a:rPr lang="pt-PT" sz="1600" dirty="0" smtClean="0"/>
              <a:t>b) Parecer dos órgãos de fiscalização das sociedades participantes na operação e do revisor ou revisores oficiais de contas independentes (art. 99.º);</a:t>
            </a:r>
          </a:p>
          <a:p>
            <a:pPr algn="just"/>
            <a:r>
              <a:rPr lang="pt-PT" sz="1600" dirty="0" smtClean="0"/>
              <a:t> </a:t>
            </a:r>
          </a:p>
          <a:p>
            <a:pPr algn="just"/>
            <a:r>
              <a:rPr lang="pt-PT" sz="1600" dirty="0" smtClean="0"/>
              <a:t>c) Registo do projecto de fusão e convocação das assembleias gerais das sociedades participantes na fusão (art. 100.º);</a:t>
            </a:r>
          </a:p>
          <a:p>
            <a:pPr algn="just"/>
            <a:r>
              <a:rPr lang="pt-PT" sz="1600" dirty="0" smtClean="0"/>
              <a:t> </a:t>
            </a:r>
          </a:p>
          <a:p>
            <a:pPr algn="just"/>
            <a:endParaRPr lang="pt-PT" sz="1600" dirty="0" smtClean="0"/>
          </a:p>
          <a:p>
            <a:pPr algn="just"/>
            <a:r>
              <a:rPr lang="pt-PT" sz="1600" b="1" dirty="0" smtClean="0"/>
              <a:t> </a:t>
            </a:r>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6" name="Marcador de Posição de Conteúdo 1"/>
          <p:cNvSpPr txBox="1">
            <a:spLocks/>
          </p:cNvSpPr>
          <p:nvPr/>
        </p:nvSpPr>
        <p:spPr>
          <a:xfrm>
            <a:off x="571472" y="1714488"/>
            <a:ext cx="8229600" cy="4525963"/>
          </a:xfrm>
          <a:prstGeom prst="rect">
            <a:avLst/>
          </a:prstGeom>
        </p:spPr>
        <p:txBody>
          <a:bodyPr vert="horz">
            <a:noAutofit/>
          </a:bodyPr>
          <a:lstStyle/>
          <a:p>
            <a:pPr algn="just"/>
            <a:r>
              <a:rPr lang="pt-PT" sz="1600" b="1" dirty="0" smtClean="0"/>
              <a:t>13.2. Pressupostos, Fiscalização e Aprovação.</a:t>
            </a:r>
            <a:endParaRPr lang="pt-PT" sz="1600" dirty="0" smtClean="0"/>
          </a:p>
          <a:p>
            <a:pPr algn="just"/>
            <a:r>
              <a:rPr lang="pt-PT" sz="1600" dirty="0" smtClean="0"/>
              <a:t> </a:t>
            </a:r>
          </a:p>
          <a:p>
            <a:pPr algn="just"/>
            <a:r>
              <a:rPr lang="pt-PT" sz="1600" dirty="0" smtClean="0"/>
              <a:t> </a:t>
            </a:r>
          </a:p>
          <a:p>
            <a:pPr algn="just"/>
            <a:r>
              <a:rPr lang="pt-PT" sz="1600" dirty="0" smtClean="0"/>
              <a:t>d) As assembleias gerais (a fusão deverá ser deliberada e aprovada pelas assembleias gerais de cada uma das sociedades intervenientes - art. 100.º, n.º2)</a:t>
            </a:r>
          </a:p>
          <a:p>
            <a:pPr algn="just"/>
            <a:r>
              <a:rPr lang="pt-PT" sz="1600" dirty="0" smtClean="0"/>
              <a:t> </a:t>
            </a:r>
          </a:p>
          <a:p>
            <a:pPr algn="just"/>
            <a:r>
              <a:rPr lang="pt-PT" sz="1600" dirty="0" smtClean="0"/>
              <a:t>e) Eventual oposição dos credores (art. 101.º-A a 101.º-D);</a:t>
            </a:r>
          </a:p>
          <a:p>
            <a:pPr algn="just"/>
            <a:r>
              <a:rPr lang="pt-PT" sz="1600" dirty="0" smtClean="0"/>
              <a:t> </a:t>
            </a:r>
          </a:p>
          <a:p>
            <a:pPr algn="just"/>
            <a:r>
              <a:rPr lang="pt-PT" sz="1600" dirty="0" smtClean="0"/>
              <a:t>f) Outorga do acto que deva formalizar a fusão (art. 106.º) - após as deliberações das assembleias gerias, as administrações das sociedades intervenientes, com poderes para vincular as sociedades, devem redigir e assinar um documento, chamado "Acto de Fusão", consubstanciando os termos da fusão e a eventual constituição de uma nova sociedade ;</a:t>
            </a:r>
          </a:p>
          <a:p>
            <a:pPr algn="just"/>
            <a:endParaRPr lang="pt-PT" sz="1600" dirty="0" smtClean="0"/>
          </a:p>
          <a:p>
            <a:pPr algn="just"/>
            <a:r>
              <a:rPr lang="pt-PT" sz="1600" dirty="0" smtClean="0"/>
              <a:t>g) Registo definitivo da fusão (arts 111,º </a:t>
            </a:r>
            <a:r>
              <a:rPr lang="pt-PT" sz="1600" smtClean="0"/>
              <a:t>e 112.º </a:t>
            </a:r>
            <a:r>
              <a:rPr lang="pt-PT" sz="1600" dirty="0" smtClean="0"/>
              <a:t>do CSC e art. 15.º, n.º2 do CRCom.).</a:t>
            </a:r>
          </a:p>
          <a:p>
            <a:pPr algn="just"/>
            <a:endParaRPr lang="pt-PT" sz="1600" dirty="0" smtClean="0"/>
          </a:p>
          <a:p>
            <a:pPr algn="just"/>
            <a:r>
              <a:rPr lang="pt-PT" sz="1600" b="1" dirty="0" smtClean="0"/>
              <a:t> </a:t>
            </a:r>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714488"/>
            <a:ext cx="8229600" cy="4525963"/>
          </a:xfrm>
          <a:prstGeom prst="rect">
            <a:avLst/>
          </a:prstGeom>
        </p:spPr>
        <p:txBody>
          <a:bodyPr vert="horz">
            <a:noAutofit/>
          </a:bodyPr>
          <a:lstStyle/>
          <a:p>
            <a:pPr algn="just"/>
            <a:r>
              <a:rPr lang="pt-PT" sz="1600" b="1" dirty="0" smtClean="0"/>
              <a:t> 13.3. Efeitos (ao nível das sociedades, dos sócios, dos credores sociais, e dos órgãos de administração e de fiscalização).</a:t>
            </a:r>
            <a:endParaRPr lang="pt-PT" sz="1600" dirty="0" smtClean="0"/>
          </a:p>
          <a:p>
            <a:pPr algn="just"/>
            <a:r>
              <a:rPr lang="pt-PT" sz="1600" b="1" dirty="0" smtClean="0"/>
              <a:t> </a:t>
            </a:r>
            <a:endParaRPr lang="pt-PT" sz="1600" dirty="0" smtClean="0"/>
          </a:p>
          <a:p>
            <a:pPr algn="just">
              <a:buFont typeface="Wingdings" pitchFamily="2" charset="2"/>
              <a:buChar char="q"/>
            </a:pPr>
            <a:r>
              <a:rPr lang="pt-PT" sz="1600" dirty="0" smtClean="0"/>
              <a:t>Com a fusão deverão ser atribuídas aos sócios da sociedade extinta participações sociais da nova sociedade ou da sociedade incorporante de valor equivalente ao das que possuíam na sociedade fundida.</a:t>
            </a:r>
          </a:p>
          <a:p>
            <a:pPr algn="just"/>
            <a:r>
              <a:rPr lang="pt-PT" sz="1600" dirty="0" smtClean="0"/>
              <a:t> </a:t>
            </a:r>
          </a:p>
          <a:p>
            <a:pPr algn="just">
              <a:buFont typeface="Wingdings" pitchFamily="2" charset="2"/>
              <a:buChar char="q"/>
            </a:pPr>
            <a:r>
              <a:rPr lang="pt-PT" sz="1600" dirty="0" smtClean="0"/>
              <a:t>Só com o consentimento dos sócios afectados se poderá alterar na nova sociedade ou na sociedade incorporante a proporção relativa das participações sociais em face dos restantes sócios da mesma sociedade (art. 103.º, n.º2, al. c)).</a:t>
            </a:r>
          </a:p>
          <a:p>
            <a:pPr algn="just"/>
            <a:r>
              <a:rPr lang="pt-PT" sz="1600" dirty="0" smtClean="0"/>
              <a:t> </a:t>
            </a:r>
          </a:p>
          <a:p>
            <a:pPr algn="just">
              <a:buFont typeface="Wingdings" pitchFamily="2" charset="2"/>
              <a:buChar char="q"/>
            </a:pPr>
            <a:r>
              <a:rPr lang="pt-PT" sz="1600" dirty="0" smtClean="0"/>
              <a:t>Se da fusão resultar algum prejuízo para os sócios, estes terão de dar o seu consentimento para que possa ser efectuado o registo definitivo, nomeadamente quando se verificar alguma das situações previstas no art.103.º, n.º2.</a:t>
            </a:r>
          </a:p>
          <a:p>
            <a:pPr algn="just"/>
            <a:endParaRPr lang="pt-PT" sz="1600" dirty="0" smtClean="0"/>
          </a:p>
          <a:p>
            <a:pPr algn="just"/>
            <a:r>
              <a:rPr lang="pt-PT" sz="1600" b="1" dirty="0" smtClean="0"/>
              <a:t> </a:t>
            </a:r>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714488"/>
            <a:ext cx="8229600" cy="4525963"/>
          </a:xfrm>
          <a:prstGeom prst="rect">
            <a:avLst/>
          </a:prstGeom>
        </p:spPr>
        <p:txBody>
          <a:bodyPr vert="horz">
            <a:noAutofit/>
          </a:bodyPr>
          <a:lstStyle/>
          <a:p>
            <a:pPr algn="just"/>
            <a:r>
              <a:rPr lang="pt-PT" sz="1600" b="1" dirty="0" smtClean="0"/>
              <a:t> 13.3. Efeitos (ao nível das sociedades, dos sócios, dos credores sociais, e dos órgãos de administração e de fiscalização).</a:t>
            </a:r>
            <a:endParaRPr lang="pt-PT" sz="1600" dirty="0" smtClean="0"/>
          </a:p>
          <a:p>
            <a:pPr algn="just"/>
            <a:r>
              <a:rPr lang="pt-PT" sz="1600" b="1" dirty="0" smtClean="0"/>
              <a:t> </a:t>
            </a:r>
            <a:endParaRPr lang="pt-PT" sz="1600" dirty="0" smtClean="0"/>
          </a:p>
          <a:p>
            <a:pPr algn="just">
              <a:buFont typeface="Wingdings" pitchFamily="2" charset="2"/>
              <a:buChar char="q"/>
            </a:pPr>
            <a:r>
              <a:rPr lang="pt-PT" sz="1600" dirty="0" smtClean="0"/>
              <a:t>O art. 105.º prevê um direito de exoneração dos sócios, o qual fica dependente de um conjunto de condições previstas naquela norma, a saber:</a:t>
            </a:r>
          </a:p>
          <a:p>
            <a:pPr algn="just"/>
            <a:r>
              <a:rPr lang="pt-PT" sz="1600" dirty="0" smtClean="0"/>
              <a:t>	- previsão estatutária;</a:t>
            </a:r>
          </a:p>
          <a:p>
            <a:pPr algn="just"/>
            <a:r>
              <a:rPr lang="pt-PT" sz="1600" dirty="0" smtClean="0"/>
              <a:t>	- votação do sócio contra o projecto de fusão;</a:t>
            </a:r>
          </a:p>
          <a:p>
            <a:pPr algn="just"/>
            <a:r>
              <a:rPr lang="pt-PT" sz="1600" dirty="0" smtClean="0"/>
              <a:t>	- prévia exigência à sociedade, no prazo de um mês a contar da deliberação, que a sociedade adquirir ou faça adquirir a sua participação;</a:t>
            </a:r>
          </a:p>
          <a:p>
            <a:pPr algn="just"/>
            <a:r>
              <a:rPr lang="pt-PT" sz="1600" dirty="0" smtClean="0"/>
              <a:t>	- falta de oferecimento pela sociedade de uma contrapartida para aquisição da participação calculada nos termos do art. 1021.º do CCivil, com referência ao momento da deliberação de fusão;</a:t>
            </a:r>
          </a:p>
          <a:p>
            <a:pPr algn="just"/>
            <a:r>
              <a:rPr lang="pt-PT" sz="1600" dirty="0" smtClean="0"/>
              <a:t>	- decurso do prazo de 20 dias sobre a data em que o sócio exigiu à sociedade a aquisição da sua participação.</a:t>
            </a:r>
          </a:p>
          <a:p>
            <a:pPr algn="just"/>
            <a:endParaRPr lang="pt-PT" sz="1600" dirty="0" smtClean="0"/>
          </a:p>
          <a:p>
            <a:pPr algn="just"/>
            <a:endParaRPr lang="pt-PT" sz="1600" dirty="0" smtClean="0"/>
          </a:p>
          <a:p>
            <a:pPr algn="just"/>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6" name="Marcador de Posição de Conteúdo 1"/>
          <p:cNvSpPr txBox="1">
            <a:spLocks/>
          </p:cNvSpPr>
          <p:nvPr/>
        </p:nvSpPr>
        <p:spPr>
          <a:xfrm>
            <a:off x="571472" y="1714488"/>
            <a:ext cx="8229600" cy="4525963"/>
          </a:xfrm>
          <a:prstGeom prst="rect">
            <a:avLst/>
          </a:prstGeom>
        </p:spPr>
        <p:txBody>
          <a:bodyPr vert="horz">
            <a:noAutofit/>
          </a:bodyPr>
          <a:lstStyle/>
          <a:p>
            <a:pPr algn="just"/>
            <a:r>
              <a:rPr lang="pt-PT" sz="1600" b="1" dirty="0" smtClean="0"/>
              <a:t> 13.3. Efeitos (ao nível das sociedades, dos sócios, dos credores sociais, e dos órgãos de administração e de fiscalização).</a:t>
            </a:r>
            <a:endParaRPr lang="pt-PT" sz="1600" dirty="0" smtClean="0"/>
          </a:p>
          <a:p>
            <a:pPr algn="just"/>
            <a:r>
              <a:rPr lang="pt-PT" sz="1600" b="1" dirty="0" smtClean="0"/>
              <a:t> </a:t>
            </a:r>
            <a:endParaRPr lang="pt-PT" sz="1600" dirty="0" smtClean="0"/>
          </a:p>
          <a:p>
            <a:pPr algn="just">
              <a:buFont typeface="Wingdings" pitchFamily="2" charset="2"/>
              <a:buChar char="q"/>
            </a:pPr>
            <a:r>
              <a:rPr lang="pt-PT" sz="1600" dirty="0" smtClean="0"/>
              <a:t>A partir da publicação da convocatória ou do aviso aos credores, estes têm o direito de consultar, nas sedes das sociedades intervenientes, e obter sem encargos, cópia integral dos mesmos documentos a que os próprios sócios têm acesso (art. 101.º), para efeitos de eventual exercício do direito de oposição.</a:t>
            </a:r>
          </a:p>
          <a:p>
            <a:pPr algn="just"/>
            <a:r>
              <a:rPr lang="pt-PT" sz="1600" dirty="0" smtClean="0"/>
              <a:t> </a:t>
            </a:r>
          </a:p>
          <a:p>
            <a:pPr algn="just">
              <a:buFont typeface="Wingdings" pitchFamily="2" charset="2"/>
              <a:buChar char="q"/>
            </a:pPr>
            <a:r>
              <a:rPr lang="pt-PT" sz="1600" dirty="0" smtClean="0"/>
              <a:t>Ainda que a nova sociedade ou a sociedade incorporante continue a responder pelas dívidas anteriores de todas as sociedades [art. 112.º, al. a)], </a:t>
            </a:r>
            <a:r>
              <a:rPr lang="pt-PT" sz="1600" dirty="0" err="1" smtClean="0"/>
              <a:t>a</a:t>
            </a:r>
            <a:r>
              <a:rPr lang="pt-PT" sz="1600" dirty="0" smtClean="0"/>
              <a:t> verdade é que com a confusão de patrimónios, o património fundido responde por todas essas dívidas.</a:t>
            </a:r>
          </a:p>
          <a:p>
            <a:pPr algn="just"/>
            <a:r>
              <a:rPr lang="pt-PT" sz="1600" dirty="0" smtClean="0"/>
              <a:t> </a:t>
            </a:r>
          </a:p>
          <a:p>
            <a:pPr algn="just">
              <a:buFont typeface="Wingdings" pitchFamily="2" charset="2"/>
              <a:buChar char="q"/>
            </a:pPr>
            <a:r>
              <a:rPr lang="pt-PT" sz="1600" dirty="0" smtClean="0"/>
              <a:t>Daí que os credores que se sintam prejudicados possam pedir a satisfação do seu crédito ou a prestação de garantias adicionais. </a:t>
            </a:r>
          </a:p>
          <a:p>
            <a:pPr algn="just"/>
            <a:r>
              <a:rPr lang="pt-PT" sz="1600" dirty="0" smtClean="0"/>
              <a:t> </a:t>
            </a:r>
          </a:p>
          <a:p>
            <a:pPr algn="just">
              <a:buFont typeface="Wingdings" pitchFamily="2" charset="2"/>
              <a:buChar char="q"/>
            </a:pPr>
            <a:r>
              <a:rPr lang="pt-PT" sz="1600" dirty="0" smtClean="0"/>
              <a:t>Se o seu pedido não for satisfeito, os credores poderão deduzir oposição judicial à fusão, desde que se verifiquem os requisitos previstos no art. 101.º-A.</a:t>
            </a:r>
          </a:p>
          <a:p>
            <a:pPr algn="just"/>
            <a:endParaRPr lang="pt-PT" sz="1600" dirty="0" smtClean="0"/>
          </a:p>
          <a:p>
            <a:pPr algn="just"/>
            <a:endParaRPr lang="pt-PT" sz="1600" dirty="0" smtClean="0"/>
          </a:p>
          <a:p>
            <a:pPr algn="just"/>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r>
              <a:rPr lang="pt-PT" sz="1600" b="1" dirty="0" smtClean="0"/>
              <a:t>11. Desconsideração da personalidade jurídica.</a:t>
            </a:r>
          </a:p>
          <a:p>
            <a:pPr algn="just"/>
            <a:r>
              <a:rPr lang="pt-PT" sz="1600" dirty="0" smtClean="0"/>
              <a:t> </a:t>
            </a:r>
          </a:p>
          <a:p>
            <a:pPr algn="just"/>
            <a:endParaRPr lang="pt-PT" sz="1600" dirty="0" smtClean="0"/>
          </a:p>
          <a:p>
            <a:pPr algn="just">
              <a:buFont typeface="Wingdings" pitchFamily="2" charset="2"/>
              <a:buChar char="q"/>
            </a:pPr>
            <a:endParaRPr lang="pt-PT" sz="1600" dirty="0" smtClean="0"/>
          </a:p>
          <a:p>
            <a:pPr algn="just">
              <a:buFont typeface="Wingdings" pitchFamily="2" charset="2"/>
              <a:buChar char="q"/>
            </a:pPr>
            <a:r>
              <a:rPr lang="pt-PT" sz="1600" dirty="0" smtClean="0"/>
              <a:t>Consiste em fazer o levantamento da personalidade jurídica, deixando de considerar, para certos efeitos, que existe autonomia patrimonial da pessoa colectiva em face dos seus membros.</a:t>
            </a:r>
          </a:p>
          <a:p>
            <a:pPr algn="just"/>
            <a:endParaRPr lang="pt-PT" sz="1600" b="1" dirty="0" smtClean="0"/>
          </a:p>
          <a:p>
            <a:pPr algn="just"/>
            <a:r>
              <a:rPr lang="pt-PT" sz="1600" dirty="0" smtClean="0"/>
              <a:t> </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714488"/>
            <a:ext cx="8229600" cy="4525963"/>
          </a:xfrm>
          <a:prstGeom prst="rect">
            <a:avLst/>
          </a:prstGeom>
        </p:spPr>
        <p:txBody>
          <a:bodyPr vert="horz">
            <a:noAutofit/>
          </a:bodyPr>
          <a:lstStyle/>
          <a:p>
            <a:pPr algn="just"/>
            <a:r>
              <a:rPr lang="pt-PT" sz="1600" b="1" dirty="0" smtClean="0"/>
              <a:t> 13.3. Efeitos (ao nível das sociedades, dos sócios, dos credores sociais, e dos órgãos de administração e de fiscalização).</a:t>
            </a:r>
          </a:p>
          <a:p>
            <a:endParaRPr lang="pt-PT" sz="1600" dirty="0" smtClean="0"/>
          </a:p>
          <a:p>
            <a:pPr algn="just">
              <a:buFont typeface="Wingdings" pitchFamily="2" charset="2"/>
              <a:buChar char="q"/>
            </a:pPr>
            <a:r>
              <a:rPr lang="pt-PT" sz="1600" dirty="0" smtClean="0"/>
              <a:t>Se o tribunal julgar procedente a oposição, determinará o reembolso do crédito do oponente ou, não sendo o crédito exigível, a prestação de caução.</a:t>
            </a:r>
          </a:p>
          <a:p>
            <a:pPr algn="just"/>
            <a:r>
              <a:rPr lang="pt-PT" sz="1600" dirty="0" smtClean="0"/>
              <a:t> </a:t>
            </a:r>
          </a:p>
          <a:p>
            <a:pPr algn="just">
              <a:buFont typeface="Wingdings" pitchFamily="2" charset="2"/>
              <a:buChar char="q"/>
            </a:pPr>
            <a:r>
              <a:rPr lang="pt-PT" sz="1600" dirty="0" smtClean="0"/>
              <a:t>Com o registo definitivo da fusão, extinguem-se as sociedades incorporadas ou, no caso de constituição de nova sociedade, todas as sociedades fundidas (art. 112.º, al. a)).</a:t>
            </a:r>
          </a:p>
          <a:p>
            <a:pPr algn="just"/>
            <a:r>
              <a:rPr lang="pt-PT" sz="1600" dirty="0" smtClean="0"/>
              <a:t> </a:t>
            </a:r>
          </a:p>
          <a:p>
            <a:pPr algn="just">
              <a:buFont typeface="Wingdings" pitchFamily="2" charset="2"/>
              <a:buChar char="q"/>
            </a:pPr>
            <a:r>
              <a:rPr lang="pt-PT" sz="1600" dirty="0" smtClean="0"/>
              <a:t>Os sócios das sociedades extintas tornam-se sócios da sociedade incorporante ou da nova sociedade (art. 112.º, al. b)), a menos que tenham exercido o direito de exoneração, se a ele houver lugar, ou tenham recebido quantias em dinheiro em troca de participações (art. 98.º, n.º1, al. e)).</a:t>
            </a:r>
          </a:p>
          <a:p>
            <a:pPr algn="just"/>
            <a:endParaRPr lang="pt-PT" sz="1600" dirty="0" smtClean="0"/>
          </a:p>
          <a:p>
            <a:pPr algn="just"/>
            <a:r>
              <a:rPr lang="pt-PT" sz="1600" b="1" dirty="0" smtClean="0"/>
              <a:t> </a:t>
            </a:r>
            <a:endParaRPr lang="pt-PT" sz="1600" dirty="0" smtClean="0"/>
          </a:p>
          <a:p>
            <a:pPr algn="just"/>
            <a:endParaRPr lang="pt-PT" sz="1600" dirty="0" smtClean="0"/>
          </a:p>
          <a:p>
            <a:pPr algn="just"/>
            <a:endParaRPr lang="pt-PT" sz="1600" dirty="0" smtClean="0"/>
          </a:p>
          <a:p>
            <a:pPr algn="just"/>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714488"/>
            <a:ext cx="8229600" cy="4525963"/>
          </a:xfrm>
          <a:prstGeom prst="rect">
            <a:avLst/>
          </a:prstGeom>
        </p:spPr>
        <p:txBody>
          <a:bodyPr vert="horz">
            <a:noAutofit/>
          </a:bodyPr>
          <a:lstStyle/>
          <a:p>
            <a:pPr algn="just"/>
            <a:r>
              <a:rPr lang="pt-PT" sz="1600" b="1" dirty="0" smtClean="0"/>
              <a:t> 13.3. Efeitos (ao nível das sociedades, dos sócios, dos credores sociais, e dos órgãos de administração e de fiscalização).</a:t>
            </a:r>
          </a:p>
          <a:p>
            <a:endParaRPr lang="pt-PT" sz="1600" dirty="0" smtClean="0"/>
          </a:p>
          <a:p>
            <a:pPr algn="just">
              <a:buFont typeface="Wingdings" pitchFamily="2" charset="2"/>
              <a:buChar char="q"/>
            </a:pPr>
            <a:r>
              <a:rPr lang="pt-PT" sz="1600" dirty="0" smtClean="0"/>
              <a:t>A sociedade incorporante ou a nova sociedade assume as posições contratuais da sociedade extinta, assim como o respectivo passivo.</a:t>
            </a:r>
          </a:p>
          <a:p>
            <a:pPr algn="just"/>
            <a:r>
              <a:rPr lang="pt-PT" sz="1600" dirty="0" smtClean="0"/>
              <a:t> </a:t>
            </a:r>
          </a:p>
          <a:p>
            <a:pPr algn="just"/>
            <a:endParaRPr lang="pt-PT" sz="1600" dirty="0" smtClean="0"/>
          </a:p>
          <a:p>
            <a:pPr algn="just">
              <a:buFont typeface="Wingdings" pitchFamily="2" charset="2"/>
              <a:buChar char="q"/>
            </a:pPr>
            <a:r>
              <a:rPr lang="pt-PT" sz="1600" dirty="0" smtClean="0"/>
              <a:t>Os arts 114.º e 115.º consagram a responsabilidade solidária a que ficam sujeitos os órgãos de administração e de fiscalização das sociedades participantes que, através da fusão, causem prejuízos às sociedades, seus sócios e credores, por não terem observado a diligência de um gestor criterioso e ordenado.</a:t>
            </a:r>
          </a:p>
          <a:p>
            <a:pPr algn="just"/>
            <a:endParaRPr lang="pt-PT" sz="1600" dirty="0" smtClean="0"/>
          </a:p>
          <a:p>
            <a:pPr algn="just"/>
            <a:r>
              <a:rPr lang="pt-PT" sz="1600" b="1" dirty="0" smtClean="0"/>
              <a:t> </a:t>
            </a:r>
            <a:endParaRPr lang="pt-PT" sz="1600" dirty="0" smtClean="0"/>
          </a:p>
          <a:p>
            <a:pPr algn="just"/>
            <a:endParaRPr lang="pt-PT" sz="1600" dirty="0" smtClean="0"/>
          </a:p>
          <a:p>
            <a:pPr algn="just"/>
            <a:endParaRPr lang="pt-PT" sz="1600" dirty="0" smtClean="0"/>
          </a:p>
          <a:p>
            <a:pPr algn="just"/>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714488"/>
            <a:ext cx="8229600" cy="4525963"/>
          </a:xfrm>
          <a:prstGeom prst="rect">
            <a:avLst/>
          </a:prstGeom>
        </p:spPr>
        <p:txBody>
          <a:bodyPr vert="horz">
            <a:noAutofit/>
          </a:bodyPr>
          <a:lstStyle/>
          <a:p>
            <a:pPr algn="just"/>
            <a:r>
              <a:rPr lang="pt-PT" sz="1600" b="1" dirty="0" smtClean="0"/>
              <a:t>14. Cisão</a:t>
            </a:r>
            <a:endParaRPr lang="pt-PT" sz="1600" dirty="0" smtClean="0"/>
          </a:p>
          <a:p>
            <a:pPr algn="just"/>
            <a:r>
              <a:rPr lang="pt-PT" sz="1600" b="1" dirty="0" smtClean="0"/>
              <a:t> </a:t>
            </a:r>
            <a:endParaRPr lang="pt-PT" sz="1600" dirty="0" smtClean="0"/>
          </a:p>
          <a:p>
            <a:pPr algn="just"/>
            <a:r>
              <a:rPr lang="pt-PT" sz="1600" b="1" dirty="0" smtClean="0"/>
              <a:t>14.1. Conceito e Modalidades</a:t>
            </a:r>
            <a:endParaRPr lang="pt-PT" sz="1600" dirty="0" smtClean="0"/>
          </a:p>
          <a:p>
            <a:pPr algn="just"/>
            <a:r>
              <a:rPr lang="pt-PT" sz="1600" dirty="0" smtClean="0"/>
              <a:t> </a:t>
            </a:r>
          </a:p>
          <a:p>
            <a:pPr algn="just">
              <a:buFont typeface="Wingdings" pitchFamily="2" charset="2"/>
              <a:buChar char="q"/>
            </a:pPr>
            <a:r>
              <a:rPr lang="pt-PT" sz="1600" dirty="0" smtClean="0"/>
              <a:t>Noção: operação pela qual uma sociedade se fracciona, a fim de dar origem a duas ou mais sociedades.</a:t>
            </a:r>
          </a:p>
          <a:p>
            <a:pPr algn="just"/>
            <a:r>
              <a:rPr lang="pt-PT" sz="1600" dirty="0" smtClean="0"/>
              <a:t> </a:t>
            </a:r>
          </a:p>
          <a:p>
            <a:pPr algn="just">
              <a:buFont typeface="Wingdings" pitchFamily="2" charset="2"/>
              <a:buChar char="q"/>
            </a:pPr>
            <a:r>
              <a:rPr lang="pt-PT" sz="1600" dirty="0" smtClean="0"/>
              <a:t>Há três modalidades de cisão:</a:t>
            </a:r>
          </a:p>
          <a:p>
            <a:pPr algn="just"/>
            <a:r>
              <a:rPr lang="pt-PT" sz="1600" dirty="0" smtClean="0"/>
              <a:t>a) </a:t>
            </a:r>
            <a:r>
              <a:rPr lang="pt-PT" sz="1600" u="sng" dirty="0" smtClean="0"/>
              <a:t>cisão simples</a:t>
            </a:r>
            <a:r>
              <a:rPr lang="pt-PT" sz="1600" dirty="0" smtClean="0"/>
              <a:t> (destaca-se parte do património de uma sociedade para com ele constituir outra sociedade - art. 124.)</a:t>
            </a:r>
          </a:p>
          <a:p>
            <a:pPr algn="just"/>
            <a:r>
              <a:rPr lang="pt-PT" sz="1600" dirty="0" smtClean="0"/>
              <a:t>b) </a:t>
            </a:r>
            <a:r>
              <a:rPr lang="pt-PT" sz="1600" u="sng" dirty="0" smtClean="0"/>
              <a:t>cisão-dissolução</a:t>
            </a:r>
            <a:r>
              <a:rPr lang="pt-PT" sz="1600" dirty="0" smtClean="0"/>
              <a:t> (dissolve-se a sociedade cindida, dividindo-se o seu património, sendo cada uma das partes restantes destinada a constituir nova sociedade);</a:t>
            </a:r>
          </a:p>
          <a:p>
            <a:pPr algn="just"/>
            <a:r>
              <a:rPr lang="pt-PT" sz="1600" dirty="0" smtClean="0"/>
              <a:t>c) </a:t>
            </a:r>
            <a:r>
              <a:rPr lang="pt-PT" sz="1600" u="sng" dirty="0" smtClean="0"/>
              <a:t>cisão-fusão</a:t>
            </a:r>
            <a:r>
              <a:rPr lang="pt-PT" sz="1600" dirty="0" smtClean="0"/>
              <a:t> (destaca-se parte do património da sociedade para fundir com sociedade já existente).</a:t>
            </a:r>
          </a:p>
          <a:p>
            <a:pPr algn="just"/>
            <a:endParaRPr lang="pt-PT" sz="1600" dirty="0" smtClean="0"/>
          </a:p>
          <a:p>
            <a:pPr algn="just"/>
            <a:endParaRPr lang="pt-PT" sz="1600" dirty="0" smtClean="0"/>
          </a:p>
          <a:p>
            <a:pPr algn="just"/>
            <a:endParaRPr lang="pt-PT" sz="1600" dirty="0" smtClean="0"/>
          </a:p>
          <a:p>
            <a:pPr algn="just"/>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714488"/>
            <a:ext cx="8229600" cy="4525963"/>
          </a:xfrm>
          <a:prstGeom prst="rect">
            <a:avLst/>
          </a:prstGeom>
        </p:spPr>
        <p:txBody>
          <a:bodyPr vert="horz">
            <a:noAutofit/>
          </a:bodyPr>
          <a:lstStyle/>
          <a:p>
            <a:pPr algn="just"/>
            <a:r>
              <a:rPr lang="pt-PT" sz="1600" b="1" dirty="0" smtClean="0"/>
              <a:t> </a:t>
            </a:r>
            <a:endParaRPr lang="pt-PT" sz="1600" dirty="0" smtClean="0"/>
          </a:p>
          <a:p>
            <a:r>
              <a:rPr lang="pt-PT" sz="1600" b="1" dirty="0" smtClean="0"/>
              <a:t>14.2. Regime Jurídico.</a:t>
            </a:r>
            <a:endParaRPr lang="pt-PT" sz="1600" dirty="0" smtClean="0"/>
          </a:p>
          <a:p>
            <a:r>
              <a:rPr lang="pt-PT" sz="1600" dirty="0" smtClean="0"/>
              <a:t> </a:t>
            </a:r>
          </a:p>
          <a:p>
            <a:pPr algn="just">
              <a:buFont typeface="Wingdings" pitchFamily="2" charset="2"/>
              <a:buChar char="q"/>
            </a:pPr>
            <a:r>
              <a:rPr lang="pt-PT" sz="1600" dirty="0" smtClean="0"/>
              <a:t>O processo de cisão é idêntico ao processo de fusão por remissão do art. 120.º.</a:t>
            </a:r>
          </a:p>
          <a:p>
            <a:pPr algn="just"/>
            <a:r>
              <a:rPr lang="pt-PT" sz="1600" dirty="0" smtClean="0"/>
              <a:t> </a:t>
            </a:r>
          </a:p>
          <a:p>
            <a:pPr algn="just">
              <a:buFont typeface="Wingdings" pitchFamily="2" charset="2"/>
              <a:buChar char="q"/>
            </a:pPr>
            <a:r>
              <a:rPr lang="pt-PT" sz="1600" dirty="0" smtClean="0"/>
              <a:t>Compete à administração da sociedade a cindir ou, tratando-se de cisão-fusão, às administrações das sociedades participantes, em conjunto, elaborar o projecto de cisão.</a:t>
            </a:r>
          </a:p>
          <a:p>
            <a:pPr algn="just"/>
            <a:r>
              <a:rPr lang="pt-PT" sz="1600" dirty="0" smtClean="0"/>
              <a:t> </a:t>
            </a:r>
          </a:p>
          <a:p>
            <a:pPr algn="just">
              <a:buFont typeface="Wingdings" pitchFamily="2" charset="2"/>
              <a:buChar char="q"/>
            </a:pPr>
            <a:r>
              <a:rPr lang="pt-PT" sz="1600" dirty="0" smtClean="0"/>
              <a:t>Deste deverão constar os elementos mencionados no art. 119.º.</a:t>
            </a:r>
          </a:p>
          <a:p>
            <a:pPr algn="just"/>
            <a:r>
              <a:rPr lang="pt-PT" sz="1600" dirty="0" smtClean="0"/>
              <a:t> </a:t>
            </a:r>
          </a:p>
          <a:p>
            <a:pPr algn="just"/>
            <a:endParaRPr lang="pt-PT" sz="1600" dirty="0" smtClean="0"/>
          </a:p>
          <a:p>
            <a:pPr algn="just"/>
            <a:endParaRPr lang="pt-PT" sz="1600" dirty="0" smtClean="0"/>
          </a:p>
          <a:p>
            <a:pPr algn="just"/>
            <a:endParaRPr lang="pt-PT" sz="1600" dirty="0" smtClean="0"/>
          </a:p>
          <a:p>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00034" y="1643050"/>
            <a:ext cx="8229600" cy="4525963"/>
          </a:xfrm>
          <a:prstGeom prst="rect">
            <a:avLst/>
          </a:prstGeom>
        </p:spPr>
        <p:txBody>
          <a:bodyPr vert="horz">
            <a:noAutofit/>
          </a:bodyPr>
          <a:lstStyle/>
          <a:p>
            <a:r>
              <a:rPr lang="pt-PT" sz="1600" b="1" dirty="0" smtClean="0"/>
              <a:t>15. Sociedades Coligadas</a:t>
            </a:r>
            <a:endParaRPr lang="pt-PT" sz="1600" dirty="0" smtClean="0"/>
          </a:p>
          <a:p>
            <a:pPr algn="just">
              <a:buFont typeface="Wingdings" pitchFamily="2" charset="2"/>
              <a:buChar char="q"/>
            </a:pPr>
            <a:endParaRPr lang="pt-PT" sz="1600" dirty="0" smtClean="0"/>
          </a:p>
          <a:p>
            <a:pPr algn="just">
              <a:buFont typeface="Wingdings" pitchFamily="2" charset="2"/>
              <a:buChar char="q"/>
            </a:pPr>
            <a:r>
              <a:rPr lang="pt-PT" sz="1600" dirty="0" smtClean="0"/>
              <a:t>Junção de duas ou mais sociedades que estejam sujeitas a uma influência comum, porque uma participa na outra, ou nas demais ou porque todas se subordinam à orientação de uma delas ou de uma terceira entidade.</a:t>
            </a:r>
          </a:p>
          <a:p>
            <a:pPr algn="just">
              <a:buFont typeface="Wingdings" pitchFamily="2" charset="2"/>
              <a:buChar char="q"/>
            </a:pPr>
            <a:endParaRPr lang="pt-PT" sz="1600" dirty="0" smtClean="0"/>
          </a:p>
          <a:p>
            <a:pPr algn="just"/>
            <a:r>
              <a:rPr lang="pt-PT" sz="1600" b="1" dirty="0" smtClean="0"/>
              <a:t>15.1. Sociedades em relação de simples participação (arts 483.º e ss.)</a:t>
            </a:r>
            <a:endParaRPr lang="pt-PT" sz="1600" dirty="0" smtClean="0"/>
          </a:p>
          <a:p>
            <a:pPr algn="just"/>
            <a:r>
              <a:rPr lang="pt-PT" sz="1600" dirty="0" smtClean="0"/>
              <a:t> </a:t>
            </a:r>
          </a:p>
          <a:p>
            <a:pPr algn="just">
              <a:buFont typeface="Wingdings" pitchFamily="2" charset="2"/>
              <a:buChar char="q"/>
            </a:pPr>
            <a:r>
              <a:rPr lang="pt-PT" sz="1600" dirty="0" smtClean="0"/>
              <a:t>Uma sociedade está em relação de simples participação com outra quando detém entre 10% e 50% do capital de outra.</a:t>
            </a:r>
          </a:p>
          <a:p>
            <a:r>
              <a:rPr lang="pt-PT" sz="1600" dirty="0" smtClean="0"/>
              <a:t> </a:t>
            </a:r>
          </a:p>
          <a:p>
            <a:pPr algn="just"/>
            <a:r>
              <a:rPr lang="pt-PT" sz="1600" b="1" dirty="0" smtClean="0"/>
              <a:t> 15.2. Sociedades em relação de participação recíproca (art. 485.º)</a:t>
            </a:r>
            <a:endParaRPr lang="pt-PT" sz="1600" dirty="0" smtClean="0"/>
          </a:p>
          <a:p>
            <a:pPr algn="just">
              <a:buFont typeface="Wingdings" pitchFamily="2" charset="2"/>
              <a:buChar char="q"/>
            </a:pPr>
            <a:r>
              <a:rPr lang="pt-PT" sz="1600" dirty="0" smtClean="0"/>
              <a:t>Duas sociedades estão em relação de participações recíprocas quando se verificam cumulativamente os seguintes requisitos:</a:t>
            </a:r>
          </a:p>
          <a:p>
            <a:pPr algn="just"/>
            <a:r>
              <a:rPr lang="pt-PT" sz="1600" dirty="0" smtClean="0"/>
              <a:t>	a) que as duas sociedades detenham reciprocamente participações uma da outra;</a:t>
            </a:r>
          </a:p>
          <a:p>
            <a:pPr algn="just"/>
            <a:r>
              <a:rPr lang="pt-PT" sz="1600" dirty="0" smtClean="0"/>
              <a:t>	b) que tais participações sejam de valor compreendido entre 10% e 50% do capital.</a:t>
            </a:r>
          </a:p>
          <a:p>
            <a:pPr algn="just"/>
            <a:endParaRPr lang="pt-PT" sz="1600" dirty="0" smtClean="0"/>
          </a:p>
          <a:p>
            <a:pPr algn="just">
              <a:buFont typeface="Wingdings" pitchFamily="2" charset="2"/>
              <a:buChar char="q"/>
            </a:pPr>
            <a:endParaRPr lang="pt-PT" sz="1600" dirty="0" smtClean="0"/>
          </a:p>
          <a:p>
            <a:pPr algn="just"/>
            <a:r>
              <a:rPr lang="pt-PT" sz="1600" b="1" dirty="0" smtClean="0"/>
              <a:t> </a:t>
            </a:r>
            <a:endParaRPr lang="pt-PT" sz="1600" dirty="0" smtClean="0"/>
          </a:p>
          <a:p>
            <a:pPr algn="just"/>
            <a:endParaRPr lang="pt-PT" sz="1600" dirty="0" smtClean="0"/>
          </a:p>
          <a:p>
            <a:pPr algn="just"/>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00034" y="1643050"/>
            <a:ext cx="8229600" cy="4525963"/>
          </a:xfrm>
          <a:prstGeom prst="rect">
            <a:avLst/>
          </a:prstGeom>
        </p:spPr>
        <p:txBody>
          <a:bodyPr vert="horz">
            <a:noAutofit/>
          </a:bodyPr>
          <a:lstStyle/>
          <a:p>
            <a:pPr algn="just"/>
            <a:endParaRPr lang="pt-PT" sz="1600" dirty="0" smtClean="0"/>
          </a:p>
          <a:p>
            <a:pPr algn="just"/>
            <a:r>
              <a:rPr lang="pt-PT" sz="1600" b="1" dirty="0" smtClean="0"/>
              <a:t>15.3. Sociedades em relação de domínio (art. 486.º)</a:t>
            </a:r>
            <a:endParaRPr lang="pt-PT" sz="1600" dirty="0" smtClean="0"/>
          </a:p>
          <a:p>
            <a:pPr algn="just"/>
            <a:r>
              <a:rPr lang="pt-PT" sz="1600" dirty="0" smtClean="0"/>
              <a:t> </a:t>
            </a:r>
          </a:p>
          <a:p>
            <a:pPr algn="just">
              <a:buFont typeface="Wingdings" pitchFamily="2" charset="2"/>
              <a:buChar char="q"/>
            </a:pPr>
            <a:r>
              <a:rPr lang="pt-PT" sz="1600" dirty="0" smtClean="0"/>
              <a:t>Duas sociedades estão em relação de domínio quando uma delas, dita dominante, pode exercer uma influência dominante, sobre a outra, dita dependente.</a:t>
            </a:r>
          </a:p>
          <a:p>
            <a:endParaRPr lang="pt-PT" sz="1600" b="1" dirty="0" smtClean="0"/>
          </a:p>
          <a:p>
            <a:r>
              <a:rPr lang="pt-PT" sz="1600" b="1" dirty="0" smtClean="0"/>
              <a:t>15.4. Sociedades em relação de grupo</a:t>
            </a:r>
            <a:endParaRPr lang="pt-PT" sz="1600" dirty="0" smtClean="0"/>
          </a:p>
          <a:p>
            <a:r>
              <a:rPr lang="pt-PT" sz="1600" dirty="0" smtClean="0"/>
              <a:t> </a:t>
            </a:r>
          </a:p>
          <a:p>
            <a:pPr>
              <a:buFont typeface="Wingdings" pitchFamily="2" charset="2"/>
              <a:buChar char="q"/>
            </a:pPr>
            <a:r>
              <a:rPr lang="pt-PT" sz="1600" dirty="0" smtClean="0"/>
              <a:t>São três os instrumentos constitutivos da relação de grupo postos à disposição das sociedades:</a:t>
            </a:r>
          </a:p>
          <a:p>
            <a:r>
              <a:rPr lang="pt-PT" sz="1600" dirty="0" smtClean="0"/>
              <a:t>a) sociedade em relação de subordinação;</a:t>
            </a:r>
          </a:p>
          <a:p>
            <a:r>
              <a:rPr lang="pt-PT" sz="1600" dirty="0" smtClean="0"/>
              <a:t>b) sociedade em regime de relação de domínio total;</a:t>
            </a:r>
          </a:p>
          <a:p>
            <a:r>
              <a:rPr lang="pt-PT" sz="1600" dirty="0" smtClean="0"/>
              <a:t>c) sociedade em relação de grupo paritário.</a:t>
            </a:r>
          </a:p>
          <a:p>
            <a:pPr algn="just"/>
            <a:endParaRPr lang="pt-PT" sz="1600" dirty="0" smtClean="0"/>
          </a:p>
          <a:p>
            <a:pPr algn="just">
              <a:buFont typeface="Wingdings" pitchFamily="2" charset="2"/>
              <a:buChar char="q"/>
            </a:pPr>
            <a:endParaRPr lang="pt-PT" sz="1600" dirty="0" smtClean="0"/>
          </a:p>
          <a:p>
            <a:pPr algn="just"/>
            <a:r>
              <a:rPr lang="pt-PT" sz="1600" b="1" dirty="0" smtClean="0"/>
              <a:t> </a:t>
            </a:r>
            <a:endParaRPr lang="pt-PT" sz="1600" dirty="0" smtClean="0"/>
          </a:p>
          <a:p>
            <a:pPr algn="just"/>
            <a:endParaRPr lang="pt-PT" sz="1600" dirty="0" smtClean="0"/>
          </a:p>
          <a:p>
            <a:pPr algn="just"/>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00034" y="1643050"/>
            <a:ext cx="8229600" cy="4525963"/>
          </a:xfrm>
          <a:prstGeom prst="rect">
            <a:avLst/>
          </a:prstGeom>
        </p:spPr>
        <p:txBody>
          <a:bodyPr vert="horz">
            <a:noAutofit/>
          </a:bodyPr>
          <a:lstStyle/>
          <a:p>
            <a:pPr algn="just"/>
            <a:endParaRPr lang="pt-PT" sz="1600" dirty="0" smtClean="0"/>
          </a:p>
          <a:p>
            <a:pPr algn="just">
              <a:buFont typeface="Wingdings" pitchFamily="2" charset="2"/>
              <a:buChar char="q"/>
            </a:pPr>
            <a:r>
              <a:rPr lang="pt-PT" sz="1600" dirty="0" smtClean="0"/>
              <a:t>a) </a:t>
            </a:r>
            <a:r>
              <a:rPr lang="pt-PT" sz="1600" b="1" dirty="0" smtClean="0"/>
              <a:t>sociedade em relação de subordinação</a:t>
            </a:r>
            <a:r>
              <a:rPr lang="pt-PT" sz="1600" dirty="0" smtClean="0"/>
              <a:t>  (subordinação da gestão de uma sociedade, dita </a:t>
            </a:r>
            <a:r>
              <a:rPr lang="pt-PT" sz="1600" i="1" dirty="0" smtClean="0"/>
              <a:t>sociedade subordinada</a:t>
            </a:r>
            <a:r>
              <a:rPr lang="pt-PT" sz="1600" dirty="0" smtClean="0"/>
              <a:t>, à direcção de outra sociedade, dita </a:t>
            </a:r>
            <a:r>
              <a:rPr lang="pt-PT" sz="1600" i="1" dirty="0" smtClean="0"/>
              <a:t>sociedade directora</a:t>
            </a:r>
            <a:r>
              <a:rPr lang="pt-PT" sz="1600" dirty="0" smtClean="0"/>
              <a:t>, dominante ou não da primeira - art. 493.º)</a:t>
            </a:r>
          </a:p>
          <a:p>
            <a:pPr algn="just">
              <a:buFont typeface="Wingdings" pitchFamily="2" charset="2"/>
              <a:buChar char="q"/>
            </a:pPr>
            <a:endParaRPr lang="pt-PT" sz="1600" dirty="0" smtClean="0"/>
          </a:p>
          <a:p>
            <a:pPr algn="just">
              <a:buFont typeface="Wingdings" pitchFamily="2" charset="2"/>
              <a:buChar char="q"/>
            </a:pPr>
            <a:r>
              <a:rPr lang="pt-PT" sz="1600" dirty="0" smtClean="0"/>
              <a:t>b) </a:t>
            </a:r>
            <a:r>
              <a:rPr lang="pt-PT" sz="1600" b="1" dirty="0" smtClean="0"/>
              <a:t>sociedade em regime de relação de domínio total</a:t>
            </a:r>
            <a:r>
              <a:rPr lang="pt-PT" sz="1600" dirty="0" smtClean="0"/>
              <a:t> ( o domínio que uma sociedade tem sobre a outra é total; e este pode ser inicial ou superveniente - arts 488.º e ss.);</a:t>
            </a:r>
          </a:p>
          <a:p>
            <a:pPr algn="just">
              <a:buFont typeface="Wingdings" pitchFamily="2" charset="2"/>
              <a:buChar char="q"/>
            </a:pPr>
            <a:endParaRPr lang="pt-PT" sz="1600" dirty="0" smtClean="0"/>
          </a:p>
          <a:p>
            <a:pPr algn="just">
              <a:buFont typeface="Wingdings" pitchFamily="2" charset="2"/>
              <a:buChar char="q"/>
            </a:pPr>
            <a:r>
              <a:rPr lang="pt-PT" sz="1600" dirty="0" smtClean="0"/>
              <a:t>c) </a:t>
            </a:r>
            <a:r>
              <a:rPr lang="pt-PT" sz="1600" b="1" dirty="0" smtClean="0"/>
              <a:t>sociedade em relação de grupo paritário</a:t>
            </a:r>
            <a:r>
              <a:rPr lang="pt-PT" sz="1600" dirty="0" smtClean="0"/>
              <a:t> ( subordinação de duas ou mais sociedades independentes a uma </a:t>
            </a:r>
            <a:r>
              <a:rPr lang="pt-PT" sz="1600" smtClean="0"/>
              <a:t>direcção unitária - </a:t>
            </a:r>
            <a:r>
              <a:rPr lang="pt-PT" sz="1600" dirty="0" smtClean="0"/>
              <a:t>art. 492.º).</a:t>
            </a:r>
          </a:p>
          <a:p>
            <a:pPr algn="just">
              <a:buFont typeface="Wingdings" pitchFamily="2" charset="2"/>
              <a:buChar char="q"/>
            </a:pPr>
            <a:endParaRPr lang="pt-PT" sz="1600" dirty="0" smtClean="0"/>
          </a:p>
          <a:p>
            <a:pPr algn="just"/>
            <a:r>
              <a:rPr lang="pt-PT" sz="1600" b="1" dirty="0" smtClean="0"/>
              <a:t> </a:t>
            </a:r>
            <a:endParaRPr lang="pt-PT" sz="1600" dirty="0" smtClean="0"/>
          </a:p>
          <a:p>
            <a:pPr algn="just"/>
            <a:endParaRPr lang="pt-PT" sz="1600" dirty="0" smtClean="0"/>
          </a:p>
          <a:p>
            <a:pPr algn="just"/>
            <a:endParaRPr lang="pt-PT" sz="1600" dirty="0" smtClean="0"/>
          </a:p>
          <a:p>
            <a:pPr algn="just"/>
            <a:r>
              <a:rPr lang="pt-PT" sz="1600" dirty="0" smtClean="0"/>
              <a:t> </a:t>
            </a:r>
          </a:p>
          <a:p>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12. PATRIMÓNIO E CAPITAL SOCIAL.</a:t>
            </a:r>
          </a:p>
          <a:p>
            <a:pPr algn="just"/>
            <a:r>
              <a:rPr lang="pt-PT" sz="1600" dirty="0" smtClean="0"/>
              <a:t>  </a:t>
            </a:r>
          </a:p>
          <a:p>
            <a:pPr algn="just">
              <a:buFont typeface="Wingdings" pitchFamily="2" charset="2"/>
              <a:buChar char="q"/>
            </a:pPr>
            <a:r>
              <a:rPr lang="pt-PT" sz="1600" dirty="0" smtClean="0"/>
              <a:t>A expressão património pode ser entendida em três sentidos:</a:t>
            </a:r>
          </a:p>
          <a:p>
            <a:pPr algn="just"/>
            <a:r>
              <a:rPr lang="pt-PT" sz="1600" dirty="0" smtClean="0"/>
              <a:t>	- Património bruto;</a:t>
            </a:r>
          </a:p>
          <a:p>
            <a:pPr algn="just"/>
            <a:r>
              <a:rPr lang="pt-PT" sz="1600" dirty="0" smtClean="0"/>
              <a:t>	- Património ilíquido;</a:t>
            </a:r>
          </a:p>
          <a:p>
            <a:pPr algn="just"/>
            <a:r>
              <a:rPr lang="pt-PT" sz="1600" dirty="0" smtClean="0"/>
              <a:t>	- Património líquido.</a:t>
            </a:r>
          </a:p>
          <a:p>
            <a:pPr algn="just"/>
            <a:r>
              <a:rPr lang="pt-PT" sz="1600" dirty="0" smtClean="0"/>
              <a:t> </a:t>
            </a:r>
          </a:p>
          <a:p>
            <a:pPr algn="just">
              <a:buFont typeface="Wingdings" pitchFamily="2" charset="2"/>
              <a:buChar char="q"/>
            </a:pPr>
            <a:r>
              <a:rPr lang="pt-PT" sz="1600" dirty="0" smtClean="0"/>
              <a:t>Capital social — expressão numérica que representa a soma dos valores das entradas dos sócios.</a:t>
            </a:r>
          </a:p>
          <a:p>
            <a:pPr algn="just"/>
            <a:r>
              <a:rPr lang="pt-PT" sz="1600" dirty="0" smtClean="0"/>
              <a:t> </a:t>
            </a:r>
          </a:p>
          <a:p>
            <a:pPr algn="just">
              <a:buFont typeface="Wingdings" pitchFamily="2" charset="2"/>
              <a:buChar char="q"/>
            </a:pPr>
            <a:r>
              <a:rPr lang="pt-PT" sz="1600" dirty="0" smtClean="0"/>
              <a:t>No momento da constituição da sociedade há uma coincidência entre o património e o capital social.</a:t>
            </a:r>
          </a:p>
          <a:p>
            <a:pPr algn="just"/>
            <a:endParaRPr lang="pt-PT" sz="1600" dirty="0" smtClean="0"/>
          </a:p>
          <a:p>
            <a:endParaRPr lang="pt-PT" sz="1600" b="1" dirty="0" smtClean="0"/>
          </a:p>
          <a:p>
            <a:r>
              <a:rPr lang="pt-PT" sz="1600" dirty="0" smtClean="0"/>
              <a:t> </a:t>
            </a:r>
          </a:p>
          <a:p>
            <a:endParaRPr lang="pt-PT" sz="1600" dirty="0" smtClean="0"/>
          </a:p>
          <a:p>
            <a:endParaRPr lang="pt-PT" sz="1600" dirty="0" smtClean="0"/>
          </a:p>
          <a:p>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400" dirty="0" smtClean="0"/>
              <a:t> </a:t>
            </a:r>
            <a:r>
              <a:rPr lang="pt-PT" sz="1600" b="1" dirty="0" smtClean="0"/>
              <a:t>13. FUNÇÕES DO CAPITAL SOCIAL.</a:t>
            </a:r>
          </a:p>
          <a:p>
            <a:pPr algn="just"/>
            <a:r>
              <a:rPr lang="pt-PT" sz="1600" dirty="0" smtClean="0"/>
              <a:t> </a:t>
            </a:r>
          </a:p>
          <a:p>
            <a:pPr algn="just"/>
            <a:r>
              <a:rPr lang="pt-PT" sz="1600" dirty="0" smtClean="0"/>
              <a:t> </a:t>
            </a:r>
          </a:p>
          <a:p>
            <a:pPr algn="just">
              <a:buFont typeface="Wingdings" pitchFamily="2" charset="2"/>
              <a:buChar char="q"/>
            </a:pPr>
            <a:r>
              <a:rPr lang="pt-PT" sz="1600" dirty="0" smtClean="0"/>
              <a:t>Funções do capital social:</a:t>
            </a:r>
          </a:p>
          <a:p>
            <a:pPr algn="just"/>
            <a:r>
              <a:rPr lang="pt-PT" sz="1600" dirty="0" smtClean="0"/>
              <a:t>	- Função organizativa;</a:t>
            </a:r>
          </a:p>
          <a:p>
            <a:pPr algn="just"/>
            <a:r>
              <a:rPr lang="pt-PT" sz="1600" dirty="0" smtClean="0"/>
              <a:t>	- Função de produtividade;</a:t>
            </a:r>
          </a:p>
          <a:p>
            <a:pPr algn="just"/>
            <a:r>
              <a:rPr lang="pt-PT" sz="1600" dirty="0" smtClean="0"/>
              <a:t>	- Função de garantia.</a:t>
            </a:r>
          </a:p>
          <a:p>
            <a:pPr algn="just"/>
            <a:r>
              <a:rPr lang="pt-PT" sz="1600" dirty="0" smtClean="0"/>
              <a:t> </a:t>
            </a:r>
          </a:p>
          <a:p>
            <a:pPr algn="just"/>
            <a:endParaRPr lang="pt-PT" sz="1600" dirty="0" smtClean="0"/>
          </a:p>
          <a:p>
            <a:pPr algn="just"/>
            <a:endParaRPr lang="pt-PT" sz="1600" b="1" dirty="0" smtClean="0"/>
          </a:p>
          <a:p>
            <a:pPr algn="just"/>
            <a:r>
              <a:rPr lang="pt-PT" sz="1600" dirty="0" smtClean="0"/>
              <a:t> </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1. A função organizativa.</a:t>
            </a:r>
          </a:p>
          <a:p>
            <a:pPr algn="just"/>
            <a:r>
              <a:rPr lang="pt-PT" sz="1600" dirty="0" smtClean="0"/>
              <a:t> </a:t>
            </a:r>
          </a:p>
          <a:p>
            <a:pPr algn="just">
              <a:buFont typeface="Wingdings" pitchFamily="2" charset="2"/>
              <a:buChar char="q"/>
            </a:pPr>
            <a:r>
              <a:rPr lang="pt-PT" sz="1600" dirty="0" smtClean="0"/>
              <a:t>A função organizativa do capital social será entendida em quatro sentidos: </a:t>
            </a:r>
          </a:p>
          <a:p>
            <a:pPr algn="just"/>
            <a:r>
              <a:rPr lang="pt-PT" sz="1600" dirty="0" smtClean="0"/>
              <a:t>	- em primeiro lugar, como um instrumento técnico ao qual se recorre para determinar as relações de poder entre os sócios, e a composição e o funcionamento dos órgãos sociais; </a:t>
            </a:r>
          </a:p>
          <a:p>
            <a:pPr algn="just"/>
            <a:r>
              <a:rPr lang="pt-PT" sz="1600" dirty="0" smtClean="0"/>
              <a:t>	- em segundo lugar, como um elemento básico para a determinação de certos direitos e obrigações dos sócios;</a:t>
            </a:r>
          </a:p>
          <a:p>
            <a:pPr algn="just"/>
            <a:r>
              <a:rPr lang="pt-PT" sz="1600" dirty="0" smtClean="0"/>
              <a:t>	- em terceiro lugar, como instrumento de atribuição da qualidade de sócio;</a:t>
            </a:r>
          </a:p>
          <a:p>
            <a:pPr algn="just"/>
            <a:r>
              <a:rPr lang="pt-PT" sz="1600" dirty="0" smtClean="0"/>
              <a:t>	- e, finalmente, como instrumento de avaliação da situação económica da sociedade.</a:t>
            </a:r>
          </a:p>
          <a:p>
            <a:pPr algn="just"/>
            <a:endParaRPr lang="pt-PT" sz="1600" dirty="0" smtClean="0"/>
          </a:p>
          <a:p>
            <a:pPr algn="just"/>
            <a:endParaRPr lang="pt-PT" sz="1600" b="1" dirty="0" smtClean="0"/>
          </a:p>
          <a:p>
            <a:pPr algn="just"/>
            <a:r>
              <a:rPr lang="pt-PT" sz="1600" dirty="0" smtClean="0"/>
              <a:t> </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0" y="214290"/>
            <a:ext cx="885828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80996" y="1652574"/>
            <a:ext cx="8229600" cy="4525963"/>
          </a:xfrm>
          <a:prstGeom prst="rect">
            <a:avLst/>
          </a:prstGeom>
        </p:spPr>
        <p:txBody>
          <a:bodyPr vert="horz">
            <a:noAutofit/>
          </a:bodyPr>
          <a:lstStyle/>
          <a:p>
            <a:pPr algn="just"/>
            <a:r>
              <a:rPr lang="pt-PT" sz="1600" b="1" dirty="0" smtClean="0"/>
              <a:t>1. A função organizativa.</a:t>
            </a:r>
          </a:p>
          <a:p>
            <a:pPr algn="just"/>
            <a:endParaRPr lang="pt-PT" sz="1600" dirty="0" smtClean="0"/>
          </a:p>
          <a:p>
            <a:pPr algn="just"/>
            <a:r>
              <a:rPr lang="pt-PT" sz="1600" b="1" dirty="0" smtClean="0"/>
              <a:t>1.º sentido</a:t>
            </a:r>
          </a:p>
          <a:p>
            <a:pPr algn="just">
              <a:buFont typeface="Wingdings" pitchFamily="2" charset="2"/>
              <a:buChar char="q"/>
            </a:pPr>
            <a:r>
              <a:rPr lang="pt-PT" sz="1600" dirty="0" smtClean="0"/>
              <a:t>Verifica-se de forma plena nas sociedades comerciais, designadamente nas sociedades de capitais.</a:t>
            </a:r>
          </a:p>
          <a:p>
            <a:pPr algn="just"/>
            <a:endParaRPr lang="pt-PT" sz="1600" dirty="0" smtClean="0"/>
          </a:p>
          <a:p>
            <a:pPr algn="just">
              <a:buFont typeface="Wingdings" pitchFamily="2" charset="2"/>
              <a:buChar char="q"/>
            </a:pPr>
            <a:r>
              <a:rPr lang="pt-PT" sz="1600" dirty="0" smtClean="0"/>
              <a:t> Nestas, as relações de poder entre os sócios, a composição dos órgãos sociais e o seu funcionamento, serão determinadas pelo capital social.</a:t>
            </a:r>
          </a:p>
          <a:p>
            <a:pPr algn="just"/>
            <a:endParaRPr lang="pt-PT" sz="1600" dirty="0" smtClean="0"/>
          </a:p>
          <a:p>
            <a:pPr algn="just">
              <a:buFont typeface="Wingdings" pitchFamily="2" charset="2"/>
              <a:buChar char="q"/>
            </a:pPr>
            <a:r>
              <a:rPr lang="pt-PT" sz="1600" dirty="0" smtClean="0"/>
              <a:t>As deliberações do colégio dos sócios dependerão, em regra, da sua aprovação pela maioria dos votos emitidos (art. 250.º, n.º 3, do </a:t>
            </a:r>
            <a:r>
              <a:rPr lang="pt-PT" sz="1600" i="1" dirty="0" smtClean="0"/>
              <a:t>CSC</a:t>
            </a:r>
            <a:r>
              <a:rPr lang="pt-PT" sz="1600" dirty="0" smtClean="0"/>
              <a:t>, para as sociedades por quotas; e art. 386.º, do </a:t>
            </a:r>
            <a:r>
              <a:rPr lang="pt-PT" sz="1600" i="1" dirty="0" smtClean="0"/>
              <a:t>CSC</a:t>
            </a:r>
            <a:r>
              <a:rPr lang="pt-PT" sz="1600" dirty="0" smtClean="0"/>
              <a:t>, para as sociedades anónimas), sendo que o número de votos de cada sócio se determinará em função do valor da participação social de que o mesmo for titular.</a:t>
            </a:r>
          </a:p>
          <a:p>
            <a:pPr algn="just"/>
            <a:endParaRPr lang="pt-PT" sz="1600" b="1" dirty="0" smtClean="0"/>
          </a:p>
          <a:p>
            <a:pPr algn="just"/>
            <a:r>
              <a:rPr lang="pt-PT" sz="1600" dirty="0" smtClean="0"/>
              <a:t> </a:t>
            </a:r>
          </a:p>
          <a:p>
            <a:pPr algn="just"/>
            <a:endParaRPr lang="pt-PT" sz="1600" dirty="0" smtClean="0"/>
          </a:p>
          <a:p>
            <a:pPr algn="just"/>
            <a:endParaRPr lang="pt-PT" sz="1600" dirty="0" smtClean="0"/>
          </a:p>
          <a:p>
            <a:pPr algn="just"/>
            <a:endParaRPr lang="pt-PT" sz="1600" dirty="0" smtClean="0"/>
          </a:p>
          <a:p>
            <a:pPr algn="just"/>
            <a:endParaRPr lang="pt-PT" sz="1600" b="1" dirty="0" smtClean="0"/>
          </a:p>
          <a:p>
            <a:pPr algn="just"/>
            <a:endParaRPr lang="pt-PT" sz="1600" dirty="0" smtClean="0"/>
          </a:p>
          <a:p>
            <a:pPr algn="just"/>
            <a:endParaRPr lang="pt-PT" sz="1600"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fluência">
  <a:themeElements>
    <a:clrScheme name="Confluê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fluê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fluê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2312</TotalTime>
  <Words>1165</Words>
  <Application>Microsoft Office PowerPoint</Application>
  <PresentationFormat>Apresentação no Ecrã (4:3)</PresentationFormat>
  <Paragraphs>928</Paragraphs>
  <Slides>56</Slides>
  <Notes>0</Notes>
  <HiddenSlides>0</HiddenSlides>
  <MMClips>0</MMClips>
  <ScaleCrop>false</ScaleCrop>
  <HeadingPairs>
    <vt:vector size="6" baseType="variant">
      <vt:variant>
        <vt:lpstr>Tema</vt:lpstr>
      </vt:variant>
      <vt:variant>
        <vt:i4>1</vt:i4>
      </vt:variant>
      <vt:variant>
        <vt:lpstr>Servidores OLE incorporados</vt:lpstr>
      </vt:variant>
      <vt:variant>
        <vt:i4>1</vt:i4>
      </vt:variant>
      <vt:variant>
        <vt:lpstr>Títulos dos diapositivos</vt:lpstr>
      </vt:variant>
      <vt:variant>
        <vt:i4>56</vt:i4>
      </vt:variant>
    </vt:vector>
  </HeadingPairs>
  <TitlesOfParts>
    <vt:vector size="58" baseType="lpstr">
      <vt:lpstr>Confluência</vt:lpstr>
      <vt:lpstr>Acrobat Document</vt:lpstr>
      <vt:lpstr>As 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sociedades comerciais</dc:title>
  <dc:creator>ISCAP</dc:creator>
  <cp:lastModifiedBy>ISCAP</cp:lastModifiedBy>
  <cp:revision>141</cp:revision>
  <dcterms:created xsi:type="dcterms:W3CDTF">2008-11-13T11:17:51Z</dcterms:created>
  <dcterms:modified xsi:type="dcterms:W3CDTF">2011-01-15T16:13:17Z</dcterms:modified>
</cp:coreProperties>
</file>