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314" r:id="rId5"/>
    <p:sldId id="259" r:id="rId6"/>
    <p:sldId id="260" r:id="rId7"/>
    <p:sldId id="319" r:id="rId8"/>
    <p:sldId id="318" r:id="rId9"/>
    <p:sldId id="32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305" r:id="rId18"/>
    <p:sldId id="306" r:id="rId19"/>
    <p:sldId id="307" r:id="rId20"/>
    <p:sldId id="308" r:id="rId21"/>
    <p:sldId id="309" r:id="rId22"/>
    <p:sldId id="310" r:id="rId23"/>
    <p:sldId id="321" r:id="rId24"/>
    <p:sldId id="322" r:id="rId25"/>
    <p:sldId id="311" r:id="rId26"/>
    <p:sldId id="323" r:id="rId27"/>
    <p:sldId id="312" r:id="rId28"/>
    <p:sldId id="316" r:id="rId29"/>
    <p:sldId id="315" r:id="rId30"/>
    <p:sldId id="313" r:id="rId31"/>
    <p:sldId id="317" r:id="rId3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ângulo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ângulo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pt-PT"/>
          </a:p>
        </p:txBody>
      </p:sp>
      <p:sp>
        <p:nvSpPr>
          <p:cNvPr id="7" name="Rectângulo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ângulo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7" name="Rectângu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ângulo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13" name="Marcador de Posição do Número do Diapositivo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4" name="Marcador de Posição do Rodap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8" name="Marcador de Posição da Data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10" name="Marcador de Posição do Número do Diapositivo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2" name="Marcador de Posição do Rodap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12" name="Marcador de Posição do Número do Diapositivo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4" name="Marcador de Posição do Rodap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pt-PT"/>
          </a:p>
        </p:txBody>
      </p:sp>
      <p:sp>
        <p:nvSpPr>
          <p:cNvPr id="16" name="Marcador de Posição do Texto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5" name="Marcador de Posição do Tex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8" name="Rectângulo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ângulo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1" name="Rectângulo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Marcador de Posição da Data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13" name="Marcador de Posição do Número do Diapositivo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4" name="Marcador de Posição do Rodap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2A91ACE-EFB9-4B75-BA33-9BECE8F357D5}" type="datetimeFigureOut">
              <a:rPr lang="pt-PT" smtClean="0"/>
              <a:pPr/>
              <a:t>13-05-2011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7" name="Rectângulo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ângulo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ângulo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00992FE-E79B-4FEC-8966-90D5A2037F83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pt-PT" sz="2800" dirty="0" smtClean="0">
                <a:solidFill>
                  <a:schemeClr val="accent6">
                    <a:lumMod val="50000"/>
                  </a:schemeClr>
                </a:solidFill>
              </a:rPr>
              <a:t>Direito do Trabalho e da Empresa</a:t>
            </a:r>
            <a:br>
              <a:rPr lang="pt-PT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pt-PT" sz="2800" dirty="0" smtClean="0">
                <a:solidFill>
                  <a:schemeClr val="accent6">
                    <a:lumMod val="50000"/>
                  </a:schemeClr>
                </a:solidFill>
              </a:rPr>
              <a:t>Ano lectivo 2010/2011</a:t>
            </a:r>
            <a:br>
              <a:rPr lang="pt-PT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pt-PT" sz="2800" dirty="0" smtClean="0">
                <a:solidFill>
                  <a:schemeClr val="accent6">
                    <a:lumMod val="50000"/>
                  </a:schemeClr>
                </a:solidFill>
              </a:rPr>
              <a:t>Docente: Deolinda APARÍCIO </a:t>
            </a:r>
            <a:r>
              <a:rPr lang="pt-PT" sz="2800" dirty="0" err="1" smtClean="0">
                <a:solidFill>
                  <a:schemeClr val="accent6">
                    <a:lumMod val="50000"/>
                  </a:schemeClr>
                </a:solidFill>
              </a:rPr>
              <a:t>mEIRA</a:t>
            </a:r>
            <a:endParaRPr lang="pt-PT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pt-PT" dirty="0" smtClean="0"/>
              <a:t>A empresa </a:t>
            </a:r>
            <a:endParaRPr lang="pt-PT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714744" y="1571612"/>
          <a:ext cx="1857375" cy="1428750"/>
        </p:xfrm>
        <a:graphic>
          <a:graphicData uri="http://schemas.openxmlformats.org/presentationml/2006/ole">
            <p:oleObj spid="_x0000_s1026" name="Acrobat Document" r:id="rId3" imgW="4514286" imgH="2715004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25000" lnSpcReduction="20000"/>
          </a:bodyPr>
          <a:lstStyle/>
          <a:p>
            <a:r>
              <a:rPr lang="pt-PT" sz="8000" b="1" dirty="0" smtClean="0">
                <a:solidFill>
                  <a:schemeClr val="accent1"/>
                </a:solidFill>
              </a:rPr>
              <a:t>4. - O direito de preferência do senhorio em caso de trespasse.</a:t>
            </a:r>
          </a:p>
          <a:p>
            <a:pPr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r>
              <a:rPr lang="pt-PT" sz="8000" dirty="0" smtClean="0">
                <a:solidFill>
                  <a:schemeClr val="accent1"/>
                </a:solidFill>
              </a:rPr>
              <a:t>Art. 1112.º, n.º4 do NRAU: direito de preferência que é atribuído ao senhorio de prédio arrendado em caso de trespasse por venda ou dação em cumprimento do estabelecimento, salvo convenção em contrário.</a:t>
            </a:r>
          </a:p>
          <a:p>
            <a:pPr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r>
              <a:rPr lang="pt-PT" sz="8000" dirty="0" smtClean="0">
                <a:solidFill>
                  <a:schemeClr val="accent1"/>
                </a:solidFill>
              </a:rPr>
              <a:t>Ao direito de preferência, em questão, aplicam-se os artigos 416º a 418º, e 1410.º, do Código Civil.</a:t>
            </a:r>
          </a:p>
          <a:p>
            <a:pPr algn="just"/>
            <a:endParaRPr lang="pt-PT" sz="8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/>
            </a:r>
            <a:br>
              <a:rPr lang="pt-PT" sz="8000" dirty="0" smtClean="0">
                <a:solidFill>
                  <a:schemeClr val="accent1"/>
                </a:solidFill>
              </a:rPr>
            </a:br>
            <a:endParaRPr lang="pt-PT" sz="8000" dirty="0" smtClean="0">
              <a:solidFill>
                <a:schemeClr val="accent1"/>
              </a:solidFill>
            </a:endParaRPr>
          </a:p>
          <a:p>
            <a:endParaRPr lang="pt-PT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8510590" cy="4424362"/>
          </a:xfrm>
          <a:solidFill>
            <a:schemeClr val="tx2"/>
          </a:solidFill>
        </p:spPr>
        <p:txBody>
          <a:bodyPr>
            <a:normAutofit fontScale="32500" lnSpcReduction="20000"/>
          </a:bodyPr>
          <a:lstStyle/>
          <a:p>
            <a:pPr algn="just"/>
            <a:r>
              <a:rPr lang="pt-PT" b="1" dirty="0" smtClean="0">
                <a:solidFill>
                  <a:schemeClr val="accent1"/>
                </a:solidFill>
              </a:rPr>
              <a:t>	</a:t>
            </a:r>
            <a:r>
              <a:rPr lang="pt-PT" sz="8000" b="1" dirty="0" smtClean="0"/>
              <a:t>5. Os elementos do estabelecimento comercial </a:t>
            </a:r>
            <a:r>
              <a:rPr lang="pt-PT" sz="8000" b="1" dirty="0" err="1" smtClean="0"/>
              <a:t>sujeit</a:t>
            </a:r>
            <a:r>
              <a:rPr lang="pt-PT" sz="8000" b="1" dirty="0" smtClean="0">
                <a:solidFill>
                  <a:schemeClr val="accent1"/>
                </a:solidFill>
              </a:rPr>
              <a:t> 5- Requisitos específicos de transmissão.</a:t>
            </a: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Serão sujeitos a requisitos específicos de transmissão, os seguintes elementos do estabelecimento comercial: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- os créditos do trespassante;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- a transmissão de dívidas;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- o direito ao arrendamento, no caso de trespasse de estabelecimento instalado em prédio arrendado;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- os contratos de trabalho.</a:t>
            </a:r>
          </a:p>
          <a:p>
            <a:pPr algn="just"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/>
            </a:r>
            <a:br>
              <a:rPr lang="pt-PT" sz="8000" dirty="0" smtClean="0">
                <a:solidFill>
                  <a:schemeClr val="accent1"/>
                </a:solidFill>
              </a:rPr>
            </a:br>
            <a:endParaRPr lang="pt-PT" sz="8000" dirty="0" smtClean="0">
              <a:solidFill>
                <a:schemeClr val="accent1"/>
              </a:solidFill>
            </a:endParaRPr>
          </a:p>
          <a:p>
            <a:pPr algn="just"/>
            <a:endParaRPr lang="pt-PT" sz="8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28596" y="1500174"/>
            <a:ext cx="8367714" cy="4567238"/>
          </a:xfrm>
          <a:solidFill>
            <a:schemeClr val="tx2"/>
          </a:solidFill>
        </p:spPr>
        <p:txBody>
          <a:bodyPr>
            <a:normAutofit fontScale="25000" lnSpcReduction="20000"/>
          </a:bodyPr>
          <a:lstStyle/>
          <a:p>
            <a:pPr algn="just"/>
            <a:r>
              <a:rPr lang="pt-PT" sz="8000" b="1" dirty="0" smtClean="0">
                <a:solidFill>
                  <a:schemeClr val="accent1"/>
                </a:solidFill>
              </a:rPr>
              <a:t> A) Os créditos do trespassante.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 Os créditos do trespassante ligados à exploração da empresa podem ser transmitidos juntamente com o estabelecimento desde que trespassante e trespassário nisso concordem. É o que resulta dos artigos 577.º e ss. do </a:t>
            </a:r>
            <a:r>
              <a:rPr lang="pt-PT" sz="8000" dirty="0" err="1" smtClean="0">
                <a:solidFill>
                  <a:schemeClr val="accent1"/>
                </a:solidFill>
              </a:rPr>
              <a:t>Cód</a:t>
            </a:r>
            <a:r>
              <a:rPr lang="pt-PT" sz="8000" dirty="0" smtClean="0">
                <a:solidFill>
                  <a:schemeClr val="accent1"/>
                </a:solidFill>
              </a:rPr>
              <a:t>. Civil.</a:t>
            </a:r>
          </a:p>
          <a:p>
            <a:pPr algn="just"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8000" b="1" dirty="0" smtClean="0">
                <a:solidFill>
                  <a:schemeClr val="accent1"/>
                </a:solidFill>
              </a:rPr>
              <a:t>B) A transmissão de dívidas.</a:t>
            </a: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Não há transmissão automática de dívidas com o trespasse do estabelecimento.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A transmissão a título singular de dívidas referentes a estabelecimento só pode verificar-se por acordo entre trespassante e trespassário, «com a aprovação dos credores, ou por acordo entre o trespassário e os credores, com ou sem consentimento do trespassante» (art. 595.º do </a:t>
            </a:r>
            <a:r>
              <a:rPr lang="pt-PT" sz="8000" dirty="0" err="1" smtClean="0">
                <a:solidFill>
                  <a:schemeClr val="accent1"/>
                </a:solidFill>
              </a:rPr>
              <a:t>Cód</a:t>
            </a:r>
            <a:r>
              <a:rPr lang="pt-PT" sz="8000" dirty="0" smtClean="0">
                <a:solidFill>
                  <a:schemeClr val="accent1"/>
                </a:solidFill>
              </a:rPr>
              <a:t>. Civil).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Em qualquer dos casos, a transmissão só exonera o trespassante havendo «declaração expressa» dos credores.</a:t>
            </a:r>
          </a:p>
          <a:p>
            <a:pPr algn="just">
              <a:buNone/>
            </a:pPr>
            <a:endParaRPr lang="pt-PT" sz="8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25000" lnSpcReduction="20000"/>
          </a:bodyPr>
          <a:lstStyle/>
          <a:p>
            <a:pPr algn="just"/>
            <a:r>
              <a:rPr lang="pt-PT" sz="8000" b="1" dirty="0" smtClean="0">
                <a:solidFill>
                  <a:schemeClr val="accent1"/>
                </a:solidFill>
              </a:rPr>
              <a:t>  </a:t>
            </a:r>
            <a:r>
              <a:rPr lang="pt-PT" sz="8000" dirty="0" smtClean="0">
                <a:solidFill>
                  <a:schemeClr val="accent1"/>
                </a:solidFill>
              </a:rPr>
              <a:t>Caso não haja essa declaração, o trespassante responde solidariamente com o trespassário.</a:t>
            </a:r>
          </a:p>
          <a:p>
            <a:pPr algn="just"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O trespassário pode, todavia e excepcionalmente, ter de responder por dívidas anteriores ao trespasse:</a:t>
            </a:r>
          </a:p>
          <a:p>
            <a:pPr lvl="1" algn="just"/>
            <a:r>
              <a:rPr lang="pt-PT" sz="8000" dirty="0" smtClean="0">
                <a:solidFill>
                  <a:schemeClr val="accent1"/>
                </a:solidFill>
              </a:rPr>
              <a:t>– o adquirente do estabelecimento é solidariamente responsável pelas obrigações do transmitente vencidas nos seis meses anteriores à transmissão, ainda que respeitem a trabalhadores cujos contratos hajam cessado, desde que reclamadas pelos interessados até ao momento da transmissão;</a:t>
            </a:r>
          </a:p>
          <a:p>
            <a:pPr lvl="1" algn="just"/>
            <a:r>
              <a:rPr lang="pt-PT" sz="8000" dirty="0" smtClean="0">
                <a:solidFill>
                  <a:schemeClr val="accent1"/>
                </a:solidFill>
              </a:rPr>
              <a:t>– em caso de trespasse, cessão de exploração ou de posição contratual, o 	cessionário responde solidariamente com o cedente pelas contribuições à segurança social e juros de mora em dívida à data da celebração do negócio, sendo nula qualquer cláusula em contrário.</a:t>
            </a:r>
          </a:p>
          <a:p>
            <a:pPr algn="just"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pPr algn="just"/>
            <a:endParaRPr lang="pt-PT" sz="8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7200" dirty="0" smtClean="0">
                <a:solidFill>
                  <a:schemeClr val="accent1"/>
                </a:solidFill>
              </a:rPr>
              <a:t/>
            </a:r>
            <a:br>
              <a:rPr lang="pt-PT" sz="7200" dirty="0" smtClean="0">
                <a:solidFill>
                  <a:schemeClr val="accent1"/>
                </a:solidFill>
              </a:rPr>
            </a:br>
            <a:endParaRPr lang="pt-PT" sz="7200" dirty="0" smtClean="0">
              <a:solidFill>
                <a:schemeClr val="accent1"/>
              </a:solidFill>
            </a:endParaRPr>
          </a:p>
          <a:p>
            <a:pPr algn="just"/>
            <a:endParaRPr lang="pt-PT" sz="7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pt-PT" sz="6400" b="1" dirty="0" smtClean="0"/>
              <a:t>direito de </a:t>
            </a:r>
            <a:endParaRPr lang="pt-PT" sz="6400" b="1" dirty="0" smtClean="0">
              <a:solidFill>
                <a:schemeClr val="accent1"/>
              </a:solidFill>
            </a:endParaRPr>
          </a:p>
          <a:p>
            <a:pPr algn="just"/>
            <a:r>
              <a:rPr lang="pt-PT" sz="8000" b="1" dirty="0" smtClean="0">
                <a:solidFill>
                  <a:schemeClr val="accent1"/>
                </a:solidFill>
              </a:rPr>
              <a:t>C) O direito ao arrendamento, no caso de trespasse de estabelecimento instalado em prédio arrendado.</a:t>
            </a:r>
          </a:p>
          <a:p>
            <a:pPr algn="just"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8000" dirty="0" smtClean="0">
                <a:solidFill>
                  <a:schemeClr val="accent1"/>
                </a:solidFill>
              </a:rPr>
              <a:t>Art. 1112.º, n.º 1, do NRAU: em caso de trespasse de estabelecimento comercial ou industrial instalado em prédio arrendado, o </a:t>
            </a:r>
            <a:br>
              <a:rPr lang="pt-PT" sz="8000" dirty="0" smtClean="0">
                <a:solidFill>
                  <a:schemeClr val="accent1"/>
                </a:solidFill>
              </a:rPr>
            </a:br>
            <a:r>
              <a:rPr lang="pt-PT" sz="8000" dirty="0" err="1" smtClean="0">
                <a:solidFill>
                  <a:schemeClr val="accent1"/>
                </a:solidFill>
              </a:rPr>
              <a:t>trespassante-arrendatário</a:t>
            </a:r>
            <a:r>
              <a:rPr lang="pt-PT" sz="8000" dirty="0" smtClean="0">
                <a:solidFill>
                  <a:schemeClr val="accent1"/>
                </a:solidFill>
              </a:rPr>
              <a:t> pode ceder a sua posição de arrendatário ao trespassário, sem necessidade de autorização do senhorio.</a:t>
            </a:r>
          </a:p>
          <a:p>
            <a:pPr algn="just"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pPr algn="just"/>
            <a:r>
              <a:rPr lang="en-US" sz="8000" dirty="0" smtClean="0">
                <a:solidFill>
                  <a:schemeClr val="accent1"/>
                </a:solidFill>
              </a:rPr>
              <a:t>Art. 1038.º, al. g) do </a:t>
            </a:r>
            <a:r>
              <a:rPr lang="en-US" sz="8000" dirty="0" err="1" smtClean="0">
                <a:solidFill>
                  <a:schemeClr val="accent1"/>
                </a:solidFill>
              </a:rPr>
              <a:t>Cód</a:t>
            </a:r>
            <a:r>
              <a:rPr lang="en-US" sz="8000" dirty="0" smtClean="0">
                <a:solidFill>
                  <a:schemeClr val="accent1"/>
                </a:solidFill>
              </a:rPr>
              <a:t>. </a:t>
            </a:r>
            <a:r>
              <a:rPr lang="pt-PT" sz="8000" dirty="0" smtClean="0">
                <a:solidFill>
                  <a:schemeClr val="accent1"/>
                </a:solidFill>
              </a:rPr>
              <a:t>Civil: é obrigação do locatário comunicar ao locador, dentro de quinze dias, a cedência do gozo da coisa, por algum dos referidos títulos, quando permitida ou autorizada.</a:t>
            </a:r>
          </a:p>
          <a:p>
            <a:pPr algn="just"/>
            <a:r>
              <a:rPr lang="pt-PT" sz="800" dirty="0" smtClean="0"/>
              <a:t>Não sendo feita tal comunicação, a cessão da posição do locatário é ineficaz perante o locador (art. 1059.º, n.º 2 que remete para o art. 424.º, n.º 2, ambos do </a:t>
            </a:r>
            <a:r>
              <a:rPr lang="pt-PT" sz="800" dirty="0" err="1" smtClean="0"/>
              <a:t>Cód</a:t>
            </a:r>
            <a:r>
              <a:rPr lang="pt-PT" sz="800" dirty="0" smtClean="0"/>
              <a:t>. Civil).</a:t>
            </a:r>
          </a:p>
          <a:p>
            <a:pPr>
              <a:buNone/>
            </a:pPr>
            <a:endParaRPr lang="pt-PT" sz="800" dirty="0" smtClean="0">
              <a:solidFill>
                <a:schemeClr val="accent1"/>
              </a:solidFill>
            </a:endParaRPr>
          </a:p>
          <a:p>
            <a:r>
              <a:rPr lang="pt-PT" sz="800" dirty="0" smtClean="0">
                <a:solidFill>
                  <a:schemeClr val="accent1"/>
                </a:solidFill>
              </a:rPr>
              <a:t> </a:t>
            </a:r>
            <a:endParaRPr lang="pt-PT" sz="8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32500" lnSpcReduction="20000"/>
          </a:bodyPr>
          <a:lstStyle/>
          <a:p>
            <a:pPr algn="just">
              <a:buNone/>
            </a:pPr>
            <a:r>
              <a:rPr lang="pt-PT" sz="6400" b="1" dirty="0" smtClean="0"/>
              <a:t>direito de </a:t>
            </a:r>
          </a:p>
          <a:p>
            <a:r>
              <a:rPr lang="pt-PT" sz="7200" dirty="0" smtClean="0">
                <a:solidFill>
                  <a:schemeClr val="accent1"/>
                </a:solidFill>
              </a:rPr>
              <a:t> Não sendo feita tal comunicação, a cessão da posição do locatário é ineficaz perante o locador (art. 1059.º, n.º 2 que remete para o art. 424.º, n.º 2, ambos do </a:t>
            </a:r>
            <a:r>
              <a:rPr lang="pt-PT" sz="7200" dirty="0" err="1" smtClean="0">
                <a:solidFill>
                  <a:schemeClr val="accent1"/>
                </a:solidFill>
              </a:rPr>
              <a:t>Cód</a:t>
            </a:r>
            <a:r>
              <a:rPr lang="pt-PT" sz="7200" dirty="0" smtClean="0">
                <a:solidFill>
                  <a:schemeClr val="accent1"/>
                </a:solidFill>
              </a:rPr>
              <a:t>. Civil).</a:t>
            </a:r>
          </a:p>
          <a:p>
            <a:pPr>
              <a:buNone/>
            </a:pPr>
            <a:r>
              <a:rPr lang="pt-PT" sz="7200" dirty="0" smtClean="0">
                <a:solidFill>
                  <a:schemeClr val="accent1"/>
                </a:solidFill>
              </a:rPr>
              <a:t> </a:t>
            </a:r>
          </a:p>
          <a:p>
            <a:r>
              <a:rPr lang="pt-PT" sz="7200" b="1" dirty="0" smtClean="0">
                <a:solidFill>
                  <a:schemeClr val="accent1"/>
                </a:solidFill>
              </a:rPr>
              <a:t>D) Os contratos de trabalho.</a:t>
            </a:r>
          </a:p>
          <a:p>
            <a:pPr>
              <a:buNone/>
            </a:pPr>
            <a:r>
              <a:rPr lang="pt-PT" sz="7200" dirty="0" smtClean="0">
                <a:solidFill>
                  <a:schemeClr val="accent1"/>
                </a:solidFill>
              </a:rPr>
              <a:t> </a:t>
            </a:r>
          </a:p>
          <a:p>
            <a:r>
              <a:rPr lang="pt-PT" sz="7200" dirty="0" smtClean="0">
                <a:solidFill>
                  <a:schemeClr val="accent1"/>
                </a:solidFill>
              </a:rPr>
              <a:t>A posição contratual da entidade patronal transmite-se para o novo empresário sempre que ocorra qualquer acto que implique a transferência da exploração do estabelecimento (art. 285.º do CT).</a:t>
            </a:r>
          </a:p>
          <a:p>
            <a:pPr algn="just">
              <a:buNone/>
            </a:pPr>
            <a:r>
              <a:rPr lang="pt-PT" sz="7200" b="1" dirty="0" smtClean="0">
                <a:solidFill>
                  <a:schemeClr val="accent1"/>
                </a:solidFill>
              </a:rPr>
              <a:t> </a:t>
            </a:r>
            <a:r>
              <a:rPr lang="pt-PT" sz="7200" dirty="0" smtClean="0">
                <a:solidFill>
                  <a:schemeClr val="accent1"/>
                </a:solidFill>
              </a:rPr>
              <a:t/>
            </a:r>
            <a:br>
              <a:rPr lang="pt-PT" sz="7200" dirty="0" smtClean="0">
                <a:solidFill>
                  <a:schemeClr val="accent1"/>
                </a:solidFill>
              </a:rPr>
            </a:br>
            <a:endParaRPr lang="pt-PT" sz="72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r>
              <a:rPr lang="pt-PT" sz="2000" b="1" dirty="0" smtClean="0">
                <a:solidFill>
                  <a:schemeClr val="accent1"/>
                </a:solidFill>
              </a:rPr>
              <a:t>A obrigação de não concorrência por parte do trespassante.</a:t>
            </a:r>
          </a:p>
          <a:p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O trespassante de estabelecimento fica, em princípio, obrigado a, num certo espaço e durante um certo tempo, não concorrer com o trespassário e sucessivos adquirentes.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Fica, nomeadamente, vinculado a não iniciar uma actividade similar à exercida através do estabelecimento trespassado.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r>
              <a:rPr lang="pt-PT" sz="2000" b="1" dirty="0" smtClean="0">
                <a:solidFill>
                  <a:schemeClr val="accent1"/>
                </a:solidFill>
              </a:rPr>
              <a:t>A) Fundamentação da obrigação de não concorrência.</a:t>
            </a:r>
          </a:p>
          <a:p>
            <a:pPr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Esta obrigação fundamenta-se no dever do alienante de entregar a coisa alienada e de assegurar o gozo pacífico dela.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A empresa que o trespassante tem de entregar é um bem complexo, com certos valores de organização e de exploração; uma vez que, normalmente, o alienante conhece as características organizativas da empresa e mantém relações pessoais com financiadores, fornecedores e clientes, seria particularmente perigosa a concorrência por ele exercida, a qual poderia pôr em risco a subsistência da empresa alienada.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b="1" dirty="0" smtClean="0">
                <a:solidFill>
                  <a:schemeClr val="accent1"/>
                </a:solidFill>
              </a:rPr>
              <a:t>B) Os limites da obrigação de não concorrência.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Esta obrigação de não concorrência tem três tipos de limites: objectivos, espaciais e temporais.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Se assim não fosse, haveria violação do princípio da liberdade de iniciativa económica (art. 61.º da CRP) e das regras da defesa da concorrência.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1) Limites objectivos.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 Objectivamente, o trespassante não fica proibido de exercer qualquer actividade económica. Não pode é iniciar o exercício de uma actividade concorrente com a exercida através da empresa trespassada (uma actividade económica, no todo ou em parte, igual ou sucedânea).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Ficam, igualmente, proibidos ao trespassante outros comportamentos, como sejam os de:</a:t>
            </a:r>
          </a:p>
          <a:p>
            <a:pPr lvl="1" algn="just"/>
            <a:r>
              <a:rPr lang="pt-PT" sz="2000" dirty="0" smtClean="0">
                <a:solidFill>
                  <a:schemeClr val="accent1"/>
                </a:solidFill>
              </a:rPr>
              <a:t>- passar a desempenhar funções de direcção em empresa alheia e concorrente da trespassada;</a:t>
            </a:r>
          </a:p>
          <a:p>
            <a:pPr lvl="1" algn="just"/>
            <a:r>
              <a:rPr lang="pt-PT" sz="2000" dirty="0" smtClean="0">
                <a:solidFill>
                  <a:schemeClr val="accent1"/>
                </a:solidFill>
              </a:rPr>
              <a:t>- entrar numa sociedade com objecto semelhante ao do estabelecimento alienado, nela passando a exercer funções de administração ou ficando a deter posição maioritária.</a:t>
            </a:r>
          </a:p>
          <a:p>
            <a:pPr>
              <a:buNone/>
            </a:pPr>
            <a:r>
              <a:rPr lang="pt-PT" sz="2000" dirty="0" smtClean="0"/>
              <a:t> 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solidFill>
            <a:schemeClr val="tx2"/>
          </a:solidFill>
        </p:spPr>
        <p:txBody>
          <a:bodyPr>
            <a:noAutofit/>
          </a:bodyPr>
          <a:lstStyle/>
          <a:p>
            <a:r>
              <a:rPr lang="pt-PT" sz="1800" b="1" dirty="0" smtClean="0">
                <a:solidFill>
                  <a:schemeClr val="accent1"/>
                </a:solidFill>
              </a:rPr>
              <a:t>1. A noção de estabelecimento comercial.</a:t>
            </a:r>
          </a:p>
          <a:p>
            <a:pPr>
              <a:buNone/>
            </a:pPr>
            <a:endParaRPr lang="pt-PT" sz="1800" dirty="0" smtClean="0">
              <a:solidFill>
                <a:schemeClr val="accent1"/>
              </a:solidFill>
            </a:endParaRPr>
          </a:p>
          <a:p>
            <a:r>
              <a:rPr lang="pt-PT" sz="1800" dirty="0" smtClean="0">
                <a:solidFill>
                  <a:schemeClr val="accent1"/>
                </a:solidFill>
              </a:rPr>
              <a:t>O estabelecimento comercial é o conjunto de elementos reunido e organizado pelo empresário mercantil, para através dele exercer a sua actividade comercial de produção ou de circulação de bens, ou de prestação de serviços.</a:t>
            </a:r>
          </a:p>
          <a:p>
            <a:pPr>
              <a:buNone/>
            </a:pPr>
            <a:r>
              <a:rPr lang="pt-PT" sz="1800" dirty="0" smtClean="0">
                <a:solidFill>
                  <a:schemeClr val="accent1"/>
                </a:solidFill>
              </a:rPr>
              <a:t> </a:t>
            </a:r>
          </a:p>
          <a:p>
            <a:r>
              <a:rPr lang="pt-PT" sz="1800" b="1" dirty="0" smtClean="0">
                <a:solidFill>
                  <a:schemeClr val="accent1"/>
                </a:solidFill>
              </a:rPr>
              <a:t>1.1. O estabelecimento comercial pressupõe um titular.</a:t>
            </a:r>
          </a:p>
          <a:p>
            <a:r>
              <a:rPr lang="pt-PT" sz="1800" dirty="0" smtClean="0">
                <a:solidFill>
                  <a:schemeClr val="accent1"/>
                </a:solidFill>
              </a:rPr>
              <a:t> </a:t>
            </a:r>
          </a:p>
          <a:p>
            <a:r>
              <a:rPr lang="pt-PT" sz="1800" b="1" dirty="0" smtClean="0">
                <a:solidFill>
                  <a:schemeClr val="accent1"/>
                </a:solidFill>
              </a:rPr>
              <a:t>1.2. - O estabelecimento comercial é um acervo patrimonial.</a:t>
            </a:r>
          </a:p>
          <a:p>
            <a:r>
              <a:rPr lang="pt-PT" sz="1800" dirty="0" smtClean="0">
                <a:solidFill>
                  <a:schemeClr val="accent1"/>
                </a:solidFill>
              </a:rPr>
              <a:t> </a:t>
            </a:r>
          </a:p>
          <a:p>
            <a:r>
              <a:rPr lang="pt-PT" sz="1800" b="1" dirty="0" smtClean="0">
                <a:solidFill>
                  <a:schemeClr val="accent1"/>
                </a:solidFill>
              </a:rPr>
              <a:t>1.3. - O estabelecimento comercial é um acervo de pessoas.</a:t>
            </a:r>
          </a:p>
          <a:p>
            <a:r>
              <a:rPr lang="pt-PT" sz="1800" dirty="0" smtClean="0">
                <a:solidFill>
                  <a:schemeClr val="accent1"/>
                </a:solidFill>
              </a:rPr>
              <a:t> </a:t>
            </a:r>
          </a:p>
          <a:p>
            <a:r>
              <a:rPr lang="pt-PT" sz="1800" b="1" dirty="0" smtClean="0">
                <a:solidFill>
                  <a:schemeClr val="accent1"/>
                </a:solidFill>
              </a:rPr>
              <a:t>1.4. - O estabelecimento comercial é uma organização.</a:t>
            </a:r>
          </a:p>
          <a:p>
            <a:r>
              <a:rPr lang="pt-PT" sz="18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2) Limites espaciais e temporais.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A obrigação implícita de não concorrência tem limites espaciais e temporais, ou seja, vale apenas nos lugares delimitados pelo raio de acção do estabelecimento trespassado e durante o tempo suficiente para se consolidarem os valores de organização e/ou exploração da empresa transmitida na esfera do adquirente.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pt-PT" sz="2000" b="1" dirty="0" smtClean="0">
                <a:solidFill>
                  <a:schemeClr val="accent1"/>
                </a:solidFill>
              </a:rPr>
              <a:t>C) Consequências da violação da obrigação de não concorrência.</a:t>
            </a: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Se os obrigados a não concorrência violarem a obrigação, pode o trespassário exercer os direitos previstos nas normas respeitantes ao não cumprimento das obrigações (ou seja, no Código Civil):</a:t>
            </a:r>
          </a:p>
          <a:p>
            <a:pPr lvl="1" algn="just"/>
            <a:r>
              <a:rPr lang="pt-PT" sz="1700" dirty="0" smtClean="0">
                <a:solidFill>
                  <a:schemeClr val="accent1"/>
                </a:solidFill>
              </a:rPr>
              <a:t>- resolver o contrato de trespasse (art. 801.º, n.º 2);</a:t>
            </a:r>
          </a:p>
          <a:p>
            <a:pPr lvl="1" algn="just"/>
            <a:r>
              <a:rPr lang="pt-PT" sz="1700" dirty="0" smtClean="0">
                <a:solidFill>
                  <a:schemeClr val="accent1"/>
                </a:solidFill>
              </a:rPr>
              <a:t>- intentar acção de cumprimento (art. 817.º);</a:t>
            </a:r>
          </a:p>
          <a:p>
            <a:pPr lvl="1" algn="just"/>
            <a:r>
              <a:rPr lang="pt-PT" sz="1700" dirty="0" smtClean="0">
                <a:solidFill>
                  <a:schemeClr val="accent1"/>
                </a:solidFill>
              </a:rPr>
              <a:t>- requerer sanção pecuniária compulsória (art. 829.º-A); ou</a:t>
            </a:r>
          </a:p>
          <a:p>
            <a:pPr lvl="1" algn="just"/>
            <a:r>
              <a:rPr lang="pt-PT" sz="1700" dirty="0" smtClean="0">
                <a:solidFill>
                  <a:schemeClr val="accent1"/>
                </a:solidFill>
              </a:rPr>
              <a:t>- exigir indemnização por perdas e danos (art. 798.º);</a:t>
            </a:r>
          </a:p>
          <a:p>
            <a:pPr lvl="1" algn="just"/>
            <a:r>
              <a:rPr lang="pt-PT" sz="1700" dirty="0" smtClean="0">
                <a:solidFill>
                  <a:schemeClr val="accent1"/>
                </a:solidFill>
              </a:rPr>
              <a:t>- exigir que o novo estabelecimento do obrigado seja encerrado (art. 829.º, n.º 1).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 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No entanto, a obrigação implícita de não concorrência pode ser afastada por estipulação contratual.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pt-PT" sz="2000" b="1" dirty="0" smtClean="0">
                <a:solidFill>
                  <a:schemeClr val="accent1"/>
                </a:solidFill>
              </a:rPr>
              <a:t>2. A locação ou cessão de exploração( art. 1109.º do NRAU)</a:t>
            </a: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2000" b="1" dirty="0" smtClean="0">
                <a:solidFill>
                  <a:schemeClr val="accent1"/>
                </a:solidFill>
              </a:rPr>
              <a:t>2.1. A noção de locação ou cessão de exploração.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Negócio jurídico pelo qual o titular do estabelecimento proporciona a outrem, temporariamente e mediante retribuição, o gozo e a fruição do estabelecimento. 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É um contrato de locação que tem por objecto uma empresa ou estabelecimento comercial como uma unidade económica (art. 1022.º do CC)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Notas a reter: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A) Não se transmite a propriedade do estabelecimentos, </a:t>
            </a:r>
            <a:r>
              <a:rPr lang="pt-PT" sz="2000" smtClean="0">
                <a:solidFill>
                  <a:schemeClr val="accent1"/>
                </a:solidFill>
              </a:rPr>
              <a:t>mas </a:t>
            </a:r>
            <a:r>
              <a:rPr lang="pt-PT" sz="2000" smtClean="0">
                <a:solidFill>
                  <a:schemeClr val="accent1"/>
                </a:solidFill>
              </a:rPr>
              <a:t>apenas </a:t>
            </a:r>
            <a:r>
              <a:rPr lang="pt-PT" sz="2000" dirty="0" smtClean="0">
                <a:solidFill>
                  <a:schemeClr val="accent1"/>
                </a:solidFill>
              </a:rPr>
              <a:t>o uso directo e fruição;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B) A cessão do gozo tem sempre uma duração temporal e implica sempre uma contrapartida pecuniária.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pt-PT" sz="2000" b="1" dirty="0" smtClean="0">
                <a:solidFill>
                  <a:schemeClr val="accent1"/>
                </a:solidFill>
              </a:rPr>
              <a:t>2. A locação ou cessão de exploração( art. 1109.º do NRAU)</a:t>
            </a: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b="1" dirty="0" smtClean="0">
                <a:solidFill>
                  <a:schemeClr val="accent1"/>
                </a:solidFill>
              </a:rPr>
              <a:t>2.2. A forma da locação ou cessão de exploração.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A) o contrato de locação tem de ser celebrado por escrito (art. 1109.º do CC);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B) Funcionando a empresa num imóvel arrendado, a cessão de exploração tem que ser comunicada ao senhorio, no prazo de um mês a contar da data da sua celebração (art. 1109.º, n.º2 do CC), sob pena de resolução do contrato de arrendamento (art. 1038.º, n.º2, al. e) do CC)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pt-PT" sz="2000" b="1" dirty="0" smtClean="0">
                <a:solidFill>
                  <a:schemeClr val="accent1"/>
                </a:solidFill>
              </a:rPr>
              <a:t>2. A locação ou cessão de exploração( art. 1109.º do NRAU)</a:t>
            </a: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b="1" dirty="0" smtClean="0">
                <a:solidFill>
                  <a:schemeClr val="accent1"/>
                </a:solidFill>
              </a:rPr>
              <a:t>2.3. Outros requisitos (art. 1109.º, n.º 1)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A) Necessidade de que a transmissão seja acompanhada da transferência em conjunto das instalações, utensílios, mercadorias e outros elementos)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B) Não vise o exercício de outro ramo do comércio ou indústria ou a afectação do prédio a outro destino.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r>
              <a:rPr lang="pt-PT" sz="2000" b="1" dirty="0" smtClean="0">
                <a:solidFill>
                  <a:schemeClr val="accent1"/>
                </a:solidFill>
              </a:rPr>
              <a:t>2.4. A desnecessidade da autorização do senhorio em caso de locação ou cessão de exploração.</a:t>
            </a: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A locação ou cessão de exploração não implica qualquer alteração no contrato de arrendamento, porque não há transmissão da propriedade da empresa.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O senhorio não tem, por isso, que autorizar a cedência do gozo do imóvel (art. 1109.º, n.º1 e 1112.º, n.º2 do CC)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b="1" dirty="0" smtClean="0">
                <a:solidFill>
                  <a:schemeClr val="accent1"/>
                </a:solidFill>
              </a:rPr>
              <a:t>2.5. Tal como no trespasse, todos os elementos essenciais da empresa têm de ser transferidos para a posse do locatário (podendo haver exclusões, desde que pontuais e não essenciais)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b="1" dirty="0" smtClean="0">
                <a:solidFill>
                  <a:schemeClr val="accent1"/>
                </a:solidFill>
              </a:rPr>
              <a:t>2.6.- Aplicação do regime de trespasse quanto aos elementos específicos.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pt-PT" sz="2000" b="1" dirty="0" smtClean="0">
                <a:solidFill>
                  <a:schemeClr val="accent1"/>
                </a:solidFill>
              </a:rPr>
              <a:t>4. Natureza jurídica do estabelecimento comercial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Unidade económica: é uma coisa imaterial em que o todo vale mais do que a soma das partes (o valor económico do estabelecimento resulta não apenas dos seus elementos, mas também do seu aviamento).  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Unidade jurídica (conjunto de bens de diversa natureza que, pelo facto de estarem afectos à exploração de uma actividade económica, são tratados pelo direito como se fossem um só (universalidade de direito)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pt-PT" sz="2000" b="1" dirty="0" smtClean="0">
                <a:solidFill>
                  <a:schemeClr val="accent1"/>
                </a:solidFill>
              </a:rPr>
              <a:t>4. Natureza jurídica do estabelecimento comercial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pt-PT" sz="2000" dirty="0" smtClean="0">
                <a:solidFill>
                  <a:schemeClr val="accent1"/>
                </a:solidFill>
              </a:rPr>
              <a:t>Não é uma pessoa jurídica (não tem personalidade jurídica; a empresa é entendida como objecto e não como sujeito);</a:t>
            </a:r>
          </a:p>
          <a:p>
            <a:pPr algn="just">
              <a:buFont typeface="Wingdings" pitchFamily="2" charset="2"/>
              <a:buChar char="q"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Font typeface="Wingdings" pitchFamily="2" charset="2"/>
              <a:buChar char="q"/>
            </a:pPr>
            <a:r>
              <a:rPr lang="pt-PT" sz="2000" dirty="0" smtClean="0">
                <a:solidFill>
                  <a:schemeClr val="accent1"/>
                </a:solidFill>
              </a:rPr>
              <a:t>Não é um património autónomo, uma vez que não tem autonomia patrimonial em relação ao restante património do comerciante, com excepção do EIRL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pt-PT" sz="2000" b="1" dirty="0" smtClean="0">
                <a:solidFill>
                  <a:schemeClr val="accent1"/>
                </a:solidFill>
              </a:rPr>
              <a:t>5. O ESTABELECIMENTO INDIVIDUAL DE RESPONSABILIDADE LIMITADA (EIRL): ESTABELECIMENTO COMERCIAL ESPECIAL.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Quanto às dívidas de um estabelecimento comercial normal e de um comerciante em nome individual, há duas notas a reter: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1.ª nota: Os bens de um normal estabelecimento comercial pertencente e explorado por uma pessoa singular respondem, quer pelas dívidas contraídas na exploração desse estabelecimento, quer por quaisquer outras dívidas do respectivo titular.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2.ª nota: Por outro lado, pelas dívidas resultantes da exploração dessa empresa, tanto respondem os bens a ela afectados, como outros bens do empresário.</a:t>
            </a: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85000" lnSpcReduction="20000"/>
          </a:bodyPr>
          <a:lstStyle/>
          <a:p>
            <a:r>
              <a:rPr lang="pt-PT" b="1" dirty="0" smtClean="0">
                <a:solidFill>
                  <a:schemeClr val="accent1"/>
                </a:solidFill>
              </a:rPr>
              <a:t>2. OS ELEMENTOS DO ESTABELECIMENTO COMERCIAL.</a:t>
            </a:r>
            <a:r>
              <a:rPr lang="pt-PT" dirty="0" smtClean="0">
                <a:solidFill>
                  <a:schemeClr val="accent1"/>
                </a:solidFill>
              </a:rPr>
              <a:t> </a:t>
            </a:r>
          </a:p>
          <a:p>
            <a:pPr>
              <a:buNone/>
            </a:pPr>
            <a:endParaRPr lang="pt-PT" dirty="0" smtClean="0">
              <a:solidFill>
                <a:schemeClr val="accent1"/>
              </a:solidFill>
            </a:endParaRPr>
          </a:p>
          <a:p>
            <a:pPr algn="just"/>
            <a:r>
              <a:rPr lang="pt-PT" b="1" dirty="0" smtClean="0">
                <a:solidFill>
                  <a:schemeClr val="accent1"/>
                </a:solidFill>
              </a:rPr>
              <a:t>2.1. - Os elementos corpóreos: mercadorias, equipamentos, máquinas, dinheiro em caixa, o imóvel onde funciona o estabelecimentos, se o seu proprietário for o titular deste, etc.</a:t>
            </a:r>
          </a:p>
          <a:p>
            <a:pPr>
              <a:buNone/>
            </a:pPr>
            <a:endParaRPr lang="pt-PT" dirty="0" smtClean="0">
              <a:solidFill>
                <a:schemeClr val="accent1"/>
              </a:solidFill>
            </a:endParaRPr>
          </a:p>
          <a:p>
            <a:r>
              <a:rPr lang="pt-PT" b="1" dirty="0" smtClean="0">
                <a:solidFill>
                  <a:schemeClr val="accent1"/>
                </a:solidFill>
              </a:rPr>
              <a:t>2.2. - Os elementos incorpóreos:</a:t>
            </a:r>
          </a:p>
          <a:p>
            <a:pPr lvl="2"/>
            <a:r>
              <a:rPr lang="pt-PT" b="1" dirty="0" smtClean="0">
                <a:solidFill>
                  <a:schemeClr val="accent1"/>
                </a:solidFill>
              </a:rPr>
              <a:t>Activo:</a:t>
            </a:r>
          </a:p>
          <a:p>
            <a:pPr lvl="3"/>
            <a:r>
              <a:rPr lang="pt-PT" b="1" dirty="0" smtClean="0">
                <a:solidFill>
                  <a:schemeClr val="accent1"/>
                </a:solidFill>
              </a:rPr>
              <a:t>Direitos – destacando-se o direito ao arrendamento do espaço para exercício da actividade comercial, créditos, direitos de propriedade industrial, etc.</a:t>
            </a:r>
          </a:p>
          <a:p>
            <a:pPr lvl="3"/>
            <a:r>
              <a:rPr lang="pt-PT" b="1" dirty="0" smtClean="0">
                <a:solidFill>
                  <a:schemeClr val="accent1"/>
                </a:solidFill>
              </a:rPr>
              <a:t>passivo: - dívidas, empréstimos e contraprestações.</a:t>
            </a:r>
          </a:p>
          <a:p>
            <a:pPr>
              <a:buNone/>
            </a:pPr>
            <a:endParaRPr lang="pt-PT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Para possibilitar a limitação da responsabilidade </a:t>
            </a:r>
            <a:br>
              <a:rPr lang="pt-PT" sz="2000" dirty="0" smtClean="0">
                <a:solidFill>
                  <a:schemeClr val="accent1"/>
                </a:solidFill>
              </a:rPr>
            </a:br>
            <a:r>
              <a:rPr lang="pt-PT" sz="2000" dirty="0" smtClean="0">
                <a:solidFill>
                  <a:schemeClr val="accent1"/>
                </a:solidFill>
              </a:rPr>
              <a:t>empresário-mercantil dos comerciantes em nome individual, o legislador criou, através do DL n.º 248/86, de 26 de Agosto, um novo instituto: o estabelecimento individual de responsabilidade limitada (E.I.R.L.).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O E.I.R.L. é um património autónomo ou separado do restante património do comerciante em nome individual.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Os bens afectados ao estabelecimento respondem, apenas, pelas dívidas contraídas no desenvolvimento das actividades desenvolvidas pelo estabelecimento (art. 10.º, n.º 1).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Por outro lado, por estas dívidas respondem somente aqueles bens (art. 11.º, n.º 1).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O E.I.R.L. é um estabelecimento comercial propriamente dito, com a especificidade de estar «separado» do restante património do titular.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Autofit/>
          </a:bodyPr>
          <a:lstStyle/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Para possibilitar a limitação da responsabilidade </a:t>
            </a:r>
            <a:br>
              <a:rPr lang="pt-PT" sz="2000" dirty="0" smtClean="0">
                <a:solidFill>
                  <a:schemeClr val="accent1"/>
                </a:solidFill>
              </a:rPr>
            </a:br>
            <a:r>
              <a:rPr lang="pt-PT" sz="2000" dirty="0" smtClean="0">
                <a:solidFill>
                  <a:schemeClr val="accent1"/>
                </a:solidFill>
              </a:rPr>
              <a:t>empresário-mercantil dos comerciantes em nome individual, o legislador criou, através do DL n.º 248/86, de 26 de Agosto, um novo instituto: o estabelecimento individual de responsabilidade limitada (E.I.R.L.).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O E.I.R.L. é um património autónomo ou separado do restante património do comerciante em nome individual.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Os bens afectados ao estabelecimento respondem, apenas, pelas dívidas contraídas no desenvolvimento das actividades desenvolvidas pelo estabelecimento (art. 10.º, n.º 1).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Por outro lado, por estas dívidas respondem somente aqueles bens (art. 11.º, n.º 1).</a:t>
            </a:r>
          </a:p>
          <a:p>
            <a:pPr algn="just"/>
            <a:r>
              <a:rPr lang="pt-PT" sz="2000" dirty="0" smtClean="0">
                <a:solidFill>
                  <a:schemeClr val="accent1"/>
                </a:solidFill>
              </a:rPr>
              <a:t>O E.I.R.L. é um estabelecimento comercial propriamente dito, com a especificidade de estar «separado» do restante património do titular.</a:t>
            </a: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endParaRPr lang="pt-PT" sz="2000" b="1" dirty="0" smtClean="0">
              <a:solidFill>
                <a:schemeClr val="accent1"/>
              </a:solidFill>
            </a:endParaRPr>
          </a:p>
          <a:p>
            <a:pPr algn="just">
              <a:buNone/>
            </a:pPr>
            <a:endParaRPr lang="pt-PT" sz="2000" dirty="0" smtClean="0">
              <a:solidFill>
                <a:schemeClr val="accent1"/>
              </a:solidFill>
            </a:endParaRP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92500" lnSpcReduction="20000"/>
          </a:bodyPr>
          <a:lstStyle/>
          <a:p>
            <a:r>
              <a:rPr lang="pt-PT" b="1" dirty="0" smtClean="0">
                <a:solidFill>
                  <a:schemeClr val="accent1"/>
                </a:solidFill>
              </a:rPr>
              <a:t>2. OS ELEMENTOS DO ESTABELECIMENTO COMERCIAL.</a:t>
            </a:r>
            <a:r>
              <a:rPr lang="pt-PT" dirty="0" smtClean="0">
                <a:solidFill>
                  <a:schemeClr val="accent1"/>
                </a:solidFill>
              </a:rPr>
              <a:t> </a:t>
            </a:r>
          </a:p>
          <a:p>
            <a:pPr>
              <a:buNone/>
            </a:pPr>
            <a:endParaRPr lang="pt-PT" dirty="0" smtClean="0">
              <a:solidFill>
                <a:schemeClr val="accent1"/>
              </a:solidFill>
            </a:endParaRPr>
          </a:p>
          <a:p>
            <a:r>
              <a:rPr lang="pt-PT" b="1" dirty="0" smtClean="0">
                <a:solidFill>
                  <a:schemeClr val="accent1"/>
                </a:solidFill>
              </a:rPr>
              <a:t>2.3. - A clientela (tem protecção legal em certas circunstâncias  - concorrência desleal, não concorrência no trespasse e indemnização de clientela).</a:t>
            </a:r>
          </a:p>
          <a:p>
            <a:pPr>
              <a:buNone/>
            </a:pPr>
            <a:r>
              <a:rPr lang="pt-PT" dirty="0" smtClean="0">
                <a:solidFill>
                  <a:schemeClr val="accent1"/>
                </a:solidFill>
              </a:rPr>
              <a:t> </a:t>
            </a:r>
          </a:p>
          <a:p>
            <a:pPr>
              <a:buNone/>
            </a:pPr>
            <a:endParaRPr lang="pt-PT" dirty="0" smtClean="0">
              <a:solidFill>
                <a:schemeClr val="accent1"/>
              </a:solidFill>
            </a:endParaRPr>
          </a:p>
          <a:p>
            <a:r>
              <a:rPr lang="pt-PT" b="1" dirty="0" smtClean="0">
                <a:solidFill>
                  <a:schemeClr val="accent1"/>
                </a:solidFill>
              </a:rPr>
              <a:t>2.4. - O caso específico do aviamento (é uma qualidade da empresa e não um elemento dela).</a:t>
            </a:r>
          </a:p>
          <a:p>
            <a:pPr algn="just">
              <a:buNone/>
            </a:pPr>
            <a:endParaRPr lang="pt-PT" dirty="0" smtClean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/>
          </a:bodyPr>
          <a:lstStyle/>
          <a:p>
            <a:r>
              <a:rPr lang="pt-PT" sz="2000" b="1" dirty="0" smtClean="0">
                <a:solidFill>
                  <a:schemeClr val="accent1"/>
                </a:solidFill>
              </a:rPr>
              <a:t>3. A NEGOCIAÇÃO DO ESTABELECIMENTO COMERCIAL.</a:t>
            </a:r>
          </a:p>
          <a:p>
            <a:r>
              <a:rPr lang="pt-PT" sz="2000" dirty="0" smtClean="0">
                <a:solidFill>
                  <a:schemeClr val="accent1"/>
                </a:solidFill>
              </a:rPr>
              <a:t>O estabelecimento pode ser objecto de direitos reais (propriedade, usufruto, posse) e de direitos de crédito (locação).</a:t>
            </a:r>
          </a:p>
          <a:p>
            <a:endParaRPr lang="pt-PT" sz="2000" dirty="0" smtClean="0">
              <a:solidFill>
                <a:schemeClr val="accent1"/>
              </a:solidFill>
            </a:endParaRPr>
          </a:p>
          <a:p>
            <a:r>
              <a:rPr lang="pt-PT" sz="2000" dirty="0" smtClean="0">
                <a:solidFill>
                  <a:schemeClr val="accent1"/>
                </a:solidFill>
              </a:rPr>
              <a:t>Estes direitos podem constituir-se voluntária ou coercivamente (penhora e venda judicial de empresa)</a:t>
            </a:r>
          </a:p>
          <a:p>
            <a:endParaRPr lang="pt-PT" sz="2000" dirty="0" smtClean="0">
              <a:solidFill>
                <a:schemeClr val="accent1"/>
              </a:solidFill>
            </a:endParaRPr>
          </a:p>
          <a:p>
            <a:r>
              <a:rPr lang="pt-PT" sz="2000" dirty="0" smtClean="0">
                <a:solidFill>
                  <a:schemeClr val="accent1"/>
                </a:solidFill>
              </a:rPr>
              <a:t>Sobre o estabelecimento poderão recair dois tipos de negócios jurídicos:</a:t>
            </a:r>
          </a:p>
          <a:p>
            <a:pPr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		- o trespasse;</a:t>
            </a:r>
          </a:p>
          <a:p>
            <a:pPr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	 </a:t>
            </a:r>
          </a:p>
          <a:p>
            <a:pPr lvl="1">
              <a:buNone/>
            </a:pPr>
            <a:r>
              <a:rPr lang="pt-PT" sz="2000" dirty="0" smtClean="0">
                <a:solidFill>
                  <a:schemeClr val="accent1"/>
                </a:solidFill>
              </a:rPr>
              <a:t>		- a locação ou cessão de exploração.</a:t>
            </a:r>
          </a:p>
          <a:p>
            <a:pPr algn="just"/>
            <a:endParaRPr lang="pt-PT" sz="2000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</a:t>
            </a:r>
            <a:r>
              <a:rPr lang="pt-PT" sz="2000" smtClean="0">
                <a:solidFill>
                  <a:schemeClr val="accent6">
                    <a:lumMod val="75000"/>
                  </a:schemeClr>
                </a:solidFill>
              </a:rPr>
              <a:t>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25000" lnSpcReduction="20000"/>
          </a:bodyPr>
          <a:lstStyle/>
          <a:p>
            <a:r>
              <a:rPr lang="pt-PT" sz="8000" b="1" dirty="0" smtClean="0">
                <a:solidFill>
                  <a:schemeClr val="accent1"/>
                </a:solidFill>
              </a:rPr>
              <a:t>O trespasse do estabelecimento comercial.</a:t>
            </a:r>
          </a:p>
          <a:p>
            <a:pPr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r>
              <a:rPr lang="pt-PT" sz="8000" b="1" dirty="0" smtClean="0">
                <a:solidFill>
                  <a:schemeClr val="accent1"/>
                </a:solidFill>
              </a:rPr>
              <a:t>1. - A noção de trespasse.</a:t>
            </a:r>
            <a:endParaRPr lang="pt-PT" sz="8000" dirty="0" smtClean="0">
              <a:solidFill>
                <a:schemeClr val="accent1"/>
              </a:solidFill>
            </a:endParaRPr>
          </a:p>
          <a:p>
            <a:r>
              <a:rPr lang="pt-PT" sz="8000" dirty="0" smtClean="0">
                <a:solidFill>
                  <a:schemeClr val="accent1"/>
                </a:solidFill>
              </a:rPr>
              <a:t>Negócio jurídico pelo qual é transmitido, </a:t>
            </a:r>
            <a:r>
              <a:rPr lang="pt-PT" sz="8000" u="sng" dirty="0" smtClean="0">
                <a:solidFill>
                  <a:schemeClr val="accent1"/>
                </a:solidFill>
              </a:rPr>
              <a:t>definitivamente</a:t>
            </a:r>
            <a:r>
              <a:rPr lang="pt-PT" sz="8000" dirty="0" smtClean="0">
                <a:solidFill>
                  <a:schemeClr val="accent1"/>
                </a:solidFill>
              </a:rPr>
              <a:t> e </a:t>
            </a:r>
            <a:r>
              <a:rPr lang="pt-PT" sz="8000" i="1" u="sng" dirty="0" smtClean="0">
                <a:solidFill>
                  <a:schemeClr val="accent1"/>
                </a:solidFill>
              </a:rPr>
              <a:t>inter vivos</a:t>
            </a:r>
            <a:r>
              <a:rPr lang="pt-PT" sz="8000" dirty="0" smtClean="0">
                <a:solidFill>
                  <a:schemeClr val="accent1"/>
                </a:solidFill>
              </a:rPr>
              <a:t>, um estabelecimento comercial como um todo unitário.</a:t>
            </a:r>
          </a:p>
          <a:p>
            <a:endParaRPr lang="pt-PT" sz="8000" dirty="0" smtClean="0">
              <a:solidFill>
                <a:schemeClr val="accent1"/>
              </a:solidFill>
            </a:endParaRPr>
          </a:p>
          <a:p>
            <a:r>
              <a:rPr lang="pt-PT" sz="8000" b="1" dirty="0" smtClean="0">
                <a:solidFill>
                  <a:schemeClr val="accent1"/>
                </a:solidFill>
              </a:rPr>
              <a:t>2. - O âmbito do trespasse.</a:t>
            </a:r>
          </a:p>
          <a:p>
            <a:r>
              <a:rPr lang="pt-PT" sz="8000" dirty="0" smtClean="0">
                <a:solidFill>
                  <a:schemeClr val="accent1"/>
                </a:solidFill>
              </a:rPr>
              <a:t>O trespasse implica a alienação do estabelecimento como um todo unitário, abrangendo a globalidade dos elementos que o integram [art. 1112 º, n.º 2, al. a) do NRAU].</a:t>
            </a:r>
          </a:p>
          <a:p>
            <a:r>
              <a:rPr lang="pt-PT" sz="8000" dirty="0" smtClean="0">
                <a:solidFill>
                  <a:schemeClr val="accent1"/>
                </a:solidFill>
              </a:rPr>
              <a:t>Manutenção do mesmo ramo de actividade(art. 1112.º, n.º2, al. b do CC)</a:t>
            </a:r>
          </a:p>
          <a:p>
            <a:pPr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</a:t>
            </a:r>
            <a:r>
              <a:rPr lang="pt-PT" sz="2000" smtClean="0">
                <a:solidFill>
                  <a:schemeClr val="accent6">
                    <a:lumMod val="75000"/>
                  </a:schemeClr>
                </a:solidFill>
              </a:rPr>
              <a:t>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25000" lnSpcReduction="20000"/>
          </a:bodyPr>
          <a:lstStyle/>
          <a:p>
            <a:r>
              <a:rPr lang="pt-PT" sz="8000" b="1" dirty="0" smtClean="0">
                <a:solidFill>
                  <a:schemeClr val="accent1"/>
                </a:solidFill>
              </a:rPr>
              <a:t>O trespasse do estabelecimento comercial.</a:t>
            </a:r>
          </a:p>
          <a:p>
            <a:pPr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pPr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Esta transmissão pode abranger:</a:t>
            </a:r>
          </a:p>
          <a:p>
            <a:pPr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- negócios jurídicos voluntários, onerosos e gratuitos( contratos de compra e venda, troca, doação, dação em pagamento, realização da entrada numa sociedade, </a:t>
            </a:r>
            <a:r>
              <a:rPr lang="pt-PT" sz="8000" dirty="0" err="1" smtClean="0">
                <a:solidFill>
                  <a:schemeClr val="accent1"/>
                </a:solidFill>
              </a:rPr>
              <a:t>etc</a:t>
            </a:r>
            <a:r>
              <a:rPr lang="pt-PT" sz="8000" dirty="0" smtClean="0">
                <a:solidFill>
                  <a:schemeClr val="accent1"/>
                </a:solidFill>
              </a:rPr>
              <a:t>):</a:t>
            </a:r>
          </a:p>
          <a:p>
            <a:pPr>
              <a:buFontTx/>
              <a:buChar char="-"/>
            </a:pPr>
            <a:r>
              <a:rPr lang="pt-PT" sz="8000" dirty="0" smtClean="0">
                <a:solidFill>
                  <a:schemeClr val="accent1"/>
                </a:solidFill>
              </a:rPr>
              <a:t>Ou coercivos (venda judicial e em processo de insolvência)</a:t>
            </a:r>
          </a:p>
          <a:p>
            <a:pPr>
              <a:buFontTx/>
              <a:buChar char="-"/>
            </a:pPr>
            <a:endParaRPr lang="pt-PT" sz="8000" dirty="0" smtClean="0">
              <a:solidFill>
                <a:schemeClr val="accent1"/>
              </a:solidFill>
            </a:endParaRPr>
          </a:p>
          <a:p>
            <a:pPr>
              <a:buFontTx/>
              <a:buChar char="-"/>
            </a:pPr>
            <a:r>
              <a:rPr lang="pt-PT" sz="8000" dirty="0" smtClean="0">
                <a:solidFill>
                  <a:schemeClr val="accent1"/>
                </a:solidFill>
              </a:rPr>
              <a:t>Ficam excluídos do âmbito do trespasse as transmissões </a:t>
            </a:r>
            <a:r>
              <a:rPr lang="pt-PT" sz="8000" dirty="0" err="1" smtClean="0">
                <a:solidFill>
                  <a:schemeClr val="accent1"/>
                </a:solidFill>
              </a:rPr>
              <a:t>mortis</a:t>
            </a:r>
            <a:r>
              <a:rPr lang="pt-PT" sz="8000" dirty="0" smtClean="0">
                <a:solidFill>
                  <a:schemeClr val="accent1"/>
                </a:solidFill>
              </a:rPr>
              <a:t> causa.</a:t>
            </a:r>
          </a:p>
          <a:p>
            <a:pPr algn="just"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/>
            </a:r>
            <a:br>
              <a:rPr lang="pt-PT" sz="8000" dirty="0" smtClean="0">
                <a:solidFill>
                  <a:schemeClr val="accent1"/>
                </a:solidFill>
              </a:rPr>
            </a:br>
            <a:r>
              <a:rPr lang="pt-PT" sz="8000" dirty="0" smtClean="0">
                <a:solidFill>
                  <a:schemeClr val="accent1"/>
                </a:solidFill>
              </a:rPr>
              <a:t/>
            </a:r>
            <a:br>
              <a:rPr lang="pt-PT" sz="8000" dirty="0" smtClean="0">
                <a:solidFill>
                  <a:schemeClr val="accent1"/>
                </a:solidFill>
              </a:rPr>
            </a:br>
            <a:endParaRPr lang="pt-PT" sz="8000" dirty="0" smtClean="0">
              <a:solidFill>
                <a:schemeClr val="accent1"/>
              </a:solidFill>
            </a:endParaRPr>
          </a:p>
          <a:p>
            <a:endParaRPr lang="pt-PT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</a:t>
            </a:r>
            <a:r>
              <a:rPr lang="pt-PT" sz="2000" smtClean="0">
                <a:solidFill>
                  <a:schemeClr val="accent6">
                    <a:lumMod val="75000"/>
                  </a:schemeClr>
                </a:solidFill>
              </a:rPr>
              <a:t>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25000" lnSpcReduction="20000"/>
          </a:bodyPr>
          <a:lstStyle/>
          <a:p>
            <a:r>
              <a:rPr lang="pt-PT" sz="8000" b="1" dirty="0" smtClean="0">
                <a:solidFill>
                  <a:schemeClr val="accent1"/>
                </a:solidFill>
              </a:rPr>
              <a:t>O trespasse do estabelecimento comercial.</a:t>
            </a:r>
          </a:p>
          <a:p>
            <a:pPr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r>
              <a:rPr lang="pt-PT" sz="8000" b="1" dirty="0" smtClean="0">
                <a:solidFill>
                  <a:schemeClr val="accent1"/>
                </a:solidFill>
              </a:rPr>
              <a:t>3. – Requisitos do trespasse </a:t>
            </a:r>
          </a:p>
          <a:p>
            <a:r>
              <a:rPr lang="pt-PT" sz="8000" u="sng" dirty="0" smtClean="0">
                <a:solidFill>
                  <a:schemeClr val="accent1"/>
                </a:solidFill>
              </a:rPr>
              <a:t>Requisitos de forma</a:t>
            </a:r>
            <a:r>
              <a:rPr lang="pt-PT" sz="8000" dirty="0" smtClean="0">
                <a:solidFill>
                  <a:schemeClr val="accent1"/>
                </a:solidFill>
              </a:rPr>
              <a:t>: o contrato de trespasse tem de ser celebrado por escrito( art. 1112.º, n.º3, do NRAU)</a:t>
            </a:r>
          </a:p>
          <a:p>
            <a:r>
              <a:rPr lang="pt-PT" sz="8000" dirty="0" smtClean="0">
                <a:solidFill>
                  <a:schemeClr val="accent1"/>
                </a:solidFill>
              </a:rPr>
              <a:t>Se a empresa funcionar em imóvel arrendado, o trespasse tem que ser comunicado ao senhorio, no prazo de 15 dias a partir da sua celebração, sob pena de, não o fazendo, o senhorio poder resolver o contrato de arrendamento (art. 1112.º, n.º3, 1038.º, </a:t>
            </a:r>
            <a:r>
              <a:rPr lang="pt-PT" sz="8000" dirty="0" err="1" smtClean="0">
                <a:solidFill>
                  <a:schemeClr val="accent1"/>
                </a:solidFill>
              </a:rPr>
              <a:t>al.g</a:t>
            </a:r>
            <a:r>
              <a:rPr lang="pt-PT" sz="8000" dirty="0" smtClean="0">
                <a:solidFill>
                  <a:schemeClr val="accent1"/>
                </a:solidFill>
              </a:rPr>
              <a:t>) e 1083.º, n.º 2, al. e), todos do Código Civil)</a:t>
            </a:r>
          </a:p>
          <a:p>
            <a:endParaRPr lang="pt-PT" sz="8000" dirty="0" smtClean="0">
              <a:solidFill>
                <a:schemeClr val="accent1"/>
              </a:solidFill>
            </a:endParaRPr>
          </a:p>
          <a:p>
            <a:pPr>
              <a:buNone/>
            </a:pPr>
            <a:endParaRPr lang="pt-PT" sz="8000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pt-PT" sz="8000" b="1" dirty="0" smtClean="0">
                <a:solidFill>
                  <a:schemeClr val="accent1"/>
                </a:solidFill>
              </a:rPr>
              <a:t> </a:t>
            </a:r>
          </a:p>
          <a:p>
            <a:pPr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/>
            </a:r>
            <a:br>
              <a:rPr lang="pt-PT" sz="8000" dirty="0" smtClean="0">
                <a:solidFill>
                  <a:schemeClr val="accent1"/>
                </a:solidFill>
              </a:rPr>
            </a:br>
            <a:r>
              <a:rPr lang="pt-PT" sz="8000" dirty="0" smtClean="0">
                <a:solidFill>
                  <a:schemeClr val="accent1"/>
                </a:solidFill>
              </a:rPr>
              <a:t/>
            </a:r>
            <a:br>
              <a:rPr lang="pt-PT" sz="8000" dirty="0" smtClean="0">
                <a:solidFill>
                  <a:schemeClr val="accent1"/>
                </a:solidFill>
              </a:rPr>
            </a:br>
            <a:endParaRPr lang="pt-PT" sz="8000" dirty="0" smtClean="0">
              <a:solidFill>
                <a:schemeClr val="accent1"/>
              </a:solidFill>
            </a:endParaRPr>
          </a:p>
          <a:p>
            <a:endParaRPr lang="pt-PT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>
            <a:normAutofit/>
          </a:bodyPr>
          <a:lstStyle/>
          <a:p>
            <a:pPr algn="r"/>
            <a:r>
              <a:rPr lang="pt-PT" sz="2000" dirty="0" smtClean="0">
                <a:solidFill>
                  <a:schemeClr val="accent6">
                    <a:lumMod val="75000"/>
                  </a:schemeClr>
                </a:solidFill>
              </a:rPr>
              <a:t>A </a:t>
            </a:r>
            <a:r>
              <a:rPr lang="pt-PT" sz="2000" smtClean="0">
                <a:solidFill>
                  <a:schemeClr val="accent6">
                    <a:lumMod val="75000"/>
                  </a:schemeClr>
                </a:solidFill>
              </a:rPr>
              <a:t>empresa </a:t>
            </a:r>
            <a:endParaRPr lang="pt-PT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  <a:solidFill>
            <a:schemeClr val="tx2"/>
          </a:solidFill>
        </p:spPr>
        <p:txBody>
          <a:bodyPr>
            <a:normAutofit fontScale="25000" lnSpcReduction="20000"/>
          </a:bodyPr>
          <a:lstStyle/>
          <a:p>
            <a:r>
              <a:rPr lang="pt-PT" sz="8000" b="1" dirty="0" smtClean="0">
                <a:solidFill>
                  <a:schemeClr val="accent1"/>
                </a:solidFill>
              </a:rPr>
              <a:t>O trespasse do estabelecimento comercial.</a:t>
            </a:r>
          </a:p>
          <a:p>
            <a:pPr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r>
              <a:rPr lang="pt-PT" sz="8000" b="1" dirty="0" smtClean="0">
                <a:solidFill>
                  <a:schemeClr val="accent1"/>
                </a:solidFill>
              </a:rPr>
              <a:t>3. – Requisitos do trespasse </a:t>
            </a:r>
          </a:p>
          <a:p>
            <a:pPr>
              <a:buNone/>
            </a:pPr>
            <a:endParaRPr lang="pt-PT" sz="8000" dirty="0" smtClean="0">
              <a:solidFill>
                <a:schemeClr val="accent1"/>
              </a:solidFill>
            </a:endParaRPr>
          </a:p>
          <a:p>
            <a:r>
              <a:rPr lang="pt-PT" sz="8000" u="sng" dirty="0" smtClean="0">
                <a:solidFill>
                  <a:schemeClr val="accent1"/>
                </a:solidFill>
              </a:rPr>
              <a:t>Requisitos de substância:</a:t>
            </a:r>
          </a:p>
          <a:p>
            <a:r>
              <a:rPr lang="pt-PT" sz="8000" dirty="0" smtClean="0">
                <a:solidFill>
                  <a:schemeClr val="accent1"/>
                </a:solidFill>
              </a:rPr>
              <a:t>A) Para haver trespasse é necessário que a transmissão seja acompanhada da transferência em conjunto das instalações, utensílios, mercadorias e outros elementos (art. 1112.º, n.º2, al. a);</a:t>
            </a:r>
          </a:p>
          <a:p>
            <a:r>
              <a:rPr lang="pt-PT" sz="8000" dirty="0" smtClean="0">
                <a:solidFill>
                  <a:schemeClr val="accent1"/>
                </a:solidFill>
              </a:rPr>
              <a:t>B) Não pode visar o exercício de outro ramo do comércio ou indústria ou a afectação do prédio a outro destino (art. 112.º, n.º2, al.b)</a:t>
            </a:r>
          </a:p>
          <a:p>
            <a:pPr>
              <a:buNone/>
            </a:pPr>
            <a:endParaRPr lang="pt-PT" sz="8000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pt-PT" sz="8000" b="1" dirty="0" smtClean="0">
                <a:solidFill>
                  <a:schemeClr val="accent1"/>
                </a:solidFill>
              </a:rPr>
              <a:t> </a:t>
            </a:r>
          </a:p>
          <a:p>
            <a:pPr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> </a:t>
            </a:r>
          </a:p>
          <a:p>
            <a:pPr algn="just">
              <a:buNone/>
            </a:pPr>
            <a:r>
              <a:rPr lang="pt-PT" sz="8000" dirty="0" smtClean="0">
                <a:solidFill>
                  <a:schemeClr val="accent1"/>
                </a:solidFill>
              </a:rPr>
              <a:t/>
            </a:r>
            <a:br>
              <a:rPr lang="pt-PT" sz="8000" dirty="0" smtClean="0">
                <a:solidFill>
                  <a:schemeClr val="accent1"/>
                </a:solidFill>
              </a:rPr>
            </a:br>
            <a:r>
              <a:rPr lang="pt-PT" sz="8000" dirty="0" smtClean="0">
                <a:solidFill>
                  <a:schemeClr val="accent1"/>
                </a:solidFill>
              </a:rPr>
              <a:t/>
            </a:r>
            <a:br>
              <a:rPr lang="pt-PT" sz="8000" dirty="0" smtClean="0">
                <a:solidFill>
                  <a:schemeClr val="accent1"/>
                </a:solidFill>
              </a:rPr>
            </a:br>
            <a:endParaRPr lang="pt-PT" sz="8000" dirty="0" smtClean="0">
              <a:solidFill>
                <a:schemeClr val="accent1"/>
              </a:solidFill>
            </a:endParaRPr>
          </a:p>
          <a:p>
            <a:endParaRPr lang="pt-PT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o">
  <a:themeElements>
    <a:clrScheme name="Personalizado 11">
      <a:dk1>
        <a:srgbClr val="D5E8EA"/>
      </a:dk1>
      <a:lt1>
        <a:srgbClr val="FFFFFF"/>
      </a:lt1>
      <a:dk2>
        <a:srgbClr val="D5E8EA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D5E8EA"/>
      </a:hlink>
      <a:folHlink>
        <a:srgbClr val="C2A874"/>
      </a:folHlink>
    </a:clrScheme>
    <a:fontScheme name="Median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onfluê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459</TotalTime>
  <Words>1168</Words>
  <Application>Microsoft Office PowerPoint</Application>
  <PresentationFormat>Apresentação no Ecrã (4:3)</PresentationFormat>
  <Paragraphs>295</Paragraphs>
  <Slides>31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31</vt:i4>
      </vt:variant>
    </vt:vector>
  </HeadingPairs>
  <TitlesOfParts>
    <vt:vector size="33" baseType="lpstr">
      <vt:lpstr>Mediano</vt:lpstr>
      <vt:lpstr>Acrobat Document</vt:lpstr>
      <vt:lpstr>Direito do Trabalho e da Empresa Ano lectivo 2010/2011 Docente: Deolinda APARÍCIO mEIRA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  <vt:lpstr>A empresa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Direito do Trabalho e da Empresa Ano lectivo 2008/2009 Docente: Deolinda APARÍCIO mEIRA</dc:title>
  <dc:creator>ISCAP</dc:creator>
  <cp:lastModifiedBy>ISCAP</cp:lastModifiedBy>
  <cp:revision>41</cp:revision>
  <dcterms:created xsi:type="dcterms:W3CDTF">2009-03-03T17:10:06Z</dcterms:created>
  <dcterms:modified xsi:type="dcterms:W3CDTF">2011-05-13T08:08:35Z</dcterms:modified>
</cp:coreProperties>
</file>