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39.xml" ContentType="application/vnd.openxmlformats-officedocument.presentationml.notesSlide+xml"/>
  <Override PartName="/ppt/slides/slide120.xml" ContentType="application/vnd.openxmlformats-officedocument.presentationml.slide+xml"/>
  <Override PartName="/ppt/slides/slide218.xml" ContentType="application/vnd.openxmlformats-officedocument.presentationml.slide+xml"/>
  <Override PartName="/ppt/notesSlides/notesSlide38.xml" ContentType="application/vnd.openxmlformats-officedocument.presentationml.notesSlide+xml"/>
  <Override PartName="/ppt/diagrams/colors11.xml" ContentType="application/vnd.openxmlformats-officedocument.drawingml.diagramColors+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diagrams/data24.xml" ContentType="application/vnd.openxmlformats-officedocument.drawingml.diagramData+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quickStyle28.xml" ContentType="application/vnd.openxmlformats-officedocument.drawingml.diagramStyle+xml"/>
  <Override PartName="/ppt/diagrams/drawing29.xml" ContentType="application/vnd.ms-office.drawingml.diagramDrawing+xml"/>
  <Override PartName="/ppt/notesSlides/notesSlide217.xml" ContentType="application/vnd.openxmlformats-officedocument.presentationml.notesSlide+xml"/>
  <Override PartName="/ppt/notesSlides/notesSlide264.xml" ContentType="application/vnd.openxmlformats-officedocument.presentationml.notesSlide+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242.xml" ContentType="application/vnd.openxmlformats-officedocument.presentationml.notesSlide+xml"/>
  <Override PartName="/ppt/slides/slide221.xml" ContentType="application/vnd.openxmlformats-officedocument.presentationml.slide+xml"/>
  <Override PartName="/ppt/notesSlides/notesSlide41.xml" ContentType="application/vnd.openxmlformats-officedocument.presentationml.notesSlide+xml"/>
  <Override PartName="/ppt/diagrams/layout17.xml" ContentType="application/vnd.openxmlformats-officedocument.drawingml.diagramLayout+xml"/>
  <Override PartName="/ppt/notesSlides/notesSlide179.xml" ContentType="application/vnd.openxmlformats-officedocument.presentationml.notesSlide+xml"/>
  <Override PartName="/ppt/slides/slide158.xml" ContentType="application/vnd.openxmlformats-officedocument.presentationml.slide+xml"/>
  <Override PartName="/ppt/diagrams/quickStyle31.xml" ContentType="application/vnd.openxmlformats-officedocument.drawingml.diagramStyle+xml"/>
  <Override PartName="/ppt/diagrams/drawing32.xml" ContentType="application/vnd.ms-office.drawingml.diagramDrawing+xml"/>
  <Override PartName="/ppt/notesSlides/notesSlide220.xml" ContentType="application/vnd.openxmlformats-officedocument.presentationml.notesSlide+xml"/>
  <Override PartName="/ppt/slides/slide136.xml" ContentType="application/vnd.openxmlformats-officedocument.presentationml.slide+xml"/>
  <Override PartName="/ppt/slides/slide183.xml" ContentType="application/vnd.openxmlformats-officedocument.presentationml.slide+xml"/>
  <Override PartName="/ppt/diagrams/data2.xml" ContentType="application/vnd.openxmlformats-officedocument.drawingml.diagramData+xml"/>
  <Override PartName="/ppt/notesSlides/notesSlide7.xml" ContentType="application/vnd.openxmlformats-officedocument.presentationml.notesSlide+xml"/>
  <Default Extension="xlsx" ContentType="application/vnd.openxmlformats-officedocument.spreadsheetml.sheet"/>
  <Override PartName="/ppt/diagrams/colors27.xml" ContentType="application/vnd.openxmlformats-officedocument.drawingml.diagramColors+xml"/>
  <Override PartName="/ppt/notesSlides/notesSlide157.xml" ContentType="application/vnd.openxmlformats-officedocument.presentationml.notesSlide+xml"/>
  <Override PartName="/ppt/slides/slide88.xml" ContentType="application/vnd.openxmlformats-officedocument.presentationml.slide+xml"/>
  <Override PartName="/ppt/slides/slide259.xml" ContentType="application/vnd.openxmlformats-officedocument.presentationml.slide+xml"/>
  <Override PartName="/ppt/diagrams/colors4.xml" ContentType="application/vnd.openxmlformats-officedocument.drawingml.diagramColors+xml"/>
  <Override PartName="/ppt/diagrams/drawing10.xml" ContentType="application/vnd.ms-office.drawingml.diagramDrawing+xml"/>
  <Override PartName="/ppt/diagrams/data18.xml" ContentType="application/vnd.openxmlformats-officedocument.drawingml.diagramData+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ppt/diagrams/layout20.xml" ContentType="application/vnd.openxmlformats-officedocument.drawingml.diagramLayout+xml"/>
  <Override PartName="/ppt/notesSlides/notesSlide258.xml" ContentType="application/vnd.openxmlformats-officedocument.presentationml.notesSlide+xml"/>
  <Override PartName="/ppt/slides/slide237.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diagrams/colors30.xml" ContentType="application/vnd.openxmlformats-officedocument.drawingml.diagramColors+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Override PartName="/ppt/diagrams/data21.xml" ContentType="application/vnd.openxmlformats-officedocument.drawingml.diagramData+xml"/>
  <Override PartName="/ppt/notesSlides/notesSlide236.xml" ContentType="application/vnd.openxmlformats-officedocument.presentationml.notesSlide+xml"/>
  <Override PartName="/ppt/slides/slide22.xml" ContentType="application/vnd.openxmlformats-officedocument.presentationml.slide+xml"/>
  <Override PartName="/ppt/slides/slide199.xml" ContentType="application/vnd.openxmlformats-officedocument.presentationml.slide+xml"/>
  <Override PartName="/ppt/diagrams/layout6.xml" ContentType="application/vnd.openxmlformats-officedocument.drawingml.diagramLayout+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notesSlides/notesSlide261.xml" ContentType="application/vnd.openxmlformats-officedocument.presentationml.notesSlide+xml"/>
  <Override PartName="/ppt/slides/slide240.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diagrams/quickStyle25.xml" ContentType="application/vnd.openxmlformats-officedocument.drawingml.diagramStyle+xml"/>
  <Override PartName="/ppt/diagrams/drawing26.xml" ContentType="application/vnd.ms-office.drawingml.diagramDrawing+xml"/>
  <Override PartName="/ppt/notesSlides/notesSlide198.xml" ContentType="application/vnd.openxmlformats-officedocument.presentationml.notesSlide+xml"/>
  <Override PartName="/ppt/slides/slide177.xml" ContentType="application/vnd.openxmlformats-officedocument.presentationml.slide+xml"/>
  <Override PartName="/ppt/diagrams/drawing8.xml" ContentType="application/vnd.ms-office.drawingml.diagramDrawing+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diagrams/layout14.xml" ContentType="application/vnd.openxmlformats-officedocument.drawingml.diagramLayout+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diagrams/colors24.xml" ContentType="application/vnd.openxmlformats-officedocument.drawingml.diagramColors+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diagrams/colors1.xml" ContentType="application/vnd.openxmlformats-officedocument.drawingml.diagramColors+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notesSlides/notesSlide29.xml" ContentType="application/vnd.openxmlformats-officedocument.presentationml.notesSlide+xml"/>
  <Override PartName="/ppt/diagrams/data15.xml" ContentType="application/vnd.openxmlformats-officedocument.drawingml.diagramData+xml"/>
  <Override PartName="/ppt/notesSlides/notesSlide76.xml" ContentType="application/vnd.openxmlformats-officedocument.presentationml.notes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diagrams/quickStyle19.xml" ContentType="application/vnd.openxmlformats-officedocument.drawingml.diagramStyle+xml"/>
  <Override PartName="/ppt/notesSlides/notesSlide110.xml" ContentType="application/vnd.openxmlformats-officedocument.presentationml.notesSlide+xml"/>
  <Override PartName="/ppt/notesSlides/notesSlide208.xml" ContentType="application/vnd.openxmlformats-officedocument.presentationml.notesSlide+xml"/>
  <Override PartName="/ppt/notesSlides/notesSlide255.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ppt/notesSlides/notesSlide233.xml" ContentType="application/vnd.openxmlformats-officedocument.presentationml.notes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diagrams/layout3.xml" ContentType="application/vnd.openxmlformats-officedocument.drawingml.diagramLayout+xml"/>
  <Override PartName="/ppt/diagrams/quickStyle22.xml" ContentType="application/vnd.openxmlformats-officedocument.drawingml.diagramStyle+xml"/>
  <Override PartName="/ppt/diagrams/drawing23.xml" ContentType="application/vnd.ms-office.drawingml.diagramDrawing+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diagrams/colors18.xml" ContentType="application/vnd.openxmlformats-officedocument.drawingml.diagramColors+xml"/>
  <Override PartName="/ppt/diagrams/layout33.xml" ContentType="application/vnd.openxmlformats-officedocument.drawingml.diagramLayout+xml"/>
  <Override PartName="/ppt/slides/slide7.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notesSlides/notesSlide249.xml" ContentType="application/vnd.openxmlformats-officedocument.presentationml.notesSlide+xml"/>
  <Override PartName="/ppt/diagrams/data34.xml" ContentType="application/vnd.openxmlformats-officedocument.drawingml.diagramData+xml"/>
  <Override PartName="/ppt/slides/slide130.xml" ContentType="application/vnd.openxmlformats-officedocument.presentationml.slide+xml"/>
  <Override PartName="/ppt/slides/slide228.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diagrams/colors21.xml" ContentType="application/vnd.openxmlformats-officedocument.drawingml.diagramColors+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diagrams/data12.xml" ContentType="application/vnd.openxmlformats-officedocument.drawingml.diagramData+xml"/>
  <Override PartName="/ppt/notesSlides/notesSlide22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diagrams/data9.xml" ContentType="application/vnd.openxmlformats-officedocument.drawingml.diagramData+xml"/>
  <Override PartName="/ppt/notesSlides/notesSlide26.xml" ContentType="application/vnd.openxmlformats-officedocument.presentationml.notesSlide+xml"/>
  <Override PartName="/ppt/diagrams/quickStyle16.xml" ContentType="application/vnd.openxmlformats-officedocument.drawingml.diagramStyle+xml"/>
  <Override PartName="/ppt/notesSlides/notesSlide73.xml" ContentType="application/vnd.openxmlformats-officedocument.presentationml.notesSlide+xml"/>
  <Override PartName="/ppt/diagrams/drawing17.xml" ContentType="application/vnd.ms-office.drawingml.diagramDrawing+xml"/>
  <Override PartName="/ppt/notesSlides/notesSlide205.xml" ContentType="application/vnd.openxmlformats-officedocument.presentationml.notesSlide+xml"/>
  <Override PartName="/ppt/notesSlides/notesSlide252.xml" ContentType="application/vnd.openxmlformats-officedocument.presentationml.notesSlide+xml"/>
  <Override PartName="/ppt/slides/slide168.xml" ContentType="application/vnd.openxmlformats-officedocument.presentationml.slide+xml"/>
  <Override PartName="/ppt/slides/slide231.xml" ContentType="application/vnd.openxmlformats-officedocument.presentationml.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ppt/diagrams/layout27.xml" ContentType="application/vnd.openxmlformats-officedocument.drawingml.diagramLayout+xml"/>
  <Override PartName="/ppt/notesSlides/notesSlide189.xml" ContentType="application/vnd.openxmlformats-officedocument.presentationml.notesSlide+xml"/>
  <Override PartName="/ppt/notesSlides/notesSlide167.xml" ContentType="application/vnd.openxmlformats-officedocument.presentationml.notesSlide+xml"/>
  <Override PartName="/ppt/notesSlides/notesSlide23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diagrams/drawing20.xml" ContentType="application/vnd.ms-office.drawingml.diagramDrawing+xml"/>
  <Override PartName="/ppt/slides/slide124.xml" ContentType="application/vnd.openxmlformats-officedocument.presentationml.slide+xml"/>
  <Override PartName="/ppt/slides/slide171.xml" ContentType="application/vnd.openxmlformats-officedocument.presentationml.slide+xml"/>
  <Override PartName="/ppt/diagrams/colors15.xml" ContentType="application/vnd.openxmlformats-officedocument.drawingml.diagramColors+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diagrams/data28.xml" ContentType="application/vnd.openxmlformats-officedocument.drawingml.diagramData+xml"/>
  <Override PartName="/ppt/diagrams/layout30.xml" ContentType="application/vnd.openxmlformats-officedocument.drawingml.diagramLayout+xml"/>
  <Override PartName="/ppt/notesSlides/notesSlide192.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notesSlides/notesSlide123.xml" ContentType="application/vnd.openxmlformats-officedocument.presentationml.notesSlide+xml"/>
  <Override PartName="/ppt/notesSlides/notesSlide170.xml" ContentType="application/vnd.openxmlformats-officedocument.presentationml.notesSlide+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246.xml" ContentType="application/vnd.openxmlformats-officedocument.presentationml.notesSlide+xml"/>
  <Override PartName="/ppt/slides/slide225.xml" ContentType="application/vnd.openxmlformats-officedocument.presentationml.slide+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diagrams/data31.xml" ContentType="application/vnd.openxmlformats-officedocument.drawingml.diagramData+xml"/>
  <Override PartName="/ppt/slides/slide32.xml" ContentType="application/vnd.openxmlformats-officedocument.presentationml.slide+xml"/>
  <Override PartName="/ppt/notesSlides/notesSlide224.xml" ContentType="application/vnd.openxmlformats-officedocument.presentationml.notesSlide+xml"/>
  <Override PartName="/ppt/diagrams/quickStyle35.xml" ContentType="application/vnd.openxmlformats-officedocument.drawingml.diagramStyle+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diagrams/data6.xml" ContentType="application/vnd.openxmlformats-officedocument.drawingml.diagramData+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diagrams/layout24.xml" ContentType="application/vnd.openxmlformats-officedocument.drawingml.diagramLayout+xml"/>
  <Override PartName="/ppt/slides/slide143.xml" ContentType="application/vnd.openxmlformats-officedocument.presentationml.slide+xml"/>
  <Override PartName="/ppt/slides/slide190.xml" ContentType="application/vnd.openxmlformats-officedocument.presentationml.slide+xml"/>
  <Override PartName="/ppt/diagrams/quickStyle7.xml" ContentType="application/vnd.openxmlformats-officedocument.drawingml.diagramStyle+xml"/>
  <Override PartName="/ppt/notesSlides/notesSlide117.xml" ContentType="application/vnd.openxmlformats-officedocument.presentationml.notesSlide+xml"/>
  <Override PartName="/ppt/notesSlides/notesSlide164.xml" ContentType="application/vnd.openxmlformats-officedocument.presentationml.notesSlide+xml"/>
  <Override PartName="/ppt/diagrams/colors34.xml" ContentType="application/vnd.openxmlformats-officedocument.drawingml.diagramColors+xml"/>
  <Override PartName="/ppt/slides/slide48.xml" ContentType="application/vnd.openxmlformats-officedocument.presentationml.slide+xml"/>
  <Override PartName="/ppt/slides/slide95.xml" ContentType="application/vnd.openxmlformats-officedocument.presentationml.slide+xml"/>
  <Override PartName="/ppt/diagrams/colors12.xml" ContentType="application/vnd.openxmlformats-officedocument.drawingml.diagramColors+xml"/>
  <Override PartName="/ppt/notesSlides/notesSlide142.xml" ContentType="application/vnd.openxmlformats-officedocument.presentationml.notesSlide+xml"/>
  <Override PartName="/ppt/diagrams/data25.xml" ContentType="application/vnd.openxmlformats-officedocument.drawingml.diagramData+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slides/slide219.xml" ContentType="application/vnd.openxmlformats-officedocument.presentationml.slide+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218.xml" ContentType="application/vnd.openxmlformats-officedocument.presentationml.notesSlide+xml"/>
  <Override PartName="/ppt/slides/slide1.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64.xml" ContentType="application/vnd.openxmlformats-officedocument.presentationml.notesSlide+xml"/>
  <Override PartName="/ppt/notesSlides/notesSlide120.xml" ContentType="application/vnd.openxmlformats-officedocument.presentationml.notesSlide+xml"/>
  <Override PartName="/ppt/diagrams/quickStyle29.xml" ContentType="application/vnd.openxmlformats-officedocument.drawingml.diagramStyle+xml"/>
  <Override PartName="/ppt/slides/slide51.xml" ContentType="application/vnd.openxmlformats-officedocument.presentationml.slide+xml"/>
  <Override PartName="/ppt/notesSlides/notesSlide243.xml" ContentType="application/vnd.openxmlformats-officedocument.presentationml.notesSlide+xml"/>
  <Override PartName="/ppt/slides/slide159.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diagrams/layout18.xml" ContentType="application/vnd.openxmlformats-officedocument.drawingml.diagramLayout+xml"/>
  <Override PartName="/ppt/notesSlides/notesSlide221.xml" ContentType="application/vnd.openxmlformats-officedocument.presentationml.notesSlide+xml"/>
  <Override PartName="/ppt/slides/slide200.xml" ContentType="application/vnd.openxmlformats-officedocument.presentationml.slide+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158.xml" ContentType="application/vnd.openxmlformats-officedocument.presentationml.notesSlide+xml"/>
  <Override PartName="/ppt/diagrams/colors28.xml" ContentType="application/vnd.openxmlformats-officedocument.drawingml.diagramColors+xml"/>
  <Override PartName="/ppt/diagrams/quickStyle32.xml" ContentType="application/vnd.openxmlformats-officedocument.drawingml.diagramStyle+xml"/>
  <Override PartName="/ppt/diagrams/drawing33.xml" ContentType="application/vnd.ms-office.drawingml.diagramDrawing+xml"/>
  <Override PartName="/ppt/slides/slide89.xml" ContentType="application/vnd.openxmlformats-officedocument.presentationml.slide+xml"/>
  <Override PartName="/ppt/slides/slide137.xml" ContentType="application/vnd.openxmlformats-officedocument.presentationml.slide+xml"/>
  <Override PartName="/ppt/slides/slide184.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drawing11.xml" ContentType="application/vnd.ms-office.drawingml.diagramDrawing+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diagrams/data19.xml" ContentType="application/vnd.openxmlformats-officedocument.drawingml.diagramData+xml"/>
  <Override PartName="/ppt/diagrams/layout21.xml" ContentType="application/vnd.openxmlformats-officedocument.drawingml.diagramLayout+xml"/>
  <Override PartName="/ppt/notesSlides/notesSlide136.xml" ContentType="application/vnd.openxmlformats-officedocument.presentationml.notesSlide+xml"/>
  <Override PartName="/ppt/notesSlides/notesSlide183.xml" ContentType="application/vnd.openxmlformats-officedocument.presentationml.notesSlide+xml"/>
  <Override PartName="/ppt/slides/slide67.xml" ContentType="application/vnd.openxmlformats-officedocument.presentationml.slide+xml"/>
  <Override PartName="/ppt/slides/slide238.xml" ContentType="application/vnd.openxmlformats-officedocument.presentationml.slide+xml"/>
  <Override PartName="/ppt/diagrams/quickStyle4.xml" ContentType="application/vnd.openxmlformats-officedocument.drawingml.diagramStyl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diagrams/colors31.xml" ContentType="application/vnd.openxmlformats-officedocument.drawingml.diagramColors+xml"/>
  <Override PartName="/ppt/notesSlides/notesSlide259.xml" ContentType="application/vnd.openxmlformats-officedocument.presentationml.notesSlide+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58.xml" ContentType="application/vnd.openxmlformats-officedocument.presentationml.notesSlide+xml"/>
  <Override PartName="/ppt/notesSlides/notesSlide237.xml" ContentType="application/vnd.openxmlformats-officedocument.presentationml.notesSlide+xml"/>
  <Override PartName="/ppt/slides/slide216.xml" ContentType="application/vnd.openxmlformats-officedocument.presentationml.slide+xml"/>
  <Override PartName="/ppt/slides/slide263.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ppt/diagrams/data22.xml" ContentType="application/vnd.openxmlformats-officedocument.drawingml.diagramData+xml"/>
  <Override PartName="/ppt/slides/slide23.xml" ContentType="application/vnd.openxmlformats-officedocument.presentationml.slide+xml"/>
  <Override PartName="/ppt/slides/slide70.xml" ContentType="application/vnd.openxmlformats-officedocument.presentationml.slide+xml"/>
  <Override PartName="/ppt/slides/slide241.xml" ContentType="application/vnd.openxmlformats-officedocument.presentationml.slide+xml"/>
  <Override PartName="/ppt/diagrams/layout7.xml" ContentType="application/vnd.openxmlformats-officedocument.drawingml.diagramLayout+xml"/>
  <Override PartName="/ppt/diagrams/quickStyle26.xml" ContentType="application/vnd.openxmlformats-officedocument.drawingml.diagramStyle+xml"/>
  <Override PartName="/ppt/diagrams/drawing27.xml" ContentType="application/vnd.ms-office.drawingml.diagramDrawing+xml"/>
  <Override PartName="/ppt/notesSlides/notesSlide199.xml" ContentType="application/vnd.openxmlformats-officedocument.presentationml.notesSlide+xml"/>
  <Override PartName="/ppt/notesSlides/notesSlide215.xml" ContentType="application/vnd.openxmlformats-officedocument.presentationml.notesSlide+xml"/>
  <Override PartName="/ppt/notesSlides/notesSlide262.xml" ContentType="application/vnd.openxmlformats-officedocument.presentationml.notes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240.xml" ContentType="application/vnd.openxmlformats-officedocument.presentationml.notesSlide+xml"/>
  <Override PartName="/ppt/diagrams/drawing9.xml" ContentType="application/vnd.ms-office.drawingml.diagramDrawing+xml"/>
  <Override PartName="/ppt/diagrams/layout15.xml" ContentType="application/vnd.openxmlformats-officedocument.drawingml.diagramLayout+xml"/>
  <Override PartName="/ppt/notesSlides/notesSlide177.xml" ContentType="application/vnd.openxmlformats-officedocument.presentationml.notesSlide+xml"/>
  <Override PartName="/ppt/slides/slide109.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55.xml" ContentType="application/vnd.openxmlformats-officedocument.presentationml.notesSlide+xml"/>
  <Override PartName="/ppt/diagrams/drawing30.xml" ContentType="application/vnd.ms-office.drawingml.diagramDrawing+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99.xml" ContentType="application/vnd.openxmlformats-officedocument.presentationml.notesSlide+xml"/>
  <Override PartName="/ppt/diagrams/colors25.xml" ContentType="application/vnd.openxmlformats-officedocument.drawingml.diagramColors+xml"/>
  <Override PartName="/ppt/slides/slide39.xml" ContentType="application/vnd.openxmlformats-officedocument.presentationml.slide+xml"/>
  <Override PartName="/ppt/slides/slide86.xml" ContentType="application/vnd.openxmlformats-officedocument.presentationml.slide+xml"/>
  <Override PartName="/ppt/slides/slide257.xml" ContentType="application/vnd.openxmlformats-officedocument.presentationml.slide+xml"/>
  <Override PartName="/ppt/diagrams/colors2.xml" ContentType="application/vnd.openxmlformats-officedocument.drawingml.diagramColors+xml"/>
  <Override PartName="/ppt/diagrams/data16.xml" ContentType="application/vnd.openxmlformats-officedocument.drawingml.diagramData+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slides/slide17.xml" ContentType="application/vnd.openxmlformats-officedocument.presentationml.slide+xml"/>
  <Override PartName="/ppt/slides/slide64.xml" ContentType="application/vnd.openxmlformats-officedocument.presentationml.slide+xml"/>
  <Override PartName="/ppt/slides/slide112.xml" ContentType="application/vnd.openxmlformats-officedocument.presentationml.slide+xml"/>
  <Override PartName="/ppt/notesSlides/notesSlide77.xml" ContentType="application/vnd.openxmlformats-officedocument.presentationml.notesSlide+xml"/>
  <Override PartName="/ppt/notesSlides/notesSlide209.xml" ContentType="application/vnd.openxmlformats-officedocument.presentationml.notesSlide+xml"/>
  <Override PartName="/ppt/notesSlides/notesSlide256.xml" ContentType="application/vnd.openxmlformats-officedocument.presentationml.notesSlide+xml"/>
  <Override PartName="/ppt/slides/slide235.xml" ContentType="application/vnd.openxmlformats-officedocument.presentationml.slide+xml"/>
  <Override PartName="/ppt/diagrams/quickStyle1.xml" ContentType="application/vnd.openxmlformats-officedocument.drawingml.diagramStyle+xml"/>
  <Override PartName="/ppt/notesSlides/notesSlide55.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ppt/notesSlides/notesSlide234.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ppt/diagrams/quickStyle34.xml" ContentType="application/vnd.openxmlformats-officedocument.drawingml.diagramStyle+xml"/>
  <Override PartName="/ppt/diagrams/drawing35.xml" ContentType="application/vnd.ms-office.drawingml.diagramDrawing+xml"/>
  <Override PartName="/ppt/slides/slide139.xml" ContentType="application/vnd.openxmlformats-officedocument.presentationml.slide+xml"/>
  <Override PartName="/ppt/slides/slide186.xml" ContentType="application/vnd.openxmlformats-officedocument.presentationml.slide+xml"/>
  <Override PartName="/ppt/diagrams/data5.xml" ContentType="application/vnd.openxmlformats-officedocument.drawingml.diagramData+xml"/>
  <Override PartName="/ppt/notesSlides/notesSlide11.xml" ContentType="application/vnd.openxmlformats-officedocument.presentationml.notesSlide+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colors19.xml" ContentType="application/vnd.openxmlformats-officedocument.drawingml.diagramColors+xml"/>
  <Override PartName="/ppt/diagrams/quickStyle23.xml" ContentType="application/vnd.openxmlformats-officedocument.drawingml.diagramStyle+xml"/>
  <Override PartName="/ppt/notesSlides/notesSlide149.xml" ContentType="application/vnd.openxmlformats-officedocument.presentationml.notesSlide+xml"/>
  <Override PartName="/ppt/diagrams/drawing24.xml" ContentType="application/vnd.ms-office.drawingml.diagramDrawing+xml"/>
  <Override PartName="/ppt/notesSlides/notesSlide196.xml" ContentType="application/vnd.openxmlformats-officedocument.presentationml.notesSlide+xml"/>
  <Override PartName="/ppt/notesSlides/notesSlide201.xml" ContentType="application/vnd.openxmlformats-officedocument.presentationml.notesSlide+xml"/>
  <Override PartName="/ppt/diagrams/layout34.xml" ContentType="application/vnd.openxmlformats-officedocument.drawingml.diagramLayout+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diagrams/drawing6.xml" ContentType="application/vnd.ms-office.drawingml.diagramDrawing+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diagrams/layout23.xml" ContentType="application/vnd.openxmlformats-officedocument.drawingml.diagramLayout+xml"/>
  <Override PartName="/ppt/notesSlides/notesSlide174.xml" ContentType="application/vnd.openxmlformats-officedocument.presentationml.notesSlide+xml"/>
  <Override PartName="/ppt/notesSlides/notesSlide185.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diagrams/quickStyle6.xml" ContentType="application/vnd.openxmlformats-officedocument.drawingml.diagramStyle+xml"/>
  <Override PartName="/ppt/diagrams/layout12.xml" ContentType="application/vnd.openxmlformats-officedocument.drawingml.diagramLayout+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diagrams/colors33.xml" ContentType="application/vnd.openxmlformats-officedocument.drawingml.diagramColors+xml"/>
  <Override PartName="/ppt/slides/slide58.xml" ContentType="application/vnd.openxmlformats-officedocument.presentationml.slide+xml"/>
  <Override PartName="/ppt/slides/slide229.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diagrams/colors22.xml" ContentType="application/vnd.openxmlformats-officedocument.drawingml.diagramColors+xml"/>
  <Override PartName="/ppt/notesSlides/notesSlide152.xml" ContentType="application/vnd.openxmlformats-officedocument.presentationml.notesSlide+xml"/>
  <Override PartName="/ppt/diagrams/data35.xml" ContentType="application/vnd.openxmlformats-officedocument.drawingml.diagramData+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28.xml" ContentType="application/vnd.openxmlformats-officedocument.presentationml.notesSlide+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diagrams/data13.xml" ContentType="application/vnd.openxmlformats-officedocument.drawingml.diagramData+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diagrams/quickStyle17.xml" ContentType="application/vnd.openxmlformats-officedocument.drawingml.diagramStyle+xml"/>
  <Override PartName="/ppt/diagrams/drawing18.xml" ContentType="application/vnd.ms-office.drawingml.diagramDrawing+xml"/>
  <Override PartName="/ppt/notesSlides/notesSlide206.xml" ContentType="application/vnd.openxmlformats-officedocument.presentationml.notesSlide+xml"/>
  <Override PartName="/ppt/notesSlides/notesSlide25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diagrams/layout28.xml" ContentType="application/vnd.openxmlformats-officedocument.drawingml.diagramLayout+xml"/>
  <Override PartName="/ppt/notesSlides/notesSlide231.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diagrams/layout1.xml" ContentType="application/vnd.openxmlformats-officedocument.drawingml.diagramLayout+xml"/>
  <Override PartName="/ppt/diagrams/quickStyle20.xml" ContentType="application/vnd.openxmlformats-officedocument.drawingml.diagramStyle+xml"/>
  <Override PartName="/ppt/diagrams/drawing21.xml" ContentType="application/vnd.ms-office.drawingml.diagramDrawing+xml"/>
  <Override PartName="/ppt/notesSlides/notesSlide146.xml" ContentType="application/vnd.openxmlformats-officedocument.presentationml.notesSlide+xml"/>
  <Override PartName="/ppt/diagrams/data29.xml" ContentType="application/vnd.openxmlformats-officedocument.drawingml.diagramData+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diagrams/colors16.xml" ContentType="application/vnd.openxmlformats-officedocument.drawingml.diagramColors+xml"/>
  <Override PartName="/ppt/diagrams/layout31.xml" ContentType="application/vnd.openxmlformats-officedocument.drawingml.diagramLayout+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Override PartName="/ppt/diagrams/drawing3.xml" ContentType="application/vnd.ms-office.drawingml.diagramDrawing+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slides/slide55.xml" ContentType="application/vnd.openxmlformats-officedocument.presentationml.slide+xml"/>
  <Override PartName="/ppt/notesSlides/notesSlide102.xml" ContentType="application/vnd.openxmlformats-officedocument.presentationml.notesSlide+xml"/>
  <Override PartName="/ppt/diagrams/data32.xml" ContentType="application/vnd.openxmlformats-officedocument.drawingml.diagramData+xml"/>
  <Override PartName="/ppt/notesSlides/notesSlide247.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diagrams/data10.xml" ContentType="application/vnd.openxmlformats-officedocument.drawingml.diagramData+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notesSlides/notesSlide203.xml" ContentType="application/vnd.openxmlformats-officedocument.presentationml.notesSlide+xml"/>
  <Override PartName="/ppt/notesSlides/notesSlide25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diagrams/layout25.xml" ContentType="application/vnd.openxmlformats-officedocument.drawingml.diagramLayout+xml"/>
  <Override PartName="/ppt/notesSlides/notesSlide187.xml" ContentType="application/vnd.openxmlformats-officedocument.presentationml.notesSlide+xml"/>
  <Override PartName="/ppt/diagrams/quickStyle8.xml" ContentType="application/vnd.openxmlformats-officedocument.drawingml.diagramStyl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diagrams/colors35.xml" ContentType="application/vnd.openxmlformats-officedocument.drawingml.diagramColors+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122.xml" ContentType="application/vnd.openxmlformats-officedocument.presentationml.slide+xml"/>
  <Override PartName="/ppt/diagrams/colors13.xml" ContentType="application/vnd.openxmlformats-officedocument.drawingml.diagramColors+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diagrams/data26.xml" ContentType="application/vnd.openxmlformats-officedocument.drawingml.diagramData+xml"/>
  <Override PartName="/ppt/notesSlides/notesSlide190.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Default Extension="wmf" ContentType="image/x-wmf"/>
  <Override PartName="/ppt/notesSlides/notesSlide244.xml" ContentType="application/vnd.openxmlformats-officedocument.presentationml.notesSlide+xml"/>
  <Override PartName="/ppt/slides/slide223.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diagrams/layout19.xml" ContentType="application/vnd.openxmlformats-officedocument.drawingml.diagramLayout+xml"/>
  <Override PartName="/ppt/notesSlides/notesSlide222.xml" ContentType="application/vnd.openxmlformats-officedocument.presentationml.notesSlide+xml"/>
  <Override PartName="/ppt/diagrams/quickStyle33.xml" ContentType="application/vnd.openxmlformats-officedocument.drawingml.diagramStyle+xml"/>
  <Override PartName="/ppt/diagrams/drawing34.xml" ContentType="application/vnd.ms-office.drawingml.diagramDrawing+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diagrams/data4.xml" ContentType="application/vnd.openxmlformats-officedocument.drawingml.diagramData+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diagrams/colors29.xml" ContentType="application/vnd.openxmlformats-officedocument.drawingml.diagramColors+xml"/>
  <Override PartName="/ppt/notesSlides/notesSlide200.xml" ContentType="application/vnd.openxmlformats-officedocument.presentationml.notesSlide+xml"/>
  <Override PartName="/ppt/diagrams/colors6.xml" ContentType="application/vnd.openxmlformats-officedocument.drawingml.diagramColors+xml"/>
  <Override PartName="/ppt/diagrams/quickStyle11.xml" ContentType="application/vnd.openxmlformats-officedocument.drawingml.diagramStyle+xml"/>
  <Override PartName="/ppt/diagrams/drawing12.xml" ContentType="application/vnd.ms-office.drawingml.diagramDrawing+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diagrams/layout22.xml" ContentType="application/vnd.openxmlformats-officedocument.drawingml.diagramLayout+xml"/>
  <Override PartName="/ppt/slides/slide141.xml" ContentType="application/vnd.openxmlformats-officedocument.presentationml.slide+xml"/>
  <Override PartName="/ppt/slides/slide239.xml" ContentType="application/vnd.openxmlformats-officedocument.presentationml.slide+xml"/>
  <Override PartName="/ppt/diagrams/quickStyle5.xml" ContentType="application/vnd.openxmlformats-officedocument.drawingml.diagramStyl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ppt/diagrams/colors32.xml" ContentType="application/vnd.openxmlformats-officedocument.drawingml.diagramColors+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diagrams/colors10.xml" ContentType="application/vnd.openxmlformats-officedocument.drawingml.diagramColors+xml"/>
  <Override PartName="/ppt/notesSlides/notesSlide140.xml" ContentType="application/vnd.openxmlformats-officedocument.presentationml.notesSlide+xml"/>
  <Override PartName="/ppt/diagrams/data23.xml" ContentType="application/vnd.openxmlformats-officedocument.drawingml.diagramData+xml"/>
  <Override PartName="/ppt/notesSlides/notesSlide238.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diagrams/layout8.xml" ContentType="application/vnd.openxmlformats-officedocument.drawingml.diagramLayout+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notesSlides/notesSlide263.xml" ContentType="application/vnd.openxmlformats-officedocument.presentationml.notesSlide+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diagrams/quickStyle27.xml" ContentType="application/vnd.openxmlformats-officedocument.drawingml.diagramStyle+xml"/>
  <Override PartName="/ppt/diagrams/drawing28.xml" ContentType="application/vnd.ms-office.drawingml.diagramDrawing+xml"/>
  <Override PartName="/ppt/slides/slide179.xml" ContentType="application/vnd.openxmlformats-officedocument.presentationml.slide+xml"/>
  <Override PartName="/ppt/notesSlides/notesSlide178.xml" ContentType="application/vnd.openxmlformats-officedocument.presentationml.notesSlide+xml"/>
  <Override PartName="/ppt/notesSlides/notesSlide24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diagrams/layout16.xml" ContentType="application/vnd.openxmlformats-officedocument.drawingml.diagramLayout+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diagrams/colors26.xml" ContentType="application/vnd.openxmlformats-officedocument.drawingml.diagramColors+xml"/>
  <Override PartName="/ppt/diagrams/quickStyle30.xml" ContentType="application/vnd.openxmlformats-officedocument.drawingml.diagramStyle+xml"/>
  <Override PartName="/ppt/diagrams/drawing31.xml" ContentType="application/vnd.ms-office.drawingml.diagramDrawing+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notesSlides/notesSlide78.xml" ContentType="application/vnd.openxmlformats-officedocument.presentationml.notesSlide+xml"/>
  <Override PartName="/ppt/diagrams/data17.xml" ContentType="application/vnd.openxmlformats-officedocument.drawingml.diagramData+xml"/>
  <Override PartName="/ppt/notesSlides/notesSlide134.xml" ContentType="application/vnd.openxmlformats-officedocument.presentationml.notesSlide+xml"/>
  <Override PartName="/ppt/notesSlides/notesSlide181.xml" ContentType="application/vnd.openxmlformats-officedocument.presentationml.notesSlide+xml"/>
  <Override PartName="/ppt/slides/slide18.xml" ContentType="application/vnd.openxmlformats-officedocument.presentationml.slide+xml"/>
  <Override PartName="/ppt/slides/slide65.xml" ContentType="application/vnd.openxmlformats-officedocument.presentationml.slide+xml"/>
  <Override PartName="/ppt/slides/slide236.xml" ContentType="application/vnd.openxmlformats-officedocument.presentationml.slide+xml"/>
  <Override PartName="/ppt/diagrams/quickStyle2.xml" ContentType="application/vnd.openxmlformats-officedocument.drawingml.diagramStyle+xml"/>
  <Override PartName="/ppt/notesSlides/notesSlide112.xml" ContentType="application/vnd.openxmlformats-officedocument.presentationml.notesSlide+xml"/>
  <Override PartName="/ppt/notesSlides/notesSlide25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ppt/notesSlides/notesSlide235.xml" ContentType="application/vnd.openxmlformats-officedocument.presentationml.notesSlide+xml"/>
  <Override PartName="/ppt/slides/slide214.xml" ContentType="application/vnd.openxmlformats-officedocument.presentationml.slide+xml"/>
  <Override PartName="/ppt/slides/slide261.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diagrams/data20.xml" ContentType="application/vnd.openxmlformats-officedocument.drawingml.diagramData+xml"/>
  <Override PartName="/ppt/slides/slide21.xml" ContentType="application/vnd.openxmlformats-officedocument.presentationml.slide+xml"/>
  <Override PartName="/ppt/slides/slide198.xml" ContentType="application/vnd.openxmlformats-officedocument.presentationml.slide+xml"/>
  <Override PartName="/ppt/diagrams/layout5.xml" ContentType="application/vnd.openxmlformats-officedocument.drawingml.diagramLayout+xml"/>
  <Override PartName="/ppt/diagrams/quickStyle24.xml" ContentType="application/vnd.openxmlformats-officedocument.drawingml.diagramStyle+xml"/>
  <Override PartName="/ppt/diagrams/drawing25.xml" ContentType="application/vnd.ms-office.drawingml.diagramDrawing+xml"/>
  <Override PartName="/ppt/notesSlides/notesSlide197.xml" ContentType="application/vnd.openxmlformats-officedocument.presentationml.notesSlide+xml"/>
  <Override PartName="/ppt/notesSlides/notesSlide213.xml" ContentType="application/vnd.openxmlformats-officedocument.presentationml.notesSlide+xml"/>
  <Override PartName="/ppt/notesSlides/notesSlide26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diagrams/layout35.xml" ContentType="application/vnd.openxmlformats-officedocument.drawingml.diagramLayout+xml"/>
  <Override PartName="/ppt/diagrams/drawing7.xml" ContentType="application/vnd.ms-office.drawingml.diagramDrawing+xml"/>
  <Override PartName="/ppt/diagrams/layout13.xml" ContentType="application/vnd.openxmlformats-officedocument.drawingml.diagramLayout+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diagrams/colors23.xml" ContentType="application/vnd.openxmlformats-officedocument.drawingml.diagramColors+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slides/slide255.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notesSlides/notesSlide131.xml" ContentType="application/vnd.openxmlformats-officedocument.presentationml.notesSlide+xml"/>
  <Override PartName="/ppt/notesSlides/notesSlide229.xml" ContentType="application/vnd.openxmlformats-officedocument.presentationml.notes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notesSlides/notesSlide28.xml" ContentType="application/vnd.openxmlformats-officedocument.presentationml.notesSlide+xml"/>
  <Override PartName="/ppt/notesSlides/notesSlide75.xml" ContentType="application/vnd.openxmlformats-officedocument.presentationml.notesSlide+xml"/>
  <Override PartName="/ppt/diagrams/drawing19.xml" ContentType="application/vnd.ms-office.drawingml.diagramDrawing+xml"/>
  <Override PartName="/ppt/notesSlides/notesSlide207.xml" ContentType="application/vnd.openxmlformats-officedocument.presentationml.notesSlide+xml"/>
  <Override PartName="/ppt/notesSlides/notesSlide254.xml" ContentType="application/vnd.openxmlformats-officedocument.presentationml.notesSlide+xml"/>
  <Override PartName="/ppt/slides/slide233.xml" ContentType="application/vnd.openxmlformats-officedocument.presentationml.slide+xml"/>
  <Override PartName="/ppt/notesSlides/notesSlide53.xml" ContentType="application/vnd.openxmlformats-officedocument.presentationml.notesSlide+xml"/>
  <Override PartName="/ppt/diagrams/quickStyle18.xml" ContentType="application/vnd.openxmlformats-officedocument.drawingml.diagramStyle+xml"/>
  <Override PartName="/ppt/diagrams/layout29.xml" ContentType="application/vnd.openxmlformats-officedocument.drawingml.diagramLayout+xml"/>
  <Override PartName="/ppt/slides/slide40.xml" ContentType="application/vnd.openxmlformats-officedocument.presentationml.slide+xml"/>
  <Override PartName="/ppt/slides/slide211.xml" ContentType="application/vnd.openxmlformats-officedocument.presentationml.slide+xml"/>
  <Override PartName="/ppt/notesSlides/notesSlide169.xml" ContentType="application/vnd.openxmlformats-officedocument.presentationml.notesSlide+xml"/>
  <Override PartName="/ppt/notesSlides/notesSlide23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diagrams/layout2.xml" ContentType="application/vnd.openxmlformats-officedocument.drawingml.diagramLayout+xml"/>
  <Override PartName="/ppt/notesSlides/notesSlide31.xml" ContentType="application/vnd.openxmlformats-officedocument.presentationml.notesSlide+xml"/>
  <Override PartName="/ppt/notesSlides/notesSlide210.xml" ContentType="application/vnd.openxmlformats-officedocument.presentationml.notesSlide+xml"/>
  <Override PartName="/ppt/slides/slide126.xml" ContentType="application/vnd.openxmlformats-officedocument.presentationml.slide+xml"/>
  <Override PartName="/ppt/slides/slide173.xml" ContentType="application/vnd.openxmlformats-officedocument.presentationml.slide+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notesSlides/notesSlide147.xml" ContentType="application/vnd.openxmlformats-officedocument.presentationml.notesSlide+xml"/>
  <Override PartName="/ppt/diagrams/layout32.xml" ContentType="application/vnd.openxmlformats-officedocument.drawingml.diagramLayout+xml"/>
  <Override PartName="/ppt/notesSlides/notesSlide194.xml" ContentType="application/vnd.openxmlformats-officedocument.presentationml.notesSlide+xml"/>
  <Override PartName="/ppt/slides/slide78.xml" ContentType="application/vnd.openxmlformats-officedocument.presentationml.slide+xml"/>
  <Override PartName="/ppt/diagrams/drawing4.xml" ContentType="application/vnd.ms-office.drawingml.diagramDrawing+xml"/>
  <Override PartName="/ppt/notesSlides/notesSlide125.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49.xml" ContentType="application/vnd.openxmlformats-officedocument.presentationml.slide+xml"/>
  <Override PartName="/ppt/slideLayouts/slideLayout8.xml" ContentType="application/vnd.openxmlformats-officedocument.presentationml.slideLayout+xml"/>
  <Override PartName="/ppt/diagrams/layout10.xml" ContentType="application/vnd.openxmlformats-officedocument.drawingml.diagramLayout+xml"/>
  <Override PartName="/ppt/notesSlides/notesSlide69.xml" ContentType="application/vnd.openxmlformats-officedocument.presentationml.notesSlide+xml"/>
  <Override PartName="/ppt/notesSlides/notesSlide248.xml" ContentType="application/vnd.openxmlformats-officedocument.presentationml.notesSlide+xml"/>
  <Override PartName="/ppt/slideMasters/slideMaster1.xml" ContentType="application/vnd.openxmlformats-officedocument.presentationml.slideMaster+xml"/>
  <Override PartName="/ppt/slides/slide227.xml" ContentType="application/vnd.openxmlformats-officedocument.presentationml.slide+xml"/>
  <Override PartName="/ppt/notesSlides/notesSlide47.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diagrams/colors20.xml" ContentType="application/vnd.openxmlformats-officedocument.drawingml.diagramColors+xml"/>
  <Override PartName="/ppt/notesSlides/notesSlide150.xml" ContentType="application/vnd.openxmlformats-officedocument.presentationml.notesSlide+xml"/>
  <Override PartName="/ppt/diagrams/data33.xml" ContentType="application/vnd.openxmlformats-officedocument.drawingml.diagramData+xml"/>
  <Override PartName="/ppt/slides/slide34.xml" ContentType="application/vnd.openxmlformats-officedocument.presentationml.slide+xml"/>
  <Override PartName="/ppt/slides/slide81.xml" ContentType="application/vnd.openxmlformats-officedocument.presentationml.slide+xml"/>
  <Override PartName="/ppt/diagrams/data11.xml" ContentType="application/vnd.openxmlformats-officedocument.drawingml.diagramData+xml"/>
  <Override PartName="/ppt/notesSlides/notesSlide226.xml" ContentType="application/vnd.openxmlformats-officedocument.presentationml.notesSlide+xml"/>
  <Default Extension="rels" ContentType="application/vnd.openxmlformats-package.relationships+xml"/>
  <Override PartName="/ppt/slides/slide189.xml" ContentType="application/vnd.openxmlformats-officedocument.presentationml.slide+xml"/>
  <Override PartName="/ppt/slides/slide205.xml" ContentType="application/vnd.openxmlformats-officedocument.presentationml.slide+xml"/>
  <Override PartName="/ppt/slides/slide252.xml" ContentType="application/vnd.openxmlformats-officedocument.presentationml.slide+xml"/>
  <Override PartName="/ppt/diagrams/data8.xml" ContentType="application/vnd.openxmlformats-officedocument.drawingml.diagramData+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notesSlides/notesSlide25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diagrams/layout26.xml" ContentType="application/vnd.openxmlformats-officedocument.drawingml.diagramLayout+xml"/>
  <Override PartName="/ppt/slides/slide145.xml" ContentType="application/vnd.openxmlformats-officedocument.presentationml.slide+xml"/>
  <Override PartName="/ppt/slides/slide192.xml" ContentType="application/vnd.openxmlformats-officedocument.presentationml.slide+xml"/>
  <Override PartName="/ppt/diagrams/quickStyle9.xml" ContentType="application/vnd.openxmlformats-officedocument.drawingml.diagramStyle+xml"/>
  <Override PartName="/ppt/notesSlides/notesSlide119.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diagrams/colors14.xml" ContentType="application/vnd.openxmlformats-officedocument.drawingml.diagramColors+xml"/>
  <Override PartName="/ppt/notesSlides/notesSlide144.xml" ContentType="application/vnd.openxmlformats-officedocument.presentationml.notesSlide+xml"/>
  <Override PartName="/ppt/diagrams/data27.xml" ContentType="application/vnd.openxmlformats-officedocument.drawingml.diagramData+xml"/>
  <Override PartName="/ppt/notesSlides/notesSlide191.xml" ContentType="application/vnd.openxmlformats-officedocument.presentationml.notesSlide+xml"/>
  <Override PartName="/ppt/slides/slide28.xml" ContentType="application/vnd.openxmlformats-officedocument.presentationml.slide+xml"/>
  <Override PartName="/ppt/slides/slide75.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01.xml" ContentType="application/vnd.openxmlformats-officedocument.presentationml.slide+xml"/>
  <Override PartName="/ppt/slides/slide2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notesSlides/notesSlide100.xml" ContentType="application/vnd.openxmlformats-officedocument.presentationml.notesSlide+xml"/>
  <Override PartName="/ppt/diagrams/data30.xml" ContentType="application/vnd.openxmlformats-officedocument.drawingml.diagramData+xml"/>
  <Override PartName="/ppt/notesSlides/notesSlide24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6" r:id="rId1"/>
  </p:sldMasterIdLst>
  <p:notesMasterIdLst>
    <p:notesMasterId r:id="rId266"/>
  </p:notesMasterIdLst>
  <p:handoutMasterIdLst>
    <p:handoutMasterId r:id="rId267"/>
  </p:handoutMasterIdLst>
  <p:sldIdLst>
    <p:sldId id="314" r:id="rId2"/>
    <p:sldId id="311" r:id="rId3"/>
    <p:sldId id="317" r:id="rId4"/>
    <p:sldId id="316" r:id="rId5"/>
    <p:sldId id="335" r:id="rId6"/>
    <p:sldId id="336" r:id="rId7"/>
    <p:sldId id="339" r:id="rId8"/>
    <p:sldId id="347" r:id="rId9"/>
    <p:sldId id="346" r:id="rId10"/>
    <p:sldId id="345" r:id="rId11"/>
    <p:sldId id="350" r:id="rId12"/>
    <p:sldId id="349" r:id="rId13"/>
    <p:sldId id="352" r:id="rId14"/>
    <p:sldId id="348" r:id="rId15"/>
    <p:sldId id="362" r:id="rId16"/>
    <p:sldId id="361" r:id="rId17"/>
    <p:sldId id="363" r:id="rId18"/>
    <p:sldId id="333" r:id="rId19"/>
    <p:sldId id="334" r:id="rId20"/>
    <p:sldId id="318" r:id="rId21"/>
    <p:sldId id="321" r:id="rId22"/>
    <p:sldId id="325" r:id="rId23"/>
    <p:sldId id="320" r:id="rId24"/>
    <p:sldId id="364" r:id="rId25"/>
    <p:sldId id="366" r:id="rId26"/>
    <p:sldId id="323" r:id="rId27"/>
    <p:sldId id="324" r:id="rId28"/>
    <p:sldId id="322" r:id="rId29"/>
    <p:sldId id="327" r:id="rId30"/>
    <p:sldId id="328" r:id="rId31"/>
    <p:sldId id="326" r:id="rId32"/>
    <p:sldId id="330" r:id="rId33"/>
    <p:sldId id="329" r:id="rId34"/>
    <p:sldId id="332" r:id="rId35"/>
    <p:sldId id="368" r:id="rId36"/>
    <p:sldId id="367" r:id="rId37"/>
    <p:sldId id="319" r:id="rId38"/>
    <p:sldId id="388" r:id="rId39"/>
    <p:sldId id="386" r:id="rId40"/>
    <p:sldId id="389" r:id="rId41"/>
    <p:sldId id="374" r:id="rId42"/>
    <p:sldId id="375" r:id="rId43"/>
    <p:sldId id="376" r:id="rId44"/>
    <p:sldId id="377" r:id="rId45"/>
    <p:sldId id="381" r:id="rId46"/>
    <p:sldId id="380" r:id="rId47"/>
    <p:sldId id="391" r:id="rId48"/>
    <p:sldId id="390" r:id="rId49"/>
    <p:sldId id="378" r:id="rId50"/>
    <p:sldId id="383" r:id="rId51"/>
    <p:sldId id="382" r:id="rId52"/>
    <p:sldId id="379" r:id="rId53"/>
    <p:sldId id="385" r:id="rId54"/>
    <p:sldId id="369" r:id="rId55"/>
    <p:sldId id="373" r:id="rId56"/>
    <p:sldId id="384" r:id="rId57"/>
    <p:sldId id="372" r:id="rId58"/>
    <p:sldId id="371" r:id="rId59"/>
    <p:sldId id="370" r:id="rId60"/>
    <p:sldId id="392" r:id="rId61"/>
    <p:sldId id="393" r:id="rId62"/>
    <p:sldId id="394" r:id="rId63"/>
    <p:sldId id="395" r:id="rId64"/>
    <p:sldId id="396" r:id="rId65"/>
    <p:sldId id="397" r:id="rId66"/>
    <p:sldId id="398" r:id="rId67"/>
    <p:sldId id="399" r:id="rId68"/>
    <p:sldId id="400" r:id="rId69"/>
    <p:sldId id="408" r:id="rId70"/>
    <p:sldId id="409" r:id="rId71"/>
    <p:sldId id="410" r:id="rId72"/>
    <p:sldId id="411" r:id="rId73"/>
    <p:sldId id="412" r:id="rId74"/>
    <p:sldId id="413" r:id="rId75"/>
    <p:sldId id="414" r:id="rId76"/>
    <p:sldId id="415" r:id="rId77"/>
    <p:sldId id="416" r:id="rId78"/>
    <p:sldId id="417" r:id="rId79"/>
    <p:sldId id="418" r:id="rId80"/>
    <p:sldId id="419" r:id="rId81"/>
    <p:sldId id="420" r:id="rId82"/>
    <p:sldId id="421" r:id="rId83"/>
    <p:sldId id="422" r:id="rId84"/>
    <p:sldId id="423" r:id="rId85"/>
    <p:sldId id="424" r:id="rId86"/>
    <p:sldId id="425" r:id="rId87"/>
    <p:sldId id="426" r:id="rId88"/>
    <p:sldId id="427" r:id="rId89"/>
    <p:sldId id="444" r:id="rId90"/>
    <p:sldId id="514" r:id="rId91"/>
    <p:sldId id="351" r:id="rId92"/>
    <p:sldId id="357" r:id="rId93"/>
    <p:sldId id="356" r:id="rId94"/>
    <p:sldId id="355" r:id="rId95"/>
    <p:sldId id="354" r:id="rId96"/>
    <p:sldId id="353" r:id="rId97"/>
    <p:sldId id="522" r:id="rId98"/>
    <p:sldId id="523" r:id="rId99"/>
    <p:sldId id="532" r:id="rId100"/>
    <p:sldId id="536" r:id="rId101"/>
    <p:sldId id="445" r:id="rId102"/>
    <p:sldId id="547" r:id="rId103"/>
    <p:sldId id="446" r:id="rId104"/>
    <p:sldId id="447" r:id="rId105"/>
    <p:sldId id="448" r:id="rId106"/>
    <p:sldId id="449" r:id="rId107"/>
    <p:sldId id="450" r:id="rId108"/>
    <p:sldId id="451" r:id="rId109"/>
    <p:sldId id="452" r:id="rId110"/>
    <p:sldId id="453" r:id="rId111"/>
    <p:sldId id="665" r:id="rId112"/>
    <p:sldId id="666" r:id="rId113"/>
    <p:sldId id="667" r:id="rId114"/>
    <p:sldId id="454" r:id="rId115"/>
    <p:sldId id="455" r:id="rId116"/>
    <p:sldId id="456" r:id="rId117"/>
    <p:sldId id="457" r:id="rId118"/>
    <p:sldId id="458" r:id="rId119"/>
    <p:sldId id="459" r:id="rId120"/>
    <p:sldId id="460" r:id="rId121"/>
    <p:sldId id="461" r:id="rId122"/>
    <p:sldId id="462" r:id="rId123"/>
    <p:sldId id="463" r:id="rId124"/>
    <p:sldId id="464" r:id="rId125"/>
    <p:sldId id="465" r:id="rId126"/>
    <p:sldId id="466" r:id="rId127"/>
    <p:sldId id="467" r:id="rId128"/>
    <p:sldId id="468" r:id="rId129"/>
    <p:sldId id="469" r:id="rId130"/>
    <p:sldId id="470" r:id="rId131"/>
    <p:sldId id="471" r:id="rId132"/>
    <p:sldId id="472" r:id="rId133"/>
    <p:sldId id="473" r:id="rId134"/>
    <p:sldId id="474" r:id="rId135"/>
    <p:sldId id="475" r:id="rId136"/>
    <p:sldId id="476" r:id="rId137"/>
    <p:sldId id="477" r:id="rId138"/>
    <p:sldId id="478" r:id="rId139"/>
    <p:sldId id="479" r:id="rId140"/>
    <p:sldId id="480" r:id="rId141"/>
    <p:sldId id="481" r:id="rId142"/>
    <p:sldId id="482" r:id="rId143"/>
    <p:sldId id="483" r:id="rId144"/>
    <p:sldId id="484" r:id="rId145"/>
    <p:sldId id="485" r:id="rId146"/>
    <p:sldId id="486" r:id="rId147"/>
    <p:sldId id="487" r:id="rId148"/>
    <p:sldId id="488" r:id="rId149"/>
    <p:sldId id="489" r:id="rId150"/>
    <p:sldId id="490" r:id="rId151"/>
    <p:sldId id="491" r:id="rId152"/>
    <p:sldId id="492" r:id="rId153"/>
    <p:sldId id="493" r:id="rId154"/>
    <p:sldId id="549" r:id="rId155"/>
    <p:sldId id="494" r:id="rId156"/>
    <p:sldId id="664" r:id="rId157"/>
    <p:sldId id="495" r:id="rId158"/>
    <p:sldId id="496" r:id="rId159"/>
    <p:sldId id="497" r:id="rId160"/>
    <p:sldId id="498" r:id="rId161"/>
    <p:sldId id="499" r:id="rId162"/>
    <p:sldId id="500" r:id="rId163"/>
    <p:sldId id="501" r:id="rId164"/>
    <p:sldId id="502" r:id="rId165"/>
    <p:sldId id="503" r:id="rId166"/>
    <p:sldId id="504" r:id="rId167"/>
    <p:sldId id="505" r:id="rId168"/>
    <p:sldId id="506" r:id="rId169"/>
    <p:sldId id="562" r:id="rId170"/>
    <p:sldId id="550" r:id="rId171"/>
    <p:sldId id="551" r:id="rId172"/>
    <p:sldId id="552" r:id="rId173"/>
    <p:sldId id="553" r:id="rId174"/>
    <p:sldId id="554" r:id="rId175"/>
    <p:sldId id="555" r:id="rId176"/>
    <p:sldId id="557" r:id="rId177"/>
    <p:sldId id="558" r:id="rId178"/>
    <p:sldId id="559" r:id="rId179"/>
    <p:sldId id="560" r:id="rId180"/>
    <p:sldId id="561" r:id="rId181"/>
    <p:sldId id="563" r:id="rId182"/>
    <p:sldId id="566" r:id="rId183"/>
    <p:sldId id="567" r:id="rId184"/>
    <p:sldId id="568" r:id="rId185"/>
    <p:sldId id="569" r:id="rId186"/>
    <p:sldId id="570" r:id="rId187"/>
    <p:sldId id="571" r:id="rId188"/>
    <p:sldId id="572" r:id="rId189"/>
    <p:sldId id="573" r:id="rId190"/>
    <p:sldId id="574" r:id="rId191"/>
    <p:sldId id="575" r:id="rId192"/>
    <p:sldId id="576" r:id="rId193"/>
    <p:sldId id="577" r:id="rId194"/>
    <p:sldId id="578" r:id="rId195"/>
    <p:sldId id="579" r:id="rId196"/>
    <p:sldId id="580" r:id="rId197"/>
    <p:sldId id="581" r:id="rId198"/>
    <p:sldId id="582" r:id="rId199"/>
    <p:sldId id="583" r:id="rId200"/>
    <p:sldId id="584" r:id="rId201"/>
    <p:sldId id="585" r:id="rId202"/>
    <p:sldId id="586" r:id="rId203"/>
    <p:sldId id="587" r:id="rId204"/>
    <p:sldId id="588" r:id="rId205"/>
    <p:sldId id="589" r:id="rId206"/>
    <p:sldId id="590" r:id="rId207"/>
    <p:sldId id="591" r:id="rId208"/>
    <p:sldId id="592" r:id="rId209"/>
    <p:sldId id="593" r:id="rId210"/>
    <p:sldId id="594" r:id="rId211"/>
    <p:sldId id="595" r:id="rId212"/>
    <p:sldId id="596" r:id="rId213"/>
    <p:sldId id="597" r:id="rId214"/>
    <p:sldId id="598" r:id="rId215"/>
    <p:sldId id="599" r:id="rId216"/>
    <p:sldId id="600" r:id="rId217"/>
    <p:sldId id="601" r:id="rId218"/>
    <p:sldId id="602" r:id="rId219"/>
    <p:sldId id="603" r:id="rId220"/>
    <p:sldId id="604" r:id="rId221"/>
    <p:sldId id="605" r:id="rId222"/>
    <p:sldId id="606" r:id="rId223"/>
    <p:sldId id="607" r:id="rId224"/>
    <p:sldId id="608" r:id="rId225"/>
    <p:sldId id="609" r:id="rId226"/>
    <p:sldId id="610" r:id="rId227"/>
    <p:sldId id="611" r:id="rId228"/>
    <p:sldId id="612" r:id="rId229"/>
    <p:sldId id="613" r:id="rId230"/>
    <p:sldId id="614" r:id="rId231"/>
    <p:sldId id="615" r:id="rId232"/>
    <p:sldId id="616" r:id="rId233"/>
    <p:sldId id="617" r:id="rId234"/>
    <p:sldId id="618" r:id="rId235"/>
    <p:sldId id="619" r:id="rId236"/>
    <p:sldId id="620" r:id="rId237"/>
    <p:sldId id="621" r:id="rId238"/>
    <p:sldId id="622" r:id="rId239"/>
    <p:sldId id="623" r:id="rId240"/>
    <p:sldId id="624" r:id="rId241"/>
    <p:sldId id="625" r:id="rId242"/>
    <p:sldId id="626" r:id="rId243"/>
    <p:sldId id="627" r:id="rId244"/>
    <p:sldId id="628" r:id="rId245"/>
    <p:sldId id="629" r:id="rId246"/>
    <p:sldId id="630" r:id="rId247"/>
    <p:sldId id="631" r:id="rId248"/>
    <p:sldId id="632" r:id="rId249"/>
    <p:sldId id="633" r:id="rId250"/>
    <p:sldId id="634" r:id="rId251"/>
    <p:sldId id="635" r:id="rId252"/>
    <p:sldId id="636" r:id="rId253"/>
    <p:sldId id="637" r:id="rId254"/>
    <p:sldId id="638" r:id="rId255"/>
    <p:sldId id="639" r:id="rId256"/>
    <p:sldId id="640" r:id="rId257"/>
    <p:sldId id="641" r:id="rId258"/>
    <p:sldId id="642" r:id="rId259"/>
    <p:sldId id="643" r:id="rId260"/>
    <p:sldId id="644" r:id="rId261"/>
    <p:sldId id="645" r:id="rId262"/>
    <p:sldId id="646" r:id="rId263"/>
    <p:sldId id="647" r:id="rId264"/>
    <p:sldId id="663" r:id="rId265"/>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91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viewProps" Target="view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theme" Target="theme/theme1.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slide" Target="slides/slide259.xml"/><Relationship Id="rId265" Type="http://schemas.openxmlformats.org/officeDocument/2006/relationships/slide" Target="slides/slide264.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tableStyles" Target="tableStyles.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notesMaster" Target="notesMasters/notesMaster1.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handoutMaster" Target="handoutMasters/handout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s>
</file>

<file path=ppt/charts/_rels/chart1.xml.rels><?xml version="1.0" encoding="UTF-8" standalone="yes"?>
<Relationships xmlns="http://schemas.openxmlformats.org/package/2006/relationships"><Relationship Id="rId1" Type="http://schemas.openxmlformats.org/officeDocument/2006/relationships/package" Target="../embeddings/Folha_de_C_lculo_do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pt-PT"/>
  <c:style val="3"/>
  <c:chart>
    <c:autoTitleDeleted val="1"/>
    <c:view3D>
      <c:rotX val="30"/>
      <c:perspective val="30"/>
    </c:view3D>
    <c:plotArea>
      <c:layout>
        <c:manualLayout>
          <c:layoutTarget val="inner"/>
          <c:xMode val="edge"/>
          <c:yMode val="edge"/>
          <c:x val="4.5668909104808503E-2"/>
          <c:y val="0.15647526091872144"/>
          <c:w val="0.93864349728845509"/>
          <c:h val="0.71865362159291768"/>
        </c:manualLayout>
      </c:layout>
      <c:pie3DChart>
        <c:varyColors val="1"/>
        <c:ser>
          <c:idx val="0"/>
          <c:order val="0"/>
          <c:tx>
            <c:strRef>
              <c:f>Folha1!$B$1</c:f>
              <c:strCache>
                <c:ptCount val="1"/>
                <c:pt idx="0">
                  <c:v>Composição do tecido empresarial nacional</c:v>
                </c:pt>
              </c:strCache>
            </c:strRef>
          </c:tx>
          <c:cat>
            <c:strRef>
              <c:f>Folha1!$A$2:$A$3</c:f>
              <c:strCache>
                <c:ptCount val="2"/>
                <c:pt idx="0">
                  <c:v>PE e ME</c:v>
                </c:pt>
                <c:pt idx="1">
                  <c:v>Restantes Entidades</c:v>
                </c:pt>
              </c:strCache>
            </c:strRef>
          </c:cat>
          <c:val>
            <c:numRef>
              <c:f>Folha1!$B$2:$B$3</c:f>
              <c:numCache>
                <c:formatCode>General</c:formatCode>
                <c:ptCount val="2"/>
                <c:pt idx="0">
                  <c:v>92</c:v>
                </c:pt>
                <c:pt idx="1">
                  <c:v>8</c:v>
                </c:pt>
              </c:numCache>
            </c:numRef>
          </c:val>
        </c:ser>
      </c:pie3DChart>
    </c:plotArea>
    <c:legend>
      <c:legendPos val="b"/>
      <c:layout>
        <c:manualLayout>
          <c:xMode val="edge"/>
          <c:yMode val="edge"/>
          <c:x val="0.16844992390208177"/>
          <c:y val="0.89905024704597791"/>
          <c:w val="0.68040570857036264"/>
          <c:h val="8.3005893215668397E-2"/>
        </c:manualLayout>
      </c:layout>
    </c:legend>
    <c:plotVisOnly val="1"/>
  </c:chart>
  <c:txPr>
    <a:bodyPr/>
    <a:lstStyle/>
    <a:p>
      <a:pPr>
        <a:defRPr sz="1800"/>
      </a:pPr>
      <a:endParaRPr lang="pt-PT"/>
    </a:p>
  </c:txPr>
  <c:externalData r:id="rId1"/>
</c:chartSpace>
</file>

<file path=ppt/diagrams/_rels/data1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6.png"/><Relationship Id="rId1" Type="http://schemas.openxmlformats.org/officeDocument/2006/relationships/image" Target="../media/image17.gif"/><Relationship Id="rId4" Type="http://schemas.openxmlformats.org/officeDocument/2006/relationships/image" Target="../media/image20.jpeg"/></Relationships>
</file>

<file path=ppt/diagrams/_rels/data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diagrams/_rels/data3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image" Target="../media/image17.gif"/></Relationships>
</file>

<file path=ppt/diagrams/_rels/data33.xml.rels><?xml version="1.0" encoding="UTF-8" standalone="yes"?>
<Relationships xmlns="http://schemas.openxmlformats.org/package/2006/relationships"><Relationship Id="rId1" Type="http://schemas.openxmlformats.org/officeDocument/2006/relationships/image" Target="../media/image6.jpeg"/></Relationships>
</file>

<file path=ppt/diagrams/_rels/drawing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57B70A-107F-49CC-8EA6-07B372B50656}" type="doc">
      <dgm:prSet loTypeId="urn:microsoft.com/office/officeart/2005/8/layout/equation2" loCatId="process" qsTypeId="urn:microsoft.com/office/officeart/2005/8/quickstyle/simple1" qsCatId="simple" csTypeId="urn:microsoft.com/office/officeart/2005/8/colors/accent1_2" csCatId="accent1" phldr="1"/>
      <dgm:spPr/>
    </dgm:pt>
    <dgm:pt modelId="{C408B09D-07D9-4C3F-9840-0FF32B632EAA}">
      <dgm:prSet phldrT="[Texto]" custT="1">
        <dgm:style>
          <a:lnRef idx="1">
            <a:schemeClr val="accent1"/>
          </a:lnRef>
          <a:fillRef idx="3">
            <a:schemeClr val="accent1"/>
          </a:fillRef>
          <a:effectRef idx="2">
            <a:schemeClr val="accent1"/>
          </a:effectRef>
          <a:fontRef idx="minor">
            <a:schemeClr val="lt1"/>
          </a:fontRef>
        </dgm:style>
      </dgm:prSet>
      <dgm:spPr/>
      <dgm:t>
        <a:bodyPr/>
        <a:lstStyle/>
        <a:p>
          <a:r>
            <a:rPr lang="pt-PT" sz="1200" dirty="0" smtClean="0"/>
            <a:t>Contabilidade</a:t>
          </a:r>
          <a:endParaRPr lang="pt-PT" sz="1200" dirty="0"/>
        </a:p>
      </dgm:t>
    </dgm:pt>
    <dgm:pt modelId="{DDC43583-AD4C-49A1-8698-F4411AE10484}" type="parTrans" cxnId="{0A2E6FEA-5853-42AC-8BFB-3BE4FD836A10}">
      <dgm:prSet/>
      <dgm:spPr/>
      <dgm:t>
        <a:bodyPr/>
        <a:lstStyle/>
        <a:p>
          <a:endParaRPr lang="pt-PT"/>
        </a:p>
      </dgm:t>
    </dgm:pt>
    <dgm:pt modelId="{1DD58040-E5C9-4F78-A47E-1C48432130C5}" type="sibTrans" cxnId="{0A2E6FEA-5853-42AC-8BFB-3BE4FD836A10}">
      <dgm:prSet/>
      <dgm:spPr/>
      <dgm:t>
        <a:bodyPr/>
        <a:lstStyle/>
        <a:p>
          <a:endParaRPr lang="pt-PT"/>
        </a:p>
      </dgm:t>
    </dgm:pt>
    <dgm:pt modelId="{7DD0C5BC-2CC2-4ED2-939B-98D87C19F1FE}">
      <dgm:prSet phldrT="[Texto]" custT="1">
        <dgm:style>
          <a:lnRef idx="1">
            <a:schemeClr val="accent1"/>
          </a:lnRef>
          <a:fillRef idx="3">
            <a:schemeClr val="accent1"/>
          </a:fillRef>
          <a:effectRef idx="2">
            <a:schemeClr val="accent1"/>
          </a:effectRef>
          <a:fontRef idx="minor">
            <a:schemeClr val="lt1"/>
          </a:fontRef>
        </dgm:style>
      </dgm:prSet>
      <dgm:spPr/>
      <dgm:t>
        <a:bodyPr/>
        <a:lstStyle/>
        <a:p>
          <a:r>
            <a:rPr lang="pt-PT" sz="1200" dirty="0" smtClean="0"/>
            <a:t>Relato financeiro</a:t>
          </a:r>
          <a:endParaRPr lang="pt-PT" sz="1200" dirty="0"/>
        </a:p>
      </dgm:t>
    </dgm:pt>
    <dgm:pt modelId="{D9ADECAF-C661-4F37-A80B-DC401B397811}" type="parTrans" cxnId="{AF2C8E23-EE5F-4F54-99A5-D4B702B47FFB}">
      <dgm:prSet/>
      <dgm:spPr/>
      <dgm:t>
        <a:bodyPr/>
        <a:lstStyle/>
        <a:p>
          <a:endParaRPr lang="pt-PT"/>
        </a:p>
      </dgm:t>
    </dgm:pt>
    <dgm:pt modelId="{B8AEEC8A-9D67-44C8-9D1D-1C76A29DB4BA}" type="sibTrans" cxnId="{AF2C8E23-EE5F-4F54-99A5-D4B702B47FFB}">
      <dgm:prSet/>
      <dgm:spPr/>
      <dgm:t>
        <a:bodyPr/>
        <a:lstStyle/>
        <a:p>
          <a:endParaRPr lang="pt-PT"/>
        </a:p>
      </dgm:t>
    </dgm:pt>
    <dgm:pt modelId="{C07B7DBA-BDF5-4D98-9454-2FCE10AAB2BC}">
      <dgm:prSet phldrT="[Texto]" custT="1"/>
      <dgm:spPr>
        <a:gradFill rotWithShape="0">
          <a:gsLst>
            <a:gs pos="0">
              <a:srgbClr val="03D4A8"/>
            </a:gs>
            <a:gs pos="25000">
              <a:srgbClr val="21D6E0"/>
            </a:gs>
            <a:gs pos="75000">
              <a:srgbClr val="0087E6"/>
            </a:gs>
            <a:gs pos="100000">
              <a:srgbClr val="005CBF"/>
            </a:gs>
          </a:gsLst>
          <a:lin ang="5400000" scaled="0"/>
        </a:gradFill>
        <a:effectLst>
          <a:outerShdw blurRad="50800" dist="38100" dir="18900000" algn="bl" rotWithShape="0">
            <a:prstClr val="black">
              <a:alpha val="40000"/>
            </a:prstClr>
          </a:outerShdw>
        </a:effectLst>
      </dgm:spPr>
      <dgm:t>
        <a:bodyPr/>
        <a:lstStyle/>
        <a:p>
          <a:r>
            <a:rPr lang="pt-PT" sz="4000" b="1" dirty="0" smtClean="0"/>
            <a:t>SNC</a:t>
          </a:r>
          <a:endParaRPr lang="pt-PT" sz="4000" b="1" dirty="0"/>
        </a:p>
      </dgm:t>
    </dgm:pt>
    <dgm:pt modelId="{B9BFFA70-2779-46F1-A855-9E1A3A8106A1}" type="parTrans" cxnId="{E52F36CB-7EB5-470A-BA09-563AC5BC8789}">
      <dgm:prSet/>
      <dgm:spPr/>
      <dgm:t>
        <a:bodyPr/>
        <a:lstStyle/>
        <a:p>
          <a:endParaRPr lang="pt-PT"/>
        </a:p>
      </dgm:t>
    </dgm:pt>
    <dgm:pt modelId="{72D4298B-FA88-4FD2-B326-1323453E02B4}" type="sibTrans" cxnId="{E52F36CB-7EB5-470A-BA09-563AC5BC8789}">
      <dgm:prSet/>
      <dgm:spPr/>
      <dgm:t>
        <a:bodyPr/>
        <a:lstStyle/>
        <a:p>
          <a:endParaRPr lang="pt-PT"/>
        </a:p>
      </dgm:t>
    </dgm:pt>
    <dgm:pt modelId="{A917DD6D-F279-4301-9F44-4759147F7266}" type="pres">
      <dgm:prSet presAssocID="{F557B70A-107F-49CC-8EA6-07B372B50656}" presName="Name0" presStyleCnt="0">
        <dgm:presLayoutVars>
          <dgm:dir/>
          <dgm:resizeHandles val="exact"/>
        </dgm:presLayoutVars>
      </dgm:prSet>
      <dgm:spPr/>
    </dgm:pt>
    <dgm:pt modelId="{72E10ED4-2D94-49D9-9F9E-4DA872DAE000}" type="pres">
      <dgm:prSet presAssocID="{F557B70A-107F-49CC-8EA6-07B372B50656}" presName="vNodes" presStyleCnt="0"/>
      <dgm:spPr/>
    </dgm:pt>
    <dgm:pt modelId="{E666B5E0-E2A7-4EBB-A6F4-C91332A65277}" type="pres">
      <dgm:prSet presAssocID="{C408B09D-07D9-4C3F-9840-0FF32B632EAA}" presName="node" presStyleLbl="node1" presStyleIdx="0" presStyleCnt="3" custScaleX="156328">
        <dgm:presLayoutVars>
          <dgm:bulletEnabled val="1"/>
        </dgm:presLayoutVars>
      </dgm:prSet>
      <dgm:spPr/>
      <dgm:t>
        <a:bodyPr/>
        <a:lstStyle/>
        <a:p>
          <a:endParaRPr lang="pt-PT"/>
        </a:p>
      </dgm:t>
    </dgm:pt>
    <dgm:pt modelId="{1270BAFE-8413-4D6E-B1A1-351F4B22F690}" type="pres">
      <dgm:prSet presAssocID="{1DD58040-E5C9-4F78-A47E-1C48432130C5}" presName="spacerT" presStyleCnt="0"/>
      <dgm:spPr/>
    </dgm:pt>
    <dgm:pt modelId="{A25A7495-B49C-47E4-A9E6-142BF1973E73}" type="pres">
      <dgm:prSet presAssocID="{1DD58040-E5C9-4F78-A47E-1C48432130C5}" presName="sibTrans" presStyleLbl="sibTrans2D1" presStyleIdx="0" presStyleCnt="2"/>
      <dgm:spPr/>
      <dgm:t>
        <a:bodyPr/>
        <a:lstStyle/>
        <a:p>
          <a:endParaRPr lang="pt-PT"/>
        </a:p>
      </dgm:t>
    </dgm:pt>
    <dgm:pt modelId="{C436D42A-91FC-47C5-B43F-6AE0B248655A}" type="pres">
      <dgm:prSet presAssocID="{1DD58040-E5C9-4F78-A47E-1C48432130C5}" presName="spacerB" presStyleCnt="0"/>
      <dgm:spPr/>
    </dgm:pt>
    <dgm:pt modelId="{21438196-B902-4060-BE91-12678A59E8FF}" type="pres">
      <dgm:prSet presAssocID="{7DD0C5BC-2CC2-4ED2-939B-98D87C19F1FE}" presName="node" presStyleLbl="node1" presStyleIdx="1" presStyleCnt="3" custScaleX="156328">
        <dgm:presLayoutVars>
          <dgm:bulletEnabled val="1"/>
        </dgm:presLayoutVars>
      </dgm:prSet>
      <dgm:spPr/>
      <dgm:t>
        <a:bodyPr/>
        <a:lstStyle/>
        <a:p>
          <a:endParaRPr lang="pt-PT"/>
        </a:p>
      </dgm:t>
    </dgm:pt>
    <dgm:pt modelId="{BA7EBC25-0DD4-4A58-812B-8F2CECD29BE3}" type="pres">
      <dgm:prSet presAssocID="{F557B70A-107F-49CC-8EA6-07B372B50656}" presName="sibTransLast" presStyleLbl="sibTrans2D1" presStyleIdx="1" presStyleCnt="2" custScaleX="141771"/>
      <dgm:spPr/>
      <dgm:t>
        <a:bodyPr/>
        <a:lstStyle/>
        <a:p>
          <a:endParaRPr lang="pt-PT"/>
        </a:p>
      </dgm:t>
    </dgm:pt>
    <dgm:pt modelId="{F013E507-030E-4873-8399-4D77EF95AC08}" type="pres">
      <dgm:prSet presAssocID="{F557B70A-107F-49CC-8EA6-07B372B50656}" presName="connectorText" presStyleLbl="sibTrans2D1" presStyleIdx="1" presStyleCnt="2"/>
      <dgm:spPr/>
      <dgm:t>
        <a:bodyPr/>
        <a:lstStyle/>
        <a:p>
          <a:endParaRPr lang="pt-PT"/>
        </a:p>
      </dgm:t>
    </dgm:pt>
    <dgm:pt modelId="{A12696C9-BE69-4DE4-BB9D-2CBCE0281D69}" type="pres">
      <dgm:prSet presAssocID="{F557B70A-107F-49CC-8EA6-07B372B50656}" presName="lastNode" presStyleLbl="node1" presStyleIdx="2" presStyleCnt="3">
        <dgm:presLayoutVars>
          <dgm:bulletEnabled val="1"/>
        </dgm:presLayoutVars>
      </dgm:prSet>
      <dgm:spPr/>
      <dgm:t>
        <a:bodyPr/>
        <a:lstStyle/>
        <a:p>
          <a:endParaRPr lang="pt-PT"/>
        </a:p>
      </dgm:t>
    </dgm:pt>
  </dgm:ptLst>
  <dgm:cxnLst>
    <dgm:cxn modelId="{E52F36CB-7EB5-470A-BA09-563AC5BC8789}" srcId="{F557B70A-107F-49CC-8EA6-07B372B50656}" destId="{C07B7DBA-BDF5-4D98-9454-2FCE10AAB2BC}" srcOrd="2" destOrd="0" parTransId="{B9BFFA70-2779-46F1-A855-9E1A3A8106A1}" sibTransId="{72D4298B-FA88-4FD2-B326-1323453E02B4}"/>
    <dgm:cxn modelId="{69F8B4D9-F008-4F7B-ACA2-854B8ED81C5C}" type="presOf" srcId="{7DD0C5BC-2CC2-4ED2-939B-98D87C19F1FE}" destId="{21438196-B902-4060-BE91-12678A59E8FF}" srcOrd="0" destOrd="0" presId="urn:microsoft.com/office/officeart/2005/8/layout/equation2"/>
    <dgm:cxn modelId="{0A2E6FEA-5853-42AC-8BFB-3BE4FD836A10}" srcId="{F557B70A-107F-49CC-8EA6-07B372B50656}" destId="{C408B09D-07D9-4C3F-9840-0FF32B632EAA}" srcOrd="0" destOrd="0" parTransId="{DDC43583-AD4C-49A1-8698-F4411AE10484}" sibTransId="{1DD58040-E5C9-4F78-A47E-1C48432130C5}"/>
    <dgm:cxn modelId="{80AF6EDA-46EC-4A4A-B277-BD849A4B3B5B}" type="presOf" srcId="{C07B7DBA-BDF5-4D98-9454-2FCE10AAB2BC}" destId="{A12696C9-BE69-4DE4-BB9D-2CBCE0281D69}" srcOrd="0" destOrd="0" presId="urn:microsoft.com/office/officeart/2005/8/layout/equation2"/>
    <dgm:cxn modelId="{DF42C257-E56D-4252-AA59-45613FB0041D}" type="presOf" srcId="{C408B09D-07D9-4C3F-9840-0FF32B632EAA}" destId="{E666B5E0-E2A7-4EBB-A6F4-C91332A65277}" srcOrd="0" destOrd="0" presId="urn:microsoft.com/office/officeart/2005/8/layout/equation2"/>
    <dgm:cxn modelId="{AF2C8E23-EE5F-4F54-99A5-D4B702B47FFB}" srcId="{F557B70A-107F-49CC-8EA6-07B372B50656}" destId="{7DD0C5BC-2CC2-4ED2-939B-98D87C19F1FE}" srcOrd="1" destOrd="0" parTransId="{D9ADECAF-C661-4F37-A80B-DC401B397811}" sibTransId="{B8AEEC8A-9D67-44C8-9D1D-1C76A29DB4BA}"/>
    <dgm:cxn modelId="{19C51102-DF93-4888-A400-2D152D83FB43}" type="presOf" srcId="{B8AEEC8A-9D67-44C8-9D1D-1C76A29DB4BA}" destId="{F013E507-030E-4873-8399-4D77EF95AC08}" srcOrd="1" destOrd="0" presId="urn:microsoft.com/office/officeart/2005/8/layout/equation2"/>
    <dgm:cxn modelId="{190E63D1-4F21-44A7-8648-14AF31A8C03A}" type="presOf" srcId="{1DD58040-E5C9-4F78-A47E-1C48432130C5}" destId="{A25A7495-B49C-47E4-A9E6-142BF1973E73}" srcOrd="0" destOrd="0" presId="urn:microsoft.com/office/officeart/2005/8/layout/equation2"/>
    <dgm:cxn modelId="{BDA49CAB-23FA-4810-90D1-266E5C64CA91}" type="presOf" srcId="{F557B70A-107F-49CC-8EA6-07B372B50656}" destId="{A917DD6D-F279-4301-9F44-4759147F7266}" srcOrd="0" destOrd="0" presId="urn:microsoft.com/office/officeart/2005/8/layout/equation2"/>
    <dgm:cxn modelId="{640C908B-B227-437D-9F14-39CAF471BD83}" type="presOf" srcId="{B8AEEC8A-9D67-44C8-9D1D-1C76A29DB4BA}" destId="{BA7EBC25-0DD4-4A58-812B-8F2CECD29BE3}" srcOrd="0" destOrd="0" presId="urn:microsoft.com/office/officeart/2005/8/layout/equation2"/>
    <dgm:cxn modelId="{22DB3C38-A929-4387-96A3-638556FDB84B}" type="presParOf" srcId="{A917DD6D-F279-4301-9F44-4759147F7266}" destId="{72E10ED4-2D94-49D9-9F9E-4DA872DAE000}" srcOrd="0" destOrd="0" presId="urn:microsoft.com/office/officeart/2005/8/layout/equation2"/>
    <dgm:cxn modelId="{5C11833A-D523-4F72-B633-EADA556F7544}" type="presParOf" srcId="{72E10ED4-2D94-49D9-9F9E-4DA872DAE000}" destId="{E666B5E0-E2A7-4EBB-A6F4-C91332A65277}" srcOrd="0" destOrd="0" presId="urn:microsoft.com/office/officeart/2005/8/layout/equation2"/>
    <dgm:cxn modelId="{09078DEC-F91E-4B9F-9AF7-B7AB428C23A8}" type="presParOf" srcId="{72E10ED4-2D94-49D9-9F9E-4DA872DAE000}" destId="{1270BAFE-8413-4D6E-B1A1-351F4B22F690}" srcOrd="1" destOrd="0" presId="urn:microsoft.com/office/officeart/2005/8/layout/equation2"/>
    <dgm:cxn modelId="{9EBEE6EB-5865-4353-9ED8-97C305F53F61}" type="presParOf" srcId="{72E10ED4-2D94-49D9-9F9E-4DA872DAE000}" destId="{A25A7495-B49C-47E4-A9E6-142BF1973E73}" srcOrd="2" destOrd="0" presId="urn:microsoft.com/office/officeart/2005/8/layout/equation2"/>
    <dgm:cxn modelId="{ED8D4D01-7ED1-4D7F-8350-81892A2CBB1F}" type="presParOf" srcId="{72E10ED4-2D94-49D9-9F9E-4DA872DAE000}" destId="{C436D42A-91FC-47C5-B43F-6AE0B248655A}" srcOrd="3" destOrd="0" presId="urn:microsoft.com/office/officeart/2005/8/layout/equation2"/>
    <dgm:cxn modelId="{E481D377-8E9E-4D36-8A9A-4D8BBA5145ED}" type="presParOf" srcId="{72E10ED4-2D94-49D9-9F9E-4DA872DAE000}" destId="{21438196-B902-4060-BE91-12678A59E8FF}" srcOrd="4" destOrd="0" presId="urn:microsoft.com/office/officeart/2005/8/layout/equation2"/>
    <dgm:cxn modelId="{B365665D-325B-46B1-AAC3-65999591ACE4}" type="presParOf" srcId="{A917DD6D-F279-4301-9F44-4759147F7266}" destId="{BA7EBC25-0DD4-4A58-812B-8F2CECD29BE3}" srcOrd="1" destOrd="0" presId="urn:microsoft.com/office/officeart/2005/8/layout/equation2"/>
    <dgm:cxn modelId="{1C2B4E9A-2487-420D-AFE8-5F75FFB2A134}" type="presParOf" srcId="{BA7EBC25-0DD4-4A58-812B-8F2CECD29BE3}" destId="{F013E507-030E-4873-8399-4D77EF95AC08}" srcOrd="0" destOrd="0" presId="urn:microsoft.com/office/officeart/2005/8/layout/equation2"/>
    <dgm:cxn modelId="{4F6C10D5-F69C-426E-BB38-5A44A3D50831}" type="presParOf" srcId="{A917DD6D-F279-4301-9F44-4759147F7266}" destId="{A12696C9-BE69-4DE4-BB9D-2CBCE0281D69}" srcOrd="2" destOrd="0" presId="urn:microsoft.com/office/officeart/2005/8/layout/equation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A227523-F540-4867-8776-7447C16F0AB1}"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pt-PT"/>
        </a:p>
      </dgm:t>
    </dgm:pt>
    <dgm:pt modelId="{2E95370D-100A-4DA4-80DB-ADCA9D4CA3DB}">
      <dgm:prSet phldrT="[Texto]"/>
      <dgm:spPr>
        <a:solidFill>
          <a:schemeClr val="accent1">
            <a:lumMod val="75000"/>
          </a:schemeClr>
        </a:solidFill>
      </dgm:spPr>
      <dgm:t>
        <a:bodyPr/>
        <a:lstStyle/>
        <a:p>
          <a:r>
            <a:rPr lang="pt-PT" dirty="0" smtClean="0"/>
            <a:t>IFRS</a:t>
          </a:r>
          <a:endParaRPr lang="pt-PT" dirty="0"/>
        </a:p>
      </dgm:t>
    </dgm:pt>
    <dgm:pt modelId="{DE7D89CF-7D22-4347-98AE-01856E451204}" type="parTrans" cxnId="{E079256D-16B9-491D-A5C7-C24CF37D8718}">
      <dgm:prSet/>
      <dgm:spPr/>
      <dgm:t>
        <a:bodyPr/>
        <a:lstStyle/>
        <a:p>
          <a:endParaRPr lang="pt-PT"/>
        </a:p>
      </dgm:t>
    </dgm:pt>
    <dgm:pt modelId="{180FA593-6652-478C-91C9-071B9FF1016F}" type="sibTrans" cxnId="{E079256D-16B9-491D-A5C7-C24CF37D8718}">
      <dgm:prSet/>
      <dgm:spPr/>
      <dgm:t>
        <a:bodyPr/>
        <a:lstStyle/>
        <a:p>
          <a:endParaRPr lang="pt-PT"/>
        </a:p>
      </dgm:t>
    </dgm:pt>
    <dgm:pt modelId="{4D63178F-60D9-43F3-B638-9EBF8274F1F7}">
      <dgm:prSet phldrT="[Texto]"/>
      <dgm:spPr/>
      <dgm:t>
        <a:bodyPr/>
        <a:lstStyle/>
        <a:p>
          <a:r>
            <a:rPr lang="pt-PT" dirty="0" smtClean="0"/>
            <a:t>US-GAAP</a:t>
          </a:r>
          <a:endParaRPr lang="pt-PT" dirty="0"/>
        </a:p>
      </dgm:t>
    </dgm:pt>
    <dgm:pt modelId="{B65C8AA0-4EA8-4896-AB0C-380432A954DB}" type="parTrans" cxnId="{FCE8A0BA-AE02-41D1-8DA5-6AEA8B0F70A1}">
      <dgm:prSet/>
      <dgm:spPr/>
      <dgm:t>
        <a:bodyPr/>
        <a:lstStyle/>
        <a:p>
          <a:endParaRPr lang="pt-PT"/>
        </a:p>
      </dgm:t>
    </dgm:pt>
    <dgm:pt modelId="{B64BB57A-D0D2-4A8A-BAF1-C1421F05C587}" type="sibTrans" cxnId="{FCE8A0BA-AE02-41D1-8DA5-6AEA8B0F70A1}">
      <dgm:prSet/>
      <dgm:spPr/>
      <dgm:t>
        <a:bodyPr/>
        <a:lstStyle/>
        <a:p>
          <a:endParaRPr lang="pt-PT"/>
        </a:p>
      </dgm:t>
    </dgm:pt>
    <dgm:pt modelId="{689A8461-9CD0-404B-9B84-14880EA627A9}" type="pres">
      <dgm:prSet presAssocID="{2A227523-F540-4867-8776-7447C16F0AB1}" presName="diagram" presStyleCnt="0">
        <dgm:presLayoutVars>
          <dgm:dir/>
          <dgm:resizeHandles val="exact"/>
        </dgm:presLayoutVars>
      </dgm:prSet>
      <dgm:spPr/>
      <dgm:t>
        <a:bodyPr/>
        <a:lstStyle/>
        <a:p>
          <a:endParaRPr lang="pt-PT"/>
        </a:p>
      </dgm:t>
    </dgm:pt>
    <dgm:pt modelId="{1A0E5A07-13AD-4E38-ACF1-CE3133B216B0}" type="pres">
      <dgm:prSet presAssocID="{2E95370D-100A-4DA4-80DB-ADCA9D4CA3DB}" presName="arrow" presStyleLbl="node1" presStyleIdx="0" presStyleCnt="2">
        <dgm:presLayoutVars>
          <dgm:bulletEnabled val="1"/>
        </dgm:presLayoutVars>
      </dgm:prSet>
      <dgm:spPr/>
      <dgm:t>
        <a:bodyPr/>
        <a:lstStyle/>
        <a:p>
          <a:endParaRPr lang="pt-PT"/>
        </a:p>
      </dgm:t>
    </dgm:pt>
    <dgm:pt modelId="{8A9FF3E7-9757-47AF-A7E4-C299F592ECC0}" type="pres">
      <dgm:prSet presAssocID="{4D63178F-60D9-43F3-B638-9EBF8274F1F7}" presName="arrow" presStyleLbl="node1" presStyleIdx="1" presStyleCnt="2">
        <dgm:presLayoutVars>
          <dgm:bulletEnabled val="1"/>
        </dgm:presLayoutVars>
      </dgm:prSet>
      <dgm:spPr/>
      <dgm:t>
        <a:bodyPr/>
        <a:lstStyle/>
        <a:p>
          <a:endParaRPr lang="pt-PT"/>
        </a:p>
      </dgm:t>
    </dgm:pt>
  </dgm:ptLst>
  <dgm:cxnLst>
    <dgm:cxn modelId="{7ECE9575-5496-4307-A407-251F658352B4}" type="presOf" srcId="{2E95370D-100A-4DA4-80DB-ADCA9D4CA3DB}" destId="{1A0E5A07-13AD-4E38-ACF1-CE3133B216B0}" srcOrd="0" destOrd="0" presId="urn:microsoft.com/office/officeart/2005/8/layout/arrow5"/>
    <dgm:cxn modelId="{D5E6159B-3062-4304-8355-5099F599B60B}" type="presOf" srcId="{2A227523-F540-4867-8776-7447C16F0AB1}" destId="{689A8461-9CD0-404B-9B84-14880EA627A9}" srcOrd="0" destOrd="0" presId="urn:microsoft.com/office/officeart/2005/8/layout/arrow5"/>
    <dgm:cxn modelId="{FCE8A0BA-AE02-41D1-8DA5-6AEA8B0F70A1}" srcId="{2A227523-F540-4867-8776-7447C16F0AB1}" destId="{4D63178F-60D9-43F3-B638-9EBF8274F1F7}" srcOrd="1" destOrd="0" parTransId="{B65C8AA0-4EA8-4896-AB0C-380432A954DB}" sibTransId="{B64BB57A-D0D2-4A8A-BAF1-C1421F05C587}"/>
    <dgm:cxn modelId="{C814EA99-5237-489E-B471-6AA92380DFA3}" type="presOf" srcId="{4D63178F-60D9-43F3-B638-9EBF8274F1F7}" destId="{8A9FF3E7-9757-47AF-A7E4-C299F592ECC0}" srcOrd="0" destOrd="0" presId="urn:microsoft.com/office/officeart/2005/8/layout/arrow5"/>
    <dgm:cxn modelId="{E079256D-16B9-491D-A5C7-C24CF37D8718}" srcId="{2A227523-F540-4867-8776-7447C16F0AB1}" destId="{2E95370D-100A-4DA4-80DB-ADCA9D4CA3DB}" srcOrd="0" destOrd="0" parTransId="{DE7D89CF-7D22-4347-98AE-01856E451204}" sibTransId="{180FA593-6652-478C-91C9-071B9FF1016F}"/>
    <dgm:cxn modelId="{9028B5AB-F282-405F-8139-F801B4E2D252}" type="presParOf" srcId="{689A8461-9CD0-404B-9B84-14880EA627A9}" destId="{1A0E5A07-13AD-4E38-ACF1-CE3133B216B0}" srcOrd="0" destOrd="0" presId="urn:microsoft.com/office/officeart/2005/8/layout/arrow5"/>
    <dgm:cxn modelId="{0D404B67-CE51-40E3-8B48-7F684A99B0C5}" type="presParOf" srcId="{689A8461-9CD0-404B-9B84-14880EA627A9}" destId="{8A9FF3E7-9757-47AF-A7E4-C299F592ECC0}" srcOrd="1" destOrd="0" presId="urn:microsoft.com/office/officeart/2005/8/layout/arrow5"/>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443AE94-70CD-4CA5-935A-008DF911F86F}" type="doc">
      <dgm:prSet loTypeId="urn:microsoft.com/office/officeart/2005/8/layout/hList7" loCatId="list" qsTypeId="urn:microsoft.com/office/officeart/2005/8/quickstyle/3d1" qsCatId="3D" csTypeId="urn:microsoft.com/office/officeart/2005/8/colors/accent0_1" csCatId="mainScheme" phldr="1"/>
      <dgm:spPr/>
    </dgm:pt>
    <dgm:pt modelId="{F96223BE-D741-4663-A3B7-822AC5E7DB9B}">
      <dgm:prSet phldrT="[Texto]"/>
      <dgm:spPr>
        <a:gradFill rotWithShape="0">
          <a:gsLst>
            <a:gs pos="0">
              <a:schemeClr val="tx2">
                <a:lumMod val="75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dgm:spPr>
      <dgm:t>
        <a:bodyPr/>
        <a:lstStyle/>
        <a:p>
          <a:pPr algn="ctr"/>
          <a:r>
            <a:rPr lang="pt-PT" dirty="0"/>
            <a:t>NCRF</a:t>
          </a:r>
        </a:p>
      </dgm:t>
    </dgm:pt>
    <dgm:pt modelId="{F4ED23C6-5A85-4AE3-A511-CB159033239E}" type="parTrans" cxnId="{3D14FADA-8334-46F5-BF2D-C0FEC8312948}">
      <dgm:prSet/>
      <dgm:spPr/>
      <dgm:t>
        <a:bodyPr/>
        <a:lstStyle/>
        <a:p>
          <a:pPr algn="ctr"/>
          <a:endParaRPr lang="pt-PT"/>
        </a:p>
      </dgm:t>
    </dgm:pt>
    <dgm:pt modelId="{C663100B-7EA6-4C30-ADD7-5C1381F5F6DA}" type="sibTrans" cxnId="{3D14FADA-8334-46F5-BF2D-C0FEC8312948}">
      <dgm:prSet/>
      <dgm:spPr/>
      <dgm:t>
        <a:bodyPr/>
        <a:lstStyle/>
        <a:p>
          <a:pPr algn="ctr"/>
          <a:endParaRPr lang="pt-PT"/>
        </a:p>
      </dgm:t>
    </dgm:pt>
    <dgm:pt modelId="{E4E8716D-407D-4061-825A-DB6D958F1573}">
      <dgm:prSet phldrT="[Texto]"/>
      <dgm:spPr>
        <a:gradFill rotWithShape="0">
          <a:gsLst>
            <a:gs pos="0">
              <a:schemeClr val="tx2">
                <a:lumMod val="75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dgm:spPr>
      <dgm:t>
        <a:bodyPr/>
        <a:lstStyle/>
        <a:p>
          <a:pPr algn="ctr"/>
          <a:r>
            <a:rPr lang="pt-PT" dirty="0"/>
            <a:t>NIC</a:t>
          </a:r>
        </a:p>
      </dgm:t>
    </dgm:pt>
    <dgm:pt modelId="{06CEA6F8-6AAD-4881-9EE6-2A9F90799333}" type="parTrans" cxnId="{D299E304-5AEC-448D-BA59-DCF8CA7FA575}">
      <dgm:prSet/>
      <dgm:spPr/>
      <dgm:t>
        <a:bodyPr/>
        <a:lstStyle/>
        <a:p>
          <a:pPr algn="ctr"/>
          <a:endParaRPr lang="pt-PT"/>
        </a:p>
      </dgm:t>
    </dgm:pt>
    <dgm:pt modelId="{C58C0244-6908-4BF8-92A2-472ED07C4D5F}" type="sibTrans" cxnId="{D299E304-5AEC-448D-BA59-DCF8CA7FA575}">
      <dgm:prSet/>
      <dgm:spPr/>
      <dgm:t>
        <a:bodyPr/>
        <a:lstStyle/>
        <a:p>
          <a:pPr algn="ctr"/>
          <a:endParaRPr lang="pt-PT"/>
        </a:p>
      </dgm:t>
    </dgm:pt>
    <dgm:pt modelId="{9DA30EED-928F-46A2-8E26-4E4C7EFB4681}">
      <dgm:prSet phldrT="[Texto]"/>
      <dgm:spPr>
        <a:gradFill rotWithShape="0">
          <a:gsLst>
            <a:gs pos="0">
              <a:schemeClr val="tx2">
                <a:lumMod val="75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dgm:spPr>
      <dgm:t>
        <a:bodyPr/>
        <a:lstStyle/>
        <a:p>
          <a:pPr algn="ctr"/>
          <a:r>
            <a:rPr lang="pt-PT" dirty="0"/>
            <a:t>Avisos ISP</a:t>
          </a:r>
        </a:p>
      </dgm:t>
    </dgm:pt>
    <dgm:pt modelId="{2CAC702F-4E50-40F0-930C-AC7742C8AA3C}" type="parTrans" cxnId="{455928CB-8A39-4CD2-BE95-480EDF971509}">
      <dgm:prSet/>
      <dgm:spPr/>
      <dgm:t>
        <a:bodyPr/>
        <a:lstStyle/>
        <a:p>
          <a:pPr algn="ctr"/>
          <a:endParaRPr lang="pt-PT"/>
        </a:p>
      </dgm:t>
    </dgm:pt>
    <dgm:pt modelId="{7806643E-6193-45E4-86B8-9ABB22FFF5AA}" type="sibTrans" cxnId="{455928CB-8A39-4CD2-BE95-480EDF971509}">
      <dgm:prSet/>
      <dgm:spPr/>
      <dgm:t>
        <a:bodyPr/>
        <a:lstStyle/>
        <a:p>
          <a:pPr algn="ctr"/>
          <a:endParaRPr lang="pt-PT"/>
        </a:p>
      </dgm:t>
    </dgm:pt>
    <dgm:pt modelId="{ADF4495B-8746-455B-B646-3397F66D298C}">
      <dgm:prSet phldrT="[Texto]"/>
      <dgm:spPr>
        <a:gradFill rotWithShape="0">
          <a:gsLst>
            <a:gs pos="0">
              <a:schemeClr val="tx2">
                <a:lumMod val="75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dgm:spPr>
      <dgm:t>
        <a:bodyPr/>
        <a:lstStyle/>
        <a:p>
          <a:pPr algn="ctr"/>
          <a:r>
            <a:rPr lang="pt-PT" dirty="0"/>
            <a:t>NCRF-PE</a:t>
          </a:r>
        </a:p>
      </dgm:t>
    </dgm:pt>
    <dgm:pt modelId="{FF01DC51-A949-4301-9976-A3E7ECBBE5B1}" type="parTrans" cxnId="{FD6D0325-D3C6-4E91-AC1D-A97D32AD94B6}">
      <dgm:prSet/>
      <dgm:spPr/>
      <dgm:t>
        <a:bodyPr/>
        <a:lstStyle/>
        <a:p>
          <a:pPr algn="ctr"/>
          <a:endParaRPr lang="pt-PT"/>
        </a:p>
      </dgm:t>
    </dgm:pt>
    <dgm:pt modelId="{835DF051-C713-4C8F-9BE0-8CCB82EDD347}" type="sibTrans" cxnId="{FD6D0325-D3C6-4E91-AC1D-A97D32AD94B6}">
      <dgm:prSet/>
      <dgm:spPr/>
      <dgm:t>
        <a:bodyPr/>
        <a:lstStyle/>
        <a:p>
          <a:pPr algn="ctr"/>
          <a:endParaRPr lang="pt-PT"/>
        </a:p>
      </dgm:t>
    </dgm:pt>
    <dgm:pt modelId="{E9729B19-5C96-4678-9203-C036FB02293B}">
      <dgm:prSet phldrT="[Texto]"/>
      <dgm:spPr>
        <a:gradFill rotWithShape="0">
          <a:gsLst>
            <a:gs pos="0">
              <a:schemeClr val="tx2">
                <a:lumMod val="75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dgm:spPr>
      <dgm:t>
        <a:bodyPr/>
        <a:lstStyle/>
        <a:p>
          <a:pPr algn="ctr"/>
          <a:r>
            <a:rPr lang="pt-PT" dirty="0"/>
            <a:t>Avisos </a:t>
          </a:r>
          <a:r>
            <a:rPr lang="pt-PT" dirty="0" err="1"/>
            <a:t>BdP</a:t>
          </a:r>
          <a:endParaRPr lang="pt-PT" dirty="0"/>
        </a:p>
      </dgm:t>
    </dgm:pt>
    <dgm:pt modelId="{2046742B-23B1-42C6-9AB5-EE9087633F09}" type="parTrans" cxnId="{71595CFB-378F-4B0E-A58F-DD7A79BEDC06}">
      <dgm:prSet/>
      <dgm:spPr/>
      <dgm:t>
        <a:bodyPr/>
        <a:lstStyle/>
        <a:p>
          <a:pPr algn="ctr"/>
          <a:endParaRPr lang="pt-PT"/>
        </a:p>
      </dgm:t>
    </dgm:pt>
    <dgm:pt modelId="{1D5780FA-788E-4184-BD28-26C192432F73}" type="sibTrans" cxnId="{71595CFB-378F-4B0E-A58F-DD7A79BEDC06}">
      <dgm:prSet/>
      <dgm:spPr/>
      <dgm:t>
        <a:bodyPr/>
        <a:lstStyle/>
        <a:p>
          <a:pPr algn="ctr"/>
          <a:endParaRPr lang="pt-PT"/>
        </a:p>
      </dgm:t>
    </dgm:pt>
    <dgm:pt modelId="{624D7891-41FA-4CE7-AFDD-75341B890878}" type="pres">
      <dgm:prSet presAssocID="{5443AE94-70CD-4CA5-935A-008DF911F86F}" presName="Name0" presStyleCnt="0">
        <dgm:presLayoutVars>
          <dgm:dir/>
          <dgm:resizeHandles val="exact"/>
        </dgm:presLayoutVars>
      </dgm:prSet>
      <dgm:spPr/>
    </dgm:pt>
    <dgm:pt modelId="{E9FD7BFF-5832-41CA-A77E-9671CBFBC7F5}" type="pres">
      <dgm:prSet presAssocID="{5443AE94-70CD-4CA5-935A-008DF911F86F}" presName="fgShape" presStyleLbl="fgShp" presStyleIdx="0" presStyleCnt="1"/>
      <dgm:spPr/>
    </dgm:pt>
    <dgm:pt modelId="{7363B65C-41F7-4AD3-AA85-8F8496EA2A3C}" type="pres">
      <dgm:prSet presAssocID="{5443AE94-70CD-4CA5-935A-008DF911F86F}" presName="linComp" presStyleCnt="0"/>
      <dgm:spPr/>
    </dgm:pt>
    <dgm:pt modelId="{AF381654-A1C4-4E68-BC36-CEDD9BA397F4}" type="pres">
      <dgm:prSet presAssocID="{F96223BE-D741-4663-A3B7-822AC5E7DB9B}" presName="compNode" presStyleCnt="0"/>
      <dgm:spPr/>
    </dgm:pt>
    <dgm:pt modelId="{55198658-CD67-406A-B539-22B1BF1ECE44}" type="pres">
      <dgm:prSet presAssocID="{F96223BE-D741-4663-A3B7-822AC5E7DB9B}" presName="bkgdShape" presStyleLbl="node1" presStyleIdx="0" presStyleCnt="5"/>
      <dgm:spPr/>
      <dgm:t>
        <a:bodyPr/>
        <a:lstStyle/>
        <a:p>
          <a:endParaRPr lang="pt-PT"/>
        </a:p>
      </dgm:t>
    </dgm:pt>
    <dgm:pt modelId="{AFB2FE8B-C2DD-4FFA-99B1-C65D15FD90C0}" type="pres">
      <dgm:prSet presAssocID="{F96223BE-D741-4663-A3B7-822AC5E7DB9B}" presName="nodeTx" presStyleLbl="node1" presStyleIdx="0" presStyleCnt="5">
        <dgm:presLayoutVars>
          <dgm:bulletEnabled val="1"/>
        </dgm:presLayoutVars>
      </dgm:prSet>
      <dgm:spPr/>
      <dgm:t>
        <a:bodyPr/>
        <a:lstStyle/>
        <a:p>
          <a:endParaRPr lang="pt-PT"/>
        </a:p>
      </dgm:t>
    </dgm:pt>
    <dgm:pt modelId="{EBB0C323-29C7-4E89-A54E-156D6742786A}" type="pres">
      <dgm:prSet presAssocID="{F96223BE-D741-4663-A3B7-822AC5E7DB9B}" presName="invisiNode" presStyleLbl="node1" presStyleIdx="0" presStyleCnt="5"/>
      <dgm:spPr/>
    </dgm:pt>
    <dgm:pt modelId="{499FC18E-DE05-4BE1-8067-A26904A24CEF}" type="pres">
      <dgm:prSet presAssocID="{F96223BE-D741-4663-A3B7-822AC5E7DB9B}" presName="imagNode" presStyleLbl="fgImgPlace1" presStyleIdx="0" presStyleCnt="5"/>
      <dgm:spPr>
        <a:blipFill rotWithShape="0">
          <a:blip xmlns:r="http://schemas.openxmlformats.org/officeDocument/2006/relationships" r:embed="rId1"/>
          <a:stretch>
            <a:fillRect/>
          </a:stretch>
        </a:blipFill>
      </dgm:spPr>
    </dgm:pt>
    <dgm:pt modelId="{6CDFD72A-70ED-4C35-A7C6-99FD37E88238}" type="pres">
      <dgm:prSet presAssocID="{C663100B-7EA6-4C30-ADD7-5C1381F5F6DA}" presName="sibTrans" presStyleLbl="sibTrans2D1" presStyleIdx="0" presStyleCnt="0"/>
      <dgm:spPr/>
      <dgm:t>
        <a:bodyPr/>
        <a:lstStyle/>
        <a:p>
          <a:endParaRPr lang="pt-PT"/>
        </a:p>
      </dgm:t>
    </dgm:pt>
    <dgm:pt modelId="{E7BA9D30-19EB-4148-B3D5-B66F7D9BDE96}" type="pres">
      <dgm:prSet presAssocID="{E4E8716D-407D-4061-825A-DB6D958F1573}" presName="compNode" presStyleCnt="0"/>
      <dgm:spPr/>
    </dgm:pt>
    <dgm:pt modelId="{440DA487-8460-4E45-9E4E-919D7F828C19}" type="pres">
      <dgm:prSet presAssocID="{E4E8716D-407D-4061-825A-DB6D958F1573}" presName="bkgdShape" presStyleLbl="node1" presStyleIdx="1" presStyleCnt="5"/>
      <dgm:spPr/>
      <dgm:t>
        <a:bodyPr/>
        <a:lstStyle/>
        <a:p>
          <a:endParaRPr lang="pt-PT"/>
        </a:p>
      </dgm:t>
    </dgm:pt>
    <dgm:pt modelId="{4B35E022-BECA-47C4-BA46-546B9165FBB8}" type="pres">
      <dgm:prSet presAssocID="{E4E8716D-407D-4061-825A-DB6D958F1573}" presName="nodeTx" presStyleLbl="node1" presStyleIdx="1" presStyleCnt="5">
        <dgm:presLayoutVars>
          <dgm:bulletEnabled val="1"/>
        </dgm:presLayoutVars>
      </dgm:prSet>
      <dgm:spPr/>
      <dgm:t>
        <a:bodyPr/>
        <a:lstStyle/>
        <a:p>
          <a:endParaRPr lang="pt-PT"/>
        </a:p>
      </dgm:t>
    </dgm:pt>
    <dgm:pt modelId="{5E48C862-9C78-4F7E-8D53-D1D962CA7754}" type="pres">
      <dgm:prSet presAssocID="{E4E8716D-407D-4061-825A-DB6D958F1573}" presName="invisiNode" presStyleLbl="node1" presStyleIdx="1" presStyleCnt="5"/>
      <dgm:spPr/>
    </dgm:pt>
    <dgm:pt modelId="{FCE7733C-137D-4148-A395-81A3CD6094FC}" type="pres">
      <dgm:prSet presAssocID="{E4E8716D-407D-4061-825A-DB6D958F1573}" presName="imagNode" presStyleLbl="fgImgPlace1" presStyleIdx="1" presStyleCnt="5"/>
      <dgm:spPr>
        <a:blipFill rotWithShape="0">
          <a:blip xmlns:r="http://schemas.openxmlformats.org/officeDocument/2006/relationships" r:embed="rId2"/>
          <a:stretch>
            <a:fillRect/>
          </a:stretch>
        </a:blipFill>
      </dgm:spPr>
    </dgm:pt>
    <dgm:pt modelId="{93239316-F5D7-45C9-8DA7-16D0C3FDEBBA}" type="pres">
      <dgm:prSet presAssocID="{C58C0244-6908-4BF8-92A2-472ED07C4D5F}" presName="sibTrans" presStyleLbl="sibTrans2D1" presStyleIdx="0" presStyleCnt="0"/>
      <dgm:spPr/>
      <dgm:t>
        <a:bodyPr/>
        <a:lstStyle/>
        <a:p>
          <a:endParaRPr lang="pt-PT"/>
        </a:p>
      </dgm:t>
    </dgm:pt>
    <dgm:pt modelId="{9559D5E7-84D7-4C11-9472-E42F3C429504}" type="pres">
      <dgm:prSet presAssocID="{E9729B19-5C96-4678-9203-C036FB02293B}" presName="compNode" presStyleCnt="0"/>
      <dgm:spPr/>
    </dgm:pt>
    <dgm:pt modelId="{A4071601-1494-4034-9090-97BF416A641A}" type="pres">
      <dgm:prSet presAssocID="{E9729B19-5C96-4678-9203-C036FB02293B}" presName="bkgdShape" presStyleLbl="node1" presStyleIdx="2" presStyleCnt="5"/>
      <dgm:spPr/>
      <dgm:t>
        <a:bodyPr/>
        <a:lstStyle/>
        <a:p>
          <a:endParaRPr lang="pt-PT"/>
        </a:p>
      </dgm:t>
    </dgm:pt>
    <dgm:pt modelId="{C1FFAE22-3F93-468D-8802-B6DB2A0DA20E}" type="pres">
      <dgm:prSet presAssocID="{E9729B19-5C96-4678-9203-C036FB02293B}" presName="nodeTx" presStyleLbl="node1" presStyleIdx="2" presStyleCnt="5">
        <dgm:presLayoutVars>
          <dgm:bulletEnabled val="1"/>
        </dgm:presLayoutVars>
      </dgm:prSet>
      <dgm:spPr/>
      <dgm:t>
        <a:bodyPr/>
        <a:lstStyle/>
        <a:p>
          <a:endParaRPr lang="pt-PT"/>
        </a:p>
      </dgm:t>
    </dgm:pt>
    <dgm:pt modelId="{838BE9C1-5BE1-4A24-A83A-75636E19D117}" type="pres">
      <dgm:prSet presAssocID="{E9729B19-5C96-4678-9203-C036FB02293B}" presName="invisiNode" presStyleLbl="node1" presStyleIdx="2" presStyleCnt="5"/>
      <dgm:spPr/>
    </dgm:pt>
    <dgm:pt modelId="{8CF64944-19CC-4455-A0ED-CD15748EF1F6}" type="pres">
      <dgm:prSet presAssocID="{E9729B19-5C96-4678-9203-C036FB02293B}" presName="imagNode" presStyleLbl="fgImgPlace1" presStyleIdx="2" presStyleCnt="5"/>
      <dgm:spPr>
        <a:blipFill rotWithShape="0">
          <a:blip xmlns:r="http://schemas.openxmlformats.org/officeDocument/2006/relationships" r:embed="rId3"/>
          <a:stretch>
            <a:fillRect/>
          </a:stretch>
        </a:blipFill>
      </dgm:spPr>
    </dgm:pt>
    <dgm:pt modelId="{8CBE42E7-05E9-4511-B0A9-04F985BC0485}" type="pres">
      <dgm:prSet presAssocID="{1D5780FA-788E-4184-BD28-26C192432F73}" presName="sibTrans" presStyleLbl="sibTrans2D1" presStyleIdx="0" presStyleCnt="0"/>
      <dgm:spPr/>
      <dgm:t>
        <a:bodyPr/>
        <a:lstStyle/>
        <a:p>
          <a:endParaRPr lang="pt-PT"/>
        </a:p>
      </dgm:t>
    </dgm:pt>
    <dgm:pt modelId="{05850A13-6BC4-4489-BED1-8CEC6BB47221}" type="pres">
      <dgm:prSet presAssocID="{9DA30EED-928F-46A2-8E26-4E4C7EFB4681}" presName="compNode" presStyleCnt="0"/>
      <dgm:spPr/>
    </dgm:pt>
    <dgm:pt modelId="{A0D08816-EDE0-4B04-BA89-BCBFDDF50225}" type="pres">
      <dgm:prSet presAssocID="{9DA30EED-928F-46A2-8E26-4E4C7EFB4681}" presName="bkgdShape" presStyleLbl="node1" presStyleIdx="3" presStyleCnt="5"/>
      <dgm:spPr/>
      <dgm:t>
        <a:bodyPr/>
        <a:lstStyle/>
        <a:p>
          <a:endParaRPr lang="pt-PT"/>
        </a:p>
      </dgm:t>
    </dgm:pt>
    <dgm:pt modelId="{8CAE1898-6046-499B-B394-4CFFAA3D1362}" type="pres">
      <dgm:prSet presAssocID="{9DA30EED-928F-46A2-8E26-4E4C7EFB4681}" presName="nodeTx" presStyleLbl="node1" presStyleIdx="3" presStyleCnt="5">
        <dgm:presLayoutVars>
          <dgm:bulletEnabled val="1"/>
        </dgm:presLayoutVars>
      </dgm:prSet>
      <dgm:spPr/>
      <dgm:t>
        <a:bodyPr/>
        <a:lstStyle/>
        <a:p>
          <a:endParaRPr lang="pt-PT"/>
        </a:p>
      </dgm:t>
    </dgm:pt>
    <dgm:pt modelId="{0A17CE35-CAFA-4D04-8DCA-C99498D79E49}" type="pres">
      <dgm:prSet presAssocID="{9DA30EED-928F-46A2-8E26-4E4C7EFB4681}" presName="invisiNode" presStyleLbl="node1" presStyleIdx="3" presStyleCnt="5"/>
      <dgm:spPr/>
    </dgm:pt>
    <dgm:pt modelId="{3CD15EF2-C538-4808-983A-8A52FB809D19}" type="pres">
      <dgm:prSet presAssocID="{9DA30EED-928F-46A2-8E26-4E4C7EFB4681}" presName="imagNode" presStyleLbl="fgImgPlace1" presStyleIdx="3" presStyleCnt="5"/>
      <dgm:spPr>
        <a:blipFill rotWithShape="0">
          <a:blip xmlns:r="http://schemas.openxmlformats.org/officeDocument/2006/relationships" r:embed="rId4"/>
          <a:stretch>
            <a:fillRect/>
          </a:stretch>
        </a:blipFill>
      </dgm:spPr>
    </dgm:pt>
    <dgm:pt modelId="{2E3F8CA7-800E-4E69-B9EE-B5CCAD15F118}" type="pres">
      <dgm:prSet presAssocID="{7806643E-6193-45E4-86B8-9ABB22FFF5AA}" presName="sibTrans" presStyleLbl="sibTrans2D1" presStyleIdx="0" presStyleCnt="0"/>
      <dgm:spPr/>
      <dgm:t>
        <a:bodyPr/>
        <a:lstStyle/>
        <a:p>
          <a:endParaRPr lang="pt-PT"/>
        </a:p>
      </dgm:t>
    </dgm:pt>
    <dgm:pt modelId="{B081EA22-A730-4639-BFF2-0B81AC30E0B8}" type="pres">
      <dgm:prSet presAssocID="{ADF4495B-8746-455B-B646-3397F66D298C}" presName="compNode" presStyleCnt="0"/>
      <dgm:spPr/>
    </dgm:pt>
    <dgm:pt modelId="{067E724F-29B7-474C-A710-73171FC1856A}" type="pres">
      <dgm:prSet presAssocID="{ADF4495B-8746-455B-B646-3397F66D298C}" presName="bkgdShape" presStyleLbl="node1" presStyleIdx="4" presStyleCnt="5"/>
      <dgm:spPr/>
      <dgm:t>
        <a:bodyPr/>
        <a:lstStyle/>
        <a:p>
          <a:endParaRPr lang="pt-PT"/>
        </a:p>
      </dgm:t>
    </dgm:pt>
    <dgm:pt modelId="{F799457F-9E1B-4D69-851B-6C5A50082D2D}" type="pres">
      <dgm:prSet presAssocID="{ADF4495B-8746-455B-B646-3397F66D298C}" presName="nodeTx" presStyleLbl="node1" presStyleIdx="4" presStyleCnt="5">
        <dgm:presLayoutVars>
          <dgm:bulletEnabled val="1"/>
        </dgm:presLayoutVars>
      </dgm:prSet>
      <dgm:spPr/>
      <dgm:t>
        <a:bodyPr/>
        <a:lstStyle/>
        <a:p>
          <a:endParaRPr lang="pt-PT"/>
        </a:p>
      </dgm:t>
    </dgm:pt>
    <dgm:pt modelId="{CF6F9DD6-3A16-45FE-BC55-BB450854A6F9}" type="pres">
      <dgm:prSet presAssocID="{ADF4495B-8746-455B-B646-3397F66D298C}" presName="invisiNode" presStyleLbl="node1" presStyleIdx="4" presStyleCnt="5"/>
      <dgm:spPr/>
    </dgm:pt>
    <dgm:pt modelId="{AB67006E-FEF1-4D27-9B73-8BAF76512FA9}" type="pres">
      <dgm:prSet presAssocID="{ADF4495B-8746-455B-B646-3397F66D298C}" presName="imagNode" presStyleLbl="fgImgPlace1" presStyleIdx="4" presStyleCnt="5"/>
      <dgm:spPr>
        <a:blipFill rotWithShape="0">
          <a:blip xmlns:r="http://schemas.openxmlformats.org/officeDocument/2006/relationships" r:embed="rId1"/>
          <a:stretch>
            <a:fillRect/>
          </a:stretch>
        </a:blipFill>
      </dgm:spPr>
    </dgm:pt>
  </dgm:ptLst>
  <dgm:cxnLst>
    <dgm:cxn modelId="{44F8261E-DEA5-4516-A840-1A038383452C}" type="presOf" srcId="{ADF4495B-8746-455B-B646-3397F66D298C}" destId="{F799457F-9E1B-4D69-851B-6C5A50082D2D}" srcOrd="1" destOrd="0" presId="urn:microsoft.com/office/officeart/2005/8/layout/hList7"/>
    <dgm:cxn modelId="{56944F76-2171-4A2F-85C0-DA18D97F25E8}" type="presOf" srcId="{F96223BE-D741-4663-A3B7-822AC5E7DB9B}" destId="{55198658-CD67-406A-B539-22B1BF1ECE44}" srcOrd="0" destOrd="0" presId="urn:microsoft.com/office/officeart/2005/8/layout/hList7"/>
    <dgm:cxn modelId="{3D14FADA-8334-46F5-BF2D-C0FEC8312948}" srcId="{5443AE94-70CD-4CA5-935A-008DF911F86F}" destId="{F96223BE-D741-4663-A3B7-822AC5E7DB9B}" srcOrd="0" destOrd="0" parTransId="{F4ED23C6-5A85-4AE3-A511-CB159033239E}" sibTransId="{C663100B-7EA6-4C30-ADD7-5C1381F5F6DA}"/>
    <dgm:cxn modelId="{516AEB36-64A1-45F8-AFB0-4223F9CDDCF2}" type="presOf" srcId="{F96223BE-D741-4663-A3B7-822AC5E7DB9B}" destId="{AFB2FE8B-C2DD-4FFA-99B1-C65D15FD90C0}" srcOrd="1" destOrd="0" presId="urn:microsoft.com/office/officeart/2005/8/layout/hList7"/>
    <dgm:cxn modelId="{455928CB-8A39-4CD2-BE95-480EDF971509}" srcId="{5443AE94-70CD-4CA5-935A-008DF911F86F}" destId="{9DA30EED-928F-46A2-8E26-4E4C7EFB4681}" srcOrd="3" destOrd="0" parTransId="{2CAC702F-4E50-40F0-930C-AC7742C8AA3C}" sibTransId="{7806643E-6193-45E4-86B8-9ABB22FFF5AA}"/>
    <dgm:cxn modelId="{DAFC5319-7719-4DEB-AEB9-F443926340B9}" type="presOf" srcId="{E9729B19-5C96-4678-9203-C036FB02293B}" destId="{A4071601-1494-4034-9090-97BF416A641A}" srcOrd="0" destOrd="0" presId="urn:microsoft.com/office/officeart/2005/8/layout/hList7"/>
    <dgm:cxn modelId="{CA56C14B-89B0-4B24-813B-D16CE6293DD2}" type="presOf" srcId="{E9729B19-5C96-4678-9203-C036FB02293B}" destId="{C1FFAE22-3F93-468D-8802-B6DB2A0DA20E}" srcOrd="1" destOrd="0" presId="urn:microsoft.com/office/officeart/2005/8/layout/hList7"/>
    <dgm:cxn modelId="{8FD8A07D-0405-4002-8DE5-A6FB569EE736}" type="presOf" srcId="{5443AE94-70CD-4CA5-935A-008DF911F86F}" destId="{624D7891-41FA-4CE7-AFDD-75341B890878}" srcOrd="0" destOrd="0" presId="urn:microsoft.com/office/officeart/2005/8/layout/hList7"/>
    <dgm:cxn modelId="{FD6D0325-D3C6-4E91-AC1D-A97D32AD94B6}" srcId="{5443AE94-70CD-4CA5-935A-008DF911F86F}" destId="{ADF4495B-8746-455B-B646-3397F66D298C}" srcOrd="4" destOrd="0" parTransId="{FF01DC51-A949-4301-9976-A3E7ECBBE5B1}" sibTransId="{835DF051-C713-4C8F-9BE0-8CCB82EDD347}"/>
    <dgm:cxn modelId="{6D5CFEC1-6CE7-4CD0-BC5F-47BF3CDB728D}" type="presOf" srcId="{9DA30EED-928F-46A2-8E26-4E4C7EFB4681}" destId="{A0D08816-EDE0-4B04-BA89-BCBFDDF50225}" srcOrd="0" destOrd="0" presId="urn:microsoft.com/office/officeart/2005/8/layout/hList7"/>
    <dgm:cxn modelId="{0780EA58-DAAD-4475-B6DD-81F80CD48132}" type="presOf" srcId="{E4E8716D-407D-4061-825A-DB6D958F1573}" destId="{440DA487-8460-4E45-9E4E-919D7F828C19}" srcOrd="0" destOrd="0" presId="urn:microsoft.com/office/officeart/2005/8/layout/hList7"/>
    <dgm:cxn modelId="{55BBE835-3399-4E36-AE45-45040CB2EF98}" type="presOf" srcId="{ADF4495B-8746-455B-B646-3397F66D298C}" destId="{067E724F-29B7-474C-A710-73171FC1856A}" srcOrd="0" destOrd="0" presId="urn:microsoft.com/office/officeart/2005/8/layout/hList7"/>
    <dgm:cxn modelId="{391631BD-8F77-4D83-9F02-6209A6BC80B5}" type="presOf" srcId="{1D5780FA-788E-4184-BD28-26C192432F73}" destId="{8CBE42E7-05E9-4511-B0A9-04F985BC0485}" srcOrd="0" destOrd="0" presId="urn:microsoft.com/office/officeart/2005/8/layout/hList7"/>
    <dgm:cxn modelId="{EEE4DA72-902A-433F-ADD9-CD11111DAC73}" type="presOf" srcId="{E4E8716D-407D-4061-825A-DB6D958F1573}" destId="{4B35E022-BECA-47C4-BA46-546B9165FBB8}" srcOrd="1" destOrd="0" presId="urn:microsoft.com/office/officeart/2005/8/layout/hList7"/>
    <dgm:cxn modelId="{6947127A-482C-4450-BA60-2F1A1826A293}" type="presOf" srcId="{C663100B-7EA6-4C30-ADD7-5C1381F5F6DA}" destId="{6CDFD72A-70ED-4C35-A7C6-99FD37E88238}" srcOrd="0" destOrd="0" presId="urn:microsoft.com/office/officeart/2005/8/layout/hList7"/>
    <dgm:cxn modelId="{8A4D263E-444D-42D9-AEAE-1A4C1CF3A1D9}" type="presOf" srcId="{C58C0244-6908-4BF8-92A2-472ED07C4D5F}" destId="{93239316-F5D7-45C9-8DA7-16D0C3FDEBBA}" srcOrd="0" destOrd="0" presId="urn:microsoft.com/office/officeart/2005/8/layout/hList7"/>
    <dgm:cxn modelId="{71595CFB-378F-4B0E-A58F-DD7A79BEDC06}" srcId="{5443AE94-70CD-4CA5-935A-008DF911F86F}" destId="{E9729B19-5C96-4678-9203-C036FB02293B}" srcOrd="2" destOrd="0" parTransId="{2046742B-23B1-42C6-9AB5-EE9087633F09}" sibTransId="{1D5780FA-788E-4184-BD28-26C192432F73}"/>
    <dgm:cxn modelId="{78E314E8-CC10-466A-A258-A2B433248005}" type="presOf" srcId="{7806643E-6193-45E4-86B8-9ABB22FFF5AA}" destId="{2E3F8CA7-800E-4E69-B9EE-B5CCAD15F118}" srcOrd="0" destOrd="0" presId="urn:microsoft.com/office/officeart/2005/8/layout/hList7"/>
    <dgm:cxn modelId="{D299E304-5AEC-448D-BA59-DCF8CA7FA575}" srcId="{5443AE94-70CD-4CA5-935A-008DF911F86F}" destId="{E4E8716D-407D-4061-825A-DB6D958F1573}" srcOrd="1" destOrd="0" parTransId="{06CEA6F8-6AAD-4881-9EE6-2A9F90799333}" sibTransId="{C58C0244-6908-4BF8-92A2-472ED07C4D5F}"/>
    <dgm:cxn modelId="{EB4A43F3-98DA-4308-9DEE-473EABED8A03}" type="presOf" srcId="{9DA30EED-928F-46A2-8E26-4E4C7EFB4681}" destId="{8CAE1898-6046-499B-B394-4CFFAA3D1362}" srcOrd="1" destOrd="0" presId="urn:microsoft.com/office/officeart/2005/8/layout/hList7"/>
    <dgm:cxn modelId="{CCC13658-2AFB-4EAE-9925-E5542A74E013}" type="presParOf" srcId="{624D7891-41FA-4CE7-AFDD-75341B890878}" destId="{E9FD7BFF-5832-41CA-A77E-9671CBFBC7F5}" srcOrd="0" destOrd="0" presId="urn:microsoft.com/office/officeart/2005/8/layout/hList7"/>
    <dgm:cxn modelId="{38F099FC-8BE6-421A-884D-88A110BA915F}" type="presParOf" srcId="{624D7891-41FA-4CE7-AFDD-75341B890878}" destId="{7363B65C-41F7-4AD3-AA85-8F8496EA2A3C}" srcOrd="1" destOrd="0" presId="urn:microsoft.com/office/officeart/2005/8/layout/hList7"/>
    <dgm:cxn modelId="{F6EA2AD8-13A1-4C0A-8E14-B5416F7E2B49}" type="presParOf" srcId="{7363B65C-41F7-4AD3-AA85-8F8496EA2A3C}" destId="{AF381654-A1C4-4E68-BC36-CEDD9BA397F4}" srcOrd="0" destOrd="0" presId="urn:microsoft.com/office/officeart/2005/8/layout/hList7"/>
    <dgm:cxn modelId="{825A5FF2-7A54-4503-BC5F-0E12F35A31BA}" type="presParOf" srcId="{AF381654-A1C4-4E68-BC36-CEDD9BA397F4}" destId="{55198658-CD67-406A-B539-22B1BF1ECE44}" srcOrd="0" destOrd="0" presId="urn:microsoft.com/office/officeart/2005/8/layout/hList7"/>
    <dgm:cxn modelId="{546BC71B-6C0C-470B-B202-5C22DF3DC1BD}" type="presParOf" srcId="{AF381654-A1C4-4E68-BC36-CEDD9BA397F4}" destId="{AFB2FE8B-C2DD-4FFA-99B1-C65D15FD90C0}" srcOrd="1" destOrd="0" presId="urn:microsoft.com/office/officeart/2005/8/layout/hList7"/>
    <dgm:cxn modelId="{89032895-062A-45E7-A3D9-07CFD0FC0029}" type="presParOf" srcId="{AF381654-A1C4-4E68-BC36-CEDD9BA397F4}" destId="{EBB0C323-29C7-4E89-A54E-156D6742786A}" srcOrd="2" destOrd="0" presId="urn:microsoft.com/office/officeart/2005/8/layout/hList7"/>
    <dgm:cxn modelId="{E97365AA-C5A0-44C8-8970-3DAB29CA6EFA}" type="presParOf" srcId="{AF381654-A1C4-4E68-BC36-CEDD9BA397F4}" destId="{499FC18E-DE05-4BE1-8067-A26904A24CEF}" srcOrd="3" destOrd="0" presId="urn:microsoft.com/office/officeart/2005/8/layout/hList7"/>
    <dgm:cxn modelId="{7E61AB51-E1EB-44C1-A586-205C281B3EDE}" type="presParOf" srcId="{7363B65C-41F7-4AD3-AA85-8F8496EA2A3C}" destId="{6CDFD72A-70ED-4C35-A7C6-99FD37E88238}" srcOrd="1" destOrd="0" presId="urn:microsoft.com/office/officeart/2005/8/layout/hList7"/>
    <dgm:cxn modelId="{8A87ED36-D4D1-41FA-B9AA-A92D7B1D3F46}" type="presParOf" srcId="{7363B65C-41F7-4AD3-AA85-8F8496EA2A3C}" destId="{E7BA9D30-19EB-4148-B3D5-B66F7D9BDE96}" srcOrd="2" destOrd="0" presId="urn:microsoft.com/office/officeart/2005/8/layout/hList7"/>
    <dgm:cxn modelId="{CF859E8B-F17D-43C1-9F20-8824ED0B61F9}" type="presParOf" srcId="{E7BA9D30-19EB-4148-B3D5-B66F7D9BDE96}" destId="{440DA487-8460-4E45-9E4E-919D7F828C19}" srcOrd="0" destOrd="0" presId="urn:microsoft.com/office/officeart/2005/8/layout/hList7"/>
    <dgm:cxn modelId="{F36B996C-E74C-457B-ADA8-6F8F66413858}" type="presParOf" srcId="{E7BA9D30-19EB-4148-B3D5-B66F7D9BDE96}" destId="{4B35E022-BECA-47C4-BA46-546B9165FBB8}" srcOrd="1" destOrd="0" presId="urn:microsoft.com/office/officeart/2005/8/layout/hList7"/>
    <dgm:cxn modelId="{473714E4-0C74-4AA3-99EC-245AA6D464B7}" type="presParOf" srcId="{E7BA9D30-19EB-4148-B3D5-B66F7D9BDE96}" destId="{5E48C862-9C78-4F7E-8D53-D1D962CA7754}" srcOrd="2" destOrd="0" presId="urn:microsoft.com/office/officeart/2005/8/layout/hList7"/>
    <dgm:cxn modelId="{98532756-3D04-4685-8CA7-3ACB967F16DD}" type="presParOf" srcId="{E7BA9D30-19EB-4148-B3D5-B66F7D9BDE96}" destId="{FCE7733C-137D-4148-A395-81A3CD6094FC}" srcOrd="3" destOrd="0" presId="urn:microsoft.com/office/officeart/2005/8/layout/hList7"/>
    <dgm:cxn modelId="{B3777FA2-56DD-402F-AF10-353E347C3032}" type="presParOf" srcId="{7363B65C-41F7-4AD3-AA85-8F8496EA2A3C}" destId="{93239316-F5D7-45C9-8DA7-16D0C3FDEBBA}" srcOrd="3" destOrd="0" presId="urn:microsoft.com/office/officeart/2005/8/layout/hList7"/>
    <dgm:cxn modelId="{9120C008-EFFA-47B5-9F3F-FBD61AF70DDC}" type="presParOf" srcId="{7363B65C-41F7-4AD3-AA85-8F8496EA2A3C}" destId="{9559D5E7-84D7-4C11-9472-E42F3C429504}" srcOrd="4" destOrd="0" presId="urn:microsoft.com/office/officeart/2005/8/layout/hList7"/>
    <dgm:cxn modelId="{1AB22279-9DEC-44FE-B01E-0D43F820F845}" type="presParOf" srcId="{9559D5E7-84D7-4C11-9472-E42F3C429504}" destId="{A4071601-1494-4034-9090-97BF416A641A}" srcOrd="0" destOrd="0" presId="urn:microsoft.com/office/officeart/2005/8/layout/hList7"/>
    <dgm:cxn modelId="{49262A9B-CCEB-4261-9BB8-34B1AB27AD0D}" type="presParOf" srcId="{9559D5E7-84D7-4C11-9472-E42F3C429504}" destId="{C1FFAE22-3F93-468D-8802-B6DB2A0DA20E}" srcOrd="1" destOrd="0" presId="urn:microsoft.com/office/officeart/2005/8/layout/hList7"/>
    <dgm:cxn modelId="{FBC0BFF1-86AA-4BEE-859D-1E65435E4BBB}" type="presParOf" srcId="{9559D5E7-84D7-4C11-9472-E42F3C429504}" destId="{838BE9C1-5BE1-4A24-A83A-75636E19D117}" srcOrd="2" destOrd="0" presId="urn:microsoft.com/office/officeart/2005/8/layout/hList7"/>
    <dgm:cxn modelId="{F6EC724A-1971-4E35-B615-0F51F0FE7381}" type="presParOf" srcId="{9559D5E7-84D7-4C11-9472-E42F3C429504}" destId="{8CF64944-19CC-4455-A0ED-CD15748EF1F6}" srcOrd="3" destOrd="0" presId="urn:microsoft.com/office/officeart/2005/8/layout/hList7"/>
    <dgm:cxn modelId="{EFD234FC-6C51-4887-9AD4-B3C7E27857F6}" type="presParOf" srcId="{7363B65C-41F7-4AD3-AA85-8F8496EA2A3C}" destId="{8CBE42E7-05E9-4511-B0A9-04F985BC0485}" srcOrd="5" destOrd="0" presId="urn:microsoft.com/office/officeart/2005/8/layout/hList7"/>
    <dgm:cxn modelId="{5466D3C4-E86F-4D33-846C-491F9F2485D4}" type="presParOf" srcId="{7363B65C-41F7-4AD3-AA85-8F8496EA2A3C}" destId="{05850A13-6BC4-4489-BED1-8CEC6BB47221}" srcOrd="6" destOrd="0" presId="urn:microsoft.com/office/officeart/2005/8/layout/hList7"/>
    <dgm:cxn modelId="{40D33E90-CBA3-4C8D-9003-048C39194468}" type="presParOf" srcId="{05850A13-6BC4-4489-BED1-8CEC6BB47221}" destId="{A0D08816-EDE0-4B04-BA89-BCBFDDF50225}" srcOrd="0" destOrd="0" presId="urn:microsoft.com/office/officeart/2005/8/layout/hList7"/>
    <dgm:cxn modelId="{31EF2978-872A-47AE-BFE9-3CC4E8DE111C}" type="presParOf" srcId="{05850A13-6BC4-4489-BED1-8CEC6BB47221}" destId="{8CAE1898-6046-499B-B394-4CFFAA3D1362}" srcOrd="1" destOrd="0" presId="urn:microsoft.com/office/officeart/2005/8/layout/hList7"/>
    <dgm:cxn modelId="{B10F54E9-A498-4A27-96FC-A72FF6F8A799}" type="presParOf" srcId="{05850A13-6BC4-4489-BED1-8CEC6BB47221}" destId="{0A17CE35-CAFA-4D04-8DCA-C99498D79E49}" srcOrd="2" destOrd="0" presId="urn:microsoft.com/office/officeart/2005/8/layout/hList7"/>
    <dgm:cxn modelId="{C9F05BFC-7413-4176-AAFB-0891939BAFB2}" type="presParOf" srcId="{05850A13-6BC4-4489-BED1-8CEC6BB47221}" destId="{3CD15EF2-C538-4808-983A-8A52FB809D19}" srcOrd="3" destOrd="0" presId="urn:microsoft.com/office/officeart/2005/8/layout/hList7"/>
    <dgm:cxn modelId="{67800388-4326-47D4-9D22-DD21BBB8F953}" type="presParOf" srcId="{7363B65C-41F7-4AD3-AA85-8F8496EA2A3C}" destId="{2E3F8CA7-800E-4E69-B9EE-B5CCAD15F118}" srcOrd="7" destOrd="0" presId="urn:microsoft.com/office/officeart/2005/8/layout/hList7"/>
    <dgm:cxn modelId="{0E0B5FAA-F12B-472E-96DB-14624B229611}" type="presParOf" srcId="{7363B65C-41F7-4AD3-AA85-8F8496EA2A3C}" destId="{B081EA22-A730-4639-BFF2-0B81AC30E0B8}" srcOrd="8" destOrd="0" presId="urn:microsoft.com/office/officeart/2005/8/layout/hList7"/>
    <dgm:cxn modelId="{EF6ED714-9D6B-4527-901B-EEC52511E785}" type="presParOf" srcId="{B081EA22-A730-4639-BFF2-0B81AC30E0B8}" destId="{067E724F-29B7-474C-A710-73171FC1856A}" srcOrd="0" destOrd="0" presId="urn:microsoft.com/office/officeart/2005/8/layout/hList7"/>
    <dgm:cxn modelId="{87076065-4AB0-4BD9-920E-1E6B6D4F0BAD}" type="presParOf" srcId="{B081EA22-A730-4639-BFF2-0B81AC30E0B8}" destId="{F799457F-9E1B-4D69-851B-6C5A50082D2D}" srcOrd="1" destOrd="0" presId="urn:microsoft.com/office/officeart/2005/8/layout/hList7"/>
    <dgm:cxn modelId="{E28CCA74-EAE2-47F1-9A0C-4C8CC4B1727A}" type="presParOf" srcId="{B081EA22-A730-4639-BFF2-0B81AC30E0B8}" destId="{CF6F9DD6-3A16-45FE-BC55-BB450854A6F9}" srcOrd="2" destOrd="0" presId="urn:microsoft.com/office/officeart/2005/8/layout/hList7"/>
    <dgm:cxn modelId="{6139E1AB-485C-48EF-938A-A0D9FDBB4A28}" type="presParOf" srcId="{B081EA22-A730-4639-BFF2-0B81AC30E0B8}" destId="{AB67006E-FEF1-4D27-9B73-8BAF76512FA9}" srcOrd="3" destOrd="0" presId="urn:microsoft.com/office/officeart/2005/8/layout/hList7"/>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2768DD0-5C7E-4655-B98D-86D810AEBACF}"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pt-PT"/>
        </a:p>
      </dgm:t>
    </dgm:pt>
    <dgm:pt modelId="{C20F9B25-9B65-412C-AD37-76E30EFDD48F}">
      <dgm:prSet phldrT="[Texto]" custT="1"/>
      <dgm:spPr>
        <a:solidFill>
          <a:schemeClr val="accent1">
            <a:lumMod val="50000"/>
          </a:schemeClr>
        </a:solidFill>
      </dgm:spPr>
      <dgm:t>
        <a:bodyPr/>
        <a:lstStyle/>
        <a:p>
          <a:r>
            <a:rPr lang="pt-PT" sz="2400" dirty="0" smtClean="0"/>
            <a:t>Tipos de Entidades</a:t>
          </a:r>
          <a:endParaRPr lang="pt-PT" sz="2400" dirty="0"/>
        </a:p>
      </dgm:t>
    </dgm:pt>
    <dgm:pt modelId="{0D9AE3BF-E1EB-4304-9EBC-0545A8AAD0E0}" type="parTrans" cxnId="{77E372E5-D93F-41B1-A21A-6B757670E0B8}">
      <dgm:prSet/>
      <dgm:spPr/>
      <dgm:t>
        <a:bodyPr/>
        <a:lstStyle/>
        <a:p>
          <a:endParaRPr lang="pt-PT" sz="2400"/>
        </a:p>
      </dgm:t>
    </dgm:pt>
    <dgm:pt modelId="{2F940DFC-3D89-46A8-9228-32BEE0304D96}" type="sibTrans" cxnId="{77E372E5-D93F-41B1-A21A-6B757670E0B8}">
      <dgm:prSet/>
      <dgm:spPr/>
      <dgm:t>
        <a:bodyPr/>
        <a:lstStyle/>
        <a:p>
          <a:endParaRPr lang="pt-PT" sz="2400"/>
        </a:p>
      </dgm:t>
    </dgm:pt>
    <dgm:pt modelId="{B2A9286C-EA67-4304-8734-1ABDB65FB90A}">
      <dgm:prSet phldrT="[Texto]" custT="1"/>
      <dgm:spPr/>
      <dgm:t>
        <a:bodyPr/>
        <a:lstStyle/>
        <a:p>
          <a:r>
            <a:rPr lang="pt-PT" sz="2400" dirty="0" smtClean="0"/>
            <a:t>Cotadas em Bolsa</a:t>
          </a:r>
          <a:endParaRPr lang="pt-PT" sz="2400" dirty="0"/>
        </a:p>
      </dgm:t>
    </dgm:pt>
    <dgm:pt modelId="{E08B6532-53F1-431A-ACE5-81E39A600719}" type="parTrans" cxnId="{F7FDAF64-5831-45DE-A98B-E8F868AA97E4}">
      <dgm:prSet/>
      <dgm:spPr/>
      <dgm:t>
        <a:bodyPr/>
        <a:lstStyle/>
        <a:p>
          <a:endParaRPr lang="pt-PT" sz="2400"/>
        </a:p>
      </dgm:t>
    </dgm:pt>
    <dgm:pt modelId="{F1254FB5-1C6E-40C8-8F23-24EE6925BA1E}" type="sibTrans" cxnId="{F7FDAF64-5831-45DE-A98B-E8F868AA97E4}">
      <dgm:prSet/>
      <dgm:spPr/>
      <dgm:t>
        <a:bodyPr/>
        <a:lstStyle/>
        <a:p>
          <a:endParaRPr lang="pt-PT" sz="2400"/>
        </a:p>
      </dgm:t>
    </dgm:pt>
    <dgm:pt modelId="{99101EAE-FE43-4C66-9E65-CC57C69A60E4}">
      <dgm:prSet phldrT="[Texto]" custT="1"/>
      <dgm:spPr/>
      <dgm:t>
        <a:bodyPr/>
        <a:lstStyle/>
        <a:p>
          <a:r>
            <a:rPr lang="pt-PT" sz="2400" dirty="0" smtClean="0"/>
            <a:t>Pequenas Entidades (PE)</a:t>
          </a:r>
          <a:endParaRPr lang="pt-PT" sz="2400" dirty="0"/>
        </a:p>
      </dgm:t>
    </dgm:pt>
    <dgm:pt modelId="{F71D044C-F1C0-43EC-A1F5-EC715FF2A792}" type="parTrans" cxnId="{09A0CA29-F1E2-493A-9B3B-131D7B595923}">
      <dgm:prSet/>
      <dgm:spPr/>
      <dgm:t>
        <a:bodyPr/>
        <a:lstStyle/>
        <a:p>
          <a:endParaRPr lang="pt-PT" sz="2400"/>
        </a:p>
      </dgm:t>
    </dgm:pt>
    <dgm:pt modelId="{54A39441-7FB6-4EFC-A73D-D9FFACC0A4F2}" type="sibTrans" cxnId="{09A0CA29-F1E2-493A-9B3B-131D7B595923}">
      <dgm:prSet/>
      <dgm:spPr/>
      <dgm:t>
        <a:bodyPr/>
        <a:lstStyle/>
        <a:p>
          <a:endParaRPr lang="pt-PT" sz="2400"/>
        </a:p>
      </dgm:t>
    </dgm:pt>
    <dgm:pt modelId="{C9C66ECF-8C53-40AA-A074-E7CD89CC9C70}">
      <dgm:prSet phldrT="[Texto]" custT="1"/>
      <dgm:spPr/>
      <dgm:t>
        <a:bodyPr/>
        <a:lstStyle/>
        <a:p>
          <a:r>
            <a:rPr lang="pt-PT" sz="1600" dirty="0" smtClean="0"/>
            <a:t>Microentidades (ME)</a:t>
          </a:r>
          <a:endParaRPr lang="pt-PT" sz="1600" dirty="0"/>
        </a:p>
      </dgm:t>
    </dgm:pt>
    <dgm:pt modelId="{DC818000-EAC9-454A-B32C-37E860A38B28}" type="parTrans" cxnId="{EB8419AD-18A7-4736-B3B0-15C0F42F5B2F}">
      <dgm:prSet/>
      <dgm:spPr/>
      <dgm:t>
        <a:bodyPr/>
        <a:lstStyle/>
        <a:p>
          <a:endParaRPr lang="pt-PT" sz="2400"/>
        </a:p>
      </dgm:t>
    </dgm:pt>
    <dgm:pt modelId="{C3F4BB23-F05A-4E3C-97F7-D0D5E98421AE}" type="sibTrans" cxnId="{EB8419AD-18A7-4736-B3B0-15C0F42F5B2F}">
      <dgm:prSet/>
      <dgm:spPr/>
      <dgm:t>
        <a:bodyPr/>
        <a:lstStyle/>
        <a:p>
          <a:endParaRPr lang="pt-PT" sz="2400"/>
        </a:p>
      </dgm:t>
    </dgm:pt>
    <dgm:pt modelId="{A88DECC7-B90F-4401-AB4B-7EBAAFEE09A8}">
      <dgm:prSet phldrT="[Texto]" custT="1"/>
      <dgm:spPr/>
      <dgm:t>
        <a:bodyPr/>
        <a:lstStyle/>
        <a:p>
          <a:r>
            <a:rPr lang="pt-PT" sz="2400" dirty="0" smtClean="0"/>
            <a:t>Regime Geral</a:t>
          </a:r>
          <a:endParaRPr lang="pt-PT" sz="2400" dirty="0"/>
        </a:p>
      </dgm:t>
    </dgm:pt>
    <dgm:pt modelId="{7DDB2A2A-AAF4-4F0C-B0C5-60D02895E904}" type="parTrans" cxnId="{9DC5A2D2-B926-4789-850B-4D1C50EFA7F7}">
      <dgm:prSet/>
      <dgm:spPr/>
      <dgm:t>
        <a:bodyPr/>
        <a:lstStyle/>
        <a:p>
          <a:endParaRPr lang="pt-PT" sz="2400"/>
        </a:p>
      </dgm:t>
    </dgm:pt>
    <dgm:pt modelId="{5AF8E224-A75A-4C7C-9869-0F76B3BB7086}" type="sibTrans" cxnId="{9DC5A2D2-B926-4789-850B-4D1C50EFA7F7}">
      <dgm:prSet/>
      <dgm:spPr/>
      <dgm:t>
        <a:bodyPr/>
        <a:lstStyle/>
        <a:p>
          <a:endParaRPr lang="pt-PT" sz="2400"/>
        </a:p>
      </dgm:t>
    </dgm:pt>
    <dgm:pt modelId="{94CBB59A-6F61-45B8-9FCE-442DFE4EBF91}">
      <dgm:prSet phldrT="[Texto]" custT="1"/>
      <dgm:spPr/>
      <dgm:t>
        <a:bodyPr/>
        <a:lstStyle/>
        <a:p>
          <a:r>
            <a:rPr lang="pt-PT" sz="2000" dirty="0" smtClean="0"/>
            <a:t>ESNL</a:t>
          </a:r>
          <a:endParaRPr lang="pt-PT" sz="2000" dirty="0"/>
        </a:p>
      </dgm:t>
    </dgm:pt>
    <dgm:pt modelId="{006D073A-332E-4FB8-B58F-AB5831F0BF55}" type="parTrans" cxnId="{A787924B-C752-430C-83FA-0EDF8087B195}">
      <dgm:prSet/>
      <dgm:spPr/>
    </dgm:pt>
    <dgm:pt modelId="{4C3E1096-71E9-4C90-B3C4-70A0133B5B34}" type="sibTrans" cxnId="{A787924B-C752-430C-83FA-0EDF8087B195}">
      <dgm:prSet/>
      <dgm:spPr/>
    </dgm:pt>
    <dgm:pt modelId="{2220D6D1-4016-428C-A0F8-701AFEEE3973}" type="pres">
      <dgm:prSet presAssocID="{E2768DD0-5C7E-4655-B98D-86D810AEBACF}" presName="composite" presStyleCnt="0">
        <dgm:presLayoutVars>
          <dgm:chMax val="1"/>
          <dgm:dir/>
          <dgm:resizeHandles val="exact"/>
        </dgm:presLayoutVars>
      </dgm:prSet>
      <dgm:spPr/>
      <dgm:t>
        <a:bodyPr/>
        <a:lstStyle/>
        <a:p>
          <a:endParaRPr lang="pt-PT"/>
        </a:p>
      </dgm:t>
    </dgm:pt>
    <dgm:pt modelId="{283EA6E1-4C57-427B-885E-EFC5C64FDF72}" type="pres">
      <dgm:prSet presAssocID="{C20F9B25-9B65-412C-AD37-76E30EFDD48F}" presName="roof" presStyleLbl="dkBgShp" presStyleIdx="0" presStyleCnt="2" custLinFactNeighborY="-17094"/>
      <dgm:spPr/>
      <dgm:t>
        <a:bodyPr/>
        <a:lstStyle/>
        <a:p>
          <a:endParaRPr lang="pt-PT"/>
        </a:p>
      </dgm:t>
    </dgm:pt>
    <dgm:pt modelId="{CFB03D28-81CA-4FE6-9A8E-F7F4EE946444}" type="pres">
      <dgm:prSet presAssocID="{C20F9B25-9B65-412C-AD37-76E30EFDD48F}" presName="pillars" presStyleCnt="0"/>
      <dgm:spPr/>
    </dgm:pt>
    <dgm:pt modelId="{D6EF602B-5511-4DB2-9C97-2CFAE9D5F124}" type="pres">
      <dgm:prSet presAssocID="{C20F9B25-9B65-412C-AD37-76E30EFDD48F}" presName="pillar1" presStyleLbl="node1" presStyleIdx="0" presStyleCnt="5">
        <dgm:presLayoutVars>
          <dgm:bulletEnabled val="1"/>
        </dgm:presLayoutVars>
      </dgm:prSet>
      <dgm:spPr/>
      <dgm:t>
        <a:bodyPr/>
        <a:lstStyle/>
        <a:p>
          <a:endParaRPr lang="pt-PT"/>
        </a:p>
      </dgm:t>
    </dgm:pt>
    <dgm:pt modelId="{2C432F40-05C1-4CEA-9A29-77F3967C6C9E}" type="pres">
      <dgm:prSet presAssocID="{A88DECC7-B90F-4401-AB4B-7EBAAFEE09A8}" presName="pillarX" presStyleLbl="node1" presStyleIdx="1" presStyleCnt="5">
        <dgm:presLayoutVars>
          <dgm:bulletEnabled val="1"/>
        </dgm:presLayoutVars>
      </dgm:prSet>
      <dgm:spPr/>
      <dgm:t>
        <a:bodyPr/>
        <a:lstStyle/>
        <a:p>
          <a:endParaRPr lang="pt-PT"/>
        </a:p>
      </dgm:t>
    </dgm:pt>
    <dgm:pt modelId="{DF8BD486-BCF5-475A-A325-990DDDFB2F8E}" type="pres">
      <dgm:prSet presAssocID="{99101EAE-FE43-4C66-9E65-CC57C69A60E4}" presName="pillarX" presStyleLbl="node1" presStyleIdx="2" presStyleCnt="5">
        <dgm:presLayoutVars>
          <dgm:bulletEnabled val="1"/>
        </dgm:presLayoutVars>
      </dgm:prSet>
      <dgm:spPr/>
      <dgm:t>
        <a:bodyPr/>
        <a:lstStyle/>
        <a:p>
          <a:endParaRPr lang="pt-PT"/>
        </a:p>
      </dgm:t>
    </dgm:pt>
    <dgm:pt modelId="{C113206D-4815-4F76-BF60-7EC18ED6584F}" type="pres">
      <dgm:prSet presAssocID="{C9C66ECF-8C53-40AA-A074-E7CD89CC9C70}" presName="pillarX" presStyleLbl="node1" presStyleIdx="3" presStyleCnt="5">
        <dgm:presLayoutVars>
          <dgm:bulletEnabled val="1"/>
        </dgm:presLayoutVars>
      </dgm:prSet>
      <dgm:spPr/>
      <dgm:t>
        <a:bodyPr/>
        <a:lstStyle/>
        <a:p>
          <a:endParaRPr lang="pt-PT"/>
        </a:p>
      </dgm:t>
    </dgm:pt>
    <dgm:pt modelId="{9592C5A9-6AB1-4455-B845-4B6F3960CC5F}" type="pres">
      <dgm:prSet presAssocID="{94CBB59A-6F61-45B8-9FCE-442DFE4EBF91}" presName="pillarX" presStyleLbl="node1" presStyleIdx="4" presStyleCnt="5">
        <dgm:presLayoutVars>
          <dgm:bulletEnabled val="1"/>
        </dgm:presLayoutVars>
      </dgm:prSet>
      <dgm:spPr/>
      <dgm:t>
        <a:bodyPr/>
        <a:lstStyle/>
        <a:p>
          <a:endParaRPr lang="pt-PT"/>
        </a:p>
      </dgm:t>
    </dgm:pt>
    <dgm:pt modelId="{84C14A74-36D4-4B36-9FFC-9C6C8D11568F}" type="pres">
      <dgm:prSet presAssocID="{C20F9B25-9B65-412C-AD37-76E30EFDD48F}" presName="base" presStyleLbl="dkBgShp" presStyleIdx="1" presStyleCnt="2"/>
      <dgm:spPr/>
    </dgm:pt>
  </dgm:ptLst>
  <dgm:cxnLst>
    <dgm:cxn modelId="{F9067C32-0846-4977-8B83-DF94F3BB2CF1}" type="presOf" srcId="{A88DECC7-B90F-4401-AB4B-7EBAAFEE09A8}" destId="{2C432F40-05C1-4CEA-9A29-77F3967C6C9E}" srcOrd="0" destOrd="0" presId="urn:microsoft.com/office/officeart/2005/8/layout/hList3"/>
    <dgm:cxn modelId="{4CF55782-DC99-469D-92B7-9F7A6126725C}" type="presOf" srcId="{C20F9B25-9B65-412C-AD37-76E30EFDD48F}" destId="{283EA6E1-4C57-427B-885E-EFC5C64FDF72}" srcOrd="0" destOrd="0" presId="urn:microsoft.com/office/officeart/2005/8/layout/hList3"/>
    <dgm:cxn modelId="{F7FDAF64-5831-45DE-A98B-E8F868AA97E4}" srcId="{C20F9B25-9B65-412C-AD37-76E30EFDD48F}" destId="{B2A9286C-EA67-4304-8734-1ABDB65FB90A}" srcOrd="0" destOrd="0" parTransId="{E08B6532-53F1-431A-ACE5-81E39A600719}" sibTransId="{F1254FB5-1C6E-40C8-8F23-24EE6925BA1E}"/>
    <dgm:cxn modelId="{A787924B-C752-430C-83FA-0EDF8087B195}" srcId="{C20F9B25-9B65-412C-AD37-76E30EFDD48F}" destId="{94CBB59A-6F61-45B8-9FCE-442DFE4EBF91}" srcOrd="4" destOrd="0" parTransId="{006D073A-332E-4FB8-B58F-AB5831F0BF55}" sibTransId="{4C3E1096-71E9-4C90-B3C4-70A0133B5B34}"/>
    <dgm:cxn modelId="{A5731E81-AAEE-4A28-A10F-0AEE6B45BA39}" type="presOf" srcId="{C9C66ECF-8C53-40AA-A074-E7CD89CC9C70}" destId="{C113206D-4815-4F76-BF60-7EC18ED6584F}" srcOrd="0" destOrd="0" presId="urn:microsoft.com/office/officeart/2005/8/layout/hList3"/>
    <dgm:cxn modelId="{09A0CA29-F1E2-493A-9B3B-131D7B595923}" srcId="{C20F9B25-9B65-412C-AD37-76E30EFDD48F}" destId="{99101EAE-FE43-4C66-9E65-CC57C69A60E4}" srcOrd="2" destOrd="0" parTransId="{F71D044C-F1C0-43EC-A1F5-EC715FF2A792}" sibTransId="{54A39441-7FB6-4EFC-A73D-D9FFACC0A4F2}"/>
    <dgm:cxn modelId="{EB8419AD-18A7-4736-B3B0-15C0F42F5B2F}" srcId="{C20F9B25-9B65-412C-AD37-76E30EFDD48F}" destId="{C9C66ECF-8C53-40AA-A074-E7CD89CC9C70}" srcOrd="3" destOrd="0" parTransId="{DC818000-EAC9-454A-B32C-37E860A38B28}" sibTransId="{C3F4BB23-F05A-4E3C-97F7-D0D5E98421AE}"/>
    <dgm:cxn modelId="{77E372E5-D93F-41B1-A21A-6B757670E0B8}" srcId="{E2768DD0-5C7E-4655-B98D-86D810AEBACF}" destId="{C20F9B25-9B65-412C-AD37-76E30EFDD48F}" srcOrd="0" destOrd="0" parTransId="{0D9AE3BF-E1EB-4304-9EBC-0545A8AAD0E0}" sibTransId="{2F940DFC-3D89-46A8-9228-32BEE0304D96}"/>
    <dgm:cxn modelId="{3EAAE5A5-D09D-4AD7-A29F-0D535077E65F}" type="presOf" srcId="{E2768DD0-5C7E-4655-B98D-86D810AEBACF}" destId="{2220D6D1-4016-428C-A0F8-701AFEEE3973}" srcOrd="0" destOrd="0" presId="urn:microsoft.com/office/officeart/2005/8/layout/hList3"/>
    <dgm:cxn modelId="{142B3E73-CE12-4165-AEC2-9BFE731A2B8B}" type="presOf" srcId="{94CBB59A-6F61-45B8-9FCE-442DFE4EBF91}" destId="{9592C5A9-6AB1-4455-B845-4B6F3960CC5F}" srcOrd="0" destOrd="0" presId="urn:microsoft.com/office/officeart/2005/8/layout/hList3"/>
    <dgm:cxn modelId="{7779B5CA-0A32-48D4-9835-8CDC6D36738F}" type="presOf" srcId="{99101EAE-FE43-4C66-9E65-CC57C69A60E4}" destId="{DF8BD486-BCF5-475A-A325-990DDDFB2F8E}" srcOrd="0" destOrd="0" presId="urn:microsoft.com/office/officeart/2005/8/layout/hList3"/>
    <dgm:cxn modelId="{18F85C06-FBF1-493C-80A3-5A079C8377EB}" type="presOf" srcId="{B2A9286C-EA67-4304-8734-1ABDB65FB90A}" destId="{D6EF602B-5511-4DB2-9C97-2CFAE9D5F124}" srcOrd="0" destOrd="0" presId="urn:microsoft.com/office/officeart/2005/8/layout/hList3"/>
    <dgm:cxn modelId="{9DC5A2D2-B926-4789-850B-4D1C50EFA7F7}" srcId="{C20F9B25-9B65-412C-AD37-76E30EFDD48F}" destId="{A88DECC7-B90F-4401-AB4B-7EBAAFEE09A8}" srcOrd="1" destOrd="0" parTransId="{7DDB2A2A-AAF4-4F0C-B0C5-60D02895E904}" sibTransId="{5AF8E224-A75A-4C7C-9869-0F76B3BB7086}"/>
    <dgm:cxn modelId="{91B6C817-A0F2-42EC-B662-10FD168FA8AE}" type="presParOf" srcId="{2220D6D1-4016-428C-A0F8-701AFEEE3973}" destId="{283EA6E1-4C57-427B-885E-EFC5C64FDF72}" srcOrd="0" destOrd="0" presId="urn:microsoft.com/office/officeart/2005/8/layout/hList3"/>
    <dgm:cxn modelId="{369C9D36-5CDE-4E5E-BF13-831CEBB14895}" type="presParOf" srcId="{2220D6D1-4016-428C-A0F8-701AFEEE3973}" destId="{CFB03D28-81CA-4FE6-9A8E-F7F4EE946444}" srcOrd="1" destOrd="0" presId="urn:microsoft.com/office/officeart/2005/8/layout/hList3"/>
    <dgm:cxn modelId="{DA0A22AF-4809-4181-8E5E-E715772EA3B9}" type="presParOf" srcId="{CFB03D28-81CA-4FE6-9A8E-F7F4EE946444}" destId="{D6EF602B-5511-4DB2-9C97-2CFAE9D5F124}" srcOrd="0" destOrd="0" presId="urn:microsoft.com/office/officeart/2005/8/layout/hList3"/>
    <dgm:cxn modelId="{E4A55F3B-4B4C-4EE2-934D-60F14A7BDD2C}" type="presParOf" srcId="{CFB03D28-81CA-4FE6-9A8E-F7F4EE946444}" destId="{2C432F40-05C1-4CEA-9A29-77F3967C6C9E}" srcOrd="1" destOrd="0" presId="urn:microsoft.com/office/officeart/2005/8/layout/hList3"/>
    <dgm:cxn modelId="{DF376C8C-388F-4060-8101-34DD212465FD}" type="presParOf" srcId="{CFB03D28-81CA-4FE6-9A8E-F7F4EE946444}" destId="{DF8BD486-BCF5-475A-A325-990DDDFB2F8E}" srcOrd="2" destOrd="0" presId="urn:microsoft.com/office/officeart/2005/8/layout/hList3"/>
    <dgm:cxn modelId="{FA3D4DC3-B875-47F6-9D09-9416288A92B9}" type="presParOf" srcId="{CFB03D28-81CA-4FE6-9A8E-F7F4EE946444}" destId="{C113206D-4815-4F76-BF60-7EC18ED6584F}" srcOrd="3" destOrd="0" presId="urn:microsoft.com/office/officeart/2005/8/layout/hList3"/>
    <dgm:cxn modelId="{6D49680D-2E45-4DC2-B72F-F1665CD17522}" type="presParOf" srcId="{CFB03D28-81CA-4FE6-9A8E-F7F4EE946444}" destId="{9592C5A9-6AB1-4455-B845-4B6F3960CC5F}" srcOrd="4" destOrd="0" presId="urn:microsoft.com/office/officeart/2005/8/layout/hList3"/>
    <dgm:cxn modelId="{A2F246AB-C130-423F-B2BB-D6A05F3753CD}" type="presParOf" srcId="{2220D6D1-4016-428C-A0F8-701AFEEE3973}" destId="{84C14A74-36D4-4B36-9FFC-9C6C8D11568F}" srcOrd="2" destOrd="0" presId="urn:microsoft.com/office/officeart/2005/8/layout/hList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D2DB97F-0EF2-4B29-AB72-5C32AFABD91F}"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pt-PT"/>
        </a:p>
      </dgm:t>
    </dgm:pt>
    <dgm:pt modelId="{76FAF119-EB58-4D19-A8B6-9B19AE48F997}">
      <dgm:prSet phldrT="[Texto]" custT="1"/>
      <dgm:spPr>
        <a:solidFill>
          <a:srgbClr val="002060"/>
        </a:solidFill>
      </dgm:spPr>
      <dgm:t>
        <a:bodyPr/>
        <a:lstStyle/>
        <a:p>
          <a:r>
            <a:rPr lang="pt-PT" sz="1600" dirty="0"/>
            <a:t>ESNL (Entidades do Sector não Lucrativo)</a:t>
          </a:r>
        </a:p>
      </dgm:t>
    </dgm:pt>
    <dgm:pt modelId="{A96AFDF1-8DD9-47BF-AC18-A57E712224A4}" type="parTrans" cxnId="{DA9BF44B-72B9-4EBF-9B28-E3FAEB40D627}">
      <dgm:prSet/>
      <dgm:spPr/>
      <dgm:t>
        <a:bodyPr/>
        <a:lstStyle/>
        <a:p>
          <a:endParaRPr lang="pt-PT" sz="1600"/>
        </a:p>
      </dgm:t>
    </dgm:pt>
    <dgm:pt modelId="{1C608FD7-3B1E-415E-B05B-9CEF62CBFD60}" type="sibTrans" cxnId="{DA9BF44B-72B9-4EBF-9B28-E3FAEB40D627}">
      <dgm:prSet/>
      <dgm:spPr/>
      <dgm:t>
        <a:bodyPr/>
        <a:lstStyle/>
        <a:p>
          <a:endParaRPr lang="pt-PT" sz="1600"/>
        </a:p>
      </dgm:t>
    </dgm:pt>
    <dgm:pt modelId="{6A3F4F70-CA76-4C8B-AC42-BFB42D29DF5C}">
      <dgm:prSet phldrT="[Texto]" custT="1"/>
      <dgm:spPr/>
      <dgm:t>
        <a:bodyPr/>
        <a:lstStyle/>
        <a:p>
          <a:r>
            <a:rPr lang="pt-PT" sz="1600" dirty="0"/>
            <a:t>2011</a:t>
          </a:r>
        </a:p>
      </dgm:t>
    </dgm:pt>
    <dgm:pt modelId="{EED4AFFF-E7E6-4730-9CBE-6A6A16AEFC03}" type="parTrans" cxnId="{A3003EAF-1719-4CF4-A825-2A15E19CACEE}">
      <dgm:prSet/>
      <dgm:spPr/>
      <dgm:t>
        <a:bodyPr/>
        <a:lstStyle/>
        <a:p>
          <a:endParaRPr lang="pt-PT" sz="1600"/>
        </a:p>
      </dgm:t>
    </dgm:pt>
    <dgm:pt modelId="{78A919A4-B98F-4A82-ABD4-8EE598624E99}" type="sibTrans" cxnId="{A3003EAF-1719-4CF4-A825-2A15E19CACEE}">
      <dgm:prSet/>
      <dgm:spPr/>
      <dgm:t>
        <a:bodyPr/>
        <a:lstStyle/>
        <a:p>
          <a:endParaRPr lang="pt-PT" sz="1600"/>
        </a:p>
      </dgm:t>
    </dgm:pt>
    <dgm:pt modelId="{69324C48-74C1-47AC-8C7D-6AA6C5ACFC43}">
      <dgm:prSet phldrT="[Texto]" custT="1"/>
      <dgm:spPr/>
      <dgm:t>
        <a:bodyPr/>
        <a:lstStyle/>
        <a:p>
          <a:r>
            <a:rPr lang="pt-PT" sz="1600" dirty="0"/>
            <a:t>28 NCRF</a:t>
          </a:r>
        </a:p>
      </dgm:t>
    </dgm:pt>
    <dgm:pt modelId="{80936E5C-277F-4ED1-8F33-F778E68AD36F}" type="parTrans" cxnId="{129F2F4A-DD03-4A10-ADB5-B0A5DC41E8F8}">
      <dgm:prSet/>
      <dgm:spPr/>
      <dgm:t>
        <a:bodyPr/>
        <a:lstStyle/>
        <a:p>
          <a:endParaRPr lang="pt-PT" sz="1600"/>
        </a:p>
      </dgm:t>
    </dgm:pt>
    <dgm:pt modelId="{13A576AC-82A6-4C55-82D7-9BBDB1A77476}" type="sibTrans" cxnId="{129F2F4A-DD03-4A10-ADB5-B0A5DC41E8F8}">
      <dgm:prSet/>
      <dgm:spPr/>
      <dgm:t>
        <a:bodyPr/>
        <a:lstStyle/>
        <a:p>
          <a:endParaRPr lang="pt-PT" sz="1600"/>
        </a:p>
      </dgm:t>
    </dgm:pt>
    <dgm:pt modelId="{209D0C2A-AB8B-4061-BCD5-1355D3917317}">
      <dgm:prSet phldrT="[Texto]" custT="1"/>
      <dgm:spPr/>
      <dgm:t>
        <a:bodyPr/>
        <a:lstStyle/>
        <a:p>
          <a:r>
            <a:rPr lang="pt-PT" sz="1600" dirty="0"/>
            <a:t>NC-ESNL</a:t>
          </a:r>
        </a:p>
      </dgm:t>
    </dgm:pt>
    <dgm:pt modelId="{CE88F3E3-D772-461A-98D5-482F012C59DD}" type="parTrans" cxnId="{76D74CB3-EC8A-40E6-A47E-39ACD077AFAA}">
      <dgm:prSet/>
      <dgm:spPr/>
      <dgm:t>
        <a:bodyPr/>
        <a:lstStyle/>
        <a:p>
          <a:endParaRPr lang="pt-PT" sz="1600"/>
        </a:p>
      </dgm:t>
    </dgm:pt>
    <dgm:pt modelId="{EBA0E968-A890-4257-ADFC-87F687754692}" type="sibTrans" cxnId="{76D74CB3-EC8A-40E6-A47E-39ACD077AFAA}">
      <dgm:prSet/>
      <dgm:spPr/>
      <dgm:t>
        <a:bodyPr/>
        <a:lstStyle/>
        <a:p>
          <a:endParaRPr lang="pt-PT" sz="1600"/>
        </a:p>
      </dgm:t>
    </dgm:pt>
    <dgm:pt modelId="{CE58339B-9B02-421A-A8FD-CB279BFFE167}">
      <dgm:prSet phldrT="[Texto]" custT="1"/>
      <dgm:spPr>
        <a:solidFill>
          <a:schemeClr val="tx2">
            <a:lumMod val="20000"/>
            <a:lumOff val="80000"/>
          </a:schemeClr>
        </a:solidFill>
      </dgm:spPr>
      <dgm:t>
        <a:bodyPr/>
        <a:lstStyle/>
        <a:p>
          <a:r>
            <a:rPr lang="pt-PT" sz="1600" dirty="0">
              <a:solidFill>
                <a:srgbClr val="002060"/>
              </a:solidFill>
            </a:rPr>
            <a:t>2012</a:t>
          </a:r>
        </a:p>
      </dgm:t>
    </dgm:pt>
    <dgm:pt modelId="{294DFBC6-EB93-469A-9A99-A349B5B3936A}" type="parTrans" cxnId="{F571ECB0-9344-4E27-A322-43CF90190D1E}">
      <dgm:prSet/>
      <dgm:spPr/>
      <dgm:t>
        <a:bodyPr/>
        <a:lstStyle/>
        <a:p>
          <a:endParaRPr lang="pt-PT" sz="1600"/>
        </a:p>
      </dgm:t>
    </dgm:pt>
    <dgm:pt modelId="{CA67D68C-B1AB-448A-83D7-082366285795}" type="sibTrans" cxnId="{F571ECB0-9344-4E27-A322-43CF90190D1E}">
      <dgm:prSet/>
      <dgm:spPr/>
      <dgm:t>
        <a:bodyPr/>
        <a:lstStyle/>
        <a:p>
          <a:endParaRPr lang="pt-PT" sz="1600"/>
        </a:p>
      </dgm:t>
    </dgm:pt>
    <dgm:pt modelId="{183BF158-D59E-48A8-B3A4-A4EBC9C3D50D}">
      <dgm:prSet phldrT="[Texto]" custT="1"/>
      <dgm:spPr/>
      <dgm:t>
        <a:bodyPr/>
        <a:lstStyle/>
        <a:p>
          <a:r>
            <a:rPr lang="pt-PT" sz="1600" dirty="0"/>
            <a:t>NC-ESNL</a:t>
          </a:r>
        </a:p>
      </dgm:t>
    </dgm:pt>
    <dgm:pt modelId="{158F82CB-23DC-4091-97C0-C5F463B55C85}" type="parTrans" cxnId="{0A405AAD-AEA7-409B-848A-1C943EBAFB58}">
      <dgm:prSet/>
      <dgm:spPr/>
      <dgm:t>
        <a:bodyPr/>
        <a:lstStyle/>
        <a:p>
          <a:endParaRPr lang="pt-PT" sz="1600"/>
        </a:p>
      </dgm:t>
    </dgm:pt>
    <dgm:pt modelId="{9E074FB8-2461-4C24-9746-0D11BAE814A1}" type="sibTrans" cxnId="{0A405AAD-AEA7-409B-848A-1C943EBAFB58}">
      <dgm:prSet/>
      <dgm:spPr/>
      <dgm:t>
        <a:bodyPr/>
        <a:lstStyle/>
        <a:p>
          <a:endParaRPr lang="pt-PT" sz="1600"/>
        </a:p>
      </dgm:t>
    </dgm:pt>
    <dgm:pt modelId="{4124C7F2-9518-493C-AD82-A21D4FEDBE61}">
      <dgm:prSet phldrT="[Texto]" custT="1"/>
      <dgm:spPr>
        <a:solidFill>
          <a:schemeClr val="tx2">
            <a:lumMod val="20000"/>
            <a:lumOff val="80000"/>
          </a:schemeClr>
        </a:solidFill>
      </dgm:spPr>
      <dgm:t>
        <a:bodyPr/>
        <a:lstStyle/>
        <a:p>
          <a:r>
            <a:rPr lang="pt-PT" sz="1600" dirty="0">
              <a:solidFill>
                <a:srgbClr val="002060"/>
              </a:solidFill>
            </a:rPr>
            <a:t>2010</a:t>
          </a:r>
        </a:p>
      </dgm:t>
    </dgm:pt>
    <dgm:pt modelId="{4B9A0574-B2B0-4288-B95C-5CCEB94E371D}" type="parTrans" cxnId="{016AFD5F-B04B-45DD-8886-6E3BAB09068D}">
      <dgm:prSet/>
      <dgm:spPr/>
      <dgm:t>
        <a:bodyPr/>
        <a:lstStyle/>
        <a:p>
          <a:endParaRPr lang="pt-PT" sz="1600"/>
        </a:p>
      </dgm:t>
    </dgm:pt>
    <dgm:pt modelId="{AF6F9494-B656-4462-AE27-4824C1DA32B3}" type="sibTrans" cxnId="{016AFD5F-B04B-45DD-8886-6E3BAB09068D}">
      <dgm:prSet/>
      <dgm:spPr/>
      <dgm:t>
        <a:bodyPr/>
        <a:lstStyle/>
        <a:p>
          <a:endParaRPr lang="pt-PT" sz="1600"/>
        </a:p>
      </dgm:t>
    </dgm:pt>
    <dgm:pt modelId="{3793C2B0-2CFA-4080-891C-56CF84E6A769}">
      <dgm:prSet phldrT="[Texto]" custT="1"/>
      <dgm:spPr/>
      <dgm:t>
        <a:bodyPr/>
        <a:lstStyle/>
        <a:p>
          <a:r>
            <a:rPr lang="pt-PT" sz="1600" dirty="0"/>
            <a:t>28 NCRF</a:t>
          </a:r>
        </a:p>
      </dgm:t>
    </dgm:pt>
    <dgm:pt modelId="{04228AF0-D52B-4C2C-855B-858E95FE3ACB}" type="parTrans" cxnId="{DC2B17F7-CA45-4220-93E0-35AA5CEA65F5}">
      <dgm:prSet/>
      <dgm:spPr/>
      <dgm:t>
        <a:bodyPr/>
        <a:lstStyle/>
        <a:p>
          <a:endParaRPr lang="pt-PT" sz="1600"/>
        </a:p>
      </dgm:t>
    </dgm:pt>
    <dgm:pt modelId="{A3A9CACD-9DD6-4C8B-B377-A3B77A914D7C}" type="sibTrans" cxnId="{DC2B17F7-CA45-4220-93E0-35AA5CEA65F5}">
      <dgm:prSet/>
      <dgm:spPr/>
      <dgm:t>
        <a:bodyPr/>
        <a:lstStyle/>
        <a:p>
          <a:endParaRPr lang="pt-PT" sz="1600"/>
        </a:p>
      </dgm:t>
    </dgm:pt>
    <dgm:pt modelId="{63028430-9A73-4DCF-8EEC-36E651698E3C}">
      <dgm:prSet phldrT="[Texto]" custT="1"/>
      <dgm:spPr/>
      <dgm:t>
        <a:bodyPr/>
        <a:lstStyle/>
        <a:p>
          <a:r>
            <a:rPr lang="pt-PT" sz="1600" dirty="0"/>
            <a:t>NCRF-PE</a:t>
          </a:r>
        </a:p>
      </dgm:t>
    </dgm:pt>
    <dgm:pt modelId="{E471C3BC-9715-4BF6-A08E-8B2432669A04}" type="parTrans" cxnId="{7404B00F-D2ED-4DF9-96F1-A1912CFC860E}">
      <dgm:prSet/>
      <dgm:spPr/>
      <dgm:t>
        <a:bodyPr/>
        <a:lstStyle/>
        <a:p>
          <a:endParaRPr lang="pt-PT" sz="1600"/>
        </a:p>
      </dgm:t>
    </dgm:pt>
    <dgm:pt modelId="{AB620E08-386D-4294-B2A7-80675EB964FD}" type="sibTrans" cxnId="{7404B00F-D2ED-4DF9-96F1-A1912CFC860E}">
      <dgm:prSet/>
      <dgm:spPr/>
      <dgm:t>
        <a:bodyPr/>
        <a:lstStyle/>
        <a:p>
          <a:endParaRPr lang="pt-PT" sz="1600"/>
        </a:p>
      </dgm:t>
    </dgm:pt>
    <dgm:pt modelId="{55ECBBF3-EE65-42A8-BE57-5668A71F5B29}">
      <dgm:prSet phldrT="[Texto]" custT="1"/>
      <dgm:spPr/>
      <dgm:t>
        <a:bodyPr/>
        <a:lstStyle/>
        <a:p>
          <a:r>
            <a:rPr lang="pt-PT" sz="1600" dirty="0"/>
            <a:t>NC-ME</a:t>
          </a:r>
        </a:p>
      </dgm:t>
    </dgm:pt>
    <dgm:pt modelId="{F2982746-D312-4B63-9C37-BB8686812AB6}" type="parTrans" cxnId="{0273608C-56A0-467A-8F25-957627AEE33A}">
      <dgm:prSet/>
      <dgm:spPr/>
      <dgm:t>
        <a:bodyPr/>
        <a:lstStyle/>
        <a:p>
          <a:endParaRPr lang="pt-PT" sz="1600"/>
        </a:p>
      </dgm:t>
    </dgm:pt>
    <dgm:pt modelId="{F1675AF0-A453-4B45-82F3-421CBBB02143}" type="sibTrans" cxnId="{0273608C-56A0-467A-8F25-957627AEE33A}">
      <dgm:prSet/>
      <dgm:spPr/>
      <dgm:t>
        <a:bodyPr/>
        <a:lstStyle/>
        <a:p>
          <a:endParaRPr lang="pt-PT" sz="1600"/>
        </a:p>
      </dgm:t>
    </dgm:pt>
    <dgm:pt modelId="{F5D25713-1260-49AC-886F-BD682D39F413}">
      <dgm:prSet phldrT="[Texto]" custT="1"/>
      <dgm:spPr/>
      <dgm:t>
        <a:bodyPr/>
        <a:lstStyle/>
        <a:p>
          <a:r>
            <a:rPr lang="pt-PT" sz="1600" dirty="0"/>
            <a:t>NCRF-PE</a:t>
          </a:r>
        </a:p>
      </dgm:t>
    </dgm:pt>
    <dgm:pt modelId="{D5909CB8-E0A5-4451-91BB-7E1D26B31C4F}" type="parTrans" cxnId="{708931A6-3119-4374-B5E9-5FEAB84114E2}">
      <dgm:prSet/>
      <dgm:spPr/>
      <dgm:t>
        <a:bodyPr/>
        <a:lstStyle/>
        <a:p>
          <a:endParaRPr lang="pt-PT" sz="1600"/>
        </a:p>
      </dgm:t>
    </dgm:pt>
    <dgm:pt modelId="{D5AACEB6-8AC9-4AE5-A96C-1257EB1C414A}" type="sibTrans" cxnId="{708931A6-3119-4374-B5E9-5FEAB84114E2}">
      <dgm:prSet/>
      <dgm:spPr/>
      <dgm:t>
        <a:bodyPr/>
        <a:lstStyle/>
        <a:p>
          <a:endParaRPr lang="pt-PT" sz="1600"/>
        </a:p>
      </dgm:t>
    </dgm:pt>
    <dgm:pt modelId="{A09DB2B7-8D9D-44E9-A9EF-CE232A5DE6C8}">
      <dgm:prSet phldrT="[Texto]" custT="1"/>
      <dgm:spPr/>
      <dgm:t>
        <a:bodyPr/>
        <a:lstStyle/>
        <a:p>
          <a:r>
            <a:rPr lang="pt-PT" sz="1600" dirty="0"/>
            <a:t>NC-ME</a:t>
          </a:r>
        </a:p>
      </dgm:t>
    </dgm:pt>
    <dgm:pt modelId="{6AEAD020-49C5-4491-86D6-EABE427428F2}" type="parTrans" cxnId="{ACE751B5-46E3-4027-AFB3-53DAAA627F38}">
      <dgm:prSet/>
      <dgm:spPr/>
      <dgm:t>
        <a:bodyPr/>
        <a:lstStyle/>
        <a:p>
          <a:endParaRPr lang="pt-PT" sz="1600"/>
        </a:p>
      </dgm:t>
    </dgm:pt>
    <dgm:pt modelId="{F770C571-98C8-4F31-A51A-4841D573EDBB}" type="sibTrans" cxnId="{ACE751B5-46E3-4027-AFB3-53DAAA627F38}">
      <dgm:prSet/>
      <dgm:spPr/>
      <dgm:t>
        <a:bodyPr/>
        <a:lstStyle/>
        <a:p>
          <a:endParaRPr lang="pt-PT" sz="1600"/>
        </a:p>
      </dgm:t>
    </dgm:pt>
    <dgm:pt modelId="{B1F33E91-8C85-4204-8FCC-A41DB54907DB}" type="pres">
      <dgm:prSet presAssocID="{AD2DB97F-0EF2-4B29-AB72-5C32AFABD91F}" presName="Name0" presStyleCnt="0">
        <dgm:presLayoutVars>
          <dgm:chPref val="1"/>
          <dgm:dir/>
          <dgm:animOne val="branch"/>
          <dgm:animLvl val="lvl"/>
          <dgm:resizeHandles/>
        </dgm:presLayoutVars>
      </dgm:prSet>
      <dgm:spPr/>
      <dgm:t>
        <a:bodyPr/>
        <a:lstStyle/>
        <a:p>
          <a:endParaRPr lang="pt-PT"/>
        </a:p>
      </dgm:t>
    </dgm:pt>
    <dgm:pt modelId="{BD9DF582-FF63-4E46-82A9-F114A4597101}" type="pres">
      <dgm:prSet presAssocID="{76FAF119-EB58-4D19-A8B6-9B19AE48F997}" presName="vertOne" presStyleCnt="0"/>
      <dgm:spPr/>
    </dgm:pt>
    <dgm:pt modelId="{CA4EB717-A561-45E2-8779-2D563A00A641}" type="pres">
      <dgm:prSet presAssocID="{76FAF119-EB58-4D19-A8B6-9B19AE48F997}" presName="txOne" presStyleLbl="node0" presStyleIdx="0" presStyleCnt="1">
        <dgm:presLayoutVars>
          <dgm:chPref val="3"/>
        </dgm:presLayoutVars>
      </dgm:prSet>
      <dgm:spPr/>
      <dgm:t>
        <a:bodyPr/>
        <a:lstStyle/>
        <a:p>
          <a:endParaRPr lang="pt-PT"/>
        </a:p>
      </dgm:t>
    </dgm:pt>
    <dgm:pt modelId="{F4726152-3F93-46DF-958B-47FC56901160}" type="pres">
      <dgm:prSet presAssocID="{76FAF119-EB58-4D19-A8B6-9B19AE48F997}" presName="parTransOne" presStyleCnt="0"/>
      <dgm:spPr/>
    </dgm:pt>
    <dgm:pt modelId="{1A37FAE6-2CC5-486F-BAAD-6ECBE73BF417}" type="pres">
      <dgm:prSet presAssocID="{76FAF119-EB58-4D19-A8B6-9B19AE48F997}" presName="horzOne" presStyleCnt="0"/>
      <dgm:spPr/>
    </dgm:pt>
    <dgm:pt modelId="{7A344FB6-0A2A-48DE-B5EF-ED9CCEC7F809}" type="pres">
      <dgm:prSet presAssocID="{4124C7F2-9518-493C-AD82-A21D4FEDBE61}" presName="vertTwo" presStyleCnt="0"/>
      <dgm:spPr/>
    </dgm:pt>
    <dgm:pt modelId="{E9E57321-ED83-482B-9190-C6C1042B1886}" type="pres">
      <dgm:prSet presAssocID="{4124C7F2-9518-493C-AD82-A21D4FEDBE61}" presName="txTwo" presStyleLbl="node2" presStyleIdx="0" presStyleCnt="3">
        <dgm:presLayoutVars>
          <dgm:chPref val="3"/>
        </dgm:presLayoutVars>
      </dgm:prSet>
      <dgm:spPr/>
      <dgm:t>
        <a:bodyPr/>
        <a:lstStyle/>
        <a:p>
          <a:endParaRPr lang="pt-PT"/>
        </a:p>
      </dgm:t>
    </dgm:pt>
    <dgm:pt modelId="{50192C1D-B29F-4C17-8A74-CDF60CCB9085}" type="pres">
      <dgm:prSet presAssocID="{4124C7F2-9518-493C-AD82-A21D4FEDBE61}" presName="parTransTwo" presStyleCnt="0"/>
      <dgm:spPr/>
    </dgm:pt>
    <dgm:pt modelId="{30FE73DF-8B71-4FF4-8325-D07D8F7A1E7A}" type="pres">
      <dgm:prSet presAssocID="{4124C7F2-9518-493C-AD82-A21D4FEDBE61}" presName="horzTwo" presStyleCnt="0"/>
      <dgm:spPr/>
    </dgm:pt>
    <dgm:pt modelId="{86694CCD-6D0E-437D-BB41-9BAC03C9C2E6}" type="pres">
      <dgm:prSet presAssocID="{3793C2B0-2CFA-4080-891C-56CF84E6A769}" presName="vertThree" presStyleCnt="0"/>
      <dgm:spPr/>
    </dgm:pt>
    <dgm:pt modelId="{2CE0BB9D-E624-4B2B-B6D5-3794E1CB9DDB}" type="pres">
      <dgm:prSet presAssocID="{3793C2B0-2CFA-4080-891C-56CF84E6A769}" presName="txThree" presStyleLbl="node3" presStyleIdx="0" presStyleCnt="8">
        <dgm:presLayoutVars>
          <dgm:chPref val="3"/>
        </dgm:presLayoutVars>
      </dgm:prSet>
      <dgm:spPr/>
      <dgm:t>
        <a:bodyPr/>
        <a:lstStyle/>
        <a:p>
          <a:endParaRPr lang="pt-PT"/>
        </a:p>
      </dgm:t>
    </dgm:pt>
    <dgm:pt modelId="{048ADAF4-BB43-4B88-A9C3-EEB16B698738}" type="pres">
      <dgm:prSet presAssocID="{3793C2B0-2CFA-4080-891C-56CF84E6A769}" presName="horzThree" presStyleCnt="0"/>
      <dgm:spPr/>
    </dgm:pt>
    <dgm:pt modelId="{F2ED22AB-F53C-4CCF-A89A-83261338AFC2}" type="pres">
      <dgm:prSet presAssocID="{A3A9CACD-9DD6-4C8B-B377-A3B77A914D7C}" presName="sibSpaceThree" presStyleCnt="0"/>
      <dgm:spPr/>
    </dgm:pt>
    <dgm:pt modelId="{692807ED-C140-4FAB-A238-4A4CD893E01A}" type="pres">
      <dgm:prSet presAssocID="{63028430-9A73-4DCF-8EEC-36E651698E3C}" presName="vertThree" presStyleCnt="0"/>
      <dgm:spPr/>
    </dgm:pt>
    <dgm:pt modelId="{68853B90-B955-4FC8-AD2C-9D80F56EE2FC}" type="pres">
      <dgm:prSet presAssocID="{63028430-9A73-4DCF-8EEC-36E651698E3C}" presName="txThree" presStyleLbl="node3" presStyleIdx="1" presStyleCnt="8">
        <dgm:presLayoutVars>
          <dgm:chPref val="3"/>
        </dgm:presLayoutVars>
      </dgm:prSet>
      <dgm:spPr/>
      <dgm:t>
        <a:bodyPr/>
        <a:lstStyle/>
        <a:p>
          <a:endParaRPr lang="pt-PT"/>
        </a:p>
      </dgm:t>
    </dgm:pt>
    <dgm:pt modelId="{3314124F-66D1-4382-8965-20783D7E1B41}" type="pres">
      <dgm:prSet presAssocID="{63028430-9A73-4DCF-8EEC-36E651698E3C}" presName="horzThree" presStyleCnt="0"/>
      <dgm:spPr/>
    </dgm:pt>
    <dgm:pt modelId="{571894EB-C9E9-4D76-B626-BFC7A92C01C6}" type="pres">
      <dgm:prSet presAssocID="{AB620E08-386D-4294-B2A7-80675EB964FD}" presName="sibSpaceThree" presStyleCnt="0"/>
      <dgm:spPr/>
    </dgm:pt>
    <dgm:pt modelId="{9A84545D-58A3-4A79-A9A9-A41E529E1B78}" type="pres">
      <dgm:prSet presAssocID="{55ECBBF3-EE65-42A8-BE57-5668A71F5B29}" presName="vertThree" presStyleCnt="0"/>
      <dgm:spPr/>
    </dgm:pt>
    <dgm:pt modelId="{B208BAFD-BD84-4D5D-B512-66CA570A32D2}" type="pres">
      <dgm:prSet presAssocID="{55ECBBF3-EE65-42A8-BE57-5668A71F5B29}" presName="txThree" presStyleLbl="node3" presStyleIdx="2" presStyleCnt="8">
        <dgm:presLayoutVars>
          <dgm:chPref val="3"/>
        </dgm:presLayoutVars>
      </dgm:prSet>
      <dgm:spPr/>
      <dgm:t>
        <a:bodyPr/>
        <a:lstStyle/>
        <a:p>
          <a:endParaRPr lang="pt-PT"/>
        </a:p>
      </dgm:t>
    </dgm:pt>
    <dgm:pt modelId="{04B62F09-4885-41C5-AA2E-36EE0E9B9F4F}" type="pres">
      <dgm:prSet presAssocID="{55ECBBF3-EE65-42A8-BE57-5668A71F5B29}" presName="horzThree" presStyleCnt="0"/>
      <dgm:spPr/>
    </dgm:pt>
    <dgm:pt modelId="{3A68E741-86C1-4605-B7C9-8F99B9B21829}" type="pres">
      <dgm:prSet presAssocID="{AF6F9494-B656-4462-AE27-4824C1DA32B3}" presName="sibSpaceTwo" presStyleCnt="0"/>
      <dgm:spPr/>
    </dgm:pt>
    <dgm:pt modelId="{2DA8604B-30BB-4308-85AF-1ADA639E9B34}" type="pres">
      <dgm:prSet presAssocID="{6A3F4F70-CA76-4C8B-AC42-BFB42D29DF5C}" presName="vertTwo" presStyleCnt="0"/>
      <dgm:spPr/>
    </dgm:pt>
    <dgm:pt modelId="{921B5E4D-5673-49D9-BE28-7F09708AA611}" type="pres">
      <dgm:prSet presAssocID="{6A3F4F70-CA76-4C8B-AC42-BFB42D29DF5C}" presName="txTwo" presStyleLbl="node2" presStyleIdx="1" presStyleCnt="3">
        <dgm:presLayoutVars>
          <dgm:chPref val="3"/>
        </dgm:presLayoutVars>
      </dgm:prSet>
      <dgm:spPr/>
      <dgm:t>
        <a:bodyPr/>
        <a:lstStyle/>
        <a:p>
          <a:endParaRPr lang="pt-PT"/>
        </a:p>
      </dgm:t>
    </dgm:pt>
    <dgm:pt modelId="{F2470930-AD0A-4C9B-9F3F-88189BC82764}" type="pres">
      <dgm:prSet presAssocID="{6A3F4F70-CA76-4C8B-AC42-BFB42D29DF5C}" presName="parTransTwo" presStyleCnt="0"/>
      <dgm:spPr/>
    </dgm:pt>
    <dgm:pt modelId="{DD452EB6-9DFA-4064-96C4-2D13564B7B4E}" type="pres">
      <dgm:prSet presAssocID="{6A3F4F70-CA76-4C8B-AC42-BFB42D29DF5C}" presName="horzTwo" presStyleCnt="0"/>
      <dgm:spPr/>
    </dgm:pt>
    <dgm:pt modelId="{E800229D-D8F9-4E15-A41E-E66E0A1AFE02}" type="pres">
      <dgm:prSet presAssocID="{69324C48-74C1-47AC-8C7D-6AA6C5ACFC43}" presName="vertThree" presStyleCnt="0"/>
      <dgm:spPr/>
    </dgm:pt>
    <dgm:pt modelId="{17986B3B-8FB1-4986-85DD-ED9108260256}" type="pres">
      <dgm:prSet presAssocID="{69324C48-74C1-47AC-8C7D-6AA6C5ACFC43}" presName="txThree" presStyleLbl="node3" presStyleIdx="3" presStyleCnt="8">
        <dgm:presLayoutVars>
          <dgm:chPref val="3"/>
        </dgm:presLayoutVars>
      </dgm:prSet>
      <dgm:spPr/>
      <dgm:t>
        <a:bodyPr/>
        <a:lstStyle/>
        <a:p>
          <a:endParaRPr lang="pt-PT"/>
        </a:p>
      </dgm:t>
    </dgm:pt>
    <dgm:pt modelId="{F33BAE82-8A87-46DF-9247-A058AE54912E}" type="pres">
      <dgm:prSet presAssocID="{69324C48-74C1-47AC-8C7D-6AA6C5ACFC43}" presName="horzThree" presStyleCnt="0"/>
      <dgm:spPr/>
    </dgm:pt>
    <dgm:pt modelId="{AEEB9231-732A-42DC-988D-E680BE60A92E}" type="pres">
      <dgm:prSet presAssocID="{13A576AC-82A6-4C55-82D7-9BBDB1A77476}" presName="sibSpaceThree" presStyleCnt="0"/>
      <dgm:spPr/>
    </dgm:pt>
    <dgm:pt modelId="{0E8D8C46-9F86-44E5-9462-10A9442797DF}" type="pres">
      <dgm:prSet presAssocID="{F5D25713-1260-49AC-886F-BD682D39F413}" presName="vertThree" presStyleCnt="0"/>
      <dgm:spPr/>
    </dgm:pt>
    <dgm:pt modelId="{BC3F2389-13CB-4896-8EDB-719DF1BFD2B2}" type="pres">
      <dgm:prSet presAssocID="{F5D25713-1260-49AC-886F-BD682D39F413}" presName="txThree" presStyleLbl="node3" presStyleIdx="4" presStyleCnt="8">
        <dgm:presLayoutVars>
          <dgm:chPref val="3"/>
        </dgm:presLayoutVars>
      </dgm:prSet>
      <dgm:spPr/>
      <dgm:t>
        <a:bodyPr/>
        <a:lstStyle/>
        <a:p>
          <a:endParaRPr lang="pt-PT"/>
        </a:p>
      </dgm:t>
    </dgm:pt>
    <dgm:pt modelId="{FEEB3C75-F476-42CE-99FA-8F5C134B4AFB}" type="pres">
      <dgm:prSet presAssocID="{F5D25713-1260-49AC-886F-BD682D39F413}" presName="horzThree" presStyleCnt="0"/>
      <dgm:spPr/>
    </dgm:pt>
    <dgm:pt modelId="{5EB3C6A1-A56D-4F6F-BCB1-1DC765A9FD1F}" type="pres">
      <dgm:prSet presAssocID="{D5AACEB6-8AC9-4AE5-A96C-1257EB1C414A}" presName="sibSpaceThree" presStyleCnt="0"/>
      <dgm:spPr/>
    </dgm:pt>
    <dgm:pt modelId="{57F3AC74-82DC-4167-BEBE-2E6D6F876A69}" type="pres">
      <dgm:prSet presAssocID="{A09DB2B7-8D9D-44E9-A9EF-CE232A5DE6C8}" presName="vertThree" presStyleCnt="0"/>
      <dgm:spPr/>
    </dgm:pt>
    <dgm:pt modelId="{C2E381C6-C2D3-4E46-AC72-B31BA6F0235F}" type="pres">
      <dgm:prSet presAssocID="{A09DB2B7-8D9D-44E9-A9EF-CE232A5DE6C8}" presName="txThree" presStyleLbl="node3" presStyleIdx="5" presStyleCnt="8">
        <dgm:presLayoutVars>
          <dgm:chPref val="3"/>
        </dgm:presLayoutVars>
      </dgm:prSet>
      <dgm:spPr/>
      <dgm:t>
        <a:bodyPr/>
        <a:lstStyle/>
        <a:p>
          <a:endParaRPr lang="pt-PT"/>
        </a:p>
      </dgm:t>
    </dgm:pt>
    <dgm:pt modelId="{B7A17267-E17F-4669-9A26-25EE6C24E294}" type="pres">
      <dgm:prSet presAssocID="{A09DB2B7-8D9D-44E9-A9EF-CE232A5DE6C8}" presName="horzThree" presStyleCnt="0"/>
      <dgm:spPr/>
    </dgm:pt>
    <dgm:pt modelId="{FB6F62C8-B295-4CBA-8434-CDDA331A7792}" type="pres">
      <dgm:prSet presAssocID="{F770C571-98C8-4F31-A51A-4841D573EDBB}" presName="sibSpaceThree" presStyleCnt="0"/>
      <dgm:spPr/>
    </dgm:pt>
    <dgm:pt modelId="{02D545E7-8671-46CC-8CD7-8C123E7BDE7E}" type="pres">
      <dgm:prSet presAssocID="{209D0C2A-AB8B-4061-BCD5-1355D3917317}" presName="vertThree" presStyleCnt="0"/>
      <dgm:spPr/>
    </dgm:pt>
    <dgm:pt modelId="{A6BFA099-944D-47DA-A5BD-9CFC3584E65B}" type="pres">
      <dgm:prSet presAssocID="{209D0C2A-AB8B-4061-BCD5-1355D3917317}" presName="txThree" presStyleLbl="node3" presStyleIdx="6" presStyleCnt="8">
        <dgm:presLayoutVars>
          <dgm:chPref val="3"/>
        </dgm:presLayoutVars>
      </dgm:prSet>
      <dgm:spPr/>
      <dgm:t>
        <a:bodyPr/>
        <a:lstStyle/>
        <a:p>
          <a:endParaRPr lang="pt-PT"/>
        </a:p>
      </dgm:t>
    </dgm:pt>
    <dgm:pt modelId="{85B48B3E-4A1A-4AC1-B09B-B608C93D243E}" type="pres">
      <dgm:prSet presAssocID="{209D0C2A-AB8B-4061-BCD5-1355D3917317}" presName="horzThree" presStyleCnt="0"/>
      <dgm:spPr/>
    </dgm:pt>
    <dgm:pt modelId="{62F7E4BF-BBBB-421B-85CE-284A9DD9E94C}" type="pres">
      <dgm:prSet presAssocID="{78A919A4-B98F-4A82-ABD4-8EE598624E99}" presName="sibSpaceTwo" presStyleCnt="0"/>
      <dgm:spPr/>
    </dgm:pt>
    <dgm:pt modelId="{ADC4034D-FEF7-42EF-9142-7F0A658B84E1}" type="pres">
      <dgm:prSet presAssocID="{CE58339B-9B02-421A-A8FD-CB279BFFE167}" presName="vertTwo" presStyleCnt="0"/>
      <dgm:spPr/>
    </dgm:pt>
    <dgm:pt modelId="{244EA076-E767-44BC-914E-A8816F5CD460}" type="pres">
      <dgm:prSet presAssocID="{CE58339B-9B02-421A-A8FD-CB279BFFE167}" presName="txTwo" presStyleLbl="node2" presStyleIdx="2" presStyleCnt="3">
        <dgm:presLayoutVars>
          <dgm:chPref val="3"/>
        </dgm:presLayoutVars>
      </dgm:prSet>
      <dgm:spPr/>
      <dgm:t>
        <a:bodyPr/>
        <a:lstStyle/>
        <a:p>
          <a:endParaRPr lang="pt-PT"/>
        </a:p>
      </dgm:t>
    </dgm:pt>
    <dgm:pt modelId="{DCEE4C43-5B11-4BDE-913A-C64705624145}" type="pres">
      <dgm:prSet presAssocID="{CE58339B-9B02-421A-A8FD-CB279BFFE167}" presName="parTransTwo" presStyleCnt="0"/>
      <dgm:spPr/>
    </dgm:pt>
    <dgm:pt modelId="{7BDADAA5-CE19-44DD-8FAE-6989A977A6E3}" type="pres">
      <dgm:prSet presAssocID="{CE58339B-9B02-421A-A8FD-CB279BFFE167}" presName="horzTwo" presStyleCnt="0"/>
      <dgm:spPr/>
    </dgm:pt>
    <dgm:pt modelId="{1714FDFB-D954-4828-AE80-032220E135A9}" type="pres">
      <dgm:prSet presAssocID="{183BF158-D59E-48A8-B3A4-A4EBC9C3D50D}" presName="vertThree" presStyleCnt="0"/>
      <dgm:spPr/>
    </dgm:pt>
    <dgm:pt modelId="{9CADC56F-E5B3-482E-BAE5-5C3DB3D9A9AD}" type="pres">
      <dgm:prSet presAssocID="{183BF158-D59E-48A8-B3A4-A4EBC9C3D50D}" presName="txThree" presStyleLbl="node3" presStyleIdx="7" presStyleCnt="8">
        <dgm:presLayoutVars>
          <dgm:chPref val="3"/>
        </dgm:presLayoutVars>
      </dgm:prSet>
      <dgm:spPr/>
      <dgm:t>
        <a:bodyPr/>
        <a:lstStyle/>
        <a:p>
          <a:endParaRPr lang="pt-PT"/>
        </a:p>
      </dgm:t>
    </dgm:pt>
    <dgm:pt modelId="{AC650E1B-7009-4443-AD4A-69DF5A526310}" type="pres">
      <dgm:prSet presAssocID="{183BF158-D59E-48A8-B3A4-A4EBC9C3D50D}" presName="horzThree" presStyleCnt="0"/>
      <dgm:spPr/>
    </dgm:pt>
  </dgm:ptLst>
  <dgm:cxnLst>
    <dgm:cxn modelId="{09C1A00F-1D4B-403B-B33E-2E1FA4858F9A}" type="presOf" srcId="{183BF158-D59E-48A8-B3A4-A4EBC9C3D50D}" destId="{9CADC56F-E5B3-482E-BAE5-5C3DB3D9A9AD}" srcOrd="0" destOrd="0" presId="urn:microsoft.com/office/officeart/2005/8/layout/hierarchy4"/>
    <dgm:cxn modelId="{0273608C-56A0-467A-8F25-957627AEE33A}" srcId="{4124C7F2-9518-493C-AD82-A21D4FEDBE61}" destId="{55ECBBF3-EE65-42A8-BE57-5668A71F5B29}" srcOrd="2" destOrd="0" parTransId="{F2982746-D312-4B63-9C37-BB8686812AB6}" sibTransId="{F1675AF0-A453-4B45-82F3-421CBBB02143}"/>
    <dgm:cxn modelId="{708931A6-3119-4374-B5E9-5FEAB84114E2}" srcId="{6A3F4F70-CA76-4C8B-AC42-BFB42D29DF5C}" destId="{F5D25713-1260-49AC-886F-BD682D39F413}" srcOrd="1" destOrd="0" parTransId="{D5909CB8-E0A5-4451-91BB-7E1D26B31C4F}" sibTransId="{D5AACEB6-8AC9-4AE5-A96C-1257EB1C414A}"/>
    <dgm:cxn modelId="{76D74CB3-EC8A-40E6-A47E-39ACD077AFAA}" srcId="{6A3F4F70-CA76-4C8B-AC42-BFB42D29DF5C}" destId="{209D0C2A-AB8B-4061-BCD5-1355D3917317}" srcOrd="3" destOrd="0" parTransId="{CE88F3E3-D772-461A-98D5-482F012C59DD}" sibTransId="{EBA0E968-A890-4257-ADFC-87F687754692}"/>
    <dgm:cxn modelId="{DC2B17F7-CA45-4220-93E0-35AA5CEA65F5}" srcId="{4124C7F2-9518-493C-AD82-A21D4FEDBE61}" destId="{3793C2B0-2CFA-4080-891C-56CF84E6A769}" srcOrd="0" destOrd="0" parTransId="{04228AF0-D52B-4C2C-855B-858E95FE3ACB}" sibTransId="{A3A9CACD-9DD6-4C8B-B377-A3B77A914D7C}"/>
    <dgm:cxn modelId="{1D6C34B9-7B0D-4C37-86A0-DCD5EBD69614}" type="presOf" srcId="{76FAF119-EB58-4D19-A8B6-9B19AE48F997}" destId="{CA4EB717-A561-45E2-8779-2D563A00A641}" srcOrd="0" destOrd="0" presId="urn:microsoft.com/office/officeart/2005/8/layout/hierarchy4"/>
    <dgm:cxn modelId="{A3003EAF-1719-4CF4-A825-2A15E19CACEE}" srcId="{76FAF119-EB58-4D19-A8B6-9B19AE48F997}" destId="{6A3F4F70-CA76-4C8B-AC42-BFB42D29DF5C}" srcOrd="1" destOrd="0" parTransId="{EED4AFFF-E7E6-4730-9CBE-6A6A16AEFC03}" sibTransId="{78A919A4-B98F-4A82-ABD4-8EE598624E99}"/>
    <dgm:cxn modelId="{7404B00F-D2ED-4DF9-96F1-A1912CFC860E}" srcId="{4124C7F2-9518-493C-AD82-A21D4FEDBE61}" destId="{63028430-9A73-4DCF-8EEC-36E651698E3C}" srcOrd="1" destOrd="0" parTransId="{E471C3BC-9715-4BF6-A08E-8B2432669A04}" sibTransId="{AB620E08-386D-4294-B2A7-80675EB964FD}"/>
    <dgm:cxn modelId="{016AFD5F-B04B-45DD-8886-6E3BAB09068D}" srcId="{76FAF119-EB58-4D19-A8B6-9B19AE48F997}" destId="{4124C7F2-9518-493C-AD82-A21D4FEDBE61}" srcOrd="0" destOrd="0" parTransId="{4B9A0574-B2B0-4288-B95C-5CCEB94E371D}" sibTransId="{AF6F9494-B656-4462-AE27-4824C1DA32B3}"/>
    <dgm:cxn modelId="{DA9BF44B-72B9-4EBF-9B28-E3FAEB40D627}" srcId="{AD2DB97F-0EF2-4B29-AB72-5C32AFABD91F}" destId="{76FAF119-EB58-4D19-A8B6-9B19AE48F997}" srcOrd="0" destOrd="0" parTransId="{A96AFDF1-8DD9-47BF-AC18-A57E712224A4}" sibTransId="{1C608FD7-3B1E-415E-B05B-9CEF62CBFD60}"/>
    <dgm:cxn modelId="{119ABD0F-8B27-4087-BF46-24BA408AF114}" type="presOf" srcId="{F5D25713-1260-49AC-886F-BD682D39F413}" destId="{BC3F2389-13CB-4896-8EDB-719DF1BFD2B2}" srcOrd="0" destOrd="0" presId="urn:microsoft.com/office/officeart/2005/8/layout/hierarchy4"/>
    <dgm:cxn modelId="{351B7EF7-F23B-4529-AF82-DFEA1C5F6DE3}" type="presOf" srcId="{3793C2B0-2CFA-4080-891C-56CF84E6A769}" destId="{2CE0BB9D-E624-4B2B-B6D5-3794E1CB9DDB}" srcOrd="0" destOrd="0" presId="urn:microsoft.com/office/officeart/2005/8/layout/hierarchy4"/>
    <dgm:cxn modelId="{0A405AAD-AEA7-409B-848A-1C943EBAFB58}" srcId="{CE58339B-9B02-421A-A8FD-CB279BFFE167}" destId="{183BF158-D59E-48A8-B3A4-A4EBC9C3D50D}" srcOrd="0" destOrd="0" parTransId="{158F82CB-23DC-4091-97C0-C5F463B55C85}" sibTransId="{9E074FB8-2461-4C24-9746-0D11BAE814A1}"/>
    <dgm:cxn modelId="{86B94AFC-7A76-42D6-8486-D5C849E87509}" type="presOf" srcId="{CE58339B-9B02-421A-A8FD-CB279BFFE167}" destId="{244EA076-E767-44BC-914E-A8816F5CD460}" srcOrd="0" destOrd="0" presId="urn:microsoft.com/office/officeart/2005/8/layout/hierarchy4"/>
    <dgm:cxn modelId="{129F2F4A-DD03-4A10-ADB5-B0A5DC41E8F8}" srcId="{6A3F4F70-CA76-4C8B-AC42-BFB42D29DF5C}" destId="{69324C48-74C1-47AC-8C7D-6AA6C5ACFC43}" srcOrd="0" destOrd="0" parTransId="{80936E5C-277F-4ED1-8F33-F778E68AD36F}" sibTransId="{13A576AC-82A6-4C55-82D7-9BBDB1A77476}"/>
    <dgm:cxn modelId="{1E4D6BC0-83AE-4AF0-A4F7-C81FE331AD3B}" type="presOf" srcId="{6A3F4F70-CA76-4C8B-AC42-BFB42D29DF5C}" destId="{921B5E4D-5673-49D9-BE28-7F09708AA611}" srcOrd="0" destOrd="0" presId="urn:microsoft.com/office/officeart/2005/8/layout/hierarchy4"/>
    <dgm:cxn modelId="{810BDC71-9EF1-4FC2-ABF5-932BF1D398FA}" type="presOf" srcId="{AD2DB97F-0EF2-4B29-AB72-5C32AFABD91F}" destId="{B1F33E91-8C85-4204-8FCC-A41DB54907DB}" srcOrd="0" destOrd="0" presId="urn:microsoft.com/office/officeart/2005/8/layout/hierarchy4"/>
    <dgm:cxn modelId="{7F0AE5C5-D35C-47A7-9905-A20864F45E21}" type="presOf" srcId="{69324C48-74C1-47AC-8C7D-6AA6C5ACFC43}" destId="{17986B3B-8FB1-4986-85DD-ED9108260256}" srcOrd="0" destOrd="0" presId="urn:microsoft.com/office/officeart/2005/8/layout/hierarchy4"/>
    <dgm:cxn modelId="{55302BAE-5639-4E69-A630-97FDAEC61D57}" type="presOf" srcId="{55ECBBF3-EE65-42A8-BE57-5668A71F5B29}" destId="{B208BAFD-BD84-4D5D-B512-66CA570A32D2}" srcOrd="0" destOrd="0" presId="urn:microsoft.com/office/officeart/2005/8/layout/hierarchy4"/>
    <dgm:cxn modelId="{CF864F5E-325D-49C0-867D-ABA479448A3E}" type="presOf" srcId="{A09DB2B7-8D9D-44E9-A9EF-CE232A5DE6C8}" destId="{C2E381C6-C2D3-4E46-AC72-B31BA6F0235F}" srcOrd="0" destOrd="0" presId="urn:microsoft.com/office/officeart/2005/8/layout/hierarchy4"/>
    <dgm:cxn modelId="{ACE751B5-46E3-4027-AFB3-53DAAA627F38}" srcId="{6A3F4F70-CA76-4C8B-AC42-BFB42D29DF5C}" destId="{A09DB2B7-8D9D-44E9-A9EF-CE232A5DE6C8}" srcOrd="2" destOrd="0" parTransId="{6AEAD020-49C5-4491-86D6-EABE427428F2}" sibTransId="{F770C571-98C8-4F31-A51A-4841D573EDBB}"/>
    <dgm:cxn modelId="{20F77D40-17E3-4500-93FD-5C1163FCD9CD}" type="presOf" srcId="{4124C7F2-9518-493C-AD82-A21D4FEDBE61}" destId="{E9E57321-ED83-482B-9190-C6C1042B1886}" srcOrd="0" destOrd="0" presId="urn:microsoft.com/office/officeart/2005/8/layout/hierarchy4"/>
    <dgm:cxn modelId="{F571ECB0-9344-4E27-A322-43CF90190D1E}" srcId="{76FAF119-EB58-4D19-A8B6-9B19AE48F997}" destId="{CE58339B-9B02-421A-A8FD-CB279BFFE167}" srcOrd="2" destOrd="0" parTransId="{294DFBC6-EB93-469A-9A99-A349B5B3936A}" sibTransId="{CA67D68C-B1AB-448A-83D7-082366285795}"/>
    <dgm:cxn modelId="{51A7A1C2-71EE-4D3A-AA7E-FD02646C15DF}" type="presOf" srcId="{209D0C2A-AB8B-4061-BCD5-1355D3917317}" destId="{A6BFA099-944D-47DA-A5BD-9CFC3584E65B}" srcOrd="0" destOrd="0" presId="urn:microsoft.com/office/officeart/2005/8/layout/hierarchy4"/>
    <dgm:cxn modelId="{BAAB0568-A21E-4940-9C7B-C47C66A1D6B6}" type="presOf" srcId="{63028430-9A73-4DCF-8EEC-36E651698E3C}" destId="{68853B90-B955-4FC8-AD2C-9D80F56EE2FC}" srcOrd="0" destOrd="0" presId="urn:microsoft.com/office/officeart/2005/8/layout/hierarchy4"/>
    <dgm:cxn modelId="{8329DF52-9F13-4C8A-BF6E-BE8641694A11}" type="presParOf" srcId="{B1F33E91-8C85-4204-8FCC-A41DB54907DB}" destId="{BD9DF582-FF63-4E46-82A9-F114A4597101}" srcOrd="0" destOrd="0" presId="urn:microsoft.com/office/officeart/2005/8/layout/hierarchy4"/>
    <dgm:cxn modelId="{45A7E116-AADF-49AD-9198-CF0D677AC1E7}" type="presParOf" srcId="{BD9DF582-FF63-4E46-82A9-F114A4597101}" destId="{CA4EB717-A561-45E2-8779-2D563A00A641}" srcOrd="0" destOrd="0" presId="urn:microsoft.com/office/officeart/2005/8/layout/hierarchy4"/>
    <dgm:cxn modelId="{DF3A8207-B482-44F1-BE27-2B37A51E0201}" type="presParOf" srcId="{BD9DF582-FF63-4E46-82A9-F114A4597101}" destId="{F4726152-3F93-46DF-958B-47FC56901160}" srcOrd="1" destOrd="0" presId="urn:microsoft.com/office/officeart/2005/8/layout/hierarchy4"/>
    <dgm:cxn modelId="{94F5D14E-2CBA-4F81-BE46-86A567C5C310}" type="presParOf" srcId="{BD9DF582-FF63-4E46-82A9-F114A4597101}" destId="{1A37FAE6-2CC5-486F-BAAD-6ECBE73BF417}" srcOrd="2" destOrd="0" presId="urn:microsoft.com/office/officeart/2005/8/layout/hierarchy4"/>
    <dgm:cxn modelId="{D3C9921C-EBFB-4C95-B75A-70FA4B435A5F}" type="presParOf" srcId="{1A37FAE6-2CC5-486F-BAAD-6ECBE73BF417}" destId="{7A344FB6-0A2A-48DE-B5EF-ED9CCEC7F809}" srcOrd="0" destOrd="0" presId="urn:microsoft.com/office/officeart/2005/8/layout/hierarchy4"/>
    <dgm:cxn modelId="{36C1C7E0-4984-453C-8F74-807DC6DF5218}" type="presParOf" srcId="{7A344FB6-0A2A-48DE-B5EF-ED9CCEC7F809}" destId="{E9E57321-ED83-482B-9190-C6C1042B1886}" srcOrd="0" destOrd="0" presId="urn:microsoft.com/office/officeart/2005/8/layout/hierarchy4"/>
    <dgm:cxn modelId="{87D68411-6BE7-4841-A93D-B48345C6E612}" type="presParOf" srcId="{7A344FB6-0A2A-48DE-B5EF-ED9CCEC7F809}" destId="{50192C1D-B29F-4C17-8A74-CDF60CCB9085}" srcOrd="1" destOrd="0" presId="urn:microsoft.com/office/officeart/2005/8/layout/hierarchy4"/>
    <dgm:cxn modelId="{545EC555-0B77-4302-8912-E6DF353072AB}" type="presParOf" srcId="{7A344FB6-0A2A-48DE-B5EF-ED9CCEC7F809}" destId="{30FE73DF-8B71-4FF4-8325-D07D8F7A1E7A}" srcOrd="2" destOrd="0" presId="urn:microsoft.com/office/officeart/2005/8/layout/hierarchy4"/>
    <dgm:cxn modelId="{0A9369D8-41AF-4395-AEF4-7D02CDD14489}" type="presParOf" srcId="{30FE73DF-8B71-4FF4-8325-D07D8F7A1E7A}" destId="{86694CCD-6D0E-437D-BB41-9BAC03C9C2E6}" srcOrd="0" destOrd="0" presId="urn:microsoft.com/office/officeart/2005/8/layout/hierarchy4"/>
    <dgm:cxn modelId="{5CC83E6D-AE44-47FB-A840-B6EAFEB76891}" type="presParOf" srcId="{86694CCD-6D0E-437D-BB41-9BAC03C9C2E6}" destId="{2CE0BB9D-E624-4B2B-B6D5-3794E1CB9DDB}" srcOrd="0" destOrd="0" presId="urn:microsoft.com/office/officeart/2005/8/layout/hierarchy4"/>
    <dgm:cxn modelId="{595949D0-166D-4858-80F6-F81322C80DCC}" type="presParOf" srcId="{86694CCD-6D0E-437D-BB41-9BAC03C9C2E6}" destId="{048ADAF4-BB43-4B88-A9C3-EEB16B698738}" srcOrd="1" destOrd="0" presId="urn:microsoft.com/office/officeart/2005/8/layout/hierarchy4"/>
    <dgm:cxn modelId="{258F554F-9055-4D51-9A83-10F89361DF03}" type="presParOf" srcId="{30FE73DF-8B71-4FF4-8325-D07D8F7A1E7A}" destId="{F2ED22AB-F53C-4CCF-A89A-83261338AFC2}" srcOrd="1" destOrd="0" presId="urn:microsoft.com/office/officeart/2005/8/layout/hierarchy4"/>
    <dgm:cxn modelId="{B7CDFC09-F4CF-4C51-97FF-3EACBB433BE6}" type="presParOf" srcId="{30FE73DF-8B71-4FF4-8325-D07D8F7A1E7A}" destId="{692807ED-C140-4FAB-A238-4A4CD893E01A}" srcOrd="2" destOrd="0" presId="urn:microsoft.com/office/officeart/2005/8/layout/hierarchy4"/>
    <dgm:cxn modelId="{31212F51-7F21-47EE-8E40-C70A07A4D1FB}" type="presParOf" srcId="{692807ED-C140-4FAB-A238-4A4CD893E01A}" destId="{68853B90-B955-4FC8-AD2C-9D80F56EE2FC}" srcOrd="0" destOrd="0" presId="urn:microsoft.com/office/officeart/2005/8/layout/hierarchy4"/>
    <dgm:cxn modelId="{721345E6-4110-48FD-BCFF-C97BBA474AB6}" type="presParOf" srcId="{692807ED-C140-4FAB-A238-4A4CD893E01A}" destId="{3314124F-66D1-4382-8965-20783D7E1B41}" srcOrd="1" destOrd="0" presId="urn:microsoft.com/office/officeart/2005/8/layout/hierarchy4"/>
    <dgm:cxn modelId="{C299A5B5-1A7B-4036-A0A3-F5223BF6FA33}" type="presParOf" srcId="{30FE73DF-8B71-4FF4-8325-D07D8F7A1E7A}" destId="{571894EB-C9E9-4D76-B626-BFC7A92C01C6}" srcOrd="3" destOrd="0" presId="urn:microsoft.com/office/officeart/2005/8/layout/hierarchy4"/>
    <dgm:cxn modelId="{C0778BD4-6F84-43DA-8087-DD22C8DAD02D}" type="presParOf" srcId="{30FE73DF-8B71-4FF4-8325-D07D8F7A1E7A}" destId="{9A84545D-58A3-4A79-A9A9-A41E529E1B78}" srcOrd="4" destOrd="0" presId="urn:microsoft.com/office/officeart/2005/8/layout/hierarchy4"/>
    <dgm:cxn modelId="{F7E9593E-C2C7-45C5-A860-F9350F2ECFEF}" type="presParOf" srcId="{9A84545D-58A3-4A79-A9A9-A41E529E1B78}" destId="{B208BAFD-BD84-4D5D-B512-66CA570A32D2}" srcOrd="0" destOrd="0" presId="urn:microsoft.com/office/officeart/2005/8/layout/hierarchy4"/>
    <dgm:cxn modelId="{67AB90F5-C64B-42DA-B8B6-2147CE7C0091}" type="presParOf" srcId="{9A84545D-58A3-4A79-A9A9-A41E529E1B78}" destId="{04B62F09-4885-41C5-AA2E-36EE0E9B9F4F}" srcOrd="1" destOrd="0" presId="urn:microsoft.com/office/officeart/2005/8/layout/hierarchy4"/>
    <dgm:cxn modelId="{2BFD9BDC-307C-41F2-880D-7A76524DC21B}" type="presParOf" srcId="{1A37FAE6-2CC5-486F-BAAD-6ECBE73BF417}" destId="{3A68E741-86C1-4605-B7C9-8F99B9B21829}" srcOrd="1" destOrd="0" presId="urn:microsoft.com/office/officeart/2005/8/layout/hierarchy4"/>
    <dgm:cxn modelId="{F613A00B-5657-47B2-9A91-D1B97678EE06}" type="presParOf" srcId="{1A37FAE6-2CC5-486F-BAAD-6ECBE73BF417}" destId="{2DA8604B-30BB-4308-85AF-1ADA639E9B34}" srcOrd="2" destOrd="0" presId="urn:microsoft.com/office/officeart/2005/8/layout/hierarchy4"/>
    <dgm:cxn modelId="{A5809D40-C71F-4FE2-B4AD-8FB4C39EAD9C}" type="presParOf" srcId="{2DA8604B-30BB-4308-85AF-1ADA639E9B34}" destId="{921B5E4D-5673-49D9-BE28-7F09708AA611}" srcOrd="0" destOrd="0" presId="urn:microsoft.com/office/officeart/2005/8/layout/hierarchy4"/>
    <dgm:cxn modelId="{1616A34F-5369-4337-91A1-EFC3EBE12737}" type="presParOf" srcId="{2DA8604B-30BB-4308-85AF-1ADA639E9B34}" destId="{F2470930-AD0A-4C9B-9F3F-88189BC82764}" srcOrd="1" destOrd="0" presId="urn:microsoft.com/office/officeart/2005/8/layout/hierarchy4"/>
    <dgm:cxn modelId="{0375C841-6B66-4AB0-8BD5-6E7C814E4FF4}" type="presParOf" srcId="{2DA8604B-30BB-4308-85AF-1ADA639E9B34}" destId="{DD452EB6-9DFA-4064-96C4-2D13564B7B4E}" srcOrd="2" destOrd="0" presId="urn:microsoft.com/office/officeart/2005/8/layout/hierarchy4"/>
    <dgm:cxn modelId="{7A192E89-82DD-485F-9187-9AD573A01ADF}" type="presParOf" srcId="{DD452EB6-9DFA-4064-96C4-2D13564B7B4E}" destId="{E800229D-D8F9-4E15-A41E-E66E0A1AFE02}" srcOrd="0" destOrd="0" presId="urn:microsoft.com/office/officeart/2005/8/layout/hierarchy4"/>
    <dgm:cxn modelId="{7C4B62D4-23CB-4ADC-B6CC-220106ED45AA}" type="presParOf" srcId="{E800229D-D8F9-4E15-A41E-E66E0A1AFE02}" destId="{17986B3B-8FB1-4986-85DD-ED9108260256}" srcOrd="0" destOrd="0" presId="urn:microsoft.com/office/officeart/2005/8/layout/hierarchy4"/>
    <dgm:cxn modelId="{1EE694B8-6780-44DC-A133-0EE3EB436EE8}" type="presParOf" srcId="{E800229D-D8F9-4E15-A41E-E66E0A1AFE02}" destId="{F33BAE82-8A87-46DF-9247-A058AE54912E}" srcOrd="1" destOrd="0" presId="urn:microsoft.com/office/officeart/2005/8/layout/hierarchy4"/>
    <dgm:cxn modelId="{3B211E4C-77DF-4205-83AF-1E5389F2024C}" type="presParOf" srcId="{DD452EB6-9DFA-4064-96C4-2D13564B7B4E}" destId="{AEEB9231-732A-42DC-988D-E680BE60A92E}" srcOrd="1" destOrd="0" presId="urn:microsoft.com/office/officeart/2005/8/layout/hierarchy4"/>
    <dgm:cxn modelId="{149C2857-505A-4BBF-BB69-601D5648F1D0}" type="presParOf" srcId="{DD452EB6-9DFA-4064-96C4-2D13564B7B4E}" destId="{0E8D8C46-9F86-44E5-9462-10A9442797DF}" srcOrd="2" destOrd="0" presId="urn:microsoft.com/office/officeart/2005/8/layout/hierarchy4"/>
    <dgm:cxn modelId="{DF0B94CE-9202-424D-AE90-F47C0031CD2B}" type="presParOf" srcId="{0E8D8C46-9F86-44E5-9462-10A9442797DF}" destId="{BC3F2389-13CB-4896-8EDB-719DF1BFD2B2}" srcOrd="0" destOrd="0" presId="urn:microsoft.com/office/officeart/2005/8/layout/hierarchy4"/>
    <dgm:cxn modelId="{EA7B5006-2CB0-40B9-B9B3-FF02A0C69A23}" type="presParOf" srcId="{0E8D8C46-9F86-44E5-9462-10A9442797DF}" destId="{FEEB3C75-F476-42CE-99FA-8F5C134B4AFB}" srcOrd="1" destOrd="0" presId="urn:microsoft.com/office/officeart/2005/8/layout/hierarchy4"/>
    <dgm:cxn modelId="{EFB45813-A8C7-4BD4-B96C-7F1F817F6131}" type="presParOf" srcId="{DD452EB6-9DFA-4064-96C4-2D13564B7B4E}" destId="{5EB3C6A1-A56D-4F6F-BCB1-1DC765A9FD1F}" srcOrd="3" destOrd="0" presId="urn:microsoft.com/office/officeart/2005/8/layout/hierarchy4"/>
    <dgm:cxn modelId="{3F43112D-87C5-4968-9FE5-D554C4AB4E87}" type="presParOf" srcId="{DD452EB6-9DFA-4064-96C4-2D13564B7B4E}" destId="{57F3AC74-82DC-4167-BEBE-2E6D6F876A69}" srcOrd="4" destOrd="0" presId="urn:microsoft.com/office/officeart/2005/8/layout/hierarchy4"/>
    <dgm:cxn modelId="{40198B39-A897-4AA0-AC7F-DE6A1EE9AFD7}" type="presParOf" srcId="{57F3AC74-82DC-4167-BEBE-2E6D6F876A69}" destId="{C2E381C6-C2D3-4E46-AC72-B31BA6F0235F}" srcOrd="0" destOrd="0" presId="urn:microsoft.com/office/officeart/2005/8/layout/hierarchy4"/>
    <dgm:cxn modelId="{099637A2-88FC-49C6-AFEF-2682ABCC71F6}" type="presParOf" srcId="{57F3AC74-82DC-4167-BEBE-2E6D6F876A69}" destId="{B7A17267-E17F-4669-9A26-25EE6C24E294}" srcOrd="1" destOrd="0" presId="urn:microsoft.com/office/officeart/2005/8/layout/hierarchy4"/>
    <dgm:cxn modelId="{D8007275-BDDD-46D8-975C-BFB6FD398630}" type="presParOf" srcId="{DD452EB6-9DFA-4064-96C4-2D13564B7B4E}" destId="{FB6F62C8-B295-4CBA-8434-CDDA331A7792}" srcOrd="5" destOrd="0" presId="urn:microsoft.com/office/officeart/2005/8/layout/hierarchy4"/>
    <dgm:cxn modelId="{ED302746-A1FF-4D25-9212-7E67AF8296F9}" type="presParOf" srcId="{DD452EB6-9DFA-4064-96C4-2D13564B7B4E}" destId="{02D545E7-8671-46CC-8CD7-8C123E7BDE7E}" srcOrd="6" destOrd="0" presId="urn:microsoft.com/office/officeart/2005/8/layout/hierarchy4"/>
    <dgm:cxn modelId="{812E4DC7-5F84-4CC7-972A-1ADA2B5B1EAC}" type="presParOf" srcId="{02D545E7-8671-46CC-8CD7-8C123E7BDE7E}" destId="{A6BFA099-944D-47DA-A5BD-9CFC3584E65B}" srcOrd="0" destOrd="0" presId="urn:microsoft.com/office/officeart/2005/8/layout/hierarchy4"/>
    <dgm:cxn modelId="{8557BA80-4465-455A-AE13-6938D58F1E57}" type="presParOf" srcId="{02D545E7-8671-46CC-8CD7-8C123E7BDE7E}" destId="{85B48B3E-4A1A-4AC1-B09B-B608C93D243E}" srcOrd="1" destOrd="0" presId="urn:microsoft.com/office/officeart/2005/8/layout/hierarchy4"/>
    <dgm:cxn modelId="{F4ED3824-7699-4436-A536-945DE6ABEBB1}" type="presParOf" srcId="{1A37FAE6-2CC5-486F-BAAD-6ECBE73BF417}" destId="{62F7E4BF-BBBB-421B-85CE-284A9DD9E94C}" srcOrd="3" destOrd="0" presId="urn:microsoft.com/office/officeart/2005/8/layout/hierarchy4"/>
    <dgm:cxn modelId="{A6ACA068-DB42-49D3-A343-5B5C5CA3693D}" type="presParOf" srcId="{1A37FAE6-2CC5-486F-BAAD-6ECBE73BF417}" destId="{ADC4034D-FEF7-42EF-9142-7F0A658B84E1}" srcOrd="4" destOrd="0" presId="urn:microsoft.com/office/officeart/2005/8/layout/hierarchy4"/>
    <dgm:cxn modelId="{6EC692AC-4C7E-4652-8AF0-F4AA1E7F34F3}" type="presParOf" srcId="{ADC4034D-FEF7-42EF-9142-7F0A658B84E1}" destId="{244EA076-E767-44BC-914E-A8816F5CD460}" srcOrd="0" destOrd="0" presId="urn:microsoft.com/office/officeart/2005/8/layout/hierarchy4"/>
    <dgm:cxn modelId="{F5704E50-B41C-4100-835D-16FD71F72F54}" type="presParOf" srcId="{ADC4034D-FEF7-42EF-9142-7F0A658B84E1}" destId="{DCEE4C43-5B11-4BDE-913A-C64705624145}" srcOrd="1" destOrd="0" presId="urn:microsoft.com/office/officeart/2005/8/layout/hierarchy4"/>
    <dgm:cxn modelId="{04A8C53D-01A3-4CCB-90B6-F752389E2412}" type="presParOf" srcId="{ADC4034D-FEF7-42EF-9142-7F0A658B84E1}" destId="{7BDADAA5-CE19-44DD-8FAE-6989A977A6E3}" srcOrd="2" destOrd="0" presId="urn:microsoft.com/office/officeart/2005/8/layout/hierarchy4"/>
    <dgm:cxn modelId="{DD0349FD-11C9-40CB-BD91-0953CF76A280}" type="presParOf" srcId="{7BDADAA5-CE19-44DD-8FAE-6989A977A6E3}" destId="{1714FDFB-D954-4828-AE80-032220E135A9}" srcOrd="0" destOrd="0" presId="urn:microsoft.com/office/officeart/2005/8/layout/hierarchy4"/>
    <dgm:cxn modelId="{E68712B7-7B56-48F3-BA8B-C888CF293571}" type="presParOf" srcId="{1714FDFB-D954-4828-AE80-032220E135A9}" destId="{9CADC56F-E5B3-482E-BAE5-5C3DB3D9A9AD}" srcOrd="0" destOrd="0" presId="urn:microsoft.com/office/officeart/2005/8/layout/hierarchy4"/>
    <dgm:cxn modelId="{AFD9BDA2-37D1-4862-9D82-5AEE0D23F1D8}" type="presParOf" srcId="{1714FDFB-D954-4828-AE80-032220E135A9}" destId="{AC650E1B-7009-4443-AD4A-69DF5A526310}" srcOrd="1" destOrd="0" presId="urn:microsoft.com/office/officeart/2005/8/layout/hierarchy4"/>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ED0F42A-3B34-492E-8CAE-A3BE68E35AF9}"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pt-PT"/>
        </a:p>
      </dgm:t>
    </dgm:pt>
    <dgm:pt modelId="{54E43FE9-F42A-40C1-9974-69CA7185FC75}">
      <dgm:prSet phldrT="[Texto]"/>
      <dgm:spPr>
        <a:solidFill>
          <a:schemeClr val="tx2">
            <a:lumMod val="75000"/>
          </a:schemeClr>
        </a:solidFill>
      </dgm:spPr>
      <dgm:t>
        <a:bodyPr/>
        <a:lstStyle/>
        <a:p>
          <a:r>
            <a:rPr lang="pt-PT" dirty="0" smtClean="0"/>
            <a:t>Justo Valor</a:t>
          </a:r>
          <a:endParaRPr lang="pt-PT" dirty="0"/>
        </a:p>
      </dgm:t>
    </dgm:pt>
    <dgm:pt modelId="{3EDAA987-854E-400C-87B0-DBA377454500}" type="parTrans" cxnId="{8F31703A-8B09-42B3-A969-967DD83B6997}">
      <dgm:prSet/>
      <dgm:spPr/>
      <dgm:t>
        <a:bodyPr/>
        <a:lstStyle/>
        <a:p>
          <a:endParaRPr lang="pt-PT"/>
        </a:p>
      </dgm:t>
    </dgm:pt>
    <dgm:pt modelId="{835AD020-6F43-4405-AB35-D86138D7181B}" type="sibTrans" cxnId="{8F31703A-8B09-42B3-A969-967DD83B6997}">
      <dgm:prSet/>
      <dgm:spPr/>
      <dgm:t>
        <a:bodyPr/>
        <a:lstStyle/>
        <a:p>
          <a:endParaRPr lang="pt-PT"/>
        </a:p>
      </dgm:t>
    </dgm:pt>
    <dgm:pt modelId="{EFEC945C-27F5-4B6B-908C-68E42959318E}">
      <dgm:prSet phldrT="[Texto]"/>
      <dgm:spPr/>
      <dgm:t>
        <a:bodyPr/>
        <a:lstStyle/>
        <a:p>
          <a:r>
            <a:rPr lang="pt-PT" dirty="0" smtClean="0"/>
            <a:t>Propriedades Investimento</a:t>
          </a:r>
        </a:p>
        <a:p>
          <a:r>
            <a:rPr lang="pt-PT" dirty="0" smtClean="0"/>
            <a:t>(Avaliadores)</a:t>
          </a:r>
        </a:p>
      </dgm:t>
    </dgm:pt>
    <dgm:pt modelId="{D78A6404-911A-4DC5-9584-91F227D29A57}" type="parTrans" cxnId="{BEA1E83B-5030-40C9-BFD3-3BA9D4F16591}">
      <dgm:prSet/>
      <dgm:spPr/>
      <dgm:t>
        <a:bodyPr/>
        <a:lstStyle/>
        <a:p>
          <a:endParaRPr lang="pt-PT"/>
        </a:p>
      </dgm:t>
    </dgm:pt>
    <dgm:pt modelId="{7EDD6E1F-701A-4123-8632-30BD46E055C3}" type="sibTrans" cxnId="{BEA1E83B-5030-40C9-BFD3-3BA9D4F16591}">
      <dgm:prSet/>
      <dgm:spPr/>
      <dgm:t>
        <a:bodyPr/>
        <a:lstStyle/>
        <a:p>
          <a:endParaRPr lang="pt-PT"/>
        </a:p>
      </dgm:t>
    </dgm:pt>
    <dgm:pt modelId="{83EAC2D0-78F6-41E7-B2B8-D7136F22AFFB}">
      <dgm:prSet phldrT="[Texto]"/>
      <dgm:spPr/>
      <dgm:t>
        <a:bodyPr/>
        <a:lstStyle/>
        <a:p>
          <a:r>
            <a:rPr lang="pt-PT" dirty="0" smtClean="0"/>
            <a:t>Acções Cotadas</a:t>
          </a:r>
        </a:p>
        <a:p>
          <a:r>
            <a:rPr lang="pt-PT" dirty="0" smtClean="0"/>
            <a:t>(Bolsa)</a:t>
          </a:r>
          <a:endParaRPr lang="pt-PT" dirty="0"/>
        </a:p>
      </dgm:t>
    </dgm:pt>
    <dgm:pt modelId="{481B835C-7713-480D-A815-2164756D5384}" type="parTrans" cxnId="{21281770-F057-4549-82AB-0ADE851B3FE1}">
      <dgm:prSet/>
      <dgm:spPr/>
      <dgm:t>
        <a:bodyPr/>
        <a:lstStyle/>
        <a:p>
          <a:endParaRPr lang="pt-PT"/>
        </a:p>
      </dgm:t>
    </dgm:pt>
    <dgm:pt modelId="{175E265B-53AE-43A0-BE24-172BDEDF2DB2}" type="sibTrans" cxnId="{21281770-F057-4549-82AB-0ADE851B3FE1}">
      <dgm:prSet/>
      <dgm:spPr/>
      <dgm:t>
        <a:bodyPr/>
        <a:lstStyle/>
        <a:p>
          <a:endParaRPr lang="pt-PT"/>
        </a:p>
      </dgm:t>
    </dgm:pt>
    <dgm:pt modelId="{4112A736-5309-4F83-A575-402D0728F61B}">
      <dgm:prSet phldrT="[Texto]"/>
      <dgm:spPr/>
      <dgm:t>
        <a:bodyPr/>
        <a:lstStyle/>
        <a:p>
          <a:r>
            <a:rPr lang="pt-PT" dirty="0" smtClean="0"/>
            <a:t>AFT</a:t>
          </a:r>
        </a:p>
        <a:p>
          <a:r>
            <a:rPr lang="pt-PT" dirty="0" smtClean="0"/>
            <a:t>(Mercado)</a:t>
          </a:r>
          <a:endParaRPr lang="pt-PT" dirty="0"/>
        </a:p>
      </dgm:t>
    </dgm:pt>
    <dgm:pt modelId="{5F4246EF-5C3F-4D4E-B9F4-D981DF331492}" type="parTrans" cxnId="{731A053B-4300-4DA8-AB48-1C9B28E07E5E}">
      <dgm:prSet/>
      <dgm:spPr/>
      <dgm:t>
        <a:bodyPr/>
        <a:lstStyle/>
        <a:p>
          <a:endParaRPr lang="pt-PT"/>
        </a:p>
      </dgm:t>
    </dgm:pt>
    <dgm:pt modelId="{B27086C1-2F97-40DF-BB0D-1A32AEAD2766}" type="sibTrans" cxnId="{731A053B-4300-4DA8-AB48-1C9B28E07E5E}">
      <dgm:prSet/>
      <dgm:spPr/>
      <dgm:t>
        <a:bodyPr/>
        <a:lstStyle/>
        <a:p>
          <a:endParaRPr lang="pt-PT"/>
        </a:p>
      </dgm:t>
    </dgm:pt>
    <dgm:pt modelId="{D1EAC813-8940-48CB-867C-EF86200EE370}">
      <dgm:prSet phldrT="[Texto]"/>
      <dgm:spPr/>
      <dgm:t>
        <a:bodyPr/>
        <a:lstStyle/>
        <a:p>
          <a:r>
            <a:rPr lang="pt-PT" dirty="0" smtClean="0"/>
            <a:t>Agricultura</a:t>
          </a:r>
        </a:p>
        <a:p>
          <a:r>
            <a:rPr lang="pt-PT" dirty="0" smtClean="0"/>
            <a:t>(SIMA)</a:t>
          </a:r>
          <a:endParaRPr lang="pt-PT" dirty="0"/>
        </a:p>
      </dgm:t>
    </dgm:pt>
    <dgm:pt modelId="{9FE92F9F-8E34-403A-8187-559203DE6B7E}" type="parTrans" cxnId="{5997C7E2-8CBD-4B18-BA95-600ABA469215}">
      <dgm:prSet/>
      <dgm:spPr/>
      <dgm:t>
        <a:bodyPr/>
        <a:lstStyle/>
        <a:p>
          <a:endParaRPr lang="pt-PT"/>
        </a:p>
      </dgm:t>
    </dgm:pt>
    <dgm:pt modelId="{E161F8A0-3A6E-412A-B654-0F1277C69989}" type="sibTrans" cxnId="{5997C7E2-8CBD-4B18-BA95-600ABA469215}">
      <dgm:prSet/>
      <dgm:spPr/>
      <dgm:t>
        <a:bodyPr/>
        <a:lstStyle/>
        <a:p>
          <a:endParaRPr lang="pt-PT"/>
        </a:p>
      </dgm:t>
    </dgm:pt>
    <dgm:pt modelId="{ED7EE97F-0C18-442F-B2E7-A9D5068260CC}" type="pres">
      <dgm:prSet presAssocID="{8ED0F42A-3B34-492E-8CAE-A3BE68E35AF9}" presName="Name0" presStyleCnt="0">
        <dgm:presLayoutVars>
          <dgm:chMax val="1"/>
          <dgm:dir/>
          <dgm:animLvl val="ctr"/>
          <dgm:resizeHandles val="exact"/>
        </dgm:presLayoutVars>
      </dgm:prSet>
      <dgm:spPr/>
      <dgm:t>
        <a:bodyPr/>
        <a:lstStyle/>
        <a:p>
          <a:endParaRPr lang="pt-PT"/>
        </a:p>
      </dgm:t>
    </dgm:pt>
    <dgm:pt modelId="{940B43C0-8859-4761-8A26-B07287D9617C}" type="pres">
      <dgm:prSet presAssocID="{54E43FE9-F42A-40C1-9974-69CA7185FC75}" presName="centerShape" presStyleLbl="node0" presStyleIdx="0" presStyleCnt="1"/>
      <dgm:spPr/>
      <dgm:t>
        <a:bodyPr/>
        <a:lstStyle/>
        <a:p>
          <a:endParaRPr lang="pt-PT"/>
        </a:p>
      </dgm:t>
    </dgm:pt>
    <dgm:pt modelId="{CCFBA76D-7BFD-424F-9C8A-81732CE130B1}" type="pres">
      <dgm:prSet presAssocID="{D78A6404-911A-4DC5-9584-91F227D29A57}" presName="parTrans" presStyleLbl="sibTrans2D1" presStyleIdx="0" presStyleCnt="4"/>
      <dgm:spPr/>
      <dgm:t>
        <a:bodyPr/>
        <a:lstStyle/>
        <a:p>
          <a:endParaRPr lang="pt-PT"/>
        </a:p>
      </dgm:t>
    </dgm:pt>
    <dgm:pt modelId="{93D83326-6477-4F6C-8238-1949CD644BA1}" type="pres">
      <dgm:prSet presAssocID="{D78A6404-911A-4DC5-9584-91F227D29A57}" presName="connectorText" presStyleLbl="sibTrans2D1" presStyleIdx="0" presStyleCnt="4"/>
      <dgm:spPr/>
      <dgm:t>
        <a:bodyPr/>
        <a:lstStyle/>
        <a:p>
          <a:endParaRPr lang="pt-PT"/>
        </a:p>
      </dgm:t>
    </dgm:pt>
    <dgm:pt modelId="{F24457F7-E884-4829-9207-8454E401F750}" type="pres">
      <dgm:prSet presAssocID="{EFEC945C-27F5-4B6B-908C-68E42959318E}" presName="node" presStyleLbl="node1" presStyleIdx="0" presStyleCnt="4" custScaleX="192727">
        <dgm:presLayoutVars>
          <dgm:bulletEnabled val="1"/>
        </dgm:presLayoutVars>
      </dgm:prSet>
      <dgm:spPr/>
      <dgm:t>
        <a:bodyPr/>
        <a:lstStyle/>
        <a:p>
          <a:endParaRPr lang="pt-PT"/>
        </a:p>
      </dgm:t>
    </dgm:pt>
    <dgm:pt modelId="{1238E8FE-15CA-47C6-B179-A4724DD966B0}" type="pres">
      <dgm:prSet presAssocID="{481B835C-7713-480D-A815-2164756D5384}" presName="parTrans" presStyleLbl="sibTrans2D1" presStyleIdx="1" presStyleCnt="4"/>
      <dgm:spPr/>
      <dgm:t>
        <a:bodyPr/>
        <a:lstStyle/>
        <a:p>
          <a:endParaRPr lang="pt-PT"/>
        </a:p>
      </dgm:t>
    </dgm:pt>
    <dgm:pt modelId="{8BF6AD74-DB4C-4229-A2EA-7F96E0BE0288}" type="pres">
      <dgm:prSet presAssocID="{481B835C-7713-480D-A815-2164756D5384}" presName="connectorText" presStyleLbl="sibTrans2D1" presStyleIdx="1" presStyleCnt="4"/>
      <dgm:spPr/>
      <dgm:t>
        <a:bodyPr/>
        <a:lstStyle/>
        <a:p>
          <a:endParaRPr lang="pt-PT"/>
        </a:p>
      </dgm:t>
    </dgm:pt>
    <dgm:pt modelId="{1865A6E0-048D-41D2-AA37-217DBB54C408}" type="pres">
      <dgm:prSet presAssocID="{83EAC2D0-78F6-41E7-B2B8-D7136F22AFFB}" presName="node" presStyleLbl="node1" presStyleIdx="1" presStyleCnt="4" custScaleX="172892" custRadScaleRad="116153" custRadScaleInc="1050">
        <dgm:presLayoutVars>
          <dgm:bulletEnabled val="1"/>
        </dgm:presLayoutVars>
      </dgm:prSet>
      <dgm:spPr/>
      <dgm:t>
        <a:bodyPr/>
        <a:lstStyle/>
        <a:p>
          <a:endParaRPr lang="pt-PT"/>
        </a:p>
      </dgm:t>
    </dgm:pt>
    <dgm:pt modelId="{DB891229-D53A-4708-B9A8-0B34FAACF487}" type="pres">
      <dgm:prSet presAssocID="{5F4246EF-5C3F-4D4E-B9F4-D981DF331492}" presName="parTrans" presStyleLbl="sibTrans2D1" presStyleIdx="2" presStyleCnt="4"/>
      <dgm:spPr/>
      <dgm:t>
        <a:bodyPr/>
        <a:lstStyle/>
        <a:p>
          <a:endParaRPr lang="pt-PT"/>
        </a:p>
      </dgm:t>
    </dgm:pt>
    <dgm:pt modelId="{C87D586A-BF38-43C5-892D-708406D23893}" type="pres">
      <dgm:prSet presAssocID="{5F4246EF-5C3F-4D4E-B9F4-D981DF331492}" presName="connectorText" presStyleLbl="sibTrans2D1" presStyleIdx="2" presStyleCnt="4"/>
      <dgm:spPr/>
      <dgm:t>
        <a:bodyPr/>
        <a:lstStyle/>
        <a:p>
          <a:endParaRPr lang="pt-PT"/>
        </a:p>
      </dgm:t>
    </dgm:pt>
    <dgm:pt modelId="{562A565D-B742-410E-876C-0FE07EDF311E}" type="pres">
      <dgm:prSet presAssocID="{4112A736-5309-4F83-A575-402D0728F61B}" presName="node" presStyleLbl="node1" presStyleIdx="2" presStyleCnt="4" custScaleX="192727">
        <dgm:presLayoutVars>
          <dgm:bulletEnabled val="1"/>
        </dgm:presLayoutVars>
      </dgm:prSet>
      <dgm:spPr/>
      <dgm:t>
        <a:bodyPr/>
        <a:lstStyle/>
        <a:p>
          <a:endParaRPr lang="pt-PT"/>
        </a:p>
      </dgm:t>
    </dgm:pt>
    <dgm:pt modelId="{4196A53C-CAC3-4406-812D-D56AE884CE16}" type="pres">
      <dgm:prSet presAssocID="{9FE92F9F-8E34-403A-8187-559203DE6B7E}" presName="parTrans" presStyleLbl="sibTrans2D1" presStyleIdx="3" presStyleCnt="4"/>
      <dgm:spPr/>
      <dgm:t>
        <a:bodyPr/>
        <a:lstStyle/>
        <a:p>
          <a:endParaRPr lang="pt-PT"/>
        </a:p>
      </dgm:t>
    </dgm:pt>
    <dgm:pt modelId="{6C556898-CD9D-4266-9935-11933BC103EF}" type="pres">
      <dgm:prSet presAssocID="{9FE92F9F-8E34-403A-8187-559203DE6B7E}" presName="connectorText" presStyleLbl="sibTrans2D1" presStyleIdx="3" presStyleCnt="4"/>
      <dgm:spPr/>
      <dgm:t>
        <a:bodyPr/>
        <a:lstStyle/>
        <a:p>
          <a:endParaRPr lang="pt-PT"/>
        </a:p>
      </dgm:t>
    </dgm:pt>
    <dgm:pt modelId="{C6A10F70-3E45-4A2A-9DDB-07B8144489CB}" type="pres">
      <dgm:prSet presAssocID="{D1EAC813-8940-48CB-867C-EF86200EE370}" presName="node" presStyleLbl="node1" presStyleIdx="3" presStyleCnt="4" custScaleX="164900" custRadScaleRad="116410" custRadScaleInc="-1048">
        <dgm:presLayoutVars>
          <dgm:bulletEnabled val="1"/>
        </dgm:presLayoutVars>
      </dgm:prSet>
      <dgm:spPr/>
      <dgm:t>
        <a:bodyPr/>
        <a:lstStyle/>
        <a:p>
          <a:endParaRPr lang="pt-PT"/>
        </a:p>
      </dgm:t>
    </dgm:pt>
  </dgm:ptLst>
  <dgm:cxnLst>
    <dgm:cxn modelId="{67352873-2182-4B18-84B9-744166D4248A}" type="presOf" srcId="{54E43FE9-F42A-40C1-9974-69CA7185FC75}" destId="{940B43C0-8859-4761-8A26-B07287D9617C}" srcOrd="0" destOrd="0" presId="urn:microsoft.com/office/officeart/2005/8/layout/radial5"/>
    <dgm:cxn modelId="{8F31703A-8B09-42B3-A969-967DD83B6997}" srcId="{8ED0F42A-3B34-492E-8CAE-A3BE68E35AF9}" destId="{54E43FE9-F42A-40C1-9974-69CA7185FC75}" srcOrd="0" destOrd="0" parTransId="{3EDAA987-854E-400C-87B0-DBA377454500}" sibTransId="{835AD020-6F43-4405-AB35-D86138D7181B}"/>
    <dgm:cxn modelId="{B13C53B4-4C4C-4742-A504-ADABB4328D71}" type="presOf" srcId="{8ED0F42A-3B34-492E-8CAE-A3BE68E35AF9}" destId="{ED7EE97F-0C18-442F-B2E7-A9D5068260CC}" srcOrd="0" destOrd="0" presId="urn:microsoft.com/office/officeart/2005/8/layout/radial5"/>
    <dgm:cxn modelId="{5997C7E2-8CBD-4B18-BA95-600ABA469215}" srcId="{54E43FE9-F42A-40C1-9974-69CA7185FC75}" destId="{D1EAC813-8940-48CB-867C-EF86200EE370}" srcOrd="3" destOrd="0" parTransId="{9FE92F9F-8E34-403A-8187-559203DE6B7E}" sibTransId="{E161F8A0-3A6E-412A-B654-0F1277C69989}"/>
    <dgm:cxn modelId="{BBB2E533-DDEC-434A-BF6A-35B276C8CC8A}" type="presOf" srcId="{D1EAC813-8940-48CB-867C-EF86200EE370}" destId="{C6A10F70-3E45-4A2A-9DDB-07B8144489CB}" srcOrd="0" destOrd="0" presId="urn:microsoft.com/office/officeart/2005/8/layout/radial5"/>
    <dgm:cxn modelId="{8CE5B2BF-4964-4E15-9405-4ED9D8C88FF1}" type="presOf" srcId="{D78A6404-911A-4DC5-9584-91F227D29A57}" destId="{CCFBA76D-7BFD-424F-9C8A-81732CE130B1}" srcOrd="0" destOrd="0" presId="urn:microsoft.com/office/officeart/2005/8/layout/radial5"/>
    <dgm:cxn modelId="{AE78FF43-BBA9-4420-B67B-ECDE9071B288}" type="presOf" srcId="{83EAC2D0-78F6-41E7-B2B8-D7136F22AFFB}" destId="{1865A6E0-048D-41D2-AA37-217DBB54C408}" srcOrd="0" destOrd="0" presId="urn:microsoft.com/office/officeart/2005/8/layout/radial5"/>
    <dgm:cxn modelId="{40CEC431-E43E-4BD7-A335-9BA6A8AA8BC1}" type="presOf" srcId="{5F4246EF-5C3F-4D4E-B9F4-D981DF331492}" destId="{DB891229-D53A-4708-B9A8-0B34FAACF487}" srcOrd="0" destOrd="0" presId="urn:microsoft.com/office/officeart/2005/8/layout/radial5"/>
    <dgm:cxn modelId="{D20D2A1E-41A7-457A-908D-046649AF5B18}" type="presOf" srcId="{481B835C-7713-480D-A815-2164756D5384}" destId="{1238E8FE-15CA-47C6-B179-A4724DD966B0}" srcOrd="0" destOrd="0" presId="urn:microsoft.com/office/officeart/2005/8/layout/radial5"/>
    <dgm:cxn modelId="{082BB3CF-320D-4FD0-8237-0B3E6D2FCB20}" type="presOf" srcId="{9FE92F9F-8E34-403A-8187-559203DE6B7E}" destId="{6C556898-CD9D-4266-9935-11933BC103EF}" srcOrd="1" destOrd="0" presId="urn:microsoft.com/office/officeart/2005/8/layout/radial5"/>
    <dgm:cxn modelId="{21281770-F057-4549-82AB-0ADE851B3FE1}" srcId="{54E43FE9-F42A-40C1-9974-69CA7185FC75}" destId="{83EAC2D0-78F6-41E7-B2B8-D7136F22AFFB}" srcOrd="1" destOrd="0" parTransId="{481B835C-7713-480D-A815-2164756D5384}" sibTransId="{175E265B-53AE-43A0-BE24-172BDEDF2DB2}"/>
    <dgm:cxn modelId="{572B5ED0-0C70-4126-9BEA-88CE1D71CB9F}" type="presOf" srcId="{481B835C-7713-480D-A815-2164756D5384}" destId="{8BF6AD74-DB4C-4229-A2EA-7F96E0BE0288}" srcOrd="1" destOrd="0" presId="urn:microsoft.com/office/officeart/2005/8/layout/radial5"/>
    <dgm:cxn modelId="{CC422C15-0663-4F59-9564-EDCE2E5E3CB8}" type="presOf" srcId="{9FE92F9F-8E34-403A-8187-559203DE6B7E}" destId="{4196A53C-CAC3-4406-812D-D56AE884CE16}" srcOrd="0" destOrd="0" presId="urn:microsoft.com/office/officeart/2005/8/layout/radial5"/>
    <dgm:cxn modelId="{3836D0E3-8EBC-4B4E-81C3-D73FE86C04DA}" type="presOf" srcId="{D78A6404-911A-4DC5-9584-91F227D29A57}" destId="{93D83326-6477-4F6C-8238-1949CD644BA1}" srcOrd="1" destOrd="0" presId="urn:microsoft.com/office/officeart/2005/8/layout/radial5"/>
    <dgm:cxn modelId="{8CB45966-0C31-498E-80D9-004048114E3B}" type="presOf" srcId="{EFEC945C-27F5-4B6B-908C-68E42959318E}" destId="{F24457F7-E884-4829-9207-8454E401F750}" srcOrd="0" destOrd="0" presId="urn:microsoft.com/office/officeart/2005/8/layout/radial5"/>
    <dgm:cxn modelId="{BEA1E83B-5030-40C9-BFD3-3BA9D4F16591}" srcId="{54E43FE9-F42A-40C1-9974-69CA7185FC75}" destId="{EFEC945C-27F5-4B6B-908C-68E42959318E}" srcOrd="0" destOrd="0" parTransId="{D78A6404-911A-4DC5-9584-91F227D29A57}" sibTransId="{7EDD6E1F-701A-4123-8632-30BD46E055C3}"/>
    <dgm:cxn modelId="{4E31C38B-2C0F-4488-9B31-F7F7E7A6E5D9}" type="presOf" srcId="{4112A736-5309-4F83-A575-402D0728F61B}" destId="{562A565D-B742-410E-876C-0FE07EDF311E}" srcOrd="0" destOrd="0" presId="urn:microsoft.com/office/officeart/2005/8/layout/radial5"/>
    <dgm:cxn modelId="{731A053B-4300-4DA8-AB48-1C9B28E07E5E}" srcId="{54E43FE9-F42A-40C1-9974-69CA7185FC75}" destId="{4112A736-5309-4F83-A575-402D0728F61B}" srcOrd="2" destOrd="0" parTransId="{5F4246EF-5C3F-4D4E-B9F4-D981DF331492}" sibTransId="{B27086C1-2F97-40DF-BB0D-1A32AEAD2766}"/>
    <dgm:cxn modelId="{2C103055-9498-4352-BD62-B3401328E165}" type="presOf" srcId="{5F4246EF-5C3F-4D4E-B9F4-D981DF331492}" destId="{C87D586A-BF38-43C5-892D-708406D23893}" srcOrd="1" destOrd="0" presId="urn:microsoft.com/office/officeart/2005/8/layout/radial5"/>
    <dgm:cxn modelId="{F0CC3309-97C5-4FA2-9F62-F0AC1E0BB654}" type="presParOf" srcId="{ED7EE97F-0C18-442F-B2E7-A9D5068260CC}" destId="{940B43C0-8859-4761-8A26-B07287D9617C}" srcOrd="0" destOrd="0" presId="urn:microsoft.com/office/officeart/2005/8/layout/radial5"/>
    <dgm:cxn modelId="{2A6D7DA7-EF3D-4596-AA3B-066D6481D74B}" type="presParOf" srcId="{ED7EE97F-0C18-442F-B2E7-A9D5068260CC}" destId="{CCFBA76D-7BFD-424F-9C8A-81732CE130B1}" srcOrd="1" destOrd="0" presId="urn:microsoft.com/office/officeart/2005/8/layout/radial5"/>
    <dgm:cxn modelId="{3150724E-80F7-4D8C-A7DE-37016364CB9E}" type="presParOf" srcId="{CCFBA76D-7BFD-424F-9C8A-81732CE130B1}" destId="{93D83326-6477-4F6C-8238-1949CD644BA1}" srcOrd="0" destOrd="0" presId="urn:microsoft.com/office/officeart/2005/8/layout/radial5"/>
    <dgm:cxn modelId="{B2FFBAC4-EC9F-4081-8836-76F4609FF293}" type="presParOf" srcId="{ED7EE97F-0C18-442F-B2E7-A9D5068260CC}" destId="{F24457F7-E884-4829-9207-8454E401F750}" srcOrd="2" destOrd="0" presId="urn:microsoft.com/office/officeart/2005/8/layout/radial5"/>
    <dgm:cxn modelId="{F2B680CD-4237-44B3-A1B9-3B1E4A836088}" type="presParOf" srcId="{ED7EE97F-0C18-442F-B2E7-A9D5068260CC}" destId="{1238E8FE-15CA-47C6-B179-A4724DD966B0}" srcOrd="3" destOrd="0" presId="urn:microsoft.com/office/officeart/2005/8/layout/radial5"/>
    <dgm:cxn modelId="{35F29CC0-E89B-404C-B7B2-972571010C30}" type="presParOf" srcId="{1238E8FE-15CA-47C6-B179-A4724DD966B0}" destId="{8BF6AD74-DB4C-4229-A2EA-7F96E0BE0288}" srcOrd="0" destOrd="0" presId="urn:microsoft.com/office/officeart/2005/8/layout/radial5"/>
    <dgm:cxn modelId="{CD34B1B3-103B-455F-8516-61B16E4E476C}" type="presParOf" srcId="{ED7EE97F-0C18-442F-B2E7-A9D5068260CC}" destId="{1865A6E0-048D-41D2-AA37-217DBB54C408}" srcOrd="4" destOrd="0" presId="urn:microsoft.com/office/officeart/2005/8/layout/radial5"/>
    <dgm:cxn modelId="{77CD86E5-7CE6-4662-AC1A-3477B6AA5E3C}" type="presParOf" srcId="{ED7EE97F-0C18-442F-B2E7-A9D5068260CC}" destId="{DB891229-D53A-4708-B9A8-0B34FAACF487}" srcOrd="5" destOrd="0" presId="urn:microsoft.com/office/officeart/2005/8/layout/radial5"/>
    <dgm:cxn modelId="{2ED809CE-F86F-4063-A4E3-0A36567E0F1A}" type="presParOf" srcId="{DB891229-D53A-4708-B9A8-0B34FAACF487}" destId="{C87D586A-BF38-43C5-892D-708406D23893}" srcOrd="0" destOrd="0" presId="urn:microsoft.com/office/officeart/2005/8/layout/radial5"/>
    <dgm:cxn modelId="{370D6B26-BA2E-4E05-9431-887ACBCC76E4}" type="presParOf" srcId="{ED7EE97F-0C18-442F-B2E7-A9D5068260CC}" destId="{562A565D-B742-410E-876C-0FE07EDF311E}" srcOrd="6" destOrd="0" presId="urn:microsoft.com/office/officeart/2005/8/layout/radial5"/>
    <dgm:cxn modelId="{3C7D8F72-B6D1-47AD-88D2-7F9C5D48C3DB}" type="presParOf" srcId="{ED7EE97F-0C18-442F-B2E7-A9D5068260CC}" destId="{4196A53C-CAC3-4406-812D-D56AE884CE16}" srcOrd="7" destOrd="0" presId="urn:microsoft.com/office/officeart/2005/8/layout/radial5"/>
    <dgm:cxn modelId="{5939ACB1-CA71-4CF1-9EEF-6478EB464718}" type="presParOf" srcId="{4196A53C-CAC3-4406-812D-D56AE884CE16}" destId="{6C556898-CD9D-4266-9935-11933BC103EF}" srcOrd="0" destOrd="0" presId="urn:microsoft.com/office/officeart/2005/8/layout/radial5"/>
    <dgm:cxn modelId="{55BF8BB0-E2DF-4181-A1D1-BDF3122C72F7}" type="presParOf" srcId="{ED7EE97F-0C18-442F-B2E7-A9D5068260CC}" destId="{C6A10F70-3E45-4A2A-9DDB-07B8144489CB}" srcOrd="8" destOrd="0" presId="urn:microsoft.com/office/officeart/2005/8/layout/radial5"/>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E3A4C5D-A25A-431A-8BF5-5D13578548CD}" type="doc">
      <dgm:prSet loTypeId="urn:microsoft.com/office/officeart/2005/8/layout/pyramid2" loCatId="pyramid" qsTypeId="urn:microsoft.com/office/officeart/2005/8/quickstyle/simple1" qsCatId="simple" csTypeId="urn:microsoft.com/office/officeart/2005/8/colors/accent1_2" csCatId="accent1" phldr="1"/>
      <dgm:spPr/>
    </dgm:pt>
    <dgm:pt modelId="{1F7A3540-6B35-4B95-9606-A50004BFEC38}">
      <dgm:prSet phldrT="[Texto]" custT="1"/>
      <dgm:spPr/>
      <dgm:t>
        <a:bodyPr/>
        <a:lstStyle/>
        <a:p>
          <a:r>
            <a:rPr lang="pt-PT" sz="1400" dirty="0" smtClean="0"/>
            <a:t>1. Apresentação </a:t>
          </a:r>
          <a:endParaRPr lang="pt-PT" sz="1400" dirty="0"/>
        </a:p>
      </dgm:t>
    </dgm:pt>
    <dgm:pt modelId="{4CB39C13-E583-4C38-A652-8FF7942F890F}" type="parTrans" cxnId="{75AEF638-A688-4330-B839-D69C48C8A060}">
      <dgm:prSet/>
      <dgm:spPr/>
      <dgm:t>
        <a:bodyPr/>
        <a:lstStyle/>
        <a:p>
          <a:endParaRPr lang="pt-PT" sz="1400"/>
        </a:p>
      </dgm:t>
    </dgm:pt>
    <dgm:pt modelId="{A5C67B17-94CA-43C1-98D2-FA1C09508149}" type="sibTrans" cxnId="{75AEF638-A688-4330-B839-D69C48C8A060}">
      <dgm:prSet/>
      <dgm:spPr/>
      <dgm:t>
        <a:bodyPr/>
        <a:lstStyle/>
        <a:p>
          <a:endParaRPr lang="pt-PT" sz="1400"/>
        </a:p>
      </dgm:t>
    </dgm:pt>
    <dgm:pt modelId="{606E4FFD-9DE8-42A6-A42F-0A2046BF4380}">
      <dgm:prSet phldrT="[Texto]" custT="1"/>
      <dgm:spPr/>
      <dgm:t>
        <a:bodyPr/>
        <a:lstStyle/>
        <a:p>
          <a:r>
            <a:rPr lang="pt-PT" sz="1400" dirty="0" smtClean="0"/>
            <a:t>2. Bases de apresentação de DF</a:t>
          </a:r>
          <a:endParaRPr lang="pt-PT" sz="1400" dirty="0"/>
        </a:p>
      </dgm:t>
    </dgm:pt>
    <dgm:pt modelId="{49A44325-AEF4-45E9-BE67-16B8A5F75CBD}" type="parTrans" cxnId="{8D5A2F81-B7B5-4652-8307-12508A7293FF}">
      <dgm:prSet/>
      <dgm:spPr/>
      <dgm:t>
        <a:bodyPr/>
        <a:lstStyle/>
        <a:p>
          <a:endParaRPr lang="pt-PT" sz="1400"/>
        </a:p>
      </dgm:t>
    </dgm:pt>
    <dgm:pt modelId="{CB40AC72-25D5-4996-A7DC-9C2232D11A2D}" type="sibTrans" cxnId="{8D5A2F81-B7B5-4652-8307-12508A7293FF}">
      <dgm:prSet/>
      <dgm:spPr/>
      <dgm:t>
        <a:bodyPr/>
        <a:lstStyle/>
        <a:p>
          <a:endParaRPr lang="pt-PT" sz="1400"/>
        </a:p>
      </dgm:t>
    </dgm:pt>
    <dgm:pt modelId="{7B7340A4-D7AB-4B92-8CCF-EB632DD21F48}">
      <dgm:prSet phldrT="[Texto]" custT="1"/>
      <dgm:spPr/>
      <dgm:t>
        <a:bodyPr/>
        <a:lstStyle/>
        <a:p>
          <a:r>
            <a:rPr lang="pt-PT" sz="1400" dirty="0" smtClean="0"/>
            <a:t>3. Modelos DF</a:t>
          </a:r>
          <a:endParaRPr lang="pt-PT" sz="1400" dirty="0"/>
        </a:p>
      </dgm:t>
    </dgm:pt>
    <dgm:pt modelId="{8B4C6071-55DA-4B86-8A47-8162C414E54B}" type="parTrans" cxnId="{0DF47C5E-945C-483C-B10D-5E2EBB8A2AD2}">
      <dgm:prSet/>
      <dgm:spPr/>
      <dgm:t>
        <a:bodyPr/>
        <a:lstStyle/>
        <a:p>
          <a:endParaRPr lang="pt-PT" sz="1400"/>
        </a:p>
      </dgm:t>
    </dgm:pt>
    <dgm:pt modelId="{E71E0F0F-7A97-48A3-838A-FCF039ED3268}" type="sibTrans" cxnId="{0DF47C5E-945C-483C-B10D-5E2EBB8A2AD2}">
      <dgm:prSet/>
      <dgm:spPr/>
      <dgm:t>
        <a:bodyPr/>
        <a:lstStyle/>
        <a:p>
          <a:endParaRPr lang="pt-PT" sz="1400"/>
        </a:p>
      </dgm:t>
    </dgm:pt>
    <dgm:pt modelId="{362D705C-59DA-47E7-957A-6C77E970B905}">
      <dgm:prSet phldrT="[Texto]" custT="1"/>
      <dgm:spPr/>
      <dgm:t>
        <a:bodyPr/>
        <a:lstStyle/>
        <a:p>
          <a:r>
            <a:rPr lang="pt-PT" sz="1400" dirty="0" smtClean="0"/>
            <a:t>4. Código de contas</a:t>
          </a:r>
          <a:endParaRPr lang="pt-PT" sz="1400" dirty="0"/>
        </a:p>
      </dgm:t>
    </dgm:pt>
    <dgm:pt modelId="{03003F15-46C2-4BB2-A00A-50DB2759EBA1}" type="parTrans" cxnId="{C0EA9CAD-3780-4EEB-A524-46D3AE2CB7CE}">
      <dgm:prSet/>
      <dgm:spPr/>
      <dgm:t>
        <a:bodyPr/>
        <a:lstStyle/>
        <a:p>
          <a:endParaRPr lang="pt-PT" sz="1400"/>
        </a:p>
      </dgm:t>
    </dgm:pt>
    <dgm:pt modelId="{9E704AE3-FBCE-4C99-8714-18ABEACB2DAD}" type="sibTrans" cxnId="{C0EA9CAD-3780-4EEB-A524-46D3AE2CB7CE}">
      <dgm:prSet/>
      <dgm:spPr/>
      <dgm:t>
        <a:bodyPr/>
        <a:lstStyle/>
        <a:p>
          <a:endParaRPr lang="pt-PT" sz="1400"/>
        </a:p>
      </dgm:t>
    </dgm:pt>
    <dgm:pt modelId="{7E319A2C-DFF8-441F-8AFB-0BDC23C0AE11}">
      <dgm:prSet phldrT="[Texto]" custT="1"/>
      <dgm:spPr/>
      <dgm:t>
        <a:bodyPr/>
        <a:lstStyle/>
        <a:p>
          <a:r>
            <a:rPr lang="pt-PT" sz="1400" dirty="0" smtClean="0"/>
            <a:t>5. Normas contabilísticas e de relato Financeiro (NCRF)</a:t>
          </a:r>
          <a:endParaRPr lang="pt-PT" sz="1400" dirty="0"/>
        </a:p>
      </dgm:t>
    </dgm:pt>
    <dgm:pt modelId="{7A1A02B6-30CD-44AA-966E-DC4CB938C0ED}" type="parTrans" cxnId="{8C3A1944-95D0-4A8F-BE0D-C069B17E33CE}">
      <dgm:prSet/>
      <dgm:spPr/>
      <dgm:t>
        <a:bodyPr/>
        <a:lstStyle/>
        <a:p>
          <a:endParaRPr lang="pt-PT" sz="1400"/>
        </a:p>
      </dgm:t>
    </dgm:pt>
    <dgm:pt modelId="{36BF044C-27D1-4EF5-8A7F-3CB1C062BCDB}" type="sibTrans" cxnId="{8C3A1944-95D0-4A8F-BE0D-C069B17E33CE}">
      <dgm:prSet/>
      <dgm:spPr/>
      <dgm:t>
        <a:bodyPr/>
        <a:lstStyle/>
        <a:p>
          <a:endParaRPr lang="pt-PT" sz="1400"/>
        </a:p>
      </dgm:t>
    </dgm:pt>
    <dgm:pt modelId="{30584D2E-5CE8-431B-AA40-E1F9B8F5E3A7}">
      <dgm:prSet phldrT="[Texto]" custT="1"/>
      <dgm:spPr/>
      <dgm:t>
        <a:bodyPr/>
        <a:lstStyle/>
        <a:p>
          <a:r>
            <a:rPr lang="pt-PT" sz="1400" dirty="0" smtClean="0"/>
            <a:t>6. NCRF-PE</a:t>
          </a:r>
          <a:endParaRPr lang="pt-PT" sz="1400" dirty="0"/>
        </a:p>
      </dgm:t>
    </dgm:pt>
    <dgm:pt modelId="{B010DD6D-77B6-4966-80D9-EFFFCC97AE24}" type="parTrans" cxnId="{4E826EB0-23A0-4691-BFE8-902A9B11BAF9}">
      <dgm:prSet/>
      <dgm:spPr/>
      <dgm:t>
        <a:bodyPr/>
        <a:lstStyle/>
        <a:p>
          <a:endParaRPr lang="pt-PT" sz="1400"/>
        </a:p>
      </dgm:t>
    </dgm:pt>
    <dgm:pt modelId="{2A48C116-AC2A-4975-8AB0-74C082AC166A}" type="sibTrans" cxnId="{4E826EB0-23A0-4691-BFE8-902A9B11BAF9}">
      <dgm:prSet/>
      <dgm:spPr/>
      <dgm:t>
        <a:bodyPr/>
        <a:lstStyle/>
        <a:p>
          <a:endParaRPr lang="pt-PT" sz="1400"/>
        </a:p>
      </dgm:t>
    </dgm:pt>
    <dgm:pt modelId="{48A8B608-C0B2-4989-A382-C0CEA9100CD1}">
      <dgm:prSet phldrT="[Texto]" custT="1"/>
      <dgm:spPr/>
      <dgm:t>
        <a:bodyPr/>
        <a:lstStyle/>
        <a:p>
          <a:r>
            <a:rPr lang="pt-PT" sz="1400" dirty="0" smtClean="0"/>
            <a:t>7. Normas Interpretativas (NI)</a:t>
          </a:r>
          <a:endParaRPr lang="pt-PT" sz="1400" dirty="0"/>
        </a:p>
      </dgm:t>
    </dgm:pt>
    <dgm:pt modelId="{3083E395-2518-4BBC-99F0-8A4A55CFB769}" type="parTrans" cxnId="{BD3AD205-F852-4A2F-9646-647FA9549368}">
      <dgm:prSet/>
      <dgm:spPr/>
      <dgm:t>
        <a:bodyPr/>
        <a:lstStyle/>
        <a:p>
          <a:endParaRPr lang="pt-PT" sz="1400"/>
        </a:p>
      </dgm:t>
    </dgm:pt>
    <dgm:pt modelId="{C3FF5BDB-B3C7-4944-8422-7D66BD9D5AD1}" type="sibTrans" cxnId="{BD3AD205-F852-4A2F-9646-647FA9549368}">
      <dgm:prSet/>
      <dgm:spPr/>
      <dgm:t>
        <a:bodyPr/>
        <a:lstStyle/>
        <a:p>
          <a:endParaRPr lang="pt-PT" sz="1400"/>
        </a:p>
      </dgm:t>
    </dgm:pt>
    <dgm:pt modelId="{E3E85FF2-4F5A-44CB-BD48-660D047386C3}" type="pres">
      <dgm:prSet presAssocID="{7E3A4C5D-A25A-431A-8BF5-5D13578548CD}" presName="compositeShape" presStyleCnt="0">
        <dgm:presLayoutVars>
          <dgm:dir/>
          <dgm:resizeHandles/>
        </dgm:presLayoutVars>
      </dgm:prSet>
      <dgm:spPr/>
    </dgm:pt>
    <dgm:pt modelId="{BB3633FF-BD91-4624-881A-E5C778D75C27}" type="pres">
      <dgm:prSet presAssocID="{7E3A4C5D-A25A-431A-8BF5-5D13578548CD}" presName="pyramid" presStyleLbl="node1" presStyleIdx="0" presStyleCnt="1"/>
      <dgm:spPr/>
    </dgm:pt>
    <dgm:pt modelId="{9F05172B-E0F1-41AD-A43B-797521AD5FF6}" type="pres">
      <dgm:prSet presAssocID="{7E3A4C5D-A25A-431A-8BF5-5D13578548CD}" presName="theList" presStyleCnt="0"/>
      <dgm:spPr/>
    </dgm:pt>
    <dgm:pt modelId="{C09448B8-452A-4B97-9C35-5C8A5D7A4357}" type="pres">
      <dgm:prSet presAssocID="{1F7A3540-6B35-4B95-9606-A50004BFEC38}" presName="aNode" presStyleLbl="fgAcc1" presStyleIdx="0" presStyleCnt="7">
        <dgm:presLayoutVars>
          <dgm:bulletEnabled val="1"/>
        </dgm:presLayoutVars>
      </dgm:prSet>
      <dgm:spPr/>
      <dgm:t>
        <a:bodyPr/>
        <a:lstStyle/>
        <a:p>
          <a:endParaRPr lang="pt-PT"/>
        </a:p>
      </dgm:t>
    </dgm:pt>
    <dgm:pt modelId="{E73D31B0-1939-4A6F-9603-CFAFA2DF6FEC}" type="pres">
      <dgm:prSet presAssocID="{1F7A3540-6B35-4B95-9606-A50004BFEC38}" presName="aSpace" presStyleCnt="0"/>
      <dgm:spPr/>
    </dgm:pt>
    <dgm:pt modelId="{5BCDC7C1-5BDB-48DD-9D4A-3DE0FC7020CD}" type="pres">
      <dgm:prSet presAssocID="{606E4FFD-9DE8-42A6-A42F-0A2046BF4380}" presName="aNode" presStyleLbl="fgAcc1" presStyleIdx="1" presStyleCnt="7">
        <dgm:presLayoutVars>
          <dgm:bulletEnabled val="1"/>
        </dgm:presLayoutVars>
      </dgm:prSet>
      <dgm:spPr/>
      <dgm:t>
        <a:bodyPr/>
        <a:lstStyle/>
        <a:p>
          <a:endParaRPr lang="pt-PT"/>
        </a:p>
      </dgm:t>
    </dgm:pt>
    <dgm:pt modelId="{360B383D-B185-43F4-9C82-3131E70425E6}" type="pres">
      <dgm:prSet presAssocID="{606E4FFD-9DE8-42A6-A42F-0A2046BF4380}" presName="aSpace" presStyleCnt="0"/>
      <dgm:spPr/>
    </dgm:pt>
    <dgm:pt modelId="{6D174CD9-2B2A-436F-9185-E312BD780CCE}" type="pres">
      <dgm:prSet presAssocID="{7B7340A4-D7AB-4B92-8CCF-EB632DD21F48}" presName="aNode" presStyleLbl="fgAcc1" presStyleIdx="2" presStyleCnt="7">
        <dgm:presLayoutVars>
          <dgm:bulletEnabled val="1"/>
        </dgm:presLayoutVars>
      </dgm:prSet>
      <dgm:spPr/>
      <dgm:t>
        <a:bodyPr/>
        <a:lstStyle/>
        <a:p>
          <a:endParaRPr lang="pt-PT"/>
        </a:p>
      </dgm:t>
    </dgm:pt>
    <dgm:pt modelId="{B0A0479E-C4DD-49E8-83D0-BC0C80FCD8DD}" type="pres">
      <dgm:prSet presAssocID="{7B7340A4-D7AB-4B92-8CCF-EB632DD21F48}" presName="aSpace" presStyleCnt="0"/>
      <dgm:spPr/>
    </dgm:pt>
    <dgm:pt modelId="{719A7258-B4DA-444A-B1CF-9B95BFC061AB}" type="pres">
      <dgm:prSet presAssocID="{362D705C-59DA-47E7-957A-6C77E970B905}" presName="aNode" presStyleLbl="fgAcc1" presStyleIdx="3" presStyleCnt="7">
        <dgm:presLayoutVars>
          <dgm:bulletEnabled val="1"/>
        </dgm:presLayoutVars>
      </dgm:prSet>
      <dgm:spPr/>
      <dgm:t>
        <a:bodyPr/>
        <a:lstStyle/>
        <a:p>
          <a:endParaRPr lang="pt-PT"/>
        </a:p>
      </dgm:t>
    </dgm:pt>
    <dgm:pt modelId="{1F09104A-610C-46D0-93AC-3F42B8DF610D}" type="pres">
      <dgm:prSet presAssocID="{362D705C-59DA-47E7-957A-6C77E970B905}" presName="aSpace" presStyleCnt="0"/>
      <dgm:spPr/>
    </dgm:pt>
    <dgm:pt modelId="{1ECAD5F4-2836-45EE-9F1D-C0DD55590575}" type="pres">
      <dgm:prSet presAssocID="{7E319A2C-DFF8-441F-8AFB-0BDC23C0AE11}" presName="aNode" presStyleLbl="fgAcc1" presStyleIdx="4" presStyleCnt="7">
        <dgm:presLayoutVars>
          <dgm:bulletEnabled val="1"/>
        </dgm:presLayoutVars>
      </dgm:prSet>
      <dgm:spPr/>
      <dgm:t>
        <a:bodyPr/>
        <a:lstStyle/>
        <a:p>
          <a:endParaRPr lang="pt-PT"/>
        </a:p>
      </dgm:t>
    </dgm:pt>
    <dgm:pt modelId="{8B1293DE-84F8-4572-A6AF-418B1F990061}" type="pres">
      <dgm:prSet presAssocID="{7E319A2C-DFF8-441F-8AFB-0BDC23C0AE11}" presName="aSpace" presStyleCnt="0"/>
      <dgm:spPr/>
    </dgm:pt>
    <dgm:pt modelId="{CB38E0E4-98FC-4DF1-9FF6-AAC632878F30}" type="pres">
      <dgm:prSet presAssocID="{30584D2E-5CE8-431B-AA40-E1F9B8F5E3A7}" presName="aNode" presStyleLbl="fgAcc1" presStyleIdx="5" presStyleCnt="7">
        <dgm:presLayoutVars>
          <dgm:bulletEnabled val="1"/>
        </dgm:presLayoutVars>
      </dgm:prSet>
      <dgm:spPr/>
      <dgm:t>
        <a:bodyPr/>
        <a:lstStyle/>
        <a:p>
          <a:endParaRPr lang="pt-PT"/>
        </a:p>
      </dgm:t>
    </dgm:pt>
    <dgm:pt modelId="{3444605C-28F1-4D0C-BE96-D32887108456}" type="pres">
      <dgm:prSet presAssocID="{30584D2E-5CE8-431B-AA40-E1F9B8F5E3A7}" presName="aSpace" presStyleCnt="0"/>
      <dgm:spPr/>
    </dgm:pt>
    <dgm:pt modelId="{F5FAD33C-BE62-4F8A-8DC6-62AB1E7E9C43}" type="pres">
      <dgm:prSet presAssocID="{48A8B608-C0B2-4989-A382-C0CEA9100CD1}" presName="aNode" presStyleLbl="fgAcc1" presStyleIdx="6" presStyleCnt="7">
        <dgm:presLayoutVars>
          <dgm:bulletEnabled val="1"/>
        </dgm:presLayoutVars>
      </dgm:prSet>
      <dgm:spPr/>
      <dgm:t>
        <a:bodyPr/>
        <a:lstStyle/>
        <a:p>
          <a:endParaRPr lang="pt-PT"/>
        </a:p>
      </dgm:t>
    </dgm:pt>
    <dgm:pt modelId="{BA46EB49-2EE9-4C5C-A60A-EC048B52F518}" type="pres">
      <dgm:prSet presAssocID="{48A8B608-C0B2-4989-A382-C0CEA9100CD1}" presName="aSpace" presStyleCnt="0"/>
      <dgm:spPr/>
    </dgm:pt>
  </dgm:ptLst>
  <dgm:cxnLst>
    <dgm:cxn modelId="{1A05C4A0-DB36-4544-9099-BEA7EB8EADD5}" type="presOf" srcId="{606E4FFD-9DE8-42A6-A42F-0A2046BF4380}" destId="{5BCDC7C1-5BDB-48DD-9D4A-3DE0FC7020CD}" srcOrd="0" destOrd="0" presId="urn:microsoft.com/office/officeart/2005/8/layout/pyramid2"/>
    <dgm:cxn modelId="{D52A6976-2491-4406-8C23-E43787F93DAB}" type="presOf" srcId="{362D705C-59DA-47E7-957A-6C77E970B905}" destId="{719A7258-B4DA-444A-B1CF-9B95BFC061AB}" srcOrd="0" destOrd="0" presId="urn:microsoft.com/office/officeart/2005/8/layout/pyramid2"/>
    <dgm:cxn modelId="{1C6A3F87-9349-4AFD-ABAD-8ADC6F5A0C7C}" type="presOf" srcId="{1F7A3540-6B35-4B95-9606-A50004BFEC38}" destId="{C09448B8-452A-4B97-9C35-5C8A5D7A4357}" srcOrd="0" destOrd="0" presId="urn:microsoft.com/office/officeart/2005/8/layout/pyramid2"/>
    <dgm:cxn modelId="{71733944-1885-4E88-ACDB-3637C0E5619B}" type="presOf" srcId="{48A8B608-C0B2-4989-A382-C0CEA9100CD1}" destId="{F5FAD33C-BE62-4F8A-8DC6-62AB1E7E9C43}" srcOrd="0" destOrd="0" presId="urn:microsoft.com/office/officeart/2005/8/layout/pyramid2"/>
    <dgm:cxn modelId="{8D5A2F81-B7B5-4652-8307-12508A7293FF}" srcId="{7E3A4C5D-A25A-431A-8BF5-5D13578548CD}" destId="{606E4FFD-9DE8-42A6-A42F-0A2046BF4380}" srcOrd="1" destOrd="0" parTransId="{49A44325-AEF4-45E9-BE67-16B8A5F75CBD}" sibTransId="{CB40AC72-25D5-4996-A7DC-9C2232D11A2D}"/>
    <dgm:cxn modelId="{47F2EE07-72A5-4992-842E-C9F491A400B7}" type="presOf" srcId="{7E319A2C-DFF8-441F-8AFB-0BDC23C0AE11}" destId="{1ECAD5F4-2836-45EE-9F1D-C0DD55590575}" srcOrd="0" destOrd="0" presId="urn:microsoft.com/office/officeart/2005/8/layout/pyramid2"/>
    <dgm:cxn modelId="{75AEF638-A688-4330-B839-D69C48C8A060}" srcId="{7E3A4C5D-A25A-431A-8BF5-5D13578548CD}" destId="{1F7A3540-6B35-4B95-9606-A50004BFEC38}" srcOrd="0" destOrd="0" parTransId="{4CB39C13-E583-4C38-A652-8FF7942F890F}" sibTransId="{A5C67B17-94CA-43C1-98D2-FA1C09508149}"/>
    <dgm:cxn modelId="{1FC69B95-1DE4-4ED1-9116-8884DAA1CE10}" type="presOf" srcId="{30584D2E-5CE8-431B-AA40-E1F9B8F5E3A7}" destId="{CB38E0E4-98FC-4DF1-9FF6-AAC632878F30}" srcOrd="0" destOrd="0" presId="urn:microsoft.com/office/officeart/2005/8/layout/pyramid2"/>
    <dgm:cxn modelId="{BD3AD205-F852-4A2F-9646-647FA9549368}" srcId="{7E3A4C5D-A25A-431A-8BF5-5D13578548CD}" destId="{48A8B608-C0B2-4989-A382-C0CEA9100CD1}" srcOrd="6" destOrd="0" parTransId="{3083E395-2518-4BBC-99F0-8A4A55CFB769}" sibTransId="{C3FF5BDB-B3C7-4944-8422-7D66BD9D5AD1}"/>
    <dgm:cxn modelId="{4E826EB0-23A0-4691-BFE8-902A9B11BAF9}" srcId="{7E3A4C5D-A25A-431A-8BF5-5D13578548CD}" destId="{30584D2E-5CE8-431B-AA40-E1F9B8F5E3A7}" srcOrd="5" destOrd="0" parTransId="{B010DD6D-77B6-4966-80D9-EFFFCC97AE24}" sibTransId="{2A48C116-AC2A-4975-8AB0-74C082AC166A}"/>
    <dgm:cxn modelId="{0DF47C5E-945C-483C-B10D-5E2EBB8A2AD2}" srcId="{7E3A4C5D-A25A-431A-8BF5-5D13578548CD}" destId="{7B7340A4-D7AB-4B92-8CCF-EB632DD21F48}" srcOrd="2" destOrd="0" parTransId="{8B4C6071-55DA-4B86-8A47-8162C414E54B}" sibTransId="{E71E0F0F-7A97-48A3-838A-FCF039ED3268}"/>
    <dgm:cxn modelId="{4EDA2B08-A6BB-49AF-852C-23BC4E22A39A}" type="presOf" srcId="{7E3A4C5D-A25A-431A-8BF5-5D13578548CD}" destId="{E3E85FF2-4F5A-44CB-BD48-660D047386C3}" srcOrd="0" destOrd="0" presId="urn:microsoft.com/office/officeart/2005/8/layout/pyramid2"/>
    <dgm:cxn modelId="{8C3A1944-95D0-4A8F-BE0D-C069B17E33CE}" srcId="{7E3A4C5D-A25A-431A-8BF5-5D13578548CD}" destId="{7E319A2C-DFF8-441F-8AFB-0BDC23C0AE11}" srcOrd="4" destOrd="0" parTransId="{7A1A02B6-30CD-44AA-966E-DC4CB938C0ED}" sibTransId="{36BF044C-27D1-4EF5-8A7F-3CB1C062BCDB}"/>
    <dgm:cxn modelId="{F2C49B93-6EE4-41A1-9FC8-BADF6A6F2FE5}" type="presOf" srcId="{7B7340A4-D7AB-4B92-8CCF-EB632DD21F48}" destId="{6D174CD9-2B2A-436F-9185-E312BD780CCE}" srcOrd="0" destOrd="0" presId="urn:microsoft.com/office/officeart/2005/8/layout/pyramid2"/>
    <dgm:cxn modelId="{C0EA9CAD-3780-4EEB-A524-46D3AE2CB7CE}" srcId="{7E3A4C5D-A25A-431A-8BF5-5D13578548CD}" destId="{362D705C-59DA-47E7-957A-6C77E970B905}" srcOrd="3" destOrd="0" parTransId="{03003F15-46C2-4BB2-A00A-50DB2759EBA1}" sibTransId="{9E704AE3-FBCE-4C99-8714-18ABEACB2DAD}"/>
    <dgm:cxn modelId="{4DE558C0-4C84-418B-88E5-D909421AE873}" type="presParOf" srcId="{E3E85FF2-4F5A-44CB-BD48-660D047386C3}" destId="{BB3633FF-BD91-4624-881A-E5C778D75C27}" srcOrd="0" destOrd="0" presId="urn:microsoft.com/office/officeart/2005/8/layout/pyramid2"/>
    <dgm:cxn modelId="{0C81E6FC-2CFF-4345-8266-897B130B954A}" type="presParOf" srcId="{E3E85FF2-4F5A-44CB-BD48-660D047386C3}" destId="{9F05172B-E0F1-41AD-A43B-797521AD5FF6}" srcOrd="1" destOrd="0" presId="urn:microsoft.com/office/officeart/2005/8/layout/pyramid2"/>
    <dgm:cxn modelId="{B9971B69-E584-48A1-96CB-3F91F3174207}" type="presParOf" srcId="{9F05172B-E0F1-41AD-A43B-797521AD5FF6}" destId="{C09448B8-452A-4B97-9C35-5C8A5D7A4357}" srcOrd="0" destOrd="0" presId="urn:microsoft.com/office/officeart/2005/8/layout/pyramid2"/>
    <dgm:cxn modelId="{2B6388AD-105F-46F0-9BA3-E225FB249BCE}" type="presParOf" srcId="{9F05172B-E0F1-41AD-A43B-797521AD5FF6}" destId="{E73D31B0-1939-4A6F-9603-CFAFA2DF6FEC}" srcOrd="1" destOrd="0" presId="urn:microsoft.com/office/officeart/2005/8/layout/pyramid2"/>
    <dgm:cxn modelId="{19551152-AE81-446E-9340-38115177CBAD}" type="presParOf" srcId="{9F05172B-E0F1-41AD-A43B-797521AD5FF6}" destId="{5BCDC7C1-5BDB-48DD-9D4A-3DE0FC7020CD}" srcOrd="2" destOrd="0" presId="urn:microsoft.com/office/officeart/2005/8/layout/pyramid2"/>
    <dgm:cxn modelId="{24F4171D-35E2-4D06-8C6E-C10DACE4325D}" type="presParOf" srcId="{9F05172B-E0F1-41AD-A43B-797521AD5FF6}" destId="{360B383D-B185-43F4-9C82-3131E70425E6}" srcOrd="3" destOrd="0" presId="urn:microsoft.com/office/officeart/2005/8/layout/pyramid2"/>
    <dgm:cxn modelId="{B4406CB5-FF88-4B04-8038-56626B81107B}" type="presParOf" srcId="{9F05172B-E0F1-41AD-A43B-797521AD5FF6}" destId="{6D174CD9-2B2A-436F-9185-E312BD780CCE}" srcOrd="4" destOrd="0" presId="urn:microsoft.com/office/officeart/2005/8/layout/pyramid2"/>
    <dgm:cxn modelId="{2325BF24-B3A9-47F6-8CCE-50A066AEDC52}" type="presParOf" srcId="{9F05172B-E0F1-41AD-A43B-797521AD5FF6}" destId="{B0A0479E-C4DD-49E8-83D0-BC0C80FCD8DD}" srcOrd="5" destOrd="0" presId="urn:microsoft.com/office/officeart/2005/8/layout/pyramid2"/>
    <dgm:cxn modelId="{3220520B-DDEC-427B-9D42-27FD01D0B8C4}" type="presParOf" srcId="{9F05172B-E0F1-41AD-A43B-797521AD5FF6}" destId="{719A7258-B4DA-444A-B1CF-9B95BFC061AB}" srcOrd="6" destOrd="0" presId="urn:microsoft.com/office/officeart/2005/8/layout/pyramid2"/>
    <dgm:cxn modelId="{802790AD-8E59-46CB-ACBB-CA458B66DC1E}" type="presParOf" srcId="{9F05172B-E0F1-41AD-A43B-797521AD5FF6}" destId="{1F09104A-610C-46D0-93AC-3F42B8DF610D}" srcOrd="7" destOrd="0" presId="urn:microsoft.com/office/officeart/2005/8/layout/pyramid2"/>
    <dgm:cxn modelId="{E3645F8F-A3C2-43D0-8DB7-54E6F375140F}" type="presParOf" srcId="{9F05172B-E0F1-41AD-A43B-797521AD5FF6}" destId="{1ECAD5F4-2836-45EE-9F1D-C0DD55590575}" srcOrd="8" destOrd="0" presId="urn:microsoft.com/office/officeart/2005/8/layout/pyramid2"/>
    <dgm:cxn modelId="{DF17229B-6CA2-4D86-9F7F-56DA8B276D44}" type="presParOf" srcId="{9F05172B-E0F1-41AD-A43B-797521AD5FF6}" destId="{8B1293DE-84F8-4572-A6AF-418B1F990061}" srcOrd="9" destOrd="0" presId="urn:microsoft.com/office/officeart/2005/8/layout/pyramid2"/>
    <dgm:cxn modelId="{D85AC90B-6068-4B92-A6D7-F86D57E4E5BF}" type="presParOf" srcId="{9F05172B-E0F1-41AD-A43B-797521AD5FF6}" destId="{CB38E0E4-98FC-4DF1-9FF6-AAC632878F30}" srcOrd="10" destOrd="0" presId="urn:microsoft.com/office/officeart/2005/8/layout/pyramid2"/>
    <dgm:cxn modelId="{31594605-C71F-432A-AAEB-7E9F24AEB48E}" type="presParOf" srcId="{9F05172B-E0F1-41AD-A43B-797521AD5FF6}" destId="{3444605C-28F1-4D0C-BE96-D32887108456}" srcOrd="11" destOrd="0" presId="urn:microsoft.com/office/officeart/2005/8/layout/pyramid2"/>
    <dgm:cxn modelId="{70105833-588F-4933-8981-3C7D01FD04C0}" type="presParOf" srcId="{9F05172B-E0F1-41AD-A43B-797521AD5FF6}" destId="{F5FAD33C-BE62-4F8A-8DC6-62AB1E7E9C43}" srcOrd="12" destOrd="0" presId="urn:microsoft.com/office/officeart/2005/8/layout/pyramid2"/>
    <dgm:cxn modelId="{324B6737-8FCF-41F6-BE37-06294F9BED41}" type="presParOf" srcId="{9F05172B-E0F1-41AD-A43B-797521AD5FF6}" destId="{BA46EB49-2EE9-4C5C-A60A-EC048B52F518}" srcOrd="13" destOrd="0" presId="urn:microsoft.com/office/officeart/2005/8/layout/pyramid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F63BC8C9-BAB3-4C58-9F26-D9F41662AAFE}"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pt-PT"/>
        </a:p>
      </dgm:t>
    </dgm:pt>
    <dgm:pt modelId="{BC40BDC8-4271-4D0F-AF34-BB063C9B4130}">
      <dgm:prSet phldrT="[Texto]"/>
      <dgm:spPr>
        <a:solidFill>
          <a:schemeClr val="tx2"/>
        </a:solidFill>
      </dgm:spPr>
      <dgm:t>
        <a:bodyPr/>
        <a:lstStyle/>
        <a:p>
          <a:r>
            <a:rPr lang="pt-PT" dirty="0" smtClean="0"/>
            <a:t>Bases para a apresentação de demonstrações financeiras</a:t>
          </a:r>
          <a:endParaRPr lang="pt-PT" dirty="0"/>
        </a:p>
      </dgm:t>
    </dgm:pt>
    <dgm:pt modelId="{3CE33226-3F75-4B34-B928-08DC607F4E2E}" type="parTrans" cxnId="{0B8FF5B0-A30C-401A-B590-6A98B32D6134}">
      <dgm:prSet/>
      <dgm:spPr/>
      <dgm:t>
        <a:bodyPr/>
        <a:lstStyle/>
        <a:p>
          <a:endParaRPr lang="pt-PT"/>
        </a:p>
      </dgm:t>
    </dgm:pt>
    <dgm:pt modelId="{5E2E067E-9957-4A98-AE08-C812EC20D0D5}" type="sibTrans" cxnId="{0B8FF5B0-A30C-401A-B590-6A98B32D6134}">
      <dgm:prSet/>
      <dgm:spPr/>
      <dgm:t>
        <a:bodyPr/>
        <a:lstStyle/>
        <a:p>
          <a:endParaRPr lang="pt-PT"/>
        </a:p>
      </dgm:t>
    </dgm:pt>
    <dgm:pt modelId="{8A8C5779-D980-4373-ADE4-187A7D2B249B}">
      <dgm:prSet phldrT="[Texto]"/>
      <dgm:spPr/>
      <dgm:t>
        <a:bodyPr/>
        <a:lstStyle/>
        <a:p>
          <a:pPr rtl="0"/>
          <a:r>
            <a:rPr kumimoji="0" lang="en-GB" b="0" i="0" u="none" strike="noStrike" cap="none" spc="0" normalizeH="0" baseline="0" noProof="0" dirty="0" err="1" smtClean="0">
              <a:ln>
                <a:noFill/>
              </a:ln>
              <a:solidFill>
                <a:schemeClr val="bg1"/>
              </a:solidFill>
              <a:effectLst/>
              <a:uLnTx/>
              <a:uFillTx/>
              <a:latin typeface="+mn-lt"/>
              <a:ea typeface="+mn-ea"/>
              <a:cs typeface="+mn-cs"/>
            </a:rPr>
            <a:t>Âmbito</a:t>
          </a:r>
          <a:r>
            <a:rPr kumimoji="0" lang="en-GB" b="0" i="0" u="none" strike="noStrike" cap="none" spc="0" normalizeH="0" baseline="0" noProof="0" dirty="0" smtClean="0">
              <a:ln>
                <a:noFill/>
              </a:ln>
              <a:solidFill>
                <a:schemeClr val="bg1"/>
              </a:solidFill>
              <a:effectLst/>
              <a:uLnTx/>
              <a:uFillTx/>
              <a:latin typeface="+mn-lt"/>
              <a:ea typeface="+mn-ea"/>
              <a:cs typeface="+mn-cs"/>
            </a:rPr>
            <a:t>, </a:t>
          </a:r>
          <a:r>
            <a:rPr kumimoji="0" lang="en-GB" b="0" i="0" u="none" strike="noStrike" cap="none" spc="0" normalizeH="0" baseline="0" noProof="0" dirty="0" err="1" smtClean="0">
              <a:ln>
                <a:noFill/>
              </a:ln>
              <a:solidFill>
                <a:schemeClr val="bg1"/>
              </a:solidFill>
              <a:effectLst/>
              <a:uLnTx/>
              <a:uFillTx/>
              <a:latin typeface="+mn-lt"/>
              <a:ea typeface="+mn-ea"/>
              <a:cs typeface="+mn-cs"/>
            </a:rPr>
            <a:t>finalidade</a:t>
          </a:r>
          <a:r>
            <a:rPr kumimoji="0" lang="en-GB" b="0" i="0" u="none" strike="noStrike" cap="none" spc="0" normalizeH="0" baseline="0" noProof="0" dirty="0" smtClean="0">
              <a:ln>
                <a:noFill/>
              </a:ln>
              <a:solidFill>
                <a:schemeClr val="bg1"/>
              </a:solidFill>
              <a:effectLst/>
              <a:uLnTx/>
              <a:uFillTx/>
              <a:latin typeface="+mn-lt"/>
              <a:ea typeface="+mn-ea"/>
              <a:cs typeface="+mn-cs"/>
            </a:rPr>
            <a:t> e </a:t>
          </a:r>
          <a:r>
            <a:rPr kumimoji="0" lang="en-GB" b="0" i="0" u="none" strike="noStrike" cap="none" spc="0" normalizeH="0" baseline="0" noProof="0" dirty="0" err="1" smtClean="0">
              <a:ln>
                <a:noFill/>
              </a:ln>
              <a:solidFill>
                <a:schemeClr val="bg1"/>
              </a:solidFill>
              <a:effectLst/>
              <a:uLnTx/>
              <a:uFillTx/>
              <a:latin typeface="+mn-lt"/>
              <a:ea typeface="+mn-ea"/>
              <a:cs typeface="+mn-cs"/>
            </a:rPr>
            <a:t>componentes</a:t>
          </a:r>
          <a:endParaRPr lang="pt-PT" dirty="0">
            <a:solidFill>
              <a:schemeClr val="bg1"/>
            </a:solidFill>
          </a:endParaRPr>
        </a:p>
      </dgm:t>
    </dgm:pt>
    <dgm:pt modelId="{506B8887-F625-4A72-8BEC-3220C0C6EADB}" type="parTrans" cxnId="{904E8A4F-3FC2-4D33-8D33-29F005D0A763}">
      <dgm:prSet/>
      <dgm:spPr/>
      <dgm:t>
        <a:bodyPr/>
        <a:lstStyle/>
        <a:p>
          <a:endParaRPr lang="pt-PT"/>
        </a:p>
      </dgm:t>
    </dgm:pt>
    <dgm:pt modelId="{87060ADE-1FFE-4CEC-9EDF-6BD7860D8D4A}" type="sibTrans" cxnId="{904E8A4F-3FC2-4D33-8D33-29F005D0A763}">
      <dgm:prSet/>
      <dgm:spPr/>
      <dgm:t>
        <a:bodyPr/>
        <a:lstStyle/>
        <a:p>
          <a:endParaRPr lang="pt-PT"/>
        </a:p>
      </dgm:t>
    </dgm:pt>
    <dgm:pt modelId="{6B8DA03A-5DF0-4035-B9CB-A402BF132CE2}">
      <dgm:prSet/>
      <dgm:spPr/>
      <dgm:t>
        <a:bodyPr/>
        <a:lstStyle/>
        <a:p>
          <a:pPr rtl="0"/>
          <a:r>
            <a:rPr kumimoji="0" lang="en-GB" b="0" i="0" u="none" strike="noStrike" cap="none" spc="0" normalizeH="0" baseline="0" noProof="0" dirty="0" err="1" smtClean="0">
              <a:ln>
                <a:noFill/>
              </a:ln>
              <a:solidFill>
                <a:schemeClr val="bg1"/>
              </a:solidFill>
              <a:effectLst/>
              <a:uLnTx/>
              <a:uFillTx/>
              <a:latin typeface="+mn-lt"/>
              <a:ea typeface="+mn-ea"/>
              <a:cs typeface="+mn-cs"/>
            </a:rPr>
            <a:t>Continuidade</a:t>
          </a:r>
          <a:endParaRPr kumimoji="0" lang="en-GB" b="0" i="0" u="none" strike="noStrike" cap="none" spc="0" normalizeH="0" baseline="0" noProof="0" dirty="0" smtClean="0">
            <a:ln>
              <a:noFill/>
            </a:ln>
            <a:solidFill>
              <a:schemeClr val="bg1"/>
            </a:solidFill>
            <a:effectLst/>
            <a:uLnTx/>
            <a:uFillTx/>
            <a:latin typeface="+mn-lt"/>
            <a:ea typeface="+mn-ea"/>
            <a:cs typeface="+mn-cs"/>
          </a:endParaRPr>
        </a:p>
      </dgm:t>
    </dgm:pt>
    <dgm:pt modelId="{8E59D107-0BA4-4AF6-808C-ED6645F87D9F}" type="parTrans" cxnId="{CA30EAF6-8EAC-4350-9B45-A85ECC05CD3C}">
      <dgm:prSet/>
      <dgm:spPr/>
      <dgm:t>
        <a:bodyPr/>
        <a:lstStyle/>
        <a:p>
          <a:endParaRPr lang="pt-PT"/>
        </a:p>
      </dgm:t>
    </dgm:pt>
    <dgm:pt modelId="{BB7ED076-05DB-4549-9039-D3CB4FDD3A64}" type="sibTrans" cxnId="{CA30EAF6-8EAC-4350-9B45-A85ECC05CD3C}">
      <dgm:prSet/>
      <dgm:spPr/>
      <dgm:t>
        <a:bodyPr/>
        <a:lstStyle/>
        <a:p>
          <a:endParaRPr lang="pt-PT"/>
        </a:p>
      </dgm:t>
    </dgm:pt>
    <dgm:pt modelId="{AD62A645-B9A3-4528-B070-3FF5667C0D31}">
      <dgm:prSet/>
      <dgm:spPr/>
      <dgm:t>
        <a:bodyPr/>
        <a:lstStyle/>
        <a:p>
          <a:pPr rtl="0"/>
          <a:r>
            <a:rPr kumimoji="0" lang="en-GB" b="0" i="0" u="none" strike="noStrike" cap="none" spc="0" normalizeH="0" baseline="0" noProof="0" dirty="0" smtClean="0">
              <a:ln>
                <a:noFill/>
              </a:ln>
              <a:solidFill>
                <a:schemeClr val="bg1"/>
              </a:solidFill>
              <a:effectLst/>
              <a:uLnTx/>
              <a:uFillTx/>
              <a:latin typeface="+mn-lt"/>
              <a:ea typeface="+mn-ea"/>
              <a:cs typeface="+mn-cs"/>
            </a:rPr>
            <a:t>Regime de </a:t>
          </a:r>
          <a:r>
            <a:rPr kumimoji="0" lang="en-GB" b="0" i="0" u="none" strike="noStrike" cap="none" spc="0" normalizeH="0" baseline="0" noProof="0" dirty="0" err="1" smtClean="0">
              <a:ln>
                <a:noFill/>
              </a:ln>
              <a:solidFill>
                <a:schemeClr val="bg1"/>
              </a:solidFill>
              <a:effectLst/>
              <a:uLnTx/>
              <a:uFillTx/>
              <a:latin typeface="+mn-lt"/>
              <a:ea typeface="+mn-ea"/>
              <a:cs typeface="+mn-cs"/>
            </a:rPr>
            <a:t>periodização</a:t>
          </a:r>
          <a:r>
            <a:rPr kumimoji="0" lang="en-GB" b="0" i="0" u="none" strike="noStrike" cap="none" spc="0" normalizeH="0" baseline="0" noProof="0" dirty="0" smtClean="0">
              <a:ln>
                <a:noFill/>
              </a:ln>
              <a:solidFill>
                <a:schemeClr val="bg1"/>
              </a:solidFill>
              <a:effectLst/>
              <a:uLnTx/>
              <a:uFillTx/>
              <a:latin typeface="+mn-lt"/>
              <a:ea typeface="+mn-ea"/>
              <a:cs typeface="+mn-cs"/>
            </a:rPr>
            <a:t> </a:t>
          </a:r>
          <a:r>
            <a:rPr kumimoji="0" lang="en-GB" b="0" i="0" u="none" strike="noStrike" cap="none" spc="0" normalizeH="0" baseline="0" noProof="0" dirty="0" err="1" smtClean="0">
              <a:ln>
                <a:noFill/>
              </a:ln>
              <a:solidFill>
                <a:schemeClr val="bg1"/>
              </a:solidFill>
              <a:effectLst/>
              <a:uLnTx/>
              <a:uFillTx/>
              <a:latin typeface="+mn-lt"/>
              <a:ea typeface="+mn-ea"/>
              <a:cs typeface="+mn-cs"/>
            </a:rPr>
            <a:t>económica</a:t>
          </a:r>
          <a:endParaRPr kumimoji="0" lang="en-GB" b="0" i="0" u="none" strike="noStrike" cap="none" spc="0" normalizeH="0" baseline="0" noProof="0" dirty="0" smtClean="0">
            <a:ln>
              <a:noFill/>
            </a:ln>
            <a:solidFill>
              <a:schemeClr val="bg1"/>
            </a:solidFill>
            <a:effectLst/>
            <a:uLnTx/>
            <a:uFillTx/>
            <a:latin typeface="+mn-lt"/>
            <a:ea typeface="+mn-ea"/>
            <a:cs typeface="+mn-cs"/>
          </a:endParaRPr>
        </a:p>
      </dgm:t>
    </dgm:pt>
    <dgm:pt modelId="{D54C9F22-C6BF-4527-B227-C4FBE237AA04}" type="parTrans" cxnId="{2ED43D00-C82D-44B9-B379-B795CFF2EF37}">
      <dgm:prSet/>
      <dgm:spPr/>
      <dgm:t>
        <a:bodyPr/>
        <a:lstStyle/>
        <a:p>
          <a:endParaRPr lang="pt-PT"/>
        </a:p>
      </dgm:t>
    </dgm:pt>
    <dgm:pt modelId="{2C497355-7981-4DB2-9A6C-1700CA838DBC}" type="sibTrans" cxnId="{2ED43D00-C82D-44B9-B379-B795CFF2EF37}">
      <dgm:prSet/>
      <dgm:spPr/>
      <dgm:t>
        <a:bodyPr/>
        <a:lstStyle/>
        <a:p>
          <a:endParaRPr lang="pt-PT"/>
        </a:p>
      </dgm:t>
    </dgm:pt>
    <dgm:pt modelId="{3C8FAFE6-41F4-4BB7-B301-F9BDA849103A}">
      <dgm:prSet/>
      <dgm:spPr/>
      <dgm:t>
        <a:bodyPr/>
        <a:lstStyle/>
        <a:p>
          <a:pPr rtl="0"/>
          <a:r>
            <a:rPr kumimoji="0" lang="en-GB" b="0" i="0" u="none" strike="noStrike" cap="none" spc="0" normalizeH="0" baseline="0" noProof="0" dirty="0" err="1" smtClean="0">
              <a:ln>
                <a:noFill/>
              </a:ln>
              <a:solidFill>
                <a:schemeClr val="bg1"/>
              </a:solidFill>
              <a:effectLst/>
              <a:uLnTx/>
              <a:uFillTx/>
              <a:latin typeface="+mn-lt"/>
              <a:ea typeface="+mn-ea"/>
              <a:cs typeface="+mn-cs"/>
            </a:rPr>
            <a:t>Consistência</a:t>
          </a:r>
          <a:r>
            <a:rPr kumimoji="0" lang="en-GB" b="0" i="0" u="none" strike="noStrike" cap="none" spc="0" normalizeH="0" baseline="0" noProof="0" dirty="0" smtClean="0">
              <a:ln>
                <a:noFill/>
              </a:ln>
              <a:solidFill>
                <a:schemeClr val="bg1"/>
              </a:solidFill>
              <a:effectLst/>
              <a:uLnTx/>
              <a:uFillTx/>
              <a:latin typeface="+mn-lt"/>
              <a:ea typeface="+mn-ea"/>
              <a:cs typeface="+mn-cs"/>
            </a:rPr>
            <a:t> de </a:t>
          </a:r>
          <a:r>
            <a:rPr kumimoji="0" lang="en-GB" b="0" i="0" u="none" strike="noStrike" cap="none" spc="0" normalizeH="0" baseline="0" noProof="0" dirty="0" err="1" smtClean="0">
              <a:ln>
                <a:noFill/>
              </a:ln>
              <a:solidFill>
                <a:schemeClr val="bg1"/>
              </a:solidFill>
              <a:effectLst/>
              <a:uLnTx/>
              <a:uFillTx/>
              <a:latin typeface="+mn-lt"/>
              <a:ea typeface="+mn-ea"/>
              <a:cs typeface="+mn-cs"/>
            </a:rPr>
            <a:t>apresentação</a:t>
          </a:r>
          <a:endParaRPr kumimoji="0" lang="en-GB" b="0" i="0" u="none" strike="noStrike" cap="none" spc="0" normalizeH="0" baseline="0" noProof="0" dirty="0" smtClean="0">
            <a:ln>
              <a:noFill/>
            </a:ln>
            <a:solidFill>
              <a:schemeClr val="bg1"/>
            </a:solidFill>
            <a:effectLst/>
            <a:uLnTx/>
            <a:uFillTx/>
            <a:latin typeface="+mn-lt"/>
            <a:ea typeface="+mn-ea"/>
            <a:cs typeface="+mn-cs"/>
          </a:endParaRPr>
        </a:p>
      </dgm:t>
    </dgm:pt>
    <dgm:pt modelId="{081736C1-F8B6-4FAC-B06F-2F8E98AD7268}" type="parTrans" cxnId="{EE801F86-08F9-4609-9C6D-0690FA55508F}">
      <dgm:prSet/>
      <dgm:spPr/>
      <dgm:t>
        <a:bodyPr/>
        <a:lstStyle/>
        <a:p>
          <a:endParaRPr lang="pt-PT"/>
        </a:p>
      </dgm:t>
    </dgm:pt>
    <dgm:pt modelId="{9947CFAD-689D-4CF8-A2BB-915904D66450}" type="sibTrans" cxnId="{EE801F86-08F9-4609-9C6D-0690FA55508F}">
      <dgm:prSet/>
      <dgm:spPr/>
      <dgm:t>
        <a:bodyPr/>
        <a:lstStyle/>
        <a:p>
          <a:endParaRPr lang="pt-PT"/>
        </a:p>
      </dgm:t>
    </dgm:pt>
    <dgm:pt modelId="{7BAC8A78-EC07-4F91-938E-58471707FE06}">
      <dgm:prSet/>
      <dgm:spPr/>
      <dgm:t>
        <a:bodyPr/>
        <a:lstStyle/>
        <a:p>
          <a:pPr rtl="0"/>
          <a:r>
            <a:rPr kumimoji="0" lang="en-GB" b="0" i="0" u="none" strike="noStrike" cap="none" spc="0" normalizeH="0" baseline="0" noProof="0" dirty="0" err="1" smtClean="0">
              <a:ln>
                <a:noFill/>
              </a:ln>
              <a:solidFill>
                <a:schemeClr val="bg1"/>
              </a:solidFill>
              <a:effectLst/>
              <a:uLnTx/>
              <a:uFillTx/>
              <a:latin typeface="+mn-lt"/>
              <a:ea typeface="+mn-ea"/>
              <a:cs typeface="+mn-cs"/>
            </a:rPr>
            <a:t>Materialidade</a:t>
          </a:r>
          <a:r>
            <a:rPr kumimoji="0" lang="en-GB" b="0" i="0" u="none" strike="noStrike" cap="none" spc="0" normalizeH="0" baseline="0" noProof="0" dirty="0" smtClean="0">
              <a:ln>
                <a:noFill/>
              </a:ln>
              <a:solidFill>
                <a:schemeClr val="bg1"/>
              </a:solidFill>
              <a:effectLst/>
              <a:uLnTx/>
              <a:uFillTx/>
              <a:latin typeface="+mn-lt"/>
              <a:ea typeface="+mn-ea"/>
              <a:cs typeface="+mn-cs"/>
            </a:rPr>
            <a:t> e </a:t>
          </a:r>
          <a:r>
            <a:rPr kumimoji="0" lang="en-GB" b="0" i="0" u="none" strike="noStrike" cap="none" spc="0" normalizeH="0" baseline="0" noProof="0" dirty="0" err="1" smtClean="0">
              <a:ln>
                <a:noFill/>
              </a:ln>
              <a:solidFill>
                <a:schemeClr val="bg1"/>
              </a:solidFill>
              <a:effectLst/>
              <a:uLnTx/>
              <a:uFillTx/>
              <a:latin typeface="+mn-lt"/>
              <a:ea typeface="+mn-ea"/>
              <a:cs typeface="+mn-cs"/>
            </a:rPr>
            <a:t>agregação</a:t>
          </a:r>
          <a:r>
            <a:rPr kumimoji="0" lang="en-GB" b="0" i="0" u="none" strike="noStrike" cap="none" spc="0" normalizeH="0" baseline="0" noProof="0" dirty="0" smtClean="0">
              <a:ln>
                <a:noFill/>
              </a:ln>
              <a:solidFill>
                <a:schemeClr val="bg1"/>
              </a:solidFill>
              <a:effectLst/>
              <a:uLnTx/>
              <a:uFillTx/>
              <a:latin typeface="+mn-lt"/>
              <a:ea typeface="+mn-ea"/>
              <a:cs typeface="+mn-cs"/>
            </a:rPr>
            <a:t> </a:t>
          </a:r>
        </a:p>
      </dgm:t>
    </dgm:pt>
    <dgm:pt modelId="{6B8D2E2D-8780-47A7-848B-71B866DE9FFE}" type="parTrans" cxnId="{915781AE-7A63-4559-B2CD-FE51EE1C5216}">
      <dgm:prSet/>
      <dgm:spPr/>
      <dgm:t>
        <a:bodyPr/>
        <a:lstStyle/>
        <a:p>
          <a:endParaRPr lang="pt-PT"/>
        </a:p>
      </dgm:t>
    </dgm:pt>
    <dgm:pt modelId="{EBBF3908-8B9E-4D29-9E98-1A59AC8182F7}" type="sibTrans" cxnId="{915781AE-7A63-4559-B2CD-FE51EE1C5216}">
      <dgm:prSet/>
      <dgm:spPr/>
      <dgm:t>
        <a:bodyPr/>
        <a:lstStyle/>
        <a:p>
          <a:endParaRPr lang="pt-PT"/>
        </a:p>
      </dgm:t>
    </dgm:pt>
    <dgm:pt modelId="{1D21DA1D-4072-4986-92DE-D1EB5D14E0B1}">
      <dgm:prSet/>
      <dgm:spPr/>
      <dgm:t>
        <a:bodyPr/>
        <a:lstStyle/>
        <a:p>
          <a:pPr rtl="0"/>
          <a:r>
            <a:rPr kumimoji="0" lang="en-GB" b="0" i="0" u="none" strike="noStrike" cap="none" spc="0" normalizeH="0" baseline="0" noProof="0" dirty="0" err="1" smtClean="0">
              <a:ln>
                <a:noFill/>
              </a:ln>
              <a:solidFill>
                <a:schemeClr val="bg1"/>
              </a:solidFill>
              <a:effectLst/>
              <a:uLnTx/>
              <a:uFillTx/>
              <a:latin typeface="+mn-lt"/>
              <a:ea typeface="+mn-ea"/>
              <a:cs typeface="+mn-cs"/>
            </a:rPr>
            <a:t>Compensação</a:t>
          </a:r>
          <a:endParaRPr kumimoji="0" lang="en-GB" b="0" i="0" u="none" strike="noStrike" cap="none" spc="0" normalizeH="0" baseline="0" noProof="0" dirty="0" smtClean="0">
            <a:ln>
              <a:noFill/>
            </a:ln>
            <a:solidFill>
              <a:schemeClr val="bg1"/>
            </a:solidFill>
            <a:effectLst/>
            <a:uLnTx/>
            <a:uFillTx/>
            <a:latin typeface="+mn-lt"/>
            <a:ea typeface="+mn-ea"/>
            <a:cs typeface="+mn-cs"/>
          </a:endParaRPr>
        </a:p>
      </dgm:t>
    </dgm:pt>
    <dgm:pt modelId="{85197136-4AD1-4240-9F0A-10E7563EA6F1}" type="parTrans" cxnId="{11A8B736-676C-460E-A67D-0198A2BA59EA}">
      <dgm:prSet/>
      <dgm:spPr/>
      <dgm:t>
        <a:bodyPr/>
        <a:lstStyle/>
        <a:p>
          <a:endParaRPr lang="pt-PT"/>
        </a:p>
      </dgm:t>
    </dgm:pt>
    <dgm:pt modelId="{8487D6CB-39F7-4AC6-AEE6-0B8A763BEFD6}" type="sibTrans" cxnId="{11A8B736-676C-460E-A67D-0198A2BA59EA}">
      <dgm:prSet/>
      <dgm:spPr/>
      <dgm:t>
        <a:bodyPr/>
        <a:lstStyle/>
        <a:p>
          <a:endParaRPr lang="pt-PT"/>
        </a:p>
      </dgm:t>
    </dgm:pt>
    <dgm:pt modelId="{6AAAE3CF-905A-4294-BCAA-9073F72191CF}">
      <dgm:prSet/>
      <dgm:spPr/>
      <dgm:t>
        <a:bodyPr/>
        <a:lstStyle/>
        <a:p>
          <a:pPr rtl="0"/>
          <a:r>
            <a:rPr kumimoji="0" lang="en-GB" b="0" i="0" u="none" strike="noStrike" cap="none" spc="0" normalizeH="0" baseline="0" noProof="0" dirty="0" err="1" smtClean="0">
              <a:ln>
                <a:noFill/>
              </a:ln>
              <a:solidFill>
                <a:schemeClr val="bg1"/>
              </a:solidFill>
              <a:effectLst/>
              <a:uLnTx/>
              <a:uFillTx/>
              <a:latin typeface="+mn-lt"/>
              <a:ea typeface="+mn-ea"/>
              <a:cs typeface="+mn-cs"/>
            </a:rPr>
            <a:t>Informação</a:t>
          </a:r>
          <a:r>
            <a:rPr kumimoji="0" lang="en-GB" b="0" i="0" u="none" strike="noStrike" cap="none" spc="0" normalizeH="0" baseline="0" noProof="0" dirty="0" smtClean="0">
              <a:ln>
                <a:noFill/>
              </a:ln>
              <a:solidFill>
                <a:schemeClr val="bg1"/>
              </a:solidFill>
              <a:effectLst/>
              <a:uLnTx/>
              <a:uFillTx/>
              <a:latin typeface="+mn-lt"/>
              <a:ea typeface="+mn-ea"/>
              <a:cs typeface="+mn-cs"/>
            </a:rPr>
            <a:t> </a:t>
          </a:r>
          <a:r>
            <a:rPr kumimoji="0" lang="en-GB" b="0" i="0" u="none" strike="noStrike" cap="none" spc="0" normalizeH="0" baseline="0" noProof="0" dirty="0" err="1" smtClean="0">
              <a:ln>
                <a:noFill/>
              </a:ln>
              <a:solidFill>
                <a:schemeClr val="bg1"/>
              </a:solidFill>
              <a:effectLst/>
              <a:uLnTx/>
              <a:uFillTx/>
              <a:latin typeface="+mn-lt"/>
              <a:ea typeface="+mn-ea"/>
              <a:cs typeface="+mn-cs"/>
            </a:rPr>
            <a:t>comparativa</a:t>
          </a:r>
          <a:endParaRPr lang="pt-PT" dirty="0">
            <a:solidFill>
              <a:schemeClr val="bg1"/>
            </a:solidFill>
          </a:endParaRPr>
        </a:p>
      </dgm:t>
    </dgm:pt>
    <dgm:pt modelId="{C59C0DF3-9C56-4770-9C22-A92F9F391C87}" type="parTrans" cxnId="{63D9809A-6EEF-4873-8D0A-0BD435EB65EA}">
      <dgm:prSet/>
      <dgm:spPr/>
      <dgm:t>
        <a:bodyPr/>
        <a:lstStyle/>
        <a:p>
          <a:endParaRPr lang="pt-PT"/>
        </a:p>
      </dgm:t>
    </dgm:pt>
    <dgm:pt modelId="{F07BD7A6-D7EB-4334-B7FD-8692A45B85F4}" type="sibTrans" cxnId="{63D9809A-6EEF-4873-8D0A-0BD435EB65EA}">
      <dgm:prSet/>
      <dgm:spPr/>
      <dgm:t>
        <a:bodyPr/>
        <a:lstStyle/>
        <a:p>
          <a:endParaRPr lang="pt-PT"/>
        </a:p>
      </dgm:t>
    </dgm:pt>
    <dgm:pt modelId="{76C864DF-3129-4E9E-891D-5ECBBBEE8FAE}" type="pres">
      <dgm:prSet presAssocID="{F63BC8C9-BAB3-4C58-9F26-D9F41662AAFE}" presName="composite" presStyleCnt="0">
        <dgm:presLayoutVars>
          <dgm:chMax val="1"/>
          <dgm:dir/>
          <dgm:resizeHandles val="exact"/>
        </dgm:presLayoutVars>
      </dgm:prSet>
      <dgm:spPr/>
      <dgm:t>
        <a:bodyPr/>
        <a:lstStyle/>
        <a:p>
          <a:endParaRPr lang="pt-PT"/>
        </a:p>
      </dgm:t>
    </dgm:pt>
    <dgm:pt modelId="{42971F23-9FE0-4356-A222-1A84C72DE450}" type="pres">
      <dgm:prSet presAssocID="{BC40BDC8-4271-4D0F-AF34-BB063C9B4130}" presName="roof" presStyleLbl="dkBgShp" presStyleIdx="0" presStyleCnt="2"/>
      <dgm:spPr/>
      <dgm:t>
        <a:bodyPr/>
        <a:lstStyle/>
        <a:p>
          <a:endParaRPr lang="pt-PT"/>
        </a:p>
      </dgm:t>
    </dgm:pt>
    <dgm:pt modelId="{AC6CCDD4-FE31-4759-A8EA-1787E7D9D067}" type="pres">
      <dgm:prSet presAssocID="{BC40BDC8-4271-4D0F-AF34-BB063C9B4130}" presName="pillars" presStyleCnt="0"/>
      <dgm:spPr/>
    </dgm:pt>
    <dgm:pt modelId="{F7B6358E-BDBD-49C9-9A97-6C8E8DC18446}" type="pres">
      <dgm:prSet presAssocID="{BC40BDC8-4271-4D0F-AF34-BB063C9B4130}" presName="pillar1" presStyleLbl="node1" presStyleIdx="0" presStyleCnt="7">
        <dgm:presLayoutVars>
          <dgm:bulletEnabled val="1"/>
        </dgm:presLayoutVars>
      </dgm:prSet>
      <dgm:spPr/>
      <dgm:t>
        <a:bodyPr/>
        <a:lstStyle/>
        <a:p>
          <a:endParaRPr lang="pt-PT"/>
        </a:p>
      </dgm:t>
    </dgm:pt>
    <dgm:pt modelId="{25F4EA49-F86F-4F0F-90CE-BE2BA10E920E}" type="pres">
      <dgm:prSet presAssocID="{6B8DA03A-5DF0-4035-B9CB-A402BF132CE2}" presName="pillarX" presStyleLbl="node1" presStyleIdx="1" presStyleCnt="7">
        <dgm:presLayoutVars>
          <dgm:bulletEnabled val="1"/>
        </dgm:presLayoutVars>
      </dgm:prSet>
      <dgm:spPr/>
      <dgm:t>
        <a:bodyPr/>
        <a:lstStyle/>
        <a:p>
          <a:endParaRPr lang="pt-PT"/>
        </a:p>
      </dgm:t>
    </dgm:pt>
    <dgm:pt modelId="{903A7C82-AAA2-4502-BF7C-BED99882D76D}" type="pres">
      <dgm:prSet presAssocID="{AD62A645-B9A3-4528-B070-3FF5667C0D31}" presName="pillarX" presStyleLbl="node1" presStyleIdx="2" presStyleCnt="7">
        <dgm:presLayoutVars>
          <dgm:bulletEnabled val="1"/>
        </dgm:presLayoutVars>
      </dgm:prSet>
      <dgm:spPr/>
      <dgm:t>
        <a:bodyPr/>
        <a:lstStyle/>
        <a:p>
          <a:endParaRPr lang="pt-PT"/>
        </a:p>
      </dgm:t>
    </dgm:pt>
    <dgm:pt modelId="{4D1ED614-5D0E-400E-8FEA-031F2DA13F6D}" type="pres">
      <dgm:prSet presAssocID="{3C8FAFE6-41F4-4BB7-B301-F9BDA849103A}" presName="pillarX" presStyleLbl="node1" presStyleIdx="3" presStyleCnt="7">
        <dgm:presLayoutVars>
          <dgm:bulletEnabled val="1"/>
        </dgm:presLayoutVars>
      </dgm:prSet>
      <dgm:spPr/>
      <dgm:t>
        <a:bodyPr/>
        <a:lstStyle/>
        <a:p>
          <a:endParaRPr lang="pt-PT"/>
        </a:p>
      </dgm:t>
    </dgm:pt>
    <dgm:pt modelId="{42770B11-F883-47AC-B904-2F4BE8C29130}" type="pres">
      <dgm:prSet presAssocID="{7BAC8A78-EC07-4F91-938E-58471707FE06}" presName="pillarX" presStyleLbl="node1" presStyleIdx="4" presStyleCnt="7">
        <dgm:presLayoutVars>
          <dgm:bulletEnabled val="1"/>
        </dgm:presLayoutVars>
      </dgm:prSet>
      <dgm:spPr/>
      <dgm:t>
        <a:bodyPr/>
        <a:lstStyle/>
        <a:p>
          <a:endParaRPr lang="pt-PT"/>
        </a:p>
      </dgm:t>
    </dgm:pt>
    <dgm:pt modelId="{E1F62601-6E46-48FA-983B-2DEDF6210AB9}" type="pres">
      <dgm:prSet presAssocID="{1D21DA1D-4072-4986-92DE-D1EB5D14E0B1}" presName="pillarX" presStyleLbl="node1" presStyleIdx="5" presStyleCnt="7">
        <dgm:presLayoutVars>
          <dgm:bulletEnabled val="1"/>
        </dgm:presLayoutVars>
      </dgm:prSet>
      <dgm:spPr/>
      <dgm:t>
        <a:bodyPr/>
        <a:lstStyle/>
        <a:p>
          <a:endParaRPr lang="pt-PT"/>
        </a:p>
      </dgm:t>
    </dgm:pt>
    <dgm:pt modelId="{C978C1AC-922A-4DED-A35D-2B979A6FF460}" type="pres">
      <dgm:prSet presAssocID="{6AAAE3CF-905A-4294-BCAA-9073F72191CF}" presName="pillarX" presStyleLbl="node1" presStyleIdx="6" presStyleCnt="7" custScaleX="100343" custLinFactNeighborX="4338">
        <dgm:presLayoutVars>
          <dgm:bulletEnabled val="1"/>
        </dgm:presLayoutVars>
      </dgm:prSet>
      <dgm:spPr/>
      <dgm:t>
        <a:bodyPr/>
        <a:lstStyle/>
        <a:p>
          <a:endParaRPr lang="pt-PT"/>
        </a:p>
      </dgm:t>
    </dgm:pt>
    <dgm:pt modelId="{9DCC3664-6589-49D2-BCEF-CAAE3BEC3384}" type="pres">
      <dgm:prSet presAssocID="{BC40BDC8-4271-4D0F-AF34-BB063C9B4130}" presName="base" presStyleLbl="dkBgShp" presStyleIdx="1" presStyleCnt="2"/>
      <dgm:spPr>
        <a:solidFill>
          <a:schemeClr val="tx2"/>
        </a:solidFill>
      </dgm:spPr>
    </dgm:pt>
  </dgm:ptLst>
  <dgm:cxnLst>
    <dgm:cxn modelId="{904E8A4F-3FC2-4D33-8D33-29F005D0A763}" srcId="{BC40BDC8-4271-4D0F-AF34-BB063C9B4130}" destId="{8A8C5779-D980-4373-ADE4-187A7D2B249B}" srcOrd="0" destOrd="0" parTransId="{506B8887-F625-4A72-8BEC-3220C0C6EADB}" sibTransId="{87060ADE-1FFE-4CEC-9EDF-6BD7860D8D4A}"/>
    <dgm:cxn modelId="{B457F975-8551-4900-B797-54FF13F49F4A}" type="presOf" srcId="{BC40BDC8-4271-4D0F-AF34-BB063C9B4130}" destId="{42971F23-9FE0-4356-A222-1A84C72DE450}" srcOrd="0" destOrd="0" presId="urn:microsoft.com/office/officeart/2005/8/layout/hList3"/>
    <dgm:cxn modelId="{52043EFE-2971-4DF6-B4F7-4117ADB07FEA}" type="presOf" srcId="{3C8FAFE6-41F4-4BB7-B301-F9BDA849103A}" destId="{4D1ED614-5D0E-400E-8FEA-031F2DA13F6D}" srcOrd="0" destOrd="0" presId="urn:microsoft.com/office/officeart/2005/8/layout/hList3"/>
    <dgm:cxn modelId="{0B8FF5B0-A30C-401A-B590-6A98B32D6134}" srcId="{F63BC8C9-BAB3-4C58-9F26-D9F41662AAFE}" destId="{BC40BDC8-4271-4D0F-AF34-BB063C9B4130}" srcOrd="0" destOrd="0" parTransId="{3CE33226-3F75-4B34-B928-08DC607F4E2E}" sibTransId="{5E2E067E-9957-4A98-AE08-C812EC20D0D5}"/>
    <dgm:cxn modelId="{9F34D493-E91A-48B5-9C73-326B652D762C}" type="presOf" srcId="{AD62A645-B9A3-4528-B070-3FF5667C0D31}" destId="{903A7C82-AAA2-4502-BF7C-BED99882D76D}" srcOrd="0" destOrd="0" presId="urn:microsoft.com/office/officeart/2005/8/layout/hList3"/>
    <dgm:cxn modelId="{FA89917F-4E48-4C2C-BE7D-F816EFA13C56}" type="presOf" srcId="{6AAAE3CF-905A-4294-BCAA-9073F72191CF}" destId="{C978C1AC-922A-4DED-A35D-2B979A6FF460}" srcOrd="0" destOrd="0" presId="urn:microsoft.com/office/officeart/2005/8/layout/hList3"/>
    <dgm:cxn modelId="{138980E0-A0DD-4740-B123-CEA62E7FEAD0}" type="presOf" srcId="{1D21DA1D-4072-4986-92DE-D1EB5D14E0B1}" destId="{E1F62601-6E46-48FA-983B-2DEDF6210AB9}" srcOrd="0" destOrd="0" presId="urn:microsoft.com/office/officeart/2005/8/layout/hList3"/>
    <dgm:cxn modelId="{6821887E-89CD-4B9C-A13F-7EAEFF17C7DD}" type="presOf" srcId="{6B8DA03A-5DF0-4035-B9CB-A402BF132CE2}" destId="{25F4EA49-F86F-4F0F-90CE-BE2BA10E920E}" srcOrd="0" destOrd="0" presId="urn:microsoft.com/office/officeart/2005/8/layout/hList3"/>
    <dgm:cxn modelId="{6F730F4D-11F6-428D-A8CD-690C9EFE3FF5}" type="presOf" srcId="{F63BC8C9-BAB3-4C58-9F26-D9F41662AAFE}" destId="{76C864DF-3129-4E9E-891D-5ECBBBEE8FAE}" srcOrd="0" destOrd="0" presId="urn:microsoft.com/office/officeart/2005/8/layout/hList3"/>
    <dgm:cxn modelId="{11A8B736-676C-460E-A67D-0198A2BA59EA}" srcId="{BC40BDC8-4271-4D0F-AF34-BB063C9B4130}" destId="{1D21DA1D-4072-4986-92DE-D1EB5D14E0B1}" srcOrd="5" destOrd="0" parTransId="{85197136-4AD1-4240-9F0A-10E7563EA6F1}" sibTransId="{8487D6CB-39F7-4AC6-AEE6-0B8A763BEFD6}"/>
    <dgm:cxn modelId="{915781AE-7A63-4559-B2CD-FE51EE1C5216}" srcId="{BC40BDC8-4271-4D0F-AF34-BB063C9B4130}" destId="{7BAC8A78-EC07-4F91-938E-58471707FE06}" srcOrd="4" destOrd="0" parTransId="{6B8D2E2D-8780-47A7-848B-71B866DE9FFE}" sibTransId="{EBBF3908-8B9E-4D29-9E98-1A59AC8182F7}"/>
    <dgm:cxn modelId="{AF27DC8D-A2EA-40C2-82D5-C2A583A96A16}" type="presOf" srcId="{7BAC8A78-EC07-4F91-938E-58471707FE06}" destId="{42770B11-F883-47AC-B904-2F4BE8C29130}" srcOrd="0" destOrd="0" presId="urn:microsoft.com/office/officeart/2005/8/layout/hList3"/>
    <dgm:cxn modelId="{9633D614-5248-487F-AF7D-21BAAA2FEDE3}" type="presOf" srcId="{8A8C5779-D980-4373-ADE4-187A7D2B249B}" destId="{F7B6358E-BDBD-49C9-9A97-6C8E8DC18446}" srcOrd="0" destOrd="0" presId="urn:microsoft.com/office/officeart/2005/8/layout/hList3"/>
    <dgm:cxn modelId="{63D9809A-6EEF-4873-8D0A-0BD435EB65EA}" srcId="{BC40BDC8-4271-4D0F-AF34-BB063C9B4130}" destId="{6AAAE3CF-905A-4294-BCAA-9073F72191CF}" srcOrd="6" destOrd="0" parTransId="{C59C0DF3-9C56-4770-9C22-A92F9F391C87}" sibTransId="{F07BD7A6-D7EB-4334-B7FD-8692A45B85F4}"/>
    <dgm:cxn modelId="{EE801F86-08F9-4609-9C6D-0690FA55508F}" srcId="{BC40BDC8-4271-4D0F-AF34-BB063C9B4130}" destId="{3C8FAFE6-41F4-4BB7-B301-F9BDA849103A}" srcOrd="3" destOrd="0" parTransId="{081736C1-F8B6-4FAC-B06F-2F8E98AD7268}" sibTransId="{9947CFAD-689D-4CF8-A2BB-915904D66450}"/>
    <dgm:cxn modelId="{2ED43D00-C82D-44B9-B379-B795CFF2EF37}" srcId="{BC40BDC8-4271-4D0F-AF34-BB063C9B4130}" destId="{AD62A645-B9A3-4528-B070-3FF5667C0D31}" srcOrd="2" destOrd="0" parTransId="{D54C9F22-C6BF-4527-B227-C4FBE237AA04}" sibTransId="{2C497355-7981-4DB2-9A6C-1700CA838DBC}"/>
    <dgm:cxn modelId="{CA30EAF6-8EAC-4350-9B45-A85ECC05CD3C}" srcId="{BC40BDC8-4271-4D0F-AF34-BB063C9B4130}" destId="{6B8DA03A-5DF0-4035-B9CB-A402BF132CE2}" srcOrd="1" destOrd="0" parTransId="{8E59D107-0BA4-4AF6-808C-ED6645F87D9F}" sibTransId="{BB7ED076-05DB-4549-9039-D3CB4FDD3A64}"/>
    <dgm:cxn modelId="{371826FD-44B1-4E3B-8943-D12C2469FD34}" type="presParOf" srcId="{76C864DF-3129-4E9E-891D-5ECBBBEE8FAE}" destId="{42971F23-9FE0-4356-A222-1A84C72DE450}" srcOrd="0" destOrd="0" presId="urn:microsoft.com/office/officeart/2005/8/layout/hList3"/>
    <dgm:cxn modelId="{04A05039-83DD-41C6-B6D3-98821C9FB9F7}" type="presParOf" srcId="{76C864DF-3129-4E9E-891D-5ECBBBEE8FAE}" destId="{AC6CCDD4-FE31-4759-A8EA-1787E7D9D067}" srcOrd="1" destOrd="0" presId="urn:microsoft.com/office/officeart/2005/8/layout/hList3"/>
    <dgm:cxn modelId="{AAE14263-89DB-4A89-B5C1-85E2BE70A020}" type="presParOf" srcId="{AC6CCDD4-FE31-4759-A8EA-1787E7D9D067}" destId="{F7B6358E-BDBD-49C9-9A97-6C8E8DC18446}" srcOrd="0" destOrd="0" presId="urn:microsoft.com/office/officeart/2005/8/layout/hList3"/>
    <dgm:cxn modelId="{FDFAEEA6-D5B5-4A6F-A42C-C7FE68431F6D}" type="presParOf" srcId="{AC6CCDD4-FE31-4759-A8EA-1787E7D9D067}" destId="{25F4EA49-F86F-4F0F-90CE-BE2BA10E920E}" srcOrd="1" destOrd="0" presId="urn:microsoft.com/office/officeart/2005/8/layout/hList3"/>
    <dgm:cxn modelId="{49DE6C06-714C-4812-A780-1379285EE49D}" type="presParOf" srcId="{AC6CCDD4-FE31-4759-A8EA-1787E7D9D067}" destId="{903A7C82-AAA2-4502-BF7C-BED99882D76D}" srcOrd="2" destOrd="0" presId="urn:microsoft.com/office/officeart/2005/8/layout/hList3"/>
    <dgm:cxn modelId="{01253F07-DA22-4CB8-B2B2-FC0825A34B30}" type="presParOf" srcId="{AC6CCDD4-FE31-4759-A8EA-1787E7D9D067}" destId="{4D1ED614-5D0E-400E-8FEA-031F2DA13F6D}" srcOrd="3" destOrd="0" presId="urn:microsoft.com/office/officeart/2005/8/layout/hList3"/>
    <dgm:cxn modelId="{FFF4D31F-1152-4BDF-A166-95E314024B0C}" type="presParOf" srcId="{AC6CCDD4-FE31-4759-A8EA-1787E7D9D067}" destId="{42770B11-F883-47AC-B904-2F4BE8C29130}" srcOrd="4" destOrd="0" presId="urn:microsoft.com/office/officeart/2005/8/layout/hList3"/>
    <dgm:cxn modelId="{A6EC98E0-CF08-4BE7-A38A-70C0C8B8C3D3}" type="presParOf" srcId="{AC6CCDD4-FE31-4759-A8EA-1787E7D9D067}" destId="{E1F62601-6E46-48FA-983B-2DEDF6210AB9}" srcOrd="5" destOrd="0" presId="urn:microsoft.com/office/officeart/2005/8/layout/hList3"/>
    <dgm:cxn modelId="{369F499E-7F32-44E4-A9AB-7265830A366D}" type="presParOf" srcId="{AC6CCDD4-FE31-4759-A8EA-1787E7D9D067}" destId="{C978C1AC-922A-4DED-A35D-2B979A6FF460}" srcOrd="6" destOrd="0" presId="urn:microsoft.com/office/officeart/2005/8/layout/hList3"/>
    <dgm:cxn modelId="{72A52FFB-939A-4EE7-B9E2-2E79144040B4}" type="presParOf" srcId="{76C864DF-3129-4E9E-891D-5ECBBBEE8FAE}" destId="{9DCC3664-6589-49D2-BCEF-CAAE3BEC3384}" srcOrd="2" destOrd="0" presId="urn:microsoft.com/office/officeart/2005/8/layout/hList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C42B811-3590-4456-9771-EFDBEEA4E3FC}"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pt-PT"/>
        </a:p>
      </dgm:t>
    </dgm:pt>
    <dgm:pt modelId="{96E895A7-2B42-4289-A484-7E6A8AE51BA6}">
      <dgm:prSet phldrT="[Texto]" custT="1"/>
      <dgm:spPr>
        <a:solidFill>
          <a:schemeClr val="accent1">
            <a:lumMod val="75000"/>
          </a:schemeClr>
        </a:solidFill>
        <a:effectLst>
          <a:outerShdw blurRad="50800" dist="38100" dir="18900000" algn="bl" rotWithShape="0">
            <a:prstClr val="black">
              <a:alpha val="40000"/>
            </a:prstClr>
          </a:outerShdw>
        </a:effectLst>
      </dgm:spPr>
      <dgm:t>
        <a:bodyPr/>
        <a:lstStyle/>
        <a:p>
          <a:r>
            <a:rPr lang="pt-PT" sz="2900" b="1" dirty="0" smtClean="0"/>
            <a:t>1º</a:t>
          </a:r>
        </a:p>
        <a:p>
          <a:r>
            <a:rPr lang="pt-PT" sz="2900" dirty="0" smtClean="0"/>
            <a:t> </a:t>
          </a:r>
          <a:r>
            <a:rPr lang="pt-PT" sz="3600" b="1" dirty="0" smtClean="0"/>
            <a:t>NCRF</a:t>
          </a:r>
          <a:endParaRPr lang="pt-PT" sz="3600" b="1" dirty="0"/>
        </a:p>
      </dgm:t>
    </dgm:pt>
    <dgm:pt modelId="{F4A4AFA0-B051-466B-9E40-F45439EF52B0}" type="parTrans" cxnId="{F7252A2E-D7D1-42D1-92E6-FB2F1676C4A9}">
      <dgm:prSet/>
      <dgm:spPr/>
      <dgm:t>
        <a:bodyPr/>
        <a:lstStyle/>
        <a:p>
          <a:endParaRPr lang="pt-PT"/>
        </a:p>
      </dgm:t>
    </dgm:pt>
    <dgm:pt modelId="{3FD7E915-6AC2-4A58-9CDC-8DCCC05B40D5}" type="sibTrans" cxnId="{F7252A2E-D7D1-42D1-92E6-FB2F1676C4A9}">
      <dgm:prSet/>
      <dgm:spPr/>
      <dgm:t>
        <a:bodyPr/>
        <a:lstStyle/>
        <a:p>
          <a:endParaRPr lang="pt-PT"/>
        </a:p>
      </dgm:t>
    </dgm:pt>
    <dgm:pt modelId="{86FBD308-C562-43FB-96DF-055141B81108}">
      <dgm:prSet phldrT="[Texto]"/>
      <dgm:spPr>
        <a:solidFill>
          <a:schemeClr val="accent1">
            <a:lumMod val="75000"/>
          </a:schemeClr>
        </a:solidFill>
        <a:effectLst>
          <a:outerShdw blurRad="50800" dist="38100" dir="18900000" algn="bl" rotWithShape="0">
            <a:prstClr val="black">
              <a:alpha val="40000"/>
            </a:prstClr>
          </a:outerShdw>
        </a:effectLst>
      </dgm:spPr>
      <dgm:t>
        <a:bodyPr/>
        <a:lstStyle/>
        <a:p>
          <a:r>
            <a:rPr lang="pt-PT" sz="2300" dirty="0" smtClean="0"/>
            <a:t>NI</a:t>
          </a:r>
          <a:endParaRPr lang="pt-PT" sz="2300" dirty="0"/>
        </a:p>
      </dgm:t>
    </dgm:pt>
    <dgm:pt modelId="{8FF38AE6-0669-4FEA-8A9B-FE6FCA027829}" type="parTrans" cxnId="{FFD49A98-A66C-4F43-83D0-2EFBEB6CF185}">
      <dgm:prSet/>
      <dgm:spPr/>
      <dgm:t>
        <a:bodyPr/>
        <a:lstStyle/>
        <a:p>
          <a:endParaRPr lang="pt-PT"/>
        </a:p>
      </dgm:t>
    </dgm:pt>
    <dgm:pt modelId="{6B0E5CA6-3AF8-47B2-88D3-2027A85B6985}" type="sibTrans" cxnId="{FFD49A98-A66C-4F43-83D0-2EFBEB6CF185}">
      <dgm:prSet/>
      <dgm:spPr/>
      <dgm:t>
        <a:bodyPr/>
        <a:lstStyle/>
        <a:p>
          <a:endParaRPr lang="pt-PT"/>
        </a:p>
      </dgm:t>
    </dgm:pt>
    <dgm:pt modelId="{B581D379-97CC-4C07-9DD7-0DB14553D853}">
      <dgm:prSet phldrT="[Texto]"/>
      <dgm:spPr>
        <a:solidFill>
          <a:schemeClr val="accent1">
            <a:lumMod val="75000"/>
          </a:schemeClr>
        </a:solidFill>
        <a:effectLst>
          <a:outerShdw blurRad="50800" dist="38100" dir="18900000" algn="bl" rotWithShape="0">
            <a:prstClr val="black">
              <a:alpha val="40000"/>
            </a:prstClr>
          </a:outerShdw>
        </a:effectLst>
      </dgm:spPr>
      <dgm:t>
        <a:bodyPr/>
        <a:lstStyle/>
        <a:p>
          <a:r>
            <a:rPr lang="pt-PT" sz="2300" dirty="0" smtClean="0"/>
            <a:t>Estrutura conceptual</a:t>
          </a:r>
          <a:endParaRPr lang="pt-PT" sz="2300" dirty="0"/>
        </a:p>
      </dgm:t>
    </dgm:pt>
    <dgm:pt modelId="{C32539A7-C99B-49BC-A7A0-0AFBFC45EDA9}" type="parTrans" cxnId="{8E893FFF-0597-4E29-A278-E3F7065877BE}">
      <dgm:prSet/>
      <dgm:spPr/>
      <dgm:t>
        <a:bodyPr/>
        <a:lstStyle/>
        <a:p>
          <a:endParaRPr lang="pt-PT"/>
        </a:p>
      </dgm:t>
    </dgm:pt>
    <dgm:pt modelId="{FCA3D901-022B-4113-8F64-D314765509A0}" type="sibTrans" cxnId="{8E893FFF-0597-4E29-A278-E3F7065877BE}">
      <dgm:prSet/>
      <dgm:spPr/>
      <dgm:t>
        <a:bodyPr/>
        <a:lstStyle/>
        <a:p>
          <a:endParaRPr lang="pt-PT"/>
        </a:p>
      </dgm:t>
    </dgm:pt>
    <dgm:pt modelId="{FED929A8-E77F-4989-B2BB-B8360D4EE84F}">
      <dgm:prSet phldrT="[Texto]" custT="1"/>
      <dgm:spPr>
        <a:solidFill>
          <a:schemeClr val="accent1">
            <a:lumMod val="60000"/>
            <a:lumOff val="40000"/>
          </a:schemeClr>
        </a:solidFill>
        <a:effectLst>
          <a:outerShdw blurRad="50800" dist="38100" dir="18900000" algn="bl" rotWithShape="0">
            <a:prstClr val="black">
              <a:alpha val="40000"/>
            </a:prstClr>
          </a:outerShdw>
        </a:effectLst>
      </dgm:spPr>
      <dgm:t>
        <a:bodyPr/>
        <a:lstStyle/>
        <a:p>
          <a:pPr algn="l"/>
          <a:r>
            <a:rPr lang="pt-PT" sz="2900" b="1" dirty="0" smtClean="0"/>
            <a:t>2º</a:t>
          </a:r>
          <a:r>
            <a:rPr lang="pt-PT" sz="2900" dirty="0" smtClean="0"/>
            <a:t> </a:t>
          </a:r>
        </a:p>
        <a:p>
          <a:pPr algn="ctr"/>
          <a:r>
            <a:rPr lang="pt-PT" sz="3600" b="1" dirty="0" smtClean="0"/>
            <a:t>NIC</a:t>
          </a:r>
          <a:r>
            <a:rPr lang="pt-PT" sz="2900" dirty="0" smtClean="0"/>
            <a:t> (UE)</a:t>
          </a:r>
        </a:p>
        <a:p>
          <a:pPr algn="ctr"/>
          <a:endParaRPr lang="pt-PT" sz="2900" dirty="0" smtClean="0"/>
        </a:p>
        <a:p>
          <a:pPr algn="ctr"/>
          <a:endParaRPr lang="pt-PT" sz="2900" dirty="0"/>
        </a:p>
      </dgm:t>
    </dgm:pt>
    <dgm:pt modelId="{0F34EA42-E316-40E7-8577-36E9D9243415}" type="parTrans" cxnId="{E726CE09-F443-4326-9F95-F15839CC2D88}">
      <dgm:prSet/>
      <dgm:spPr/>
      <dgm:t>
        <a:bodyPr/>
        <a:lstStyle/>
        <a:p>
          <a:endParaRPr lang="pt-PT"/>
        </a:p>
      </dgm:t>
    </dgm:pt>
    <dgm:pt modelId="{15F9DED7-3F30-4C3C-B4B8-8B3E5FFD6953}" type="sibTrans" cxnId="{E726CE09-F443-4326-9F95-F15839CC2D88}">
      <dgm:prSet/>
      <dgm:spPr/>
      <dgm:t>
        <a:bodyPr/>
        <a:lstStyle/>
        <a:p>
          <a:endParaRPr lang="pt-PT"/>
        </a:p>
      </dgm:t>
    </dgm:pt>
    <dgm:pt modelId="{1DB861FF-19B6-4213-BF78-7181DFE9B103}">
      <dgm:prSet phldrT="[Texto]" custT="1"/>
      <dgm:spPr>
        <a:effectLst>
          <a:outerShdw blurRad="50800" dist="38100" dir="18900000" algn="bl" rotWithShape="0">
            <a:prstClr val="black">
              <a:alpha val="40000"/>
            </a:prstClr>
          </a:outerShdw>
        </a:effectLst>
      </dgm:spPr>
      <dgm:t>
        <a:bodyPr/>
        <a:lstStyle/>
        <a:p>
          <a:r>
            <a:rPr lang="pt-PT" sz="2900" b="1" dirty="0" smtClean="0"/>
            <a:t>3º</a:t>
          </a:r>
        </a:p>
        <a:p>
          <a:r>
            <a:rPr lang="pt-PT" sz="3600" b="1" dirty="0" smtClean="0"/>
            <a:t>IAS/IFRS </a:t>
          </a:r>
          <a:r>
            <a:rPr lang="pt-PT" sz="2900" dirty="0" smtClean="0"/>
            <a:t>(IASB)</a:t>
          </a:r>
          <a:endParaRPr lang="pt-PT" sz="2900" dirty="0"/>
        </a:p>
      </dgm:t>
    </dgm:pt>
    <dgm:pt modelId="{62774DC1-5D73-4BBB-9D04-41E6FE85507C}" type="parTrans" cxnId="{7C564538-8861-4863-8A3B-0F30C4F04EB4}">
      <dgm:prSet/>
      <dgm:spPr/>
      <dgm:t>
        <a:bodyPr/>
        <a:lstStyle/>
        <a:p>
          <a:endParaRPr lang="pt-PT"/>
        </a:p>
      </dgm:t>
    </dgm:pt>
    <dgm:pt modelId="{4C6C04BC-9BC1-4E6B-AEFB-581237F8BF25}" type="sibTrans" cxnId="{7C564538-8861-4863-8A3B-0F30C4F04EB4}">
      <dgm:prSet/>
      <dgm:spPr/>
      <dgm:t>
        <a:bodyPr/>
        <a:lstStyle/>
        <a:p>
          <a:endParaRPr lang="pt-PT"/>
        </a:p>
      </dgm:t>
    </dgm:pt>
    <dgm:pt modelId="{CEEF953C-984B-4C53-9700-3BF8CF40F992}">
      <dgm:prSet phldrT="[Texto]"/>
      <dgm:spPr>
        <a:effectLst>
          <a:outerShdw blurRad="50800" dist="38100" dir="18900000" algn="bl" rotWithShape="0">
            <a:prstClr val="black">
              <a:alpha val="40000"/>
            </a:prstClr>
          </a:outerShdw>
        </a:effectLst>
      </dgm:spPr>
      <dgm:t>
        <a:bodyPr/>
        <a:lstStyle/>
        <a:p>
          <a:r>
            <a:rPr lang="pt-PT" sz="2300" dirty="0" smtClean="0"/>
            <a:t>SIC</a:t>
          </a:r>
          <a:endParaRPr lang="pt-PT" sz="2300" dirty="0"/>
        </a:p>
      </dgm:t>
    </dgm:pt>
    <dgm:pt modelId="{D325E9BB-3FA6-49D3-B29D-280B793B3790}" type="parTrans" cxnId="{55BFD3B8-A5EB-43DF-B199-E71D1C027535}">
      <dgm:prSet/>
      <dgm:spPr/>
      <dgm:t>
        <a:bodyPr/>
        <a:lstStyle/>
        <a:p>
          <a:endParaRPr lang="pt-PT"/>
        </a:p>
      </dgm:t>
    </dgm:pt>
    <dgm:pt modelId="{BAF7245F-FCFD-45C8-A47B-176910B17C11}" type="sibTrans" cxnId="{55BFD3B8-A5EB-43DF-B199-E71D1C027535}">
      <dgm:prSet/>
      <dgm:spPr/>
      <dgm:t>
        <a:bodyPr/>
        <a:lstStyle/>
        <a:p>
          <a:endParaRPr lang="pt-PT"/>
        </a:p>
      </dgm:t>
    </dgm:pt>
    <dgm:pt modelId="{AA688148-1409-44F9-8D5E-8E12F51468D0}">
      <dgm:prSet phldrT="[Texto]"/>
      <dgm:spPr>
        <a:effectLst>
          <a:outerShdw blurRad="50800" dist="38100" dir="18900000" algn="bl" rotWithShape="0">
            <a:prstClr val="black">
              <a:alpha val="40000"/>
            </a:prstClr>
          </a:outerShdw>
        </a:effectLst>
      </dgm:spPr>
      <dgm:t>
        <a:bodyPr/>
        <a:lstStyle/>
        <a:p>
          <a:r>
            <a:rPr lang="pt-PT" sz="2300" dirty="0" smtClean="0"/>
            <a:t>IFRIC</a:t>
          </a:r>
          <a:endParaRPr lang="pt-PT" sz="2300" dirty="0"/>
        </a:p>
      </dgm:t>
    </dgm:pt>
    <dgm:pt modelId="{98AE64F3-A366-4846-98D1-E66B6A78DD8E}" type="parTrans" cxnId="{1A45A70F-7572-463D-8267-2917DCF3B824}">
      <dgm:prSet/>
      <dgm:spPr/>
      <dgm:t>
        <a:bodyPr/>
        <a:lstStyle/>
        <a:p>
          <a:endParaRPr lang="pt-PT"/>
        </a:p>
      </dgm:t>
    </dgm:pt>
    <dgm:pt modelId="{2EE7B155-0CBE-4197-B061-F38B89706994}" type="sibTrans" cxnId="{1A45A70F-7572-463D-8267-2917DCF3B824}">
      <dgm:prSet/>
      <dgm:spPr/>
      <dgm:t>
        <a:bodyPr/>
        <a:lstStyle/>
        <a:p>
          <a:endParaRPr lang="pt-PT"/>
        </a:p>
      </dgm:t>
    </dgm:pt>
    <dgm:pt modelId="{59EB2107-AEF1-4751-A642-1D8C5AB798DD}" type="pres">
      <dgm:prSet presAssocID="{FC42B811-3590-4456-9771-EFDBEEA4E3FC}" presName="Name0" presStyleCnt="0">
        <dgm:presLayoutVars>
          <dgm:dir/>
          <dgm:resizeHandles val="exact"/>
        </dgm:presLayoutVars>
      </dgm:prSet>
      <dgm:spPr/>
      <dgm:t>
        <a:bodyPr/>
        <a:lstStyle/>
        <a:p>
          <a:endParaRPr lang="pt-PT"/>
        </a:p>
      </dgm:t>
    </dgm:pt>
    <dgm:pt modelId="{09BF4F21-5A8F-4847-AD0A-401CDCE480F0}" type="pres">
      <dgm:prSet presAssocID="{96E895A7-2B42-4289-A484-7E6A8AE51BA6}" presName="node" presStyleLbl="node1" presStyleIdx="0" presStyleCnt="3" custLinFactNeighborX="41922" custLinFactNeighborY="0">
        <dgm:presLayoutVars>
          <dgm:bulletEnabled val="1"/>
        </dgm:presLayoutVars>
      </dgm:prSet>
      <dgm:spPr/>
      <dgm:t>
        <a:bodyPr/>
        <a:lstStyle/>
        <a:p>
          <a:endParaRPr lang="pt-PT"/>
        </a:p>
      </dgm:t>
    </dgm:pt>
    <dgm:pt modelId="{662FEAC0-224F-45B9-A104-596850433558}" type="pres">
      <dgm:prSet presAssocID="{3FD7E915-6AC2-4A58-9CDC-8DCCC05B40D5}" presName="sibTrans" presStyleCnt="0"/>
      <dgm:spPr/>
    </dgm:pt>
    <dgm:pt modelId="{7FDDDFDD-4239-49F7-9F84-3A3A78AF4D2A}" type="pres">
      <dgm:prSet presAssocID="{FED929A8-E77F-4989-B2BB-B8360D4EE84F}" presName="node" presStyleLbl="node1" presStyleIdx="1" presStyleCnt="3" custLinFactNeighborX="59857" custLinFactNeighborY="-254">
        <dgm:presLayoutVars>
          <dgm:bulletEnabled val="1"/>
        </dgm:presLayoutVars>
      </dgm:prSet>
      <dgm:spPr/>
      <dgm:t>
        <a:bodyPr/>
        <a:lstStyle/>
        <a:p>
          <a:endParaRPr lang="pt-PT"/>
        </a:p>
      </dgm:t>
    </dgm:pt>
    <dgm:pt modelId="{D712ED58-AE5F-40BE-BC56-8269DE747706}" type="pres">
      <dgm:prSet presAssocID="{15F9DED7-3F30-4C3C-B4B8-8B3E5FFD6953}" presName="sibTrans" presStyleCnt="0"/>
      <dgm:spPr/>
    </dgm:pt>
    <dgm:pt modelId="{963E9A32-A4AF-4CA2-AD44-7FC0D38BF74B}" type="pres">
      <dgm:prSet presAssocID="{1DB861FF-19B6-4213-BF78-7181DFE9B103}" presName="node" presStyleLbl="node1" presStyleIdx="2" presStyleCnt="3">
        <dgm:presLayoutVars>
          <dgm:bulletEnabled val="1"/>
        </dgm:presLayoutVars>
      </dgm:prSet>
      <dgm:spPr/>
      <dgm:t>
        <a:bodyPr/>
        <a:lstStyle/>
        <a:p>
          <a:endParaRPr lang="pt-PT"/>
        </a:p>
      </dgm:t>
    </dgm:pt>
  </dgm:ptLst>
  <dgm:cxnLst>
    <dgm:cxn modelId="{FFD49A98-A66C-4F43-83D0-2EFBEB6CF185}" srcId="{96E895A7-2B42-4289-A484-7E6A8AE51BA6}" destId="{86FBD308-C562-43FB-96DF-055141B81108}" srcOrd="0" destOrd="0" parTransId="{8FF38AE6-0669-4FEA-8A9B-FE6FCA027829}" sibTransId="{6B0E5CA6-3AF8-47B2-88D3-2027A85B6985}"/>
    <dgm:cxn modelId="{55BFD3B8-A5EB-43DF-B199-E71D1C027535}" srcId="{1DB861FF-19B6-4213-BF78-7181DFE9B103}" destId="{CEEF953C-984B-4C53-9700-3BF8CF40F992}" srcOrd="0" destOrd="0" parTransId="{D325E9BB-3FA6-49D3-B29D-280B793B3790}" sibTransId="{BAF7245F-FCFD-45C8-A47B-176910B17C11}"/>
    <dgm:cxn modelId="{5DF8D7B4-8946-421A-894D-423696186297}" type="presOf" srcId="{FC42B811-3590-4456-9771-EFDBEEA4E3FC}" destId="{59EB2107-AEF1-4751-A642-1D8C5AB798DD}" srcOrd="0" destOrd="0" presId="urn:microsoft.com/office/officeart/2005/8/layout/hList6"/>
    <dgm:cxn modelId="{E1AB7780-F65D-4B87-A905-54D1F312D836}" type="presOf" srcId="{FED929A8-E77F-4989-B2BB-B8360D4EE84F}" destId="{7FDDDFDD-4239-49F7-9F84-3A3A78AF4D2A}" srcOrd="0" destOrd="0" presId="urn:microsoft.com/office/officeart/2005/8/layout/hList6"/>
    <dgm:cxn modelId="{F88DA9FC-769E-44A5-8518-4CC445B8BAA0}" type="presOf" srcId="{AA688148-1409-44F9-8D5E-8E12F51468D0}" destId="{963E9A32-A4AF-4CA2-AD44-7FC0D38BF74B}" srcOrd="0" destOrd="2" presId="urn:microsoft.com/office/officeart/2005/8/layout/hList6"/>
    <dgm:cxn modelId="{E726CE09-F443-4326-9F95-F15839CC2D88}" srcId="{FC42B811-3590-4456-9771-EFDBEEA4E3FC}" destId="{FED929A8-E77F-4989-B2BB-B8360D4EE84F}" srcOrd="1" destOrd="0" parTransId="{0F34EA42-E316-40E7-8577-36E9D9243415}" sibTransId="{15F9DED7-3F30-4C3C-B4B8-8B3E5FFD6953}"/>
    <dgm:cxn modelId="{ACE29F91-7123-4971-B1CF-A4158B99FAEF}" type="presOf" srcId="{96E895A7-2B42-4289-A484-7E6A8AE51BA6}" destId="{09BF4F21-5A8F-4847-AD0A-401CDCE480F0}" srcOrd="0" destOrd="0" presId="urn:microsoft.com/office/officeart/2005/8/layout/hList6"/>
    <dgm:cxn modelId="{617C7165-C69B-4413-B377-54DC03472FAF}" type="presOf" srcId="{86FBD308-C562-43FB-96DF-055141B81108}" destId="{09BF4F21-5A8F-4847-AD0A-401CDCE480F0}" srcOrd="0" destOrd="1" presId="urn:microsoft.com/office/officeart/2005/8/layout/hList6"/>
    <dgm:cxn modelId="{9010EA56-3BA5-4306-BAC4-8C350AF1DF8F}" type="presOf" srcId="{B581D379-97CC-4C07-9DD7-0DB14553D853}" destId="{09BF4F21-5A8F-4847-AD0A-401CDCE480F0}" srcOrd="0" destOrd="2" presId="urn:microsoft.com/office/officeart/2005/8/layout/hList6"/>
    <dgm:cxn modelId="{8E893FFF-0597-4E29-A278-E3F7065877BE}" srcId="{96E895A7-2B42-4289-A484-7E6A8AE51BA6}" destId="{B581D379-97CC-4C07-9DD7-0DB14553D853}" srcOrd="1" destOrd="0" parTransId="{C32539A7-C99B-49BC-A7A0-0AFBFC45EDA9}" sibTransId="{FCA3D901-022B-4113-8F64-D314765509A0}"/>
    <dgm:cxn modelId="{7C564538-8861-4863-8A3B-0F30C4F04EB4}" srcId="{FC42B811-3590-4456-9771-EFDBEEA4E3FC}" destId="{1DB861FF-19B6-4213-BF78-7181DFE9B103}" srcOrd="2" destOrd="0" parTransId="{62774DC1-5D73-4BBB-9D04-41E6FE85507C}" sibTransId="{4C6C04BC-9BC1-4E6B-AEFB-581237F8BF25}"/>
    <dgm:cxn modelId="{5B8148BB-9D59-4002-A1C2-2DB3354035C8}" type="presOf" srcId="{CEEF953C-984B-4C53-9700-3BF8CF40F992}" destId="{963E9A32-A4AF-4CA2-AD44-7FC0D38BF74B}" srcOrd="0" destOrd="1" presId="urn:microsoft.com/office/officeart/2005/8/layout/hList6"/>
    <dgm:cxn modelId="{F7252A2E-D7D1-42D1-92E6-FB2F1676C4A9}" srcId="{FC42B811-3590-4456-9771-EFDBEEA4E3FC}" destId="{96E895A7-2B42-4289-A484-7E6A8AE51BA6}" srcOrd="0" destOrd="0" parTransId="{F4A4AFA0-B051-466B-9E40-F45439EF52B0}" sibTransId="{3FD7E915-6AC2-4A58-9CDC-8DCCC05B40D5}"/>
    <dgm:cxn modelId="{1A45A70F-7572-463D-8267-2917DCF3B824}" srcId="{1DB861FF-19B6-4213-BF78-7181DFE9B103}" destId="{AA688148-1409-44F9-8D5E-8E12F51468D0}" srcOrd="1" destOrd="0" parTransId="{98AE64F3-A366-4846-98D1-E66B6A78DD8E}" sibTransId="{2EE7B155-0CBE-4197-B061-F38B89706994}"/>
    <dgm:cxn modelId="{1E186058-4930-4AB4-A280-F0D07D48D4E2}" type="presOf" srcId="{1DB861FF-19B6-4213-BF78-7181DFE9B103}" destId="{963E9A32-A4AF-4CA2-AD44-7FC0D38BF74B}" srcOrd="0" destOrd="0" presId="urn:microsoft.com/office/officeart/2005/8/layout/hList6"/>
    <dgm:cxn modelId="{0ACB6B0A-3453-424B-849E-2D565BC18876}" type="presParOf" srcId="{59EB2107-AEF1-4751-A642-1D8C5AB798DD}" destId="{09BF4F21-5A8F-4847-AD0A-401CDCE480F0}" srcOrd="0" destOrd="0" presId="urn:microsoft.com/office/officeart/2005/8/layout/hList6"/>
    <dgm:cxn modelId="{A40A311E-E132-4148-B7BD-2FA6BB2C3C75}" type="presParOf" srcId="{59EB2107-AEF1-4751-A642-1D8C5AB798DD}" destId="{662FEAC0-224F-45B9-A104-596850433558}" srcOrd="1" destOrd="0" presId="urn:microsoft.com/office/officeart/2005/8/layout/hList6"/>
    <dgm:cxn modelId="{C7209A34-E602-4145-A53B-3F90DDE0DC9E}" type="presParOf" srcId="{59EB2107-AEF1-4751-A642-1D8C5AB798DD}" destId="{7FDDDFDD-4239-49F7-9F84-3A3A78AF4D2A}" srcOrd="2" destOrd="0" presId="urn:microsoft.com/office/officeart/2005/8/layout/hList6"/>
    <dgm:cxn modelId="{9F4F458F-336C-4648-A6A4-95E994EF7D92}" type="presParOf" srcId="{59EB2107-AEF1-4751-A642-1D8C5AB798DD}" destId="{D712ED58-AE5F-40BE-BC56-8269DE747706}" srcOrd="3" destOrd="0" presId="urn:microsoft.com/office/officeart/2005/8/layout/hList6"/>
    <dgm:cxn modelId="{FA80C49E-3FC1-4345-81F4-20E668C361A5}" type="presParOf" srcId="{59EB2107-AEF1-4751-A642-1D8C5AB798DD}" destId="{963E9A32-A4AF-4CA2-AD44-7FC0D38BF74B}" srcOrd="4" destOrd="0" presId="urn:microsoft.com/office/officeart/2005/8/layout/h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11909120-B905-4171-B331-9E1782F2E47D}" type="doc">
      <dgm:prSet loTypeId="urn:microsoft.com/office/officeart/2005/8/layout/cycle6" loCatId="cycle" qsTypeId="urn:microsoft.com/office/officeart/2005/8/quickstyle/simple5" qsCatId="simple" csTypeId="urn:microsoft.com/office/officeart/2005/8/colors/accent1_2" csCatId="accent1" phldr="1"/>
      <dgm:spPr/>
      <dgm:t>
        <a:bodyPr/>
        <a:lstStyle/>
        <a:p>
          <a:endParaRPr lang="pt-PT"/>
        </a:p>
      </dgm:t>
    </dgm:pt>
    <dgm:pt modelId="{64A83566-E003-4AFB-9478-FB4A38168CF5}">
      <dgm:prSet phldrT="[Texto]" custT="1"/>
      <dgm:spPr/>
      <dgm:t>
        <a:bodyPr/>
        <a:lstStyle/>
        <a:p>
          <a:r>
            <a:rPr lang="pt-PT" sz="1800" b="1" dirty="0" smtClean="0"/>
            <a:t>Balanço</a:t>
          </a:r>
          <a:endParaRPr lang="pt-PT" sz="1800" b="1" dirty="0"/>
        </a:p>
      </dgm:t>
    </dgm:pt>
    <dgm:pt modelId="{BDEF286D-C361-4BA2-9FD2-997773168D21}" type="parTrans" cxnId="{C39504A2-D63C-498C-B19E-6081CAD059CA}">
      <dgm:prSet/>
      <dgm:spPr/>
      <dgm:t>
        <a:bodyPr/>
        <a:lstStyle/>
        <a:p>
          <a:endParaRPr lang="pt-PT" sz="1600"/>
        </a:p>
      </dgm:t>
    </dgm:pt>
    <dgm:pt modelId="{2A90EF15-B790-486F-8C00-9D7FB3C3DED9}" type="sibTrans" cxnId="{C39504A2-D63C-498C-B19E-6081CAD059CA}">
      <dgm:prSet/>
      <dgm:spPr>
        <a:ln w="25400">
          <a:solidFill>
            <a:srgbClr val="FFC000"/>
          </a:solidFill>
        </a:ln>
      </dgm:spPr>
      <dgm:t>
        <a:bodyPr/>
        <a:lstStyle/>
        <a:p>
          <a:endParaRPr lang="pt-PT" sz="1600"/>
        </a:p>
      </dgm:t>
    </dgm:pt>
    <dgm:pt modelId="{0E9B0C54-AE58-4B2F-8AD6-30B82D11368D}">
      <dgm:prSet phldrT="[Texto]" custT="1"/>
      <dgm:spPr/>
      <dgm:t>
        <a:bodyPr/>
        <a:lstStyle/>
        <a:p>
          <a:r>
            <a:rPr lang="pt-PT" sz="1800" b="1" dirty="0" smtClean="0"/>
            <a:t>DR</a:t>
          </a:r>
          <a:endParaRPr lang="pt-PT" sz="1800" b="1" dirty="0"/>
        </a:p>
      </dgm:t>
    </dgm:pt>
    <dgm:pt modelId="{12630616-327E-47CD-897E-8E3E7A5F2FAC}" type="parTrans" cxnId="{2096673C-B149-46D7-A1C9-2E20C7371E27}">
      <dgm:prSet/>
      <dgm:spPr/>
      <dgm:t>
        <a:bodyPr/>
        <a:lstStyle/>
        <a:p>
          <a:endParaRPr lang="pt-PT" sz="1600"/>
        </a:p>
      </dgm:t>
    </dgm:pt>
    <dgm:pt modelId="{7303A326-EEA1-4F5D-B9DF-51976AEB0A64}" type="sibTrans" cxnId="{2096673C-B149-46D7-A1C9-2E20C7371E27}">
      <dgm:prSet/>
      <dgm:spPr>
        <a:ln w="25400">
          <a:solidFill>
            <a:srgbClr val="FFC000"/>
          </a:solidFill>
        </a:ln>
      </dgm:spPr>
      <dgm:t>
        <a:bodyPr/>
        <a:lstStyle/>
        <a:p>
          <a:endParaRPr lang="pt-PT" sz="1600"/>
        </a:p>
      </dgm:t>
    </dgm:pt>
    <dgm:pt modelId="{5B83B7C5-CE7D-4491-9D8B-5D47F89ED41A}">
      <dgm:prSet phldrT="[Texto]" custT="1"/>
      <dgm:spPr/>
      <dgm:t>
        <a:bodyPr/>
        <a:lstStyle/>
        <a:p>
          <a:r>
            <a:rPr lang="pt-PT" sz="1800" b="1" dirty="0" smtClean="0"/>
            <a:t>DACP</a:t>
          </a:r>
          <a:endParaRPr lang="pt-PT" sz="1800" b="1" dirty="0"/>
        </a:p>
      </dgm:t>
    </dgm:pt>
    <dgm:pt modelId="{44D971C5-4BC6-4D7C-AAB5-94C9646000C9}" type="parTrans" cxnId="{2BD06ECB-0937-4A8C-A548-75A0FC776249}">
      <dgm:prSet/>
      <dgm:spPr/>
      <dgm:t>
        <a:bodyPr/>
        <a:lstStyle/>
        <a:p>
          <a:endParaRPr lang="pt-PT" sz="1600"/>
        </a:p>
      </dgm:t>
    </dgm:pt>
    <dgm:pt modelId="{4ED2EB1E-A1A9-4EFE-960A-88D35BADE5D0}" type="sibTrans" cxnId="{2BD06ECB-0937-4A8C-A548-75A0FC776249}">
      <dgm:prSet/>
      <dgm:spPr>
        <a:ln w="25400">
          <a:solidFill>
            <a:srgbClr val="FFC000"/>
          </a:solidFill>
        </a:ln>
      </dgm:spPr>
      <dgm:t>
        <a:bodyPr/>
        <a:lstStyle/>
        <a:p>
          <a:endParaRPr lang="pt-PT" sz="1600"/>
        </a:p>
      </dgm:t>
    </dgm:pt>
    <dgm:pt modelId="{CB441C31-5BBD-42FC-AA8F-2B95CD2F945E}">
      <dgm:prSet phldrT="[Texto]" custT="1"/>
      <dgm:spPr/>
      <dgm:t>
        <a:bodyPr/>
        <a:lstStyle/>
        <a:p>
          <a:r>
            <a:rPr lang="pt-PT" sz="1800" b="1" dirty="0" smtClean="0"/>
            <a:t>DFC</a:t>
          </a:r>
          <a:endParaRPr lang="pt-PT" sz="1800" b="1" dirty="0"/>
        </a:p>
      </dgm:t>
    </dgm:pt>
    <dgm:pt modelId="{3646358C-5D31-4FD9-9318-C27FDCA5C285}" type="parTrans" cxnId="{6B51F0A4-689A-4EDA-9FCD-5C0FE5149E5E}">
      <dgm:prSet/>
      <dgm:spPr/>
      <dgm:t>
        <a:bodyPr/>
        <a:lstStyle/>
        <a:p>
          <a:endParaRPr lang="pt-PT" sz="1600"/>
        </a:p>
      </dgm:t>
    </dgm:pt>
    <dgm:pt modelId="{9FACCBFD-0F85-4797-9839-C1D88CDF9515}" type="sibTrans" cxnId="{6B51F0A4-689A-4EDA-9FCD-5C0FE5149E5E}">
      <dgm:prSet/>
      <dgm:spPr>
        <a:ln w="25400">
          <a:solidFill>
            <a:srgbClr val="FFC000"/>
          </a:solidFill>
        </a:ln>
      </dgm:spPr>
      <dgm:t>
        <a:bodyPr/>
        <a:lstStyle/>
        <a:p>
          <a:endParaRPr lang="pt-PT" sz="1600"/>
        </a:p>
      </dgm:t>
    </dgm:pt>
    <dgm:pt modelId="{8BFAB7D4-1076-4076-8878-6CDBB547A091}">
      <dgm:prSet phldrT="[Texto]" custT="1"/>
      <dgm:spPr/>
      <dgm:t>
        <a:bodyPr/>
        <a:lstStyle/>
        <a:p>
          <a:r>
            <a:rPr lang="pt-PT" sz="1800" b="1" dirty="0" smtClean="0"/>
            <a:t>Anexo</a:t>
          </a:r>
          <a:endParaRPr lang="pt-PT" sz="1800" b="1" dirty="0"/>
        </a:p>
      </dgm:t>
    </dgm:pt>
    <dgm:pt modelId="{C9A417DC-6D7F-4FC9-83C7-72CFBAAE48B1}" type="parTrans" cxnId="{EF55BB92-EBA0-4E51-9516-4F85AF6FB777}">
      <dgm:prSet/>
      <dgm:spPr/>
      <dgm:t>
        <a:bodyPr/>
        <a:lstStyle/>
        <a:p>
          <a:endParaRPr lang="pt-PT" sz="1600"/>
        </a:p>
      </dgm:t>
    </dgm:pt>
    <dgm:pt modelId="{892032F5-4D65-4D8A-9F53-3DCCA7FF1091}" type="sibTrans" cxnId="{EF55BB92-EBA0-4E51-9516-4F85AF6FB777}">
      <dgm:prSet/>
      <dgm:spPr>
        <a:ln w="25400">
          <a:solidFill>
            <a:srgbClr val="FFC000"/>
          </a:solidFill>
        </a:ln>
      </dgm:spPr>
      <dgm:t>
        <a:bodyPr/>
        <a:lstStyle/>
        <a:p>
          <a:endParaRPr lang="pt-PT" sz="1600"/>
        </a:p>
      </dgm:t>
    </dgm:pt>
    <dgm:pt modelId="{077EDFEF-4048-423A-998B-6C673C7F5D10}" type="pres">
      <dgm:prSet presAssocID="{11909120-B905-4171-B331-9E1782F2E47D}" presName="cycle" presStyleCnt="0">
        <dgm:presLayoutVars>
          <dgm:dir/>
          <dgm:resizeHandles val="exact"/>
        </dgm:presLayoutVars>
      </dgm:prSet>
      <dgm:spPr/>
      <dgm:t>
        <a:bodyPr/>
        <a:lstStyle/>
        <a:p>
          <a:endParaRPr lang="pt-PT"/>
        </a:p>
      </dgm:t>
    </dgm:pt>
    <dgm:pt modelId="{475019F2-A70C-4136-8368-7F1CCC73845F}" type="pres">
      <dgm:prSet presAssocID="{64A83566-E003-4AFB-9478-FB4A38168CF5}" presName="node" presStyleLbl="node1" presStyleIdx="0" presStyleCnt="5">
        <dgm:presLayoutVars>
          <dgm:bulletEnabled val="1"/>
        </dgm:presLayoutVars>
      </dgm:prSet>
      <dgm:spPr/>
      <dgm:t>
        <a:bodyPr/>
        <a:lstStyle/>
        <a:p>
          <a:endParaRPr lang="pt-PT"/>
        </a:p>
      </dgm:t>
    </dgm:pt>
    <dgm:pt modelId="{F3C7265C-88B9-435B-A1A0-D7DD66FD295D}" type="pres">
      <dgm:prSet presAssocID="{64A83566-E003-4AFB-9478-FB4A38168CF5}" presName="spNode" presStyleCnt="0"/>
      <dgm:spPr/>
    </dgm:pt>
    <dgm:pt modelId="{3D8C6BFB-E727-4B58-A14A-D2B1EB6D6C48}" type="pres">
      <dgm:prSet presAssocID="{2A90EF15-B790-486F-8C00-9D7FB3C3DED9}" presName="sibTrans" presStyleLbl="sibTrans1D1" presStyleIdx="0" presStyleCnt="5"/>
      <dgm:spPr/>
      <dgm:t>
        <a:bodyPr/>
        <a:lstStyle/>
        <a:p>
          <a:endParaRPr lang="pt-PT"/>
        </a:p>
      </dgm:t>
    </dgm:pt>
    <dgm:pt modelId="{0F2F5D23-6107-4EA1-A32D-06694560CBA9}" type="pres">
      <dgm:prSet presAssocID="{0E9B0C54-AE58-4B2F-8AD6-30B82D11368D}" presName="node" presStyleLbl="node1" presStyleIdx="1" presStyleCnt="5">
        <dgm:presLayoutVars>
          <dgm:bulletEnabled val="1"/>
        </dgm:presLayoutVars>
      </dgm:prSet>
      <dgm:spPr/>
      <dgm:t>
        <a:bodyPr/>
        <a:lstStyle/>
        <a:p>
          <a:endParaRPr lang="pt-PT"/>
        </a:p>
      </dgm:t>
    </dgm:pt>
    <dgm:pt modelId="{9BA7CD32-0DE7-4E6D-812A-45CF148861D9}" type="pres">
      <dgm:prSet presAssocID="{0E9B0C54-AE58-4B2F-8AD6-30B82D11368D}" presName="spNode" presStyleCnt="0"/>
      <dgm:spPr/>
    </dgm:pt>
    <dgm:pt modelId="{6CCDB77C-9E45-4278-A9A3-DF9541674DEF}" type="pres">
      <dgm:prSet presAssocID="{7303A326-EEA1-4F5D-B9DF-51976AEB0A64}" presName="sibTrans" presStyleLbl="sibTrans1D1" presStyleIdx="1" presStyleCnt="5"/>
      <dgm:spPr/>
      <dgm:t>
        <a:bodyPr/>
        <a:lstStyle/>
        <a:p>
          <a:endParaRPr lang="pt-PT"/>
        </a:p>
      </dgm:t>
    </dgm:pt>
    <dgm:pt modelId="{064E1849-6CD0-4472-B24D-687BED40FA5F}" type="pres">
      <dgm:prSet presAssocID="{5B83B7C5-CE7D-4491-9D8B-5D47F89ED41A}" presName="node" presStyleLbl="node1" presStyleIdx="2" presStyleCnt="5">
        <dgm:presLayoutVars>
          <dgm:bulletEnabled val="1"/>
        </dgm:presLayoutVars>
      </dgm:prSet>
      <dgm:spPr/>
      <dgm:t>
        <a:bodyPr/>
        <a:lstStyle/>
        <a:p>
          <a:endParaRPr lang="pt-PT"/>
        </a:p>
      </dgm:t>
    </dgm:pt>
    <dgm:pt modelId="{F362B650-B632-4E74-87A9-24C5DDCC5918}" type="pres">
      <dgm:prSet presAssocID="{5B83B7C5-CE7D-4491-9D8B-5D47F89ED41A}" presName="spNode" presStyleCnt="0"/>
      <dgm:spPr/>
    </dgm:pt>
    <dgm:pt modelId="{96733CA8-BA98-453C-B2CF-1C051019D5CD}" type="pres">
      <dgm:prSet presAssocID="{4ED2EB1E-A1A9-4EFE-960A-88D35BADE5D0}" presName="sibTrans" presStyleLbl="sibTrans1D1" presStyleIdx="2" presStyleCnt="5"/>
      <dgm:spPr/>
      <dgm:t>
        <a:bodyPr/>
        <a:lstStyle/>
        <a:p>
          <a:endParaRPr lang="pt-PT"/>
        </a:p>
      </dgm:t>
    </dgm:pt>
    <dgm:pt modelId="{3173B94A-86CF-4980-B1FB-FCE07330A76D}" type="pres">
      <dgm:prSet presAssocID="{CB441C31-5BBD-42FC-AA8F-2B95CD2F945E}" presName="node" presStyleLbl="node1" presStyleIdx="3" presStyleCnt="5">
        <dgm:presLayoutVars>
          <dgm:bulletEnabled val="1"/>
        </dgm:presLayoutVars>
      </dgm:prSet>
      <dgm:spPr/>
      <dgm:t>
        <a:bodyPr/>
        <a:lstStyle/>
        <a:p>
          <a:endParaRPr lang="pt-PT"/>
        </a:p>
      </dgm:t>
    </dgm:pt>
    <dgm:pt modelId="{0DD247D6-36ED-45F8-B2CF-9B97C4901B4B}" type="pres">
      <dgm:prSet presAssocID="{CB441C31-5BBD-42FC-AA8F-2B95CD2F945E}" presName="spNode" presStyleCnt="0"/>
      <dgm:spPr/>
    </dgm:pt>
    <dgm:pt modelId="{C51DE4FA-5B85-4F8E-9BC1-C2E5A91C042D}" type="pres">
      <dgm:prSet presAssocID="{9FACCBFD-0F85-4797-9839-C1D88CDF9515}" presName="sibTrans" presStyleLbl="sibTrans1D1" presStyleIdx="3" presStyleCnt="5"/>
      <dgm:spPr/>
      <dgm:t>
        <a:bodyPr/>
        <a:lstStyle/>
        <a:p>
          <a:endParaRPr lang="pt-PT"/>
        </a:p>
      </dgm:t>
    </dgm:pt>
    <dgm:pt modelId="{B438609C-E6EC-4827-BEC5-B969A51457B3}" type="pres">
      <dgm:prSet presAssocID="{8BFAB7D4-1076-4076-8878-6CDBB547A091}" presName="node" presStyleLbl="node1" presStyleIdx="4" presStyleCnt="5">
        <dgm:presLayoutVars>
          <dgm:bulletEnabled val="1"/>
        </dgm:presLayoutVars>
      </dgm:prSet>
      <dgm:spPr/>
      <dgm:t>
        <a:bodyPr/>
        <a:lstStyle/>
        <a:p>
          <a:endParaRPr lang="pt-PT"/>
        </a:p>
      </dgm:t>
    </dgm:pt>
    <dgm:pt modelId="{C0E8B1E9-7C85-46A6-8B13-956AAE891703}" type="pres">
      <dgm:prSet presAssocID="{8BFAB7D4-1076-4076-8878-6CDBB547A091}" presName="spNode" presStyleCnt="0"/>
      <dgm:spPr/>
    </dgm:pt>
    <dgm:pt modelId="{5919C93E-5DA5-4577-9D6B-90D3058A680F}" type="pres">
      <dgm:prSet presAssocID="{892032F5-4D65-4D8A-9F53-3DCCA7FF1091}" presName="sibTrans" presStyleLbl="sibTrans1D1" presStyleIdx="4" presStyleCnt="5"/>
      <dgm:spPr/>
      <dgm:t>
        <a:bodyPr/>
        <a:lstStyle/>
        <a:p>
          <a:endParaRPr lang="pt-PT"/>
        </a:p>
      </dgm:t>
    </dgm:pt>
  </dgm:ptLst>
  <dgm:cxnLst>
    <dgm:cxn modelId="{2BC2C29D-2BDE-40FE-8286-E182C0ADA143}" type="presOf" srcId="{9FACCBFD-0F85-4797-9839-C1D88CDF9515}" destId="{C51DE4FA-5B85-4F8E-9BC1-C2E5A91C042D}" srcOrd="0" destOrd="0" presId="urn:microsoft.com/office/officeart/2005/8/layout/cycle6"/>
    <dgm:cxn modelId="{BE2F94FF-69A8-4FB6-B1B2-64D2735462D0}" type="presOf" srcId="{2A90EF15-B790-486F-8C00-9D7FB3C3DED9}" destId="{3D8C6BFB-E727-4B58-A14A-D2B1EB6D6C48}" srcOrd="0" destOrd="0" presId="urn:microsoft.com/office/officeart/2005/8/layout/cycle6"/>
    <dgm:cxn modelId="{C07FB43F-0D86-4EA0-83DC-C43AB885BD5B}" type="presOf" srcId="{5B83B7C5-CE7D-4491-9D8B-5D47F89ED41A}" destId="{064E1849-6CD0-4472-B24D-687BED40FA5F}" srcOrd="0" destOrd="0" presId="urn:microsoft.com/office/officeart/2005/8/layout/cycle6"/>
    <dgm:cxn modelId="{845386B9-F7C3-478E-872D-D7BB93AAA6E4}" type="presOf" srcId="{8BFAB7D4-1076-4076-8878-6CDBB547A091}" destId="{B438609C-E6EC-4827-BEC5-B969A51457B3}" srcOrd="0" destOrd="0" presId="urn:microsoft.com/office/officeart/2005/8/layout/cycle6"/>
    <dgm:cxn modelId="{67F35B58-62B7-4102-B35F-6876F5E31ED3}" type="presOf" srcId="{0E9B0C54-AE58-4B2F-8AD6-30B82D11368D}" destId="{0F2F5D23-6107-4EA1-A32D-06694560CBA9}" srcOrd="0" destOrd="0" presId="urn:microsoft.com/office/officeart/2005/8/layout/cycle6"/>
    <dgm:cxn modelId="{31B85C78-ECC8-4335-B607-C74F20D83D32}" type="presOf" srcId="{4ED2EB1E-A1A9-4EFE-960A-88D35BADE5D0}" destId="{96733CA8-BA98-453C-B2CF-1C051019D5CD}" srcOrd="0" destOrd="0" presId="urn:microsoft.com/office/officeart/2005/8/layout/cycle6"/>
    <dgm:cxn modelId="{D44F2E9C-6A42-4984-9977-91E7A23592AE}" type="presOf" srcId="{64A83566-E003-4AFB-9478-FB4A38168CF5}" destId="{475019F2-A70C-4136-8368-7F1CCC73845F}" srcOrd="0" destOrd="0" presId="urn:microsoft.com/office/officeart/2005/8/layout/cycle6"/>
    <dgm:cxn modelId="{C39504A2-D63C-498C-B19E-6081CAD059CA}" srcId="{11909120-B905-4171-B331-9E1782F2E47D}" destId="{64A83566-E003-4AFB-9478-FB4A38168CF5}" srcOrd="0" destOrd="0" parTransId="{BDEF286D-C361-4BA2-9FD2-997773168D21}" sibTransId="{2A90EF15-B790-486F-8C00-9D7FB3C3DED9}"/>
    <dgm:cxn modelId="{F37B8E83-EC4E-4215-A2EF-68A7C4F97342}" type="presOf" srcId="{11909120-B905-4171-B331-9E1782F2E47D}" destId="{077EDFEF-4048-423A-998B-6C673C7F5D10}" srcOrd="0" destOrd="0" presId="urn:microsoft.com/office/officeart/2005/8/layout/cycle6"/>
    <dgm:cxn modelId="{540FFCC8-4B65-436A-878D-1F0B9DF677B3}" type="presOf" srcId="{892032F5-4D65-4D8A-9F53-3DCCA7FF1091}" destId="{5919C93E-5DA5-4577-9D6B-90D3058A680F}" srcOrd="0" destOrd="0" presId="urn:microsoft.com/office/officeart/2005/8/layout/cycle6"/>
    <dgm:cxn modelId="{EF55BB92-EBA0-4E51-9516-4F85AF6FB777}" srcId="{11909120-B905-4171-B331-9E1782F2E47D}" destId="{8BFAB7D4-1076-4076-8878-6CDBB547A091}" srcOrd="4" destOrd="0" parTransId="{C9A417DC-6D7F-4FC9-83C7-72CFBAAE48B1}" sibTransId="{892032F5-4D65-4D8A-9F53-3DCCA7FF1091}"/>
    <dgm:cxn modelId="{6B51F0A4-689A-4EDA-9FCD-5C0FE5149E5E}" srcId="{11909120-B905-4171-B331-9E1782F2E47D}" destId="{CB441C31-5BBD-42FC-AA8F-2B95CD2F945E}" srcOrd="3" destOrd="0" parTransId="{3646358C-5D31-4FD9-9318-C27FDCA5C285}" sibTransId="{9FACCBFD-0F85-4797-9839-C1D88CDF9515}"/>
    <dgm:cxn modelId="{2BD06ECB-0937-4A8C-A548-75A0FC776249}" srcId="{11909120-B905-4171-B331-9E1782F2E47D}" destId="{5B83B7C5-CE7D-4491-9D8B-5D47F89ED41A}" srcOrd="2" destOrd="0" parTransId="{44D971C5-4BC6-4D7C-AAB5-94C9646000C9}" sibTransId="{4ED2EB1E-A1A9-4EFE-960A-88D35BADE5D0}"/>
    <dgm:cxn modelId="{9AF700B3-7493-49E2-92D7-AEF049A7CF42}" type="presOf" srcId="{7303A326-EEA1-4F5D-B9DF-51976AEB0A64}" destId="{6CCDB77C-9E45-4278-A9A3-DF9541674DEF}" srcOrd="0" destOrd="0" presId="urn:microsoft.com/office/officeart/2005/8/layout/cycle6"/>
    <dgm:cxn modelId="{2096673C-B149-46D7-A1C9-2E20C7371E27}" srcId="{11909120-B905-4171-B331-9E1782F2E47D}" destId="{0E9B0C54-AE58-4B2F-8AD6-30B82D11368D}" srcOrd="1" destOrd="0" parTransId="{12630616-327E-47CD-897E-8E3E7A5F2FAC}" sibTransId="{7303A326-EEA1-4F5D-B9DF-51976AEB0A64}"/>
    <dgm:cxn modelId="{B4B32810-FB93-47EC-B808-94F42A254085}" type="presOf" srcId="{CB441C31-5BBD-42FC-AA8F-2B95CD2F945E}" destId="{3173B94A-86CF-4980-B1FB-FCE07330A76D}" srcOrd="0" destOrd="0" presId="urn:microsoft.com/office/officeart/2005/8/layout/cycle6"/>
    <dgm:cxn modelId="{4B082764-E77C-421B-A3D1-AE5C0FD80E3D}" type="presParOf" srcId="{077EDFEF-4048-423A-998B-6C673C7F5D10}" destId="{475019F2-A70C-4136-8368-7F1CCC73845F}" srcOrd="0" destOrd="0" presId="urn:microsoft.com/office/officeart/2005/8/layout/cycle6"/>
    <dgm:cxn modelId="{42ACA631-5106-470D-9404-5D2663B4B508}" type="presParOf" srcId="{077EDFEF-4048-423A-998B-6C673C7F5D10}" destId="{F3C7265C-88B9-435B-A1A0-D7DD66FD295D}" srcOrd="1" destOrd="0" presId="urn:microsoft.com/office/officeart/2005/8/layout/cycle6"/>
    <dgm:cxn modelId="{96389464-6AEB-4F5B-88F5-6FAC7CE4BBE0}" type="presParOf" srcId="{077EDFEF-4048-423A-998B-6C673C7F5D10}" destId="{3D8C6BFB-E727-4B58-A14A-D2B1EB6D6C48}" srcOrd="2" destOrd="0" presId="urn:microsoft.com/office/officeart/2005/8/layout/cycle6"/>
    <dgm:cxn modelId="{ECD43011-2F04-48B1-9A49-575B2106A82A}" type="presParOf" srcId="{077EDFEF-4048-423A-998B-6C673C7F5D10}" destId="{0F2F5D23-6107-4EA1-A32D-06694560CBA9}" srcOrd="3" destOrd="0" presId="urn:microsoft.com/office/officeart/2005/8/layout/cycle6"/>
    <dgm:cxn modelId="{EF69055A-DEB1-4DF9-89D3-7043696EAB95}" type="presParOf" srcId="{077EDFEF-4048-423A-998B-6C673C7F5D10}" destId="{9BA7CD32-0DE7-4E6D-812A-45CF148861D9}" srcOrd="4" destOrd="0" presId="urn:microsoft.com/office/officeart/2005/8/layout/cycle6"/>
    <dgm:cxn modelId="{BA00800E-6A4F-41C0-88CF-25D3FE5F553F}" type="presParOf" srcId="{077EDFEF-4048-423A-998B-6C673C7F5D10}" destId="{6CCDB77C-9E45-4278-A9A3-DF9541674DEF}" srcOrd="5" destOrd="0" presId="urn:microsoft.com/office/officeart/2005/8/layout/cycle6"/>
    <dgm:cxn modelId="{E923CBCC-D05E-43E7-92CF-19BF8A7A46C0}" type="presParOf" srcId="{077EDFEF-4048-423A-998B-6C673C7F5D10}" destId="{064E1849-6CD0-4472-B24D-687BED40FA5F}" srcOrd="6" destOrd="0" presId="urn:microsoft.com/office/officeart/2005/8/layout/cycle6"/>
    <dgm:cxn modelId="{1823D9F3-1337-41CC-911F-579B85B4DB06}" type="presParOf" srcId="{077EDFEF-4048-423A-998B-6C673C7F5D10}" destId="{F362B650-B632-4E74-87A9-24C5DDCC5918}" srcOrd="7" destOrd="0" presId="urn:microsoft.com/office/officeart/2005/8/layout/cycle6"/>
    <dgm:cxn modelId="{0AF9A78D-B14A-42FF-AB24-2469DB5F7086}" type="presParOf" srcId="{077EDFEF-4048-423A-998B-6C673C7F5D10}" destId="{96733CA8-BA98-453C-B2CF-1C051019D5CD}" srcOrd="8" destOrd="0" presId="urn:microsoft.com/office/officeart/2005/8/layout/cycle6"/>
    <dgm:cxn modelId="{58596A81-4C41-48C3-A6F6-57F44E58FBEF}" type="presParOf" srcId="{077EDFEF-4048-423A-998B-6C673C7F5D10}" destId="{3173B94A-86CF-4980-B1FB-FCE07330A76D}" srcOrd="9" destOrd="0" presId="urn:microsoft.com/office/officeart/2005/8/layout/cycle6"/>
    <dgm:cxn modelId="{4BDA5AB6-7A2D-4B29-86BA-83BAD23D6F24}" type="presParOf" srcId="{077EDFEF-4048-423A-998B-6C673C7F5D10}" destId="{0DD247D6-36ED-45F8-B2CF-9B97C4901B4B}" srcOrd="10" destOrd="0" presId="urn:microsoft.com/office/officeart/2005/8/layout/cycle6"/>
    <dgm:cxn modelId="{9B8EC5E8-D397-44D2-AB51-1B9C331C0BE7}" type="presParOf" srcId="{077EDFEF-4048-423A-998B-6C673C7F5D10}" destId="{C51DE4FA-5B85-4F8E-9BC1-C2E5A91C042D}" srcOrd="11" destOrd="0" presId="urn:microsoft.com/office/officeart/2005/8/layout/cycle6"/>
    <dgm:cxn modelId="{18B17E6F-6AD3-4922-B258-86D714551A72}" type="presParOf" srcId="{077EDFEF-4048-423A-998B-6C673C7F5D10}" destId="{B438609C-E6EC-4827-BEC5-B969A51457B3}" srcOrd="12" destOrd="0" presId="urn:microsoft.com/office/officeart/2005/8/layout/cycle6"/>
    <dgm:cxn modelId="{B4E78C84-82BD-4A80-B06C-5984C133A6C1}" type="presParOf" srcId="{077EDFEF-4048-423A-998B-6C673C7F5D10}" destId="{C0E8B1E9-7C85-46A6-8B13-956AAE891703}" srcOrd="13" destOrd="0" presId="urn:microsoft.com/office/officeart/2005/8/layout/cycle6"/>
    <dgm:cxn modelId="{0AECE577-2C35-4E20-8EEE-5F0A2E02782A}" type="presParOf" srcId="{077EDFEF-4048-423A-998B-6C673C7F5D10}" destId="{5919C93E-5DA5-4577-9D6B-90D3058A680F}" srcOrd="14" destOrd="0" presId="urn:microsoft.com/office/officeart/2005/8/layout/cycle6"/>
  </dgm:cxnLst>
  <dgm:bg>
    <a:noFill/>
  </dgm:bg>
  <dgm:whole>
    <a:ln w="50800"/>
  </dgm:whole>
  <dgm:extLst>
    <a:ext uri="http://schemas.microsoft.com/office/drawing/2008/diagram">
      <dsp:dataModelExt xmlns:dsp="http://schemas.microsoft.com/office/drawing/2008/diagram" xmlns=""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4BAAE72-A23E-40A7-805C-9C821B4320BA}"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pt-PT"/>
        </a:p>
      </dgm:t>
    </dgm:pt>
    <dgm:pt modelId="{49705606-97CD-4E7D-8346-A95EABC0F5AB}">
      <dgm:prSet phldrT="[Texto]"/>
      <dgm:spPr/>
      <dgm:t>
        <a:bodyPr/>
        <a:lstStyle/>
        <a:p>
          <a:r>
            <a:rPr lang="pt-PT" dirty="0" smtClean="0"/>
            <a:t>SNC</a:t>
          </a:r>
          <a:endParaRPr lang="pt-PT" dirty="0"/>
        </a:p>
      </dgm:t>
    </dgm:pt>
    <dgm:pt modelId="{963CE25D-BBD8-4E11-90D1-1A6D7C064966}" type="parTrans" cxnId="{93BE08BF-10E1-4345-BD37-18A027990EA2}">
      <dgm:prSet/>
      <dgm:spPr/>
      <dgm:t>
        <a:bodyPr/>
        <a:lstStyle/>
        <a:p>
          <a:endParaRPr lang="pt-PT"/>
        </a:p>
      </dgm:t>
    </dgm:pt>
    <dgm:pt modelId="{2C5D0ABE-E3B6-4709-85F9-43ECDD34D3DB}" type="sibTrans" cxnId="{93BE08BF-10E1-4345-BD37-18A027990EA2}">
      <dgm:prSet/>
      <dgm:spPr/>
      <dgm:t>
        <a:bodyPr/>
        <a:lstStyle/>
        <a:p>
          <a:endParaRPr lang="pt-PT"/>
        </a:p>
      </dgm:t>
    </dgm:pt>
    <dgm:pt modelId="{CB1E72E1-08BA-49AF-8AA1-9F13E8293E38}">
      <dgm:prSet phldrT="[Texto]"/>
      <dgm:spPr/>
      <dgm:t>
        <a:bodyPr/>
        <a:lstStyle/>
        <a:p>
          <a:r>
            <a:rPr lang="pt-PT" dirty="0" smtClean="0"/>
            <a:t>POC</a:t>
          </a:r>
          <a:endParaRPr lang="pt-PT" dirty="0"/>
        </a:p>
      </dgm:t>
    </dgm:pt>
    <dgm:pt modelId="{C6014777-8880-44CC-BB1D-70153C796A12}" type="parTrans" cxnId="{54EC27A1-FC56-4ABD-8784-4243F17AD5A7}">
      <dgm:prSet/>
      <dgm:spPr/>
      <dgm:t>
        <a:bodyPr/>
        <a:lstStyle/>
        <a:p>
          <a:endParaRPr lang="pt-PT"/>
        </a:p>
      </dgm:t>
    </dgm:pt>
    <dgm:pt modelId="{13AD76B7-205E-433B-896B-32EF11447D12}" type="sibTrans" cxnId="{54EC27A1-FC56-4ABD-8784-4243F17AD5A7}">
      <dgm:prSet/>
      <dgm:spPr/>
      <dgm:t>
        <a:bodyPr/>
        <a:lstStyle/>
        <a:p>
          <a:endParaRPr lang="pt-PT"/>
        </a:p>
      </dgm:t>
    </dgm:pt>
    <dgm:pt modelId="{F8EE3460-DBEF-400B-9956-9D59E62D1CA3}" type="pres">
      <dgm:prSet presAssocID="{04BAAE72-A23E-40A7-805C-9C821B4320BA}" presName="compositeShape" presStyleCnt="0">
        <dgm:presLayoutVars>
          <dgm:chMax val="2"/>
          <dgm:dir/>
          <dgm:resizeHandles val="exact"/>
        </dgm:presLayoutVars>
      </dgm:prSet>
      <dgm:spPr/>
      <dgm:t>
        <a:bodyPr/>
        <a:lstStyle/>
        <a:p>
          <a:endParaRPr lang="pt-PT"/>
        </a:p>
      </dgm:t>
    </dgm:pt>
    <dgm:pt modelId="{E604930A-49F8-4619-9137-F96E964CAF83}" type="pres">
      <dgm:prSet presAssocID="{04BAAE72-A23E-40A7-805C-9C821B4320BA}" presName="divider" presStyleLbl="fgShp" presStyleIdx="0" presStyleCnt="1"/>
      <dgm:spPr/>
    </dgm:pt>
    <dgm:pt modelId="{EAB338E5-B954-4F8F-92D3-6EE92615C4F2}" type="pres">
      <dgm:prSet presAssocID="{49705606-97CD-4E7D-8346-A95EABC0F5AB}" presName="downArrow" presStyleLbl="node1" presStyleIdx="0" presStyleCnt="2"/>
      <dgm:spPr/>
    </dgm:pt>
    <dgm:pt modelId="{BFC695AD-01D2-4DFA-B295-8AD9B2B45FCA}" type="pres">
      <dgm:prSet presAssocID="{49705606-97CD-4E7D-8346-A95EABC0F5AB}" presName="downArrowText" presStyleLbl="revTx" presStyleIdx="0" presStyleCnt="2">
        <dgm:presLayoutVars>
          <dgm:bulletEnabled val="1"/>
        </dgm:presLayoutVars>
      </dgm:prSet>
      <dgm:spPr/>
      <dgm:t>
        <a:bodyPr/>
        <a:lstStyle/>
        <a:p>
          <a:endParaRPr lang="pt-PT"/>
        </a:p>
      </dgm:t>
    </dgm:pt>
    <dgm:pt modelId="{8CAA2B18-A11D-442D-B492-53235DCF51F2}" type="pres">
      <dgm:prSet presAssocID="{CB1E72E1-08BA-49AF-8AA1-9F13E8293E38}" presName="upArrow" presStyleLbl="node1" presStyleIdx="1" presStyleCnt="2"/>
      <dgm:spPr/>
    </dgm:pt>
    <dgm:pt modelId="{A2BB4E0E-A6AF-42E9-B03D-2FF7BABC09D4}" type="pres">
      <dgm:prSet presAssocID="{CB1E72E1-08BA-49AF-8AA1-9F13E8293E38}" presName="upArrowText" presStyleLbl="revTx" presStyleIdx="1" presStyleCnt="2">
        <dgm:presLayoutVars>
          <dgm:bulletEnabled val="1"/>
        </dgm:presLayoutVars>
      </dgm:prSet>
      <dgm:spPr/>
      <dgm:t>
        <a:bodyPr/>
        <a:lstStyle/>
        <a:p>
          <a:endParaRPr lang="pt-PT"/>
        </a:p>
      </dgm:t>
    </dgm:pt>
  </dgm:ptLst>
  <dgm:cxnLst>
    <dgm:cxn modelId="{54EC27A1-FC56-4ABD-8784-4243F17AD5A7}" srcId="{04BAAE72-A23E-40A7-805C-9C821B4320BA}" destId="{CB1E72E1-08BA-49AF-8AA1-9F13E8293E38}" srcOrd="1" destOrd="0" parTransId="{C6014777-8880-44CC-BB1D-70153C796A12}" sibTransId="{13AD76B7-205E-433B-896B-32EF11447D12}"/>
    <dgm:cxn modelId="{0DD85927-49A1-4631-A243-CD5FF24A9773}" type="presOf" srcId="{49705606-97CD-4E7D-8346-A95EABC0F5AB}" destId="{BFC695AD-01D2-4DFA-B295-8AD9B2B45FCA}" srcOrd="0" destOrd="0" presId="urn:microsoft.com/office/officeart/2005/8/layout/arrow3"/>
    <dgm:cxn modelId="{93BE08BF-10E1-4345-BD37-18A027990EA2}" srcId="{04BAAE72-A23E-40A7-805C-9C821B4320BA}" destId="{49705606-97CD-4E7D-8346-A95EABC0F5AB}" srcOrd="0" destOrd="0" parTransId="{963CE25D-BBD8-4E11-90D1-1A6D7C064966}" sibTransId="{2C5D0ABE-E3B6-4709-85F9-43ECDD34D3DB}"/>
    <dgm:cxn modelId="{800726EE-7034-40FD-A386-1797FE471CAD}" type="presOf" srcId="{CB1E72E1-08BA-49AF-8AA1-9F13E8293E38}" destId="{A2BB4E0E-A6AF-42E9-B03D-2FF7BABC09D4}" srcOrd="0" destOrd="0" presId="urn:microsoft.com/office/officeart/2005/8/layout/arrow3"/>
    <dgm:cxn modelId="{25265CD1-64C0-4C52-A9FA-AE2322CB8B9F}" type="presOf" srcId="{04BAAE72-A23E-40A7-805C-9C821B4320BA}" destId="{F8EE3460-DBEF-400B-9956-9D59E62D1CA3}" srcOrd="0" destOrd="0" presId="urn:microsoft.com/office/officeart/2005/8/layout/arrow3"/>
    <dgm:cxn modelId="{D610984F-52BD-460B-9546-FA05D21CFC1C}" type="presParOf" srcId="{F8EE3460-DBEF-400B-9956-9D59E62D1CA3}" destId="{E604930A-49F8-4619-9137-F96E964CAF83}" srcOrd="0" destOrd="0" presId="urn:microsoft.com/office/officeart/2005/8/layout/arrow3"/>
    <dgm:cxn modelId="{6E037A99-1102-45C9-B994-D1FDD50AFAE6}" type="presParOf" srcId="{F8EE3460-DBEF-400B-9956-9D59E62D1CA3}" destId="{EAB338E5-B954-4F8F-92D3-6EE92615C4F2}" srcOrd="1" destOrd="0" presId="urn:microsoft.com/office/officeart/2005/8/layout/arrow3"/>
    <dgm:cxn modelId="{A5E7D8B4-933D-4949-BB00-3A873ECF7917}" type="presParOf" srcId="{F8EE3460-DBEF-400B-9956-9D59E62D1CA3}" destId="{BFC695AD-01D2-4DFA-B295-8AD9B2B45FCA}" srcOrd="2" destOrd="0" presId="urn:microsoft.com/office/officeart/2005/8/layout/arrow3"/>
    <dgm:cxn modelId="{033534A7-D219-42EE-91C9-89F5604E2FBD}" type="presParOf" srcId="{F8EE3460-DBEF-400B-9956-9D59E62D1CA3}" destId="{8CAA2B18-A11D-442D-B492-53235DCF51F2}" srcOrd="3" destOrd="0" presId="urn:microsoft.com/office/officeart/2005/8/layout/arrow3"/>
    <dgm:cxn modelId="{10BE1B3F-2509-48E5-B9DC-127336A2B6A5}" type="presParOf" srcId="{F8EE3460-DBEF-400B-9956-9D59E62D1CA3}" destId="{A2BB4E0E-A6AF-42E9-B03D-2FF7BABC09D4}" srcOrd="4" destOrd="0" presId="urn:microsoft.com/office/officeart/2005/8/layout/arrow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17E0FA-DACD-4FF2-BCE9-8E230F397D39}" type="doc">
      <dgm:prSet loTypeId="urn:microsoft.com/office/officeart/2005/8/layout/venn1" loCatId="relationship" qsTypeId="urn:microsoft.com/office/officeart/2005/8/quickstyle/simple1" qsCatId="simple" csTypeId="urn:microsoft.com/office/officeart/2005/8/colors/accent1_2" csCatId="accent1" phldr="1"/>
      <dgm:spPr/>
    </dgm:pt>
    <dgm:pt modelId="{9067E7E3-4A0A-4F71-9348-3D7E21F0B85C}">
      <dgm:prSet phldrT="[Texto]"/>
      <dgm:spPr/>
      <dgm:t>
        <a:bodyPr/>
        <a:lstStyle/>
        <a:p>
          <a:endParaRPr lang="pt-PT" dirty="0"/>
        </a:p>
      </dgm:t>
    </dgm:pt>
    <dgm:pt modelId="{3F620CFB-26B2-45D9-B605-C30D1BC7C17D}" type="sibTrans" cxnId="{CF7AB22C-481A-472E-9853-FD675352AE3F}">
      <dgm:prSet/>
      <dgm:spPr/>
      <dgm:t>
        <a:bodyPr/>
        <a:lstStyle/>
        <a:p>
          <a:endParaRPr lang="pt-PT"/>
        </a:p>
      </dgm:t>
    </dgm:pt>
    <dgm:pt modelId="{03158B68-0A06-4262-8517-5099F0D9F678}" type="parTrans" cxnId="{CF7AB22C-481A-472E-9853-FD675352AE3F}">
      <dgm:prSet/>
      <dgm:spPr/>
      <dgm:t>
        <a:bodyPr/>
        <a:lstStyle/>
        <a:p>
          <a:endParaRPr lang="pt-PT"/>
        </a:p>
      </dgm:t>
    </dgm:pt>
    <dgm:pt modelId="{200B02F4-7558-4E7B-8E9E-FFE6AA53EA23}">
      <dgm:prSet phldrT="[Texto]"/>
      <dgm:spPr/>
      <dgm:t>
        <a:bodyPr/>
        <a:lstStyle/>
        <a:p>
          <a:endParaRPr lang="pt-PT" dirty="0"/>
        </a:p>
      </dgm:t>
    </dgm:pt>
    <dgm:pt modelId="{975A0FEF-8E94-471F-94D7-3DDFFE8190D3}" type="sibTrans" cxnId="{E0586E78-F0C6-4BC4-A9AD-D60DC8D386B4}">
      <dgm:prSet/>
      <dgm:spPr/>
      <dgm:t>
        <a:bodyPr/>
        <a:lstStyle/>
        <a:p>
          <a:endParaRPr lang="pt-PT"/>
        </a:p>
      </dgm:t>
    </dgm:pt>
    <dgm:pt modelId="{599BA569-FA9E-4967-BD78-2FB4A7E16058}" type="parTrans" cxnId="{E0586E78-F0C6-4BC4-A9AD-D60DC8D386B4}">
      <dgm:prSet/>
      <dgm:spPr/>
      <dgm:t>
        <a:bodyPr/>
        <a:lstStyle/>
        <a:p>
          <a:endParaRPr lang="pt-PT"/>
        </a:p>
      </dgm:t>
    </dgm:pt>
    <dgm:pt modelId="{892A3C9E-CF71-465B-AACB-F520BE13CBEB}">
      <dgm:prSet phldrT="[Texto]"/>
      <dgm:spPr/>
      <dgm:t>
        <a:bodyPr/>
        <a:lstStyle/>
        <a:p>
          <a:endParaRPr lang="pt-PT" dirty="0"/>
        </a:p>
      </dgm:t>
    </dgm:pt>
    <dgm:pt modelId="{ABFCD28D-8AF4-46EE-A757-9289BEA83038}" type="sibTrans" cxnId="{C352D701-F2BF-48AF-9956-3B8D67908369}">
      <dgm:prSet/>
      <dgm:spPr/>
      <dgm:t>
        <a:bodyPr/>
        <a:lstStyle/>
        <a:p>
          <a:endParaRPr lang="pt-PT"/>
        </a:p>
      </dgm:t>
    </dgm:pt>
    <dgm:pt modelId="{16526029-00A3-4EB4-AA10-0C53AE74ECA5}" type="parTrans" cxnId="{C352D701-F2BF-48AF-9956-3B8D67908369}">
      <dgm:prSet/>
      <dgm:spPr/>
      <dgm:t>
        <a:bodyPr/>
        <a:lstStyle/>
        <a:p>
          <a:endParaRPr lang="pt-PT"/>
        </a:p>
      </dgm:t>
    </dgm:pt>
    <dgm:pt modelId="{454F7517-0B32-49AB-A5CD-1B7D4ADCB004}" type="pres">
      <dgm:prSet presAssocID="{7017E0FA-DACD-4FF2-BCE9-8E230F397D39}" presName="compositeShape" presStyleCnt="0">
        <dgm:presLayoutVars>
          <dgm:chMax val="7"/>
          <dgm:dir/>
          <dgm:resizeHandles val="exact"/>
        </dgm:presLayoutVars>
      </dgm:prSet>
      <dgm:spPr/>
    </dgm:pt>
    <dgm:pt modelId="{1A85D16E-66FF-4473-AF5F-B357CC4B400B}" type="pres">
      <dgm:prSet presAssocID="{892A3C9E-CF71-465B-AACB-F520BE13CBEB}" presName="circ1" presStyleLbl="vennNode1" presStyleIdx="0" presStyleCnt="3"/>
      <dgm:spPr/>
      <dgm:t>
        <a:bodyPr/>
        <a:lstStyle/>
        <a:p>
          <a:endParaRPr lang="pt-PT"/>
        </a:p>
      </dgm:t>
    </dgm:pt>
    <dgm:pt modelId="{9B83AB23-DB2B-4259-BBB5-D98E38CD50B6}" type="pres">
      <dgm:prSet presAssocID="{892A3C9E-CF71-465B-AACB-F520BE13CBEB}" presName="circ1Tx" presStyleLbl="revTx" presStyleIdx="0" presStyleCnt="0">
        <dgm:presLayoutVars>
          <dgm:chMax val="0"/>
          <dgm:chPref val="0"/>
          <dgm:bulletEnabled val="1"/>
        </dgm:presLayoutVars>
      </dgm:prSet>
      <dgm:spPr/>
      <dgm:t>
        <a:bodyPr/>
        <a:lstStyle/>
        <a:p>
          <a:endParaRPr lang="pt-PT"/>
        </a:p>
      </dgm:t>
    </dgm:pt>
    <dgm:pt modelId="{41FC9778-225A-4B3B-9F4C-15BFC5858324}" type="pres">
      <dgm:prSet presAssocID="{200B02F4-7558-4E7B-8E9E-FFE6AA53EA23}" presName="circ2" presStyleLbl="vennNode1" presStyleIdx="1" presStyleCnt="3"/>
      <dgm:spPr/>
      <dgm:t>
        <a:bodyPr/>
        <a:lstStyle/>
        <a:p>
          <a:endParaRPr lang="pt-PT"/>
        </a:p>
      </dgm:t>
    </dgm:pt>
    <dgm:pt modelId="{A5797150-794B-4275-8EBC-959C9DCD9D16}" type="pres">
      <dgm:prSet presAssocID="{200B02F4-7558-4E7B-8E9E-FFE6AA53EA23}" presName="circ2Tx" presStyleLbl="revTx" presStyleIdx="0" presStyleCnt="0">
        <dgm:presLayoutVars>
          <dgm:chMax val="0"/>
          <dgm:chPref val="0"/>
          <dgm:bulletEnabled val="1"/>
        </dgm:presLayoutVars>
      </dgm:prSet>
      <dgm:spPr/>
      <dgm:t>
        <a:bodyPr/>
        <a:lstStyle/>
        <a:p>
          <a:endParaRPr lang="pt-PT"/>
        </a:p>
      </dgm:t>
    </dgm:pt>
    <dgm:pt modelId="{DA4637F1-79B7-4032-9B9D-F9D1FBF29468}" type="pres">
      <dgm:prSet presAssocID="{9067E7E3-4A0A-4F71-9348-3D7E21F0B85C}" presName="circ3" presStyleLbl="vennNode1" presStyleIdx="2" presStyleCnt="3"/>
      <dgm:spPr/>
      <dgm:t>
        <a:bodyPr/>
        <a:lstStyle/>
        <a:p>
          <a:endParaRPr lang="pt-PT"/>
        </a:p>
      </dgm:t>
    </dgm:pt>
    <dgm:pt modelId="{0CE2CB07-6913-4866-92F1-6230E028E6C3}" type="pres">
      <dgm:prSet presAssocID="{9067E7E3-4A0A-4F71-9348-3D7E21F0B85C}" presName="circ3Tx" presStyleLbl="revTx" presStyleIdx="0" presStyleCnt="0">
        <dgm:presLayoutVars>
          <dgm:chMax val="0"/>
          <dgm:chPref val="0"/>
          <dgm:bulletEnabled val="1"/>
        </dgm:presLayoutVars>
      </dgm:prSet>
      <dgm:spPr/>
      <dgm:t>
        <a:bodyPr/>
        <a:lstStyle/>
        <a:p>
          <a:endParaRPr lang="pt-PT"/>
        </a:p>
      </dgm:t>
    </dgm:pt>
  </dgm:ptLst>
  <dgm:cxnLst>
    <dgm:cxn modelId="{9E66536E-70B9-4879-9368-FDA0ED5048F2}" type="presOf" srcId="{9067E7E3-4A0A-4F71-9348-3D7E21F0B85C}" destId="{0CE2CB07-6913-4866-92F1-6230E028E6C3}" srcOrd="1" destOrd="0" presId="urn:microsoft.com/office/officeart/2005/8/layout/venn1"/>
    <dgm:cxn modelId="{C352D701-F2BF-48AF-9956-3B8D67908369}" srcId="{7017E0FA-DACD-4FF2-BCE9-8E230F397D39}" destId="{892A3C9E-CF71-465B-AACB-F520BE13CBEB}" srcOrd="0" destOrd="0" parTransId="{16526029-00A3-4EB4-AA10-0C53AE74ECA5}" sibTransId="{ABFCD28D-8AF4-46EE-A757-9289BEA83038}"/>
    <dgm:cxn modelId="{FB292039-6F11-4D07-944D-FEBB45BC7544}" type="presOf" srcId="{9067E7E3-4A0A-4F71-9348-3D7E21F0B85C}" destId="{DA4637F1-79B7-4032-9B9D-F9D1FBF29468}" srcOrd="0" destOrd="0" presId="urn:microsoft.com/office/officeart/2005/8/layout/venn1"/>
    <dgm:cxn modelId="{B2E0A5EC-6734-413B-A78C-762B36311C91}" type="presOf" srcId="{7017E0FA-DACD-4FF2-BCE9-8E230F397D39}" destId="{454F7517-0B32-49AB-A5CD-1B7D4ADCB004}" srcOrd="0" destOrd="0" presId="urn:microsoft.com/office/officeart/2005/8/layout/venn1"/>
    <dgm:cxn modelId="{3C052829-14EE-4EE0-92BC-48809D69EB1F}" type="presOf" srcId="{892A3C9E-CF71-465B-AACB-F520BE13CBEB}" destId="{1A85D16E-66FF-4473-AF5F-B357CC4B400B}" srcOrd="0" destOrd="0" presId="urn:microsoft.com/office/officeart/2005/8/layout/venn1"/>
    <dgm:cxn modelId="{454ACE57-0023-4C36-88AA-EE2FD75700D4}" type="presOf" srcId="{200B02F4-7558-4E7B-8E9E-FFE6AA53EA23}" destId="{41FC9778-225A-4B3B-9F4C-15BFC5858324}" srcOrd="0" destOrd="0" presId="urn:microsoft.com/office/officeart/2005/8/layout/venn1"/>
    <dgm:cxn modelId="{91801E24-596C-4D1F-BB32-0D47ED81D412}" type="presOf" srcId="{892A3C9E-CF71-465B-AACB-F520BE13CBEB}" destId="{9B83AB23-DB2B-4259-BBB5-D98E38CD50B6}" srcOrd="1" destOrd="0" presId="urn:microsoft.com/office/officeart/2005/8/layout/venn1"/>
    <dgm:cxn modelId="{06DFDA47-AD37-4765-B3BE-0F5303C393AE}" type="presOf" srcId="{200B02F4-7558-4E7B-8E9E-FFE6AA53EA23}" destId="{A5797150-794B-4275-8EBC-959C9DCD9D16}" srcOrd="1" destOrd="0" presId="urn:microsoft.com/office/officeart/2005/8/layout/venn1"/>
    <dgm:cxn modelId="{CF7AB22C-481A-472E-9853-FD675352AE3F}" srcId="{7017E0FA-DACD-4FF2-BCE9-8E230F397D39}" destId="{9067E7E3-4A0A-4F71-9348-3D7E21F0B85C}" srcOrd="2" destOrd="0" parTransId="{03158B68-0A06-4262-8517-5099F0D9F678}" sibTransId="{3F620CFB-26B2-45D9-B605-C30D1BC7C17D}"/>
    <dgm:cxn modelId="{E0586E78-F0C6-4BC4-A9AD-D60DC8D386B4}" srcId="{7017E0FA-DACD-4FF2-BCE9-8E230F397D39}" destId="{200B02F4-7558-4E7B-8E9E-FFE6AA53EA23}" srcOrd="1" destOrd="0" parTransId="{599BA569-FA9E-4967-BD78-2FB4A7E16058}" sibTransId="{975A0FEF-8E94-471F-94D7-3DDFFE8190D3}"/>
    <dgm:cxn modelId="{C406FDF4-5EA5-40C4-B9F1-CF66F4423CB2}" type="presParOf" srcId="{454F7517-0B32-49AB-A5CD-1B7D4ADCB004}" destId="{1A85D16E-66FF-4473-AF5F-B357CC4B400B}" srcOrd="0" destOrd="0" presId="urn:microsoft.com/office/officeart/2005/8/layout/venn1"/>
    <dgm:cxn modelId="{C58FE301-A9FF-4D93-A06F-AA24A67FA60F}" type="presParOf" srcId="{454F7517-0B32-49AB-A5CD-1B7D4ADCB004}" destId="{9B83AB23-DB2B-4259-BBB5-D98E38CD50B6}" srcOrd="1" destOrd="0" presId="urn:microsoft.com/office/officeart/2005/8/layout/venn1"/>
    <dgm:cxn modelId="{4DBFCAB9-0087-45C9-AA7A-9CC7473CE1E3}" type="presParOf" srcId="{454F7517-0B32-49AB-A5CD-1B7D4ADCB004}" destId="{41FC9778-225A-4B3B-9F4C-15BFC5858324}" srcOrd="2" destOrd="0" presId="urn:microsoft.com/office/officeart/2005/8/layout/venn1"/>
    <dgm:cxn modelId="{15556773-7249-4A49-B5E5-0C2B75A4404E}" type="presParOf" srcId="{454F7517-0B32-49AB-A5CD-1B7D4ADCB004}" destId="{A5797150-794B-4275-8EBC-959C9DCD9D16}" srcOrd="3" destOrd="0" presId="urn:microsoft.com/office/officeart/2005/8/layout/venn1"/>
    <dgm:cxn modelId="{84DF03F7-48AF-40BE-A141-D68DAFAE30CA}" type="presParOf" srcId="{454F7517-0B32-49AB-A5CD-1B7D4ADCB004}" destId="{DA4637F1-79B7-4032-9B9D-F9D1FBF29468}" srcOrd="4" destOrd="0" presId="urn:microsoft.com/office/officeart/2005/8/layout/venn1"/>
    <dgm:cxn modelId="{10D9C5F6-9584-4C63-9E9B-F7E2743663FD}" type="presParOf" srcId="{454F7517-0B32-49AB-A5CD-1B7D4ADCB004}" destId="{0CE2CB07-6913-4866-92F1-6230E028E6C3}" srcOrd="5" destOrd="0" presId="urn:microsoft.com/office/officeart/2005/8/layout/venn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F14559F-9CBC-493A-83B9-8740161B3442}" type="doc">
      <dgm:prSet loTypeId="urn:microsoft.com/office/officeart/2005/8/layout/chevron1" loCatId="process" qsTypeId="urn:microsoft.com/office/officeart/2005/8/quickstyle/simple1" qsCatId="simple" csTypeId="urn:microsoft.com/office/officeart/2005/8/colors/accent1_2" csCatId="accent1" phldr="1"/>
      <dgm:spPr/>
    </dgm:pt>
    <dgm:pt modelId="{9A7FE87E-0930-4CC4-A34B-0FBEC4D6110C}">
      <dgm:prSet phldrT="[Texto]"/>
      <dgm:spPr/>
      <dgm:t>
        <a:bodyPr/>
        <a:lstStyle/>
        <a:p>
          <a:r>
            <a:rPr lang="pt-PT" dirty="0" smtClean="0"/>
            <a:t>2010</a:t>
          </a:r>
          <a:endParaRPr lang="pt-PT" dirty="0"/>
        </a:p>
      </dgm:t>
    </dgm:pt>
    <dgm:pt modelId="{A6A874FC-6B7A-4295-8D20-30FDC6BEF765}" type="parTrans" cxnId="{1F18A085-16CF-458F-B959-FFD05FB0DA97}">
      <dgm:prSet/>
      <dgm:spPr/>
      <dgm:t>
        <a:bodyPr/>
        <a:lstStyle/>
        <a:p>
          <a:endParaRPr lang="pt-PT"/>
        </a:p>
      </dgm:t>
    </dgm:pt>
    <dgm:pt modelId="{B57404A9-CCF8-4181-99E6-44BEF9F90809}" type="sibTrans" cxnId="{1F18A085-16CF-458F-B959-FFD05FB0DA97}">
      <dgm:prSet/>
      <dgm:spPr/>
      <dgm:t>
        <a:bodyPr/>
        <a:lstStyle/>
        <a:p>
          <a:endParaRPr lang="pt-PT"/>
        </a:p>
      </dgm:t>
    </dgm:pt>
    <dgm:pt modelId="{FB6D8149-77F0-4474-BAAD-381C7D9C94C3}">
      <dgm:prSet phldrT="[Texto]"/>
      <dgm:spPr>
        <a:solidFill>
          <a:srgbClr val="00B0F0"/>
        </a:solidFill>
      </dgm:spPr>
      <dgm:t>
        <a:bodyPr/>
        <a:lstStyle/>
        <a:p>
          <a:r>
            <a:rPr lang="pt-PT" dirty="0" smtClean="0"/>
            <a:t>2011</a:t>
          </a:r>
          <a:endParaRPr lang="pt-PT" dirty="0"/>
        </a:p>
      </dgm:t>
    </dgm:pt>
    <dgm:pt modelId="{83FF18DC-59EE-43B9-A59C-FF14A9495CD9}" type="parTrans" cxnId="{52D4B79B-8E54-40A6-A42D-CADED2125932}">
      <dgm:prSet/>
      <dgm:spPr/>
      <dgm:t>
        <a:bodyPr/>
        <a:lstStyle/>
        <a:p>
          <a:endParaRPr lang="pt-PT"/>
        </a:p>
      </dgm:t>
    </dgm:pt>
    <dgm:pt modelId="{77CAE790-5426-402B-A69B-C63F204CA074}" type="sibTrans" cxnId="{52D4B79B-8E54-40A6-A42D-CADED2125932}">
      <dgm:prSet/>
      <dgm:spPr/>
      <dgm:t>
        <a:bodyPr/>
        <a:lstStyle/>
        <a:p>
          <a:endParaRPr lang="pt-PT"/>
        </a:p>
      </dgm:t>
    </dgm:pt>
    <dgm:pt modelId="{BCD5B1D5-6E45-4F28-BF52-46AFF199F803}">
      <dgm:prSet phldrT="[Texto]"/>
      <dgm:spPr/>
      <dgm:t>
        <a:bodyPr/>
        <a:lstStyle/>
        <a:p>
          <a:r>
            <a:rPr lang="pt-PT" dirty="0" smtClean="0"/>
            <a:t>2012</a:t>
          </a:r>
          <a:endParaRPr lang="pt-PT" dirty="0"/>
        </a:p>
      </dgm:t>
    </dgm:pt>
    <dgm:pt modelId="{35C5487F-A65F-4B43-98FD-C714BD86E8B1}" type="parTrans" cxnId="{EBC3170A-20F2-45E6-8A97-EB5DE8507799}">
      <dgm:prSet/>
      <dgm:spPr/>
      <dgm:t>
        <a:bodyPr/>
        <a:lstStyle/>
        <a:p>
          <a:endParaRPr lang="pt-PT"/>
        </a:p>
      </dgm:t>
    </dgm:pt>
    <dgm:pt modelId="{FB6FFAD2-19AD-4B4E-A3F3-6FB72620DA17}" type="sibTrans" cxnId="{EBC3170A-20F2-45E6-8A97-EB5DE8507799}">
      <dgm:prSet/>
      <dgm:spPr/>
      <dgm:t>
        <a:bodyPr/>
        <a:lstStyle/>
        <a:p>
          <a:endParaRPr lang="pt-PT"/>
        </a:p>
      </dgm:t>
    </dgm:pt>
    <dgm:pt modelId="{D3638D2D-EFD2-4844-8C7E-1F8A72A1F8DE}">
      <dgm:prSet phldrT="[Texto]"/>
      <dgm:spPr>
        <a:solidFill>
          <a:srgbClr val="00B0F0"/>
        </a:solidFill>
      </dgm:spPr>
      <dgm:t>
        <a:bodyPr/>
        <a:lstStyle/>
        <a:p>
          <a:r>
            <a:rPr lang="pt-PT" dirty="0" smtClean="0"/>
            <a:t>2013</a:t>
          </a:r>
          <a:endParaRPr lang="pt-PT" dirty="0"/>
        </a:p>
      </dgm:t>
    </dgm:pt>
    <dgm:pt modelId="{C20155A4-0D50-46FD-9EF0-73CC6AAC8430}" type="parTrans" cxnId="{E313000C-31C5-46F2-8665-D0ACAFD097D1}">
      <dgm:prSet/>
      <dgm:spPr/>
      <dgm:t>
        <a:bodyPr/>
        <a:lstStyle/>
        <a:p>
          <a:endParaRPr lang="pt-PT"/>
        </a:p>
      </dgm:t>
    </dgm:pt>
    <dgm:pt modelId="{C1760D66-B8C5-49FE-B245-6AC89A10E858}" type="sibTrans" cxnId="{E313000C-31C5-46F2-8665-D0ACAFD097D1}">
      <dgm:prSet/>
      <dgm:spPr/>
      <dgm:t>
        <a:bodyPr/>
        <a:lstStyle/>
        <a:p>
          <a:endParaRPr lang="pt-PT"/>
        </a:p>
      </dgm:t>
    </dgm:pt>
    <dgm:pt modelId="{637A467F-4CAF-43EE-BDC4-31BBCCAEEC67}">
      <dgm:prSet phldrT="[Texto]"/>
      <dgm:spPr/>
      <dgm:t>
        <a:bodyPr/>
        <a:lstStyle/>
        <a:p>
          <a:r>
            <a:rPr lang="pt-PT" dirty="0" smtClean="0"/>
            <a:t>2014</a:t>
          </a:r>
          <a:endParaRPr lang="pt-PT" dirty="0"/>
        </a:p>
      </dgm:t>
    </dgm:pt>
    <dgm:pt modelId="{C93ED556-88C6-4885-8EB6-12AFE802821A}" type="parTrans" cxnId="{480EE494-9D64-4B43-AD33-610C9A624101}">
      <dgm:prSet/>
      <dgm:spPr/>
      <dgm:t>
        <a:bodyPr/>
        <a:lstStyle/>
        <a:p>
          <a:endParaRPr lang="pt-PT"/>
        </a:p>
      </dgm:t>
    </dgm:pt>
    <dgm:pt modelId="{2A6CB02C-05A8-4888-94BB-B307621F72B8}" type="sibTrans" cxnId="{480EE494-9D64-4B43-AD33-610C9A624101}">
      <dgm:prSet/>
      <dgm:spPr/>
      <dgm:t>
        <a:bodyPr/>
        <a:lstStyle/>
        <a:p>
          <a:endParaRPr lang="pt-PT"/>
        </a:p>
      </dgm:t>
    </dgm:pt>
    <dgm:pt modelId="{FE77A834-2534-486C-BEAA-1F72E4D94ED3}" type="pres">
      <dgm:prSet presAssocID="{3F14559F-9CBC-493A-83B9-8740161B3442}" presName="Name0" presStyleCnt="0">
        <dgm:presLayoutVars>
          <dgm:dir/>
          <dgm:animLvl val="lvl"/>
          <dgm:resizeHandles val="exact"/>
        </dgm:presLayoutVars>
      </dgm:prSet>
      <dgm:spPr/>
    </dgm:pt>
    <dgm:pt modelId="{82D604EA-AFFE-4AEF-B249-6E5A8B59691B}" type="pres">
      <dgm:prSet presAssocID="{9A7FE87E-0930-4CC4-A34B-0FBEC4D6110C}" presName="parTxOnly" presStyleLbl="node1" presStyleIdx="0" presStyleCnt="5">
        <dgm:presLayoutVars>
          <dgm:chMax val="0"/>
          <dgm:chPref val="0"/>
          <dgm:bulletEnabled val="1"/>
        </dgm:presLayoutVars>
      </dgm:prSet>
      <dgm:spPr/>
      <dgm:t>
        <a:bodyPr/>
        <a:lstStyle/>
        <a:p>
          <a:endParaRPr lang="pt-PT"/>
        </a:p>
      </dgm:t>
    </dgm:pt>
    <dgm:pt modelId="{C7EFBB9F-D41A-45F5-9146-7B7192009F36}" type="pres">
      <dgm:prSet presAssocID="{B57404A9-CCF8-4181-99E6-44BEF9F90809}" presName="parTxOnlySpace" presStyleCnt="0"/>
      <dgm:spPr/>
    </dgm:pt>
    <dgm:pt modelId="{91F7BD1F-387E-4A11-AE33-CA68CC637C15}" type="pres">
      <dgm:prSet presAssocID="{FB6D8149-77F0-4474-BAAD-381C7D9C94C3}" presName="parTxOnly" presStyleLbl="node1" presStyleIdx="1" presStyleCnt="5">
        <dgm:presLayoutVars>
          <dgm:chMax val="0"/>
          <dgm:chPref val="0"/>
          <dgm:bulletEnabled val="1"/>
        </dgm:presLayoutVars>
      </dgm:prSet>
      <dgm:spPr/>
      <dgm:t>
        <a:bodyPr/>
        <a:lstStyle/>
        <a:p>
          <a:endParaRPr lang="pt-PT"/>
        </a:p>
      </dgm:t>
    </dgm:pt>
    <dgm:pt modelId="{F6662963-2EBD-4382-9438-1B84E05F28BC}" type="pres">
      <dgm:prSet presAssocID="{77CAE790-5426-402B-A69B-C63F204CA074}" presName="parTxOnlySpace" presStyleCnt="0"/>
      <dgm:spPr/>
    </dgm:pt>
    <dgm:pt modelId="{AFA2DBAD-1245-4D53-8840-036928C36B62}" type="pres">
      <dgm:prSet presAssocID="{BCD5B1D5-6E45-4F28-BF52-46AFF199F803}" presName="parTxOnly" presStyleLbl="node1" presStyleIdx="2" presStyleCnt="5">
        <dgm:presLayoutVars>
          <dgm:chMax val="0"/>
          <dgm:chPref val="0"/>
          <dgm:bulletEnabled val="1"/>
        </dgm:presLayoutVars>
      </dgm:prSet>
      <dgm:spPr/>
      <dgm:t>
        <a:bodyPr/>
        <a:lstStyle/>
        <a:p>
          <a:endParaRPr lang="pt-PT"/>
        </a:p>
      </dgm:t>
    </dgm:pt>
    <dgm:pt modelId="{3B28E09B-910D-4392-824C-00E897EE923E}" type="pres">
      <dgm:prSet presAssocID="{FB6FFAD2-19AD-4B4E-A3F3-6FB72620DA17}" presName="parTxOnlySpace" presStyleCnt="0"/>
      <dgm:spPr/>
    </dgm:pt>
    <dgm:pt modelId="{A1806B07-DA14-4A05-8111-6A8DB14241AC}" type="pres">
      <dgm:prSet presAssocID="{D3638D2D-EFD2-4844-8C7E-1F8A72A1F8DE}" presName="parTxOnly" presStyleLbl="node1" presStyleIdx="3" presStyleCnt="5">
        <dgm:presLayoutVars>
          <dgm:chMax val="0"/>
          <dgm:chPref val="0"/>
          <dgm:bulletEnabled val="1"/>
        </dgm:presLayoutVars>
      </dgm:prSet>
      <dgm:spPr/>
      <dgm:t>
        <a:bodyPr/>
        <a:lstStyle/>
        <a:p>
          <a:endParaRPr lang="pt-PT"/>
        </a:p>
      </dgm:t>
    </dgm:pt>
    <dgm:pt modelId="{90110890-1C46-430E-BCCB-ECBB8E8E35F1}" type="pres">
      <dgm:prSet presAssocID="{C1760D66-B8C5-49FE-B245-6AC89A10E858}" presName="parTxOnlySpace" presStyleCnt="0"/>
      <dgm:spPr/>
    </dgm:pt>
    <dgm:pt modelId="{9557C1F1-8484-4A50-8E7B-DBD3C2DCF5A7}" type="pres">
      <dgm:prSet presAssocID="{637A467F-4CAF-43EE-BDC4-31BBCCAEEC67}" presName="parTxOnly" presStyleLbl="node1" presStyleIdx="4" presStyleCnt="5">
        <dgm:presLayoutVars>
          <dgm:chMax val="0"/>
          <dgm:chPref val="0"/>
          <dgm:bulletEnabled val="1"/>
        </dgm:presLayoutVars>
      </dgm:prSet>
      <dgm:spPr/>
      <dgm:t>
        <a:bodyPr/>
        <a:lstStyle/>
        <a:p>
          <a:endParaRPr lang="pt-PT"/>
        </a:p>
      </dgm:t>
    </dgm:pt>
  </dgm:ptLst>
  <dgm:cxnLst>
    <dgm:cxn modelId="{38AD4DDE-F370-4241-A688-2A54ADB83AEA}" type="presOf" srcId="{BCD5B1D5-6E45-4F28-BF52-46AFF199F803}" destId="{AFA2DBAD-1245-4D53-8840-036928C36B62}" srcOrd="0" destOrd="0" presId="urn:microsoft.com/office/officeart/2005/8/layout/chevron1"/>
    <dgm:cxn modelId="{480EE494-9D64-4B43-AD33-610C9A624101}" srcId="{3F14559F-9CBC-493A-83B9-8740161B3442}" destId="{637A467F-4CAF-43EE-BDC4-31BBCCAEEC67}" srcOrd="4" destOrd="0" parTransId="{C93ED556-88C6-4885-8EB6-12AFE802821A}" sibTransId="{2A6CB02C-05A8-4888-94BB-B307621F72B8}"/>
    <dgm:cxn modelId="{76AF3FCF-049E-4CC0-866A-0064C4A0FBAF}" type="presOf" srcId="{FB6D8149-77F0-4474-BAAD-381C7D9C94C3}" destId="{91F7BD1F-387E-4A11-AE33-CA68CC637C15}" srcOrd="0" destOrd="0" presId="urn:microsoft.com/office/officeart/2005/8/layout/chevron1"/>
    <dgm:cxn modelId="{797EAFEA-A574-4CAF-9B67-1D8F944AD467}" type="presOf" srcId="{D3638D2D-EFD2-4844-8C7E-1F8A72A1F8DE}" destId="{A1806B07-DA14-4A05-8111-6A8DB14241AC}" srcOrd="0" destOrd="0" presId="urn:microsoft.com/office/officeart/2005/8/layout/chevron1"/>
    <dgm:cxn modelId="{E313000C-31C5-46F2-8665-D0ACAFD097D1}" srcId="{3F14559F-9CBC-493A-83B9-8740161B3442}" destId="{D3638D2D-EFD2-4844-8C7E-1F8A72A1F8DE}" srcOrd="3" destOrd="0" parTransId="{C20155A4-0D50-46FD-9EF0-73CC6AAC8430}" sibTransId="{C1760D66-B8C5-49FE-B245-6AC89A10E858}"/>
    <dgm:cxn modelId="{1F18A085-16CF-458F-B959-FFD05FB0DA97}" srcId="{3F14559F-9CBC-493A-83B9-8740161B3442}" destId="{9A7FE87E-0930-4CC4-A34B-0FBEC4D6110C}" srcOrd="0" destOrd="0" parTransId="{A6A874FC-6B7A-4295-8D20-30FDC6BEF765}" sibTransId="{B57404A9-CCF8-4181-99E6-44BEF9F90809}"/>
    <dgm:cxn modelId="{50095C49-1297-4239-BB2B-2ADAE65A83F6}" type="presOf" srcId="{3F14559F-9CBC-493A-83B9-8740161B3442}" destId="{FE77A834-2534-486C-BEAA-1F72E4D94ED3}" srcOrd="0" destOrd="0" presId="urn:microsoft.com/office/officeart/2005/8/layout/chevron1"/>
    <dgm:cxn modelId="{EBC3170A-20F2-45E6-8A97-EB5DE8507799}" srcId="{3F14559F-9CBC-493A-83B9-8740161B3442}" destId="{BCD5B1D5-6E45-4F28-BF52-46AFF199F803}" srcOrd="2" destOrd="0" parTransId="{35C5487F-A65F-4B43-98FD-C714BD86E8B1}" sibTransId="{FB6FFAD2-19AD-4B4E-A3F3-6FB72620DA17}"/>
    <dgm:cxn modelId="{52D4B79B-8E54-40A6-A42D-CADED2125932}" srcId="{3F14559F-9CBC-493A-83B9-8740161B3442}" destId="{FB6D8149-77F0-4474-BAAD-381C7D9C94C3}" srcOrd="1" destOrd="0" parTransId="{83FF18DC-59EE-43B9-A59C-FF14A9495CD9}" sibTransId="{77CAE790-5426-402B-A69B-C63F204CA074}"/>
    <dgm:cxn modelId="{2ACFB4A3-8A17-4B89-89BD-7B3263DE8931}" type="presOf" srcId="{9A7FE87E-0930-4CC4-A34B-0FBEC4D6110C}" destId="{82D604EA-AFFE-4AEF-B249-6E5A8B59691B}" srcOrd="0" destOrd="0" presId="urn:microsoft.com/office/officeart/2005/8/layout/chevron1"/>
    <dgm:cxn modelId="{60BEBBF2-1D19-4E94-A6BA-96287150ED76}" type="presOf" srcId="{637A467F-4CAF-43EE-BDC4-31BBCCAEEC67}" destId="{9557C1F1-8484-4A50-8E7B-DBD3C2DCF5A7}" srcOrd="0" destOrd="0" presId="urn:microsoft.com/office/officeart/2005/8/layout/chevron1"/>
    <dgm:cxn modelId="{FF03E708-2163-4F01-8BE7-1BB6E817AFE2}" type="presParOf" srcId="{FE77A834-2534-486C-BEAA-1F72E4D94ED3}" destId="{82D604EA-AFFE-4AEF-B249-6E5A8B59691B}" srcOrd="0" destOrd="0" presId="urn:microsoft.com/office/officeart/2005/8/layout/chevron1"/>
    <dgm:cxn modelId="{52A805DF-707E-44DF-95E6-D1A28A2E80FF}" type="presParOf" srcId="{FE77A834-2534-486C-BEAA-1F72E4D94ED3}" destId="{C7EFBB9F-D41A-45F5-9146-7B7192009F36}" srcOrd="1" destOrd="0" presId="urn:microsoft.com/office/officeart/2005/8/layout/chevron1"/>
    <dgm:cxn modelId="{5E14A0A6-337A-4FFA-B27D-4AF150A9C607}" type="presParOf" srcId="{FE77A834-2534-486C-BEAA-1F72E4D94ED3}" destId="{91F7BD1F-387E-4A11-AE33-CA68CC637C15}" srcOrd="2" destOrd="0" presId="urn:microsoft.com/office/officeart/2005/8/layout/chevron1"/>
    <dgm:cxn modelId="{CDB73C51-E387-48E5-8C9D-15FA936572C7}" type="presParOf" srcId="{FE77A834-2534-486C-BEAA-1F72E4D94ED3}" destId="{F6662963-2EBD-4382-9438-1B84E05F28BC}" srcOrd="3" destOrd="0" presId="urn:microsoft.com/office/officeart/2005/8/layout/chevron1"/>
    <dgm:cxn modelId="{E0D2887A-06DB-430E-85E5-A22B78BEB813}" type="presParOf" srcId="{FE77A834-2534-486C-BEAA-1F72E4D94ED3}" destId="{AFA2DBAD-1245-4D53-8840-036928C36B62}" srcOrd="4" destOrd="0" presId="urn:microsoft.com/office/officeart/2005/8/layout/chevron1"/>
    <dgm:cxn modelId="{81CBDCF7-0FCA-4A9F-BA59-73E4F36AD8A8}" type="presParOf" srcId="{FE77A834-2534-486C-BEAA-1F72E4D94ED3}" destId="{3B28E09B-910D-4392-824C-00E897EE923E}" srcOrd="5" destOrd="0" presId="urn:microsoft.com/office/officeart/2005/8/layout/chevron1"/>
    <dgm:cxn modelId="{A9C00D90-B51C-42F7-B78B-E3C9FEE6430F}" type="presParOf" srcId="{FE77A834-2534-486C-BEAA-1F72E4D94ED3}" destId="{A1806B07-DA14-4A05-8111-6A8DB14241AC}" srcOrd="6" destOrd="0" presId="urn:microsoft.com/office/officeart/2005/8/layout/chevron1"/>
    <dgm:cxn modelId="{AF4C2076-43E7-46C1-98B4-C9D389503526}" type="presParOf" srcId="{FE77A834-2534-486C-BEAA-1F72E4D94ED3}" destId="{90110890-1C46-430E-BCCB-ECBB8E8E35F1}" srcOrd="7" destOrd="0" presId="urn:microsoft.com/office/officeart/2005/8/layout/chevron1"/>
    <dgm:cxn modelId="{64FD0574-E58E-46C9-95DA-D39B3F872057}" type="presParOf" srcId="{FE77A834-2534-486C-BEAA-1F72E4D94ED3}" destId="{9557C1F1-8484-4A50-8E7B-DBD3C2DCF5A7}" srcOrd="8" destOrd="0" presId="urn:microsoft.com/office/officeart/2005/8/layout/chevr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6EDE6644-051D-4389-A273-01A79560F8C8}" type="doc">
      <dgm:prSet loTypeId="urn:microsoft.com/office/officeart/2005/8/layout/hierarchy5" loCatId="hierarchy" qsTypeId="urn:microsoft.com/office/officeart/2005/8/quickstyle/simple1" qsCatId="simple" csTypeId="urn:microsoft.com/office/officeart/2005/8/colors/accent1_2" csCatId="accent1" phldr="1"/>
      <dgm:spPr/>
      <dgm:t>
        <a:bodyPr/>
        <a:lstStyle/>
        <a:p>
          <a:endParaRPr lang="pt-PT"/>
        </a:p>
      </dgm:t>
    </dgm:pt>
    <dgm:pt modelId="{C7F1519B-F3E0-4BDA-9ADD-A0AE0B369EDB}">
      <dgm:prSet phldrT="[Texto]" custT="1"/>
      <dgm:spPr>
        <a:solidFill>
          <a:schemeClr val="tx2">
            <a:lumMod val="75000"/>
          </a:schemeClr>
        </a:solidFill>
      </dgm:spPr>
      <dgm:t>
        <a:bodyPr/>
        <a:lstStyle/>
        <a:p>
          <a:r>
            <a:rPr lang="pt-PT" sz="2000" dirty="0" smtClean="0"/>
            <a:t>Empresa-mãe</a:t>
          </a:r>
          <a:endParaRPr lang="pt-PT" sz="2000" dirty="0"/>
        </a:p>
      </dgm:t>
    </dgm:pt>
    <dgm:pt modelId="{30373BCD-47F8-4B6D-9183-1A523C13461F}" type="parTrans" cxnId="{464CDC9B-A911-4104-BE4B-D7F59F9DCE86}">
      <dgm:prSet/>
      <dgm:spPr/>
      <dgm:t>
        <a:bodyPr/>
        <a:lstStyle/>
        <a:p>
          <a:endParaRPr lang="pt-PT" sz="2000"/>
        </a:p>
      </dgm:t>
    </dgm:pt>
    <dgm:pt modelId="{91AF7D93-381D-4A1F-BF2B-03C7D7D5DDD5}" type="sibTrans" cxnId="{464CDC9B-A911-4104-BE4B-D7F59F9DCE86}">
      <dgm:prSet/>
      <dgm:spPr/>
      <dgm:t>
        <a:bodyPr/>
        <a:lstStyle/>
        <a:p>
          <a:endParaRPr lang="pt-PT" sz="2000"/>
        </a:p>
      </dgm:t>
    </dgm:pt>
    <dgm:pt modelId="{077B166A-33F6-4395-A7F0-AF6E4F06372F}">
      <dgm:prSet phldrT="[Texto]" custT="1"/>
      <dgm:spPr/>
      <dgm:t>
        <a:bodyPr/>
        <a:lstStyle/>
        <a:p>
          <a:r>
            <a:rPr lang="pt-PT" sz="2000" dirty="0" smtClean="0"/>
            <a:t>Individuais</a:t>
          </a:r>
          <a:endParaRPr lang="pt-PT" sz="2000" dirty="0"/>
        </a:p>
      </dgm:t>
    </dgm:pt>
    <dgm:pt modelId="{265776C8-6B19-43AD-ADA5-AD2E78679857}" type="parTrans" cxnId="{6F99DD7E-0243-4721-BE7D-3CE95E7E92E7}">
      <dgm:prSet custT="1"/>
      <dgm:spPr/>
      <dgm:t>
        <a:bodyPr/>
        <a:lstStyle/>
        <a:p>
          <a:endParaRPr lang="pt-PT" sz="2000"/>
        </a:p>
      </dgm:t>
    </dgm:pt>
    <dgm:pt modelId="{F62BCAE1-2B89-44EF-965A-D920627329DF}" type="sibTrans" cxnId="{6F99DD7E-0243-4721-BE7D-3CE95E7E92E7}">
      <dgm:prSet/>
      <dgm:spPr/>
      <dgm:t>
        <a:bodyPr/>
        <a:lstStyle/>
        <a:p>
          <a:endParaRPr lang="pt-PT" sz="2000"/>
        </a:p>
      </dgm:t>
    </dgm:pt>
    <dgm:pt modelId="{250ABB2C-7AE6-41DB-B8F1-7C3B559E345A}">
      <dgm:prSet phldrT="[Texto]" custT="1"/>
      <dgm:spPr>
        <a:solidFill>
          <a:schemeClr val="accent1">
            <a:lumMod val="75000"/>
          </a:schemeClr>
        </a:solidFill>
      </dgm:spPr>
      <dgm:t>
        <a:bodyPr/>
        <a:lstStyle/>
        <a:p>
          <a:r>
            <a:rPr lang="pt-PT" sz="2000" dirty="0" smtClean="0"/>
            <a:t>MEP</a:t>
          </a:r>
          <a:endParaRPr lang="pt-PT" sz="2000" dirty="0"/>
        </a:p>
      </dgm:t>
    </dgm:pt>
    <dgm:pt modelId="{24A7DB78-6DCE-4868-AD1B-F15EBB2C9660}" type="parTrans" cxnId="{1E992F6B-C512-48C0-8A0C-61778F87AD47}">
      <dgm:prSet custT="1"/>
      <dgm:spPr/>
      <dgm:t>
        <a:bodyPr/>
        <a:lstStyle/>
        <a:p>
          <a:endParaRPr lang="pt-PT" sz="2000"/>
        </a:p>
      </dgm:t>
    </dgm:pt>
    <dgm:pt modelId="{0BF946F2-228B-42FE-9F79-D3EA5B94640A}" type="sibTrans" cxnId="{1E992F6B-C512-48C0-8A0C-61778F87AD47}">
      <dgm:prSet/>
      <dgm:spPr/>
      <dgm:t>
        <a:bodyPr/>
        <a:lstStyle/>
        <a:p>
          <a:endParaRPr lang="pt-PT" sz="2000"/>
        </a:p>
      </dgm:t>
    </dgm:pt>
    <dgm:pt modelId="{37F300C1-229C-4D27-B608-E8FDBB97B916}">
      <dgm:prSet phldrT="[Texto]" custT="1"/>
      <dgm:spPr/>
      <dgm:t>
        <a:bodyPr/>
        <a:lstStyle/>
        <a:p>
          <a:r>
            <a:rPr lang="pt-PT" sz="2000" dirty="0" smtClean="0"/>
            <a:t>Consolidadas</a:t>
          </a:r>
          <a:endParaRPr lang="pt-PT" sz="2000" dirty="0"/>
        </a:p>
      </dgm:t>
    </dgm:pt>
    <dgm:pt modelId="{1F82A685-E04D-4FA8-8912-8F092BC1C636}" type="parTrans" cxnId="{881134FB-ACB0-441F-B44B-C4BB8473A80B}">
      <dgm:prSet custT="1"/>
      <dgm:spPr/>
      <dgm:t>
        <a:bodyPr/>
        <a:lstStyle/>
        <a:p>
          <a:endParaRPr lang="pt-PT" sz="2000"/>
        </a:p>
      </dgm:t>
    </dgm:pt>
    <dgm:pt modelId="{4930930F-DFD8-4952-BA0A-AC54E69CE4D8}" type="sibTrans" cxnId="{881134FB-ACB0-441F-B44B-C4BB8473A80B}">
      <dgm:prSet/>
      <dgm:spPr/>
      <dgm:t>
        <a:bodyPr/>
        <a:lstStyle/>
        <a:p>
          <a:endParaRPr lang="pt-PT" sz="2000"/>
        </a:p>
      </dgm:t>
    </dgm:pt>
    <dgm:pt modelId="{269715AC-46FC-4302-8735-B3BE0922C054}">
      <dgm:prSet phldrT="[Texto]" custT="1"/>
      <dgm:spPr>
        <a:solidFill>
          <a:schemeClr val="accent1">
            <a:lumMod val="75000"/>
          </a:schemeClr>
        </a:solidFill>
      </dgm:spPr>
      <dgm:t>
        <a:bodyPr/>
        <a:lstStyle/>
        <a:p>
          <a:r>
            <a:rPr lang="pt-PT" sz="2000" dirty="0" smtClean="0"/>
            <a:t>Consolidação integral</a:t>
          </a:r>
          <a:endParaRPr lang="pt-PT" sz="2000" dirty="0"/>
        </a:p>
      </dgm:t>
    </dgm:pt>
    <dgm:pt modelId="{2BB5A988-8AC6-4DE5-BFA7-26740FDCC3B8}" type="parTrans" cxnId="{CD897456-263F-452F-8714-89EE220FCC86}">
      <dgm:prSet custT="1"/>
      <dgm:spPr/>
      <dgm:t>
        <a:bodyPr/>
        <a:lstStyle/>
        <a:p>
          <a:endParaRPr lang="pt-PT" sz="2000"/>
        </a:p>
      </dgm:t>
    </dgm:pt>
    <dgm:pt modelId="{A60F39F9-639E-4450-9202-5278B1993136}" type="sibTrans" cxnId="{CD897456-263F-452F-8714-89EE220FCC86}">
      <dgm:prSet/>
      <dgm:spPr/>
      <dgm:t>
        <a:bodyPr/>
        <a:lstStyle/>
        <a:p>
          <a:endParaRPr lang="pt-PT" sz="2000"/>
        </a:p>
      </dgm:t>
    </dgm:pt>
    <dgm:pt modelId="{EAE112A1-B9BA-4B00-B738-07A80835140C}">
      <dgm:prSet phldrT="[Texto]" custT="1"/>
      <dgm:spPr/>
      <dgm:t>
        <a:bodyPr/>
        <a:lstStyle/>
        <a:p>
          <a:r>
            <a:rPr lang="pt-PT" sz="2000" dirty="0" smtClean="0"/>
            <a:t>Entidade</a:t>
          </a:r>
          <a:endParaRPr lang="pt-PT" sz="2000" dirty="0"/>
        </a:p>
      </dgm:t>
    </dgm:pt>
    <dgm:pt modelId="{B11F4CE6-96DC-4C83-A91B-230D06FBEA81}" type="parTrans" cxnId="{BEBB4CF1-DC8B-4A29-8202-4EDC5314BEF9}">
      <dgm:prSet/>
      <dgm:spPr/>
      <dgm:t>
        <a:bodyPr/>
        <a:lstStyle/>
        <a:p>
          <a:endParaRPr lang="pt-PT" sz="2000"/>
        </a:p>
      </dgm:t>
    </dgm:pt>
    <dgm:pt modelId="{B5081957-13DF-4BB7-A9B7-AC916D785771}" type="sibTrans" cxnId="{BEBB4CF1-DC8B-4A29-8202-4EDC5314BEF9}">
      <dgm:prSet/>
      <dgm:spPr/>
      <dgm:t>
        <a:bodyPr/>
        <a:lstStyle/>
        <a:p>
          <a:endParaRPr lang="pt-PT" sz="2000"/>
        </a:p>
      </dgm:t>
    </dgm:pt>
    <dgm:pt modelId="{83230219-434B-4651-8D62-28F41428DF82}">
      <dgm:prSet phldrT="[Texto]" custT="1"/>
      <dgm:spPr/>
      <dgm:t>
        <a:bodyPr/>
        <a:lstStyle/>
        <a:p>
          <a:r>
            <a:rPr lang="pt-PT" sz="2000" dirty="0" smtClean="0"/>
            <a:t>Demonstrações Financeiras</a:t>
          </a:r>
          <a:endParaRPr lang="pt-PT" sz="2000" dirty="0"/>
        </a:p>
      </dgm:t>
    </dgm:pt>
    <dgm:pt modelId="{8AEC7DDE-1EF7-4670-B90E-4574A147E98A}" type="parTrans" cxnId="{67BC2B5F-9F10-4F1D-9575-B2D4F74D762B}">
      <dgm:prSet/>
      <dgm:spPr/>
      <dgm:t>
        <a:bodyPr/>
        <a:lstStyle/>
        <a:p>
          <a:endParaRPr lang="pt-PT" sz="2000"/>
        </a:p>
      </dgm:t>
    </dgm:pt>
    <dgm:pt modelId="{C8082685-09F4-4B2C-BFB9-BF67150A6259}" type="sibTrans" cxnId="{67BC2B5F-9F10-4F1D-9575-B2D4F74D762B}">
      <dgm:prSet/>
      <dgm:spPr/>
      <dgm:t>
        <a:bodyPr/>
        <a:lstStyle/>
        <a:p>
          <a:endParaRPr lang="pt-PT" sz="2000"/>
        </a:p>
      </dgm:t>
    </dgm:pt>
    <dgm:pt modelId="{AB9D0A98-F5F3-4916-A9B6-6A29170ED54C}">
      <dgm:prSet phldrT="[Texto]" custT="1"/>
      <dgm:spPr/>
      <dgm:t>
        <a:bodyPr/>
        <a:lstStyle/>
        <a:p>
          <a:r>
            <a:rPr lang="pt-PT" sz="2000" dirty="0" smtClean="0"/>
            <a:t>Método contabilização</a:t>
          </a:r>
          <a:endParaRPr lang="pt-PT" sz="2000" dirty="0"/>
        </a:p>
      </dgm:t>
    </dgm:pt>
    <dgm:pt modelId="{BA48283B-613D-4B3C-AE27-A12E3DF4ED29}" type="parTrans" cxnId="{C8A10A00-57A9-4F98-A3C4-616631577AFF}">
      <dgm:prSet/>
      <dgm:spPr/>
      <dgm:t>
        <a:bodyPr/>
        <a:lstStyle/>
        <a:p>
          <a:endParaRPr lang="pt-PT" sz="2000"/>
        </a:p>
      </dgm:t>
    </dgm:pt>
    <dgm:pt modelId="{0FB51F7A-CF59-4E57-AD69-C3A2252177B2}" type="sibTrans" cxnId="{C8A10A00-57A9-4F98-A3C4-616631577AFF}">
      <dgm:prSet/>
      <dgm:spPr/>
      <dgm:t>
        <a:bodyPr/>
        <a:lstStyle/>
        <a:p>
          <a:endParaRPr lang="pt-PT" sz="2000"/>
        </a:p>
      </dgm:t>
    </dgm:pt>
    <dgm:pt modelId="{CABFF5B9-DD4A-48D3-8EE0-5A2DFF99BC92}" type="pres">
      <dgm:prSet presAssocID="{6EDE6644-051D-4389-A273-01A79560F8C8}" presName="mainComposite" presStyleCnt="0">
        <dgm:presLayoutVars>
          <dgm:chPref val="1"/>
          <dgm:dir/>
          <dgm:animOne val="branch"/>
          <dgm:animLvl val="lvl"/>
          <dgm:resizeHandles val="exact"/>
        </dgm:presLayoutVars>
      </dgm:prSet>
      <dgm:spPr/>
      <dgm:t>
        <a:bodyPr/>
        <a:lstStyle/>
        <a:p>
          <a:endParaRPr lang="pt-PT"/>
        </a:p>
      </dgm:t>
    </dgm:pt>
    <dgm:pt modelId="{927146E7-A021-46E0-937F-56EF42138F16}" type="pres">
      <dgm:prSet presAssocID="{6EDE6644-051D-4389-A273-01A79560F8C8}" presName="hierFlow" presStyleCnt="0"/>
      <dgm:spPr/>
    </dgm:pt>
    <dgm:pt modelId="{DDB9CA04-C234-4901-A567-27E89225F762}" type="pres">
      <dgm:prSet presAssocID="{6EDE6644-051D-4389-A273-01A79560F8C8}" presName="firstBuf" presStyleCnt="0"/>
      <dgm:spPr/>
    </dgm:pt>
    <dgm:pt modelId="{A0A1AA67-FDD6-43BA-9FA3-2F4697B8453F}" type="pres">
      <dgm:prSet presAssocID="{6EDE6644-051D-4389-A273-01A79560F8C8}" presName="hierChild1" presStyleCnt="0">
        <dgm:presLayoutVars>
          <dgm:chPref val="1"/>
          <dgm:animOne val="branch"/>
          <dgm:animLvl val="lvl"/>
        </dgm:presLayoutVars>
      </dgm:prSet>
      <dgm:spPr/>
    </dgm:pt>
    <dgm:pt modelId="{365240FC-10FF-4EBB-AD4A-301E6FA34FB9}" type="pres">
      <dgm:prSet presAssocID="{C7F1519B-F3E0-4BDA-9ADD-A0AE0B369EDB}" presName="Name17" presStyleCnt="0"/>
      <dgm:spPr/>
    </dgm:pt>
    <dgm:pt modelId="{E472D964-D0FA-4BA5-ABE5-727202F0DC45}" type="pres">
      <dgm:prSet presAssocID="{C7F1519B-F3E0-4BDA-9ADD-A0AE0B369EDB}" presName="level1Shape" presStyleLbl="node0" presStyleIdx="0" presStyleCnt="1">
        <dgm:presLayoutVars>
          <dgm:chPref val="3"/>
        </dgm:presLayoutVars>
      </dgm:prSet>
      <dgm:spPr/>
      <dgm:t>
        <a:bodyPr/>
        <a:lstStyle/>
        <a:p>
          <a:endParaRPr lang="pt-PT"/>
        </a:p>
      </dgm:t>
    </dgm:pt>
    <dgm:pt modelId="{F42258BE-9AB7-40EA-92F8-FBBC2010FF0F}" type="pres">
      <dgm:prSet presAssocID="{C7F1519B-F3E0-4BDA-9ADD-A0AE0B369EDB}" presName="hierChild2" presStyleCnt="0"/>
      <dgm:spPr/>
    </dgm:pt>
    <dgm:pt modelId="{62E9EB1A-8413-4335-A018-ADDBCC97E472}" type="pres">
      <dgm:prSet presAssocID="{265776C8-6B19-43AD-ADA5-AD2E78679857}" presName="Name25" presStyleLbl="parChTrans1D2" presStyleIdx="0" presStyleCnt="2"/>
      <dgm:spPr/>
      <dgm:t>
        <a:bodyPr/>
        <a:lstStyle/>
        <a:p>
          <a:endParaRPr lang="pt-PT"/>
        </a:p>
      </dgm:t>
    </dgm:pt>
    <dgm:pt modelId="{4F624BC0-B38E-4328-A4CB-331E2ED45E99}" type="pres">
      <dgm:prSet presAssocID="{265776C8-6B19-43AD-ADA5-AD2E78679857}" presName="connTx" presStyleLbl="parChTrans1D2" presStyleIdx="0" presStyleCnt="2"/>
      <dgm:spPr/>
      <dgm:t>
        <a:bodyPr/>
        <a:lstStyle/>
        <a:p>
          <a:endParaRPr lang="pt-PT"/>
        </a:p>
      </dgm:t>
    </dgm:pt>
    <dgm:pt modelId="{65D5E4FA-1E94-42D4-B5C0-730C0A9B5E17}" type="pres">
      <dgm:prSet presAssocID="{077B166A-33F6-4395-A7F0-AF6E4F06372F}" presName="Name30" presStyleCnt="0"/>
      <dgm:spPr/>
    </dgm:pt>
    <dgm:pt modelId="{2AFCA9BD-B861-4479-8314-9352E9A74417}" type="pres">
      <dgm:prSet presAssocID="{077B166A-33F6-4395-A7F0-AF6E4F06372F}" presName="level2Shape" presStyleLbl="node2" presStyleIdx="0" presStyleCnt="2"/>
      <dgm:spPr/>
      <dgm:t>
        <a:bodyPr/>
        <a:lstStyle/>
        <a:p>
          <a:endParaRPr lang="pt-PT"/>
        </a:p>
      </dgm:t>
    </dgm:pt>
    <dgm:pt modelId="{A914EDEC-EE7E-422B-B8D9-FBE66A520382}" type="pres">
      <dgm:prSet presAssocID="{077B166A-33F6-4395-A7F0-AF6E4F06372F}" presName="hierChild3" presStyleCnt="0"/>
      <dgm:spPr/>
    </dgm:pt>
    <dgm:pt modelId="{B4842E80-C86D-4709-979A-0BEC40145C21}" type="pres">
      <dgm:prSet presAssocID="{24A7DB78-6DCE-4868-AD1B-F15EBB2C9660}" presName="Name25" presStyleLbl="parChTrans1D3" presStyleIdx="0" presStyleCnt="2"/>
      <dgm:spPr/>
      <dgm:t>
        <a:bodyPr/>
        <a:lstStyle/>
        <a:p>
          <a:endParaRPr lang="pt-PT"/>
        </a:p>
      </dgm:t>
    </dgm:pt>
    <dgm:pt modelId="{A29F6DF9-2821-4CAB-81EA-EBAEF276F9B0}" type="pres">
      <dgm:prSet presAssocID="{24A7DB78-6DCE-4868-AD1B-F15EBB2C9660}" presName="connTx" presStyleLbl="parChTrans1D3" presStyleIdx="0" presStyleCnt="2"/>
      <dgm:spPr/>
      <dgm:t>
        <a:bodyPr/>
        <a:lstStyle/>
        <a:p>
          <a:endParaRPr lang="pt-PT"/>
        </a:p>
      </dgm:t>
    </dgm:pt>
    <dgm:pt modelId="{12636E0D-3A05-4B0C-811D-0253A20E2DAA}" type="pres">
      <dgm:prSet presAssocID="{250ABB2C-7AE6-41DB-B8F1-7C3B559E345A}" presName="Name30" presStyleCnt="0"/>
      <dgm:spPr/>
    </dgm:pt>
    <dgm:pt modelId="{BD926A3A-567B-4457-8A3D-A847D480AD98}" type="pres">
      <dgm:prSet presAssocID="{250ABB2C-7AE6-41DB-B8F1-7C3B559E345A}" presName="level2Shape" presStyleLbl="node3" presStyleIdx="0" presStyleCnt="2"/>
      <dgm:spPr/>
      <dgm:t>
        <a:bodyPr/>
        <a:lstStyle/>
        <a:p>
          <a:endParaRPr lang="pt-PT"/>
        </a:p>
      </dgm:t>
    </dgm:pt>
    <dgm:pt modelId="{654DCBF3-A4AE-4BA3-9B5D-17BAF49AFD88}" type="pres">
      <dgm:prSet presAssocID="{250ABB2C-7AE6-41DB-B8F1-7C3B559E345A}" presName="hierChild3" presStyleCnt="0"/>
      <dgm:spPr/>
    </dgm:pt>
    <dgm:pt modelId="{B837BDD1-3E7A-4869-99E2-748EBCBB1338}" type="pres">
      <dgm:prSet presAssocID="{1F82A685-E04D-4FA8-8912-8F092BC1C636}" presName="Name25" presStyleLbl="parChTrans1D2" presStyleIdx="1" presStyleCnt="2"/>
      <dgm:spPr/>
      <dgm:t>
        <a:bodyPr/>
        <a:lstStyle/>
        <a:p>
          <a:endParaRPr lang="pt-PT"/>
        </a:p>
      </dgm:t>
    </dgm:pt>
    <dgm:pt modelId="{D9ECB90A-D131-4346-8BCC-0AB6DF396E9E}" type="pres">
      <dgm:prSet presAssocID="{1F82A685-E04D-4FA8-8912-8F092BC1C636}" presName="connTx" presStyleLbl="parChTrans1D2" presStyleIdx="1" presStyleCnt="2"/>
      <dgm:spPr/>
      <dgm:t>
        <a:bodyPr/>
        <a:lstStyle/>
        <a:p>
          <a:endParaRPr lang="pt-PT"/>
        </a:p>
      </dgm:t>
    </dgm:pt>
    <dgm:pt modelId="{257BC078-71B2-4261-B48F-2FC10F3C8333}" type="pres">
      <dgm:prSet presAssocID="{37F300C1-229C-4D27-B608-E8FDBB97B916}" presName="Name30" presStyleCnt="0"/>
      <dgm:spPr/>
    </dgm:pt>
    <dgm:pt modelId="{5C96C58A-CF27-46DF-869D-D49BBC992644}" type="pres">
      <dgm:prSet presAssocID="{37F300C1-229C-4D27-B608-E8FDBB97B916}" presName="level2Shape" presStyleLbl="node2" presStyleIdx="1" presStyleCnt="2"/>
      <dgm:spPr/>
      <dgm:t>
        <a:bodyPr/>
        <a:lstStyle/>
        <a:p>
          <a:endParaRPr lang="pt-PT"/>
        </a:p>
      </dgm:t>
    </dgm:pt>
    <dgm:pt modelId="{047CFC0A-E34C-4FEE-AFA5-2D4921135AE1}" type="pres">
      <dgm:prSet presAssocID="{37F300C1-229C-4D27-B608-E8FDBB97B916}" presName="hierChild3" presStyleCnt="0"/>
      <dgm:spPr/>
    </dgm:pt>
    <dgm:pt modelId="{B32845B8-D4A4-495B-8F61-56FAD7D703AB}" type="pres">
      <dgm:prSet presAssocID="{2BB5A988-8AC6-4DE5-BFA7-26740FDCC3B8}" presName="Name25" presStyleLbl="parChTrans1D3" presStyleIdx="1" presStyleCnt="2"/>
      <dgm:spPr/>
      <dgm:t>
        <a:bodyPr/>
        <a:lstStyle/>
        <a:p>
          <a:endParaRPr lang="pt-PT"/>
        </a:p>
      </dgm:t>
    </dgm:pt>
    <dgm:pt modelId="{B3C508BF-9393-4698-8737-A202EF8FC349}" type="pres">
      <dgm:prSet presAssocID="{2BB5A988-8AC6-4DE5-BFA7-26740FDCC3B8}" presName="connTx" presStyleLbl="parChTrans1D3" presStyleIdx="1" presStyleCnt="2"/>
      <dgm:spPr/>
      <dgm:t>
        <a:bodyPr/>
        <a:lstStyle/>
        <a:p>
          <a:endParaRPr lang="pt-PT"/>
        </a:p>
      </dgm:t>
    </dgm:pt>
    <dgm:pt modelId="{7947D25B-B120-4C30-B1AD-4C172893A1DB}" type="pres">
      <dgm:prSet presAssocID="{269715AC-46FC-4302-8735-B3BE0922C054}" presName="Name30" presStyleCnt="0"/>
      <dgm:spPr/>
    </dgm:pt>
    <dgm:pt modelId="{600AB46C-7FFC-4EEF-9075-63BAF372A2FE}" type="pres">
      <dgm:prSet presAssocID="{269715AC-46FC-4302-8735-B3BE0922C054}" presName="level2Shape" presStyleLbl="node3" presStyleIdx="1" presStyleCnt="2"/>
      <dgm:spPr/>
      <dgm:t>
        <a:bodyPr/>
        <a:lstStyle/>
        <a:p>
          <a:endParaRPr lang="pt-PT"/>
        </a:p>
      </dgm:t>
    </dgm:pt>
    <dgm:pt modelId="{4D11EC26-B551-4E99-9505-6E806FC64CB2}" type="pres">
      <dgm:prSet presAssocID="{269715AC-46FC-4302-8735-B3BE0922C054}" presName="hierChild3" presStyleCnt="0"/>
      <dgm:spPr/>
    </dgm:pt>
    <dgm:pt modelId="{698E0CF9-02F9-4765-9F72-8D0301970C67}" type="pres">
      <dgm:prSet presAssocID="{6EDE6644-051D-4389-A273-01A79560F8C8}" presName="bgShapesFlow" presStyleCnt="0"/>
      <dgm:spPr/>
    </dgm:pt>
    <dgm:pt modelId="{8443C618-7F74-40D1-98FF-0602D9A0906C}" type="pres">
      <dgm:prSet presAssocID="{EAE112A1-B9BA-4B00-B738-07A80835140C}" presName="rectComp" presStyleCnt="0"/>
      <dgm:spPr/>
    </dgm:pt>
    <dgm:pt modelId="{E51C4B9F-403B-4652-A06B-3F9F85E0BBC7}" type="pres">
      <dgm:prSet presAssocID="{EAE112A1-B9BA-4B00-B738-07A80835140C}" presName="bgRect" presStyleLbl="bgShp" presStyleIdx="0" presStyleCnt="3"/>
      <dgm:spPr/>
      <dgm:t>
        <a:bodyPr/>
        <a:lstStyle/>
        <a:p>
          <a:endParaRPr lang="pt-PT"/>
        </a:p>
      </dgm:t>
    </dgm:pt>
    <dgm:pt modelId="{1A7CAEFB-55D7-42CA-B263-B768F70C7C45}" type="pres">
      <dgm:prSet presAssocID="{EAE112A1-B9BA-4B00-B738-07A80835140C}" presName="bgRectTx" presStyleLbl="bgShp" presStyleIdx="0" presStyleCnt="3">
        <dgm:presLayoutVars>
          <dgm:bulletEnabled val="1"/>
        </dgm:presLayoutVars>
      </dgm:prSet>
      <dgm:spPr/>
      <dgm:t>
        <a:bodyPr/>
        <a:lstStyle/>
        <a:p>
          <a:endParaRPr lang="pt-PT"/>
        </a:p>
      </dgm:t>
    </dgm:pt>
    <dgm:pt modelId="{DE781FBD-5D81-4313-9B54-99FBF91EDF9B}" type="pres">
      <dgm:prSet presAssocID="{EAE112A1-B9BA-4B00-B738-07A80835140C}" presName="spComp" presStyleCnt="0"/>
      <dgm:spPr/>
    </dgm:pt>
    <dgm:pt modelId="{DF6E49CD-D0D8-4CAA-ABB6-1B01969ED20D}" type="pres">
      <dgm:prSet presAssocID="{EAE112A1-B9BA-4B00-B738-07A80835140C}" presName="hSp" presStyleCnt="0"/>
      <dgm:spPr/>
    </dgm:pt>
    <dgm:pt modelId="{D0AD3EEA-3880-4A21-8AF2-A6A133A8C2EA}" type="pres">
      <dgm:prSet presAssocID="{83230219-434B-4651-8D62-28F41428DF82}" presName="rectComp" presStyleCnt="0"/>
      <dgm:spPr/>
    </dgm:pt>
    <dgm:pt modelId="{9ECA7DE5-6ABC-486D-B188-18586A70055A}" type="pres">
      <dgm:prSet presAssocID="{83230219-434B-4651-8D62-28F41428DF82}" presName="bgRect" presStyleLbl="bgShp" presStyleIdx="1" presStyleCnt="3"/>
      <dgm:spPr/>
      <dgm:t>
        <a:bodyPr/>
        <a:lstStyle/>
        <a:p>
          <a:endParaRPr lang="pt-PT"/>
        </a:p>
      </dgm:t>
    </dgm:pt>
    <dgm:pt modelId="{DC106245-85D9-4CCE-838D-690B4E0DF2CC}" type="pres">
      <dgm:prSet presAssocID="{83230219-434B-4651-8D62-28F41428DF82}" presName="bgRectTx" presStyleLbl="bgShp" presStyleIdx="1" presStyleCnt="3">
        <dgm:presLayoutVars>
          <dgm:bulletEnabled val="1"/>
        </dgm:presLayoutVars>
      </dgm:prSet>
      <dgm:spPr/>
      <dgm:t>
        <a:bodyPr/>
        <a:lstStyle/>
        <a:p>
          <a:endParaRPr lang="pt-PT"/>
        </a:p>
      </dgm:t>
    </dgm:pt>
    <dgm:pt modelId="{DD536F8E-AEDC-4854-A3C5-3A2A8335E251}" type="pres">
      <dgm:prSet presAssocID="{83230219-434B-4651-8D62-28F41428DF82}" presName="spComp" presStyleCnt="0"/>
      <dgm:spPr/>
    </dgm:pt>
    <dgm:pt modelId="{3E9AD68A-1DF1-4F45-95A0-E540B047EA8F}" type="pres">
      <dgm:prSet presAssocID="{83230219-434B-4651-8D62-28F41428DF82}" presName="hSp" presStyleCnt="0"/>
      <dgm:spPr/>
    </dgm:pt>
    <dgm:pt modelId="{95C47E23-65BC-4F3F-BC86-35E1CE06FE5E}" type="pres">
      <dgm:prSet presAssocID="{AB9D0A98-F5F3-4916-A9B6-6A29170ED54C}" presName="rectComp" presStyleCnt="0"/>
      <dgm:spPr/>
    </dgm:pt>
    <dgm:pt modelId="{2AA13283-D952-47E8-927D-CB967B3E81BA}" type="pres">
      <dgm:prSet presAssocID="{AB9D0A98-F5F3-4916-A9B6-6A29170ED54C}" presName="bgRect" presStyleLbl="bgShp" presStyleIdx="2" presStyleCnt="3"/>
      <dgm:spPr/>
      <dgm:t>
        <a:bodyPr/>
        <a:lstStyle/>
        <a:p>
          <a:endParaRPr lang="pt-PT"/>
        </a:p>
      </dgm:t>
    </dgm:pt>
    <dgm:pt modelId="{FFF030FF-257C-44D3-89EB-8B1F375A7AFE}" type="pres">
      <dgm:prSet presAssocID="{AB9D0A98-F5F3-4916-A9B6-6A29170ED54C}" presName="bgRectTx" presStyleLbl="bgShp" presStyleIdx="2" presStyleCnt="3">
        <dgm:presLayoutVars>
          <dgm:bulletEnabled val="1"/>
        </dgm:presLayoutVars>
      </dgm:prSet>
      <dgm:spPr/>
      <dgm:t>
        <a:bodyPr/>
        <a:lstStyle/>
        <a:p>
          <a:endParaRPr lang="pt-PT"/>
        </a:p>
      </dgm:t>
    </dgm:pt>
  </dgm:ptLst>
  <dgm:cxnLst>
    <dgm:cxn modelId="{F0288188-E669-484C-9BBF-55DD6402676C}" type="presOf" srcId="{AB9D0A98-F5F3-4916-A9B6-6A29170ED54C}" destId="{FFF030FF-257C-44D3-89EB-8B1F375A7AFE}" srcOrd="1" destOrd="0" presId="urn:microsoft.com/office/officeart/2005/8/layout/hierarchy5"/>
    <dgm:cxn modelId="{55DC54CA-B65B-4AD8-805C-FC8087621D0A}" type="presOf" srcId="{C7F1519B-F3E0-4BDA-9ADD-A0AE0B369EDB}" destId="{E472D964-D0FA-4BA5-ABE5-727202F0DC45}" srcOrd="0" destOrd="0" presId="urn:microsoft.com/office/officeart/2005/8/layout/hierarchy5"/>
    <dgm:cxn modelId="{8D1A4934-8B6F-4344-9256-F5844683ACAF}" type="presOf" srcId="{83230219-434B-4651-8D62-28F41428DF82}" destId="{9ECA7DE5-6ABC-486D-B188-18586A70055A}" srcOrd="0" destOrd="0" presId="urn:microsoft.com/office/officeart/2005/8/layout/hierarchy5"/>
    <dgm:cxn modelId="{55438ADD-0C5A-40A4-91FC-D641E8B21734}" type="presOf" srcId="{24A7DB78-6DCE-4868-AD1B-F15EBB2C9660}" destId="{A29F6DF9-2821-4CAB-81EA-EBAEF276F9B0}" srcOrd="1" destOrd="0" presId="urn:microsoft.com/office/officeart/2005/8/layout/hierarchy5"/>
    <dgm:cxn modelId="{E8D599A5-37D3-4922-8E6C-28A0B047D06C}" type="presOf" srcId="{1F82A685-E04D-4FA8-8912-8F092BC1C636}" destId="{D9ECB90A-D131-4346-8BCC-0AB6DF396E9E}" srcOrd="1" destOrd="0" presId="urn:microsoft.com/office/officeart/2005/8/layout/hierarchy5"/>
    <dgm:cxn modelId="{BEBB4CF1-DC8B-4A29-8202-4EDC5314BEF9}" srcId="{6EDE6644-051D-4389-A273-01A79560F8C8}" destId="{EAE112A1-B9BA-4B00-B738-07A80835140C}" srcOrd="1" destOrd="0" parTransId="{B11F4CE6-96DC-4C83-A91B-230D06FBEA81}" sibTransId="{B5081957-13DF-4BB7-A9B7-AC916D785771}"/>
    <dgm:cxn modelId="{E1814904-3E26-445B-9749-A098D6412903}" type="presOf" srcId="{EAE112A1-B9BA-4B00-B738-07A80835140C}" destId="{E51C4B9F-403B-4652-A06B-3F9F85E0BBC7}" srcOrd="0" destOrd="0" presId="urn:microsoft.com/office/officeart/2005/8/layout/hierarchy5"/>
    <dgm:cxn modelId="{6F99DD7E-0243-4721-BE7D-3CE95E7E92E7}" srcId="{C7F1519B-F3E0-4BDA-9ADD-A0AE0B369EDB}" destId="{077B166A-33F6-4395-A7F0-AF6E4F06372F}" srcOrd="0" destOrd="0" parTransId="{265776C8-6B19-43AD-ADA5-AD2E78679857}" sibTransId="{F62BCAE1-2B89-44EF-965A-D920627329DF}"/>
    <dgm:cxn modelId="{881134FB-ACB0-441F-B44B-C4BB8473A80B}" srcId="{C7F1519B-F3E0-4BDA-9ADD-A0AE0B369EDB}" destId="{37F300C1-229C-4D27-B608-E8FDBB97B916}" srcOrd="1" destOrd="0" parTransId="{1F82A685-E04D-4FA8-8912-8F092BC1C636}" sibTransId="{4930930F-DFD8-4952-BA0A-AC54E69CE4D8}"/>
    <dgm:cxn modelId="{480A6DA8-3B17-47EB-99E3-2D85031B94AE}" type="presOf" srcId="{6EDE6644-051D-4389-A273-01A79560F8C8}" destId="{CABFF5B9-DD4A-48D3-8EE0-5A2DFF99BC92}" srcOrd="0" destOrd="0" presId="urn:microsoft.com/office/officeart/2005/8/layout/hierarchy5"/>
    <dgm:cxn modelId="{1FFEF9B0-65F0-4D87-A11A-5F4BA44E4F63}" type="presOf" srcId="{EAE112A1-B9BA-4B00-B738-07A80835140C}" destId="{1A7CAEFB-55D7-42CA-B263-B768F70C7C45}" srcOrd="1" destOrd="0" presId="urn:microsoft.com/office/officeart/2005/8/layout/hierarchy5"/>
    <dgm:cxn modelId="{5B047F33-0744-4D3A-BEF9-22B4D745FFF0}" type="presOf" srcId="{2BB5A988-8AC6-4DE5-BFA7-26740FDCC3B8}" destId="{B3C508BF-9393-4698-8737-A202EF8FC349}" srcOrd="1" destOrd="0" presId="urn:microsoft.com/office/officeart/2005/8/layout/hierarchy5"/>
    <dgm:cxn modelId="{67BC2B5F-9F10-4F1D-9575-B2D4F74D762B}" srcId="{6EDE6644-051D-4389-A273-01A79560F8C8}" destId="{83230219-434B-4651-8D62-28F41428DF82}" srcOrd="2" destOrd="0" parTransId="{8AEC7DDE-1EF7-4670-B90E-4574A147E98A}" sibTransId="{C8082685-09F4-4B2C-BFB9-BF67150A6259}"/>
    <dgm:cxn modelId="{28F14F62-400B-46C4-8A6C-DFC86213621B}" type="presOf" srcId="{265776C8-6B19-43AD-ADA5-AD2E78679857}" destId="{62E9EB1A-8413-4335-A018-ADDBCC97E472}" srcOrd="0" destOrd="0" presId="urn:microsoft.com/office/officeart/2005/8/layout/hierarchy5"/>
    <dgm:cxn modelId="{7FD8E3B6-69DD-448F-AD95-505852E029B1}" type="presOf" srcId="{250ABB2C-7AE6-41DB-B8F1-7C3B559E345A}" destId="{BD926A3A-567B-4457-8A3D-A847D480AD98}" srcOrd="0" destOrd="0" presId="urn:microsoft.com/office/officeart/2005/8/layout/hierarchy5"/>
    <dgm:cxn modelId="{1E992F6B-C512-48C0-8A0C-61778F87AD47}" srcId="{077B166A-33F6-4395-A7F0-AF6E4F06372F}" destId="{250ABB2C-7AE6-41DB-B8F1-7C3B559E345A}" srcOrd="0" destOrd="0" parTransId="{24A7DB78-6DCE-4868-AD1B-F15EBB2C9660}" sibTransId="{0BF946F2-228B-42FE-9F79-D3EA5B94640A}"/>
    <dgm:cxn modelId="{98280CDB-38C4-4825-BD7B-9A7B068BF8BE}" type="presOf" srcId="{24A7DB78-6DCE-4868-AD1B-F15EBB2C9660}" destId="{B4842E80-C86D-4709-979A-0BEC40145C21}" srcOrd="0" destOrd="0" presId="urn:microsoft.com/office/officeart/2005/8/layout/hierarchy5"/>
    <dgm:cxn modelId="{BFF38B28-3791-4C76-A79B-08CDD4CE9509}" type="presOf" srcId="{83230219-434B-4651-8D62-28F41428DF82}" destId="{DC106245-85D9-4CCE-838D-690B4E0DF2CC}" srcOrd="1" destOrd="0" presId="urn:microsoft.com/office/officeart/2005/8/layout/hierarchy5"/>
    <dgm:cxn modelId="{CF38D016-AC7E-4EFD-90F1-7F91BC0A56FF}" type="presOf" srcId="{37F300C1-229C-4D27-B608-E8FDBB97B916}" destId="{5C96C58A-CF27-46DF-869D-D49BBC992644}" srcOrd="0" destOrd="0" presId="urn:microsoft.com/office/officeart/2005/8/layout/hierarchy5"/>
    <dgm:cxn modelId="{D28DC503-799C-449B-BC22-584908E7BD2C}" type="presOf" srcId="{269715AC-46FC-4302-8735-B3BE0922C054}" destId="{600AB46C-7FFC-4EEF-9075-63BAF372A2FE}" srcOrd="0" destOrd="0" presId="urn:microsoft.com/office/officeart/2005/8/layout/hierarchy5"/>
    <dgm:cxn modelId="{38CD1272-72E7-4008-A4AF-496FB67ED11D}" type="presOf" srcId="{077B166A-33F6-4395-A7F0-AF6E4F06372F}" destId="{2AFCA9BD-B861-4479-8314-9352E9A74417}" srcOrd="0" destOrd="0" presId="urn:microsoft.com/office/officeart/2005/8/layout/hierarchy5"/>
    <dgm:cxn modelId="{96F4907D-4C2C-48F0-BC35-8C9E88C57624}" type="presOf" srcId="{AB9D0A98-F5F3-4916-A9B6-6A29170ED54C}" destId="{2AA13283-D952-47E8-927D-CB967B3E81BA}" srcOrd="0" destOrd="0" presId="urn:microsoft.com/office/officeart/2005/8/layout/hierarchy5"/>
    <dgm:cxn modelId="{C8A10A00-57A9-4F98-A3C4-616631577AFF}" srcId="{6EDE6644-051D-4389-A273-01A79560F8C8}" destId="{AB9D0A98-F5F3-4916-A9B6-6A29170ED54C}" srcOrd="3" destOrd="0" parTransId="{BA48283B-613D-4B3C-AE27-A12E3DF4ED29}" sibTransId="{0FB51F7A-CF59-4E57-AD69-C3A2252177B2}"/>
    <dgm:cxn modelId="{CD897456-263F-452F-8714-89EE220FCC86}" srcId="{37F300C1-229C-4D27-B608-E8FDBB97B916}" destId="{269715AC-46FC-4302-8735-B3BE0922C054}" srcOrd="0" destOrd="0" parTransId="{2BB5A988-8AC6-4DE5-BFA7-26740FDCC3B8}" sibTransId="{A60F39F9-639E-4450-9202-5278B1993136}"/>
    <dgm:cxn modelId="{3AF92DB7-4B7B-44A7-BEF1-AA332DECE96A}" type="presOf" srcId="{1F82A685-E04D-4FA8-8912-8F092BC1C636}" destId="{B837BDD1-3E7A-4869-99E2-748EBCBB1338}" srcOrd="0" destOrd="0" presId="urn:microsoft.com/office/officeart/2005/8/layout/hierarchy5"/>
    <dgm:cxn modelId="{41E56529-7319-4D82-B7BE-F2440052635E}" type="presOf" srcId="{2BB5A988-8AC6-4DE5-BFA7-26740FDCC3B8}" destId="{B32845B8-D4A4-495B-8F61-56FAD7D703AB}" srcOrd="0" destOrd="0" presId="urn:microsoft.com/office/officeart/2005/8/layout/hierarchy5"/>
    <dgm:cxn modelId="{464CDC9B-A911-4104-BE4B-D7F59F9DCE86}" srcId="{6EDE6644-051D-4389-A273-01A79560F8C8}" destId="{C7F1519B-F3E0-4BDA-9ADD-A0AE0B369EDB}" srcOrd="0" destOrd="0" parTransId="{30373BCD-47F8-4B6D-9183-1A523C13461F}" sibTransId="{91AF7D93-381D-4A1F-BF2B-03C7D7D5DDD5}"/>
    <dgm:cxn modelId="{60DF8A30-2980-478E-AC61-7B2FBA4FD47D}" type="presOf" srcId="{265776C8-6B19-43AD-ADA5-AD2E78679857}" destId="{4F624BC0-B38E-4328-A4CB-331E2ED45E99}" srcOrd="1" destOrd="0" presId="urn:microsoft.com/office/officeart/2005/8/layout/hierarchy5"/>
    <dgm:cxn modelId="{B8323EAC-F010-4597-9877-9224C4ED61C2}" type="presParOf" srcId="{CABFF5B9-DD4A-48D3-8EE0-5A2DFF99BC92}" destId="{927146E7-A021-46E0-937F-56EF42138F16}" srcOrd="0" destOrd="0" presId="urn:microsoft.com/office/officeart/2005/8/layout/hierarchy5"/>
    <dgm:cxn modelId="{E835F4FF-52DB-4802-99A2-056E3C40BF06}" type="presParOf" srcId="{927146E7-A021-46E0-937F-56EF42138F16}" destId="{DDB9CA04-C234-4901-A567-27E89225F762}" srcOrd="0" destOrd="0" presId="urn:microsoft.com/office/officeart/2005/8/layout/hierarchy5"/>
    <dgm:cxn modelId="{3CF59541-D414-427F-B2F3-225E040EEB46}" type="presParOf" srcId="{927146E7-A021-46E0-937F-56EF42138F16}" destId="{A0A1AA67-FDD6-43BA-9FA3-2F4697B8453F}" srcOrd="1" destOrd="0" presId="urn:microsoft.com/office/officeart/2005/8/layout/hierarchy5"/>
    <dgm:cxn modelId="{81341B86-A195-4F76-BA54-78054537E3E2}" type="presParOf" srcId="{A0A1AA67-FDD6-43BA-9FA3-2F4697B8453F}" destId="{365240FC-10FF-4EBB-AD4A-301E6FA34FB9}" srcOrd="0" destOrd="0" presId="urn:microsoft.com/office/officeart/2005/8/layout/hierarchy5"/>
    <dgm:cxn modelId="{B20F6095-DAD3-4F6E-B0B0-A7E15EE0E369}" type="presParOf" srcId="{365240FC-10FF-4EBB-AD4A-301E6FA34FB9}" destId="{E472D964-D0FA-4BA5-ABE5-727202F0DC45}" srcOrd="0" destOrd="0" presId="urn:microsoft.com/office/officeart/2005/8/layout/hierarchy5"/>
    <dgm:cxn modelId="{19223C0D-5613-4B6E-BBA9-66517835BDAA}" type="presParOf" srcId="{365240FC-10FF-4EBB-AD4A-301E6FA34FB9}" destId="{F42258BE-9AB7-40EA-92F8-FBBC2010FF0F}" srcOrd="1" destOrd="0" presId="urn:microsoft.com/office/officeart/2005/8/layout/hierarchy5"/>
    <dgm:cxn modelId="{69CD8077-A88C-48AE-ACEC-B861E2BCE449}" type="presParOf" srcId="{F42258BE-9AB7-40EA-92F8-FBBC2010FF0F}" destId="{62E9EB1A-8413-4335-A018-ADDBCC97E472}" srcOrd="0" destOrd="0" presId="urn:microsoft.com/office/officeart/2005/8/layout/hierarchy5"/>
    <dgm:cxn modelId="{7E3D2151-12F5-40C0-810F-7D5D3DE6E7FD}" type="presParOf" srcId="{62E9EB1A-8413-4335-A018-ADDBCC97E472}" destId="{4F624BC0-B38E-4328-A4CB-331E2ED45E99}" srcOrd="0" destOrd="0" presId="urn:microsoft.com/office/officeart/2005/8/layout/hierarchy5"/>
    <dgm:cxn modelId="{F0002CCD-8B88-4A0E-A8F0-579525C5EC5D}" type="presParOf" srcId="{F42258BE-9AB7-40EA-92F8-FBBC2010FF0F}" destId="{65D5E4FA-1E94-42D4-B5C0-730C0A9B5E17}" srcOrd="1" destOrd="0" presId="urn:microsoft.com/office/officeart/2005/8/layout/hierarchy5"/>
    <dgm:cxn modelId="{38EFFBE0-4876-4405-BF42-6734EB1F3EFE}" type="presParOf" srcId="{65D5E4FA-1E94-42D4-B5C0-730C0A9B5E17}" destId="{2AFCA9BD-B861-4479-8314-9352E9A74417}" srcOrd="0" destOrd="0" presId="urn:microsoft.com/office/officeart/2005/8/layout/hierarchy5"/>
    <dgm:cxn modelId="{A2207329-E3EC-41E1-84D5-5BB25685557A}" type="presParOf" srcId="{65D5E4FA-1E94-42D4-B5C0-730C0A9B5E17}" destId="{A914EDEC-EE7E-422B-B8D9-FBE66A520382}" srcOrd="1" destOrd="0" presId="urn:microsoft.com/office/officeart/2005/8/layout/hierarchy5"/>
    <dgm:cxn modelId="{052504FC-095C-44FD-A843-C4A8A610A34E}" type="presParOf" srcId="{A914EDEC-EE7E-422B-B8D9-FBE66A520382}" destId="{B4842E80-C86D-4709-979A-0BEC40145C21}" srcOrd="0" destOrd="0" presId="urn:microsoft.com/office/officeart/2005/8/layout/hierarchy5"/>
    <dgm:cxn modelId="{A8C6898E-27B0-44FA-92EB-E7FF25BEBB43}" type="presParOf" srcId="{B4842E80-C86D-4709-979A-0BEC40145C21}" destId="{A29F6DF9-2821-4CAB-81EA-EBAEF276F9B0}" srcOrd="0" destOrd="0" presId="urn:microsoft.com/office/officeart/2005/8/layout/hierarchy5"/>
    <dgm:cxn modelId="{A77AF231-30FC-43F3-9789-B2746B39F9FB}" type="presParOf" srcId="{A914EDEC-EE7E-422B-B8D9-FBE66A520382}" destId="{12636E0D-3A05-4B0C-811D-0253A20E2DAA}" srcOrd="1" destOrd="0" presId="urn:microsoft.com/office/officeart/2005/8/layout/hierarchy5"/>
    <dgm:cxn modelId="{D869EB3B-874F-45BC-B623-0CD4083E51E4}" type="presParOf" srcId="{12636E0D-3A05-4B0C-811D-0253A20E2DAA}" destId="{BD926A3A-567B-4457-8A3D-A847D480AD98}" srcOrd="0" destOrd="0" presId="urn:microsoft.com/office/officeart/2005/8/layout/hierarchy5"/>
    <dgm:cxn modelId="{2927D4FE-7465-4D51-A663-CDDEE01044FB}" type="presParOf" srcId="{12636E0D-3A05-4B0C-811D-0253A20E2DAA}" destId="{654DCBF3-A4AE-4BA3-9B5D-17BAF49AFD88}" srcOrd="1" destOrd="0" presId="urn:microsoft.com/office/officeart/2005/8/layout/hierarchy5"/>
    <dgm:cxn modelId="{5D181E3A-1659-4866-8631-BEB01F8921AC}" type="presParOf" srcId="{F42258BE-9AB7-40EA-92F8-FBBC2010FF0F}" destId="{B837BDD1-3E7A-4869-99E2-748EBCBB1338}" srcOrd="2" destOrd="0" presId="urn:microsoft.com/office/officeart/2005/8/layout/hierarchy5"/>
    <dgm:cxn modelId="{56F7B0F3-D876-46C5-AD01-D5D6D86428BD}" type="presParOf" srcId="{B837BDD1-3E7A-4869-99E2-748EBCBB1338}" destId="{D9ECB90A-D131-4346-8BCC-0AB6DF396E9E}" srcOrd="0" destOrd="0" presId="urn:microsoft.com/office/officeart/2005/8/layout/hierarchy5"/>
    <dgm:cxn modelId="{8A35C5C6-4EB4-4CD4-8052-807C199216F3}" type="presParOf" srcId="{F42258BE-9AB7-40EA-92F8-FBBC2010FF0F}" destId="{257BC078-71B2-4261-B48F-2FC10F3C8333}" srcOrd="3" destOrd="0" presId="urn:microsoft.com/office/officeart/2005/8/layout/hierarchy5"/>
    <dgm:cxn modelId="{7639F7D9-FFA6-43A8-BFE5-E5A98366510E}" type="presParOf" srcId="{257BC078-71B2-4261-B48F-2FC10F3C8333}" destId="{5C96C58A-CF27-46DF-869D-D49BBC992644}" srcOrd="0" destOrd="0" presId="urn:microsoft.com/office/officeart/2005/8/layout/hierarchy5"/>
    <dgm:cxn modelId="{5DEDA7DA-EA67-4D1C-8D15-D84A3160D2F4}" type="presParOf" srcId="{257BC078-71B2-4261-B48F-2FC10F3C8333}" destId="{047CFC0A-E34C-4FEE-AFA5-2D4921135AE1}" srcOrd="1" destOrd="0" presId="urn:microsoft.com/office/officeart/2005/8/layout/hierarchy5"/>
    <dgm:cxn modelId="{4DF66D81-45CF-42B2-ABDA-D42696143265}" type="presParOf" srcId="{047CFC0A-E34C-4FEE-AFA5-2D4921135AE1}" destId="{B32845B8-D4A4-495B-8F61-56FAD7D703AB}" srcOrd="0" destOrd="0" presId="urn:microsoft.com/office/officeart/2005/8/layout/hierarchy5"/>
    <dgm:cxn modelId="{968BD91B-57AF-4F5C-BD9C-844F19D0D7B1}" type="presParOf" srcId="{B32845B8-D4A4-495B-8F61-56FAD7D703AB}" destId="{B3C508BF-9393-4698-8737-A202EF8FC349}" srcOrd="0" destOrd="0" presId="urn:microsoft.com/office/officeart/2005/8/layout/hierarchy5"/>
    <dgm:cxn modelId="{8557017C-271A-43D1-BF4B-04C22C595A79}" type="presParOf" srcId="{047CFC0A-E34C-4FEE-AFA5-2D4921135AE1}" destId="{7947D25B-B120-4C30-B1AD-4C172893A1DB}" srcOrd="1" destOrd="0" presId="urn:microsoft.com/office/officeart/2005/8/layout/hierarchy5"/>
    <dgm:cxn modelId="{8591F512-3B61-418E-91F0-F50A5685F5E4}" type="presParOf" srcId="{7947D25B-B120-4C30-B1AD-4C172893A1DB}" destId="{600AB46C-7FFC-4EEF-9075-63BAF372A2FE}" srcOrd="0" destOrd="0" presId="urn:microsoft.com/office/officeart/2005/8/layout/hierarchy5"/>
    <dgm:cxn modelId="{F4ED13C4-3907-456F-851C-157EFB68FE84}" type="presParOf" srcId="{7947D25B-B120-4C30-B1AD-4C172893A1DB}" destId="{4D11EC26-B551-4E99-9505-6E806FC64CB2}" srcOrd="1" destOrd="0" presId="urn:microsoft.com/office/officeart/2005/8/layout/hierarchy5"/>
    <dgm:cxn modelId="{ACA093FE-1B78-4113-A7A1-05435BB19F72}" type="presParOf" srcId="{CABFF5B9-DD4A-48D3-8EE0-5A2DFF99BC92}" destId="{698E0CF9-02F9-4765-9F72-8D0301970C67}" srcOrd="1" destOrd="0" presId="urn:microsoft.com/office/officeart/2005/8/layout/hierarchy5"/>
    <dgm:cxn modelId="{7DF8B7C4-7EC3-468A-B761-C119E19BE32C}" type="presParOf" srcId="{698E0CF9-02F9-4765-9F72-8D0301970C67}" destId="{8443C618-7F74-40D1-98FF-0602D9A0906C}" srcOrd="0" destOrd="0" presId="urn:microsoft.com/office/officeart/2005/8/layout/hierarchy5"/>
    <dgm:cxn modelId="{AFDF5B35-9082-43BD-A2C3-E2984A517A9C}" type="presParOf" srcId="{8443C618-7F74-40D1-98FF-0602D9A0906C}" destId="{E51C4B9F-403B-4652-A06B-3F9F85E0BBC7}" srcOrd="0" destOrd="0" presId="urn:microsoft.com/office/officeart/2005/8/layout/hierarchy5"/>
    <dgm:cxn modelId="{5D25AB2B-F8D9-414A-A626-A4D0B895EEA5}" type="presParOf" srcId="{8443C618-7F74-40D1-98FF-0602D9A0906C}" destId="{1A7CAEFB-55D7-42CA-B263-B768F70C7C45}" srcOrd="1" destOrd="0" presId="urn:microsoft.com/office/officeart/2005/8/layout/hierarchy5"/>
    <dgm:cxn modelId="{81C8B66F-2A58-42A9-A7A1-D3BFF3AD5446}" type="presParOf" srcId="{698E0CF9-02F9-4765-9F72-8D0301970C67}" destId="{DE781FBD-5D81-4313-9B54-99FBF91EDF9B}" srcOrd="1" destOrd="0" presId="urn:microsoft.com/office/officeart/2005/8/layout/hierarchy5"/>
    <dgm:cxn modelId="{DE884590-AE35-419A-8E90-400210CEC192}" type="presParOf" srcId="{DE781FBD-5D81-4313-9B54-99FBF91EDF9B}" destId="{DF6E49CD-D0D8-4CAA-ABB6-1B01969ED20D}" srcOrd="0" destOrd="0" presId="urn:microsoft.com/office/officeart/2005/8/layout/hierarchy5"/>
    <dgm:cxn modelId="{8158FC7A-6C05-4C0B-B3C2-BB8F5A8B3A85}" type="presParOf" srcId="{698E0CF9-02F9-4765-9F72-8D0301970C67}" destId="{D0AD3EEA-3880-4A21-8AF2-A6A133A8C2EA}" srcOrd="2" destOrd="0" presId="urn:microsoft.com/office/officeart/2005/8/layout/hierarchy5"/>
    <dgm:cxn modelId="{14BF93A8-C824-446A-A76F-CAA502BEF8A0}" type="presParOf" srcId="{D0AD3EEA-3880-4A21-8AF2-A6A133A8C2EA}" destId="{9ECA7DE5-6ABC-486D-B188-18586A70055A}" srcOrd="0" destOrd="0" presId="urn:microsoft.com/office/officeart/2005/8/layout/hierarchy5"/>
    <dgm:cxn modelId="{677E9006-B7C7-49FE-ACC3-43EA283C80D3}" type="presParOf" srcId="{D0AD3EEA-3880-4A21-8AF2-A6A133A8C2EA}" destId="{DC106245-85D9-4CCE-838D-690B4E0DF2CC}" srcOrd="1" destOrd="0" presId="urn:microsoft.com/office/officeart/2005/8/layout/hierarchy5"/>
    <dgm:cxn modelId="{478D5CDA-ADF9-4357-BF3D-B01192B2B56D}" type="presParOf" srcId="{698E0CF9-02F9-4765-9F72-8D0301970C67}" destId="{DD536F8E-AEDC-4854-A3C5-3A2A8335E251}" srcOrd="3" destOrd="0" presId="urn:microsoft.com/office/officeart/2005/8/layout/hierarchy5"/>
    <dgm:cxn modelId="{351C3362-4324-43E3-BFEC-C73D58EE2E94}" type="presParOf" srcId="{DD536F8E-AEDC-4854-A3C5-3A2A8335E251}" destId="{3E9AD68A-1DF1-4F45-95A0-E540B047EA8F}" srcOrd="0" destOrd="0" presId="urn:microsoft.com/office/officeart/2005/8/layout/hierarchy5"/>
    <dgm:cxn modelId="{BFA3EA22-A376-4DA4-8037-7C5F25ED71C5}" type="presParOf" srcId="{698E0CF9-02F9-4765-9F72-8D0301970C67}" destId="{95C47E23-65BC-4F3F-BC86-35E1CE06FE5E}" srcOrd="4" destOrd="0" presId="urn:microsoft.com/office/officeart/2005/8/layout/hierarchy5"/>
    <dgm:cxn modelId="{1A777F21-24FD-4568-A484-7A829D7868CF}" type="presParOf" srcId="{95C47E23-65BC-4F3F-BC86-35E1CE06FE5E}" destId="{2AA13283-D952-47E8-927D-CB967B3E81BA}" srcOrd="0" destOrd="0" presId="urn:microsoft.com/office/officeart/2005/8/layout/hierarchy5"/>
    <dgm:cxn modelId="{5FBA1896-B836-45AA-9ECB-1E082617D601}" type="presParOf" srcId="{95C47E23-65BC-4F3F-BC86-35E1CE06FE5E}" destId="{FFF030FF-257C-44D3-89EB-8B1F375A7AFE}" srcOrd="1" destOrd="0" presId="urn:microsoft.com/office/officeart/2005/8/layout/hierarchy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57D9DCE2-92D7-41CA-BFE9-3D3050A75163}"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pt-PT"/>
        </a:p>
      </dgm:t>
    </dgm:pt>
    <dgm:pt modelId="{EA9B4BB6-AC1A-4C97-ACC7-F0F1007A3028}">
      <dgm:prSet phldrT="[Texto]" custT="1"/>
      <dgm:spPr>
        <a:solidFill>
          <a:schemeClr val="tx2">
            <a:lumMod val="50000"/>
          </a:schemeClr>
        </a:solidFill>
      </dgm:spPr>
      <dgm:t>
        <a:bodyPr/>
        <a:lstStyle/>
        <a:p>
          <a:r>
            <a:rPr lang="pt-PT" sz="2800" b="1" dirty="0" smtClean="0">
              <a:solidFill>
                <a:srgbClr val="FFC000"/>
              </a:solidFill>
            </a:rPr>
            <a:t>Recursos</a:t>
          </a:r>
        </a:p>
        <a:p>
          <a:r>
            <a:rPr lang="pt-PT" sz="2800" b="1" dirty="0" smtClean="0">
              <a:solidFill>
                <a:srgbClr val="FFC000"/>
              </a:solidFill>
            </a:rPr>
            <a:t>minerais</a:t>
          </a:r>
          <a:endParaRPr lang="pt-PT" sz="2800" b="1" dirty="0">
            <a:solidFill>
              <a:srgbClr val="FFC000"/>
            </a:solidFill>
          </a:endParaRPr>
        </a:p>
      </dgm:t>
    </dgm:pt>
    <dgm:pt modelId="{F8910012-C396-4227-824F-ED71C6117087}" type="parTrans" cxnId="{077EE492-E0A8-4233-B7CD-41B417477338}">
      <dgm:prSet/>
      <dgm:spPr/>
      <dgm:t>
        <a:bodyPr/>
        <a:lstStyle/>
        <a:p>
          <a:endParaRPr lang="pt-PT" sz="1600"/>
        </a:p>
      </dgm:t>
    </dgm:pt>
    <dgm:pt modelId="{7655F181-0734-407A-888B-9D1E6F57A8F4}" type="sibTrans" cxnId="{077EE492-E0A8-4233-B7CD-41B417477338}">
      <dgm:prSet/>
      <dgm:spPr/>
      <dgm:t>
        <a:bodyPr/>
        <a:lstStyle/>
        <a:p>
          <a:endParaRPr lang="pt-PT" sz="1600"/>
        </a:p>
      </dgm:t>
    </dgm:pt>
    <dgm:pt modelId="{0B2ED372-58B8-469A-8D51-9BE1A6F59040}" type="pres">
      <dgm:prSet presAssocID="{57D9DCE2-92D7-41CA-BFE9-3D3050A75163}" presName="Name0" presStyleCnt="0">
        <dgm:presLayoutVars>
          <dgm:chMax val="1"/>
          <dgm:dir/>
          <dgm:animLvl val="ctr"/>
          <dgm:resizeHandles val="exact"/>
        </dgm:presLayoutVars>
      </dgm:prSet>
      <dgm:spPr/>
      <dgm:t>
        <a:bodyPr/>
        <a:lstStyle/>
        <a:p>
          <a:endParaRPr lang="pt-PT"/>
        </a:p>
      </dgm:t>
    </dgm:pt>
    <dgm:pt modelId="{822250A2-2EFE-4716-ADBF-73498C10D196}" type="pres">
      <dgm:prSet presAssocID="{EA9B4BB6-AC1A-4C97-ACC7-F0F1007A3028}" presName="centerShape" presStyleLbl="node0" presStyleIdx="0" presStyleCnt="1" custScaleX="128783" custScaleY="111222" custLinFactNeighborX="176" custLinFactNeighborY="-12"/>
      <dgm:spPr/>
      <dgm:t>
        <a:bodyPr/>
        <a:lstStyle/>
        <a:p>
          <a:endParaRPr lang="pt-PT"/>
        </a:p>
      </dgm:t>
    </dgm:pt>
  </dgm:ptLst>
  <dgm:cxnLst>
    <dgm:cxn modelId="{077EE492-E0A8-4233-B7CD-41B417477338}" srcId="{57D9DCE2-92D7-41CA-BFE9-3D3050A75163}" destId="{EA9B4BB6-AC1A-4C97-ACC7-F0F1007A3028}" srcOrd="0" destOrd="0" parTransId="{F8910012-C396-4227-824F-ED71C6117087}" sibTransId="{7655F181-0734-407A-888B-9D1E6F57A8F4}"/>
    <dgm:cxn modelId="{663C8C76-2CD9-4777-9E41-64E6F8BFB979}" type="presOf" srcId="{57D9DCE2-92D7-41CA-BFE9-3D3050A75163}" destId="{0B2ED372-58B8-469A-8D51-9BE1A6F59040}" srcOrd="0" destOrd="0" presId="urn:microsoft.com/office/officeart/2005/8/layout/radial5"/>
    <dgm:cxn modelId="{FF3EF868-CC65-4A56-98BB-4DEE9A442AF3}" type="presOf" srcId="{EA9B4BB6-AC1A-4C97-ACC7-F0F1007A3028}" destId="{822250A2-2EFE-4716-ADBF-73498C10D196}" srcOrd="0" destOrd="0" presId="urn:microsoft.com/office/officeart/2005/8/layout/radial5"/>
    <dgm:cxn modelId="{F0B26125-36E4-4F2C-BEE4-FBD15A4CA193}" type="presParOf" srcId="{0B2ED372-58B8-469A-8D51-9BE1A6F59040}" destId="{822250A2-2EFE-4716-ADBF-73498C10D196}" srcOrd="0" destOrd="0" presId="urn:microsoft.com/office/officeart/2005/8/layout/radial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55175815-8EE3-4438-A4C3-FF6BFF0C10CE}"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pt-PT"/>
        </a:p>
      </dgm:t>
    </dgm:pt>
    <dgm:pt modelId="{C71E3CFF-A02B-421B-9067-47FA6704DBC6}">
      <dgm:prSet custT="1"/>
      <dgm:spPr/>
      <dgm:t>
        <a:bodyPr/>
        <a:lstStyle/>
        <a:p>
          <a:pPr rtl="0"/>
          <a:r>
            <a:rPr lang="pt-PT" sz="1600" b="0" dirty="0" smtClean="0">
              <a:solidFill>
                <a:srgbClr val="002060"/>
              </a:solidFill>
              <a:latin typeface="+mn-lt"/>
            </a:rPr>
            <a:t>Obrigação presente (legal ou construtiva)</a:t>
          </a:r>
          <a:endParaRPr lang="pt-PT" sz="1600" b="0" dirty="0">
            <a:solidFill>
              <a:srgbClr val="002060"/>
            </a:solidFill>
            <a:latin typeface="+mn-lt"/>
          </a:endParaRPr>
        </a:p>
      </dgm:t>
    </dgm:pt>
    <dgm:pt modelId="{05613858-5768-4AEF-A6A6-DEA8270AC1CF}" type="parTrans" cxnId="{F110BBD2-C364-4B06-BC00-6FC8B874CB7A}">
      <dgm:prSet/>
      <dgm:spPr/>
      <dgm:t>
        <a:bodyPr/>
        <a:lstStyle/>
        <a:p>
          <a:endParaRPr lang="pt-PT" b="0">
            <a:latin typeface="+mn-lt"/>
          </a:endParaRPr>
        </a:p>
      </dgm:t>
    </dgm:pt>
    <dgm:pt modelId="{C4E5A9BF-CBCA-46A5-9A3D-2A947F7000B7}" type="sibTrans" cxnId="{F110BBD2-C364-4B06-BC00-6FC8B874CB7A}">
      <dgm:prSet/>
      <dgm:spPr/>
      <dgm:t>
        <a:bodyPr/>
        <a:lstStyle/>
        <a:p>
          <a:endParaRPr lang="pt-PT" b="0">
            <a:latin typeface="+mn-lt"/>
          </a:endParaRPr>
        </a:p>
      </dgm:t>
    </dgm:pt>
    <dgm:pt modelId="{B715F37F-C282-49A8-82B2-46DB2C7585FE}">
      <dgm:prSet custT="1"/>
      <dgm:spPr/>
      <dgm:t>
        <a:bodyPr/>
        <a:lstStyle/>
        <a:p>
          <a:pPr rtl="0"/>
          <a:r>
            <a:rPr lang="pt-PT" sz="1600" b="0" dirty="0" smtClean="0">
              <a:solidFill>
                <a:srgbClr val="002060"/>
              </a:solidFill>
              <a:latin typeface="+mn-lt"/>
            </a:rPr>
            <a:t>Seja provável um exfluxo de recursos </a:t>
          </a:r>
          <a:endParaRPr lang="pt-PT" sz="1600" b="0" dirty="0">
            <a:solidFill>
              <a:srgbClr val="002060"/>
            </a:solidFill>
            <a:latin typeface="+mn-lt"/>
          </a:endParaRPr>
        </a:p>
      </dgm:t>
    </dgm:pt>
    <dgm:pt modelId="{97DD8D76-9EBD-4349-9E1D-38B1D24DFB5F}" type="parTrans" cxnId="{769E2511-54E8-436B-8DE8-E782EE672B58}">
      <dgm:prSet/>
      <dgm:spPr/>
      <dgm:t>
        <a:bodyPr/>
        <a:lstStyle/>
        <a:p>
          <a:endParaRPr lang="pt-PT" b="0">
            <a:latin typeface="+mn-lt"/>
          </a:endParaRPr>
        </a:p>
      </dgm:t>
    </dgm:pt>
    <dgm:pt modelId="{7A1A1F60-AB39-4460-AA8F-E0B52B8EE5A1}" type="sibTrans" cxnId="{769E2511-54E8-436B-8DE8-E782EE672B58}">
      <dgm:prSet/>
      <dgm:spPr/>
      <dgm:t>
        <a:bodyPr/>
        <a:lstStyle/>
        <a:p>
          <a:endParaRPr lang="pt-PT" b="0">
            <a:latin typeface="+mn-lt"/>
          </a:endParaRPr>
        </a:p>
      </dgm:t>
    </dgm:pt>
    <dgm:pt modelId="{262586E0-49C0-4169-A064-71EE8C4C4838}">
      <dgm:prSet custT="1"/>
      <dgm:spPr/>
      <dgm:t>
        <a:bodyPr/>
        <a:lstStyle/>
        <a:p>
          <a:pPr rtl="0"/>
          <a:r>
            <a:rPr lang="pt-PT" sz="1600" b="0" dirty="0" smtClean="0">
              <a:solidFill>
                <a:srgbClr val="00B0F0"/>
              </a:solidFill>
              <a:latin typeface="+mn-lt"/>
            </a:rPr>
            <a:t>Possa ser efectuada uma estimativa fiável da obrigação</a:t>
          </a:r>
          <a:endParaRPr lang="pt-PT" sz="1600" b="0" dirty="0">
            <a:solidFill>
              <a:srgbClr val="00B0F0"/>
            </a:solidFill>
            <a:latin typeface="+mn-lt"/>
          </a:endParaRPr>
        </a:p>
      </dgm:t>
    </dgm:pt>
    <dgm:pt modelId="{51D694A2-BB56-4850-8AD9-1FADD88D3199}" type="parTrans" cxnId="{9A9EED8C-CCD3-400B-BDC0-7D60DA25911B}">
      <dgm:prSet/>
      <dgm:spPr/>
      <dgm:t>
        <a:bodyPr/>
        <a:lstStyle/>
        <a:p>
          <a:endParaRPr lang="pt-PT" b="0">
            <a:latin typeface="+mn-lt"/>
          </a:endParaRPr>
        </a:p>
      </dgm:t>
    </dgm:pt>
    <dgm:pt modelId="{B3744894-4B42-4C1C-8297-45F72B177F79}" type="sibTrans" cxnId="{9A9EED8C-CCD3-400B-BDC0-7D60DA25911B}">
      <dgm:prSet/>
      <dgm:spPr/>
      <dgm:t>
        <a:bodyPr/>
        <a:lstStyle/>
        <a:p>
          <a:endParaRPr lang="pt-PT" b="0">
            <a:latin typeface="+mn-lt"/>
          </a:endParaRPr>
        </a:p>
      </dgm:t>
    </dgm:pt>
    <dgm:pt modelId="{1BDA0167-E4AA-4B9E-8755-F7A095B5F784}">
      <dgm:prSet custT="1"/>
      <dgm:spPr/>
      <dgm:t>
        <a:bodyPr/>
        <a:lstStyle/>
        <a:p>
          <a:pPr rtl="0"/>
          <a:r>
            <a:rPr lang="pt-PT" sz="1600" b="0" dirty="0" smtClean="0">
              <a:solidFill>
                <a:srgbClr val="00B0F0"/>
              </a:solidFill>
              <a:latin typeface="+mn-lt"/>
            </a:rPr>
            <a:t>Como resultado de um acontecimento passado</a:t>
          </a:r>
          <a:endParaRPr lang="pt-PT" sz="1600" b="0" dirty="0">
            <a:solidFill>
              <a:srgbClr val="00B0F0"/>
            </a:solidFill>
            <a:latin typeface="+mn-lt"/>
          </a:endParaRPr>
        </a:p>
      </dgm:t>
    </dgm:pt>
    <dgm:pt modelId="{E0AD9BDD-42AD-478A-9226-B28EA330EB61}" type="parTrans" cxnId="{719FA3C7-275A-437D-A700-FAA035FC64D6}">
      <dgm:prSet/>
      <dgm:spPr/>
      <dgm:t>
        <a:bodyPr/>
        <a:lstStyle/>
        <a:p>
          <a:endParaRPr lang="pt-PT" b="0">
            <a:latin typeface="+mn-lt"/>
          </a:endParaRPr>
        </a:p>
      </dgm:t>
    </dgm:pt>
    <dgm:pt modelId="{E0F9A308-4420-4FEC-AB44-675674618D95}" type="sibTrans" cxnId="{719FA3C7-275A-437D-A700-FAA035FC64D6}">
      <dgm:prSet/>
      <dgm:spPr/>
      <dgm:t>
        <a:bodyPr/>
        <a:lstStyle/>
        <a:p>
          <a:endParaRPr lang="pt-PT" b="0">
            <a:latin typeface="+mn-lt"/>
          </a:endParaRPr>
        </a:p>
      </dgm:t>
    </dgm:pt>
    <dgm:pt modelId="{D2152241-EC2A-45C2-B746-0CBB84E90F45}" type="pres">
      <dgm:prSet presAssocID="{55175815-8EE3-4438-A4C3-FF6BFF0C10CE}" presName="compositeShape" presStyleCnt="0">
        <dgm:presLayoutVars>
          <dgm:dir/>
          <dgm:resizeHandles/>
        </dgm:presLayoutVars>
      </dgm:prSet>
      <dgm:spPr/>
      <dgm:t>
        <a:bodyPr/>
        <a:lstStyle/>
        <a:p>
          <a:endParaRPr lang="pt-PT"/>
        </a:p>
      </dgm:t>
    </dgm:pt>
    <dgm:pt modelId="{2D5469CD-7D7C-4C77-9352-A49E701621E2}" type="pres">
      <dgm:prSet presAssocID="{55175815-8EE3-4438-A4C3-FF6BFF0C10CE}" presName="pyramid" presStyleLbl="node1" presStyleIdx="0" presStyleCnt="1" custScaleX="118987" custLinFactNeighborX="1731" custLinFactNeighborY="-1923"/>
      <dgm:spPr/>
    </dgm:pt>
    <dgm:pt modelId="{AD57D232-E5D6-454D-A623-4C849D2F6EEC}" type="pres">
      <dgm:prSet presAssocID="{55175815-8EE3-4438-A4C3-FF6BFF0C10CE}" presName="theList" presStyleCnt="0"/>
      <dgm:spPr/>
    </dgm:pt>
    <dgm:pt modelId="{AC4BC66B-D6CC-4AC5-A595-D2A8E7F56C82}" type="pres">
      <dgm:prSet presAssocID="{C71E3CFF-A02B-421B-9067-47FA6704DBC6}" presName="aNode" presStyleLbl="fgAcc1" presStyleIdx="0" presStyleCnt="4">
        <dgm:presLayoutVars>
          <dgm:bulletEnabled val="1"/>
        </dgm:presLayoutVars>
      </dgm:prSet>
      <dgm:spPr/>
      <dgm:t>
        <a:bodyPr/>
        <a:lstStyle/>
        <a:p>
          <a:endParaRPr lang="pt-PT"/>
        </a:p>
      </dgm:t>
    </dgm:pt>
    <dgm:pt modelId="{B2EC0A35-7840-4154-AE6E-EEAA2501486E}" type="pres">
      <dgm:prSet presAssocID="{C71E3CFF-A02B-421B-9067-47FA6704DBC6}" presName="aSpace" presStyleCnt="0"/>
      <dgm:spPr/>
    </dgm:pt>
    <dgm:pt modelId="{7E7A2623-2B57-46B4-BDF2-E4F8D5A4C5D2}" type="pres">
      <dgm:prSet presAssocID="{1BDA0167-E4AA-4B9E-8755-F7A095B5F784}" presName="aNode" presStyleLbl="fgAcc1" presStyleIdx="1" presStyleCnt="4">
        <dgm:presLayoutVars>
          <dgm:bulletEnabled val="1"/>
        </dgm:presLayoutVars>
      </dgm:prSet>
      <dgm:spPr/>
      <dgm:t>
        <a:bodyPr/>
        <a:lstStyle/>
        <a:p>
          <a:endParaRPr lang="pt-PT"/>
        </a:p>
      </dgm:t>
    </dgm:pt>
    <dgm:pt modelId="{BEFE4E25-28A8-44E6-89C1-81217080D6C4}" type="pres">
      <dgm:prSet presAssocID="{1BDA0167-E4AA-4B9E-8755-F7A095B5F784}" presName="aSpace" presStyleCnt="0"/>
      <dgm:spPr/>
    </dgm:pt>
    <dgm:pt modelId="{41A3FC8A-1BAC-4935-976E-B35FCEF2ABDE}" type="pres">
      <dgm:prSet presAssocID="{B715F37F-C282-49A8-82B2-46DB2C7585FE}" presName="aNode" presStyleLbl="fgAcc1" presStyleIdx="2" presStyleCnt="4">
        <dgm:presLayoutVars>
          <dgm:bulletEnabled val="1"/>
        </dgm:presLayoutVars>
      </dgm:prSet>
      <dgm:spPr/>
      <dgm:t>
        <a:bodyPr/>
        <a:lstStyle/>
        <a:p>
          <a:endParaRPr lang="pt-PT"/>
        </a:p>
      </dgm:t>
    </dgm:pt>
    <dgm:pt modelId="{D78875F8-8459-4178-8E22-3CC6D3A2AC85}" type="pres">
      <dgm:prSet presAssocID="{B715F37F-C282-49A8-82B2-46DB2C7585FE}" presName="aSpace" presStyleCnt="0"/>
      <dgm:spPr/>
    </dgm:pt>
    <dgm:pt modelId="{32C54928-1AFA-48D3-9D15-730D70B80F5B}" type="pres">
      <dgm:prSet presAssocID="{262586E0-49C0-4169-A064-71EE8C4C4838}" presName="aNode" presStyleLbl="fgAcc1" presStyleIdx="3" presStyleCnt="4" custScaleX="100942" custScaleY="145778">
        <dgm:presLayoutVars>
          <dgm:bulletEnabled val="1"/>
        </dgm:presLayoutVars>
      </dgm:prSet>
      <dgm:spPr/>
      <dgm:t>
        <a:bodyPr/>
        <a:lstStyle/>
        <a:p>
          <a:endParaRPr lang="pt-PT"/>
        </a:p>
      </dgm:t>
    </dgm:pt>
    <dgm:pt modelId="{5DBF7E52-647D-4D6C-B785-C082D1893C82}" type="pres">
      <dgm:prSet presAssocID="{262586E0-49C0-4169-A064-71EE8C4C4838}" presName="aSpace" presStyleCnt="0"/>
      <dgm:spPr/>
    </dgm:pt>
  </dgm:ptLst>
  <dgm:cxnLst>
    <dgm:cxn modelId="{738480E0-857D-4CE5-8F8E-93FD570EC0ED}" type="presOf" srcId="{1BDA0167-E4AA-4B9E-8755-F7A095B5F784}" destId="{7E7A2623-2B57-46B4-BDF2-E4F8D5A4C5D2}" srcOrd="0" destOrd="0" presId="urn:microsoft.com/office/officeart/2005/8/layout/pyramid2"/>
    <dgm:cxn modelId="{69B2C692-C7C0-4B5E-86AD-12DFE94B3179}" type="presOf" srcId="{B715F37F-C282-49A8-82B2-46DB2C7585FE}" destId="{41A3FC8A-1BAC-4935-976E-B35FCEF2ABDE}" srcOrd="0" destOrd="0" presId="urn:microsoft.com/office/officeart/2005/8/layout/pyramid2"/>
    <dgm:cxn modelId="{12B30A42-A376-4166-B575-4E3BFDBB4E41}" type="presOf" srcId="{C71E3CFF-A02B-421B-9067-47FA6704DBC6}" destId="{AC4BC66B-D6CC-4AC5-A595-D2A8E7F56C82}" srcOrd="0" destOrd="0" presId="urn:microsoft.com/office/officeart/2005/8/layout/pyramid2"/>
    <dgm:cxn modelId="{1565662D-A212-4675-98BE-6FCF85B48A32}" type="presOf" srcId="{55175815-8EE3-4438-A4C3-FF6BFF0C10CE}" destId="{D2152241-EC2A-45C2-B746-0CBB84E90F45}" srcOrd="0" destOrd="0" presId="urn:microsoft.com/office/officeart/2005/8/layout/pyramid2"/>
    <dgm:cxn modelId="{9A9EED8C-CCD3-400B-BDC0-7D60DA25911B}" srcId="{55175815-8EE3-4438-A4C3-FF6BFF0C10CE}" destId="{262586E0-49C0-4169-A064-71EE8C4C4838}" srcOrd="3" destOrd="0" parTransId="{51D694A2-BB56-4850-8AD9-1FADD88D3199}" sibTransId="{B3744894-4B42-4C1C-8297-45F72B177F79}"/>
    <dgm:cxn modelId="{F110BBD2-C364-4B06-BC00-6FC8B874CB7A}" srcId="{55175815-8EE3-4438-A4C3-FF6BFF0C10CE}" destId="{C71E3CFF-A02B-421B-9067-47FA6704DBC6}" srcOrd="0" destOrd="0" parTransId="{05613858-5768-4AEF-A6A6-DEA8270AC1CF}" sibTransId="{C4E5A9BF-CBCA-46A5-9A3D-2A947F7000B7}"/>
    <dgm:cxn modelId="{BB64DE76-BB0F-44C9-832C-C84BFCA22D84}" type="presOf" srcId="{262586E0-49C0-4169-A064-71EE8C4C4838}" destId="{32C54928-1AFA-48D3-9D15-730D70B80F5B}" srcOrd="0" destOrd="0" presId="urn:microsoft.com/office/officeart/2005/8/layout/pyramid2"/>
    <dgm:cxn modelId="{719FA3C7-275A-437D-A700-FAA035FC64D6}" srcId="{55175815-8EE3-4438-A4C3-FF6BFF0C10CE}" destId="{1BDA0167-E4AA-4B9E-8755-F7A095B5F784}" srcOrd="1" destOrd="0" parTransId="{E0AD9BDD-42AD-478A-9226-B28EA330EB61}" sibTransId="{E0F9A308-4420-4FEC-AB44-675674618D95}"/>
    <dgm:cxn modelId="{769E2511-54E8-436B-8DE8-E782EE672B58}" srcId="{55175815-8EE3-4438-A4C3-FF6BFF0C10CE}" destId="{B715F37F-C282-49A8-82B2-46DB2C7585FE}" srcOrd="2" destOrd="0" parTransId="{97DD8D76-9EBD-4349-9E1D-38B1D24DFB5F}" sibTransId="{7A1A1F60-AB39-4460-AA8F-E0B52B8EE5A1}"/>
    <dgm:cxn modelId="{91BF4E05-D9D5-4102-A808-DF5F5D47A7AE}" type="presParOf" srcId="{D2152241-EC2A-45C2-B746-0CBB84E90F45}" destId="{2D5469CD-7D7C-4C77-9352-A49E701621E2}" srcOrd="0" destOrd="0" presId="urn:microsoft.com/office/officeart/2005/8/layout/pyramid2"/>
    <dgm:cxn modelId="{7330CC8D-B35B-4394-935C-32FEBD217E5D}" type="presParOf" srcId="{D2152241-EC2A-45C2-B746-0CBB84E90F45}" destId="{AD57D232-E5D6-454D-A623-4C849D2F6EEC}" srcOrd="1" destOrd="0" presId="urn:microsoft.com/office/officeart/2005/8/layout/pyramid2"/>
    <dgm:cxn modelId="{15565019-DA76-4826-9169-1F0CACDFAC5B}" type="presParOf" srcId="{AD57D232-E5D6-454D-A623-4C849D2F6EEC}" destId="{AC4BC66B-D6CC-4AC5-A595-D2A8E7F56C82}" srcOrd="0" destOrd="0" presId="urn:microsoft.com/office/officeart/2005/8/layout/pyramid2"/>
    <dgm:cxn modelId="{BF48D299-65E5-4910-A42F-503AB1E90F2E}" type="presParOf" srcId="{AD57D232-E5D6-454D-A623-4C849D2F6EEC}" destId="{B2EC0A35-7840-4154-AE6E-EEAA2501486E}" srcOrd="1" destOrd="0" presId="urn:microsoft.com/office/officeart/2005/8/layout/pyramid2"/>
    <dgm:cxn modelId="{862F612B-7882-49A5-89CD-D37C252EF9F6}" type="presParOf" srcId="{AD57D232-E5D6-454D-A623-4C849D2F6EEC}" destId="{7E7A2623-2B57-46B4-BDF2-E4F8D5A4C5D2}" srcOrd="2" destOrd="0" presId="urn:microsoft.com/office/officeart/2005/8/layout/pyramid2"/>
    <dgm:cxn modelId="{04033E78-00D9-4985-92EE-9CCD5A2982FE}" type="presParOf" srcId="{AD57D232-E5D6-454D-A623-4C849D2F6EEC}" destId="{BEFE4E25-28A8-44E6-89C1-81217080D6C4}" srcOrd="3" destOrd="0" presId="urn:microsoft.com/office/officeart/2005/8/layout/pyramid2"/>
    <dgm:cxn modelId="{6894C865-35FE-41AB-9717-489F5355DA16}" type="presParOf" srcId="{AD57D232-E5D6-454D-A623-4C849D2F6EEC}" destId="{41A3FC8A-1BAC-4935-976E-B35FCEF2ABDE}" srcOrd="4" destOrd="0" presId="urn:microsoft.com/office/officeart/2005/8/layout/pyramid2"/>
    <dgm:cxn modelId="{A535E688-1095-410C-91C0-1D8BFE0E53B5}" type="presParOf" srcId="{AD57D232-E5D6-454D-A623-4C849D2F6EEC}" destId="{D78875F8-8459-4178-8E22-3CC6D3A2AC85}" srcOrd="5" destOrd="0" presId="urn:microsoft.com/office/officeart/2005/8/layout/pyramid2"/>
    <dgm:cxn modelId="{6C655536-C13E-4968-A436-3A7E2590DE81}" type="presParOf" srcId="{AD57D232-E5D6-454D-A623-4C849D2F6EEC}" destId="{32C54928-1AFA-48D3-9D15-730D70B80F5B}" srcOrd="6" destOrd="0" presId="urn:microsoft.com/office/officeart/2005/8/layout/pyramid2"/>
    <dgm:cxn modelId="{20BDCD1E-22CE-4FB8-94B3-47C701EECD9E}" type="presParOf" srcId="{AD57D232-E5D6-454D-A623-4C849D2F6EEC}" destId="{5DBF7E52-647D-4D6C-B785-C082D1893C82}" srcOrd="7" destOrd="0" presId="urn:microsoft.com/office/officeart/2005/8/layout/pyramid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AFD63A87-D8D5-4A7B-BD47-582CD966637F}" type="doc">
      <dgm:prSet loTypeId="urn:microsoft.com/office/officeart/2005/8/layout/hChevron3" loCatId="process" qsTypeId="urn:microsoft.com/office/officeart/2005/8/quickstyle/simple2" qsCatId="simple" csTypeId="urn:microsoft.com/office/officeart/2005/8/colors/accent1_3" csCatId="accent1" phldr="1"/>
      <dgm:spPr/>
    </dgm:pt>
    <dgm:pt modelId="{4BBB2E9E-5A4B-46D1-ACA3-F9015C81C9DF}">
      <dgm:prSet phldrT="[Texto]"/>
      <dgm:spPr/>
      <dgm:t>
        <a:bodyPr/>
        <a:lstStyle/>
        <a:p>
          <a:r>
            <a:rPr lang="pt-PT" dirty="0" smtClean="0"/>
            <a:t>Aumento</a:t>
          </a:r>
          <a:endParaRPr lang="pt-PT" dirty="0"/>
        </a:p>
      </dgm:t>
    </dgm:pt>
    <dgm:pt modelId="{2E0AB4F0-9704-465F-B0DF-BE65F3AF590B}" type="parTrans" cxnId="{C9E60D5C-DDC5-43C1-BA02-01CEF83E278B}">
      <dgm:prSet/>
      <dgm:spPr/>
      <dgm:t>
        <a:bodyPr/>
        <a:lstStyle/>
        <a:p>
          <a:endParaRPr lang="pt-PT"/>
        </a:p>
      </dgm:t>
    </dgm:pt>
    <dgm:pt modelId="{B4536203-400B-4553-83C5-6BB8D5E33629}" type="sibTrans" cxnId="{C9E60D5C-DDC5-43C1-BA02-01CEF83E278B}">
      <dgm:prSet/>
      <dgm:spPr/>
      <dgm:t>
        <a:bodyPr/>
        <a:lstStyle/>
        <a:p>
          <a:endParaRPr lang="pt-PT"/>
        </a:p>
      </dgm:t>
    </dgm:pt>
    <dgm:pt modelId="{94CD3561-A1D1-48BC-8129-66A92820A564}">
      <dgm:prSet phldrT="[Texto]"/>
      <dgm:spPr/>
      <dgm:t>
        <a:bodyPr/>
        <a:lstStyle/>
        <a:p>
          <a:r>
            <a:rPr lang="pt-PT" dirty="0" smtClean="0"/>
            <a:t>Activo</a:t>
          </a:r>
          <a:endParaRPr lang="pt-PT" dirty="0"/>
        </a:p>
      </dgm:t>
    </dgm:pt>
    <dgm:pt modelId="{EFE54461-CAB9-4E41-922A-F70288D9FDA6}" type="parTrans" cxnId="{C5FBCA65-5115-470E-9F39-06700FADFAED}">
      <dgm:prSet/>
      <dgm:spPr/>
      <dgm:t>
        <a:bodyPr/>
        <a:lstStyle/>
        <a:p>
          <a:endParaRPr lang="pt-PT"/>
        </a:p>
      </dgm:t>
    </dgm:pt>
    <dgm:pt modelId="{F8073436-D166-40B9-A6DC-0C868DE47131}" type="sibTrans" cxnId="{C5FBCA65-5115-470E-9F39-06700FADFAED}">
      <dgm:prSet/>
      <dgm:spPr/>
      <dgm:t>
        <a:bodyPr/>
        <a:lstStyle/>
        <a:p>
          <a:endParaRPr lang="pt-PT"/>
        </a:p>
      </dgm:t>
    </dgm:pt>
    <dgm:pt modelId="{C211B73B-5B2B-4EE1-AAD4-E15FFF526F6A}">
      <dgm:prSet phldrT="[Texto]"/>
      <dgm:spPr/>
      <dgm:t>
        <a:bodyPr/>
        <a:lstStyle/>
        <a:p>
          <a:r>
            <a:rPr lang="pt-PT" dirty="0" smtClean="0"/>
            <a:t>Passivo imposto diferido</a:t>
          </a:r>
          <a:endParaRPr lang="pt-PT" dirty="0"/>
        </a:p>
      </dgm:t>
    </dgm:pt>
    <dgm:pt modelId="{CAE2760C-9013-4B3F-A06E-BA7FE2F64E82}" type="parTrans" cxnId="{92E51CDC-9E5A-4759-8706-1931DB4E5677}">
      <dgm:prSet/>
      <dgm:spPr/>
      <dgm:t>
        <a:bodyPr/>
        <a:lstStyle/>
        <a:p>
          <a:endParaRPr lang="pt-PT"/>
        </a:p>
      </dgm:t>
    </dgm:pt>
    <dgm:pt modelId="{C361FD44-5A07-42D5-BBF5-E645147ED4FE}" type="sibTrans" cxnId="{92E51CDC-9E5A-4759-8706-1931DB4E5677}">
      <dgm:prSet/>
      <dgm:spPr/>
      <dgm:t>
        <a:bodyPr/>
        <a:lstStyle/>
        <a:p>
          <a:endParaRPr lang="pt-PT"/>
        </a:p>
      </dgm:t>
    </dgm:pt>
    <dgm:pt modelId="{F37DD86C-58D4-4D26-A2EA-7672387FC408}" type="pres">
      <dgm:prSet presAssocID="{AFD63A87-D8D5-4A7B-BD47-582CD966637F}" presName="Name0" presStyleCnt="0">
        <dgm:presLayoutVars>
          <dgm:dir/>
          <dgm:resizeHandles val="exact"/>
        </dgm:presLayoutVars>
      </dgm:prSet>
      <dgm:spPr/>
    </dgm:pt>
    <dgm:pt modelId="{CA2A7A2D-7500-47AA-9CE7-6FEBE944E4B7}" type="pres">
      <dgm:prSet presAssocID="{4BBB2E9E-5A4B-46D1-ACA3-F9015C81C9DF}" presName="parTxOnly" presStyleLbl="node1" presStyleIdx="0" presStyleCnt="3">
        <dgm:presLayoutVars>
          <dgm:bulletEnabled val="1"/>
        </dgm:presLayoutVars>
      </dgm:prSet>
      <dgm:spPr/>
      <dgm:t>
        <a:bodyPr/>
        <a:lstStyle/>
        <a:p>
          <a:endParaRPr lang="pt-PT"/>
        </a:p>
      </dgm:t>
    </dgm:pt>
    <dgm:pt modelId="{33FF0A53-6A1C-42E4-ABA4-0F0D0F6959CF}" type="pres">
      <dgm:prSet presAssocID="{B4536203-400B-4553-83C5-6BB8D5E33629}" presName="parSpace" presStyleCnt="0"/>
      <dgm:spPr/>
    </dgm:pt>
    <dgm:pt modelId="{ED81D02E-76B7-4E15-A064-741C50C510BB}" type="pres">
      <dgm:prSet presAssocID="{94CD3561-A1D1-48BC-8129-66A92820A564}" presName="parTxOnly" presStyleLbl="node1" presStyleIdx="1" presStyleCnt="3">
        <dgm:presLayoutVars>
          <dgm:bulletEnabled val="1"/>
        </dgm:presLayoutVars>
      </dgm:prSet>
      <dgm:spPr/>
      <dgm:t>
        <a:bodyPr/>
        <a:lstStyle/>
        <a:p>
          <a:endParaRPr lang="pt-PT"/>
        </a:p>
      </dgm:t>
    </dgm:pt>
    <dgm:pt modelId="{3C56467B-9D74-4641-BEFC-F607B4CA363D}" type="pres">
      <dgm:prSet presAssocID="{F8073436-D166-40B9-A6DC-0C868DE47131}" presName="parSpace" presStyleCnt="0"/>
      <dgm:spPr/>
    </dgm:pt>
    <dgm:pt modelId="{28DA57F8-DEA5-4AE1-95EF-55DB2220B1ED}" type="pres">
      <dgm:prSet presAssocID="{C211B73B-5B2B-4EE1-AAD4-E15FFF526F6A}" presName="parTxOnly" presStyleLbl="node1" presStyleIdx="2" presStyleCnt="3">
        <dgm:presLayoutVars>
          <dgm:bulletEnabled val="1"/>
        </dgm:presLayoutVars>
      </dgm:prSet>
      <dgm:spPr/>
      <dgm:t>
        <a:bodyPr/>
        <a:lstStyle/>
        <a:p>
          <a:endParaRPr lang="pt-PT"/>
        </a:p>
      </dgm:t>
    </dgm:pt>
  </dgm:ptLst>
  <dgm:cxnLst>
    <dgm:cxn modelId="{DE38E892-A0C4-47C1-B822-94F4A555BB73}" type="presOf" srcId="{AFD63A87-D8D5-4A7B-BD47-582CD966637F}" destId="{F37DD86C-58D4-4D26-A2EA-7672387FC408}" srcOrd="0" destOrd="0" presId="urn:microsoft.com/office/officeart/2005/8/layout/hChevron3"/>
    <dgm:cxn modelId="{C5FBCA65-5115-470E-9F39-06700FADFAED}" srcId="{AFD63A87-D8D5-4A7B-BD47-582CD966637F}" destId="{94CD3561-A1D1-48BC-8129-66A92820A564}" srcOrd="1" destOrd="0" parTransId="{EFE54461-CAB9-4E41-922A-F70288D9FDA6}" sibTransId="{F8073436-D166-40B9-A6DC-0C868DE47131}"/>
    <dgm:cxn modelId="{92E51CDC-9E5A-4759-8706-1931DB4E5677}" srcId="{AFD63A87-D8D5-4A7B-BD47-582CD966637F}" destId="{C211B73B-5B2B-4EE1-AAD4-E15FFF526F6A}" srcOrd="2" destOrd="0" parTransId="{CAE2760C-9013-4B3F-A06E-BA7FE2F64E82}" sibTransId="{C361FD44-5A07-42D5-BBF5-E645147ED4FE}"/>
    <dgm:cxn modelId="{E8227354-BB48-4AA4-8893-B0291326B302}" type="presOf" srcId="{C211B73B-5B2B-4EE1-AAD4-E15FFF526F6A}" destId="{28DA57F8-DEA5-4AE1-95EF-55DB2220B1ED}" srcOrd="0" destOrd="0" presId="urn:microsoft.com/office/officeart/2005/8/layout/hChevron3"/>
    <dgm:cxn modelId="{C9E60D5C-DDC5-43C1-BA02-01CEF83E278B}" srcId="{AFD63A87-D8D5-4A7B-BD47-582CD966637F}" destId="{4BBB2E9E-5A4B-46D1-ACA3-F9015C81C9DF}" srcOrd="0" destOrd="0" parTransId="{2E0AB4F0-9704-465F-B0DF-BE65F3AF590B}" sibTransId="{B4536203-400B-4553-83C5-6BB8D5E33629}"/>
    <dgm:cxn modelId="{F0343092-87C9-49B7-AB13-CC29F80A16D3}" type="presOf" srcId="{4BBB2E9E-5A4B-46D1-ACA3-F9015C81C9DF}" destId="{CA2A7A2D-7500-47AA-9CE7-6FEBE944E4B7}" srcOrd="0" destOrd="0" presId="urn:microsoft.com/office/officeart/2005/8/layout/hChevron3"/>
    <dgm:cxn modelId="{B3F5D3D4-CD02-4E4C-9F79-24D25C659545}" type="presOf" srcId="{94CD3561-A1D1-48BC-8129-66A92820A564}" destId="{ED81D02E-76B7-4E15-A064-741C50C510BB}" srcOrd="0" destOrd="0" presId="urn:microsoft.com/office/officeart/2005/8/layout/hChevron3"/>
    <dgm:cxn modelId="{BE35ECBD-A4A0-4181-B946-07BC60A163B0}" type="presParOf" srcId="{F37DD86C-58D4-4D26-A2EA-7672387FC408}" destId="{CA2A7A2D-7500-47AA-9CE7-6FEBE944E4B7}" srcOrd="0" destOrd="0" presId="urn:microsoft.com/office/officeart/2005/8/layout/hChevron3"/>
    <dgm:cxn modelId="{BC677300-25AA-4810-927F-C6BF86C00AB0}" type="presParOf" srcId="{F37DD86C-58D4-4D26-A2EA-7672387FC408}" destId="{33FF0A53-6A1C-42E4-ABA4-0F0D0F6959CF}" srcOrd="1" destOrd="0" presId="urn:microsoft.com/office/officeart/2005/8/layout/hChevron3"/>
    <dgm:cxn modelId="{10C7A376-F762-4CF0-8028-F3D3C456A625}" type="presParOf" srcId="{F37DD86C-58D4-4D26-A2EA-7672387FC408}" destId="{ED81D02E-76B7-4E15-A064-741C50C510BB}" srcOrd="2" destOrd="0" presId="urn:microsoft.com/office/officeart/2005/8/layout/hChevron3"/>
    <dgm:cxn modelId="{301F730B-8E56-4A5C-81CF-0E3CB0F82E63}" type="presParOf" srcId="{F37DD86C-58D4-4D26-A2EA-7672387FC408}" destId="{3C56467B-9D74-4641-BEFC-F607B4CA363D}" srcOrd="3" destOrd="0" presId="urn:microsoft.com/office/officeart/2005/8/layout/hChevron3"/>
    <dgm:cxn modelId="{086E86E1-6730-4F54-974B-D554D703A170}" type="presParOf" srcId="{F37DD86C-58D4-4D26-A2EA-7672387FC408}" destId="{28DA57F8-DEA5-4AE1-95EF-55DB2220B1ED}" srcOrd="4" destOrd="0" presId="urn:microsoft.com/office/officeart/2005/8/layout/hChevron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AFD63A87-D8D5-4A7B-BD47-582CD966637F}" type="doc">
      <dgm:prSet loTypeId="urn:microsoft.com/office/officeart/2005/8/layout/hChevron3" loCatId="process" qsTypeId="urn:microsoft.com/office/officeart/2005/8/quickstyle/simple2" qsCatId="simple" csTypeId="urn:microsoft.com/office/officeart/2005/8/colors/accent5_3" csCatId="accent5" phldr="1"/>
      <dgm:spPr/>
    </dgm:pt>
    <dgm:pt modelId="{4BBB2E9E-5A4B-46D1-ACA3-F9015C81C9DF}">
      <dgm:prSet phldrT="[Texto]"/>
      <dgm:spPr/>
      <dgm:t>
        <a:bodyPr/>
        <a:lstStyle/>
        <a:p>
          <a:r>
            <a:rPr lang="pt-PT" dirty="0" smtClean="0"/>
            <a:t>Redução</a:t>
          </a:r>
          <a:endParaRPr lang="pt-PT" dirty="0"/>
        </a:p>
      </dgm:t>
    </dgm:pt>
    <dgm:pt modelId="{2E0AB4F0-9704-465F-B0DF-BE65F3AF590B}" type="parTrans" cxnId="{C9E60D5C-DDC5-43C1-BA02-01CEF83E278B}">
      <dgm:prSet/>
      <dgm:spPr/>
      <dgm:t>
        <a:bodyPr/>
        <a:lstStyle/>
        <a:p>
          <a:endParaRPr lang="pt-PT"/>
        </a:p>
      </dgm:t>
    </dgm:pt>
    <dgm:pt modelId="{B4536203-400B-4553-83C5-6BB8D5E33629}" type="sibTrans" cxnId="{C9E60D5C-DDC5-43C1-BA02-01CEF83E278B}">
      <dgm:prSet/>
      <dgm:spPr/>
      <dgm:t>
        <a:bodyPr/>
        <a:lstStyle/>
        <a:p>
          <a:endParaRPr lang="pt-PT"/>
        </a:p>
      </dgm:t>
    </dgm:pt>
    <dgm:pt modelId="{94CD3561-A1D1-48BC-8129-66A92820A564}">
      <dgm:prSet phldrT="[Texto]"/>
      <dgm:spPr/>
      <dgm:t>
        <a:bodyPr/>
        <a:lstStyle/>
        <a:p>
          <a:r>
            <a:rPr lang="pt-PT" dirty="0" smtClean="0"/>
            <a:t>Passivo</a:t>
          </a:r>
          <a:endParaRPr lang="pt-PT" dirty="0"/>
        </a:p>
      </dgm:t>
    </dgm:pt>
    <dgm:pt modelId="{EFE54461-CAB9-4E41-922A-F70288D9FDA6}" type="parTrans" cxnId="{C5FBCA65-5115-470E-9F39-06700FADFAED}">
      <dgm:prSet/>
      <dgm:spPr/>
      <dgm:t>
        <a:bodyPr/>
        <a:lstStyle/>
        <a:p>
          <a:endParaRPr lang="pt-PT"/>
        </a:p>
      </dgm:t>
    </dgm:pt>
    <dgm:pt modelId="{F8073436-D166-40B9-A6DC-0C868DE47131}" type="sibTrans" cxnId="{C5FBCA65-5115-470E-9F39-06700FADFAED}">
      <dgm:prSet/>
      <dgm:spPr/>
      <dgm:t>
        <a:bodyPr/>
        <a:lstStyle/>
        <a:p>
          <a:endParaRPr lang="pt-PT"/>
        </a:p>
      </dgm:t>
    </dgm:pt>
    <dgm:pt modelId="{C211B73B-5B2B-4EE1-AAD4-E15FFF526F6A}">
      <dgm:prSet phldrT="[Texto]"/>
      <dgm:spPr/>
      <dgm:t>
        <a:bodyPr/>
        <a:lstStyle/>
        <a:p>
          <a:r>
            <a:rPr lang="pt-PT" dirty="0" smtClean="0"/>
            <a:t>Passivo imposto diferido</a:t>
          </a:r>
          <a:endParaRPr lang="pt-PT" dirty="0"/>
        </a:p>
      </dgm:t>
    </dgm:pt>
    <dgm:pt modelId="{CAE2760C-9013-4B3F-A06E-BA7FE2F64E82}" type="parTrans" cxnId="{92E51CDC-9E5A-4759-8706-1931DB4E5677}">
      <dgm:prSet/>
      <dgm:spPr/>
      <dgm:t>
        <a:bodyPr/>
        <a:lstStyle/>
        <a:p>
          <a:endParaRPr lang="pt-PT"/>
        </a:p>
      </dgm:t>
    </dgm:pt>
    <dgm:pt modelId="{C361FD44-5A07-42D5-BBF5-E645147ED4FE}" type="sibTrans" cxnId="{92E51CDC-9E5A-4759-8706-1931DB4E5677}">
      <dgm:prSet/>
      <dgm:spPr/>
      <dgm:t>
        <a:bodyPr/>
        <a:lstStyle/>
        <a:p>
          <a:endParaRPr lang="pt-PT"/>
        </a:p>
      </dgm:t>
    </dgm:pt>
    <dgm:pt modelId="{53A2082A-A6C6-40BC-BEC6-C7C5C18A29B2}" type="pres">
      <dgm:prSet presAssocID="{AFD63A87-D8D5-4A7B-BD47-582CD966637F}" presName="Name0" presStyleCnt="0">
        <dgm:presLayoutVars>
          <dgm:dir/>
          <dgm:resizeHandles val="exact"/>
        </dgm:presLayoutVars>
      </dgm:prSet>
      <dgm:spPr/>
    </dgm:pt>
    <dgm:pt modelId="{391755D9-158C-4463-A094-AE062E52641B}" type="pres">
      <dgm:prSet presAssocID="{4BBB2E9E-5A4B-46D1-ACA3-F9015C81C9DF}" presName="parTxOnly" presStyleLbl="node1" presStyleIdx="0" presStyleCnt="3">
        <dgm:presLayoutVars>
          <dgm:bulletEnabled val="1"/>
        </dgm:presLayoutVars>
      </dgm:prSet>
      <dgm:spPr/>
      <dgm:t>
        <a:bodyPr/>
        <a:lstStyle/>
        <a:p>
          <a:endParaRPr lang="pt-PT"/>
        </a:p>
      </dgm:t>
    </dgm:pt>
    <dgm:pt modelId="{0970022D-1EF6-448D-9A1A-F115FF3E743B}" type="pres">
      <dgm:prSet presAssocID="{B4536203-400B-4553-83C5-6BB8D5E33629}" presName="parSpace" presStyleCnt="0"/>
      <dgm:spPr/>
    </dgm:pt>
    <dgm:pt modelId="{9A5F3CCD-289C-46FD-A7B1-8296A5A6E9CD}" type="pres">
      <dgm:prSet presAssocID="{94CD3561-A1D1-48BC-8129-66A92820A564}" presName="parTxOnly" presStyleLbl="node1" presStyleIdx="1" presStyleCnt="3">
        <dgm:presLayoutVars>
          <dgm:bulletEnabled val="1"/>
        </dgm:presLayoutVars>
      </dgm:prSet>
      <dgm:spPr/>
      <dgm:t>
        <a:bodyPr/>
        <a:lstStyle/>
        <a:p>
          <a:endParaRPr lang="pt-PT"/>
        </a:p>
      </dgm:t>
    </dgm:pt>
    <dgm:pt modelId="{C48EF923-9D65-4E40-96FA-AAE93B737FD2}" type="pres">
      <dgm:prSet presAssocID="{F8073436-D166-40B9-A6DC-0C868DE47131}" presName="parSpace" presStyleCnt="0"/>
      <dgm:spPr/>
    </dgm:pt>
    <dgm:pt modelId="{81421B25-F771-44FE-BA6C-E9DACC768BF3}" type="pres">
      <dgm:prSet presAssocID="{C211B73B-5B2B-4EE1-AAD4-E15FFF526F6A}" presName="parTxOnly" presStyleLbl="node1" presStyleIdx="2" presStyleCnt="3">
        <dgm:presLayoutVars>
          <dgm:bulletEnabled val="1"/>
        </dgm:presLayoutVars>
      </dgm:prSet>
      <dgm:spPr/>
      <dgm:t>
        <a:bodyPr/>
        <a:lstStyle/>
        <a:p>
          <a:endParaRPr lang="pt-PT"/>
        </a:p>
      </dgm:t>
    </dgm:pt>
  </dgm:ptLst>
  <dgm:cxnLst>
    <dgm:cxn modelId="{A5F6C779-41EE-44EF-BF7B-91D89E9837AB}" type="presOf" srcId="{AFD63A87-D8D5-4A7B-BD47-582CD966637F}" destId="{53A2082A-A6C6-40BC-BEC6-C7C5C18A29B2}" srcOrd="0" destOrd="0" presId="urn:microsoft.com/office/officeart/2005/8/layout/hChevron3"/>
    <dgm:cxn modelId="{C5FBCA65-5115-470E-9F39-06700FADFAED}" srcId="{AFD63A87-D8D5-4A7B-BD47-582CD966637F}" destId="{94CD3561-A1D1-48BC-8129-66A92820A564}" srcOrd="1" destOrd="0" parTransId="{EFE54461-CAB9-4E41-922A-F70288D9FDA6}" sibTransId="{F8073436-D166-40B9-A6DC-0C868DE47131}"/>
    <dgm:cxn modelId="{92E51CDC-9E5A-4759-8706-1931DB4E5677}" srcId="{AFD63A87-D8D5-4A7B-BD47-582CD966637F}" destId="{C211B73B-5B2B-4EE1-AAD4-E15FFF526F6A}" srcOrd="2" destOrd="0" parTransId="{CAE2760C-9013-4B3F-A06E-BA7FE2F64E82}" sibTransId="{C361FD44-5A07-42D5-BBF5-E645147ED4FE}"/>
    <dgm:cxn modelId="{21471D19-E83C-4CF6-B2AC-BB3A44DF8BCE}" type="presOf" srcId="{4BBB2E9E-5A4B-46D1-ACA3-F9015C81C9DF}" destId="{391755D9-158C-4463-A094-AE062E52641B}" srcOrd="0" destOrd="0" presId="urn:microsoft.com/office/officeart/2005/8/layout/hChevron3"/>
    <dgm:cxn modelId="{C9E60D5C-DDC5-43C1-BA02-01CEF83E278B}" srcId="{AFD63A87-D8D5-4A7B-BD47-582CD966637F}" destId="{4BBB2E9E-5A4B-46D1-ACA3-F9015C81C9DF}" srcOrd="0" destOrd="0" parTransId="{2E0AB4F0-9704-465F-B0DF-BE65F3AF590B}" sibTransId="{B4536203-400B-4553-83C5-6BB8D5E33629}"/>
    <dgm:cxn modelId="{7F6EB614-64E3-44AE-A5EE-575FF782DFBC}" type="presOf" srcId="{94CD3561-A1D1-48BC-8129-66A92820A564}" destId="{9A5F3CCD-289C-46FD-A7B1-8296A5A6E9CD}" srcOrd="0" destOrd="0" presId="urn:microsoft.com/office/officeart/2005/8/layout/hChevron3"/>
    <dgm:cxn modelId="{80A29B47-69DC-44B7-970C-B884B23F1D3F}" type="presOf" srcId="{C211B73B-5B2B-4EE1-AAD4-E15FFF526F6A}" destId="{81421B25-F771-44FE-BA6C-E9DACC768BF3}" srcOrd="0" destOrd="0" presId="urn:microsoft.com/office/officeart/2005/8/layout/hChevron3"/>
    <dgm:cxn modelId="{D4442972-D747-455B-9B69-112EDE109C76}" type="presParOf" srcId="{53A2082A-A6C6-40BC-BEC6-C7C5C18A29B2}" destId="{391755D9-158C-4463-A094-AE062E52641B}" srcOrd="0" destOrd="0" presId="urn:microsoft.com/office/officeart/2005/8/layout/hChevron3"/>
    <dgm:cxn modelId="{2607D1DF-F209-449E-976E-394AA9EF1036}" type="presParOf" srcId="{53A2082A-A6C6-40BC-BEC6-C7C5C18A29B2}" destId="{0970022D-1EF6-448D-9A1A-F115FF3E743B}" srcOrd="1" destOrd="0" presId="urn:microsoft.com/office/officeart/2005/8/layout/hChevron3"/>
    <dgm:cxn modelId="{5F6CF59B-A83D-4FD8-9219-53E5EF91DAE1}" type="presParOf" srcId="{53A2082A-A6C6-40BC-BEC6-C7C5C18A29B2}" destId="{9A5F3CCD-289C-46FD-A7B1-8296A5A6E9CD}" srcOrd="2" destOrd="0" presId="urn:microsoft.com/office/officeart/2005/8/layout/hChevron3"/>
    <dgm:cxn modelId="{481A3DEF-D82F-4369-8E32-BAB4F8E7CB99}" type="presParOf" srcId="{53A2082A-A6C6-40BC-BEC6-C7C5C18A29B2}" destId="{C48EF923-9D65-4E40-96FA-AAE93B737FD2}" srcOrd="3" destOrd="0" presId="urn:microsoft.com/office/officeart/2005/8/layout/hChevron3"/>
    <dgm:cxn modelId="{AF36CCAE-AA54-4002-A4C4-0A88AF565030}" type="presParOf" srcId="{53A2082A-A6C6-40BC-BEC6-C7C5C18A29B2}" destId="{81421B25-F771-44FE-BA6C-E9DACC768BF3}" srcOrd="4" destOrd="0" presId="urn:microsoft.com/office/officeart/2005/8/layout/hChevron3"/>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AFD63A87-D8D5-4A7B-BD47-582CD966637F}" type="doc">
      <dgm:prSet loTypeId="urn:microsoft.com/office/officeart/2005/8/layout/hChevron3" loCatId="process" qsTypeId="urn:microsoft.com/office/officeart/2005/8/quickstyle/simple2" qsCatId="simple" csTypeId="urn:microsoft.com/office/officeart/2005/8/colors/accent1_3" csCatId="accent1" phldr="1"/>
      <dgm:spPr/>
    </dgm:pt>
    <dgm:pt modelId="{4BBB2E9E-5A4B-46D1-ACA3-F9015C81C9DF}">
      <dgm:prSet phldrT="[Texto]"/>
      <dgm:spPr/>
      <dgm:t>
        <a:bodyPr/>
        <a:lstStyle/>
        <a:p>
          <a:r>
            <a:rPr lang="pt-PT" dirty="0" smtClean="0"/>
            <a:t>Diminuição</a:t>
          </a:r>
          <a:endParaRPr lang="pt-PT" dirty="0"/>
        </a:p>
      </dgm:t>
    </dgm:pt>
    <dgm:pt modelId="{2E0AB4F0-9704-465F-B0DF-BE65F3AF590B}" type="parTrans" cxnId="{C9E60D5C-DDC5-43C1-BA02-01CEF83E278B}">
      <dgm:prSet/>
      <dgm:spPr/>
      <dgm:t>
        <a:bodyPr/>
        <a:lstStyle/>
        <a:p>
          <a:endParaRPr lang="pt-PT"/>
        </a:p>
      </dgm:t>
    </dgm:pt>
    <dgm:pt modelId="{B4536203-400B-4553-83C5-6BB8D5E33629}" type="sibTrans" cxnId="{C9E60D5C-DDC5-43C1-BA02-01CEF83E278B}">
      <dgm:prSet/>
      <dgm:spPr/>
      <dgm:t>
        <a:bodyPr/>
        <a:lstStyle/>
        <a:p>
          <a:endParaRPr lang="pt-PT"/>
        </a:p>
      </dgm:t>
    </dgm:pt>
    <dgm:pt modelId="{94CD3561-A1D1-48BC-8129-66A92820A564}">
      <dgm:prSet phldrT="[Texto]"/>
      <dgm:spPr/>
      <dgm:t>
        <a:bodyPr/>
        <a:lstStyle/>
        <a:p>
          <a:r>
            <a:rPr lang="pt-PT" dirty="0" smtClean="0"/>
            <a:t>Activo</a:t>
          </a:r>
          <a:endParaRPr lang="pt-PT" dirty="0"/>
        </a:p>
      </dgm:t>
    </dgm:pt>
    <dgm:pt modelId="{EFE54461-CAB9-4E41-922A-F70288D9FDA6}" type="parTrans" cxnId="{C5FBCA65-5115-470E-9F39-06700FADFAED}">
      <dgm:prSet/>
      <dgm:spPr/>
      <dgm:t>
        <a:bodyPr/>
        <a:lstStyle/>
        <a:p>
          <a:endParaRPr lang="pt-PT"/>
        </a:p>
      </dgm:t>
    </dgm:pt>
    <dgm:pt modelId="{F8073436-D166-40B9-A6DC-0C868DE47131}" type="sibTrans" cxnId="{C5FBCA65-5115-470E-9F39-06700FADFAED}">
      <dgm:prSet/>
      <dgm:spPr/>
      <dgm:t>
        <a:bodyPr/>
        <a:lstStyle/>
        <a:p>
          <a:endParaRPr lang="pt-PT"/>
        </a:p>
      </dgm:t>
    </dgm:pt>
    <dgm:pt modelId="{C211B73B-5B2B-4EE1-AAD4-E15FFF526F6A}">
      <dgm:prSet phldrT="[Texto]"/>
      <dgm:spPr/>
      <dgm:t>
        <a:bodyPr/>
        <a:lstStyle/>
        <a:p>
          <a:r>
            <a:rPr lang="pt-PT" dirty="0" smtClean="0"/>
            <a:t>Activo imposto diferido</a:t>
          </a:r>
          <a:endParaRPr lang="pt-PT" dirty="0"/>
        </a:p>
      </dgm:t>
    </dgm:pt>
    <dgm:pt modelId="{CAE2760C-9013-4B3F-A06E-BA7FE2F64E82}" type="parTrans" cxnId="{92E51CDC-9E5A-4759-8706-1931DB4E5677}">
      <dgm:prSet/>
      <dgm:spPr/>
      <dgm:t>
        <a:bodyPr/>
        <a:lstStyle/>
        <a:p>
          <a:endParaRPr lang="pt-PT"/>
        </a:p>
      </dgm:t>
    </dgm:pt>
    <dgm:pt modelId="{C361FD44-5A07-42D5-BBF5-E645147ED4FE}" type="sibTrans" cxnId="{92E51CDC-9E5A-4759-8706-1931DB4E5677}">
      <dgm:prSet/>
      <dgm:spPr/>
      <dgm:t>
        <a:bodyPr/>
        <a:lstStyle/>
        <a:p>
          <a:endParaRPr lang="pt-PT"/>
        </a:p>
      </dgm:t>
    </dgm:pt>
    <dgm:pt modelId="{B40DBDD5-2AC2-4077-ADBB-10474F6DD350}" type="pres">
      <dgm:prSet presAssocID="{AFD63A87-D8D5-4A7B-BD47-582CD966637F}" presName="Name0" presStyleCnt="0">
        <dgm:presLayoutVars>
          <dgm:dir/>
          <dgm:resizeHandles val="exact"/>
        </dgm:presLayoutVars>
      </dgm:prSet>
      <dgm:spPr/>
    </dgm:pt>
    <dgm:pt modelId="{653FEF6C-C646-4F92-A23E-E91CBB8D48B7}" type="pres">
      <dgm:prSet presAssocID="{4BBB2E9E-5A4B-46D1-ACA3-F9015C81C9DF}" presName="parTxOnly" presStyleLbl="node1" presStyleIdx="0" presStyleCnt="3">
        <dgm:presLayoutVars>
          <dgm:bulletEnabled val="1"/>
        </dgm:presLayoutVars>
      </dgm:prSet>
      <dgm:spPr/>
      <dgm:t>
        <a:bodyPr/>
        <a:lstStyle/>
        <a:p>
          <a:endParaRPr lang="pt-PT"/>
        </a:p>
      </dgm:t>
    </dgm:pt>
    <dgm:pt modelId="{68EA8CE0-93FA-464D-8427-647B867A68A6}" type="pres">
      <dgm:prSet presAssocID="{B4536203-400B-4553-83C5-6BB8D5E33629}" presName="parSpace" presStyleCnt="0"/>
      <dgm:spPr/>
    </dgm:pt>
    <dgm:pt modelId="{58C719B6-E80E-4C9F-92FC-95A3894DDC35}" type="pres">
      <dgm:prSet presAssocID="{94CD3561-A1D1-48BC-8129-66A92820A564}" presName="parTxOnly" presStyleLbl="node1" presStyleIdx="1" presStyleCnt="3">
        <dgm:presLayoutVars>
          <dgm:bulletEnabled val="1"/>
        </dgm:presLayoutVars>
      </dgm:prSet>
      <dgm:spPr/>
      <dgm:t>
        <a:bodyPr/>
        <a:lstStyle/>
        <a:p>
          <a:endParaRPr lang="pt-PT"/>
        </a:p>
      </dgm:t>
    </dgm:pt>
    <dgm:pt modelId="{27B73B2F-C650-4B96-9FA8-AA04C8F88E14}" type="pres">
      <dgm:prSet presAssocID="{F8073436-D166-40B9-A6DC-0C868DE47131}" presName="parSpace" presStyleCnt="0"/>
      <dgm:spPr/>
    </dgm:pt>
    <dgm:pt modelId="{53C5A991-6850-45FB-B7C9-A65FFA4674EE}" type="pres">
      <dgm:prSet presAssocID="{C211B73B-5B2B-4EE1-AAD4-E15FFF526F6A}" presName="parTxOnly" presStyleLbl="node1" presStyleIdx="2" presStyleCnt="3">
        <dgm:presLayoutVars>
          <dgm:bulletEnabled val="1"/>
        </dgm:presLayoutVars>
      </dgm:prSet>
      <dgm:spPr/>
      <dgm:t>
        <a:bodyPr/>
        <a:lstStyle/>
        <a:p>
          <a:endParaRPr lang="pt-PT"/>
        </a:p>
      </dgm:t>
    </dgm:pt>
  </dgm:ptLst>
  <dgm:cxnLst>
    <dgm:cxn modelId="{92E51CDC-9E5A-4759-8706-1931DB4E5677}" srcId="{AFD63A87-D8D5-4A7B-BD47-582CD966637F}" destId="{C211B73B-5B2B-4EE1-AAD4-E15FFF526F6A}" srcOrd="2" destOrd="0" parTransId="{CAE2760C-9013-4B3F-A06E-BA7FE2F64E82}" sibTransId="{C361FD44-5A07-42D5-BBF5-E645147ED4FE}"/>
    <dgm:cxn modelId="{C5FBCA65-5115-470E-9F39-06700FADFAED}" srcId="{AFD63A87-D8D5-4A7B-BD47-582CD966637F}" destId="{94CD3561-A1D1-48BC-8129-66A92820A564}" srcOrd="1" destOrd="0" parTransId="{EFE54461-CAB9-4E41-922A-F70288D9FDA6}" sibTransId="{F8073436-D166-40B9-A6DC-0C868DE47131}"/>
    <dgm:cxn modelId="{42881B31-F6DF-47C8-8198-C8967D301174}" type="presOf" srcId="{4BBB2E9E-5A4B-46D1-ACA3-F9015C81C9DF}" destId="{653FEF6C-C646-4F92-A23E-E91CBB8D48B7}" srcOrd="0" destOrd="0" presId="urn:microsoft.com/office/officeart/2005/8/layout/hChevron3"/>
    <dgm:cxn modelId="{9DF1A1B3-D7BC-4C91-BD7B-CD13187C5868}" type="presOf" srcId="{C211B73B-5B2B-4EE1-AAD4-E15FFF526F6A}" destId="{53C5A991-6850-45FB-B7C9-A65FFA4674EE}" srcOrd="0" destOrd="0" presId="urn:microsoft.com/office/officeart/2005/8/layout/hChevron3"/>
    <dgm:cxn modelId="{C9E60D5C-DDC5-43C1-BA02-01CEF83E278B}" srcId="{AFD63A87-D8D5-4A7B-BD47-582CD966637F}" destId="{4BBB2E9E-5A4B-46D1-ACA3-F9015C81C9DF}" srcOrd="0" destOrd="0" parTransId="{2E0AB4F0-9704-465F-B0DF-BE65F3AF590B}" sibTransId="{B4536203-400B-4553-83C5-6BB8D5E33629}"/>
    <dgm:cxn modelId="{0D65C678-9A3C-4914-AE15-67CB40427EB9}" type="presOf" srcId="{94CD3561-A1D1-48BC-8129-66A92820A564}" destId="{58C719B6-E80E-4C9F-92FC-95A3894DDC35}" srcOrd="0" destOrd="0" presId="urn:microsoft.com/office/officeart/2005/8/layout/hChevron3"/>
    <dgm:cxn modelId="{0CC20464-C0DE-4B71-BF0A-1E8618331A91}" type="presOf" srcId="{AFD63A87-D8D5-4A7B-BD47-582CD966637F}" destId="{B40DBDD5-2AC2-4077-ADBB-10474F6DD350}" srcOrd="0" destOrd="0" presId="urn:microsoft.com/office/officeart/2005/8/layout/hChevron3"/>
    <dgm:cxn modelId="{7398C47C-FCF9-4794-9A65-D9F96A451DE4}" type="presParOf" srcId="{B40DBDD5-2AC2-4077-ADBB-10474F6DD350}" destId="{653FEF6C-C646-4F92-A23E-E91CBB8D48B7}" srcOrd="0" destOrd="0" presId="urn:microsoft.com/office/officeart/2005/8/layout/hChevron3"/>
    <dgm:cxn modelId="{A1A0F66D-A382-43DA-BBEB-8BBBEBDA12A9}" type="presParOf" srcId="{B40DBDD5-2AC2-4077-ADBB-10474F6DD350}" destId="{68EA8CE0-93FA-464D-8427-647B867A68A6}" srcOrd="1" destOrd="0" presId="urn:microsoft.com/office/officeart/2005/8/layout/hChevron3"/>
    <dgm:cxn modelId="{1F5AD03B-3FD9-43CB-9C8D-387C5A5F583A}" type="presParOf" srcId="{B40DBDD5-2AC2-4077-ADBB-10474F6DD350}" destId="{58C719B6-E80E-4C9F-92FC-95A3894DDC35}" srcOrd="2" destOrd="0" presId="urn:microsoft.com/office/officeart/2005/8/layout/hChevron3"/>
    <dgm:cxn modelId="{D486E5F5-7B55-4F88-AD9C-63E5EE68F2EA}" type="presParOf" srcId="{B40DBDD5-2AC2-4077-ADBB-10474F6DD350}" destId="{27B73B2F-C650-4B96-9FA8-AA04C8F88E14}" srcOrd="3" destOrd="0" presId="urn:microsoft.com/office/officeart/2005/8/layout/hChevron3"/>
    <dgm:cxn modelId="{16F0A832-E538-47FF-805C-165374DF349E}" type="presParOf" srcId="{B40DBDD5-2AC2-4077-ADBB-10474F6DD350}" destId="{53C5A991-6850-45FB-B7C9-A65FFA4674EE}" srcOrd="4" destOrd="0" presId="urn:microsoft.com/office/officeart/2005/8/layout/hChevron3"/>
  </dgm:cxnLst>
  <dgm:bg/>
  <dgm:whole/>
  <dgm:extLst>
    <a:ext uri="http://schemas.microsoft.com/office/drawing/2008/diagram">
      <dsp:dataModelExt xmlns:dsp="http://schemas.microsoft.com/office/drawing/2008/diagram" xmlns="" relId="rId18"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AFD63A87-D8D5-4A7B-BD47-582CD966637F}" type="doc">
      <dgm:prSet loTypeId="urn:microsoft.com/office/officeart/2005/8/layout/hChevron3" loCatId="process" qsTypeId="urn:microsoft.com/office/officeart/2005/8/quickstyle/simple2" qsCatId="simple" csTypeId="urn:microsoft.com/office/officeart/2005/8/colors/accent5_3" csCatId="accent5" phldr="1"/>
      <dgm:spPr/>
    </dgm:pt>
    <dgm:pt modelId="{4BBB2E9E-5A4B-46D1-ACA3-F9015C81C9DF}">
      <dgm:prSet phldrT="[Texto]"/>
      <dgm:spPr/>
      <dgm:t>
        <a:bodyPr/>
        <a:lstStyle/>
        <a:p>
          <a:r>
            <a:rPr lang="pt-PT" dirty="0" smtClean="0"/>
            <a:t>Aumento</a:t>
          </a:r>
          <a:endParaRPr lang="pt-PT" dirty="0"/>
        </a:p>
      </dgm:t>
    </dgm:pt>
    <dgm:pt modelId="{2E0AB4F0-9704-465F-B0DF-BE65F3AF590B}" type="parTrans" cxnId="{C9E60D5C-DDC5-43C1-BA02-01CEF83E278B}">
      <dgm:prSet/>
      <dgm:spPr/>
      <dgm:t>
        <a:bodyPr/>
        <a:lstStyle/>
        <a:p>
          <a:endParaRPr lang="pt-PT"/>
        </a:p>
      </dgm:t>
    </dgm:pt>
    <dgm:pt modelId="{B4536203-400B-4553-83C5-6BB8D5E33629}" type="sibTrans" cxnId="{C9E60D5C-DDC5-43C1-BA02-01CEF83E278B}">
      <dgm:prSet/>
      <dgm:spPr/>
      <dgm:t>
        <a:bodyPr/>
        <a:lstStyle/>
        <a:p>
          <a:endParaRPr lang="pt-PT"/>
        </a:p>
      </dgm:t>
    </dgm:pt>
    <dgm:pt modelId="{94CD3561-A1D1-48BC-8129-66A92820A564}">
      <dgm:prSet phldrT="[Texto]"/>
      <dgm:spPr/>
      <dgm:t>
        <a:bodyPr/>
        <a:lstStyle/>
        <a:p>
          <a:r>
            <a:rPr lang="pt-PT" dirty="0" smtClean="0"/>
            <a:t>Passivo</a:t>
          </a:r>
          <a:endParaRPr lang="pt-PT" dirty="0"/>
        </a:p>
      </dgm:t>
    </dgm:pt>
    <dgm:pt modelId="{EFE54461-CAB9-4E41-922A-F70288D9FDA6}" type="parTrans" cxnId="{C5FBCA65-5115-470E-9F39-06700FADFAED}">
      <dgm:prSet/>
      <dgm:spPr/>
      <dgm:t>
        <a:bodyPr/>
        <a:lstStyle/>
        <a:p>
          <a:endParaRPr lang="pt-PT"/>
        </a:p>
      </dgm:t>
    </dgm:pt>
    <dgm:pt modelId="{F8073436-D166-40B9-A6DC-0C868DE47131}" type="sibTrans" cxnId="{C5FBCA65-5115-470E-9F39-06700FADFAED}">
      <dgm:prSet/>
      <dgm:spPr/>
      <dgm:t>
        <a:bodyPr/>
        <a:lstStyle/>
        <a:p>
          <a:endParaRPr lang="pt-PT"/>
        </a:p>
      </dgm:t>
    </dgm:pt>
    <dgm:pt modelId="{C211B73B-5B2B-4EE1-AAD4-E15FFF526F6A}">
      <dgm:prSet phldrT="[Texto]"/>
      <dgm:spPr/>
      <dgm:t>
        <a:bodyPr/>
        <a:lstStyle/>
        <a:p>
          <a:r>
            <a:rPr lang="pt-PT" dirty="0" smtClean="0"/>
            <a:t>Activo imposto diferido</a:t>
          </a:r>
          <a:endParaRPr lang="pt-PT" dirty="0"/>
        </a:p>
      </dgm:t>
    </dgm:pt>
    <dgm:pt modelId="{CAE2760C-9013-4B3F-A06E-BA7FE2F64E82}" type="parTrans" cxnId="{92E51CDC-9E5A-4759-8706-1931DB4E5677}">
      <dgm:prSet/>
      <dgm:spPr/>
      <dgm:t>
        <a:bodyPr/>
        <a:lstStyle/>
        <a:p>
          <a:endParaRPr lang="pt-PT"/>
        </a:p>
      </dgm:t>
    </dgm:pt>
    <dgm:pt modelId="{C361FD44-5A07-42D5-BBF5-E645147ED4FE}" type="sibTrans" cxnId="{92E51CDC-9E5A-4759-8706-1931DB4E5677}">
      <dgm:prSet/>
      <dgm:spPr/>
      <dgm:t>
        <a:bodyPr/>
        <a:lstStyle/>
        <a:p>
          <a:endParaRPr lang="pt-PT"/>
        </a:p>
      </dgm:t>
    </dgm:pt>
    <dgm:pt modelId="{5BF8BD33-58B5-4DA9-986D-DC4E67AD930E}" type="pres">
      <dgm:prSet presAssocID="{AFD63A87-D8D5-4A7B-BD47-582CD966637F}" presName="Name0" presStyleCnt="0">
        <dgm:presLayoutVars>
          <dgm:dir/>
          <dgm:resizeHandles val="exact"/>
        </dgm:presLayoutVars>
      </dgm:prSet>
      <dgm:spPr/>
    </dgm:pt>
    <dgm:pt modelId="{585A7DDF-4D3C-4667-B4F2-2C5DECF1FE6F}" type="pres">
      <dgm:prSet presAssocID="{4BBB2E9E-5A4B-46D1-ACA3-F9015C81C9DF}" presName="parTxOnly" presStyleLbl="node1" presStyleIdx="0" presStyleCnt="3">
        <dgm:presLayoutVars>
          <dgm:bulletEnabled val="1"/>
        </dgm:presLayoutVars>
      </dgm:prSet>
      <dgm:spPr/>
      <dgm:t>
        <a:bodyPr/>
        <a:lstStyle/>
        <a:p>
          <a:endParaRPr lang="pt-PT"/>
        </a:p>
      </dgm:t>
    </dgm:pt>
    <dgm:pt modelId="{48837C73-01D0-43C7-8F4F-C52420B66459}" type="pres">
      <dgm:prSet presAssocID="{B4536203-400B-4553-83C5-6BB8D5E33629}" presName="parSpace" presStyleCnt="0"/>
      <dgm:spPr/>
    </dgm:pt>
    <dgm:pt modelId="{79082E2F-A86E-49CC-8EF0-FDFBE9665C32}" type="pres">
      <dgm:prSet presAssocID="{94CD3561-A1D1-48BC-8129-66A92820A564}" presName="parTxOnly" presStyleLbl="node1" presStyleIdx="1" presStyleCnt="3">
        <dgm:presLayoutVars>
          <dgm:bulletEnabled val="1"/>
        </dgm:presLayoutVars>
      </dgm:prSet>
      <dgm:spPr/>
      <dgm:t>
        <a:bodyPr/>
        <a:lstStyle/>
        <a:p>
          <a:endParaRPr lang="pt-PT"/>
        </a:p>
      </dgm:t>
    </dgm:pt>
    <dgm:pt modelId="{F64A9661-D304-489F-8469-F6F5C856C0B2}" type="pres">
      <dgm:prSet presAssocID="{F8073436-D166-40B9-A6DC-0C868DE47131}" presName="parSpace" presStyleCnt="0"/>
      <dgm:spPr/>
    </dgm:pt>
    <dgm:pt modelId="{83E1766C-BD34-47A9-8FCE-AFB4051F90C9}" type="pres">
      <dgm:prSet presAssocID="{C211B73B-5B2B-4EE1-AAD4-E15FFF526F6A}" presName="parTxOnly" presStyleLbl="node1" presStyleIdx="2" presStyleCnt="3">
        <dgm:presLayoutVars>
          <dgm:bulletEnabled val="1"/>
        </dgm:presLayoutVars>
      </dgm:prSet>
      <dgm:spPr/>
      <dgm:t>
        <a:bodyPr/>
        <a:lstStyle/>
        <a:p>
          <a:endParaRPr lang="pt-PT"/>
        </a:p>
      </dgm:t>
    </dgm:pt>
  </dgm:ptLst>
  <dgm:cxnLst>
    <dgm:cxn modelId="{9EA04F9A-B487-4BE2-B454-F5D7C23CFFFA}" type="presOf" srcId="{AFD63A87-D8D5-4A7B-BD47-582CD966637F}" destId="{5BF8BD33-58B5-4DA9-986D-DC4E67AD930E}" srcOrd="0" destOrd="0" presId="urn:microsoft.com/office/officeart/2005/8/layout/hChevron3"/>
    <dgm:cxn modelId="{470DABC2-7712-4696-94C0-85C94F7C5D1D}" type="presOf" srcId="{C211B73B-5B2B-4EE1-AAD4-E15FFF526F6A}" destId="{83E1766C-BD34-47A9-8FCE-AFB4051F90C9}" srcOrd="0" destOrd="0" presId="urn:microsoft.com/office/officeart/2005/8/layout/hChevron3"/>
    <dgm:cxn modelId="{92E51CDC-9E5A-4759-8706-1931DB4E5677}" srcId="{AFD63A87-D8D5-4A7B-BD47-582CD966637F}" destId="{C211B73B-5B2B-4EE1-AAD4-E15FFF526F6A}" srcOrd="2" destOrd="0" parTransId="{CAE2760C-9013-4B3F-A06E-BA7FE2F64E82}" sibTransId="{C361FD44-5A07-42D5-BBF5-E645147ED4FE}"/>
    <dgm:cxn modelId="{C5FBCA65-5115-470E-9F39-06700FADFAED}" srcId="{AFD63A87-D8D5-4A7B-BD47-582CD966637F}" destId="{94CD3561-A1D1-48BC-8129-66A92820A564}" srcOrd="1" destOrd="0" parTransId="{EFE54461-CAB9-4E41-922A-F70288D9FDA6}" sibTransId="{F8073436-D166-40B9-A6DC-0C868DE47131}"/>
    <dgm:cxn modelId="{F45D6454-E034-483F-A97B-FCC416092E3B}" type="presOf" srcId="{4BBB2E9E-5A4B-46D1-ACA3-F9015C81C9DF}" destId="{585A7DDF-4D3C-4667-B4F2-2C5DECF1FE6F}" srcOrd="0" destOrd="0" presId="urn:microsoft.com/office/officeart/2005/8/layout/hChevron3"/>
    <dgm:cxn modelId="{C9E60D5C-DDC5-43C1-BA02-01CEF83E278B}" srcId="{AFD63A87-D8D5-4A7B-BD47-582CD966637F}" destId="{4BBB2E9E-5A4B-46D1-ACA3-F9015C81C9DF}" srcOrd="0" destOrd="0" parTransId="{2E0AB4F0-9704-465F-B0DF-BE65F3AF590B}" sibTransId="{B4536203-400B-4553-83C5-6BB8D5E33629}"/>
    <dgm:cxn modelId="{0B40E16B-D119-49BF-9A4B-DB80CEC89E38}" type="presOf" srcId="{94CD3561-A1D1-48BC-8129-66A92820A564}" destId="{79082E2F-A86E-49CC-8EF0-FDFBE9665C32}" srcOrd="0" destOrd="0" presId="urn:microsoft.com/office/officeart/2005/8/layout/hChevron3"/>
    <dgm:cxn modelId="{3D3CBB7C-426A-40FE-A179-BF0F9B3EA757}" type="presParOf" srcId="{5BF8BD33-58B5-4DA9-986D-DC4E67AD930E}" destId="{585A7DDF-4D3C-4667-B4F2-2C5DECF1FE6F}" srcOrd="0" destOrd="0" presId="urn:microsoft.com/office/officeart/2005/8/layout/hChevron3"/>
    <dgm:cxn modelId="{808518DC-E1AA-4720-B3B9-DEF7B94DCF42}" type="presParOf" srcId="{5BF8BD33-58B5-4DA9-986D-DC4E67AD930E}" destId="{48837C73-01D0-43C7-8F4F-C52420B66459}" srcOrd="1" destOrd="0" presId="urn:microsoft.com/office/officeart/2005/8/layout/hChevron3"/>
    <dgm:cxn modelId="{9BEA5567-524B-453D-98C4-3D206185D566}" type="presParOf" srcId="{5BF8BD33-58B5-4DA9-986D-DC4E67AD930E}" destId="{79082E2F-A86E-49CC-8EF0-FDFBE9665C32}" srcOrd="2" destOrd="0" presId="urn:microsoft.com/office/officeart/2005/8/layout/hChevron3"/>
    <dgm:cxn modelId="{BF525A07-08E1-4AA8-AED7-EBA60BD01D21}" type="presParOf" srcId="{5BF8BD33-58B5-4DA9-986D-DC4E67AD930E}" destId="{F64A9661-D304-489F-8469-F6F5C856C0B2}" srcOrd="3" destOrd="0" presId="urn:microsoft.com/office/officeart/2005/8/layout/hChevron3"/>
    <dgm:cxn modelId="{8CD12D84-2738-4E47-A56F-49801C20F98E}" type="presParOf" srcId="{5BF8BD33-58B5-4DA9-986D-DC4E67AD930E}" destId="{83E1766C-BD34-47A9-8FCE-AFB4051F90C9}" srcOrd="4" destOrd="0" presId="urn:microsoft.com/office/officeart/2005/8/layout/hChevron3"/>
  </dgm:cxnLst>
  <dgm:bg/>
  <dgm:whole/>
  <dgm:extLst>
    <a:ext uri="http://schemas.microsoft.com/office/drawing/2008/diagram">
      <dsp:dataModelExt xmlns:dsp="http://schemas.microsoft.com/office/drawing/2008/diagram" xmlns="" relId="rId23"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525110D8-AF62-4CBB-9A43-AF4824FD87A9}" type="doc">
      <dgm:prSet loTypeId="urn:microsoft.com/office/officeart/2005/8/layout/pyramid4" loCatId="relationship" qsTypeId="urn:microsoft.com/office/officeart/2005/8/quickstyle/simple1" qsCatId="simple" csTypeId="urn:microsoft.com/office/officeart/2005/8/colors/accent1_2" csCatId="accent1" phldr="1"/>
      <dgm:spPr/>
      <dgm:t>
        <a:bodyPr/>
        <a:lstStyle/>
        <a:p>
          <a:endParaRPr lang="pt-PT"/>
        </a:p>
      </dgm:t>
    </dgm:pt>
    <dgm:pt modelId="{58279A8A-2D94-4B1C-8398-B70C374644C5}">
      <dgm:prSet phldrT="[Texto]" custT="1"/>
      <dgm:spPr>
        <a:solidFill>
          <a:schemeClr val="tx2">
            <a:lumMod val="75000"/>
          </a:schemeClr>
        </a:solidFill>
      </dgm:spPr>
      <dgm:t>
        <a:bodyPr/>
        <a:lstStyle/>
        <a:p>
          <a:r>
            <a:rPr lang="pt-PT" sz="2800" b="1" spc="0" dirty="0" smtClean="0"/>
            <a:t>Pequena</a:t>
          </a:r>
        </a:p>
        <a:p>
          <a:r>
            <a:rPr lang="pt-PT" sz="2800" b="1" spc="0" dirty="0" smtClean="0"/>
            <a:t>Entidade</a:t>
          </a:r>
          <a:endParaRPr lang="pt-PT" sz="2800" b="1" spc="0" dirty="0"/>
        </a:p>
      </dgm:t>
    </dgm:pt>
    <dgm:pt modelId="{C6043A76-9495-42A9-9FA9-96870C573D63}" type="parTrans" cxnId="{44BAF9FD-213D-41E7-AFD9-28AC81E965CF}">
      <dgm:prSet/>
      <dgm:spPr/>
      <dgm:t>
        <a:bodyPr/>
        <a:lstStyle/>
        <a:p>
          <a:endParaRPr lang="pt-PT"/>
        </a:p>
      </dgm:t>
    </dgm:pt>
    <dgm:pt modelId="{D533AF4D-8AD2-4057-9829-619222AED31A}" type="sibTrans" cxnId="{44BAF9FD-213D-41E7-AFD9-28AC81E965CF}">
      <dgm:prSet/>
      <dgm:spPr/>
      <dgm:t>
        <a:bodyPr/>
        <a:lstStyle/>
        <a:p>
          <a:endParaRPr lang="pt-PT"/>
        </a:p>
      </dgm:t>
    </dgm:pt>
    <dgm:pt modelId="{385ECEC5-2575-46E4-9C20-BEE8C9460CB7}">
      <dgm:prSet phldrT="[Texto]" custT="1"/>
      <dgm:spPr>
        <a:solidFill>
          <a:schemeClr val="tx2">
            <a:lumMod val="60000"/>
            <a:lumOff val="40000"/>
          </a:schemeClr>
        </a:solidFill>
      </dgm:spPr>
      <dgm:t>
        <a:bodyPr/>
        <a:lstStyle/>
        <a:p>
          <a:r>
            <a:rPr lang="pt-PT" sz="1800" b="1" dirty="0" smtClean="0">
              <a:solidFill>
                <a:schemeClr val="bg1"/>
              </a:solidFill>
            </a:rPr>
            <a:t>Total vendas líquidas e OR</a:t>
          </a:r>
        </a:p>
        <a:p>
          <a:r>
            <a:rPr lang="pt-PT" sz="1800" b="1" dirty="0" smtClean="0">
              <a:solidFill>
                <a:schemeClr val="bg1"/>
              </a:solidFill>
            </a:rPr>
            <a:t>3.000.000 €</a:t>
          </a:r>
        </a:p>
        <a:p>
          <a:endParaRPr lang="pt-PT" sz="1800" b="1" dirty="0">
            <a:solidFill>
              <a:schemeClr val="bg1"/>
            </a:solidFill>
          </a:endParaRPr>
        </a:p>
      </dgm:t>
    </dgm:pt>
    <dgm:pt modelId="{A557A998-5C94-4CF2-ADCE-F53004C9D2B4}" type="parTrans" cxnId="{6B7E4F72-80E7-4549-A73B-1F58CF3C1D72}">
      <dgm:prSet/>
      <dgm:spPr/>
      <dgm:t>
        <a:bodyPr/>
        <a:lstStyle/>
        <a:p>
          <a:endParaRPr lang="pt-PT"/>
        </a:p>
      </dgm:t>
    </dgm:pt>
    <dgm:pt modelId="{04275A50-C17E-476B-ACD7-CD8307A2D8F3}" type="sibTrans" cxnId="{6B7E4F72-80E7-4549-A73B-1F58CF3C1D72}">
      <dgm:prSet/>
      <dgm:spPr/>
      <dgm:t>
        <a:bodyPr/>
        <a:lstStyle/>
        <a:p>
          <a:endParaRPr lang="pt-PT"/>
        </a:p>
      </dgm:t>
    </dgm:pt>
    <dgm:pt modelId="{72895B60-005A-4A17-9AA5-4288A2E92DEB}">
      <dgm:prSet phldrT="[Texto]" custT="1"/>
      <dgm:spPr>
        <a:solidFill>
          <a:schemeClr val="tx2">
            <a:lumMod val="40000"/>
            <a:lumOff val="60000"/>
          </a:schemeClr>
        </a:solidFill>
      </dgm:spPr>
      <dgm:t>
        <a:bodyPr/>
        <a:lstStyle/>
        <a:p>
          <a:r>
            <a:rPr lang="pt-PT" sz="2000" b="1" dirty="0" smtClean="0">
              <a:solidFill>
                <a:schemeClr val="bg1"/>
              </a:solidFill>
            </a:rPr>
            <a:t>Total do balanço</a:t>
          </a:r>
        </a:p>
        <a:p>
          <a:r>
            <a:rPr lang="pt-PT" sz="2000" b="1" dirty="0" smtClean="0">
              <a:solidFill>
                <a:schemeClr val="bg1"/>
              </a:solidFill>
            </a:rPr>
            <a:t>1.500.000 €</a:t>
          </a:r>
        </a:p>
      </dgm:t>
    </dgm:pt>
    <dgm:pt modelId="{1AB485EB-4166-4398-98F3-A71E6E490F5C}" type="parTrans" cxnId="{6A91C934-78DA-40C2-8316-3087409B0878}">
      <dgm:prSet/>
      <dgm:spPr/>
      <dgm:t>
        <a:bodyPr/>
        <a:lstStyle/>
        <a:p>
          <a:endParaRPr lang="pt-PT"/>
        </a:p>
      </dgm:t>
    </dgm:pt>
    <dgm:pt modelId="{B46B331F-97FA-49ED-AB63-34507FF93315}" type="sibTrans" cxnId="{6A91C934-78DA-40C2-8316-3087409B0878}">
      <dgm:prSet/>
      <dgm:spPr/>
      <dgm:t>
        <a:bodyPr/>
        <a:lstStyle/>
        <a:p>
          <a:endParaRPr lang="pt-PT"/>
        </a:p>
      </dgm:t>
    </dgm:pt>
    <dgm:pt modelId="{4A98C0F2-6E54-496F-97AC-E7335A85430A}">
      <dgm:prSet phldrT="[Texto]" custT="1"/>
      <dgm:spPr/>
      <dgm:t>
        <a:bodyPr/>
        <a:lstStyle/>
        <a:p>
          <a:r>
            <a:rPr lang="pt-PT" sz="1800" b="1" dirty="0" smtClean="0">
              <a:solidFill>
                <a:schemeClr val="bg1"/>
              </a:solidFill>
            </a:rPr>
            <a:t>N.º Trabalhadores média exercício</a:t>
          </a:r>
        </a:p>
        <a:p>
          <a:r>
            <a:rPr lang="pt-PT" sz="1800" b="1" dirty="0" smtClean="0">
              <a:solidFill>
                <a:schemeClr val="bg1"/>
              </a:solidFill>
            </a:rPr>
            <a:t>50 </a:t>
          </a:r>
          <a:endParaRPr lang="pt-PT" sz="1800" b="1" dirty="0">
            <a:solidFill>
              <a:schemeClr val="bg1"/>
            </a:solidFill>
          </a:endParaRPr>
        </a:p>
      </dgm:t>
    </dgm:pt>
    <dgm:pt modelId="{76271A50-10D8-476A-8DCF-1FE8D374BE7A}" type="parTrans" cxnId="{542B8CFA-25DD-4DC6-B627-6F06F6B59F1A}">
      <dgm:prSet/>
      <dgm:spPr/>
      <dgm:t>
        <a:bodyPr/>
        <a:lstStyle/>
        <a:p>
          <a:endParaRPr lang="pt-PT"/>
        </a:p>
      </dgm:t>
    </dgm:pt>
    <dgm:pt modelId="{3A0AB2AF-7000-4ACF-AF2D-E822F45A65B6}" type="sibTrans" cxnId="{542B8CFA-25DD-4DC6-B627-6F06F6B59F1A}">
      <dgm:prSet/>
      <dgm:spPr/>
      <dgm:t>
        <a:bodyPr/>
        <a:lstStyle/>
        <a:p>
          <a:endParaRPr lang="pt-PT"/>
        </a:p>
      </dgm:t>
    </dgm:pt>
    <dgm:pt modelId="{9FA4F72C-3293-4BE6-BC43-52A0BACCE29D}" type="pres">
      <dgm:prSet presAssocID="{525110D8-AF62-4CBB-9A43-AF4824FD87A9}" presName="compositeShape" presStyleCnt="0">
        <dgm:presLayoutVars>
          <dgm:chMax val="9"/>
          <dgm:dir/>
          <dgm:resizeHandles val="exact"/>
        </dgm:presLayoutVars>
      </dgm:prSet>
      <dgm:spPr/>
      <dgm:t>
        <a:bodyPr/>
        <a:lstStyle/>
        <a:p>
          <a:endParaRPr lang="pt-PT"/>
        </a:p>
      </dgm:t>
    </dgm:pt>
    <dgm:pt modelId="{60BC7D94-FE7D-464A-B045-3122B61739B2}" type="pres">
      <dgm:prSet presAssocID="{525110D8-AF62-4CBB-9A43-AF4824FD87A9}" presName="triangle1" presStyleLbl="node1" presStyleIdx="0" presStyleCnt="4" custScaleX="181370">
        <dgm:presLayoutVars>
          <dgm:bulletEnabled val="1"/>
        </dgm:presLayoutVars>
      </dgm:prSet>
      <dgm:spPr/>
      <dgm:t>
        <a:bodyPr/>
        <a:lstStyle/>
        <a:p>
          <a:endParaRPr lang="pt-PT"/>
        </a:p>
      </dgm:t>
    </dgm:pt>
    <dgm:pt modelId="{84EBFFC4-D4A3-4566-8DC7-974F476E5D91}" type="pres">
      <dgm:prSet presAssocID="{525110D8-AF62-4CBB-9A43-AF4824FD87A9}" presName="triangle2" presStyleLbl="node1" presStyleIdx="1" presStyleCnt="4" custScaleX="173763" custScaleY="103676" custLinFactNeighborX="-42015" custLinFactNeighborY="760">
        <dgm:presLayoutVars>
          <dgm:bulletEnabled val="1"/>
        </dgm:presLayoutVars>
      </dgm:prSet>
      <dgm:spPr/>
      <dgm:t>
        <a:bodyPr/>
        <a:lstStyle/>
        <a:p>
          <a:endParaRPr lang="pt-PT"/>
        </a:p>
      </dgm:t>
    </dgm:pt>
    <dgm:pt modelId="{78ABF2E6-64A1-498B-9548-06AD1F0052BD}" type="pres">
      <dgm:prSet presAssocID="{525110D8-AF62-4CBB-9A43-AF4824FD87A9}" presName="triangle3" presStyleLbl="node1" presStyleIdx="2" presStyleCnt="4" custScaleX="181370">
        <dgm:presLayoutVars>
          <dgm:bulletEnabled val="1"/>
        </dgm:presLayoutVars>
      </dgm:prSet>
      <dgm:spPr/>
      <dgm:t>
        <a:bodyPr/>
        <a:lstStyle/>
        <a:p>
          <a:endParaRPr lang="pt-PT"/>
        </a:p>
      </dgm:t>
    </dgm:pt>
    <dgm:pt modelId="{F7587162-AE34-4128-82FC-59841D8120FB}" type="pres">
      <dgm:prSet presAssocID="{525110D8-AF62-4CBB-9A43-AF4824FD87A9}" presName="triangle4" presStyleLbl="node1" presStyleIdx="3" presStyleCnt="4" custScaleX="172677" custScaleY="100050" custLinFactNeighborX="41030" custLinFactNeighborY="772">
        <dgm:presLayoutVars>
          <dgm:bulletEnabled val="1"/>
        </dgm:presLayoutVars>
      </dgm:prSet>
      <dgm:spPr/>
      <dgm:t>
        <a:bodyPr/>
        <a:lstStyle/>
        <a:p>
          <a:endParaRPr lang="pt-PT"/>
        </a:p>
      </dgm:t>
    </dgm:pt>
  </dgm:ptLst>
  <dgm:cxnLst>
    <dgm:cxn modelId="{D89E7873-E54F-4618-9151-27680C064908}" type="presOf" srcId="{58279A8A-2D94-4B1C-8398-B70C374644C5}" destId="{60BC7D94-FE7D-464A-B045-3122B61739B2}" srcOrd="0" destOrd="0" presId="urn:microsoft.com/office/officeart/2005/8/layout/pyramid4"/>
    <dgm:cxn modelId="{44BAF9FD-213D-41E7-AFD9-28AC81E965CF}" srcId="{525110D8-AF62-4CBB-9A43-AF4824FD87A9}" destId="{58279A8A-2D94-4B1C-8398-B70C374644C5}" srcOrd="0" destOrd="0" parTransId="{C6043A76-9495-42A9-9FA9-96870C573D63}" sibTransId="{D533AF4D-8AD2-4057-9829-619222AED31A}"/>
    <dgm:cxn modelId="{FD54BFD8-516A-4E32-AE6C-AB6BA03F05C7}" type="presOf" srcId="{4A98C0F2-6E54-496F-97AC-E7335A85430A}" destId="{F7587162-AE34-4128-82FC-59841D8120FB}" srcOrd="0" destOrd="0" presId="urn:microsoft.com/office/officeart/2005/8/layout/pyramid4"/>
    <dgm:cxn modelId="{6B7E4F72-80E7-4549-A73B-1F58CF3C1D72}" srcId="{525110D8-AF62-4CBB-9A43-AF4824FD87A9}" destId="{385ECEC5-2575-46E4-9C20-BEE8C9460CB7}" srcOrd="1" destOrd="0" parTransId="{A557A998-5C94-4CF2-ADCE-F53004C9D2B4}" sibTransId="{04275A50-C17E-476B-ACD7-CD8307A2D8F3}"/>
    <dgm:cxn modelId="{292AAE31-3812-423B-931C-4CA125AEADAB}" type="presOf" srcId="{525110D8-AF62-4CBB-9A43-AF4824FD87A9}" destId="{9FA4F72C-3293-4BE6-BC43-52A0BACCE29D}" srcOrd="0" destOrd="0" presId="urn:microsoft.com/office/officeart/2005/8/layout/pyramid4"/>
    <dgm:cxn modelId="{157244AA-453E-4119-873C-B8730143E285}" type="presOf" srcId="{385ECEC5-2575-46E4-9C20-BEE8C9460CB7}" destId="{84EBFFC4-D4A3-4566-8DC7-974F476E5D91}" srcOrd="0" destOrd="0" presId="urn:microsoft.com/office/officeart/2005/8/layout/pyramid4"/>
    <dgm:cxn modelId="{542B8CFA-25DD-4DC6-B627-6F06F6B59F1A}" srcId="{525110D8-AF62-4CBB-9A43-AF4824FD87A9}" destId="{4A98C0F2-6E54-496F-97AC-E7335A85430A}" srcOrd="3" destOrd="0" parTransId="{76271A50-10D8-476A-8DCF-1FE8D374BE7A}" sibTransId="{3A0AB2AF-7000-4ACF-AF2D-E822F45A65B6}"/>
    <dgm:cxn modelId="{6A91C934-78DA-40C2-8316-3087409B0878}" srcId="{525110D8-AF62-4CBB-9A43-AF4824FD87A9}" destId="{72895B60-005A-4A17-9AA5-4288A2E92DEB}" srcOrd="2" destOrd="0" parTransId="{1AB485EB-4166-4398-98F3-A71E6E490F5C}" sibTransId="{B46B331F-97FA-49ED-AB63-34507FF93315}"/>
    <dgm:cxn modelId="{FAF9F5FD-A237-4B35-B820-ED335317CE29}" type="presOf" srcId="{72895B60-005A-4A17-9AA5-4288A2E92DEB}" destId="{78ABF2E6-64A1-498B-9548-06AD1F0052BD}" srcOrd="0" destOrd="0" presId="urn:microsoft.com/office/officeart/2005/8/layout/pyramid4"/>
    <dgm:cxn modelId="{01971794-F20F-4BD0-B3C7-E694D4FF6A01}" type="presParOf" srcId="{9FA4F72C-3293-4BE6-BC43-52A0BACCE29D}" destId="{60BC7D94-FE7D-464A-B045-3122B61739B2}" srcOrd="0" destOrd="0" presId="urn:microsoft.com/office/officeart/2005/8/layout/pyramid4"/>
    <dgm:cxn modelId="{045DE175-88DF-4B32-9F98-7530D29EC487}" type="presParOf" srcId="{9FA4F72C-3293-4BE6-BC43-52A0BACCE29D}" destId="{84EBFFC4-D4A3-4566-8DC7-974F476E5D91}" srcOrd="1" destOrd="0" presId="urn:microsoft.com/office/officeart/2005/8/layout/pyramid4"/>
    <dgm:cxn modelId="{72B6E905-A77A-4975-989B-60C23A96DE90}" type="presParOf" srcId="{9FA4F72C-3293-4BE6-BC43-52A0BACCE29D}" destId="{78ABF2E6-64A1-498B-9548-06AD1F0052BD}" srcOrd="2" destOrd="0" presId="urn:microsoft.com/office/officeart/2005/8/layout/pyramid4"/>
    <dgm:cxn modelId="{46E7687B-70AF-4AF8-BCEF-949BFB250840}" type="presParOf" srcId="{9FA4F72C-3293-4BE6-BC43-52A0BACCE29D}" destId="{F7587162-AE34-4128-82FC-59841D8120FB}"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C2943984-71B4-4D14-BED0-F9574BE19EA2}" type="doc">
      <dgm:prSet loTypeId="urn:microsoft.com/office/officeart/2005/8/layout/gear1" loCatId="relationship" qsTypeId="urn:microsoft.com/office/officeart/2005/8/quickstyle/simple1" qsCatId="simple" csTypeId="urn:microsoft.com/office/officeart/2005/8/colors/accent1_2" csCatId="accent1" phldr="1"/>
      <dgm:spPr/>
    </dgm:pt>
    <dgm:pt modelId="{A439369D-F054-40AF-97A9-82018F171CF0}">
      <dgm:prSet phldrT="[Texto]" custT="1"/>
      <dgm:spPr>
        <a:solidFill>
          <a:schemeClr val="tx2">
            <a:lumMod val="75000"/>
          </a:schemeClr>
        </a:solidFill>
        <a:effectLst>
          <a:outerShdw blurRad="50800" dist="38100" algn="l" rotWithShape="0">
            <a:prstClr val="black">
              <a:alpha val="40000"/>
            </a:prstClr>
          </a:outerShdw>
        </a:effectLst>
      </dgm:spPr>
      <dgm:t>
        <a:bodyPr/>
        <a:lstStyle/>
        <a:p>
          <a:r>
            <a:rPr lang="pt-PT" sz="3600" dirty="0" smtClean="0"/>
            <a:t>NCRF-PE</a:t>
          </a:r>
          <a:endParaRPr lang="pt-PT" sz="3600" dirty="0"/>
        </a:p>
      </dgm:t>
    </dgm:pt>
    <dgm:pt modelId="{889DEB0A-A36E-47F5-A356-07EFAA335EF3}" type="parTrans" cxnId="{6CE2B773-5A01-4778-8738-513EF8BD7B2E}">
      <dgm:prSet/>
      <dgm:spPr/>
      <dgm:t>
        <a:bodyPr/>
        <a:lstStyle/>
        <a:p>
          <a:endParaRPr lang="pt-PT"/>
        </a:p>
      </dgm:t>
    </dgm:pt>
    <dgm:pt modelId="{6F0B12B6-90EA-468F-A04B-2B83F0F52528}" type="sibTrans" cxnId="{6CE2B773-5A01-4778-8738-513EF8BD7B2E}">
      <dgm:prSet/>
      <dgm:spPr>
        <a:solidFill>
          <a:srgbClr val="FFC000"/>
        </a:solidFill>
        <a:effectLst>
          <a:outerShdw blurRad="50800" dist="38100" algn="l" rotWithShape="0">
            <a:prstClr val="black">
              <a:alpha val="40000"/>
            </a:prstClr>
          </a:outerShdw>
        </a:effectLst>
      </dgm:spPr>
      <dgm:t>
        <a:bodyPr/>
        <a:lstStyle/>
        <a:p>
          <a:endParaRPr lang="pt-PT"/>
        </a:p>
      </dgm:t>
    </dgm:pt>
    <dgm:pt modelId="{AD42018F-F363-43B3-9E81-787DBADDDDA1}">
      <dgm:prSet phldrT="[Texto]" custT="1"/>
      <dgm:spPr>
        <a:solidFill>
          <a:schemeClr val="tx2">
            <a:lumMod val="60000"/>
            <a:lumOff val="40000"/>
          </a:schemeClr>
        </a:solidFill>
        <a:effectLst>
          <a:outerShdw blurRad="50800" dist="38100" algn="l" rotWithShape="0">
            <a:prstClr val="black">
              <a:alpha val="40000"/>
            </a:prstClr>
          </a:outerShdw>
        </a:effectLst>
      </dgm:spPr>
      <dgm:t>
        <a:bodyPr/>
        <a:lstStyle/>
        <a:p>
          <a:r>
            <a:rPr lang="pt-PT" sz="1800" b="1" dirty="0" smtClean="0"/>
            <a:t>Aviso n.º </a:t>
          </a:r>
          <a:r>
            <a:rPr lang="pt-PT" sz="1700" b="1" dirty="0" smtClean="0"/>
            <a:t>15654/2009</a:t>
          </a:r>
          <a:endParaRPr lang="pt-PT" sz="1700" b="1" dirty="0"/>
        </a:p>
      </dgm:t>
    </dgm:pt>
    <dgm:pt modelId="{C23AD863-4F91-46AD-9161-91186A1E1A7D}" type="parTrans" cxnId="{E8681899-DDCC-4344-83BB-65AEC84EEA09}">
      <dgm:prSet/>
      <dgm:spPr/>
      <dgm:t>
        <a:bodyPr/>
        <a:lstStyle/>
        <a:p>
          <a:endParaRPr lang="pt-PT"/>
        </a:p>
      </dgm:t>
    </dgm:pt>
    <dgm:pt modelId="{50658EE8-9ADD-470B-B982-861F1778CEF5}" type="sibTrans" cxnId="{E8681899-DDCC-4344-83BB-65AEC84EEA09}">
      <dgm:prSet/>
      <dgm:spPr>
        <a:solidFill>
          <a:srgbClr val="FFC000"/>
        </a:solidFill>
        <a:effectLst>
          <a:outerShdw blurRad="50800" dist="38100" algn="l" rotWithShape="0">
            <a:prstClr val="black">
              <a:alpha val="40000"/>
            </a:prstClr>
          </a:outerShdw>
        </a:effectLst>
      </dgm:spPr>
      <dgm:t>
        <a:bodyPr/>
        <a:lstStyle/>
        <a:p>
          <a:endParaRPr lang="pt-PT"/>
        </a:p>
      </dgm:t>
    </dgm:pt>
    <dgm:pt modelId="{6A682DFD-B9F3-4BD3-A0EC-10A4E1BF78DF}">
      <dgm:prSet phldrT="[Texto]" custT="1"/>
      <dgm:spPr>
        <a:solidFill>
          <a:schemeClr val="tx2">
            <a:lumMod val="40000"/>
            <a:lumOff val="60000"/>
          </a:schemeClr>
        </a:solidFill>
        <a:effectLst>
          <a:outerShdw blurRad="50800" dist="38100" algn="l" rotWithShape="0">
            <a:prstClr val="black">
              <a:alpha val="40000"/>
            </a:prstClr>
          </a:outerShdw>
        </a:effectLst>
      </dgm:spPr>
      <dgm:t>
        <a:bodyPr/>
        <a:lstStyle/>
        <a:p>
          <a:r>
            <a:rPr lang="pt-PT" sz="1800" b="1" baseline="0" dirty="0" smtClean="0"/>
            <a:t>DL 158/2009</a:t>
          </a:r>
          <a:endParaRPr lang="pt-PT" sz="1800" b="1" baseline="0" dirty="0"/>
        </a:p>
      </dgm:t>
    </dgm:pt>
    <dgm:pt modelId="{BB4DC859-DD1E-45E6-AB46-C606C0F8922E}" type="parTrans" cxnId="{F9685EC0-BDDC-43D1-A811-D982A1FCB9FB}">
      <dgm:prSet/>
      <dgm:spPr/>
      <dgm:t>
        <a:bodyPr/>
        <a:lstStyle/>
        <a:p>
          <a:endParaRPr lang="pt-PT"/>
        </a:p>
      </dgm:t>
    </dgm:pt>
    <dgm:pt modelId="{AAEA213A-4A58-4FE6-840F-7F1F875C209F}" type="sibTrans" cxnId="{F9685EC0-BDDC-43D1-A811-D982A1FCB9FB}">
      <dgm:prSet/>
      <dgm:spPr>
        <a:solidFill>
          <a:srgbClr val="FFC000"/>
        </a:solidFill>
        <a:effectLst>
          <a:outerShdw blurRad="50800" dist="38100" algn="l" rotWithShape="0">
            <a:prstClr val="black">
              <a:alpha val="40000"/>
            </a:prstClr>
          </a:outerShdw>
        </a:effectLst>
      </dgm:spPr>
      <dgm:t>
        <a:bodyPr/>
        <a:lstStyle/>
        <a:p>
          <a:endParaRPr lang="pt-PT"/>
        </a:p>
      </dgm:t>
    </dgm:pt>
    <dgm:pt modelId="{6AF7200A-AAC4-45F9-8301-C80227C9C1B4}" type="pres">
      <dgm:prSet presAssocID="{C2943984-71B4-4D14-BED0-F9574BE19EA2}" presName="composite" presStyleCnt="0">
        <dgm:presLayoutVars>
          <dgm:chMax val="3"/>
          <dgm:animLvl val="lvl"/>
          <dgm:resizeHandles val="exact"/>
        </dgm:presLayoutVars>
      </dgm:prSet>
      <dgm:spPr/>
    </dgm:pt>
    <dgm:pt modelId="{73234215-9BD9-4EA1-A203-39E6EFF4050C}" type="pres">
      <dgm:prSet presAssocID="{A439369D-F054-40AF-97A9-82018F171CF0}" presName="gear1" presStyleLbl="node1" presStyleIdx="0" presStyleCnt="3">
        <dgm:presLayoutVars>
          <dgm:chMax val="1"/>
          <dgm:bulletEnabled val="1"/>
        </dgm:presLayoutVars>
      </dgm:prSet>
      <dgm:spPr/>
      <dgm:t>
        <a:bodyPr/>
        <a:lstStyle/>
        <a:p>
          <a:endParaRPr lang="pt-PT"/>
        </a:p>
      </dgm:t>
    </dgm:pt>
    <dgm:pt modelId="{A754F947-C11C-4278-B6CA-4E66C8C9C841}" type="pres">
      <dgm:prSet presAssocID="{A439369D-F054-40AF-97A9-82018F171CF0}" presName="gear1srcNode" presStyleLbl="node1" presStyleIdx="0" presStyleCnt="3"/>
      <dgm:spPr/>
      <dgm:t>
        <a:bodyPr/>
        <a:lstStyle/>
        <a:p>
          <a:endParaRPr lang="pt-PT"/>
        </a:p>
      </dgm:t>
    </dgm:pt>
    <dgm:pt modelId="{C5B2217A-05DC-468C-B412-1FF4C5FD985D}" type="pres">
      <dgm:prSet presAssocID="{A439369D-F054-40AF-97A9-82018F171CF0}" presName="gear1dstNode" presStyleLbl="node1" presStyleIdx="0" presStyleCnt="3"/>
      <dgm:spPr/>
      <dgm:t>
        <a:bodyPr/>
        <a:lstStyle/>
        <a:p>
          <a:endParaRPr lang="pt-PT"/>
        </a:p>
      </dgm:t>
    </dgm:pt>
    <dgm:pt modelId="{9D579CD1-DA95-459C-BE29-777838217E54}" type="pres">
      <dgm:prSet presAssocID="{AD42018F-F363-43B3-9E81-787DBADDDDA1}" presName="gear2" presStyleLbl="node1" presStyleIdx="1" presStyleCnt="3" custScaleX="118846" custScaleY="106154">
        <dgm:presLayoutVars>
          <dgm:chMax val="1"/>
          <dgm:bulletEnabled val="1"/>
        </dgm:presLayoutVars>
      </dgm:prSet>
      <dgm:spPr/>
      <dgm:t>
        <a:bodyPr/>
        <a:lstStyle/>
        <a:p>
          <a:endParaRPr lang="pt-PT"/>
        </a:p>
      </dgm:t>
    </dgm:pt>
    <dgm:pt modelId="{F24C81F3-AD5F-4BFA-8EA7-6C5C35AF6E12}" type="pres">
      <dgm:prSet presAssocID="{AD42018F-F363-43B3-9E81-787DBADDDDA1}" presName="gear2srcNode" presStyleLbl="node1" presStyleIdx="1" presStyleCnt="3"/>
      <dgm:spPr/>
      <dgm:t>
        <a:bodyPr/>
        <a:lstStyle/>
        <a:p>
          <a:endParaRPr lang="pt-PT"/>
        </a:p>
      </dgm:t>
    </dgm:pt>
    <dgm:pt modelId="{A11216B3-B394-4C5D-8615-E54714FA610F}" type="pres">
      <dgm:prSet presAssocID="{AD42018F-F363-43B3-9E81-787DBADDDDA1}" presName="gear2dstNode" presStyleLbl="node1" presStyleIdx="1" presStyleCnt="3"/>
      <dgm:spPr/>
      <dgm:t>
        <a:bodyPr/>
        <a:lstStyle/>
        <a:p>
          <a:endParaRPr lang="pt-PT"/>
        </a:p>
      </dgm:t>
    </dgm:pt>
    <dgm:pt modelId="{3187A2BF-865E-4E86-80DA-F24DD134C790}" type="pres">
      <dgm:prSet presAssocID="{6A682DFD-B9F3-4BD3-A0EC-10A4E1BF78DF}" presName="gear3" presStyleLbl="node1" presStyleIdx="2" presStyleCnt="3"/>
      <dgm:spPr/>
      <dgm:t>
        <a:bodyPr/>
        <a:lstStyle/>
        <a:p>
          <a:endParaRPr lang="pt-PT"/>
        </a:p>
      </dgm:t>
    </dgm:pt>
    <dgm:pt modelId="{8A45C1F3-21C6-4BCE-85EA-39DEC2123357}" type="pres">
      <dgm:prSet presAssocID="{6A682DFD-B9F3-4BD3-A0EC-10A4E1BF78DF}" presName="gear3tx" presStyleLbl="node1" presStyleIdx="2" presStyleCnt="3">
        <dgm:presLayoutVars>
          <dgm:chMax val="1"/>
          <dgm:bulletEnabled val="1"/>
        </dgm:presLayoutVars>
      </dgm:prSet>
      <dgm:spPr/>
      <dgm:t>
        <a:bodyPr/>
        <a:lstStyle/>
        <a:p>
          <a:endParaRPr lang="pt-PT"/>
        </a:p>
      </dgm:t>
    </dgm:pt>
    <dgm:pt modelId="{3E9DA667-8767-40D6-8C0E-5887637D1E98}" type="pres">
      <dgm:prSet presAssocID="{6A682DFD-B9F3-4BD3-A0EC-10A4E1BF78DF}" presName="gear3srcNode" presStyleLbl="node1" presStyleIdx="2" presStyleCnt="3"/>
      <dgm:spPr/>
      <dgm:t>
        <a:bodyPr/>
        <a:lstStyle/>
        <a:p>
          <a:endParaRPr lang="pt-PT"/>
        </a:p>
      </dgm:t>
    </dgm:pt>
    <dgm:pt modelId="{F7DC3F2E-02B4-4F8D-8368-48E4184FE713}" type="pres">
      <dgm:prSet presAssocID="{6A682DFD-B9F3-4BD3-A0EC-10A4E1BF78DF}" presName="gear3dstNode" presStyleLbl="node1" presStyleIdx="2" presStyleCnt="3"/>
      <dgm:spPr/>
      <dgm:t>
        <a:bodyPr/>
        <a:lstStyle/>
        <a:p>
          <a:endParaRPr lang="pt-PT"/>
        </a:p>
      </dgm:t>
    </dgm:pt>
    <dgm:pt modelId="{2A39EFFD-9EE0-437C-B8B1-B94CAEFF05FE}" type="pres">
      <dgm:prSet presAssocID="{6F0B12B6-90EA-468F-A04B-2B83F0F52528}" presName="connector1" presStyleLbl="sibTrans2D1" presStyleIdx="0" presStyleCnt="3"/>
      <dgm:spPr/>
      <dgm:t>
        <a:bodyPr/>
        <a:lstStyle/>
        <a:p>
          <a:endParaRPr lang="pt-PT"/>
        </a:p>
      </dgm:t>
    </dgm:pt>
    <dgm:pt modelId="{76471CB5-789A-4391-BE61-5D1B90230562}" type="pres">
      <dgm:prSet presAssocID="{50658EE8-9ADD-470B-B982-861F1778CEF5}" presName="connector2" presStyleLbl="sibTrans2D1" presStyleIdx="1" presStyleCnt="3"/>
      <dgm:spPr/>
      <dgm:t>
        <a:bodyPr/>
        <a:lstStyle/>
        <a:p>
          <a:endParaRPr lang="pt-PT"/>
        </a:p>
      </dgm:t>
    </dgm:pt>
    <dgm:pt modelId="{187E1349-AE7B-429C-AFD4-2D26A260D02C}" type="pres">
      <dgm:prSet presAssocID="{AAEA213A-4A58-4FE6-840F-7F1F875C209F}" presName="connector3" presStyleLbl="sibTrans2D1" presStyleIdx="2" presStyleCnt="3"/>
      <dgm:spPr/>
      <dgm:t>
        <a:bodyPr/>
        <a:lstStyle/>
        <a:p>
          <a:endParaRPr lang="pt-PT"/>
        </a:p>
      </dgm:t>
    </dgm:pt>
  </dgm:ptLst>
  <dgm:cxnLst>
    <dgm:cxn modelId="{D05311DC-7980-4414-9163-D48999C09CA6}" type="presOf" srcId="{C2943984-71B4-4D14-BED0-F9574BE19EA2}" destId="{6AF7200A-AAC4-45F9-8301-C80227C9C1B4}" srcOrd="0" destOrd="0" presId="urn:microsoft.com/office/officeart/2005/8/layout/gear1"/>
    <dgm:cxn modelId="{F077DAF8-4FFE-4008-8C3E-6C8225A0CF0F}" type="presOf" srcId="{A439369D-F054-40AF-97A9-82018F171CF0}" destId="{73234215-9BD9-4EA1-A203-39E6EFF4050C}" srcOrd="0" destOrd="0" presId="urn:microsoft.com/office/officeart/2005/8/layout/gear1"/>
    <dgm:cxn modelId="{60799108-A1D9-4C63-A924-CB30AA73F124}" type="presOf" srcId="{6A682DFD-B9F3-4BD3-A0EC-10A4E1BF78DF}" destId="{3187A2BF-865E-4E86-80DA-F24DD134C790}" srcOrd="0" destOrd="0" presId="urn:microsoft.com/office/officeart/2005/8/layout/gear1"/>
    <dgm:cxn modelId="{2761DB55-6A3C-4542-8B1C-23094C43FD2D}" type="presOf" srcId="{50658EE8-9ADD-470B-B982-861F1778CEF5}" destId="{76471CB5-789A-4391-BE61-5D1B90230562}" srcOrd="0" destOrd="0" presId="urn:microsoft.com/office/officeart/2005/8/layout/gear1"/>
    <dgm:cxn modelId="{F7EFB923-7AC8-49AB-A407-41C4F5596D7C}" type="presOf" srcId="{6A682DFD-B9F3-4BD3-A0EC-10A4E1BF78DF}" destId="{8A45C1F3-21C6-4BCE-85EA-39DEC2123357}" srcOrd="1" destOrd="0" presId="urn:microsoft.com/office/officeart/2005/8/layout/gear1"/>
    <dgm:cxn modelId="{78E090A6-5D61-4174-BE4D-E0805A66FBDC}" type="presOf" srcId="{6A682DFD-B9F3-4BD3-A0EC-10A4E1BF78DF}" destId="{3E9DA667-8767-40D6-8C0E-5887637D1E98}" srcOrd="2" destOrd="0" presId="urn:microsoft.com/office/officeart/2005/8/layout/gear1"/>
    <dgm:cxn modelId="{8D6D780B-287C-4776-8B99-671224FE9AB4}" type="presOf" srcId="{6F0B12B6-90EA-468F-A04B-2B83F0F52528}" destId="{2A39EFFD-9EE0-437C-B8B1-B94CAEFF05FE}" srcOrd="0" destOrd="0" presId="urn:microsoft.com/office/officeart/2005/8/layout/gear1"/>
    <dgm:cxn modelId="{F9685EC0-BDDC-43D1-A811-D982A1FCB9FB}" srcId="{C2943984-71B4-4D14-BED0-F9574BE19EA2}" destId="{6A682DFD-B9F3-4BD3-A0EC-10A4E1BF78DF}" srcOrd="2" destOrd="0" parTransId="{BB4DC859-DD1E-45E6-AB46-C606C0F8922E}" sibTransId="{AAEA213A-4A58-4FE6-840F-7F1F875C209F}"/>
    <dgm:cxn modelId="{898D1037-4462-42F0-9A6D-6147FE998CDB}" type="presOf" srcId="{A439369D-F054-40AF-97A9-82018F171CF0}" destId="{C5B2217A-05DC-468C-B412-1FF4C5FD985D}" srcOrd="2" destOrd="0" presId="urn:microsoft.com/office/officeart/2005/8/layout/gear1"/>
    <dgm:cxn modelId="{A52359D3-F7A0-475D-8573-1CD1FCA90296}" type="presOf" srcId="{AD42018F-F363-43B3-9E81-787DBADDDDA1}" destId="{A11216B3-B394-4C5D-8615-E54714FA610F}" srcOrd="2" destOrd="0" presId="urn:microsoft.com/office/officeart/2005/8/layout/gear1"/>
    <dgm:cxn modelId="{62681995-4E7B-4B6F-A2AA-8A33C9ED2FD5}" type="presOf" srcId="{AD42018F-F363-43B3-9E81-787DBADDDDA1}" destId="{9D579CD1-DA95-459C-BE29-777838217E54}" srcOrd="0" destOrd="0" presId="urn:microsoft.com/office/officeart/2005/8/layout/gear1"/>
    <dgm:cxn modelId="{03DF07F5-1FCC-4F9F-B795-49CEE6A267CB}" type="presOf" srcId="{AD42018F-F363-43B3-9E81-787DBADDDDA1}" destId="{F24C81F3-AD5F-4BFA-8EA7-6C5C35AF6E12}" srcOrd="1" destOrd="0" presId="urn:microsoft.com/office/officeart/2005/8/layout/gear1"/>
    <dgm:cxn modelId="{E8681899-DDCC-4344-83BB-65AEC84EEA09}" srcId="{C2943984-71B4-4D14-BED0-F9574BE19EA2}" destId="{AD42018F-F363-43B3-9E81-787DBADDDDA1}" srcOrd="1" destOrd="0" parTransId="{C23AD863-4F91-46AD-9161-91186A1E1A7D}" sibTransId="{50658EE8-9ADD-470B-B982-861F1778CEF5}"/>
    <dgm:cxn modelId="{6CE2B773-5A01-4778-8738-513EF8BD7B2E}" srcId="{C2943984-71B4-4D14-BED0-F9574BE19EA2}" destId="{A439369D-F054-40AF-97A9-82018F171CF0}" srcOrd="0" destOrd="0" parTransId="{889DEB0A-A36E-47F5-A356-07EFAA335EF3}" sibTransId="{6F0B12B6-90EA-468F-A04B-2B83F0F52528}"/>
    <dgm:cxn modelId="{59297636-F37F-45F2-B8FD-FF79EE948830}" type="presOf" srcId="{A439369D-F054-40AF-97A9-82018F171CF0}" destId="{A754F947-C11C-4278-B6CA-4E66C8C9C841}" srcOrd="1" destOrd="0" presId="urn:microsoft.com/office/officeart/2005/8/layout/gear1"/>
    <dgm:cxn modelId="{22F6697B-DD42-426E-8384-E37A4B6FB0C1}" type="presOf" srcId="{6A682DFD-B9F3-4BD3-A0EC-10A4E1BF78DF}" destId="{F7DC3F2E-02B4-4F8D-8368-48E4184FE713}" srcOrd="3" destOrd="0" presId="urn:microsoft.com/office/officeart/2005/8/layout/gear1"/>
    <dgm:cxn modelId="{9F4CE598-5F6E-431B-BE24-5D5E41FE857C}" type="presOf" srcId="{AAEA213A-4A58-4FE6-840F-7F1F875C209F}" destId="{187E1349-AE7B-429C-AFD4-2D26A260D02C}" srcOrd="0" destOrd="0" presId="urn:microsoft.com/office/officeart/2005/8/layout/gear1"/>
    <dgm:cxn modelId="{5E4AF92F-8147-45C5-AFEE-34353662E888}" type="presParOf" srcId="{6AF7200A-AAC4-45F9-8301-C80227C9C1B4}" destId="{73234215-9BD9-4EA1-A203-39E6EFF4050C}" srcOrd="0" destOrd="0" presId="urn:microsoft.com/office/officeart/2005/8/layout/gear1"/>
    <dgm:cxn modelId="{073D6C9B-1B32-43D8-93F5-016F94B9C426}" type="presParOf" srcId="{6AF7200A-AAC4-45F9-8301-C80227C9C1B4}" destId="{A754F947-C11C-4278-B6CA-4E66C8C9C841}" srcOrd="1" destOrd="0" presId="urn:microsoft.com/office/officeart/2005/8/layout/gear1"/>
    <dgm:cxn modelId="{ED5BC946-14F6-4C74-82E8-34EE33A4D4A7}" type="presParOf" srcId="{6AF7200A-AAC4-45F9-8301-C80227C9C1B4}" destId="{C5B2217A-05DC-468C-B412-1FF4C5FD985D}" srcOrd="2" destOrd="0" presId="urn:microsoft.com/office/officeart/2005/8/layout/gear1"/>
    <dgm:cxn modelId="{F27FDBF6-3003-4DC2-BEE9-0C6C2D75E8CA}" type="presParOf" srcId="{6AF7200A-AAC4-45F9-8301-C80227C9C1B4}" destId="{9D579CD1-DA95-459C-BE29-777838217E54}" srcOrd="3" destOrd="0" presId="urn:microsoft.com/office/officeart/2005/8/layout/gear1"/>
    <dgm:cxn modelId="{3734E936-0F07-4447-94C7-74734A2E7BB9}" type="presParOf" srcId="{6AF7200A-AAC4-45F9-8301-C80227C9C1B4}" destId="{F24C81F3-AD5F-4BFA-8EA7-6C5C35AF6E12}" srcOrd="4" destOrd="0" presId="urn:microsoft.com/office/officeart/2005/8/layout/gear1"/>
    <dgm:cxn modelId="{67059E2A-D801-45E1-BD60-C3D0EAD3FC2E}" type="presParOf" srcId="{6AF7200A-AAC4-45F9-8301-C80227C9C1B4}" destId="{A11216B3-B394-4C5D-8615-E54714FA610F}" srcOrd="5" destOrd="0" presId="urn:microsoft.com/office/officeart/2005/8/layout/gear1"/>
    <dgm:cxn modelId="{4B2FEED7-7558-44BC-8C4B-18C4C8241F85}" type="presParOf" srcId="{6AF7200A-AAC4-45F9-8301-C80227C9C1B4}" destId="{3187A2BF-865E-4E86-80DA-F24DD134C790}" srcOrd="6" destOrd="0" presId="urn:microsoft.com/office/officeart/2005/8/layout/gear1"/>
    <dgm:cxn modelId="{117D58A1-4344-47C0-B870-63DF46C4CC8D}" type="presParOf" srcId="{6AF7200A-AAC4-45F9-8301-C80227C9C1B4}" destId="{8A45C1F3-21C6-4BCE-85EA-39DEC2123357}" srcOrd="7" destOrd="0" presId="urn:microsoft.com/office/officeart/2005/8/layout/gear1"/>
    <dgm:cxn modelId="{6D894F0D-D20E-4F04-9130-3B8F7E99D3B7}" type="presParOf" srcId="{6AF7200A-AAC4-45F9-8301-C80227C9C1B4}" destId="{3E9DA667-8767-40D6-8C0E-5887637D1E98}" srcOrd="8" destOrd="0" presId="urn:microsoft.com/office/officeart/2005/8/layout/gear1"/>
    <dgm:cxn modelId="{DCBBE2E3-F4AB-499D-B406-105B7F20E242}" type="presParOf" srcId="{6AF7200A-AAC4-45F9-8301-C80227C9C1B4}" destId="{F7DC3F2E-02B4-4F8D-8368-48E4184FE713}" srcOrd="9" destOrd="0" presId="urn:microsoft.com/office/officeart/2005/8/layout/gear1"/>
    <dgm:cxn modelId="{F5A9A91F-3D71-4434-8203-7EDAE9ECCFA1}" type="presParOf" srcId="{6AF7200A-AAC4-45F9-8301-C80227C9C1B4}" destId="{2A39EFFD-9EE0-437C-B8B1-B94CAEFF05FE}" srcOrd="10" destOrd="0" presId="urn:microsoft.com/office/officeart/2005/8/layout/gear1"/>
    <dgm:cxn modelId="{78AEA523-6D2A-4AF6-B50D-CBE50AEB6794}" type="presParOf" srcId="{6AF7200A-AAC4-45F9-8301-C80227C9C1B4}" destId="{76471CB5-789A-4391-BE61-5D1B90230562}" srcOrd="11" destOrd="0" presId="urn:microsoft.com/office/officeart/2005/8/layout/gear1"/>
    <dgm:cxn modelId="{D1BA9158-0F01-4E51-B959-D9A782091D83}" type="presParOf" srcId="{6AF7200A-AAC4-45F9-8301-C80227C9C1B4}" destId="{187E1349-AE7B-429C-AFD4-2D26A260D02C}" srcOrd="12" destOrd="0" presId="urn:microsoft.com/office/officeart/2005/8/layout/gear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D56170E-0625-4BA4-AF22-1C813515C89F}" type="doc">
      <dgm:prSet loTypeId="urn:microsoft.com/office/officeart/2005/8/layout/vList3" loCatId="list" qsTypeId="urn:microsoft.com/office/officeart/2005/8/quickstyle/simple1" qsCatId="simple" csTypeId="urn:microsoft.com/office/officeart/2005/8/colors/accent1_2" csCatId="accent1" phldr="1"/>
      <dgm:spPr/>
    </dgm:pt>
    <dgm:pt modelId="{6547C878-A759-44B5-842F-D8F8B39BBAFD}">
      <dgm:prSet phldrT="[Texto]" custT="1"/>
      <dgm:spPr/>
      <dgm:t>
        <a:bodyPr/>
        <a:lstStyle/>
        <a:p>
          <a:r>
            <a:rPr lang="pt-PT" sz="1600" dirty="0" smtClean="0"/>
            <a:t>Contabilística</a:t>
          </a:r>
          <a:endParaRPr lang="pt-PT" sz="1600" dirty="0"/>
        </a:p>
      </dgm:t>
    </dgm:pt>
    <dgm:pt modelId="{D9BD93BD-C1EB-4D41-9937-05FBC390E322}" type="parTrans" cxnId="{DCAD5EC2-143E-4001-87AB-3F42155BB7F8}">
      <dgm:prSet/>
      <dgm:spPr/>
      <dgm:t>
        <a:bodyPr/>
        <a:lstStyle/>
        <a:p>
          <a:endParaRPr lang="pt-PT"/>
        </a:p>
      </dgm:t>
    </dgm:pt>
    <dgm:pt modelId="{770125DC-E4FB-4D0C-8316-86ECE5139DFC}" type="sibTrans" cxnId="{DCAD5EC2-143E-4001-87AB-3F42155BB7F8}">
      <dgm:prSet/>
      <dgm:spPr/>
      <dgm:t>
        <a:bodyPr/>
        <a:lstStyle/>
        <a:p>
          <a:endParaRPr lang="pt-PT"/>
        </a:p>
      </dgm:t>
    </dgm:pt>
    <dgm:pt modelId="{853CEE36-79EF-4ED7-8E91-5FDD68B0CA0F}">
      <dgm:prSet phldrT="[Texto]"/>
      <dgm:spPr/>
      <dgm:t>
        <a:bodyPr/>
        <a:lstStyle/>
        <a:p>
          <a:r>
            <a:rPr lang="pt-PT" dirty="0" smtClean="0"/>
            <a:t>Financeira</a:t>
          </a:r>
          <a:endParaRPr lang="pt-PT" dirty="0"/>
        </a:p>
      </dgm:t>
    </dgm:pt>
    <dgm:pt modelId="{967E3A83-1198-451D-9E0D-98A4D4E72F72}" type="parTrans" cxnId="{17AB3DAD-749C-4932-BCB4-7A19639B0014}">
      <dgm:prSet/>
      <dgm:spPr/>
      <dgm:t>
        <a:bodyPr/>
        <a:lstStyle/>
        <a:p>
          <a:endParaRPr lang="pt-PT"/>
        </a:p>
      </dgm:t>
    </dgm:pt>
    <dgm:pt modelId="{C46A64D0-7351-4A9C-B36A-38004CB37215}" type="sibTrans" cxnId="{17AB3DAD-749C-4932-BCB4-7A19639B0014}">
      <dgm:prSet/>
      <dgm:spPr/>
      <dgm:t>
        <a:bodyPr/>
        <a:lstStyle/>
        <a:p>
          <a:endParaRPr lang="pt-PT"/>
        </a:p>
      </dgm:t>
    </dgm:pt>
    <dgm:pt modelId="{93534F86-31DF-4A45-B31C-F4A668266CF5}">
      <dgm:prSet phldrT="[Texto]"/>
      <dgm:spPr/>
      <dgm:t>
        <a:bodyPr/>
        <a:lstStyle/>
        <a:p>
          <a:r>
            <a:rPr lang="pt-PT" dirty="0" smtClean="0"/>
            <a:t>Económica</a:t>
          </a:r>
          <a:endParaRPr lang="pt-PT" dirty="0"/>
        </a:p>
      </dgm:t>
    </dgm:pt>
    <dgm:pt modelId="{39A07CE6-FB4E-468F-937E-CEC121B3B74D}" type="parTrans" cxnId="{4052D7C6-89B0-4623-8CB5-C14F2826557D}">
      <dgm:prSet/>
      <dgm:spPr/>
      <dgm:t>
        <a:bodyPr/>
        <a:lstStyle/>
        <a:p>
          <a:endParaRPr lang="pt-PT"/>
        </a:p>
      </dgm:t>
    </dgm:pt>
    <dgm:pt modelId="{46E07AA8-6CD6-471B-9C58-4221955D1AEE}" type="sibTrans" cxnId="{4052D7C6-89B0-4623-8CB5-C14F2826557D}">
      <dgm:prSet/>
      <dgm:spPr/>
      <dgm:t>
        <a:bodyPr/>
        <a:lstStyle/>
        <a:p>
          <a:endParaRPr lang="pt-PT"/>
        </a:p>
      </dgm:t>
    </dgm:pt>
    <dgm:pt modelId="{A6B2EC30-9C88-4007-B293-61F2FC0C4880}">
      <dgm:prSet phldrT="[Texto]"/>
      <dgm:spPr/>
      <dgm:t>
        <a:bodyPr/>
        <a:lstStyle/>
        <a:p>
          <a:r>
            <a:rPr lang="pt-PT" dirty="0" smtClean="0"/>
            <a:t>Inputs fiscais</a:t>
          </a:r>
          <a:endParaRPr lang="pt-PT" dirty="0"/>
        </a:p>
      </dgm:t>
    </dgm:pt>
    <dgm:pt modelId="{DE14757C-51FD-4392-A410-2B18BBAAB5B1}" type="parTrans" cxnId="{8D3BA2D5-F28D-466D-B498-B6C7662277C7}">
      <dgm:prSet/>
      <dgm:spPr/>
      <dgm:t>
        <a:bodyPr/>
        <a:lstStyle/>
        <a:p>
          <a:endParaRPr lang="pt-PT"/>
        </a:p>
      </dgm:t>
    </dgm:pt>
    <dgm:pt modelId="{7955E5BE-2B3A-41B5-BB30-143C54282DBC}" type="sibTrans" cxnId="{8D3BA2D5-F28D-466D-B498-B6C7662277C7}">
      <dgm:prSet/>
      <dgm:spPr/>
      <dgm:t>
        <a:bodyPr/>
        <a:lstStyle/>
        <a:p>
          <a:endParaRPr lang="pt-PT"/>
        </a:p>
      </dgm:t>
    </dgm:pt>
    <dgm:pt modelId="{1900C640-4FDC-4B5B-AE75-4557CAE83324}" type="pres">
      <dgm:prSet presAssocID="{1D56170E-0625-4BA4-AF22-1C813515C89F}" presName="linearFlow" presStyleCnt="0">
        <dgm:presLayoutVars>
          <dgm:dir/>
          <dgm:resizeHandles val="exact"/>
        </dgm:presLayoutVars>
      </dgm:prSet>
      <dgm:spPr/>
    </dgm:pt>
    <dgm:pt modelId="{DDD2E1EA-2CB1-45D7-97FE-8BD66DD575A1}" type="pres">
      <dgm:prSet presAssocID="{6547C878-A759-44B5-842F-D8F8B39BBAFD}" presName="composite" presStyleCnt="0"/>
      <dgm:spPr/>
    </dgm:pt>
    <dgm:pt modelId="{9D3A8F3C-B5C9-44AF-8594-CE71E9814B57}" type="pres">
      <dgm:prSet presAssocID="{6547C878-A759-44B5-842F-D8F8B39BBAFD}" presName="imgShp" presStyleLbl="fgImgPlace1" presStyleIdx="0" presStyleCnt="4"/>
      <dgm:spPr>
        <a:blipFill rotWithShape="0">
          <a:blip xmlns:r="http://schemas.openxmlformats.org/officeDocument/2006/relationships" r:embed="rId1"/>
          <a:stretch>
            <a:fillRect/>
          </a:stretch>
        </a:blipFill>
      </dgm:spPr>
    </dgm:pt>
    <dgm:pt modelId="{879C78E3-7276-43EE-8D9C-55ED715F8F1A}" type="pres">
      <dgm:prSet presAssocID="{6547C878-A759-44B5-842F-D8F8B39BBAFD}" presName="txShp" presStyleLbl="node1" presStyleIdx="0" presStyleCnt="4">
        <dgm:presLayoutVars>
          <dgm:bulletEnabled val="1"/>
        </dgm:presLayoutVars>
      </dgm:prSet>
      <dgm:spPr/>
      <dgm:t>
        <a:bodyPr/>
        <a:lstStyle/>
        <a:p>
          <a:endParaRPr lang="pt-PT"/>
        </a:p>
      </dgm:t>
    </dgm:pt>
    <dgm:pt modelId="{AA2B126C-11EF-43F6-A1FC-15EA7AA7A52F}" type="pres">
      <dgm:prSet presAssocID="{770125DC-E4FB-4D0C-8316-86ECE5139DFC}" presName="spacing" presStyleCnt="0"/>
      <dgm:spPr/>
    </dgm:pt>
    <dgm:pt modelId="{CE9ACB49-B6C8-41C1-8E1C-7026AEC8D738}" type="pres">
      <dgm:prSet presAssocID="{853CEE36-79EF-4ED7-8E91-5FDD68B0CA0F}" presName="composite" presStyleCnt="0"/>
      <dgm:spPr/>
    </dgm:pt>
    <dgm:pt modelId="{9F626F11-DDBE-492E-95AC-85C8AC0C0213}" type="pres">
      <dgm:prSet presAssocID="{853CEE36-79EF-4ED7-8E91-5FDD68B0CA0F}" presName="imgShp" presStyleLbl="fgImgPlace1" presStyleIdx="1" presStyleCnt="4"/>
      <dgm:spPr>
        <a:blipFill rotWithShape="0">
          <a:blip xmlns:r="http://schemas.openxmlformats.org/officeDocument/2006/relationships" r:embed="rId2"/>
          <a:stretch>
            <a:fillRect/>
          </a:stretch>
        </a:blipFill>
      </dgm:spPr>
    </dgm:pt>
    <dgm:pt modelId="{B14EEE23-2BD8-48F0-9E57-98774C6912F8}" type="pres">
      <dgm:prSet presAssocID="{853CEE36-79EF-4ED7-8E91-5FDD68B0CA0F}" presName="txShp" presStyleLbl="node1" presStyleIdx="1" presStyleCnt="4">
        <dgm:presLayoutVars>
          <dgm:bulletEnabled val="1"/>
        </dgm:presLayoutVars>
      </dgm:prSet>
      <dgm:spPr/>
      <dgm:t>
        <a:bodyPr/>
        <a:lstStyle/>
        <a:p>
          <a:endParaRPr lang="pt-PT"/>
        </a:p>
      </dgm:t>
    </dgm:pt>
    <dgm:pt modelId="{74832A15-5072-4A2E-83E9-CE2290A39A01}" type="pres">
      <dgm:prSet presAssocID="{C46A64D0-7351-4A9C-B36A-38004CB37215}" presName="spacing" presStyleCnt="0"/>
      <dgm:spPr/>
    </dgm:pt>
    <dgm:pt modelId="{543ACC06-7D0C-4AF7-98C7-6D42CBBD29B8}" type="pres">
      <dgm:prSet presAssocID="{93534F86-31DF-4A45-B31C-F4A668266CF5}" presName="composite" presStyleCnt="0"/>
      <dgm:spPr/>
    </dgm:pt>
    <dgm:pt modelId="{4517F1D5-314B-4FA4-8BB6-BAEFA72E3A41}" type="pres">
      <dgm:prSet presAssocID="{93534F86-31DF-4A45-B31C-F4A668266CF5}" presName="imgShp" presStyleLbl="fgImgPlace1" presStyleIdx="2" presStyleCnt="4"/>
      <dgm:spPr>
        <a:blipFill rotWithShape="0">
          <a:blip xmlns:r="http://schemas.openxmlformats.org/officeDocument/2006/relationships" r:embed="rId1"/>
          <a:stretch>
            <a:fillRect/>
          </a:stretch>
        </a:blipFill>
      </dgm:spPr>
    </dgm:pt>
    <dgm:pt modelId="{6B9F1AC2-E47D-4B70-ABC4-CEFD0FECD76F}" type="pres">
      <dgm:prSet presAssocID="{93534F86-31DF-4A45-B31C-F4A668266CF5}" presName="txShp" presStyleLbl="node1" presStyleIdx="2" presStyleCnt="4">
        <dgm:presLayoutVars>
          <dgm:bulletEnabled val="1"/>
        </dgm:presLayoutVars>
      </dgm:prSet>
      <dgm:spPr/>
      <dgm:t>
        <a:bodyPr/>
        <a:lstStyle/>
        <a:p>
          <a:endParaRPr lang="pt-PT"/>
        </a:p>
      </dgm:t>
    </dgm:pt>
    <dgm:pt modelId="{DC69107D-26EB-4A70-BC36-D984260F349F}" type="pres">
      <dgm:prSet presAssocID="{46E07AA8-6CD6-471B-9C58-4221955D1AEE}" presName="spacing" presStyleCnt="0"/>
      <dgm:spPr/>
    </dgm:pt>
    <dgm:pt modelId="{C0189FAF-F0E3-433B-AA51-CF59BDF4A61D}" type="pres">
      <dgm:prSet presAssocID="{A6B2EC30-9C88-4007-B293-61F2FC0C4880}" presName="composite" presStyleCnt="0"/>
      <dgm:spPr/>
    </dgm:pt>
    <dgm:pt modelId="{2D7081BD-F7F1-4F8D-B16C-19FF06B78DB3}" type="pres">
      <dgm:prSet presAssocID="{A6B2EC30-9C88-4007-B293-61F2FC0C4880}" presName="imgShp" presStyleLbl="fgImgPlace1" presStyleIdx="3" presStyleCnt="4"/>
      <dgm:spPr>
        <a:blipFill rotWithShape="0">
          <a:blip xmlns:r="http://schemas.openxmlformats.org/officeDocument/2006/relationships" r:embed="rId2"/>
          <a:stretch>
            <a:fillRect/>
          </a:stretch>
        </a:blipFill>
      </dgm:spPr>
    </dgm:pt>
    <dgm:pt modelId="{FBB1C980-5AF5-4A52-8A93-DFE4CFBEB5BD}" type="pres">
      <dgm:prSet presAssocID="{A6B2EC30-9C88-4007-B293-61F2FC0C4880}" presName="txShp" presStyleLbl="node1" presStyleIdx="3" presStyleCnt="4">
        <dgm:presLayoutVars>
          <dgm:bulletEnabled val="1"/>
        </dgm:presLayoutVars>
      </dgm:prSet>
      <dgm:spPr/>
      <dgm:t>
        <a:bodyPr/>
        <a:lstStyle/>
        <a:p>
          <a:endParaRPr lang="pt-PT"/>
        </a:p>
      </dgm:t>
    </dgm:pt>
  </dgm:ptLst>
  <dgm:cxnLst>
    <dgm:cxn modelId="{8D3BA2D5-F28D-466D-B498-B6C7662277C7}" srcId="{1D56170E-0625-4BA4-AF22-1C813515C89F}" destId="{A6B2EC30-9C88-4007-B293-61F2FC0C4880}" srcOrd="3" destOrd="0" parTransId="{DE14757C-51FD-4392-A410-2B18BBAAB5B1}" sibTransId="{7955E5BE-2B3A-41B5-BB30-143C54282DBC}"/>
    <dgm:cxn modelId="{9A3CDADA-6082-434C-A7E7-7828BA0762C2}" type="presOf" srcId="{853CEE36-79EF-4ED7-8E91-5FDD68B0CA0F}" destId="{B14EEE23-2BD8-48F0-9E57-98774C6912F8}" srcOrd="0" destOrd="0" presId="urn:microsoft.com/office/officeart/2005/8/layout/vList3"/>
    <dgm:cxn modelId="{09968484-D4E2-4178-90A8-FA58A0D00165}" type="presOf" srcId="{1D56170E-0625-4BA4-AF22-1C813515C89F}" destId="{1900C640-4FDC-4B5B-AE75-4557CAE83324}" srcOrd="0" destOrd="0" presId="urn:microsoft.com/office/officeart/2005/8/layout/vList3"/>
    <dgm:cxn modelId="{229816CF-5C9B-4C23-BBC2-744062FE92D7}" type="presOf" srcId="{93534F86-31DF-4A45-B31C-F4A668266CF5}" destId="{6B9F1AC2-E47D-4B70-ABC4-CEFD0FECD76F}" srcOrd="0" destOrd="0" presId="urn:microsoft.com/office/officeart/2005/8/layout/vList3"/>
    <dgm:cxn modelId="{B615DFA9-7C2A-446E-BEB2-E8BA54440D78}" type="presOf" srcId="{A6B2EC30-9C88-4007-B293-61F2FC0C4880}" destId="{FBB1C980-5AF5-4A52-8A93-DFE4CFBEB5BD}" srcOrd="0" destOrd="0" presId="urn:microsoft.com/office/officeart/2005/8/layout/vList3"/>
    <dgm:cxn modelId="{17AB3DAD-749C-4932-BCB4-7A19639B0014}" srcId="{1D56170E-0625-4BA4-AF22-1C813515C89F}" destId="{853CEE36-79EF-4ED7-8E91-5FDD68B0CA0F}" srcOrd="1" destOrd="0" parTransId="{967E3A83-1198-451D-9E0D-98A4D4E72F72}" sibTransId="{C46A64D0-7351-4A9C-B36A-38004CB37215}"/>
    <dgm:cxn modelId="{DCAD5EC2-143E-4001-87AB-3F42155BB7F8}" srcId="{1D56170E-0625-4BA4-AF22-1C813515C89F}" destId="{6547C878-A759-44B5-842F-D8F8B39BBAFD}" srcOrd="0" destOrd="0" parTransId="{D9BD93BD-C1EB-4D41-9937-05FBC390E322}" sibTransId="{770125DC-E4FB-4D0C-8316-86ECE5139DFC}"/>
    <dgm:cxn modelId="{4052D7C6-89B0-4623-8CB5-C14F2826557D}" srcId="{1D56170E-0625-4BA4-AF22-1C813515C89F}" destId="{93534F86-31DF-4A45-B31C-F4A668266CF5}" srcOrd="2" destOrd="0" parTransId="{39A07CE6-FB4E-468F-937E-CEC121B3B74D}" sibTransId="{46E07AA8-6CD6-471B-9C58-4221955D1AEE}"/>
    <dgm:cxn modelId="{7554B5E8-0D64-42CF-82C6-3F8A52A66DD9}" type="presOf" srcId="{6547C878-A759-44B5-842F-D8F8B39BBAFD}" destId="{879C78E3-7276-43EE-8D9C-55ED715F8F1A}" srcOrd="0" destOrd="0" presId="urn:microsoft.com/office/officeart/2005/8/layout/vList3"/>
    <dgm:cxn modelId="{757DFACC-315C-47FC-8106-90E60ABE9B9C}" type="presParOf" srcId="{1900C640-4FDC-4B5B-AE75-4557CAE83324}" destId="{DDD2E1EA-2CB1-45D7-97FE-8BD66DD575A1}" srcOrd="0" destOrd="0" presId="urn:microsoft.com/office/officeart/2005/8/layout/vList3"/>
    <dgm:cxn modelId="{254CECD6-4C3E-4DED-809A-68955CBB1890}" type="presParOf" srcId="{DDD2E1EA-2CB1-45D7-97FE-8BD66DD575A1}" destId="{9D3A8F3C-B5C9-44AF-8594-CE71E9814B57}" srcOrd="0" destOrd="0" presId="urn:microsoft.com/office/officeart/2005/8/layout/vList3"/>
    <dgm:cxn modelId="{C3791A01-C408-4537-8CD0-FD58E1421CEC}" type="presParOf" srcId="{DDD2E1EA-2CB1-45D7-97FE-8BD66DD575A1}" destId="{879C78E3-7276-43EE-8D9C-55ED715F8F1A}" srcOrd="1" destOrd="0" presId="urn:microsoft.com/office/officeart/2005/8/layout/vList3"/>
    <dgm:cxn modelId="{E9F7CBB9-A366-4A06-9968-F5A5A6221E31}" type="presParOf" srcId="{1900C640-4FDC-4B5B-AE75-4557CAE83324}" destId="{AA2B126C-11EF-43F6-A1FC-15EA7AA7A52F}" srcOrd="1" destOrd="0" presId="urn:microsoft.com/office/officeart/2005/8/layout/vList3"/>
    <dgm:cxn modelId="{2E961238-F165-4C0A-BFF4-538769AA5E92}" type="presParOf" srcId="{1900C640-4FDC-4B5B-AE75-4557CAE83324}" destId="{CE9ACB49-B6C8-41C1-8E1C-7026AEC8D738}" srcOrd="2" destOrd="0" presId="urn:microsoft.com/office/officeart/2005/8/layout/vList3"/>
    <dgm:cxn modelId="{DA2EDD0A-C92A-47AC-BAA1-2E11D2563A6C}" type="presParOf" srcId="{CE9ACB49-B6C8-41C1-8E1C-7026AEC8D738}" destId="{9F626F11-DDBE-492E-95AC-85C8AC0C0213}" srcOrd="0" destOrd="0" presId="urn:microsoft.com/office/officeart/2005/8/layout/vList3"/>
    <dgm:cxn modelId="{E9F3C266-9585-4FE3-964F-DB1B7C036886}" type="presParOf" srcId="{CE9ACB49-B6C8-41C1-8E1C-7026AEC8D738}" destId="{B14EEE23-2BD8-48F0-9E57-98774C6912F8}" srcOrd="1" destOrd="0" presId="urn:microsoft.com/office/officeart/2005/8/layout/vList3"/>
    <dgm:cxn modelId="{11C05D62-D71C-45BA-A7EA-17890A34B68A}" type="presParOf" srcId="{1900C640-4FDC-4B5B-AE75-4557CAE83324}" destId="{74832A15-5072-4A2E-83E9-CE2290A39A01}" srcOrd="3" destOrd="0" presId="urn:microsoft.com/office/officeart/2005/8/layout/vList3"/>
    <dgm:cxn modelId="{0FFCF4F7-3F5E-45F2-BA4D-F9577B8B2384}" type="presParOf" srcId="{1900C640-4FDC-4B5B-AE75-4557CAE83324}" destId="{543ACC06-7D0C-4AF7-98C7-6D42CBBD29B8}" srcOrd="4" destOrd="0" presId="urn:microsoft.com/office/officeart/2005/8/layout/vList3"/>
    <dgm:cxn modelId="{A3064F2A-6A34-4612-80B5-2C7D8706B480}" type="presParOf" srcId="{543ACC06-7D0C-4AF7-98C7-6D42CBBD29B8}" destId="{4517F1D5-314B-4FA4-8BB6-BAEFA72E3A41}" srcOrd="0" destOrd="0" presId="urn:microsoft.com/office/officeart/2005/8/layout/vList3"/>
    <dgm:cxn modelId="{126B72E4-E579-44B4-A232-2856FE82A25F}" type="presParOf" srcId="{543ACC06-7D0C-4AF7-98C7-6D42CBBD29B8}" destId="{6B9F1AC2-E47D-4B70-ABC4-CEFD0FECD76F}" srcOrd="1" destOrd="0" presId="urn:microsoft.com/office/officeart/2005/8/layout/vList3"/>
    <dgm:cxn modelId="{21031F90-D1ED-41BB-AC30-F65D683F2C08}" type="presParOf" srcId="{1900C640-4FDC-4B5B-AE75-4557CAE83324}" destId="{DC69107D-26EB-4A70-BC36-D984260F349F}" srcOrd="5" destOrd="0" presId="urn:microsoft.com/office/officeart/2005/8/layout/vList3"/>
    <dgm:cxn modelId="{57B0648D-81D0-4905-AADA-7AFDB1FC1C85}" type="presParOf" srcId="{1900C640-4FDC-4B5B-AE75-4557CAE83324}" destId="{C0189FAF-F0E3-433B-AA51-CF59BDF4A61D}" srcOrd="6" destOrd="0" presId="urn:microsoft.com/office/officeart/2005/8/layout/vList3"/>
    <dgm:cxn modelId="{81598761-1220-4EF0-9268-679E7CDF7FE8}" type="presParOf" srcId="{C0189FAF-F0E3-433B-AA51-CF59BDF4A61D}" destId="{2D7081BD-F7F1-4F8D-B16C-19FF06B78DB3}" srcOrd="0" destOrd="0" presId="urn:microsoft.com/office/officeart/2005/8/layout/vList3"/>
    <dgm:cxn modelId="{364F76A7-ED1E-4716-BCFF-3732E98C877F}" type="presParOf" srcId="{C0189FAF-F0E3-433B-AA51-CF59BDF4A61D}" destId="{FBB1C980-5AF5-4A52-8A93-DFE4CFBEB5BD}" srcOrd="1" destOrd="0" presId="urn:microsoft.com/office/officeart/2005/8/layout/vList3"/>
  </dgm:cxnLst>
  <dgm:bg>
    <a:effectLst>
      <a:outerShdw blurRad="50800" dist="38100" dir="18900000" algn="bl" rotWithShape="0">
        <a:prstClr val="black">
          <a:alpha val="40000"/>
        </a:prstClr>
      </a:outerShdw>
    </a:effectLst>
  </dgm:bg>
  <dgm:whole/>
  <dgm:extLst>
    <a:ext uri="http://schemas.microsoft.com/office/drawing/2008/diagram">
      <dsp:dataModelExt xmlns:dsp="http://schemas.microsoft.com/office/drawing/2008/diagram" xmlns="" relId="rId14"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AA935E2F-4FF9-442A-9C8F-BFFE7ABF1FD9}" type="doc">
      <dgm:prSet loTypeId="urn:microsoft.com/office/officeart/2005/8/layout/hList2" loCatId="list" qsTypeId="urn:microsoft.com/office/officeart/2005/8/quickstyle/simple1" qsCatId="simple" csTypeId="urn:microsoft.com/office/officeart/2005/8/colors/accent1_2" csCatId="accent1" phldr="1"/>
      <dgm:spPr/>
      <dgm:t>
        <a:bodyPr/>
        <a:lstStyle/>
        <a:p>
          <a:endParaRPr lang="pt-PT"/>
        </a:p>
      </dgm:t>
    </dgm:pt>
    <dgm:pt modelId="{E177450A-BF8E-47C5-A5AC-BB865A5B6AC5}">
      <dgm:prSet phldrT="[Texto]" custT="1"/>
      <dgm:spPr/>
      <dgm:t>
        <a:bodyPr/>
        <a:lstStyle/>
        <a:p>
          <a:r>
            <a:rPr lang="pt-PT" sz="2000" b="1" dirty="0" smtClean="0"/>
            <a:t>Pequena Entidade                 (PE)</a:t>
          </a:r>
          <a:endParaRPr lang="pt-PT" sz="2000" b="1" dirty="0"/>
        </a:p>
      </dgm:t>
    </dgm:pt>
    <dgm:pt modelId="{4BDDD045-686B-4749-A32F-62A0A4DAE814}" type="parTrans" cxnId="{FB65E34B-8C3F-41E0-9372-520F2CC701F5}">
      <dgm:prSet/>
      <dgm:spPr/>
      <dgm:t>
        <a:bodyPr/>
        <a:lstStyle/>
        <a:p>
          <a:endParaRPr lang="pt-PT"/>
        </a:p>
      </dgm:t>
    </dgm:pt>
    <dgm:pt modelId="{79B7E46C-CA69-4C26-89BD-F0E7BBA34DA3}" type="sibTrans" cxnId="{FB65E34B-8C3F-41E0-9372-520F2CC701F5}">
      <dgm:prSet/>
      <dgm:spPr/>
      <dgm:t>
        <a:bodyPr/>
        <a:lstStyle/>
        <a:p>
          <a:endParaRPr lang="pt-PT"/>
        </a:p>
      </dgm:t>
    </dgm:pt>
    <dgm:pt modelId="{A35E0065-8C35-435A-A062-EC5ACCD111FA}">
      <dgm:prSet phldrT="[Texto]"/>
      <dgm:spPr/>
      <dgm:t>
        <a:bodyPr/>
        <a:lstStyle/>
        <a:p>
          <a:r>
            <a:rPr lang="pt-PT" dirty="0" smtClean="0"/>
            <a:t>DL 158/2009</a:t>
          </a:r>
          <a:endParaRPr lang="pt-PT" dirty="0"/>
        </a:p>
      </dgm:t>
    </dgm:pt>
    <dgm:pt modelId="{06424524-8135-4CF3-ADD9-E193DE7E0C39}" type="parTrans" cxnId="{25967E9E-3F3D-4BAE-AC6D-BE5CA11B15A2}">
      <dgm:prSet/>
      <dgm:spPr/>
      <dgm:t>
        <a:bodyPr/>
        <a:lstStyle/>
        <a:p>
          <a:endParaRPr lang="pt-PT"/>
        </a:p>
      </dgm:t>
    </dgm:pt>
    <dgm:pt modelId="{BF2BE596-49FE-4449-A131-4B6CE4A6C155}" type="sibTrans" cxnId="{25967E9E-3F3D-4BAE-AC6D-BE5CA11B15A2}">
      <dgm:prSet/>
      <dgm:spPr/>
      <dgm:t>
        <a:bodyPr/>
        <a:lstStyle/>
        <a:p>
          <a:endParaRPr lang="pt-PT"/>
        </a:p>
      </dgm:t>
    </dgm:pt>
    <dgm:pt modelId="{EC74347A-EF17-4691-BABB-106FEA5417A9}">
      <dgm:prSet phldrT="[Texto]"/>
      <dgm:spPr/>
      <dgm:t>
        <a:bodyPr/>
        <a:lstStyle/>
        <a:p>
          <a:r>
            <a:rPr lang="pt-PT" b="1" dirty="0" smtClean="0"/>
            <a:t>Pequenas e Médias Empresas (PME)</a:t>
          </a:r>
          <a:endParaRPr lang="pt-PT" b="1" dirty="0"/>
        </a:p>
      </dgm:t>
    </dgm:pt>
    <dgm:pt modelId="{77F1EE3D-F580-4903-B9D0-DFC3E5089A3B}" type="parTrans" cxnId="{6AB3BFB1-DFF1-4F5A-AF19-C3D3377BF15E}">
      <dgm:prSet/>
      <dgm:spPr/>
      <dgm:t>
        <a:bodyPr/>
        <a:lstStyle/>
        <a:p>
          <a:endParaRPr lang="pt-PT"/>
        </a:p>
      </dgm:t>
    </dgm:pt>
    <dgm:pt modelId="{93F83849-A881-428B-8E59-6AEFADABD1D1}" type="sibTrans" cxnId="{6AB3BFB1-DFF1-4F5A-AF19-C3D3377BF15E}">
      <dgm:prSet/>
      <dgm:spPr/>
      <dgm:t>
        <a:bodyPr/>
        <a:lstStyle/>
        <a:p>
          <a:endParaRPr lang="pt-PT"/>
        </a:p>
      </dgm:t>
    </dgm:pt>
    <dgm:pt modelId="{49E9ED84-6292-4F9A-AB1E-09037DEDCCCB}">
      <dgm:prSet phldrT="[Texto]"/>
      <dgm:spPr/>
      <dgm:t>
        <a:bodyPr/>
        <a:lstStyle/>
        <a:p>
          <a:r>
            <a:rPr lang="pt-PT" dirty="0" smtClean="0"/>
            <a:t>Recomendação Comissão Europeia (2003/361/CE)</a:t>
          </a:r>
          <a:endParaRPr lang="pt-PT" dirty="0"/>
        </a:p>
      </dgm:t>
    </dgm:pt>
    <dgm:pt modelId="{09D3A64F-270D-40FF-B762-D79BF15F7D13}" type="parTrans" cxnId="{39E58D99-1A02-4784-9A6F-5732CEFFCD37}">
      <dgm:prSet/>
      <dgm:spPr/>
      <dgm:t>
        <a:bodyPr/>
        <a:lstStyle/>
        <a:p>
          <a:endParaRPr lang="pt-PT"/>
        </a:p>
      </dgm:t>
    </dgm:pt>
    <dgm:pt modelId="{F1ABCEB5-A9B4-45AB-A514-E4B4ACE7735B}" type="sibTrans" cxnId="{39E58D99-1A02-4784-9A6F-5732CEFFCD37}">
      <dgm:prSet/>
      <dgm:spPr/>
      <dgm:t>
        <a:bodyPr/>
        <a:lstStyle/>
        <a:p>
          <a:endParaRPr lang="pt-PT"/>
        </a:p>
      </dgm:t>
    </dgm:pt>
    <dgm:pt modelId="{1601C3A1-3FD3-48F1-B5F4-03839170F4CD}">
      <dgm:prSet phldrT="[Texto]"/>
      <dgm:spPr/>
      <dgm:t>
        <a:bodyPr/>
        <a:lstStyle/>
        <a:p>
          <a:r>
            <a:rPr lang="pt-PT" dirty="0" smtClean="0"/>
            <a:t>Aviso 15654/2009</a:t>
          </a:r>
          <a:endParaRPr lang="pt-PT" dirty="0"/>
        </a:p>
      </dgm:t>
    </dgm:pt>
    <dgm:pt modelId="{20B06664-76D6-462C-9B1F-6F03858C6BAB}" type="parTrans" cxnId="{83BCD1F8-F804-48D5-9B67-E09D31CEDB11}">
      <dgm:prSet/>
      <dgm:spPr/>
      <dgm:t>
        <a:bodyPr/>
        <a:lstStyle/>
        <a:p>
          <a:endParaRPr lang="pt-PT"/>
        </a:p>
      </dgm:t>
    </dgm:pt>
    <dgm:pt modelId="{A567930A-E24B-46BC-B1D3-8CBE0409D88D}" type="sibTrans" cxnId="{83BCD1F8-F804-48D5-9B67-E09D31CEDB11}">
      <dgm:prSet/>
      <dgm:spPr/>
      <dgm:t>
        <a:bodyPr/>
        <a:lstStyle/>
        <a:p>
          <a:endParaRPr lang="pt-PT"/>
        </a:p>
      </dgm:t>
    </dgm:pt>
    <dgm:pt modelId="{3FF62902-F9D3-4FF4-99F6-B2A5E8173297}" type="pres">
      <dgm:prSet presAssocID="{AA935E2F-4FF9-442A-9C8F-BFFE7ABF1FD9}" presName="linearFlow" presStyleCnt="0">
        <dgm:presLayoutVars>
          <dgm:dir/>
          <dgm:animLvl val="lvl"/>
          <dgm:resizeHandles/>
        </dgm:presLayoutVars>
      </dgm:prSet>
      <dgm:spPr/>
      <dgm:t>
        <a:bodyPr/>
        <a:lstStyle/>
        <a:p>
          <a:endParaRPr lang="pt-PT"/>
        </a:p>
      </dgm:t>
    </dgm:pt>
    <dgm:pt modelId="{4EA50077-539C-4D20-9EEA-0B05D0825B84}" type="pres">
      <dgm:prSet presAssocID="{E177450A-BF8E-47C5-A5AC-BB865A5B6AC5}" presName="compositeNode" presStyleCnt="0">
        <dgm:presLayoutVars>
          <dgm:bulletEnabled val="1"/>
        </dgm:presLayoutVars>
      </dgm:prSet>
      <dgm:spPr/>
    </dgm:pt>
    <dgm:pt modelId="{8121E415-CC40-40A8-A0E8-D95F5E85F2CA}" type="pres">
      <dgm:prSet presAssocID="{E177450A-BF8E-47C5-A5AC-BB865A5B6AC5}" presName="image" presStyleLbl="fgImgPlace1" presStyleIdx="0" presStyleCnt="2" custScaleX="117306"/>
      <dgm:spPr>
        <a:blipFill rotWithShape="0">
          <a:blip xmlns:r="http://schemas.openxmlformats.org/officeDocument/2006/relationships" r:embed="rId1"/>
          <a:stretch>
            <a:fillRect/>
          </a:stretch>
        </a:blipFill>
      </dgm:spPr>
    </dgm:pt>
    <dgm:pt modelId="{19216C9A-68A3-49F9-B006-5940D1332911}" type="pres">
      <dgm:prSet presAssocID="{E177450A-BF8E-47C5-A5AC-BB865A5B6AC5}" presName="childNode" presStyleLbl="node1" presStyleIdx="0" presStyleCnt="2" custScaleY="99378" custLinFactNeighborX="-541" custLinFactNeighborY="389">
        <dgm:presLayoutVars>
          <dgm:bulletEnabled val="1"/>
        </dgm:presLayoutVars>
      </dgm:prSet>
      <dgm:spPr/>
      <dgm:t>
        <a:bodyPr/>
        <a:lstStyle/>
        <a:p>
          <a:endParaRPr lang="pt-PT"/>
        </a:p>
      </dgm:t>
    </dgm:pt>
    <dgm:pt modelId="{200BF460-E8E3-4CB2-845F-C012E28D9BF4}" type="pres">
      <dgm:prSet presAssocID="{E177450A-BF8E-47C5-A5AC-BB865A5B6AC5}" presName="parentNode" presStyleLbl="revTx" presStyleIdx="0" presStyleCnt="2">
        <dgm:presLayoutVars>
          <dgm:chMax val="0"/>
          <dgm:bulletEnabled val="1"/>
        </dgm:presLayoutVars>
      </dgm:prSet>
      <dgm:spPr/>
      <dgm:t>
        <a:bodyPr/>
        <a:lstStyle/>
        <a:p>
          <a:endParaRPr lang="pt-PT"/>
        </a:p>
      </dgm:t>
    </dgm:pt>
    <dgm:pt modelId="{932FB527-0498-40BE-AD3A-1DC5915E384D}" type="pres">
      <dgm:prSet presAssocID="{79B7E46C-CA69-4C26-89BD-F0E7BBA34DA3}" presName="sibTrans" presStyleCnt="0"/>
      <dgm:spPr/>
    </dgm:pt>
    <dgm:pt modelId="{BA6CC388-6EEB-49EB-BB98-1A020406E02F}" type="pres">
      <dgm:prSet presAssocID="{EC74347A-EF17-4691-BABB-106FEA5417A9}" presName="compositeNode" presStyleCnt="0">
        <dgm:presLayoutVars>
          <dgm:bulletEnabled val="1"/>
        </dgm:presLayoutVars>
      </dgm:prSet>
      <dgm:spPr/>
    </dgm:pt>
    <dgm:pt modelId="{B1F1C367-8DC4-4F7E-8324-0A2579FA88BE}" type="pres">
      <dgm:prSet presAssocID="{EC74347A-EF17-4691-BABB-106FEA5417A9}" presName="image" presStyleLbl="fgImgPlace1" presStyleIdx="1" presStyleCnt="2" custScaleX="123823"/>
      <dgm:spPr>
        <a:blipFill rotWithShape="0">
          <a:blip xmlns:r="http://schemas.openxmlformats.org/officeDocument/2006/relationships" r:embed="rId2"/>
          <a:stretch>
            <a:fillRect/>
          </a:stretch>
        </a:blipFill>
      </dgm:spPr>
    </dgm:pt>
    <dgm:pt modelId="{3F4F8C4F-67CB-4849-9C4B-3D9AB2E582B4}" type="pres">
      <dgm:prSet presAssocID="{EC74347A-EF17-4691-BABB-106FEA5417A9}" presName="childNode" presStyleLbl="node1" presStyleIdx="1" presStyleCnt="2">
        <dgm:presLayoutVars>
          <dgm:bulletEnabled val="1"/>
        </dgm:presLayoutVars>
      </dgm:prSet>
      <dgm:spPr/>
      <dgm:t>
        <a:bodyPr/>
        <a:lstStyle/>
        <a:p>
          <a:endParaRPr lang="pt-PT"/>
        </a:p>
      </dgm:t>
    </dgm:pt>
    <dgm:pt modelId="{74F79605-DBA8-44C8-9056-9EA228BA98CA}" type="pres">
      <dgm:prSet presAssocID="{EC74347A-EF17-4691-BABB-106FEA5417A9}" presName="parentNode" presStyleLbl="revTx" presStyleIdx="1" presStyleCnt="2">
        <dgm:presLayoutVars>
          <dgm:chMax val="0"/>
          <dgm:bulletEnabled val="1"/>
        </dgm:presLayoutVars>
      </dgm:prSet>
      <dgm:spPr/>
      <dgm:t>
        <a:bodyPr/>
        <a:lstStyle/>
        <a:p>
          <a:endParaRPr lang="pt-PT"/>
        </a:p>
      </dgm:t>
    </dgm:pt>
  </dgm:ptLst>
  <dgm:cxnLst>
    <dgm:cxn modelId="{FB65E34B-8C3F-41E0-9372-520F2CC701F5}" srcId="{AA935E2F-4FF9-442A-9C8F-BFFE7ABF1FD9}" destId="{E177450A-BF8E-47C5-A5AC-BB865A5B6AC5}" srcOrd="0" destOrd="0" parTransId="{4BDDD045-686B-4749-A32F-62A0A4DAE814}" sibTransId="{79B7E46C-CA69-4C26-89BD-F0E7BBA34DA3}"/>
    <dgm:cxn modelId="{F6F92517-0EF5-4D9D-B637-EBC2CF8EA63A}" type="presOf" srcId="{A35E0065-8C35-435A-A062-EC5ACCD111FA}" destId="{19216C9A-68A3-49F9-B006-5940D1332911}" srcOrd="0" destOrd="0" presId="urn:microsoft.com/office/officeart/2005/8/layout/hList2"/>
    <dgm:cxn modelId="{C9F77CA8-2051-432C-8EE4-6EBC6AC985E3}" type="presOf" srcId="{EC74347A-EF17-4691-BABB-106FEA5417A9}" destId="{74F79605-DBA8-44C8-9056-9EA228BA98CA}" srcOrd="0" destOrd="0" presId="urn:microsoft.com/office/officeart/2005/8/layout/hList2"/>
    <dgm:cxn modelId="{6AB3BFB1-DFF1-4F5A-AF19-C3D3377BF15E}" srcId="{AA935E2F-4FF9-442A-9C8F-BFFE7ABF1FD9}" destId="{EC74347A-EF17-4691-BABB-106FEA5417A9}" srcOrd="1" destOrd="0" parTransId="{77F1EE3D-F580-4903-B9D0-DFC3E5089A3B}" sibTransId="{93F83849-A881-428B-8E59-6AEFADABD1D1}"/>
    <dgm:cxn modelId="{3C28CC39-87C4-4BD0-82AD-AB77EC1D7262}" type="presOf" srcId="{AA935E2F-4FF9-442A-9C8F-BFFE7ABF1FD9}" destId="{3FF62902-F9D3-4FF4-99F6-B2A5E8173297}" srcOrd="0" destOrd="0" presId="urn:microsoft.com/office/officeart/2005/8/layout/hList2"/>
    <dgm:cxn modelId="{83BCD1F8-F804-48D5-9B67-E09D31CEDB11}" srcId="{E177450A-BF8E-47C5-A5AC-BB865A5B6AC5}" destId="{1601C3A1-3FD3-48F1-B5F4-03839170F4CD}" srcOrd="1" destOrd="0" parTransId="{20B06664-76D6-462C-9B1F-6F03858C6BAB}" sibTransId="{A567930A-E24B-46BC-B1D3-8CBE0409D88D}"/>
    <dgm:cxn modelId="{25967E9E-3F3D-4BAE-AC6D-BE5CA11B15A2}" srcId="{E177450A-BF8E-47C5-A5AC-BB865A5B6AC5}" destId="{A35E0065-8C35-435A-A062-EC5ACCD111FA}" srcOrd="0" destOrd="0" parTransId="{06424524-8135-4CF3-ADD9-E193DE7E0C39}" sibTransId="{BF2BE596-49FE-4449-A131-4B6CE4A6C155}"/>
    <dgm:cxn modelId="{39E58D99-1A02-4784-9A6F-5732CEFFCD37}" srcId="{EC74347A-EF17-4691-BABB-106FEA5417A9}" destId="{49E9ED84-6292-4F9A-AB1E-09037DEDCCCB}" srcOrd="0" destOrd="0" parTransId="{09D3A64F-270D-40FF-B762-D79BF15F7D13}" sibTransId="{F1ABCEB5-A9B4-45AB-A514-E4B4ACE7735B}"/>
    <dgm:cxn modelId="{FFC78ADA-B726-4738-AFC5-8A7256351163}" type="presOf" srcId="{1601C3A1-3FD3-48F1-B5F4-03839170F4CD}" destId="{19216C9A-68A3-49F9-B006-5940D1332911}" srcOrd="0" destOrd="1" presId="urn:microsoft.com/office/officeart/2005/8/layout/hList2"/>
    <dgm:cxn modelId="{C7C340F1-1B0D-4BFB-A8D0-9741D282BC28}" type="presOf" srcId="{E177450A-BF8E-47C5-A5AC-BB865A5B6AC5}" destId="{200BF460-E8E3-4CB2-845F-C012E28D9BF4}" srcOrd="0" destOrd="0" presId="urn:microsoft.com/office/officeart/2005/8/layout/hList2"/>
    <dgm:cxn modelId="{B6728BD8-D11C-4F03-A9AB-050747820FF9}" type="presOf" srcId="{49E9ED84-6292-4F9A-AB1E-09037DEDCCCB}" destId="{3F4F8C4F-67CB-4849-9C4B-3D9AB2E582B4}" srcOrd="0" destOrd="0" presId="urn:microsoft.com/office/officeart/2005/8/layout/hList2"/>
    <dgm:cxn modelId="{1985EDEE-8071-4EE4-A4DF-7C1E34D4D816}" type="presParOf" srcId="{3FF62902-F9D3-4FF4-99F6-B2A5E8173297}" destId="{4EA50077-539C-4D20-9EEA-0B05D0825B84}" srcOrd="0" destOrd="0" presId="urn:microsoft.com/office/officeart/2005/8/layout/hList2"/>
    <dgm:cxn modelId="{DE31DAE0-9A3C-4B1D-AEFD-C2F547A0A985}" type="presParOf" srcId="{4EA50077-539C-4D20-9EEA-0B05D0825B84}" destId="{8121E415-CC40-40A8-A0E8-D95F5E85F2CA}" srcOrd="0" destOrd="0" presId="urn:microsoft.com/office/officeart/2005/8/layout/hList2"/>
    <dgm:cxn modelId="{4743BDA1-D713-4C8A-90E4-27979C9DBA5B}" type="presParOf" srcId="{4EA50077-539C-4D20-9EEA-0B05D0825B84}" destId="{19216C9A-68A3-49F9-B006-5940D1332911}" srcOrd="1" destOrd="0" presId="urn:microsoft.com/office/officeart/2005/8/layout/hList2"/>
    <dgm:cxn modelId="{3655609A-43BE-4822-81DB-AD4AC9991213}" type="presParOf" srcId="{4EA50077-539C-4D20-9EEA-0B05D0825B84}" destId="{200BF460-E8E3-4CB2-845F-C012E28D9BF4}" srcOrd="2" destOrd="0" presId="urn:microsoft.com/office/officeart/2005/8/layout/hList2"/>
    <dgm:cxn modelId="{7234D3C4-9A39-498D-801F-8F6FFC08FBB9}" type="presParOf" srcId="{3FF62902-F9D3-4FF4-99F6-B2A5E8173297}" destId="{932FB527-0498-40BE-AD3A-1DC5915E384D}" srcOrd="1" destOrd="0" presId="urn:microsoft.com/office/officeart/2005/8/layout/hList2"/>
    <dgm:cxn modelId="{9C7FF474-A61E-4FFA-9DCE-8F17CAE5CC0D}" type="presParOf" srcId="{3FF62902-F9D3-4FF4-99F6-B2A5E8173297}" destId="{BA6CC388-6EEB-49EB-BB98-1A020406E02F}" srcOrd="2" destOrd="0" presId="urn:microsoft.com/office/officeart/2005/8/layout/hList2"/>
    <dgm:cxn modelId="{631B38D3-2CB5-4B4A-A5DB-02F56C71798E}" type="presParOf" srcId="{BA6CC388-6EEB-49EB-BB98-1A020406E02F}" destId="{B1F1C367-8DC4-4F7E-8324-0A2579FA88BE}" srcOrd="0" destOrd="0" presId="urn:microsoft.com/office/officeart/2005/8/layout/hList2"/>
    <dgm:cxn modelId="{772C7F54-1F1C-49BE-BF86-8E5C3BCEC5C4}" type="presParOf" srcId="{BA6CC388-6EEB-49EB-BB98-1A020406E02F}" destId="{3F4F8C4F-67CB-4849-9C4B-3D9AB2E582B4}" srcOrd="1" destOrd="0" presId="urn:microsoft.com/office/officeart/2005/8/layout/hList2"/>
    <dgm:cxn modelId="{0FDD0CF8-BC26-42EC-8999-1E530C2A5619}" type="presParOf" srcId="{BA6CC388-6EEB-49EB-BB98-1A020406E02F}" destId="{74F79605-DBA8-44C8-9056-9EA228BA98CA}" srcOrd="2" destOrd="0" presId="urn:microsoft.com/office/officeart/2005/8/layout/h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DC8B9ABE-5562-42B7-9C0C-8CF83B672CDC}"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pt-PT"/>
        </a:p>
      </dgm:t>
    </dgm:pt>
    <dgm:pt modelId="{AD559869-4B0B-43D5-A7B2-265AB18E0381}">
      <dgm:prSet phldrT="[Texto]"/>
      <dgm:spPr/>
      <dgm:t>
        <a:bodyPr/>
        <a:lstStyle/>
        <a:p>
          <a:r>
            <a:rPr lang="pt-PT" dirty="0" smtClean="0"/>
            <a:t>NCRF (28)</a:t>
          </a:r>
          <a:endParaRPr lang="pt-PT" dirty="0"/>
        </a:p>
      </dgm:t>
    </dgm:pt>
    <dgm:pt modelId="{7209F138-9768-4927-A82F-31F765E08C41}" type="parTrans" cxnId="{CDD2D2BB-F419-4405-895E-0ACAD79BF9A3}">
      <dgm:prSet/>
      <dgm:spPr/>
      <dgm:t>
        <a:bodyPr/>
        <a:lstStyle/>
        <a:p>
          <a:endParaRPr lang="pt-PT"/>
        </a:p>
      </dgm:t>
    </dgm:pt>
    <dgm:pt modelId="{6BDD6FDE-EA91-40F2-BB1E-306C888E57F3}" type="sibTrans" cxnId="{CDD2D2BB-F419-4405-895E-0ACAD79BF9A3}">
      <dgm:prSet/>
      <dgm:spPr/>
      <dgm:t>
        <a:bodyPr/>
        <a:lstStyle/>
        <a:p>
          <a:endParaRPr lang="pt-PT"/>
        </a:p>
      </dgm:t>
    </dgm:pt>
    <dgm:pt modelId="{B6B8442B-467F-4C2B-9653-5EC4A531E2D0}">
      <dgm:prSet phldrT="[Texto]"/>
      <dgm:spPr/>
      <dgm:t>
        <a:bodyPr/>
        <a:lstStyle/>
        <a:p>
          <a:r>
            <a:rPr lang="pt-PT" dirty="0" smtClean="0"/>
            <a:t>Entidades</a:t>
          </a:r>
          <a:endParaRPr lang="pt-PT" dirty="0"/>
        </a:p>
      </dgm:t>
    </dgm:pt>
    <dgm:pt modelId="{698D9913-B378-41FC-9A52-9F195E46A030}" type="parTrans" cxnId="{5E297B7D-6246-4934-877E-DDED96486383}">
      <dgm:prSet/>
      <dgm:spPr/>
      <dgm:t>
        <a:bodyPr/>
        <a:lstStyle/>
        <a:p>
          <a:endParaRPr lang="pt-PT"/>
        </a:p>
      </dgm:t>
    </dgm:pt>
    <dgm:pt modelId="{831B332C-E5F6-45C3-BA5C-E7DF72F465D1}" type="sibTrans" cxnId="{5E297B7D-6246-4934-877E-DDED96486383}">
      <dgm:prSet/>
      <dgm:spPr/>
      <dgm:t>
        <a:bodyPr/>
        <a:lstStyle/>
        <a:p>
          <a:endParaRPr lang="pt-PT"/>
        </a:p>
      </dgm:t>
    </dgm:pt>
    <dgm:pt modelId="{16A86AEB-F144-43B3-8FF3-77C96D2812E5}">
      <dgm:prSet phldrT="[Texto]"/>
      <dgm:spPr/>
      <dgm:t>
        <a:bodyPr/>
        <a:lstStyle/>
        <a:p>
          <a:r>
            <a:rPr lang="pt-PT" dirty="0" smtClean="0"/>
            <a:t>NCRF-PE</a:t>
          </a:r>
        </a:p>
        <a:p>
          <a:r>
            <a:rPr lang="pt-PT" dirty="0" smtClean="0"/>
            <a:t>NC-ME</a:t>
          </a:r>
          <a:endParaRPr lang="pt-PT" dirty="0"/>
        </a:p>
      </dgm:t>
    </dgm:pt>
    <dgm:pt modelId="{6569A111-A6BF-4A38-9D60-310675E581C4}" type="parTrans" cxnId="{E71FBB34-03FC-4A65-959E-F1E52ED12969}">
      <dgm:prSet/>
      <dgm:spPr/>
      <dgm:t>
        <a:bodyPr/>
        <a:lstStyle/>
        <a:p>
          <a:endParaRPr lang="pt-PT"/>
        </a:p>
      </dgm:t>
    </dgm:pt>
    <dgm:pt modelId="{A1C2EE4C-C2AC-4DD0-BBDB-B43AC9C53532}" type="sibTrans" cxnId="{E71FBB34-03FC-4A65-959E-F1E52ED12969}">
      <dgm:prSet/>
      <dgm:spPr/>
      <dgm:t>
        <a:bodyPr/>
        <a:lstStyle/>
        <a:p>
          <a:endParaRPr lang="pt-PT"/>
        </a:p>
      </dgm:t>
    </dgm:pt>
    <dgm:pt modelId="{7A48E40B-276E-431A-B388-E9B32A18B0E4}">
      <dgm:prSet phldrT="[Texto]"/>
      <dgm:spPr/>
      <dgm:t>
        <a:bodyPr/>
        <a:lstStyle/>
        <a:p>
          <a:r>
            <a:rPr lang="pt-PT" dirty="0" smtClean="0"/>
            <a:t>ME</a:t>
          </a:r>
          <a:endParaRPr lang="pt-PT" dirty="0"/>
        </a:p>
      </dgm:t>
    </dgm:pt>
    <dgm:pt modelId="{A3EA16BC-3A1C-4A9A-A2ED-F6F8E5AC963C}" type="parTrans" cxnId="{FEAE00CD-CC9D-48AF-B7E7-C45D2BB1F5E4}">
      <dgm:prSet/>
      <dgm:spPr/>
      <dgm:t>
        <a:bodyPr/>
        <a:lstStyle/>
        <a:p>
          <a:endParaRPr lang="pt-PT"/>
        </a:p>
      </dgm:t>
    </dgm:pt>
    <dgm:pt modelId="{AB42BE7E-DEA9-4CE1-A036-DF5492AE7AD4}" type="sibTrans" cxnId="{FEAE00CD-CC9D-48AF-B7E7-C45D2BB1F5E4}">
      <dgm:prSet/>
      <dgm:spPr/>
      <dgm:t>
        <a:bodyPr/>
        <a:lstStyle/>
        <a:p>
          <a:endParaRPr lang="pt-PT"/>
        </a:p>
      </dgm:t>
    </dgm:pt>
    <dgm:pt modelId="{D2E00F5D-E872-4E83-BF7F-DED9469DFA42}">
      <dgm:prSet phldrT="[Texto]"/>
      <dgm:spPr/>
      <dgm:t>
        <a:bodyPr/>
        <a:lstStyle/>
        <a:p>
          <a:r>
            <a:rPr lang="pt-PT" dirty="0" smtClean="0"/>
            <a:t>ME</a:t>
          </a:r>
          <a:endParaRPr lang="pt-PT" dirty="0"/>
        </a:p>
      </dgm:t>
    </dgm:pt>
    <dgm:pt modelId="{A9552BBF-507F-42B6-842F-B1B3AB8A3780}" type="parTrans" cxnId="{90D74BD8-7CF1-435F-864E-1B008D099A2C}">
      <dgm:prSet/>
      <dgm:spPr/>
      <dgm:t>
        <a:bodyPr/>
        <a:lstStyle/>
        <a:p>
          <a:endParaRPr lang="pt-PT"/>
        </a:p>
      </dgm:t>
    </dgm:pt>
    <dgm:pt modelId="{160DB60D-D4EB-42F3-B86D-D58853D2B35F}" type="sibTrans" cxnId="{90D74BD8-7CF1-435F-864E-1B008D099A2C}">
      <dgm:prSet/>
      <dgm:spPr/>
      <dgm:t>
        <a:bodyPr/>
        <a:lstStyle/>
        <a:p>
          <a:endParaRPr lang="pt-PT"/>
        </a:p>
      </dgm:t>
    </dgm:pt>
    <dgm:pt modelId="{FBB0F07D-F945-4E47-A6CF-85A23CF74DF4}">
      <dgm:prSet phldrT="[Texto]"/>
      <dgm:spPr/>
      <dgm:t>
        <a:bodyPr/>
        <a:lstStyle/>
        <a:p>
          <a:r>
            <a:rPr lang="pt-PT" dirty="0" smtClean="0"/>
            <a:t>ME</a:t>
          </a:r>
          <a:endParaRPr lang="pt-PT" dirty="0"/>
        </a:p>
      </dgm:t>
    </dgm:pt>
    <dgm:pt modelId="{1697865D-E24B-4486-80E0-0BC78C3F4A16}" type="parTrans" cxnId="{FDF3F9C7-AB59-43FE-A2DA-1C378D5FD45F}">
      <dgm:prSet/>
      <dgm:spPr/>
      <dgm:t>
        <a:bodyPr/>
        <a:lstStyle/>
        <a:p>
          <a:endParaRPr lang="pt-PT"/>
        </a:p>
      </dgm:t>
    </dgm:pt>
    <dgm:pt modelId="{B6374A38-64E8-444A-BDB6-4ADF7350BE56}" type="sibTrans" cxnId="{FDF3F9C7-AB59-43FE-A2DA-1C378D5FD45F}">
      <dgm:prSet/>
      <dgm:spPr/>
      <dgm:t>
        <a:bodyPr/>
        <a:lstStyle/>
        <a:p>
          <a:endParaRPr lang="pt-PT"/>
        </a:p>
      </dgm:t>
    </dgm:pt>
    <dgm:pt modelId="{D31C8101-4A77-454C-92AF-270978D11D17}">
      <dgm:prSet phldrT="[Texto]"/>
      <dgm:spPr/>
      <dgm:t>
        <a:bodyPr/>
        <a:lstStyle/>
        <a:p>
          <a:r>
            <a:rPr lang="pt-PT" dirty="0" smtClean="0"/>
            <a:t>PE</a:t>
          </a:r>
          <a:endParaRPr lang="pt-PT" dirty="0"/>
        </a:p>
      </dgm:t>
    </dgm:pt>
    <dgm:pt modelId="{9E574B15-DF7F-4F93-90DE-C1464803ED30}" type="parTrans" cxnId="{DAB8A33D-8575-45E6-8812-4317F3D4632D}">
      <dgm:prSet/>
      <dgm:spPr/>
      <dgm:t>
        <a:bodyPr/>
        <a:lstStyle/>
        <a:p>
          <a:endParaRPr lang="pt-PT"/>
        </a:p>
      </dgm:t>
    </dgm:pt>
    <dgm:pt modelId="{BB84E0F9-4167-43E4-8059-020149721A15}" type="sibTrans" cxnId="{DAB8A33D-8575-45E6-8812-4317F3D4632D}">
      <dgm:prSet/>
      <dgm:spPr/>
      <dgm:t>
        <a:bodyPr/>
        <a:lstStyle/>
        <a:p>
          <a:endParaRPr lang="pt-PT"/>
        </a:p>
      </dgm:t>
    </dgm:pt>
    <dgm:pt modelId="{8C80C3FA-C4AF-4B73-9CAC-C969CBE04FED}">
      <dgm:prSet phldrT="[Texto]"/>
      <dgm:spPr/>
      <dgm:t>
        <a:bodyPr/>
        <a:lstStyle/>
        <a:p>
          <a:endParaRPr lang="pt-PT" dirty="0"/>
        </a:p>
      </dgm:t>
    </dgm:pt>
    <dgm:pt modelId="{BC43F864-43AA-48C8-A3CB-16B294C4D691}" type="parTrans" cxnId="{F584FFC1-F8BE-400B-B523-3935CEBAF490}">
      <dgm:prSet/>
      <dgm:spPr/>
      <dgm:t>
        <a:bodyPr/>
        <a:lstStyle/>
        <a:p>
          <a:endParaRPr lang="pt-PT"/>
        </a:p>
      </dgm:t>
    </dgm:pt>
    <dgm:pt modelId="{58C27922-D759-4C3D-A3AF-1D17F709CC6A}" type="sibTrans" cxnId="{F584FFC1-F8BE-400B-B523-3935CEBAF490}">
      <dgm:prSet/>
      <dgm:spPr/>
      <dgm:t>
        <a:bodyPr/>
        <a:lstStyle/>
        <a:p>
          <a:endParaRPr lang="pt-PT"/>
        </a:p>
      </dgm:t>
    </dgm:pt>
    <dgm:pt modelId="{5255FE75-C7F6-449B-86F0-225596E278E3}" type="pres">
      <dgm:prSet presAssocID="{DC8B9ABE-5562-42B7-9C0C-8CF83B672CDC}" presName="outerComposite" presStyleCnt="0">
        <dgm:presLayoutVars>
          <dgm:chMax val="2"/>
          <dgm:animLvl val="lvl"/>
          <dgm:resizeHandles val="exact"/>
        </dgm:presLayoutVars>
      </dgm:prSet>
      <dgm:spPr/>
      <dgm:t>
        <a:bodyPr/>
        <a:lstStyle/>
        <a:p>
          <a:endParaRPr lang="pt-PT"/>
        </a:p>
      </dgm:t>
    </dgm:pt>
    <dgm:pt modelId="{F6E55F12-E7E0-4D40-80B5-7EC71C74A33F}" type="pres">
      <dgm:prSet presAssocID="{DC8B9ABE-5562-42B7-9C0C-8CF83B672CDC}" presName="dummyMaxCanvas" presStyleCnt="0"/>
      <dgm:spPr/>
    </dgm:pt>
    <dgm:pt modelId="{8F491FB6-F56E-4FCB-A9BF-C6745E37CC1C}" type="pres">
      <dgm:prSet presAssocID="{DC8B9ABE-5562-42B7-9C0C-8CF83B672CDC}" presName="parentComposite" presStyleCnt="0"/>
      <dgm:spPr/>
    </dgm:pt>
    <dgm:pt modelId="{FA5DABF2-D8AF-40DE-B986-44AF97454679}" type="pres">
      <dgm:prSet presAssocID="{DC8B9ABE-5562-42B7-9C0C-8CF83B672CDC}" presName="parent1" presStyleLbl="alignAccFollowNode1" presStyleIdx="0" presStyleCnt="4">
        <dgm:presLayoutVars>
          <dgm:chMax val="4"/>
        </dgm:presLayoutVars>
      </dgm:prSet>
      <dgm:spPr/>
      <dgm:t>
        <a:bodyPr/>
        <a:lstStyle/>
        <a:p>
          <a:endParaRPr lang="pt-PT"/>
        </a:p>
      </dgm:t>
    </dgm:pt>
    <dgm:pt modelId="{DCED3CAA-621A-4E33-AFC0-1284754DD81D}" type="pres">
      <dgm:prSet presAssocID="{DC8B9ABE-5562-42B7-9C0C-8CF83B672CDC}" presName="parent2" presStyleLbl="alignAccFollowNode1" presStyleIdx="1" presStyleCnt="4">
        <dgm:presLayoutVars>
          <dgm:chMax val="4"/>
        </dgm:presLayoutVars>
      </dgm:prSet>
      <dgm:spPr/>
      <dgm:t>
        <a:bodyPr/>
        <a:lstStyle/>
        <a:p>
          <a:endParaRPr lang="pt-PT"/>
        </a:p>
      </dgm:t>
    </dgm:pt>
    <dgm:pt modelId="{289CE892-F391-4358-9394-FE5967A8A538}" type="pres">
      <dgm:prSet presAssocID="{DC8B9ABE-5562-42B7-9C0C-8CF83B672CDC}" presName="childrenComposite" presStyleCnt="0"/>
      <dgm:spPr/>
    </dgm:pt>
    <dgm:pt modelId="{9CD93F13-E561-4B73-9733-1510C4AD2947}" type="pres">
      <dgm:prSet presAssocID="{DC8B9ABE-5562-42B7-9C0C-8CF83B672CDC}" presName="dummyMaxCanvas_ChildArea" presStyleCnt="0"/>
      <dgm:spPr/>
    </dgm:pt>
    <dgm:pt modelId="{931182FF-9535-4CE8-888F-3E8870832683}" type="pres">
      <dgm:prSet presAssocID="{DC8B9ABE-5562-42B7-9C0C-8CF83B672CDC}" presName="fulcrum" presStyleLbl="alignAccFollowNode1" presStyleIdx="2" presStyleCnt="4"/>
      <dgm:spPr>
        <a:solidFill>
          <a:schemeClr val="tx2">
            <a:lumMod val="75000"/>
            <a:alpha val="90000"/>
          </a:schemeClr>
        </a:solidFill>
      </dgm:spPr>
    </dgm:pt>
    <dgm:pt modelId="{649A81E8-B01E-4DFC-A387-4AC4E52D7BD3}" type="pres">
      <dgm:prSet presAssocID="{DC8B9ABE-5562-42B7-9C0C-8CF83B672CDC}" presName="balance_14" presStyleLbl="alignAccFollowNode1" presStyleIdx="3" presStyleCnt="4">
        <dgm:presLayoutVars>
          <dgm:bulletEnabled val="1"/>
        </dgm:presLayoutVars>
      </dgm:prSet>
      <dgm:spPr>
        <a:solidFill>
          <a:schemeClr val="tx2">
            <a:lumMod val="75000"/>
            <a:alpha val="90000"/>
          </a:schemeClr>
        </a:solidFill>
      </dgm:spPr>
    </dgm:pt>
    <dgm:pt modelId="{E2B7F43D-AA5D-4111-A3A7-387E72D5E22B}" type="pres">
      <dgm:prSet presAssocID="{DC8B9ABE-5562-42B7-9C0C-8CF83B672CDC}" presName="right_14_1" presStyleLbl="node1" presStyleIdx="0" presStyleCnt="5">
        <dgm:presLayoutVars>
          <dgm:bulletEnabled val="1"/>
        </dgm:presLayoutVars>
      </dgm:prSet>
      <dgm:spPr/>
      <dgm:t>
        <a:bodyPr/>
        <a:lstStyle/>
        <a:p>
          <a:endParaRPr lang="pt-PT"/>
        </a:p>
      </dgm:t>
    </dgm:pt>
    <dgm:pt modelId="{81C9CEAD-CE71-456B-8D7D-9F18A686C949}" type="pres">
      <dgm:prSet presAssocID="{DC8B9ABE-5562-42B7-9C0C-8CF83B672CDC}" presName="right_14_2" presStyleLbl="node1" presStyleIdx="1" presStyleCnt="5">
        <dgm:presLayoutVars>
          <dgm:bulletEnabled val="1"/>
        </dgm:presLayoutVars>
      </dgm:prSet>
      <dgm:spPr/>
      <dgm:t>
        <a:bodyPr/>
        <a:lstStyle/>
        <a:p>
          <a:endParaRPr lang="pt-PT"/>
        </a:p>
      </dgm:t>
    </dgm:pt>
    <dgm:pt modelId="{1193EA0D-1167-46FF-A3F8-5F45AC66D8D6}" type="pres">
      <dgm:prSet presAssocID="{DC8B9ABE-5562-42B7-9C0C-8CF83B672CDC}" presName="right_14_3" presStyleLbl="node1" presStyleIdx="2" presStyleCnt="5">
        <dgm:presLayoutVars>
          <dgm:bulletEnabled val="1"/>
        </dgm:presLayoutVars>
      </dgm:prSet>
      <dgm:spPr/>
      <dgm:t>
        <a:bodyPr/>
        <a:lstStyle/>
        <a:p>
          <a:endParaRPr lang="pt-PT"/>
        </a:p>
      </dgm:t>
    </dgm:pt>
    <dgm:pt modelId="{D741CF23-DF2B-4B7C-A3C3-41C4F4DC6F7D}" type="pres">
      <dgm:prSet presAssocID="{DC8B9ABE-5562-42B7-9C0C-8CF83B672CDC}" presName="right_14_4" presStyleLbl="node1" presStyleIdx="3" presStyleCnt="5">
        <dgm:presLayoutVars>
          <dgm:bulletEnabled val="1"/>
        </dgm:presLayoutVars>
      </dgm:prSet>
      <dgm:spPr/>
      <dgm:t>
        <a:bodyPr/>
        <a:lstStyle/>
        <a:p>
          <a:endParaRPr lang="pt-PT"/>
        </a:p>
      </dgm:t>
    </dgm:pt>
    <dgm:pt modelId="{4CEF7E0E-AF2E-4205-8748-B123BF85794C}" type="pres">
      <dgm:prSet presAssocID="{DC8B9ABE-5562-42B7-9C0C-8CF83B672CDC}" presName="left_14_1" presStyleLbl="node1" presStyleIdx="4" presStyleCnt="5">
        <dgm:presLayoutVars>
          <dgm:bulletEnabled val="1"/>
        </dgm:presLayoutVars>
      </dgm:prSet>
      <dgm:spPr/>
      <dgm:t>
        <a:bodyPr/>
        <a:lstStyle/>
        <a:p>
          <a:endParaRPr lang="pt-PT"/>
        </a:p>
      </dgm:t>
    </dgm:pt>
  </dgm:ptLst>
  <dgm:cxnLst>
    <dgm:cxn modelId="{C63602A5-B947-448D-887D-B8906332FF8F}" type="presOf" srcId="{DC8B9ABE-5562-42B7-9C0C-8CF83B672CDC}" destId="{5255FE75-C7F6-449B-86F0-225596E278E3}" srcOrd="0" destOrd="0" presId="urn:microsoft.com/office/officeart/2005/8/layout/balance1"/>
    <dgm:cxn modelId="{537AE80F-C334-4D4F-9134-4D95482428A3}" type="presOf" srcId="{FBB0F07D-F945-4E47-A6CF-85A23CF74DF4}" destId="{1193EA0D-1167-46FF-A3F8-5F45AC66D8D6}" srcOrd="0" destOrd="0" presId="urn:microsoft.com/office/officeart/2005/8/layout/balance1"/>
    <dgm:cxn modelId="{FEAE00CD-CC9D-48AF-B7E7-C45D2BB1F5E4}" srcId="{16A86AEB-F144-43B3-8FF3-77C96D2812E5}" destId="{7A48E40B-276E-431A-B388-E9B32A18B0E4}" srcOrd="0" destOrd="0" parTransId="{A3EA16BC-3A1C-4A9A-A2ED-F6F8E5AC963C}" sibTransId="{AB42BE7E-DEA9-4CE1-A036-DF5492AE7AD4}"/>
    <dgm:cxn modelId="{FDF3F9C7-AB59-43FE-A2DA-1C378D5FD45F}" srcId="{16A86AEB-F144-43B3-8FF3-77C96D2812E5}" destId="{FBB0F07D-F945-4E47-A6CF-85A23CF74DF4}" srcOrd="2" destOrd="0" parTransId="{1697865D-E24B-4486-80E0-0BC78C3F4A16}" sibTransId="{B6374A38-64E8-444A-BDB6-4ADF7350BE56}"/>
    <dgm:cxn modelId="{CDD2D2BB-F419-4405-895E-0ACAD79BF9A3}" srcId="{DC8B9ABE-5562-42B7-9C0C-8CF83B672CDC}" destId="{AD559869-4B0B-43D5-A7B2-265AB18E0381}" srcOrd="0" destOrd="0" parTransId="{7209F138-9768-4927-A82F-31F765E08C41}" sibTransId="{6BDD6FDE-EA91-40F2-BB1E-306C888E57F3}"/>
    <dgm:cxn modelId="{90D74BD8-7CF1-435F-864E-1B008D099A2C}" srcId="{16A86AEB-F144-43B3-8FF3-77C96D2812E5}" destId="{D2E00F5D-E872-4E83-BF7F-DED9469DFA42}" srcOrd="1" destOrd="0" parTransId="{A9552BBF-507F-42B6-842F-B1B3AB8A3780}" sibTransId="{160DB60D-D4EB-42F3-B86D-D58853D2B35F}"/>
    <dgm:cxn modelId="{1DD7BD7F-E156-4863-958A-22D03BCB96B5}" type="presOf" srcId="{7A48E40B-276E-431A-B388-E9B32A18B0E4}" destId="{E2B7F43D-AA5D-4111-A3A7-387E72D5E22B}" srcOrd="0" destOrd="0" presId="urn:microsoft.com/office/officeart/2005/8/layout/balance1"/>
    <dgm:cxn modelId="{D291F913-2D31-4430-9982-F962B84157D2}" type="presOf" srcId="{AD559869-4B0B-43D5-A7B2-265AB18E0381}" destId="{FA5DABF2-D8AF-40DE-B986-44AF97454679}" srcOrd="0" destOrd="0" presId="urn:microsoft.com/office/officeart/2005/8/layout/balance1"/>
    <dgm:cxn modelId="{97E1D1A5-227C-4DF8-8BCB-89361D68E971}" type="presOf" srcId="{D2E00F5D-E872-4E83-BF7F-DED9469DFA42}" destId="{81C9CEAD-CE71-456B-8D7D-9F18A686C949}" srcOrd="0" destOrd="0" presId="urn:microsoft.com/office/officeart/2005/8/layout/balance1"/>
    <dgm:cxn modelId="{3D6AA788-4B13-4B30-AE95-FB79F36B2947}" type="presOf" srcId="{B6B8442B-467F-4C2B-9653-5EC4A531E2D0}" destId="{4CEF7E0E-AF2E-4205-8748-B123BF85794C}" srcOrd="0" destOrd="0" presId="urn:microsoft.com/office/officeart/2005/8/layout/balance1"/>
    <dgm:cxn modelId="{DAB8A33D-8575-45E6-8812-4317F3D4632D}" srcId="{16A86AEB-F144-43B3-8FF3-77C96D2812E5}" destId="{D31C8101-4A77-454C-92AF-270978D11D17}" srcOrd="3" destOrd="0" parTransId="{9E574B15-DF7F-4F93-90DE-C1464803ED30}" sibTransId="{BB84E0F9-4167-43E4-8059-020149721A15}"/>
    <dgm:cxn modelId="{5E297B7D-6246-4934-877E-DDED96486383}" srcId="{AD559869-4B0B-43D5-A7B2-265AB18E0381}" destId="{B6B8442B-467F-4C2B-9653-5EC4A531E2D0}" srcOrd="0" destOrd="0" parTransId="{698D9913-B378-41FC-9A52-9F195E46A030}" sibTransId="{831B332C-E5F6-45C3-BA5C-E7DF72F465D1}"/>
    <dgm:cxn modelId="{F584FFC1-F8BE-400B-B523-3935CEBAF490}" srcId="{16A86AEB-F144-43B3-8FF3-77C96D2812E5}" destId="{8C80C3FA-C4AF-4B73-9CAC-C969CBE04FED}" srcOrd="4" destOrd="0" parTransId="{BC43F864-43AA-48C8-A3CB-16B294C4D691}" sibTransId="{58C27922-D759-4C3D-A3AF-1D17F709CC6A}"/>
    <dgm:cxn modelId="{EF061071-7688-40CB-97C9-0F5511946F6A}" type="presOf" srcId="{D31C8101-4A77-454C-92AF-270978D11D17}" destId="{D741CF23-DF2B-4B7C-A3C3-41C4F4DC6F7D}" srcOrd="0" destOrd="0" presId="urn:microsoft.com/office/officeart/2005/8/layout/balance1"/>
    <dgm:cxn modelId="{E71FBB34-03FC-4A65-959E-F1E52ED12969}" srcId="{DC8B9ABE-5562-42B7-9C0C-8CF83B672CDC}" destId="{16A86AEB-F144-43B3-8FF3-77C96D2812E5}" srcOrd="1" destOrd="0" parTransId="{6569A111-A6BF-4A38-9D60-310675E581C4}" sibTransId="{A1C2EE4C-C2AC-4DD0-BBDB-B43AC9C53532}"/>
    <dgm:cxn modelId="{DFA8E313-F70D-4FCF-B7B2-048FDFCC2FDB}" type="presOf" srcId="{16A86AEB-F144-43B3-8FF3-77C96D2812E5}" destId="{DCED3CAA-621A-4E33-AFC0-1284754DD81D}" srcOrd="0" destOrd="0" presId="urn:microsoft.com/office/officeart/2005/8/layout/balance1"/>
    <dgm:cxn modelId="{23311D26-7498-48E6-A293-E183095F214D}" type="presParOf" srcId="{5255FE75-C7F6-449B-86F0-225596E278E3}" destId="{F6E55F12-E7E0-4D40-80B5-7EC71C74A33F}" srcOrd="0" destOrd="0" presId="urn:microsoft.com/office/officeart/2005/8/layout/balance1"/>
    <dgm:cxn modelId="{82D5EA58-6057-4901-8BDA-6DAB67AA9D0D}" type="presParOf" srcId="{5255FE75-C7F6-449B-86F0-225596E278E3}" destId="{8F491FB6-F56E-4FCB-A9BF-C6745E37CC1C}" srcOrd="1" destOrd="0" presId="urn:microsoft.com/office/officeart/2005/8/layout/balance1"/>
    <dgm:cxn modelId="{60562613-1B4B-4B99-A8B8-2693B0142A61}" type="presParOf" srcId="{8F491FB6-F56E-4FCB-A9BF-C6745E37CC1C}" destId="{FA5DABF2-D8AF-40DE-B986-44AF97454679}" srcOrd="0" destOrd="0" presId="urn:microsoft.com/office/officeart/2005/8/layout/balance1"/>
    <dgm:cxn modelId="{5F9E593A-F88A-4D44-890E-DB28A753C07F}" type="presParOf" srcId="{8F491FB6-F56E-4FCB-A9BF-C6745E37CC1C}" destId="{DCED3CAA-621A-4E33-AFC0-1284754DD81D}" srcOrd="1" destOrd="0" presId="urn:microsoft.com/office/officeart/2005/8/layout/balance1"/>
    <dgm:cxn modelId="{DC6E7CBC-D40B-4BB6-A2E1-F6F825D1F277}" type="presParOf" srcId="{5255FE75-C7F6-449B-86F0-225596E278E3}" destId="{289CE892-F391-4358-9394-FE5967A8A538}" srcOrd="2" destOrd="0" presId="urn:microsoft.com/office/officeart/2005/8/layout/balance1"/>
    <dgm:cxn modelId="{6C01E48D-465D-4D98-BE12-27647C4C110E}" type="presParOf" srcId="{289CE892-F391-4358-9394-FE5967A8A538}" destId="{9CD93F13-E561-4B73-9733-1510C4AD2947}" srcOrd="0" destOrd="0" presId="urn:microsoft.com/office/officeart/2005/8/layout/balance1"/>
    <dgm:cxn modelId="{29EC387A-0D9F-4EB0-A65F-064351E69864}" type="presParOf" srcId="{289CE892-F391-4358-9394-FE5967A8A538}" destId="{931182FF-9535-4CE8-888F-3E8870832683}" srcOrd="1" destOrd="0" presId="urn:microsoft.com/office/officeart/2005/8/layout/balance1"/>
    <dgm:cxn modelId="{D0FD1E95-150A-41DB-87EB-FEA9FB42DEBA}" type="presParOf" srcId="{289CE892-F391-4358-9394-FE5967A8A538}" destId="{649A81E8-B01E-4DFC-A387-4AC4E52D7BD3}" srcOrd="2" destOrd="0" presId="urn:microsoft.com/office/officeart/2005/8/layout/balance1"/>
    <dgm:cxn modelId="{1BB8E99F-DA07-4B23-8281-C7A66BA6B90A}" type="presParOf" srcId="{289CE892-F391-4358-9394-FE5967A8A538}" destId="{E2B7F43D-AA5D-4111-A3A7-387E72D5E22B}" srcOrd="3" destOrd="0" presId="urn:microsoft.com/office/officeart/2005/8/layout/balance1"/>
    <dgm:cxn modelId="{BD649582-304F-4242-835E-4DB93AE08027}" type="presParOf" srcId="{289CE892-F391-4358-9394-FE5967A8A538}" destId="{81C9CEAD-CE71-456B-8D7D-9F18A686C949}" srcOrd="4" destOrd="0" presId="urn:microsoft.com/office/officeart/2005/8/layout/balance1"/>
    <dgm:cxn modelId="{BAF9F5C8-433A-42D8-A859-F2156C9DC605}" type="presParOf" srcId="{289CE892-F391-4358-9394-FE5967A8A538}" destId="{1193EA0D-1167-46FF-A3F8-5F45AC66D8D6}" srcOrd="5" destOrd="0" presId="urn:microsoft.com/office/officeart/2005/8/layout/balance1"/>
    <dgm:cxn modelId="{C38214CB-5CBD-4768-8CDA-84405AEC0928}" type="presParOf" srcId="{289CE892-F391-4358-9394-FE5967A8A538}" destId="{D741CF23-DF2B-4B7C-A3C3-41C4F4DC6F7D}" srcOrd="6" destOrd="0" presId="urn:microsoft.com/office/officeart/2005/8/layout/balance1"/>
    <dgm:cxn modelId="{61303121-DEE6-46C6-A5BC-BF5B75374D14}" type="presParOf" srcId="{289CE892-F391-4358-9394-FE5967A8A538}" destId="{4CEF7E0E-AF2E-4205-8748-B123BF85794C}" srcOrd="7" destOrd="0" presId="urn:microsoft.com/office/officeart/2005/8/layout/balance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8B58D825-00BA-453A-B4DD-20919CE929B3}"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pt-PT"/>
        </a:p>
      </dgm:t>
    </dgm:pt>
    <dgm:pt modelId="{C4086CCD-DF47-4747-A84A-D942CE3FF7BD}">
      <dgm:prSet phldrT="[Texto]" custT="1"/>
      <dgm:spPr>
        <a:solidFill>
          <a:schemeClr val="tx2">
            <a:lumMod val="75000"/>
          </a:schemeClr>
        </a:solidFill>
      </dgm:spPr>
      <dgm:t>
        <a:bodyPr/>
        <a:lstStyle/>
        <a:p>
          <a:r>
            <a:rPr lang="pt-PT" sz="2100" dirty="0" smtClean="0"/>
            <a:t>PE sujeitas a CLC </a:t>
          </a:r>
          <a:r>
            <a:rPr lang="pt-PT" sz="1400" dirty="0" smtClean="0"/>
            <a:t>(razões legais ou estatutárias)</a:t>
          </a:r>
          <a:endParaRPr lang="pt-PT" sz="1400" dirty="0"/>
        </a:p>
      </dgm:t>
    </dgm:pt>
    <dgm:pt modelId="{3C78BF04-D0B9-4EDE-A32B-8FBEE794B23A}" type="parTrans" cxnId="{9CED8D8D-A236-4556-AD13-D4ADF492B15C}">
      <dgm:prSet/>
      <dgm:spPr/>
      <dgm:t>
        <a:bodyPr/>
        <a:lstStyle/>
        <a:p>
          <a:endParaRPr lang="pt-PT"/>
        </a:p>
      </dgm:t>
    </dgm:pt>
    <dgm:pt modelId="{1AB21267-8B74-4C6E-9EE2-490A6E9FA43D}" type="sibTrans" cxnId="{9CED8D8D-A236-4556-AD13-D4ADF492B15C}">
      <dgm:prSet/>
      <dgm:spPr>
        <a:solidFill>
          <a:srgbClr val="FFC000">
            <a:alpha val="90000"/>
          </a:srgbClr>
        </a:solidFill>
      </dgm:spPr>
      <dgm:t>
        <a:bodyPr/>
        <a:lstStyle/>
        <a:p>
          <a:endParaRPr lang="pt-PT"/>
        </a:p>
      </dgm:t>
    </dgm:pt>
    <dgm:pt modelId="{D190A6BF-A866-4B02-B111-631715F88B8B}">
      <dgm:prSet phldrT="[Texto]"/>
      <dgm:spPr/>
      <dgm:t>
        <a:bodyPr/>
        <a:lstStyle/>
        <a:p>
          <a:r>
            <a:rPr lang="pt-PT" dirty="0" smtClean="0"/>
            <a:t>PE que apliquem as NIC</a:t>
          </a:r>
          <a:endParaRPr lang="pt-PT" dirty="0"/>
        </a:p>
      </dgm:t>
    </dgm:pt>
    <dgm:pt modelId="{6547DF65-3407-4A3F-8881-53DA092D0FBA}" type="parTrans" cxnId="{188B3F22-A6A1-4207-B92A-795A60EB6B27}">
      <dgm:prSet/>
      <dgm:spPr/>
      <dgm:t>
        <a:bodyPr/>
        <a:lstStyle/>
        <a:p>
          <a:endParaRPr lang="pt-PT"/>
        </a:p>
      </dgm:t>
    </dgm:pt>
    <dgm:pt modelId="{3EB51517-785B-4A05-AD8F-194D2DF11334}" type="sibTrans" cxnId="{188B3F22-A6A1-4207-B92A-795A60EB6B27}">
      <dgm:prSet/>
      <dgm:spPr>
        <a:solidFill>
          <a:srgbClr val="FFC000">
            <a:alpha val="90000"/>
          </a:srgbClr>
        </a:solidFill>
      </dgm:spPr>
      <dgm:t>
        <a:bodyPr/>
        <a:lstStyle/>
        <a:p>
          <a:endParaRPr lang="pt-PT"/>
        </a:p>
      </dgm:t>
    </dgm:pt>
    <dgm:pt modelId="{1F1B7E70-0D83-4B1D-8603-AF78BFC56365}">
      <dgm:prSet phldrT="[Texto]"/>
      <dgm:spPr>
        <a:solidFill>
          <a:schemeClr val="tx2">
            <a:lumMod val="75000"/>
          </a:schemeClr>
        </a:solidFill>
      </dgm:spPr>
      <dgm:t>
        <a:bodyPr/>
        <a:lstStyle/>
        <a:p>
          <a:r>
            <a:rPr lang="pt-PT" dirty="0" smtClean="0"/>
            <a:t>PE integrem perímetro de consolidação de outras entidades</a:t>
          </a:r>
          <a:endParaRPr lang="pt-PT" dirty="0"/>
        </a:p>
      </dgm:t>
    </dgm:pt>
    <dgm:pt modelId="{2BDCED66-9D0F-4D47-82CC-3F2655A10690}" type="parTrans" cxnId="{74A6F2DA-97A5-4844-A699-171D465DC772}">
      <dgm:prSet/>
      <dgm:spPr/>
      <dgm:t>
        <a:bodyPr/>
        <a:lstStyle/>
        <a:p>
          <a:endParaRPr lang="pt-PT"/>
        </a:p>
      </dgm:t>
    </dgm:pt>
    <dgm:pt modelId="{5E39A3EB-0D89-4D94-87E3-2AF78AAD84DC}" type="sibTrans" cxnId="{74A6F2DA-97A5-4844-A699-171D465DC772}">
      <dgm:prSet/>
      <dgm:spPr>
        <a:solidFill>
          <a:srgbClr val="FFC000">
            <a:alpha val="90000"/>
          </a:srgbClr>
        </a:solidFill>
      </dgm:spPr>
      <dgm:t>
        <a:bodyPr/>
        <a:lstStyle/>
        <a:p>
          <a:endParaRPr lang="pt-PT"/>
        </a:p>
      </dgm:t>
    </dgm:pt>
    <dgm:pt modelId="{5DC86264-95A7-4FDA-B65F-EF1D827DDC92}">
      <dgm:prSet phldrT="[Texto]"/>
      <dgm:spPr/>
      <dgm:t>
        <a:bodyPr/>
        <a:lstStyle/>
        <a:p>
          <a:r>
            <a:rPr lang="pt-PT" dirty="0" smtClean="0"/>
            <a:t>PE sujeitas à supervisão do </a:t>
          </a:r>
          <a:r>
            <a:rPr lang="pt-PT" dirty="0" err="1" smtClean="0"/>
            <a:t>BdP</a:t>
          </a:r>
          <a:endParaRPr lang="pt-PT" dirty="0"/>
        </a:p>
      </dgm:t>
    </dgm:pt>
    <dgm:pt modelId="{D497898C-A269-4D12-A383-CA0B910D12E5}" type="parTrans" cxnId="{7BB4BE45-6A9F-4DA2-8697-835306D98D85}">
      <dgm:prSet/>
      <dgm:spPr/>
      <dgm:t>
        <a:bodyPr/>
        <a:lstStyle/>
        <a:p>
          <a:endParaRPr lang="pt-PT"/>
        </a:p>
      </dgm:t>
    </dgm:pt>
    <dgm:pt modelId="{6241956D-1362-4B82-8EE3-CD909B8524BD}" type="sibTrans" cxnId="{7BB4BE45-6A9F-4DA2-8697-835306D98D85}">
      <dgm:prSet/>
      <dgm:spPr>
        <a:solidFill>
          <a:srgbClr val="FFC000">
            <a:alpha val="90000"/>
          </a:srgbClr>
        </a:solidFill>
      </dgm:spPr>
      <dgm:t>
        <a:bodyPr/>
        <a:lstStyle/>
        <a:p>
          <a:endParaRPr lang="pt-PT"/>
        </a:p>
      </dgm:t>
    </dgm:pt>
    <dgm:pt modelId="{C162ECD3-8A0B-4571-9888-F8E3EF87F186}">
      <dgm:prSet phldrT="[Texto]"/>
      <dgm:spPr>
        <a:solidFill>
          <a:schemeClr val="tx2">
            <a:lumMod val="75000"/>
          </a:schemeClr>
        </a:solidFill>
      </dgm:spPr>
      <dgm:t>
        <a:bodyPr/>
        <a:lstStyle/>
        <a:p>
          <a:r>
            <a:rPr lang="pt-PT" dirty="0" smtClean="0"/>
            <a:t>PE sujeitas à supervisão do ISP</a:t>
          </a:r>
          <a:endParaRPr lang="pt-PT" dirty="0"/>
        </a:p>
      </dgm:t>
    </dgm:pt>
    <dgm:pt modelId="{4678A1C2-7C98-4CC9-91D0-2EB9F79CED71}" type="parTrans" cxnId="{C1CEB407-15CF-4DEF-AAF9-D9716DFBEE31}">
      <dgm:prSet/>
      <dgm:spPr/>
      <dgm:t>
        <a:bodyPr/>
        <a:lstStyle/>
        <a:p>
          <a:endParaRPr lang="pt-PT"/>
        </a:p>
      </dgm:t>
    </dgm:pt>
    <dgm:pt modelId="{D779AC25-F5BC-4446-8CE8-ACA7D7975F9A}" type="sibTrans" cxnId="{C1CEB407-15CF-4DEF-AAF9-D9716DFBEE31}">
      <dgm:prSet/>
      <dgm:spPr/>
      <dgm:t>
        <a:bodyPr/>
        <a:lstStyle/>
        <a:p>
          <a:endParaRPr lang="pt-PT"/>
        </a:p>
      </dgm:t>
    </dgm:pt>
    <dgm:pt modelId="{C1FAFB07-BA02-42CD-AAED-6D61DBEB5A57}" type="pres">
      <dgm:prSet presAssocID="{8B58D825-00BA-453A-B4DD-20919CE929B3}" presName="outerComposite" presStyleCnt="0">
        <dgm:presLayoutVars>
          <dgm:chMax val="5"/>
          <dgm:dir/>
          <dgm:resizeHandles val="exact"/>
        </dgm:presLayoutVars>
      </dgm:prSet>
      <dgm:spPr/>
      <dgm:t>
        <a:bodyPr/>
        <a:lstStyle/>
        <a:p>
          <a:endParaRPr lang="pt-PT"/>
        </a:p>
      </dgm:t>
    </dgm:pt>
    <dgm:pt modelId="{D4155E8E-E9A5-4C4E-B881-37D7F8385FB5}" type="pres">
      <dgm:prSet presAssocID="{8B58D825-00BA-453A-B4DD-20919CE929B3}" presName="dummyMaxCanvas" presStyleCnt="0">
        <dgm:presLayoutVars/>
      </dgm:prSet>
      <dgm:spPr/>
    </dgm:pt>
    <dgm:pt modelId="{0A146614-6E50-425D-868C-6E5877584EAD}" type="pres">
      <dgm:prSet presAssocID="{8B58D825-00BA-453A-B4DD-20919CE929B3}" presName="FiveNodes_1" presStyleLbl="node1" presStyleIdx="0" presStyleCnt="5">
        <dgm:presLayoutVars>
          <dgm:bulletEnabled val="1"/>
        </dgm:presLayoutVars>
      </dgm:prSet>
      <dgm:spPr/>
      <dgm:t>
        <a:bodyPr/>
        <a:lstStyle/>
        <a:p>
          <a:endParaRPr lang="pt-PT"/>
        </a:p>
      </dgm:t>
    </dgm:pt>
    <dgm:pt modelId="{5E851B79-8D8A-4AC3-868B-F8C4F45D4510}" type="pres">
      <dgm:prSet presAssocID="{8B58D825-00BA-453A-B4DD-20919CE929B3}" presName="FiveNodes_2" presStyleLbl="node1" presStyleIdx="1" presStyleCnt="5">
        <dgm:presLayoutVars>
          <dgm:bulletEnabled val="1"/>
        </dgm:presLayoutVars>
      </dgm:prSet>
      <dgm:spPr/>
      <dgm:t>
        <a:bodyPr/>
        <a:lstStyle/>
        <a:p>
          <a:endParaRPr lang="pt-PT"/>
        </a:p>
      </dgm:t>
    </dgm:pt>
    <dgm:pt modelId="{ADDA456E-F619-42AD-B3F7-E07259F50664}" type="pres">
      <dgm:prSet presAssocID="{8B58D825-00BA-453A-B4DD-20919CE929B3}" presName="FiveNodes_3" presStyleLbl="node1" presStyleIdx="2" presStyleCnt="5">
        <dgm:presLayoutVars>
          <dgm:bulletEnabled val="1"/>
        </dgm:presLayoutVars>
      </dgm:prSet>
      <dgm:spPr/>
      <dgm:t>
        <a:bodyPr/>
        <a:lstStyle/>
        <a:p>
          <a:endParaRPr lang="pt-PT"/>
        </a:p>
      </dgm:t>
    </dgm:pt>
    <dgm:pt modelId="{CB047E8E-1EB0-4E51-9AC3-C121831CAF9E}" type="pres">
      <dgm:prSet presAssocID="{8B58D825-00BA-453A-B4DD-20919CE929B3}" presName="FiveNodes_4" presStyleLbl="node1" presStyleIdx="3" presStyleCnt="5">
        <dgm:presLayoutVars>
          <dgm:bulletEnabled val="1"/>
        </dgm:presLayoutVars>
      </dgm:prSet>
      <dgm:spPr/>
      <dgm:t>
        <a:bodyPr/>
        <a:lstStyle/>
        <a:p>
          <a:endParaRPr lang="pt-PT"/>
        </a:p>
      </dgm:t>
    </dgm:pt>
    <dgm:pt modelId="{5B016219-1A8D-4991-81A5-ABB7B99F727C}" type="pres">
      <dgm:prSet presAssocID="{8B58D825-00BA-453A-B4DD-20919CE929B3}" presName="FiveNodes_5" presStyleLbl="node1" presStyleIdx="4" presStyleCnt="5">
        <dgm:presLayoutVars>
          <dgm:bulletEnabled val="1"/>
        </dgm:presLayoutVars>
      </dgm:prSet>
      <dgm:spPr/>
      <dgm:t>
        <a:bodyPr/>
        <a:lstStyle/>
        <a:p>
          <a:endParaRPr lang="pt-PT"/>
        </a:p>
      </dgm:t>
    </dgm:pt>
    <dgm:pt modelId="{517161CA-EEC8-4232-BD6D-E410C886D17B}" type="pres">
      <dgm:prSet presAssocID="{8B58D825-00BA-453A-B4DD-20919CE929B3}" presName="FiveConn_1-2" presStyleLbl="fgAccFollowNode1" presStyleIdx="0" presStyleCnt="4">
        <dgm:presLayoutVars>
          <dgm:bulletEnabled val="1"/>
        </dgm:presLayoutVars>
      </dgm:prSet>
      <dgm:spPr/>
      <dgm:t>
        <a:bodyPr/>
        <a:lstStyle/>
        <a:p>
          <a:endParaRPr lang="pt-PT"/>
        </a:p>
      </dgm:t>
    </dgm:pt>
    <dgm:pt modelId="{B068DAB6-2C40-4C3A-9B7C-4E2A3C8AB9CB}" type="pres">
      <dgm:prSet presAssocID="{8B58D825-00BA-453A-B4DD-20919CE929B3}" presName="FiveConn_2-3" presStyleLbl="fgAccFollowNode1" presStyleIdx="1" presStyleCnt="4">
        <dgm:presLayoutVars>
          <dgm:bulletEnabled val="1"/>
        </dgm:presLayoutVars>
      </dgm:prSet>
      <dgm:spPr/>
      <dgm:t>
        <a:bodyPr/>
        <a:lstStyle/>
        <a:p>
          <a:endParaRPr lang="pt-PT"/>
        </a:p>
      </dgm:t>
    </dgm:pt>
    <dgm:pt modelId="{B5D4FB44-B355-4FC9-805C-4AC995C8FCFC}" type="pres">
      <dgm:prSet presAssocID="{8B58D825-00BA-453A-B4DD-20919CE929B3}" presName="FiveConn_3-4" presStyleLbl="fgAccFollowNode1" presStyleIdx="2" presStyleCnt="4">
        <dgm:presLayoutVars>
          <dgm:bulletEnabled val="1"/>
        </dgm:presLayoutVars>
      </dgm:prSet>
      <dgm:spPr/>
      <dgm:t>
        <a:bodyPr/>
        <a:lstStyle/>
        <a:p>
          <a:endParaRPr lang="pt-PT"/>
        </a:p>
      </dgm:t>
    </dgm:pt>
    <dgm:pt modelId="{17F7FA86-FCC8-4433-BA4F-E77C1C37E153}" type="pres">
      <dgm:prSet presAssocID="{8B58D825-00BA-453A-B4DD-20919CE929B3}" presName="FiveConn_4-5" presStyleLbl="fgAccFollowNode1" presStyleIdx="3" presStyleCnt="4">
        <dgm:presLayoutVars>
          <dgm:bulletEnabled val="1"/>
        </dgm:presLayoutVars>
      </dgm:prSet>
      <dgm:spPr/>
      <dgm:t>
        <a:bodyPr/>
        <a:lstStyle/>
        <a:p>
          <a:endParaRPr lang="pt-PT"/>
        </a:p>
      </dgm:t>
    </dgm:pt>
    <dgm:pt modelId="{49E6FCA0-8ED9-411A-AB55-6E67A6FDD867}" type="pres">
      <dgm:prSet presAssocID="{8B58D825-00BA-453A-B4DD-20919CE929B3}" presName="FiveNodes_1_text" presStyleLbl="node1" presStyleIdx="4" presStyleCnt="5">
        <dgm:presLayoutVars>
          <dgm:bulletEnabled val="1"/>
        </dgm:presLayoutVars>
      </dgm:prSet>
      <dgm:spPr/>
      <dgm:t>
        <a:bodyPr/>
        <a:lstStyle/>
        <a:p>
          <a:endParaRPr lang="pt-PT"/>
        </a:p>
      </dgm:t>
    </dgm:pt>
    <dgm:pt modelId="{D7BA955C-8344-4676-81E4-E2C919389669}" type="pres">
      <dgm:prSet presAssocID="{8B58D825-00BA-453A-B4DD-20919CE929B3}" presName="FiveNodes_2_text" presStyleLbl="node1" presStyleIdx="4" presStyleCnt="5">
        <dgm:presLayoutVars>
          <dgm:bulletEnabled val="1"/>
        </dgm:presLayoutVars>
      </dgm:prSet>
      <dgm:spPr/>
      <dgm:t>
        <a:bodyPr/>
        <a:lstStyle/>
        <a:p>
          <a:endParaRPr lang="pt-PT"/>
        </a:p>
      </dgm:t>
    </dgm:pt>
    <dgm:pt modelId="{774E537B-B1D4-490D-9F55-E282881EDE78}" type="pres">
      <dgm:prSet presAssocID="{8B58D825-00BA-453A-B4DD-20919CE929B3}" presName="FiveNodes_3_text" presStyleLbl="node1" presStyleIdx="4" presStyleCnt="5">
        <dgm:presLayoutVars>
          <dgm:bulletEnabled val="1"/>
        </dgm:presLayoutVars>
      </dgm:prSet>
      <dgm:spPr/>
      <dgm:t>
        <a:bodyPr/>
        <a:lstStyle/>
        <a:p>
          <a:endParaRPr lang="pt-PT"/>
        </a:p>
      </dgm:t>
    </dgm:pt>
    <dgm:pt modelId="{225B34BB-052A-4F6D-9B05-7041AAB20C72}" type="pres">
      <dgm:prSet presAssocID="{8B58D825-00BA-453A-B4DD-20919CE929B3}" presName="FiveNodes_4_text" presStyleLbl="node1" presStyleIdx="4" presStyleCnt="5">
        <dgm:presLayoutVars>
          <dgm:bulletEnabled val="1"/>
        </dgm:presLayoutVars>
      </dgm:prSet>
      <dgm:spPr/>
      <dgm:t>
        <a:bodyPr/>
        <a:lstStyle/>
        <a:p>
          <a:endParaRPr lang="pt-PT"/>
        </a:p>
      </dgm:t>
    </dgm:pt>
    <dgm:pt modelId="{335A89DC-9A91-4B65-B619-1ADC5AEBDFA7}" type="pres">
      <dgm:prSet presAssocID="{8B58D825-00BA-453A-B4DD-20919CE929B3}" presName="FiveNodes_5_text" presStyleLbl="node1" presStyleIdx="4" presStyleCnt="5">
        <dgm:presLayoutVars>
          <dgm:bulletEnabled val="1"/>
        </dgm:presLayoutVars>
      </dgm:prSet>
      <dgm:spPr/>
      <dgm:t>
        <a:bodyPr/>
        <a:lstStyle/>
        <a:p>
          <a:endParaRPr lang="pt-PT"/>
        </a:p>
      </dgm:t>
    </dgm:pt>
  </dgm:ptLst>
  <dgm:cxnLst>
    <dgm:cxn modelId="{D356091E-9A0E-43E8-BFDC-2F1A68B53EC1}" type="presOf" srcId="{C4086CCD-DF47-4747-A84A-D942CE3FF7BD}" destId="{0A146614-6E50-425D-868C-6E5877584EAD}" srcOrd="0" destOrd="0" presId="urn:microsoft.com/office/officeart/2005/8/layout/vProcess5"/>
    <dgm:cxn modelId="{7685DC26-AB83-4A8D-A025-7941ACE82697}" type="presOf" srcId="{5E39A3EB-0D89-4D94-87E3-2AF78AAD84DC}" destId="{B5D4FB44-B355-4FC9-805C-4AC995C8FCFC}" srcOrd="0" destOrd="0" presId="urn:microsoft.com/office/officeart/2005/8/layout/vProcess5"/>
    <dgm:cxn modelId="{7BB4BE45-6A9F-4DA2-8697-835306D98D85}" srcId="{8B58D825-00BA-453A-B4DD-20919CE929B3}" destId="{5DC86264-95A7-4FDA-B65F-EF1D827DDC92}" srcOrd="3" destOrd="0" parTransId="{D497898C-A269-4D12-A383-CA0B910D12E5}" sibTransId="{6241956D-1362-4B82-8EE3-CD909B8524BD}"/>
    <dgm:cxn modelId="{1EB86E4E-576A-4CA1-8213-72AF93B217BC}" type="presOf" srcId="{D190A6BF-A866-4B02-B111-631715F88B8B}" destId="{5E851B79-8D8A-4AC3-868B-F8C4F45D4510}" srcOrd="0" destOrd="0" presId="urn:microsoft.com/office/officeart/2005/8/layout/vProcess5"/>
    <dgm:cxn modelId="{A415269B-821B-4A0B-B119-65291FF7F7E1}" type="presOf" srcId="{C4086CCD-DF47-4747-A84A-D942CE3FF7BD}" destId="{49E6FCA0-8ED9-411A-AB55-6E67A6FDD867}" srcOrd="1" destOrd="0" presId="urn:microsoft.com/office/officeart/2005/8/layout/vProcess5"/>
    <dgm:cxn modelId="{922452E1-E618-4566-9C5E-363A6D8D3914}" type="presOf" srcId="{C162ECD3-8A0B-4571-9888-F8E3EF87F186}" destId="{5B016219-1A8D-4991-81A5-ABB7B99F727C}" srcOrd="0" destOrd="0" presId="urn:microsoft.com/office/officeart/2005/8/layout/vProcess5"/>
    <dgm:cxn modelId="{BFC1E39B-92F9-4C7B-802A-DDEE22D20CFA}" type="presOf" srcId="{1F1B7E70-0D83-4B1D-8603-AF78BFC56365}" destId="{ADDA456E-F619-42AD-B3F7-E07259F50664}" srcOrd="0" destOrd="0" presId="urn:microsoft.com/office/officeart/2005/8/layout/vProcess5"/>
    <dgm:cxn modelId="{F97BFAD8-E75A-43AA-9F5D-CCB36AF11A0B}" type="presOf" srcId="{D190A6BF-A866-4B02-B111-631715F88B8B}" destId="{D7BA955C-8344-4676-81E4-E2C919389669}" srcOrd="1" destOrd="0" presId="urn:microsoft.com/office/officeart/2005/8/layout/vProcess5"/>
    <dgm:cxn modelId="{71F860F8-3796-4EBF-98D8-1171A19323F3}" type="presOf" srcId="{1F1B7E70-0D83-4B1D-8603-AF78BFC56365}" destId="{774E537B-B1D4-490D-9F55-E282881EDE78}" srcOrd="1" destOrd="0" presId="urn:microsoft.com/office/officeart/2005/8/layout/vProcess5"/>
    <dgm:cxn modelId="{5379C3DC-1695-434C-8253-0D98A67D6BE9}" type="presOf" srcId="{C162ECD3-8A0B-4571-9888-F8E3EF87F186}" destId="{335A89DC-9A91-4B65-B619-1ADC5AEBDFA7}" srcOrd="1" destOrd="0" presId="urn:microsoft.com/office/officeart/2005/8/layout/vProcess5"/>
    <dgm:cxn modelId="{3A76A572-1444-465A-B40A-A5DE920D567D}" type="presOf" srcId="{5DC86264-95A7-4FDA-B65F-EF1D827DDC92}" destId="{225B34BB-052A-4F6D-9B05-7041AAB20C72}" srcOrd="1" destOrd="0" presId="urn:microsoft.com/office/officeart/2005/8/layout/vProcess5"/>
    <dgm:cxn modelId="{74A6F2DA-97A5-4844-A699-171D465DC772}" srcId="{8B58D825-00BA-453A-B4DD-20919CE929B3}" destId="{1F1B7E70-0D83-4B1D-8603-AF78BFC56365}" srcOrd="2" destOrd="0" parTransId="{2BDCED66-9D0F-4D47-82CC-3F2655A10690}" sibTransId="{5E39A3EB-0D89-4D94-87E3-2AF78AAD84DC}"/>
    <dgm:cxn modelId="{188B3F22-A6A1-4207-B92A-795A60EB6B27}" srcId="{8B58D825-00BA-453A-B4DD-20919CE929B3}" destId="{D190A6BF-A866-4B02-B111-631715F88B8B}" srcOrd="1" destOrd="0" parTransId="{6547DF65-3407-4A3F-8881-53DA092D0FBA}" sibTransId="{3EB51517-785B-4A05-AD8F-194D2DF11334}"/>
    <dgm:cxn modelId="{9E39CC82-BD0F-4404-9055-415675D2E73D}" type="presOf" srcId="{6241956D-1362-4B82-8EE3-CD909B8524BD}" destId="{17F7FA86-FCC8-4433-BA4F-E77C1C37E153}" srcOrd="0" destOrd="0" presId="urn:microsoft.com/office/officeart/2005/8/layout/vProcess5"/>
    <dgm:cxn modelId="{4508AC34-0705-47CF-92E4-6035C664EF61}" type="presOf" srcId="{3EB51517-785B-4A05-AD8F-194D2DF11334}" destId="{B068DAB6-2C40-4C3A-9B7C-4E2A3C8AB9CB}" srcOrd="0" destOrd="0" presId="urn:microsoft.com/office/officeart/2005/8/layout/vProcess5"/>
    <dgm:cxn modelId="{9CED8D8D-A236-4556-AD13-D4ADF492B15C}" srcId="{8B58D825-00BA-453A-B4DD-20919CE929B3}" destId="{C4086CCD-DF47-4747-A84A-D942CE3FF7BD}" srcOrd="0" destOrd="0" parTransId="{3C78BF04-D0B9-4EDE-A32B-8FBEE794B23A}" sibTransId="{1AB21267-8B74-4C6E-9EE2-490A6E9FA43D}"/>
    <dgm:cxn modelId="{AF0898F2-B6E8-4BFB-8C9B-73030B5EFB8F}" type="presOf" srcId="{1AB21267-8B74-4C6E-9EE2-490A6E9FA43D}" destId="{517161CA-EEC8-4232-BD6D-E410C886D17B}" srcOrd="0" destOrd="0" presId="urn:microsoft.com/office/officeart/2005/8/layout/vProcess5"/>
    <dgm:cxn modelId="{C1CEB407-15CF-4DEF-AAF9-D9716DFBEE31}" srcId="{8B58D825-00BA-453A-B4DD-20919CE929B3}" destId="{C162ECD3-8A0B-4571-9888-F8E3EF87F186}" srcOrd="4" destOrd="0" parTransId="{4678A1C2-7C98-4CC9-91D0-2EB9F79CED71}" sibTransId="{D779AC25-F5BC-4446-8CE8-ACA7D7975F9A}"/>
    <dgm:cxn modelId="{C9BC2006-3AA0-4DF3-A8E6-F5780A643993}" type="presOf" srcId="{8B58D825-00BA-453A-B4DD-20919CE929B3}" destId="{C1FAFB07-BA02-42CD-AAED-6D61DBEB5A57}" srcOrd="0" destOrd="0" presId="urn:microsoft.com/office/officeart/2005/8/layout/vProcess5"/>
    <dgm:cxn modelId="{ABD231A7-E401-4181-A19F-C4AAE9F96686}" type="presOf" srcId="{5DC86264-95A7-4FDA-B65F-EF1D827DDC92}" destId="{CB047E8E-1EB0-4E51-9AC3-C121831CAF9E}" srcOrd="0" destOrd="0" presId="urn:microsoft.com/office/officeart/2005/8/layout/vProcess5"/>
    <dgm:cxn modelId="{919C20E6-37E6-4750-A738-ABE3EEB0A146}" type="presParOf" srcId="{C1FAFB07-BA02-42CD-AAED-6D61DBEB5A57}" destId="{D4155E8E-E9A5-4C4E-B881-37D7F8385FB5}" srcOrd="0" destOrd="0" presId="urn:microsoft.com/office/officeart/2005/8/layout/vProcess5"/>
    <dgm:cxn modelId="{9E3423E4-C72B-4CD5-819F-61FC3D919DBE}" type="presParOf" srcId="{C1FAFB07-BA02-42CD-AAED-6D61DBEB5A57}" destId="{0A146614-6E50-425D-868C-6E5877584EAD}" srcOrd="1" destOrd="0" presId="urn:microsoft.com/office/officeart/2005/8/layout/vProcess5"/>
    <dgm:cxn modelId="{66070027-FA35-48F3-9BFC-8AC9528A110A}" type="presParOf" srcId="{C1FAFB07-BA02-42CD-AAED-6D61DBEB5A57}" destId="{5E851B79-8D8A-4AC3-868B-F8C4F45D4510}" srcOrd="2" destOrd="0" presId="urn:microsoft.com/office/officeart/2005/8/layout/vProcess5"/>
    <dgm:cxn modelId="{D7BBE2ED-B6B5-4C4F-BCE5-852F9C184C66}" type="presParOf" srcId="{C1FAFB07-BA02-42CD-AAED-6D61DBEB5A57}" destId="{ADDA456E-F619-42AD-B3F7-E07259F50664}" srcOrd="3" destOrd="0" presId="urn:microsoft.com/office/officeart/2005/8/layout/vProcess5"/>
    <dgm:cxn modelId="{B7460BE6-6A3C-424C-ACB9-B1B14A90FD8E}" type="presParOf" srcId="{C1FAFB07-BA02-42CD-AAED-6D61DBEB5A57}" destId="{CB047E8E-1EB0-4E51-9AC3-C121831CAF9E}" srcOrd="4" destOrd="0" presId="urn:microsoft.com/office/officeart/2005/8/layout/vProcess5"/>
    <dgm:cxn modelId="{7886BFB6-0E3A-4A63-A963-98B7AFB2A40A}" type="presParOf" srcId="{C1FAFB07-BA02-42CD-AAED-6D61DBEB5A57}" destId="{5B016219-1A8D-4991-81A5-ABB7B99F727C}" srcOrd="5" destOrd="0" presId="urn:microsoft.com/office/officeart/2005/8/layout/vProcess5"/>
    <dgm:cxn modelId="{04B98680-B2DA-4425-BFD8-D073EB6B5FF0}" type="presParOf" srcId="{C1FAFB07-BA02-42CD-AAED-6D61DBEB5A57}" destId="{517161CA-EEC8-4232-BD6D-E410C886D17B}" srcOrd="6" destOrd="0" presId="urn:microsoft.com/office/officeart/2005/8/layout/vProcess5"/>
    <dgm:cxn modelId="{E3D28628-6B63-461E-9E9B-32C8BF029E45}" type="presParOf" srcId="{C1FAFB07-BA02-42CD-AAED-6D61DBEB5A57}" destId="{B068DAB6-2C40-4C3A-9B7C-4E2A3C8AB9CB}" srcOrd="7" destOrd="0" presId="urn:microsoft.com/office/officeart/2005/8/layout/vProcess5"/>
    <dgm:cxn modelId="{4F82DCC3-47A1-4B8E-8AAB-88CCE9BA3542}" type="presParOf" srcId="{C1FAFB07-BA02-42CD-AAED-6D61DBEB5A57}" destId="{B5D4FB44-B355-4FC9-805C-4AC995C8FCFC}" srcOrd="8" destOrd="0" presId="urn:microsoft.com/office/officeart/2005/8/layout/vProcess5"/>
    <dgm:cxn modelId="{F870205F-BCF5-4AC3-93E8-C45852732016}" type="presParOf" srcId="{C1FAFB07-BA02-42CD-AAED-6D61DBEB5A57}" destId="{17F7FA86-FCC8-4433-BA4F-E77C1C37E153}" srcOrd="9" destOrd="0" presId="urn:microsoft.com/office/officeart/2005/8/layout/vProcess5"/>
    <dgm:cxn modelId="{C77CCA3B-3BD2-430F-B81A-B7BAF66D328A}" type="presParOf" srcId="{C1FAFB07-BA02-42CD-AAED-6D61DBEB5A57}" destId="{49E6FCA0-8ED9-411A-AB55-6E67A6FDD867}" srcOrd="10" destOrd="0" presId="urn:microsoft.com/office/officeart/2005/8/layout/vProcess5"/>
    <dgm:cxn modelId="{089F5D4F-833C-4C73-A1AE-EE487F569AC3}" type="presParOf" srcId="{C1FAFB07-BA02-42CD-AAED-6D61DBEB5A57}" destId="{D7BA955C-8344-4676-81E4-E2C919389669}" srcOrd="11" destOrd="0" presId="urn:microsoft.com/office/officeart/2005/8/layout/vProcess5"/>
    <dgm:cxn modelId="{51B47E0F-F7DB-48F8-B836-8A4AB0E74B6E}" type="presParOf" srcId="{C1FAFB07-BA02-42CD-AAED-6D61DBEB5A57}" destId="{774E537B-B1D4-490D-9F55-E282881EDE78}" srcOrd="12" destOrd="0" presId="urn:microsoft.com/office/officeart/2005/8/layout/vProcess5"/>
    <dgm:cxn modelId="{412380D1-3BC1-4CD5-B404-580D6FFFF18D}" type="presParOf" srcId="{C1FAFB07-BA02-42CD-AAED-6D61DBEB5A57}" destId="{225B34BB-052A-4F6D-9B05-7041AAB20C72}" srcOrd="13" destOrd="0" presId="urn:microsoft.com/office/officeart/2005/8/layout/vProcess5"/>
    <dgm:cxn modelId="{997F93B5-2A97-48E9-B45A-96AFC2B268E3}" type="presParOf" srcId="{C1FAFB07-BA02-42CD-AAED-6D61DBEB5A57}" destId="{335A89DC-9A91-4B65-B619-1ADC5AEBDFA7}" srcOrd="14"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DC28E27-9655-4F5F-A943-A477C2972311}" type="doc">
      <dgm:prSet loTypeId="urn:microsoft.com/office/officeart/2005/8/layout/vList3" loCatId="list" qsTypeId="urn:microsoft.com/office/officeart/2005/8/quickstyle/simple1" qsCatId="simple" csTypeId="urn:microsoft.com/office/officeart/2005/8/colors/accent1_2" csCatId="accent1" phldr="1"/>
      <dgm:spPr/>
    </dgm:pt>
    <dgm:pt modelId="{BBBE463E-599E-476A-A5A2-324C99DB4403}">
      <dgm:prSet phldrT="[Texto]"/>
      <dgm:spPr>
        <a:solidFill>
          <a:schemeClr val="tx2">
            <a:lumMod val="40000"/>
            <a:lumOff val="60000"/>
          </a:schemeClr>
        </a:solidFill>
      </dgm:spPr>
      <dgm:t>
        <a:bodyPr/>
        <a:lstStyle/>
        <a:p>
          <a:r>
            <a:rPr lang="pt-PT" b="1" dirty="0" smtClean="0">
              <a:solidFill>
                <a:srgbClr val="002060"/>
              </a:solidFill>
            </a:rPr>
            <a:t>Método de equivalência patrimonial</a:t>
          </a:r>
          <a:endParaRPr lang="pt-PT" b="1" dirty="0">
            <a:solidFill>
              <a:srgbClr val="002060"/>
            </a:solidFill>
          </a:endParaRPr>
        </a:p>
      </dgm:t>
    </dgm:pt>
    <dgm:pt modelId="{95F77E00-1F4D-4999-B1AD-6590CD3EED2B}" type="parTrans" cxnId="{4FBB5397-C2F0-41C0-A03C-9369F8583A90}">
      <dgm:prSet/>
      <dgm:spPr/>
      <dgm:t>
        <a:bodyPr/>
        <a:lstStyle/>
        <a:p>
          <a:endParaRPr lang="pt-PT"/>
        </a:p>
      </dgm:t>
    </dgm:pt>
    <dgm:pt modelId="{1B154861-7211-4A68-AC2E-037EA619D4DA}" type="sibTrans" cxnId="{4FBB5397-C2F0-41C0-A03C-9369F8583A90}">
      <dgm:prSet/>
      <dgm:spPr/>
      <dgm:t>
        <a:bodyPr/>
        <a:lstStyle/>
        <a:p>
          <a:endParaRPr lang="pt-PT"/>
        </a:p>
      </dgm:t>
    </dgm:pt>
    <dgm:pt modelId="{287654F6-894C-4195-88A8-2CC4795870E7}">
      <dgm:prSet phldrT="[Texto]"/>
      <dgm:spPr/>
      <dgm:t>
        <a:bodyPr/>
        <a:lstStyle/>
        <a:p>
          <a:r>
            <a:rPr lang="pt-PT" b="1" dirty="0" smtClean="0">
              <a:solidFill>
                <a:srgbClr val="002060"/>
              </a:solidFill>
            </a:rPr>
            <a:t>Método de consolidação integral</a:t>
          </a:r>
          <a:endParaRPr lang="pt-PT" b="1" dirty="0">
            <a:solidFill>
              <a:srgbClr val="002060"/>
            </a:solidFill>
          </a:endParaRPr>
        </a:p>
      </dgm:t>
    </dgm:pt>
    <dgm:pt modelId="{8C181654-2BAB-474E-B0E2-0C7864DE2510}" type="parTrans" cxnId="{7980D749-1812-415A-8BF2-76EF56D1C224}">
      <dgm:prSet/>
      <dgm:spPr/>
      <dgm:t>
        <a:bodyPr/>
        <a:lstStyle/>
        <a:p>
          <a:endParaRPr lang="pt-PT"/>
        </a:p>
      </dgm:t>
    </dgm:pt>
    <dgm:pt modelId="{1B1334DB-3584-4A6C-8A8B-30A048556A50}" type="sibTrans" cxnId="{7980D749-1812-415A-8BF2-76EF56D1C224}">
      <dgm:prSet/>
      <dgm:spPr/>
      <dgm:t>
        <a:bodyPr/>
        <a:lstStyle/>
        <a:p>
          <a:endParaRPr lang="pt-PT"/>
        </a:p>
      </dgm:t>
    </dgm:pt>
    <dgm:pt modelId="{967CF000-9B02-46EE-92EE-267E9E3DCFAB}">
      <dgm:prSet phldrT="[Texto]"/>
      <dgm:spPr>
        <a:solidFill>
          <a:schemeClr val="accent5">
            <a:lumMod val="75000"/>
          </a:schemeClr>
        </a:solidFill>
      </dgm:spPr>
      <dgm:t>
        <a:bodyPr/>
        <a:lstStyle/>
        <a:p>
          <a:r>
            <a:rPr lang="pt-PT" b="1" dirty="0" smtClean="0">
              <a:solidFill>
                <a:srgbClr val="002060"/>
              </a:solidFill>
            </a:rPr>
            <a:t>Método de consolidação proporcional</a:t>
          </a:r>
          <a:endParaRPr lang="pt-PT" b="1" dirty="0">
            <a:solidFill>
              <a:srgbClr val="002060"/>
            </a:solidFill>
          </a:endParaRPr>
        </a:p>
      </dgm:t>
    </dgm:pt>
    <dgm:pt modelId="{0E2EE19C-4317-4733-93DC-CF3186C7B87A}" type="parTrans" cxnId="{7442B5A7-B360-4597-8811-E76A98E4E7A8}">
      <dgm:prSet/>
      <dgm:spPr/>
      <dgm:t>
        <a:bodyPr/>
        <a:lstStyle/>
        <a:p>
          <a:endParaRPr lang="pt-PT"/>
        </a:p>
      </dgm:t>
    </dgm:pt>
    <dgm:pt modelId="{565FD37B-FC56-47E3-A269-807B14FEC076}" type="sibTrans" cxnId="{7442B5A7-B360-4597-8811-E76A98E4E7A8}">
      <dgm:prSet/>
      <dgm:spPr/>
      <dgm:t>
        <a:bodyPr/>
        <a:lstStyle/>
        <a:p>
          <a:endParaRPr lang="pt-PT"/>
        </a:p>
      </dgm:t>
    </dgm:pt>
    <dgm:pt modelId="{5A9CD4BF-3AC4-4F5C-9041-CF5BCBA5191B}" type="pres">
      <dgm:prSet presAssocID="{BDC28E27-9655-4F5F-A943-A477C2972311}" presName="linearFlow" presStyleCnt="0">
        <dgm:presLayoutVars>
          <dgm:dir/>
          <dgm:resizeHandles val="exact"/>
        </dgm:presLayoutVars>
      </dgm:prSet>
      <dgm:spPr/>
    </dgm:pt>
    <dgm:pt modelId="{12BB072A-5DA1-4957-B932-42A92FA7B10A}" type="pres">
      <dgm:prSet presAssocID="{BBBE463E-599E-476A-A5A2-324C99DB4403}" presName="composite" presStyleCnt="0"/>
      <dgm:spPr/>
    </dgm:pt>
    <dgm:pt modelId="{66C47ECE-E999-4D3D-B074-32ADBB88873F}" type="pres">
      <dgm:prSet presAssocID="{BBBE463E-599E-476A-A5A2-324C99DB4403}" presName="imgShp" presStyleLbl="fgImgPlace1" presStyleIdx="0" presStyleCnt="3"/>
      <dgm:spPr>
        <a:blipFill rotWithShape="0">
          <a:blip xmlns:r="http://schemas.openxmlformats.org/officeDocument/2006/relationships" r:embed="rId1"/>
          <a:stretch>
            <a:fillRect/>
          </a:stretch>
        </a:blipFill>
      </dgm:spPr>
    </dgm:pt>
    <dgm:pt modelId="{000C0287-7EAC-46B0-9169-0E7B2CE58D5C}" type="pres">
      <dgm:prSet presAssocID="{BBBE463E-599E-476A-A5A2-324C99DB4403}" presName="txShp" presStyleLbl="node1" presStyleIdx="0" presStyleCnt="3">
        <dgm:presLayoutVars>
          <dgm:bulletEnabled val="1"/>
        </dgm:presLayoutVars>
      </dgm:prSet>
      <dgm:spPr/>
      <dgm:t>
        <a:bodyPr/>
        <a:lstStyle/>
        <a:p>
          <a:endParaRPr lang="pt-PT"/>
        </a:p>
      </dgm:t>
    </dgm:pt>
    <dgm:pt modelId="{4B086E5F-5FF5-4405-984C-4EFD26CC246E}" type="pres">
      <dgm:prSet presAssocID="{1B154861-7211-4A68-AC2E-037EA619D4DA}" presName="spacing" presStyleCnt="0"/>
      <dgm:spPr/>
    </dgm:pt>
    <dgm:pt modelId="{3C81365F-3511-4567-BE14-AD7A88304A4B}" type="pres">
      <dgm:prSet presAssocID="{287654F6-894C-4195-88A8-2CC4795870E7}" presName="composite" presStyleCnt="0"/>
      <dgm:spPr/>
    </dgm:pt>
    <dgm:pt modelId="{42B1069A-5311-46CE-9F18-0BE9095CC047}" type="pres">
      <dgm:prSet presAssocID="{287654F6-894C-4195-88A8-2CC4795870E7}" presName="imgShp" presStyleLbl="fgImgPlace1" presStyleIdx="1" presStyleCnt="3"/>
      <dgm:spPr>
        <a:blipFill rotWithShape="0">
          <a:blip xmlns:r="http://schemas.openxmlformats.org/officeDocument/2006/relationships" r:embed="rId1"/>
          <a:stretch>
            <a:fillRect/>
          </a:stretch>
        </a:blipFill>
      </dgm:spPr>
    </dgm:pt>
    <dgm:pt modelId="{DB067ADD-0146-4974-8636-062138CFD91A}" type="pres">
      <dgm:prSet presAssocID="{287654F6-894C-4195-88A8-2CC4795870E7}" presName="txShp" presStyleLbl="node1" presStyleIdx="1" presStyleCnt="3">
        <dgm:presLayoutVars>
          <dgm:bulletEnabled val="1"/>
        </dgm:presLayoutVars>
      </dgm:prSet>
      <dgm:spPr/>
      <dgm:t>
        <a:bodyPr/>
        <a:lstStyle/>
        <a:p>
          <a:endParaRPr lang="pt-PT"/>
        </a:p>
      </dgm:t>
    </dgm:pt>
    <dgm:pt modelId="{428AC6FD-75CA-4ED2-8316-431B4746D4F9}" type="pres">
      <dgm:prSet presAssocID="{1B1334DB-3584-4A6C-8A8B-30A048556A50}" presName="spacing" presStyleCnt="0"/>
      <dgm:spPr/>
    </dgm:pt>
    <dgm:pt modelId="{83D5897C-6A39-4705-843A-0F3016894E0F}" type="pres">
      <dgm:prSet presAssocID="{967CF000-9B02-46EE-92EE-267E9E3DCFAB}" presName="composite" presStyleCnt="0"/>
      <dgm:spPr/>
    </dgm:pt>
    <dgm:pt modelId="{825C71D6-4FD9-400A-8C9D-89AC9F6E2370}" type="pres">
      <dgm:prSet presAssocID="{967CF000-9B02-46EE-92EE-267E9E3DCFAB}" presName="imgShp" presStyleLbl="fgImgPlace1" presStyleIdx="2" presStyleCnt="3"/>
      <dgm:spPr>
        <a:blipFill rotWithShape="0">
          <a:blip xmlns:r="http://schemas.openxmlformats.org/officeDocument/2006/relationships" r:embed="rId1"/>
          <a:stretch>
            <a:fillRect/>
          </a:stretch>
        </a:blipFill>
      </dgm:spPr>
    </dgm:pt>
    <dgm:pt modelId="{551FDC1D-D160-49E2-B56A-EC09FFD8258E}" type="pres">
      <dgm:prSet presAssocID="{967CF000-9B02-46EE-92EE-267E9E3DCFAB}" presName="txShp" presStyleLbl="node1" presStyleIdx="2" presStyleCnt="3">
        <dgm:presLayoutVars>
          <dgm:bulletEnabled val="1"/>
        </dgm:presLayoutVars>
      </dgm:prSet>
      <dgm:spPr/>
      <dgm:t>
        <a:bodyPr/>
        <a:lstStyle/>
        <a:p>
          <a:endParaRPr lang="pt-PT"/>
        </a:p>
      </dgm:t>
    </dgm:pt>
  </dgm:ptLst>
  <dgm:cxnLst>
    <dgm:cxn modelId="{958E9E01-53C5-4FB8-B25B-DE4CE139467A}" type="presOf" srcId="{BDC28E27-9655-4F5F-A943-A477C2972311}" destId="{5A9CD4BF-3AC4-4F5C-9041-CF5BCBA5191B}" srcOrd="0" destOrd="0" presId="urn:microsoft.com/office/officeart/2005/8/layout/vList3"/>
    <dgm:cxn modelId="{4FBB5397-C2F0-41C0-A03C-9369F8583A90}" srcId="{BDC28E27-9655-4F5F-A943-A477C2972311}" destId="{BBBE463E-599E-476A-A5A2-324C99DB4403}" srcOrd="0" destOrd="0" parTransId="{95F77E00-1F4D-4999-B1AD-6590CD3EED2B}" sibTransId="{1B154861-7211-4A68-AC2E-037EA619D4DA}"/>
    <dgm:cxn modelId="{7980D749-1812-415A-8BF2-76EF56D1C224}" srcId="{BDC28E27-9655-4F5F-A943-A477C2972311}" destId="{287654F6-894C-4195-88A8-2CC4795870E7}" srcOrd="1" destOrd="0" parTransId="{8C181654-2BAB-474E-B0E2-0C7864DE2510}" sibTransId="{1B1334DB-3584-4A6C-8A8B-30A048556A50}"/>
    <dgm:cxn modelId="{08CF0FFF-A2F9-444C-9E89-703E5E4598BE}" type="presOf" srcId="{BBBE463E-599E-476A-A5A2-324C99DB4403}" destId="{000C0287-7EAC-46B0-9169-0E7B2CE58D5C}" srcOrd="0" destOrd="0" presId="urn:microsoft.com/office/officeart/2005/8/layout/vList3"/>
    <dgm:cxn modelId="{3100A0EC-C6C1-4704-9AAB-B50BE8FFA0EF}" type="presOf" srcId="{287654F6-894C-4195-88A8-2CC4795870E7}" destId="{DB067ADD-0146-4974-8636-062138CFD91A}" srcOrd="0" destOrd="0" presId="urn:microsoft.com/office/officeart/2005/8/layout/vList3"/>
    <dgm:cxn modelId="{7442B5A7-B360-4597-8811-E76A98E4E7A8}" srcId="{BDC28E27-9655-4F5F-A943-A477C2972311}" destId="{967CF000-9B02-46EE-92EE-267E9E3DCFAB}" srcOrd="2" destOrd="0" parTransId="{0E2EE19C-4317-4733-93DC-CF3186C7B87A}" sibTransId="{565FD37B-FC56-47E3-A269-807B14FEC076}"/>
    <dgm:cxn modelId="{07A96E49-ED4E-4AD7-B2C5-94224942404E}" type="presOf" srcId="{967CF000-9B02-46EE-92EE-267E9E3DCFAB}" destId="{551FDC1D-D160-49E2-B56A-EC09FFD8258E}" srcOrd="0" destOrd="0" presId="urn:microsoft.com/office/officeart/2005/8/layout/vList3"/>
    <dgm:cxn modelId="{8271D0FD-9161-44E4-B68F-2E824D3DEA5C}" type="presParOf" srcId="{5A9CD4BF-3AC4-4F5C-9041-CF5BCBA5191B}" destId="{12BB072A-5DA1-4957-B932-42A92FA7B10A}" srcOrd="0" destOrd="0" presId="urn:microsoft.com/office/officeart/2005/8/layout/vList3"/>
    <dgm:cxn modelId="{088BFEBD-8A21-441D-B376-0F5817653169}" type="presParOf" srcId="{12BB072A-5DA1-4957-B932-42A92FA7B10A}" destId="{66C47ECE-E999-4D3D-B074-32ADBB88873F}" srcOrd="0" destOrd="0" presId="urn:microsoft.com/office/officeart/2005/8/layout/vList3"/>
    <dgm:cxn modelId="{72B4A76A-5905-4BFC-BFE3-91737CABF945}" type="presParOf" srcId="{12BB072A-5DA1-4957-B932-42A92FA7B10A}" destId="{000C0287-7EAC-46B0-9169-0E7B2CE58D5C}" srcOrd="1" destOrd="0" presId="urn:microsoft.com/office/officeart/2005/8/layout/vList3"/>
    <dgm:cxn modelId="{FD800E9E-A5B2-472B-AB5C-A1C049964E08}" type="presParOf" srcId="{5A9CD4BF-3AC4-4F5C-9041-CF5BCBA5191B}" destId="{4B086E5F-5FF5-4405-984C-4EFD26CC246E}" srcOrd="1" destOrd="0" presId="urn:microsoft.com/office/officeart/2005/8/layout/vList3"/>
    <dgm:cxn modelId="{AAB58609-B426-4502-A9B4-4C589A1F38C0}" type="presParOf" srcId="{5A9CD4BF-3AC4-4F5C-9041-CF5BCBA5191B}" destId="{3C81365F-3511-4567-BE14-AD7A88304A4B}" srcOrd="2" destOrd="0" presId="urn:microsoft.com/office/officeart/2005/8/layout/vList3"/>
    <dgm:cxn modelId="{F1B923CC-A3C3-4C58-AB1A-DF70C67D96D8}" type="presParOf" srcId="{3C81365F-3511-4567-BE14-AD7A88304A4B}" destId="{42B1069A-5311-46CE-9F18-0BE9095CC047}" srcOrd="0" destOrd="0" presId="urn:microsoft.com/office/officeart/2005/8/layout/vList3"/>
    <dgm:cxn modelId="{D2728554-6E22-42D1-93DD-D1A0E9359C87}" type="presParOf" srcId="{3C81365F-3511-4567-BE14-AD7A88304A4B}" destId="{DB067ADD-0146-4974-8636-062138CFD91A}" srcOrd="1" destOrd="0" presId="urn:microsoft.com/office/officeart/2005/8/layout/vList3"/>
    <dgm:cxn modelId="{9F966939-0E28-47FC-A6E4-6925F3F1837F}" type="presParOf" srcId="{5A9CD4BF-3AC4-4F5C-9041-CF5BCBA5191B}" destId="{428AC6FD-75CA-4ED2-8316-431B4746D4F9}" srcOrd="3" destOrd="0" presId="urn:microsoft.com/office/officeart/2005/8/layout/vList3"/>
    <dgm:cxn modelId="{E34175B6-4C83-4C80-8FA5-6FAEA4A6C17E}" type="presParOf" srcId="{5A9CD4BF-3AC4-4F5C-9041-CF5BCBA5191B}" destId="{83D5897C-6A39-4705-843A-0F3016894E0F}" srcOrd="4" destOrd="0" presId="urn:microsoft.com/office/officeart/2005/8/layout/vList3"/>
    <dgm:cxn modelId="{FC86A7A9-220A-4EAB-BDF5-DF0EEAB19002}" type="presParOf" srcId="{83D5897C-6A39-4705-843A-0F3016894E0F}" destId="{825C71D6-4FD9-400A-8C9D-89AC9F6E2370}" srcOrd="0" destOrd="0" presId="urn:microsoft.com/office/officeart/2005/8/layout/vList3"/>
    <dgm:cxn modelId="{DEDF2708-E8A7-44CF-B3D6-A36081B61837}" type="presParOf" srcId="{83D5897C-6A39-4705-843A-0F3016894E0F}" destId="{551FDC1D-D160-49E2-B56A-EC09FFD8258E}" srcOrd="1" destOrd="0" presId="urn:microsoft.com/office/officeart/2005/8/layout/vLis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D7B59BD8-48F4-42E1-AC35-C49A8E54AF0B}"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pt-PT"/>
        </a:p>
      </dgm:t>
    </dgm:pt>
    <dgm:pt modelId="{CE9AEFCD-9949-442F-8A1E-B63E3FE31D61}">
      <dgm:prSet phldrT="[Texto]"/>
      <dgm:spPr/>
      <dgm:t>
        <a:bodyPr/>
        <a:lstStyle/>
        <a:p>
          <a:r>
            <a:rPr lang="pt-PT" dirty="0" smtClean="0"/>
            <a:t>Combinar linha a linha</a:t>
          </a:r>
          <a:endParaRPr lang="pt-PT" dirty="0"/>
        </a:p>
      </dgm:t>
    </dgm:pt>
    <dgm:pt modelId="{2B3E15E7-7D3A-4C00-BF81-950F1CFB6E5A}" type="parTrans" cxnId="{3EEA017F-7C8D-4548-8232-982A5C306C83}">
      <dgm:prSet/>
      <dgm:spPr/>
      <dgm:t>
        <a:bodyPr/>
        <a:lstStyle/>
        <a:p>
          <a:endParaRPr lang="pt-PT"/>
        </a:p>
      </dgm:t>
    </dgm:pt>
    <dgm:pt modelId="{FE75F306-3684-4FBD-A497-07C863EEF66A}" type="sibTrans" cxnId="{3EEA017F-7C8D-4548-8232-982A5C306C83}">
      <dgm:prSet/>
      <dgm:spPr/>
      <dgm:t>
        <a:bodyPr/>
        <a:lstStyle/>
        <a:p>
          <a:endParaRPr lang="pt-PT"/>
        </a:p>
      </dgm:t>
    </dgm:pt>
    <dgm:pt modelId="{76D5FF9B-BDF5-4996-BAD4-875727FA9D14}">
      <dgm:prSet phldrT="[Texto]"/>
      <dgm:spPr/>
      <dgm:t>
        <a:bodyPr/>
        <a:lstStyle/>
        <a:p>
          <a:r>
            <a:rPr lang="pt-PT" dirty="0" smtClean="0"/>
            <a:t>Relatar linha a linha</a:t>
          </a:r>
          <a:endParaRPr lang="pt-PT" dirty="0"/>
        </a:p>
      </dgm:t>
    </dgm:pt>
    <dgm:pt modelId="{D2E72DA0-4B97-4DC9-A315-9299E105B2DC}" type="parTrans" cxnId="{F45F0845-8606-40AD-9023-6D8C68BBE355}">
      <dgm:prSet/>
      <dgm:spPr/>
      <dgm:t>
        <a:bodyPr/>
        <a:lstStyle/>
        <a:p>
          <a:endParaRPr lang="pt-PT"/>
        </a:p>
      </dgm:t>
    </dgm:pt>
    <dgm:pt modelId="{14DF5098-76C0-4AC5-892A-7A2C03EE6CF0}" type="sibTrans" cxnId="{F45F0845-8606-40AD-9023-6D8C68BBE355}">
      <dgm:prSet/>
      <dgm:spPr/>
      <dgm:t>
        <a:bodyPr/>
        <a:lstStyle/>
        <a:p>
          <a:endParaRPr lang="pt-PT"/>
        </a:p>
      </dgm:t>
    </dgm:pt>
    <dgm:pt modelId="{ED491738-07AE-449C-9388-970EA473AEF3}" type="pres">
      <dgm:prSet presAssocID="{D7B59BD8-48F4-42E1-AC35-C49A8E54AF0B}" presName="diagram" presStyleCnt="0">
        <dgm:presLayoutVars>
          <dgm:dir/>
          <dgm:resizeHandles val="exact"/>
        </dgm:presLayoutVars>
      </dgm:prSet>
      <dgm:spPr/>
      <dgm:t>
        <a:bodyPr/>
        <a:lstStyle/>
        <a:p>
          <a:endParaRPr lang="pt-PT"/>
        </a:p>
      </dgm:t>
    </dgm:pt>
    <dgm:pt modelId="{3A83D259-2173-4FB1-9917-B5870F26F226}" type="pres">
      <dgm:prSet presAssocID="{CE9AEFCD-9949-442F-8A1E-B63E3FE31D61}" presName="arrow" presStyleLbl="node1" presStyleIdx="0" presStyleCnt="2">
        <dgm:presLayoutVars>
          <dgm:bulletEnabled val="1"/>
        </dgm:presLayoutVars>
      </dgm:prSet>
      <dgm:spPr/>
      <dgm:t>
        <a:bodyPr/>
        <a:lstStyle/>
        <a:p>
          <a:endParaRPr lang="pt-PT"/>
        </a:p>
      </dgm:t>
    </dgm:pt>
    <dgm:pt modelId="{92300A18-D8D0-4A29-BE5C-C10167030F7B}" type="pres">
      <dgm:prSet presAssocID="{76D5FF9B-BDF5-4996-BAD4-875727FA9D14}" presName="arrow" presStyleLbl="node1" presStyleIdx="1" presStyleCnt="2">
        <dgm:presLayoutVars>
          <dgm:bulletEnabled val="1"/>
        </dgm:presLayoutVars>
      </dgm:prSet>
      <dgm:spPr/>
      <dgm:t>
        <a:bodyPr/>
        <a:lstStyle/>
        <a:p>
          <a:endParaRPr lang="pt-PT"/>
        </a:p>
      </dgm:t>
    </dgm:pt>
  </dgm:ptLst>
  <dgm:cxnLst>
    <dgm:cxn modelId="{A38489A6-195D-4322-BF20-4105057E0673}" type="presOf" srcId="{CE9AEFCD-9949-442F-8A1E-B63E3FE31D61}" destId="{3A83D259-2173-4FB1-9917-B5870F26F226}" srcOrd="0" destOrd="0" presId="urn:microsoft.com/office/officeart/2005/8/layout/arrow5"/>
    <dgm:cxn modelId="{0F915DC7-EFAB-449D-82D4-62C9E7912F45}" type="presOf" srcId="{76D5FF9B-BDF5-4996-BAD4-875727FA9D14}" destId="{92300A18-D8D0-4A29-BE5C-C10167030F7B}" srcOrd="0" destOrd="0" presId="urn:microsoft.com/office/officeart/2005/8/layout/arrow5"/>
    <dgm:cxn modelId="{3EEA017F-7C8D-4548-8232-982A5C306C83}" srcId="{D7B59BD8-48F4-42E1-AC35-C49A8E54AF0B}" destId="{CE9AEFCD-9949-442F-8A1E-B63E3FE31D61}" srcOrd="0" destOrd="0" parTransId="{2B3E15E7-7D3A-4C00-BF81-950F1CFB6E5A}" sibTransId="{FE75F306-3684-4FBD-A497-07C863EEF66A}"/>
    <dgm:cxn modelId="{F45F0845-8606-40AD-9023-6D8C68BBE355}" srcId="{D7B59BD8-48F4-42E1-AC35-C49A8E54AF0B}" destId="{76D5FF9B-BDF5-4996-BAD4-875727FA9D14}" srcOrd="1" destOrd="0" parTransId="{D2E72DA0-4B97-4DC9-A315-9299E105B2DC}" sibTransId="{14DF5098-76C0-4AC5-892A-7A2C03EE6CF0}"/>
    <dgm:cxn modelId="{B3B4E554-2B92-4872-AB9F-F43B3A7A4412}" type="presOf" srcId="{D7B59BD8-48F4-42E1-AC35-C49A8E54AF0B}" destId="{ED491738-07AE-449C-9388-970EA473AEF3}" srcOrd="0" destOrd="0" presId="urn:microsoft.com/office/officeart/2005/8/layout/arrow5"/>
    <dgm:cxn modelId="{DE501D72-8E6E-41C3-9B22-B895D2181376}" type="presParOf" srcId="{ED491738-07AE-449C-9388-970EA473AEF3}" destId="{3A83D259-2173-4FB1-9917-B5870F26F226}" srcOrd="0" destOrd="0" presId="urn:microsoft.com/office/officeart/2005/8/layout/arrow5"/>
    <dgm:cxn modelId="{C90C2208-D0A8-4184-BF0C-E9F1C66AE185}" type="presParOf" srcId="{ED491738-07AE-449C-9388-970EA473AEF3}" destId="{92300A18-D8D0-4A29-BE5C-C10167030F7B}" srcOrd="1" destOrd="0" presId="urn:microsoft.com/office/officeart/2005/8/layout/arrow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D7B59BD8-48F4-42E1-AC35-C49A8E54AF0B}"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pt-PT"/>
        </a:p>
      </dgm:t>
    </dgm:pt>
    <dgm:pt modelId="{CE9AEFCD-9949-442F-8A1E-B63E3FE31D61}">
      <dgm:prSet phldrT="[Texto]"/>
      <dgm:spPr/>
      <dgm:t>
        <a:bodyPr/>
        <a:lstStyle/>
        <a:p>
          <a:r>
            <a:rPr lang="pt-PT" dirty="0" smtClean="0"/>
            <a:t>Combinar linha a linha</a:t>
          </a:r>
          <a:endParaRPr lang="pt-PT" dirty="0"/>
        </a:p>
      </dgm:t>
    </dgm:pt>
    <dgm:pt modelId="{2B3E15E7-7D3A-4C00-BF81-950F1CFB6E5A}" type="parTrans" cxnId="{3EEA017F-7C8D-4548-8232-982A5C306C83}">
      <dgm:prSet/>
      <dgm:spPr/>
      <dgm:t>
        <a:bodyPr/>
        <a:lstStyle/>
        <a:p>
          <a:endParaRPr lang="pt-PT"/>
        </a:p>
      </dgm:t>
    </dgm:pt>
    <dgm:pt modelId="{FE75F306-3684-4FBD-A497-07C863EEF66A}" type="sibTrans" cxnId="{3EEA017F-7C8D-4548-8232-982A5C306C83}">
      <dgm:prSet/>
      <dgm:spPr/>
      <dgm:t>
        <a:bodyPr/>
        <a:lstStyle/>
        <a:p>
          <a:endParaRPr lang="pt-PT"/>
        </a:p>
      </dgm:t>
    </dgm:pt>
    <dgm:pt modelId="{76D5FF9B-BDF5-4996-BAD4-875727FA9D14}">
      <dgm:prSet phldrT="[Texto]"/>
      <dgm:spPr/>
      <dgm:t>
        <a:bodyPr/>
        <a:lstStyle/>
        <a:p>
          <a:r>
            <a:rPr lang="pt-PT" dirty="0" smtClean="0"/>
            <a:t>Relatar linha a linha</a:t>
          </a:r>
          <a:endParaRPr lang="pt-PT" dirty="0"/>
        </a:p>
      </dgm:t>
    </dgm:pt>
    <dgm:pt modelId="{D2E72DA0-4B97-4DC9-A315-9299E105B2DC}" type="parTrans" cxnId="{F45F0845-8606-40AD-9023-6D8C68BBE355}">
      <dgm:prSet/>
      <dgm:spPr/>
      <dgm:t>
        <a:bodyPr/>
        <a:lstStyle/>
        <a:p>
          <a:endParaRPr lang="pt-PT"/>
        </a:p>
      </dgm:t>
    </dgm:pt>
    <dgm:pt modelId="{14DF5098-76C0-4AC5-892A-7A2C03EE6CF0}" type="sibTrans" cxnId="{F45F0845-8606-40AD-9023-6D8C68BBE355}">
      <dgm:prSet/>
      <dgm:spPr/>
      <dgm:t>
        <a:bodyPr/>
        <a:lstStyle/>
        <a:p>
          <a:endParaRPr lang="pt-PT"/>
        </a:p>
      </dgm:t>
    </dgm:pt>
    <dgm:pt modelId="{ED491738-07AE-449C-9388-970EA473AEF3}" type="pres">
      <dgm:prSet presAssocID="{D7B59BD8-48F4-42E1-AC35-C49A8E54AF0B}" presName="diagram" presStyleCnt="0">
        <dgm:presLayoutVars>
          <dgm:dir/>
          <dgm:resizeHandles val="exact"/>
        </dgm:presLayoutVars>
      </dgm:prSet>
      <dgm:spPr/>
      <dgm:t>
        <a:bodyPr/>
        <a:lstStyle/>
        <a:p>
          <a:endParaRPr lang="pt-PT"/>
        </a:p>
      </dgm:t>
    </dgm:pt>
    <dgm:pt modelId="{3A83D259-2173-4FB1-9917-B5870F26F226}" type="pres">
      <dgm:prSet presAssocID="{CE9AEFCD-9949-442F-8A1E-B63E3FE31D61}" presName="arrow" presStyleLbl="node1" presStyleIdx="0" presStyleCnt="2">
        <dgm:presLayoutVars>
          <dgm:bulletEnabled val="1"/>
        </dgm:presLayoutVars>
      </dgm:prSet>
      <dgm:spPr/>
      <dgm:t>
        <a:bodyPr/>
        <a:lstStyle/>
        <a:p>
          <a:endParaRPr lang="pt-PT"/>
        </a:p>
      </dgm:t>
    </dgm:pt>
    <dgm:pt modelId="{92300A18-D8D0-4A29-BE5C-C10167030F7B}" type="pres">
      <dgm:prSet presAssocID="{76D5FF9B-BDF5-4996-BAD4-875727FA9D14}" presName="arrow" presStyleLbl="node1" presStyleIdx="1" presStyleCnt="2">
        <dgm:presLayoutVars>
          <dgm:bulletEnabled val="1"/>
        </dgm:presLayoutVars>
      </dgm:prSet>
      <dgm:spPr/>
      <dgm:t>
        <a:bodyPr/>
        <a:lstStyle/>
        <a:p>
          <a:endParaRPr lang="pt-PT"/>
        </a:p>
      </dgm:t>
    </dgm:pt>
  </dgm:ptLst>
  <dgm:cxnLst>
    <dgm:cxn modelId="{3EEA017F-7C8D-4548-8232-982A5C306C83}" srcId="{D7B59BD8-48F4-42E1-AC35-C49A8E54AF0B}" destId="{CE9AEFCD-9949-442F-8A1E-B63E3FE31D61}" srcOrd="0" destOrd="0" parTransId="{2B3E15E7-7D3A-4C00-BF81-950F1CFB6E5A}" sibTransId="{FE75F306-3684-4FBD-A497-07C863EEF66A}"/>
    <dgm:cxn modelId="{34B502D1-0177-49D4-BBD6-41C43943ADFF}" type="presOf" srcId="{76D5FF9B-BDF5-4996-BAD4-875727FA9D14}" destId="{92300A18-D8D0-4A29-BE5C-C10167030F7B}" srcOrd="0" destOrd="0" presId="urn:microsoft.com/office/officeart/2005/8/layout/arrow5"/>
    <dgm:cxn modelId="{11B1DEAA-1FBC-4A61-A9C5-E3AD64F10617}" type="presOf" srcId="{D7B59BD8-48F4-42E1-AC35-C49A8E54AF0B}" destId="{ED491738-07AE-449C-9388-970EA473AEF3}" srcOrd="0" destOrd="0" presId="urn:microsoft.com/office/officeart/2005/8/layout/arrow5"/>
    <dgm:cxn modelId="{F45F0845-8606-40AD-9023-6D8C68BBE355}" srcId="{D7B59BD8-48F4-42E1-AC35-C49A8E54AF0B}" destId="{76D5FF9B-BDF5-4996-BAD4-875727FA9D14}" srcOrd="1" destOrd="0" parTransId="{D2E72DA0-4B97-4DC9-A315-9299E105B2DC}" sibTransId="{14DF5098-76C0-4AC5-892A-7A2C03EE6CF0}"/>
    <dgm:cxn modelId="{827DE53B-5AFC-4FE7-9A6C-8D635D67C781}" type="presOf" srcId="{CE9AEFCD-9949-442F-8A1E-B63E3FE31D61}" destId="{3A83D259-2173-4FB1-9917-B5870F26F226}" srcOrd="0" destOrd="0" presId="urn:microsoft.com/office/officeart/2005/8/layout/arrow5"/>
    <dgm:cxn modelId="{05C465F6-B0A9-40F9-AA31-A7A03E1FAE3E}" type="presParOf" srcId="{ED491738-07AE-449C-9388-970EA473AEF3}" destId="{3A83D259-2173-4FB1-9917-B5870F26F226}" srcOrd="0" destOrd="0" presId="urn:microsoft.com/office/officeart/2005/8/layout/arrow5"/>
    <dgm:cxn modelId="{D7CE7BDB-690D-442B-9F0E-1F94172362C0}" type="presParOf" srcId="{ED491738-07AE-449C-9388-970EA473AEF3}" destId="{92300A18-D8D0-4A29-BE5C-C10167030F7B}" srcOrd="1" destOrd="0" presId="urn:microsoft.com/office/officeart/2005/8/layout/arrow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7CAC528-B247-48D3-A818-1C2E5B1DBD3D}"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pt-PT"/>
        </a:p>
      </dgm:t>
    </dgm:pt>
    <dgm:pt modelId="{93CD6D14-E7B1-4534-A911-4751790DD265}">
      <dgm:prSet phldrT="[Texto]"/>
      <dgm:spPr/>
      <dgm:t>
        <a:bodyPr/>
        <a:lstStyle/>
        <a:p>
          <a:r>
            <a:rPr lang="pt-PT" dirty="0" smtClean="0"/>
            <a:t>Balanço</a:t>
          </a:r>
          <a:endParaRPr lang="pt-PT" dirty="0"/>
        </a:p>
      </dgm:t>
    </dgm:pt>
    <dgm:pt modelId="{A6D94529-C17B-4763-9B6C-F353E74BEA97}" type="parTrans" cxnId="{6B8C8734-BDCF-48BC-95FE-FEFE32E8330A}">
      <dgm:prSet/>
      <dgm:spPr/>
      <dgm:t>
        <a:bodyPr/>
        <a:lstStyle/>
        <a:p>
          <a:endParaRPr lang="pt-PT"/>
        </a:p>
      </dgm:t>
    </dgm:pt>
    <dgm:pt modelId="{C4A0DB87-74A6-4712-A4EF-FDAEA5B68498}" type="sibTrans" cxnId="{6B8C8734-BDCF-48BC-95FE-FEFE32E8330A}">
      <dgm:prSet/>
      <dgm:spPr/>
      <dgm:t>
        <a:bodyPr/>
        <a:lstStyle/>
        <a:p>
          <a:endParaRPr lang="pt-PT"/>
        </a:p>
      </dgm:t>
    </dgm:pt>
    <dgm:pt modelId="{198E2E05-9F18-40C9-A010-8557A90FA421}">
      <dgm:prSet phldrT="[Texto]"/>
      <dgm:spPr/>
      <dgm:t>
        <a:bodyPr/>
        <a:lstStyle/>
        <a:p>
          <a:r>
            <a:rPr lang="pt-PT" dirty="0" smtClean="0"/>
            <a:t>DR</a:t>
          </a:r>
          <a:endParaRPr lang="pt-PT" dirty="0"/>
        </a:p>
      </dgm:t>
    </dgm:pt>
    <dgm:pt modelId="{BE73B14E-AA2B-41C3-BDE4-7604504F4F15}" type="parTrans" cxnId="{ED914B82-085B-4B6A-B71A-C7C2E674D3E5}">
      <dgm:prSet/>
      <dgm:spPr/>
      <dgm:t>
        <a:bodyPr/>
        <a:lstStyle/>
        <a:p>
          <a:endParaRPr lang="pt-PT"/>
        </a:p>
      </dgm:t>
    </dgm:pt>
    <dgm:pt modelId="{2D74C383-00EC-443F-8F70-BEC17A0F2962}" type="sibTrans" cxnId="{ED914B82-085B-4B6A-B71A-C7C2E674D3E5}">
      <dgm:prSet/>
      <dgm:spPr/>
      <dgm:t>
        <a:bodyPr/>
        <a:lstStyle/>
        <a:p>
          <a:endParaRPr lang="pt-PT"/>
        </a:p>
      </dgm:t>
    </dgm:pt>
    <dgm:pt modelId="{FC512A60-D386-4AEA-82EA-99C09764D599}">
      <dgm:prSet phldrT="[Texto]"/>
      <dgm:spPr/>
      <dgm:t>
        <a:bodyPr/>
        <a:lstStyle/>
        <a:p>
          <a:r>
            <a:rPr lang="pt-PT" dirty="0" smtClean="0"/>
            <a:t>DFC</a:t>
          </a:r>
          <a:endParaRPr lang="pt-PT" dirty="0"/>
        </a:p>
      </dgm:t>
    </dgm:pt>
    <dgm:pt modelId="{8EE5D87F-54BE-4D33-8142-83983AE56D0C}" type="parTrans" cxnId="{1AAF76CE-B4E4-4CE0-8AEA-47104A0A57D9}">
      <dgm:prSet/>
      <dgm:spPr/>
      <dgm:t>
        <a:bodyPr/>
        <a:lstStyle/>
        <a:p>
          <a:endParaRPr lang="pt-PT"/>
        </a:p>
      </dgm:t>
    </dgm:pt>
    <dgm:pt modelId="{E25F4AF6-2775-4BFB-B64A-B0408D4E5ED2}" type="sibTrans" cxnId="{1AAF76CE-B4E4-4CE0-8AEA-47104A0A57D9}">
      <dgm:prSet/>
      <dgm:spPr/>
      <dgm:t>
        <a:bodyPr/>
        <a:lstStyle/>
        <a:p>
          <a:endParaRPr lang="pt-PT"/>
        </a:p>
      </dgm:t>
    </dgm:pt>
    <dgm:pt modelId="{71437577-6BAF-4784-971D-0E0AAFF01065}">
      <dgm:prSet phldrT="[Texto]"/>
      <dgm:spPr/>
      <dgm:t>
        <a:bodyPr/>
        <a:lstStyle/>
        <a:p>
          <a:r>
            <a:rPr lang="pt-PT" dirty="0" smtClean="0"/>
            <a:t>DACP</a:t>
          </a:r>
          <a:endParaRPr lang="pt-PT" dirty="0"/>
        </a:p>
      </dgm:t>
    </dgm:pt>
    <dgm:pt modelId="{70729E5C-9997-4EE9-847D-78E1BED8B2F7}" type="parTrans" cxnId="{FC2F0E84-CDE1-4EA4-807B-88260913153F}">
      <dgm:prSet/>
      <dgm:spPr/>
      <dgm:t>
        <a:bodyPr/>
        <a:lstStyle/>
        <a:p>
          <a:endParaRPr lang="pt-PT"/>
        </a:p>
      </dgm:t>
    </dgm:pt>
    <dgm:pt modelId="{6CE05841-6C91-4390-8AFA-385933FE4963}" type="sibTrans" cxnId="{FC2F0E84-CDE1-4EA4-807B-88260913153F}">
      <dgm:prSet/>
      <dgm:spPr/>
      <dgm:t>
        <a:bodyPr/>
        <a:lstStyle/>
        <a:p>
          <a:endParaRPr lang="pt-PT"/>
        </a:p>
      </dgm:t>
    </dgm:pt>
    <dgm:pt modelId="{CFD91A46-49F3-4517-A8B6-D787F95BC341}">
      <dgm:prSet phldrT="[Texto]"/>
      <dgm:spPr/>
      <dgm:t>
        <a:bodyPr/>
        <a:lstStyle/>
        <a:p>
          <a:r>
            <a:rPr lang="pt-PT" dirty="0" smtClean="0"/>
            <a:t>Anexo</a:t>
          </a:r>
          <a:endParaRPr lang="pt-PT" dirty="0"/>
        </a:p>
      </dgm:t>
    </dgm:pt>
    <dgm:pt modelId="{2014AFE4-348C-4B64-8487-7BE0E0D7AFDE}" type="parTrans" cxnId="{07E3BA9A-9235-4C3C-AC49-261C1C10A896}">
      <dgm:prSet/>
      <dgm:spPr/>
      <dgm:t>
        <a:bodyPr/>
        <a:lstStyle/>
        <a:p>
          <a:endParaRPr lang="pt-PT"/>
        </a:p>
      </dgm:t>
    </dgm:pt>
    <dgm:pt modelId="{0F147E52-C2E1-4BCA-ABEB-68CF525C81E4}" type="sibTrans" cxnId="{07E3BA9A-9235-4C3C-AC49-261C1C10A896}">
      <dgm:prSet/>
      <dgm:spPr/>
      <dgm:t>
        <a:bodyPr/>
        <a:lstStyle/>
        <a:p>
          <a:endParaRPr lang="pt-PT"/>
        </a:p>
      </dgm:t>
    </dgm:pt>
    <dgm:pt modelId="{ED1F8D1D-9AFA-4E0B-84C4-2988B40C9BD1}" type="pres">
      <dgm:prSet presAssocID="{C7CAC528-B247-48D3-A818-1C2E5B1DBD3D}" presName="Name0" presStyleCnt="0">
        <dgm:presLayoutVars>
          <dgm:dir/>
          <dgm:resizeHandles val="exact"/>
        </dgm:presLayoutVars>
      </dgm:prSet>
      <dgm:spPr/>
      <dgm:t>
        <a:bodyPr/>
        <a:lstStyle/>
        <a:p>
          <a:endParaRPr lang="pt-PT"/>
        </a:p>
      </dgm:t>
    </dgm:pt>
    <dgm:pt modelId="{EF91F11A-B586-4ACB-B18D-CEAD1CFD0757}" type="pres">
      <dgm:prSet presAssocID="{93CD6D14-E7B1-4534-A911-4751790DD265}" presName="Name5" presStyleLbl="vennNode1" presStyleIdx="0" presStyleCnt="5">
        <dgm:presLayoutVars>
          <dgm:bulletEnabled val="1"/>
        </dgm:presLayoutVars>
      </dgm:prSet>
      <dgm:spPr/>
      <dgm:t>
        <a:bodyPr/>
        <a:lstStyle/>
        <a:p>
          <a:endParaRPr lang="pt-PT"/>
        </a:p>
      </dgm:t>
    </dgm:pt>
    <dgm:pt modelId="{CE1C029B-EA42-4DD1-A66F-FD6C38C33059}" type="pres">
      <dgm:prSet presAssocID="{C4A0DB87-74A6-4712-A4EF-FDAEA5B68498}" presName="space" presStyleCnt="0"/>
      <dgm:spPr/>
    </dgm:pt>
    <dgm:pt modelId="{E869F582-1B60-44B2-B097-E3F2D012F8EB}" type="pres">
      <dgm:prSet presAssocID="{198E2E05-9F18-40C9-A010-8557A90FA421}" presName="Name5" presStyleLbl="vennNode1" presStyleIdx="1" presStyleCnt="5">
        <dgm:presLayoutVars>
          <dgm:bulletEnabled val="1"/>
        </dgm:presLayoutVars>
      </dgm:prSet>
      <dgm:spPr/>
      <dgm:t>
        <a:bodyPr/>
        <a:lstStyle/>
        <a:p>
          <a:endParaRPr lang="pt-PT"/>
        </a:p>
      </dgm:t>
    </dgm:pt>
    <dgm:pt modelId="{3BF593FA-A4AC-4DFE-896D-E4FD988C4368}" type="pres">
      <dgm:prSet presAssocID="{2D74C383-00EC-443F-8F70-BEC17A0F2962}" presName="space" presStyleCnt="0"/>
      <dgm:spPr/>
    </dgm:pt>
    <dgm:pt modelId="{A1AD65EC-4576-418E-B82C-16CCBF9B05D2}" type="pres">
      <dgm:prSet presAssocID="{FC512A60-D386-4AEA-82EA-99C09764D599}" presName="Name5" presStyleLbl="vennNode1" presStyleIdx="2" presStyleCnt="5">
        <dgm:presLayoutVars>
          <dgm:bulletEnabled val="1"/>
        </dgm:presLayoutVars>
      </dgm:prSet>
      <dgm:spPr/>
      <dgm:t>
        <a:bodyPr/>
        <a:lstStyle/>
        <a:p>
          <a:endParaRPr lang="pt-PT"/>
        </a:p>
      </dgm:t>
    </dgm:pt>
    <dgm:pt modelId="{DF52CB55-F8DA-4BBD-8F63-B43DBD397C03}" type="pres">
      <dgm:prSet presAssocID="{E25F4AF6-2775-4BFB-B64A-B0408D4E5ED2}" presName="space" presStyleCnt="0"/>
      <dgm:spPr/>
    </dgm:pt>
    <dgm:pt modelId="{E4D4A545-2F4A-4B10-B168-608F969CF25E}" type="pres">
      <dgm:prSet presAssocID="{71437577-6BAF-4784-971D-0E0AAFF01065}" presName="Name5" presStyleLbl="vennNode1" presStyleIdx="3" presStyleCnt="5">
        <dgm:presLayoutVars>
          <dgm:bulletEnabled val="1"/>
        </dgm:presLayoutVars>
      </dgm:prSet>
      <dgm:spPr/>
      <dgm:t>
        <a:bodyPr/>
        <a:lstStyle/>
        <a:p>
          <a:endParaRPr lang="pt-PT"/>
        </a:p>
      </dgm:t>
    </dgm:pt>
    <dgm:pt modelId="{8E393965-2F15-47DC-9F65-727D4AB6161B}" type="pres">
      <dgm:prSet presAssocID="{6CE05841-6C91-4390-8AFA-385933FE4963}" presName="space" presStyleCnt="0"/>
      <dgm:spPr/>
    </dgm:pt>
    <dgm:pt modelId="{D8671D56-8C5C-4673-A4E3-E8BAB8CC0059}" type="pres">
      <dgm:prSet presAssocID="{CFD91A46-49F3-4517-A8B6-D787F95BC341}" presName="Name5" presStyleLbl="vennNode1" presStyleIdx="4" presStyleCnt="5">
        <dgm:presLayoutVars>
          <dgm:bulletEnabled val="1"/>
        </dgm:presLayoutVars>
      </dgm:prSet>
      <dgm:spPr/>
      <dgm:t>
        <a:bodyPr/>
        <a:lstStyle/>
        <a:p>
          <a:endParaRPr lang="pt-PT"/>
        </a:p>
      </dgm:t>
    </dgm:pt>
  </dgm:ptLst>
  <dgm:cxnLst>
    <dgm:cxn modelId="{5B95F6CA-D012-4AC6-AA81-21CD6BDD5713}" type="presOf" srcId="{C7CAC528-B247-48D3-A818-1C2E5B1DBD3D}" destId="{ED1F8D1D-9AFA-4E0B-84C4-2988B40C9BD1}" srcOrd="0" destOrd="0" presId="urn:microsoft.com/office/officeart/2005/8/layout/venn3"/>
    <dgm:cxn modelId="{07E3BA9A-9235-4C3C-AC49-261C1C10A896}" srcId="{C7CAC528-B247-48D3-A818-1C2E5B1DBD3D}" destId="{CFD91A46-49F3-4517-A8B6-D787F95BC341}" srcOrd="4" destOrd="0" parTransId="{2014AFE4-348C-4B64-8487-7BE0E0D7AFDE}" sibTransId="{0F147E52-C2E1-4BCA-ABEB-68CF525C81E4}"/>
    <dgm:cxn modelId="{860E2B6B-5219-4CB4-869B-C20BBDB83AEB}" type="presOf" srcId="{CFD91A46-49F3-4517-A8B6-D787F95BC341}" destId="{D8671D56-8C5C-4673-A4E3-E8BAB8CC0059}" srcOrd="0" destOrd="0" presId="urn:microsoft.com/office/officeart/2005/8/layout/venn3"/>
    <dgm:cxn modelId="{6CF335BE-992D-47B3-BA59-BBC312FA7D9C}" type="presOf" srcId="{FC512A60-D386-4AEA-82EA-99C09764D599}" destId="{A1AD65EC-4576-418E-B82C-16CCBF9B05D2}" srcOrd="0" destOrd="0" presId="urn:microsoft.com/office/officeart/2005/8/layout/venn3"/>
    <dgm:cxn modelId="{6B8C8734-BDCF-48BC-95FE-FEFE32E8330A}" srcId="{C7CAC528-B247-48D3-A818-1C2E5B1DBD3D}" destId="{93CD6D14-E7B1-4534-A911-4751790DD265}" srcOrd="0" destOrd="0" parTransId="{A6D94529-C17B-4763-9B6C-F353E74BEA97}" sibTransId="{C4A0DB87-74A6-4712-A4EF-FDAEA5B68498}"/>
    <dgm:cxn modelId="{1AAF76CE-B4E4-4CE0-8AEA-47104A0A57D9}" srcId="{C7CAC528-B247-48D3-A818-1C2E5B1DBD3D}" destId="{FC512A60-D386-4AEA-82EA-99C09764D599}" srcOrd="2" destOrd="0" parTransId="{8EE5D87F-54BE-4D33-8142-83983AE56D0C}" sibTransId="{E25F4AF6-2775-4BFB-B64A-B0408D4E5ED2}"/>
    <dgm:cxn modelId="{ED914B82-085B-4B6A-B71A-C7C2E674D3E5}" srcId="{C7CAC528-B247-48D3-A818-1C2E5B1DBD3D}" destId="{198E2E05-9F18-40C9-A010-8557A90FA421}" srcOrd="1" destOrd="0" parTransId="{BE73B14E-AA2B-41C3-BDE4-7604504F4F15}" sibTransId="{2D74C383-00EC-443F-8F70-BEC17A0F2962}"/>
    <dgm:cxn modelId="{F2C44C41-B389-4009-A0A1-1BC0EC442BC9}" type="presOf" srcId="{198E2E05-9F18-40C9-A010-8557A90FA421}" destId="{E869F582-1B60-44B2-B097-E3F2D012F8EB}" srcOrd="0" destOrd="0" presId="urn:microsoft.com/office/officeart/2005/8/layout/venn3"/>
    <dgm:cxn modelId="{BD58520D-40AF-4B12-9639-F4C07ECE9E15}" type="presOf" srcId="{93CD6D14-E7B1-4534-A911-4751790DD265}" destId="{EF91F11A-B586-4ACB-B18D-CEAD1CFD0757}" srcOrd="0" destOrd="0" presId="urn:microsoft.com/office/officeart/2005/8/layout/venn3"/>
    <dgm:cxn modelId="{FC2F0E84-CDE1-4EA4-807B-88260913153F}" srcId="{C7CAC528-B247-48D3-A818-1C2E5B1DBD3D}" destId="{71437577-6BAF-4784-971D-0E0AAFF01065}" srcOrd="3" destOrd="0" parTransId="{70729E5C-9997-4EE9-847D-78E1BED8B2F7}" sibTransId="{6CE05841-6C91-4390-8AFA-385933FE4963}"/>
    <dgm:cxn modelId="{6CAF8CD8-04F8-4954-ADFE-FE5001B7F277}" type="presOf" srcId="{71437577-6BAF-4784-971D-0E0AAFF01065}" destId="{E4D4A545-2F4A-4B10-B168-608F969CF25E}" srcOrd="0" destOrd="0" presId="urn:microsoft.com/office/officeart/2005/8/layout/venn3"/>
    <dgm:cxn modelId="{AF6499F3-6DDD-47B8-878B-3B026349DB4C}" type="presParOf" srcId="{ED1F8D1D-9AFA-4E0B-84C4-2988B40C9BD1}" destId="{EF91F11A-B586-4ACB-B18D-CEAD1CFD0757}" srcOrd="0" destOrd="0" presId="urn:microsoft.com/office/officeart/2005/8/layout/venn3"/>
    <dgm:cxn modelId="{D6F82573-5AC0-44DF-A74B-11FB6D27FA99}" type="presParOf" srcId="{ED1F8D1D-9AFA-4E0B-84C4-2988B40C9BD1}" destId="{CE1C029B-EA42-4DD1-A66F-FD6C38C33059}" srcOrd="1" destOrd="0" presId="urn:microsoft.com/office/officeart/2005/8/layout/venn3"/>
    <dgm:cxn modelId="{284D2592-214D-4C88-BD81-535B19419EE0}" type="presParOf" srcId="{ED1F8D1D-9AFA-4E0B-84C4-2988B40C9BD1}" destId="{E869F582-1B60-44B2-B097-E3F2D012F8EB}" srcOrd="2" destOrd="0" presId="urn:microsoft.com/office/officeart/2005/8/layout/venn3"/>
    <dgm:cxn modelId="{98C15610-E97C-4957-944B-51186395A8CF}" type="presParOf" srcId="{ED1F8D1D-9AFA-4E0B-84C4-2988B40C9BD1}" destId="{3BF593FA-A4AC-4DFE-896D-E4FD988C4368}" srcOrd="3" destOrd="0" presId="urn:microsoft.com/office/officeart/2005/8/layout/venn3"/>
    <dgm:cxn modelId="{0873F004-566E-439B-A71C-C13C7F53B074}" type="presParOf" srcId="{ED1F8D1D-9AFA-4E0B-84C4-2988B40C9BD1}" destId="{A1AD65EC-4576-418E-B82C-16CCBF9B05D2}" srcOrd="4" destOrd="0" presId="urn:microsoft.com/office/officeart/2005/8/layout/venn3"/>
    <dgm:cxn modelId="{91336C77-8E75-4E1E-93D3-0C48D9913215}" type="presParOf" srcId="{ED1F8D1D-9AFA-4E0B-84C4-2988B40C9BD1}" destId="{DF52CB55-F8DA-4BBD-8F63-B43DBD397C03}" srcOrd="5" destOrd="0" presId="urn:microsoft.com/office/officeart/2005/8/layout/venn3"/>
    <dgm:cxn modelId="{ED2DA0AD-A033-4DA1-ADFE-7E26BA03B5CF}" type="presParOf" srcId="{ED1F8D1D-9AFA-4E0B-84C4-2988B40C9BD1}" destId="{E4D4A545-2F4A-4B10-B168-608F969CF25E}" srcOrd="6" destOrd="0" presId="urn:microsoft.com/office/officeart/2005/8/layout/venn3"/>
    <dgm:cxn modelId="{1A834176-DAA1-4029-8C7F-B57D1CCE003D}" type="presParOf" srcId="{ED1F8D1D-9AFA-4E0B-84C4-2988B40C9BD1}" destId="{8E393965-2F15-47DC-9F65-727D4AB6161B}" srcOrd="7" destOrd="0" presId="urn:microsoft.com/office/officeart/2005/8/layout/venn3"/>
    <dgm:cxn modelId="{C9B4110D-E7C3-49D5-8AD4-5C1423838F49}" type="presParOf" srcId="{ED1F8D1D-9AFA-4E0B-84C4-2988B40C9BD1}" destId="{D8671D56-8C5C-4673-A4E3-E8BAB8CC0059}" srcOrd="8" destOrd="0" presId="urn:microsoft.com/office/officeart/2005/8/layout/venn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C4B09C1-6E36-4312-87C5-6EB637585D80}"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pt-PT"/>
        </a:p>
      </dgm:t>
    </dgm:pt>
    <dgm:pt modelId="{7D4808C0-C7F5-459B-959E-A0B0FDCF03CE}">
      <dgm:prSet phldrT="[Texto]" custT="1"/>
      <dgm:spPr/>
      <dgm:t>
        <a:bodyPr/>
        <a:lstStyle/>
        <a:p>
          <a:r>
            <a:rPr lang="pt-PT" sz="1600" b="1" dirty="0"/>
            <a:t>Órgão de Gestão + TOC</a:t>
          </a:r>
        </a:p>
        <a:p>
          <a:r>
            <a:rPr lang="pt-PT" sz="1600" dirty="0"/>
            <a:t>Preparação, elaboração e apresentação das DF </a:t>
          </a:r>
        </a:p>
        <a:p>
          <a:endParaRPr lang="pt-PT" sz="1600" dirty="0"/>
        </a:p>
      </dgm:t>
    </dgm:pt>
    <dgm:pt modelId="{FFCFEA00-8E9E-4F93-A838-090C8F2585A1}" type="parTrans" cxnId="{54CE09BD-EC0E-4A84-9004-F3BB5871EBDA}">
      <dgm:prSet/>
      <dgm:spPr/>
      <dgm:t>
        <a:bodyPr/>
        <a:lstStyle/>
        <a:p>
          <a:endParaRPr lang="pt-PT" sz="1400"/>
        </a:p>
      </dgm:t>
    </dgm:pt>
    <dgm:pt modelId="{245A6AAF-8F53-463C-BAA2-D6E039B7C07D}" type="sibTrans" cxnId="{54CE09BD-EC0E-4A84-9004-F3BB5871EBDA}">
      <dgm:prSet/>
      <dgm:spPr/>
      <dgm:t>
        <a:bodyPr/>
        <a:lstStyle/>
        <a:p>
          <a:endParaRPr lang="pt-PT" sz="1400"/>
        </a:p>
      </dgm:t>
    </dgm:pt>
    <dgm:pt modelId="{0755610A-24A3-4B0F-BDB2-B0E81B9265DA}">
      <dgm:prSet phldrT="[Texto]" custT="1"/>
      <dgm:spPr/>
      <dgm:t>
        <a:bodyPr/>
        <a:lstStyle/>
        <a:p>
          <a:r>
            <a:rPr lang="pt-PT" sz="1600" b="1" dirty="0"/>
            <a:t>ROC</a:t>
          </a:r>
        </a:p>
        <a:p>
          <a:r>
            <a:rPr lang="pt-PT" sz="1600" dirty="0"/>
            <a:t>Fiscaliza e emite a </a:t>
          </a:r>
          <a:r>
            <a:rPr lang="pt-PT" sz="1600" dirty="0" smtClean="0"/>
            <a:t>CLC</a:t>
          </a:r>
          <a:endParaRPr lang="pt-PT" sz="1600" dirty="0"/>
        </a:p>
      </dgm:t>
    </dgm:pt>
    <dgm:pt modelId="{DB9F51B5-A41F-41B7-B024-68BAAA007AC4}" type="parTrans" cxnId="{DE9BF6CD-4A58-4B60-BFDF-7D444CD4A062}">
      <dgm:prSet/>
      <dgm:spPr/>
      <dgm:t>
        <a:bodyPr/>
        <a:lstStyle/>
        <a:p>
          <a:endParaRPr lang="pt-PT" sz="1400"/>
        </a:p>
      </dgm:t>
    </dgm:pt>
    <dgm:pt modelId="{BED93F67-4D87-4085-A4FE-610905A44887}" type="sibTrans" cxnId="{DE9BF6CD-4A58-4B60-BFDF-7D444CD4A062}">
      <dgm:prSet/>
      <dgm:spPr/>
      <dgm:t>
        <a:bodyPr/>
        <a:lstStyle/>
        <a:p>
          <a:endParaRPr lang="pt-PT" sz="1400"/>
        </a:p>
      </dgm:t>
    </dgm:pt>
    <dgm:pt modelId="{F56BED11-4217-4BA1-8A5B-C08BDE359E3E}" type="pres">
      <dgm:prSet presAssocID="{DC4B09C1-6E36-4312-87C5-6EB637585D80}" presName="compositeShape" presStyleCnt="0">
        <dgm:presLayoutVars>
          <dgm:chMax val="2"/>
          <dgm:dir/>
          <dgm:resizeHandles val="exact"/>
        </dgm:presLayoutVars>
      </dgm:prSet>
      <dgm:spPr/>
      <dgm:t>
        <a:bodyPr/>
        <a:lstStyle/>
        <a:p>
          <a:endParaRPr lang="pt-PT"/>
        </a:p>
      </dgm:t>
    </dgm:pt>
    <dgm:pt modelId="{CA1C84D4-60F1-4318-8C47-7FC5CED863F8}" type="pres">
      <dgm:prSet presAssocID="{DC4B09C1-6E36-4312-87C5-6EB637585D80}" presName="divider" presStyleLbl="fgShp" presStyleIdx="0" presStyleCnt="1"/>
      <dgm:spPr/>
    </dgm:pt>
    <dgm:pt modelId="{AF2A33BD-B5D2-4607-804D-619B9BC0758D}" type="pres">
      <dgm:prSet presAssocID="{7D4808C0-C7F5-459B-959E-A0B0FDCF03CE}" presName="downArrow" presStyleLbl="node1" presStyleIdx="0" presStyleCnt="2"/>
      <dgm:spPr>
        <a:effectLst>
          <a:outerShdw blurRad="50800" dist="38100" algn="l" rotWithShape="0">
            <a:prstClr val="black">
              <a:alpha val="40000"/>
            </a:prstClr>
          </a:outerShdw>
        </a:effectLst>
      </dgm:spPr>
      <dgm:t>
        <a:bodyPr/>
        <a:lstStyle/>
        <a:p>
          <a:endParaRPr lang="pt-PT"/>
        </a:p>
      </dgm:t>
    </dgm:pt>
    <dgm:pt modelId="{DD2B1C88-3526-4D04-8D5C-5CC6DA37896B}" type="pres">
      <dgm:prSet presAssocID="{7D4808C0-C7F5-459B-959E-A0B0FDCF03CE}" presName="downArrowText" presStyleLbl="revTx" presStyleIdx="0" presStyleCnt="2" custScaleX="135476">
        <dgm:presLayoutVars>
          <dgm:bulletEnabled val="1"/>
        </dgm:presLayoutVars>
      </dgm:prSet>
      <dgm:spPr/>
      <dgm:t>
        <a:bodyPr/>
        <a:lstStyle/>
        <a:p>
          <a:endParaRPr lang="pt-PT"/>
        </a:p>
      </dgm:t>
    </dgm:pt>
    <dgm:pt modelId="{E74CDA43-FF51-4CA1-A3BE-28136BCEAF7D}" type="pres">
      <dgm:prSet presAssocID="{0755610A-24A3-4B0F-BDB2-B0E81B9265DA}" presName="upArrow" presStyleLbl="node1" presStyleIdx="1" presStyleCnt="2"/>
      <dgm:spPr>
        <a:effectLst>
          <a:outerShdw blurRad="50800" dist="38100" algn="l" rotWithShape="0">
            <a:prstClr val="black">
              <a:alpha val="40000"/>
            </a:prstClr>
          </a:outerShdw>
        </a:effectLst>
      </dgm:spPr>
      <dgm:t>
        <a:bodyPr/>
        <a:lstStyle/>
        <a:p>
          <a:endParaRPr lang="pt-PT"/>
        </a:p>
      </dgm:t>
    </dgm:pt>
    <dgm:pt modelId="{09EDA764-62FD-4157-A77D-0E54335B2534}" type="pres">
      <dgm:prSet presAssocID="{0755610A-24A3-4B0F-BDB2-B0E81B9265DA}" presName="upArrowText" presStyleLbl="revTx" presStyleIdx="1" presStyleCnt="2" custScaleX="114615">
        <dgm:presLayoutVars>
          <dgm:bulletEnabled val="1"/>
        </dgm:presLayoutVars>
      </dgm:prSet>
      <dgm:spPr/>
      <dgm:t>
        <a:bodyPr/>
        <a:lstStyle/>
        <a:p>
          <a:endParaRPr lang="pt-PT"/>
        </a:p>
      </dgm:t>
    </dgm:pt>
  </dgm:ptLst>
  <dgm:cxnLst>
    <dgm:cxn modelId="{E3CB8B05-1D3B-4287-9F5F-53E861FC495B}" type="presOf" srcId="{DC4B09C1-6E36-4312-87C5-6EB637585D80}" destId="{F56BED11-4217-4BA1-8A5B-C08BDE359E3E}" srcOrd="0" destOrd="0" presId="urn:microsoft.com/office/officeart/2005/8/layout/arrow3"/>
    <dgm:cxn modelId="{DE9BF6CD-4A58-4B60-BFDF-7D444CD4A062}" srcId="{DC4B09C1-6E36-4312-87C5-6EB637585D80}" destId="{0755610A-24A3-4B0F-BDB2-B0E81B9265DA}" srcOrd="1" destOrd="0" parTransId="{DB9F51B5-A41F-41B7-B024-68BAAA007AC4}" sibTransId="{BED93F67-4D87-4085-A4FE-610905A44887}"/>
    <dgm:cxn modelId="{D5E26160-7659-4C75-98C4-6DF8F8523A13}" type="presOf" srcId="{7D4808C0-C7F5-459B-959E-A0B0FDCF03CE}" destId="{DD2B1C88-3526-4D04-8D5C-5CC6DA37896B}" srcOrd="0" destOrd="0" presId="urn:microsoft.com/office/officeart/2005/8/layout/arrow3"/>
    <dgm:cxn modelId="{54CE09BD-EC0E-4A84-9004-F3BB5871EBDA}" srcId="{DC4B09C1-6E36-4312-87C5-6EB637585D80}" destId="{7D4808C0-C7F5-459B-959E-A0B0FDCF03CE}" srcOrd="0" destOrd="0" parTransId="{FFCFEA00-8E9E-4F93-A838-090C8F2585A1}" sibTransId="{245A6AAF-8F53-463C-BAA2-D6E039B7C07D}"/>
    <dgm:cxn modelId="{33789B9A-E168-4D9A-B52A-52BAD00D7649}" type="presOf" srcId="{0755610A-24A3-4B0F-BDB2-B0E81B9265DA}" destId="{09EDA764-62FD-4157-A77D-0E54335B2534}" srcOrd="0" destOrd="0" presId="urn:microsoft.com/office/officeart/2005/8/layout/arrow3"/>
    <dgm:cxn modelId="{933E4D79-B59B-4914-BEF7-1614E9628062}" type="presParOf" srcId="{F56BED11-4217-4BA1-8A5B-C08BDE359E3E}" destId="{CA1C84D4-60F1-4318-8C47-7FC5CED863F8}" srcOrd="0" destOrd="0" presId="urn:microsoft.com/office/officeart/2005/8/layout/arrow3"/>
    <dgm:cxn modelId="{A53365F3-EDA3-47CC-A8A0-A8C283510B9A}" type="presParOf" srcId="{F56BED11-4217-4BA1-8A5B-C08BDE359E3E}" destId="{AF2A33BD-B5D2-4607-804D-619B9BC0758D}" srcOrd="1" destOrd="0" presId="urn:microsoft.com/office/officeart/2005/8/layout/arrow3"/>
    <dgm:cxn modelId="{AF3C0661-E74B-4972-BEB1-631AAAE8D5F8}" type="presParOf" srcId="{F56BED11-4217-4BA1-8A5B-C08BDE359E3E}" destId="{DD2B1C88-3526-4D04-8D5C-5CC6DA37896B}" srcOrd="2" destOrd="0" presId="urn:microsoft.com/office/officeart/2005/8/layout/arrow3"/>
    <dgm:cxn modelId="{3B9F52BE-8DE3-49DB-A44F-BFED9D8FD048}" type="presParOf" srcId="{F56BED11-4217-4BA1-8A5B-C08BDE359E3E}" destId="{E74CDA43-FF51-4CA1-A3BE-28136BCEAF7D}" srcOrd="3" destOrd="0" presId="urn:microsoft.com/office/officeart/2005/8/layout/arrow3"/>
    <dgm:cxn modelId="{07D4BEEF-4AAA-440F-A569-8D600BDD8346}" type="presParOf" srcId="{F56BED11-4217-4BA1-8A5B-C08BDE359E3E}" destId="{09EDA764-62FD-4157-A77D-0E54335B2534}" srcOrd="4" destOrd="0" presId="urn:microsoft.com/office/officeart/2005/8/layout/arrow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E4EB557-5117-433E-AEB8-5CF663DDDBD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pt-PT"/>
        </a:p>
      </dgm:t>
    </dgm:pt>
    <dgm:pt modelId="{2EFFFBFD-6354-48F9-A6AF-BB2408F996A6}">
      <dgm:prSet phldrT="[Texto]" custT="1"/>
      <dgm:spPr/>
      <dgm:t>
        <a:bodyPr/>
        <a:lstStyle/>
        <a:p>
          <a:r>
            <a:rPr lang="pt-PT" sz="2000" dirty="0" smtClean="0"/>
            <a:t>Administradores</a:t>
          </a:r>
        </a:p>
        <a:p>
          <a:endParaRPr lang="pt-PT" sz="2000" dirty="0" smtClean="0"/>
        </a:p>
        <a:p>
          <a:r>
            <a:rPr lang="pt-PT" sz="2000" dirty="0" smtClean="0"/>
            <a:t>Gerentes</a:t>
          </a:r>
          <a:endParaRPr lang="pt-PT" sz="2000" dirty="0"/>
        </a:p>
      </dgm:t>
    </dgm:pt>
    <dgm:pt modelId="{D9D6EF6E-603E-4640-9DEF-E48BB6169B00}" type="parTrans" cxnId="{3DE80611-612F-4FA0-9617-FEDE38A553EA}">
      <dgm:prSet/>
      <dgm:spPr/>
      <dgm:t>
        <a:bodyPr/>
        <a:lstStyle/>
        <a:p>
          <a:endParaRPr lang="pt-PT"/>
        </a:p>
      </dgm:t>
    </dgm:pt>
    <dgm:pt modelId="{43C1A06B-B20E-4777-B129-DEBE8A885929}" type="sibTrans" cxnId="{3DE80611-612F-4FA0-9617-FEDE38A553EA}">
      <dgm:prSet/>
      <dgm:spPr/>
      <dgm:t>
        <a:bodyPr/>
        <a:lstStyle/>
        <a:p>
          <a:endParaRPr lang="pt-PT"/>
        </a:p>
      </dgm:t>
    </dgm:pt>
    <dgm:pt modelId="{2D336D5E-127D-4180-B664-DB9CAB05AE6A}">
      <dgm:prSet phldrT="[Texto]" custT="1"/>
      <dgm:spPr/>
      <dgm:t>
        <a:bodyPr/>
        <a:lstStyle/>
        <a:p>
          <a:pPr algn="just"/>
          <a:r>
            <a:rPr lang="pt-PT" sz="1600" dirty="0"/>
            <a:t>Artigo 65.º do Código das Sociedades Comerciais (CSC)</a:t>
          </a:r>
        </a:p>
      </dgm:t>
    </dgm:pt>
    <dgm:pt modelId="{62D1913B-D42B-4AFD-94F7-63DFC288671C}" type="parTrans" cxnId="{7A78A981-A180-4378-9C86-2A10C60DCC51}">
      <dgm:prSet/>
      <dgm:spPr/>
      <dgm:t>
        <a:bodyPr/>
        <a:lstStyle/>
        <a:p>
          <a:endParaRPr lang="pt-PT"/>
        </a:p>
      </dgm:t>
    </dgm:pt>
    <dgm:pt modelId="{CBDE9B68-DE25-472A-A323-ABAEA7FD1F1E}" type="sibTrans" cxnId="{7A78A981-A180-4378-9C86-2A10C60DCC51}">
      <dgm:prSet/>
      <dgm:spPr/>
      <dgm:t>
        <a:bodyPr/>
        <a:lstStyle/>
        <a:p>
          <a:endParaRPr lang="pt-PT"/>
        </a:p>
      </dgm:t>
    </dgm:pt>
    <dgm:pt modelId="{4B2FE490-6179-46C5-8BAD-86072541C120}">
      <dgm:prSet phldrT="[Texto]" custT="1"/>
      <dgm:spPr/>
      <dgm:t>
        <a:bodyPr/>
        <a:lstStyle/>
        <a:p>
          <a:pPr algn="just"/>
          <a:r>
            <a:rPr lang="pt-PT" sz="1600" dirty="0"/>
            <a:t>Devem elaborar e submeter aos órgãos competentes da sociedade o relatório de gestão, as contas do exercício e demais documentos de prestação de contas previstos na lei, relativos a cada exercício anual</a:t>
          </a:r>
        </a:p>
      </dgm:t>
    </dgm:pt>
    <dgm:pt modelId="{A2CBD525-79EB-433B-BF95-12161A6AAAD6}" type="parTrans" cxnId="{5E12C46D-405F-4E8B-8C71-FC589521C367}">
      <dgm:prSet/>
      <dgm:spPr/>
      <dgm:t>
        <a:bodyPr/>
        <a:lstStyle/>
        <a:p>
          <a:endParaRPr lang="pt-PT"/>
        </a:p>
      </dgm:t>
    </dgm:pt>
    <dgm:pt modelId="{20F8BF75-A479-4CD5-971A-AD8FCFA5F04E}" type="sibTrans" cxnId="{5E12C46D-405F-4E8B-8C71-FC589521C367}">
      <dgm:prSet/>
      <dgm:spPr/>
      <dgm:t>
        <a:bodyPr/>
        <a:lstStyle/>
        <a:p>
          <a:endParaRPr lang="pt-PT"/>
        </a:p>
      </dgm:t>
    </dgm:pt>
    <dgm:pt modelId="{5F8BF7A0-C70C-4FC5-808C-061DF50A6E9F}">
      <dgm:prSet phldrT="[Texto]" custT="1"/>
      <dgm:spPr/>
      <dgm:t>
        <a:bodyPr/>
        <a:lstStyle/>
        <a:p>
          <a:pPr algn="just"/>
          <a:r>
            <a:rPr lang="pt-PT" sz="1600" dirty="0"/>
            <a:t>O relatório de gestão e as contas devem ser assinadas por todos os membros do órgão de </a:t>
          </a:r>
          <a:r>
            <a:rPr lang="pt-PT" sz="1600" dirty="0" smtClean="0"/>
            <a:t>gestão</a:t>
          </a:r>
          <a:endParaRPr lang="pt-PT" sz="1600" dirty="0"/>
        </a:p>
      </dgm:t>
    </dgm:pt>
    <dgm:pt modelId="{A78E0DBF-C048-469A-92E6-93538C5F3CE3}" type="parTrans" cxnId="{DF8B6F04-FCA8-496F-8CBC-5EBFB2288EA9}">
      <dgm:prSet/>
      <dgm:spPr/>
      <dgm:t>
        <a:bodyPr/>
        <a:lstStyle/>
        <a:p>
          <a:endParaRPr lang="pt-PT"/>
        </a:p>
      </dgm:t>
    </dgm:pt>
    <dgm:pt modelId="{06C08DC1-BD22-4DC7-9B20-30295F965C14}" type="sibTrans" cxnId="{DF8B6F04-FCA8-496F-8CBC-5EBFB2288EA9}">
      <dgm:prSet/>
      <dgm:spPr/>
      <dgm:t>
        <a:bodyPr/>
        <a:lstStyle/>
        <a:p>
          <a:endParaRPr lang="pt-PT"/>
        </a:p>
      </dgm:t>
    </dgm:pt>
    <dgm:pt modelId="{F89904D5-5D97-4171-8075-2D2AC53EC8BE}" type="pres">
      <dgm:prSet presAssocID="{5E4EB557-5117-433E-AEB8-5CF663DDDBDA}" presName="Name0" presStyleCnt="0">
        <dgm:presLayoutVars>
          <dgm:dir/>
          <dgm:animLvl val="lvl"/>
          <dgm:resizeHandles val="exact"/>
        </dgm:presLayoutVars>
      </dgm:prSet>
      <dgm:spPr/>
      <dgm:t>
        <a:bodyPr/>
        <a:lstStyle/>
        <a:p>
          <a:endParaRPr lang="pt-PT"/>
        </a:p>
      </dgm:t>
    </dgm:pt>
    <dgm:pt modelId="{2D8A4D29-0108-4B09-813B-88988BBA12D1}" type="pres">
      <dgm:prSet presAssocID="{2EFFFBFD-6354-48F9-A6AF-BB2408F996A6}" presName="linNode" presStyleCnt="0"/>
      <dgm:spPr/>
    </dgm:pt>
    <dgm:pt modelId="{31C8FD8C-0776-4429-9D57-2463A45815B0}" type="pres">
      <dgm:prSet presAssocID="{2EFFFBFD-6354-48F9-A6AF-BB2408F996A6}" presName="parentText" presStyleLbl="node1" presStyleIdx="0" presStyleCnt="1" custScaleX="78009" custScaleY="80567">
        <dgm:presLayoutVars>
          <dgm:chMax val="1"/>
          <dgm:bulletEnabled val="1"/>
        </dgm:presLayoutVars>
      </dgm:prSet>
      <dgm:spPr/>
      <dgm:t>
        <a:bodyPr/>
        <a:lstStyle/>
        <a:p>
          <a:endParaRPr lang="pt-PT"/>
        </a:p>
      </dgm:t>
    </dgm:pt>
    <dgm:pt modelId="{DD4C8472-4B40-42B7-BACB-6785AFE5DBBC}" type="pres">
      <dgm:prSet presAssocID="{2EFFFBFD-6354-48F9-A6AF-BB2408F996A6}" presName="descendantText" presStyleLbl="alignAccFollowNode1" presStyleIdx="0" presStyleCnt="1" custScaleX="103539">
        <dgm:presLayoutVars>
          <dgm:bulletEnabled val="1"/>
        </dgm:presLayoutVars>
      </dgm:prSet>
      <dgm:spPr/>
      <dgm:t>
        <a:bodyPr/>
        <a:lstStyle/>
        <a:p>
          <a:endParaRPr lang="pt-PT"/>
        </a:p>
      </dgm:t>
    </dgm:pt>
  </dgm:ptLst>
  <dgm:cxnLst>
    <dgm:cxn modelId="{31533E34-CEBD-49A9-9C1A-0506BBB15F72}" type="presOf" srcId="{5F8BF7A0-C70C-4FC5-808C-061DF50A6E9F}" destId="{DD4C8472-4B40-42B7-BACB-6785AFE5DBBC}" srcOrd="0" destOrd="2" presId="urn:microsoft.com/office/officeart/2005/8/layout/vList5"/>
    <dgm:cxn modelId="{ABA46E05-DB81-40FB-8226-D68178789E60}" type="presOf" srcId="{4B2FE490-6179-46C5-8BAD-86072541C120}" destId="{DD4C8472-4B40-42B7-BACB-6785AFE5DBBC}" srcOrd="0" destOrd="1" presId="urn:microsoft.com/office/officeart/2005/8/layout/vList5"/>
    <dgm:cxn modelId="{5E12C46D-405F-4E8B-8C71-FC589521C367}" srcId="{2EFFFBFD-6354-48F9-A6AF-BB2408F996A6}" destId="{4B2FE490-6179-46C5-8BAD-86072541C120}" srcOrd="1" destOrd="0" parTransId="{A2CBD525-79EB-433B-BF95-12161A6AAAD6}" sibTransId="{20F8BF75-A479-4CD5-971A-AD8FCFA5F04E}"/>
    <dgm:cxn modelId="{83905638-9D64-4FF1-A43C-8AB974E41FF9}" type="presOf" srcId="{5E4EB557-5117-433E-AEB8-5CF663DDDBDA}" destId="{F89904D5-5D97-4171-8075-2D2AC53EC8BE}" srcOrd="0" destOrd="0" presId="urn:microsoft.com/office/officeart/2005/8/layout/vList5"/>
    <dgm:cxn modelId="{6A990192-6C0D-46D1-8ED9-F85769DD3355}" type="presOf" srcId="{2EFFFBFD-6354-48F9-A6AF-BB2408F996A6}" destId="{31C8FD8C-0776-4429-9D57-2463A45815B0}" srcOrd="0" destOrd="0" presId="urn:microsoft.com/office/officeart/2005/8/layout/vList5"/>
    <dgm:cxn modelId="{DF8B6F04-FCA8-496F-8CBC-5EBFB2288EA9}" srcId="{2EFFFBFD-6354-48F9-A6AF-BB2408F996A6}" destId="{5F8BF7A0-C70C-4FC5-808C-061DF50A6E9F}" srcOrd="2" destOrd="0" parTransId="{A78E0DBF-C048-469A-92E6-93538C5F3CE3}" sibTransId="{06C08DC1-BD22-4DC7-9B20-30295F965C14}"/>
    <dgm:cxn modelId="{7A78A981-A180-4378-9C86-2A10C60DCC51}" srcId="{2EFFFBFD-6354-48F9-A6AF-BB2408F996A6}" destId="{2D336D5E-127D-4180-B664-DB9CAB05AE6A}" srcOrd="0" destOrd="0" parTransId="{62D1913B-D42B-4AFD-94F7-63DFC288671C}" sibTransId="{CBDE9B68-DE25-472A-A323-ABAEA7FD1F1E}"/>
    <dgm:cxn modelId="{3DE80611-612F-4FA0-9617-FEDE38A553EA}" srcId="{5E4EB557-5117-433E-AEB8-5CF663DDDBDA}" destId="{2EFFFBFD-6354-48F9-A6AF-BB2408F996A6}" srcOrd="0" destOrd="0" parTransId="{D9D6EF6E-603E-4640-9DEF-E48BB6169B00}" sibTransId="{43C1A06B-B20E-4777-B129-DEBE8A885929}"/>
    <dgm:cxn modelId="{A21D9500-FA1C-4AB5-A8C4-4AE41DA18ECC}" type="presOf" srcId="{2D336D5E-127D-4180-B664-DB9CAB05AE6A}" destId="{DD4C8472-4B40-42B7-BACB-6785AFE5DBBC}" srcOrd="0" destOrd="0" presId="urn:microsoft.com/office/officeart/2005/8/layout/vList5"/>
    <dgm:cxn modelId="{B0A3EE07-82BC-42F4-92F0-DA15CE56051A}" type="presParOf" srcId="{F89904D5-5D97-4171-8075-2D2AC53EC8BE}" destId="{2D8A4D29-0108-4B09-813B-88988BBA12D1}" srcOrd="0" destOrd="0" presId="urn:microsoft.com/office/officeart/2005/8/layout/vList5"/>
    <dgm:cxn modelId="{96609367-32F6-4C91-838B-377A17BB7856}" type="presParOf" srcId="{2D8A4D29-0108-4B09-813B-88988BBA12D1}" destId="{31C8FD8C-0776-4429-9D57-2463A45815B0}" srcOrd="0" destOrd="0" presId="urn:microsoft.com/office/officeart/2005/8/layout/vList5"/>
    <dgm:cxn modelId="{E0B85B0E-307E-46B7-AF40-06D250456EAB}" type="presParOf" srcId="{2D8A4D29-0108-4B09-813B-88988BBA12D1}" destId="{DD4C8472-4B40-42B7-BACB-6785AFE5DBBC}" srcOrd="1" destOrd="0" presId="urn:microsoft.com/office/officeart/2005/8/layout/vList5"/>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E4EB557-5117-433E-AEB8-5CF663DDDBD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pt-PT"/>
        </a:p>
      </dgm:t>
    </dgm:pt>
    <dgm:pt modelId="{83DC5806-8081-4631-A60A-8FDB20199D82}">
      <dgm:prSet phldrT="[Texto]" custT="1"/>
      <dgm:spPr/>
      <dgm:t>
        <a:bodyPr/>
        <a:lstStyle/>
        <a:p>
          <a:r>
            <a:rPr lang="pt-PT" sz="2000" dirty="0"/>
            <a:t>Técnicos Oficiais de Contas (TOC)</a:t>
          </a:r>
        </a:p>
      </dgm:t>
    </dgm:pt>
    <dgm:pt modelId="{162A167E-DF36-4D0F-B7D3-967921E4EF19}" type="parTrans" cxnId="{25390EF1-9976-40BD-BCDA-D7ABE7CD56A2}">
      <dgm:prSet/>
      <dgm:spPr/>
      <dgm:t>
        <a:bodyPr/>
        <a:lstStyle/>
        <a:p>
          <a:endParaRPr lang="pt-PT"/>
        </a:p>
      </dgm:t>
    </dgm:pt>
    <dgm:pt modelId="{EACD7A5A-8FAE-4982-84E5-8A8FFEE7F6F1}" type="sibTrans" cxnId="{25390EF1-9976-40BD-BCDA-D7ABE7CD56A2}">
      <dgm:prSet/>
      <dgm:spPr/>
      <dgm:t>
        <a:bodyPr/>
        <a:lstStyle/>
        <a:p>
          <a:endParaRPr lang="pt-PT"/>
        </a:p>
      </dgm:t>
    </dgm:pt>
    <dgm:pt modelId="{D512FDB9-392D-4156-B48D-AF0F73E9FAC2}">
      <dgm:prSet phldrT="[Texto]" custT="1"/>
      <dgm:spPr/>
      <dgm:t>
        <a:bodyPr/>
        <a:lstStyle/>
        <a:p>
          <a:pPr algn="just"/>
          <a:r>
            <a:rPr lang="pt-PT" sz="1400" dirty="0"/>
            <a:t>Estatuto da Ordem dos Técnicos Oficiais de Contas - EOTOC (DL n.º 310/2009, de 26 de Outubro)</a:t>
          </a:r>
        </a:p>
      </dgm:t>
    </dgm:pt>
    <dgm:pt modelId="{AC761420-095C-4B20-B564-152C407DF315}" type="parTrans" cxnId="{309571A7-EF45-4F3D-B459-BC52CBD39151}">
      <dgm:prSet/>
      <dgm:spPr/>
      <dgm:t>
        <a:bodyPr/>
        <a:lstStyle/>
        <a:p>
          <a:endParaRPr lang="pt-PT"/>
        </a:p>
      </dgm:t>
    </dgm:pt>
    <dgm:pt modelId="{628753D5-006A-4E7F-BBB6-5AE62D18BDC5}" type="sibTrans" cxnId="{309571A7-EF45-4F3D-B459-BC52CBD39151}">
      <dgm:prSet/>
      <dgm:spPr/>
      <dgm:t>
        <a:bodyPr/>
        <a:lstStyle/>
        <a:p>
          <a:endParaRPr lang="pt-PT"/>
        </a:p>
      </dgm:t>
    </dgm:pt>
    <dgm:pt modelId="{CBC1C0D6-8BF0-4A00-B369-DD5CCF5E0929}">
      <dgm:prSet phldrT="[Texto]" custT="1"/>
      <dgm:spPr/>
      <dgm:t>
        <a:bodyPr/>
        <a:lstStyle/>
        <a:p>
          <a:pPr algn="just"/>
          <a:r>
            <a:rPr lang="pt-PT" sz="1400" dirty="0"/>
            <a:t>Planificar, organizar e coordenar a execução da contabilidade, respeitando as normas legais, os princípios contabilísticos vigentes e as orientações das entidades com competências em matéria de normalização contabilística</a:t>
          </a:r>
        </a:p>
      </dgm:t>
    </dgm:pt>
    <dgm:pt modelId="{79BFDA02-A6D2-4D3C-A76B-BC4997037F18}" type="parTrans" cxnId="{76D42DBA-08A2-42E2-8EBD-151B0E7A965F}">
      <dgm:prSet/>
      <dgm:spPr/>
      <dgm:t>
        <a:bodyPr/>
        <a:lstStyle/>
        <a:p>
          <a:endParaRPr lang="pt-PT"/>
        </a:p>
      </dgm:t>
    </dgm:pt>
    <dgm:pt modelId="{E04EEDA0-B567-4DEB-903F-54D37C838AF8}" type="sibTrans" cxnId="{76D42DBA-08A2-42E2-8EBD-151B0E7A965F}">
      <dgm:prSet/>
      <dgm:spPr/>
      <dgm:t>
        <a:bodyPr/>
        <a:lstStyle/>
        <a:p>
          <a:endParaRPr lang="pt-PT"/>
        </a:p>
      </dgm:t>
    </dgm:pt>
    <dgm:pt modelId="{01C21DC6-76C7-4DA1-A245-8AD5D1FC2BB7}">
      <dgm:prSet phldrT="[Texto]" custT="1"/>
      <dgm:spPr/>
      <dgm:t>
        <a:bodyPr/>
        <a:lstStyle/>
        <a:p>
          <a:pPr algn="just"/>
          <a:r>
            <a:rPr lang="pt-PT" sz="1400" dirty="0"/>
            <a:t>Assumir a responsabilidade pela regularidade técnica, nas áreas contabilística e fiscal e assinar, conjuntamente com o representante legal das entidades as respectivas demonstrações financeiras e declarações fiscais</a:t>
          </a:r>
        </a:p>
      </dgm:t>
    </dgm:pt>
    <dgm:pt modelId="{80C1EC14-A38C-4310-8CF3-5323C69203D7}" type="parTrans" cxnId="{1CC960C3-F854-4627-8986-212D231E6602}">
      <dgm:prSet/>
      <dgm:spPr/>
      <dgm:t>
        <a:bodyPr/>
        <a:lstStyle/>
        <a:p>
          <a:endParaRPr lang="pt-PT"/>
        </a:p>
      </dgm:t>
    </dgm:pt>
    <dgm:pt modelId="{A89655B4-3B00-497A-8AE6-B6F37C1A93B3}" type="sibTrans" cxnId="{1CC960C3-F854-4627-8986-212D231E6602}">
      <dgm:prSet/>
      <dgm:spPr/>
      <dgm:t>
        <a:bodyPr/>
        <a:lstStyle/>
        <a:p>
          <a:endParaRPr lang="pt-PT"/>
        </a:p>
      </dgm:t>
    </dgm:pt>
    <dgm:pt modelId="{F89904D5-5D97-4171-8075-2D2AC53EC8BE}" type="pres">
      <dgm:prSet presAssocID="{5E4EB557-5117-433E-AEB8-5CF663DDDBDA}" presName="Name0" presStyleCnt="0">
        <dgm:presLayoutVars>
          <dgm:dir/>
          <dgm:animLvl val="lvl"/>
          <dgm:resizeHandles val="exact"/>
        </dgm:presLayoutVars>
      </dgm:prSet>
      <dgm:spPr/>
      <dgm:t>
        <a:bodyPr/>
        <a:lstStyle/>
        <a:p>
          <a:endParaRPr lang="pt-PT"/>
        </a:p>
      </dgm:t>
    </dgm:pt>
    <dgm:pt modelId="{28399252-FE29-43E8-ABB6-486165639A9F}" type="pres">
      <dgm:prSet presAssocID="{83DC5806-8081-4631-A60A-8FDB20199D82}" presName="linNode" presStyleCnt="0"/>
      <dgm:spPr/>
    </dgm:pt>
    <dgm:pt modelId="{1295F2D3-0F9C-4043-B107-F0BCA6B55874}" type="pres">
      <dgm:prSet presAssocID="{83DC5806-8081-4631-A60A-8FDB20199D82}" presName="parentText" presStyleLbl="node1" presStyleIdx="0" presStyleCnt="1" custScaleX="81818" custScaleY="84211">
        <dgm:presLayoutVars>
          <dgm:chMax val="1"/>
          <dgm:bulletEnabled val="1"/>
        </dgm:presLayoutVars>
      </dgm:prSet>
      <dgm:spPr/>
      <dgm:t>
        <a:bodyPr/>
        <a:lstStyle/>
        <a:p>
          <a:endParaRPr lang="pt-PT"/>
        </a:p>
      </dgm:t>
    </dgm:pt>
    <dgm:pt modelId="{971FDF22-876F-4B15-AC5B-2A68C9BA696D}" type="pres">
      <dgm:prSet presAssocID="{83DC5806-8081-4631-A60A-8FDB20199D82}" presName="descendantText" presStyleLbl="alignAccFollowNode1" presStyleIdx="0" presStyleCnt="1">
        <dgm:presLayoutVars>
          <dgm:bulletEnabled val="1"/>
        </dgm:presLayoutVars>
      </dgm:prSet>
      <dgm:spPr/>
      <dgm:t>
        <a:bodyPr/>
        <a:lstStyle/>
        <a:p>
          <a:endParaRPr lang="pt-PT"/>
        </a:p>
      </dgm:t>
    </dgm:pt>
  </dgm:ptLst>
  <dgm:cxnLst>
    <dgm:cxn modelId="{25390EF1-9976-40BD-BCDA-D7ABE7CD56A2}" srcId="{5E4EB557-5117-433E-AEB8-5CF663DDDBDA}" destId="{83DC5806-8081-4631-A60A-8FDB20199D82}" srcOrd="0" destOrd="0" parTransId="{162A167E-DF36-4D0F-B7D3-967921E4EF19}" sibTransId="{EACD7A5A-8FAE-4982-84E5-8A8FFEE7F6F1}"/>
    <dgm:cxn modelId="{6C979614-9D32-4576-BF3B-033D9A5D5AD0}" type="presOf" srcId="{83DC5806-8081-4631-A60A-8FDB20199D82}" destId="{1295F2D3-0F9C-4043-B107-F0BCA6B55874}" srcOrd="0" destOrd="0" presId="urn:microsoft.com/office/officeart/2005/8/layout/vList5"/>
    <dgm:cxn modelId="{76D42DBA-08A2-42E2-8EBD-151B0E7A965F}" srcId="{83DC5806-8081-4631-A60A-8FDB20199D82}" destId="{CBC1C0D6-8BF0-4A00-B369-DD5CCF5E0929}" srcOrd="1" destOrd="0" parTransId="{79BFDA02-A6D2-4D3C-A76B-BC4997037F18}" sibTransId="{E04EEDA0-B567-4DEB-903F-54D37C838AF8}"/>
    <dgm:cxn modelId="{061E5371-8EE5-4C81-80AA-DB9BA551C898}" type="presOf" srcId="{5E4EB557-5117-433E-AEB8-5CF663DDDBDA}" destId="{F89904D5-5D97-4171-8075-2D2AC53EC8BE}" srcOrd="0" destOrd="0" presId="urn:microsoft.com/office/officeart/2005/8/layout/vList5"/>
    <dgm:cxn modelId="{1CC960C3-F854-4627-8986-212D231E6602}" srcId="{83DC5806-8081-4631-A60A-8FDB20199D82}" destId="{01C21DC6-76C7-4DA1-A245-8AD5D1FC2BB7}" srcOrd="2" destOrd="0" parTransId="{80C1EC14-A38C-4310-8CF3-5323C69203D7}" sibTransId="{A89655B4-3B00-497A-8AE6-B6F37C1A93B3}"/>
    <dgm:cxn modelId="{9260C8F2-FBA6-41C2-8AF9-DA4C2097CB10}" type="presOf" srcId="{CBC1C0D6-8BF0-4A00-B369-DD5CCF5E0929}" destId="{971FDF22-876F-4B15-AC5B-2A68C9BA696D}" srcOrd="0" destOrd="1" presId="urn:microsoft.com/office/officeart/2005/8/layout/vList5"/>
    <dgm:cxn modelId="{309571A7-EF45-4F3D-B459-BC52CBD39151}" srcId="{83DC5806-8081-4631-A60A-8FDB20199D82}" destId="{D512FDB9-392D-4156-B48D-AF0F73E9FAC2}" srcOrd="0" destOrd="0" parTransId="{AC761420-095C-4B20-B564-152C407DF315}" sibTransId="{628753D5-006A-4E7F-BBB6-5AE62D18BDC5}"/>
    <dgm:cxn modelId="{32A6D111-35BD-4B02-9C36-D0D2D71C4A14}" type="presOf" srcId="{D512FDB9-392D-4156-B48D-AF0F73E9FAC2}" destId="{971FDF22-876F-4B15-AC5B-2A68C9BA696D}" srcOrd="0" destOrd="0" presId="urn:microsoft.com/office/officeart/2005/8/layout/vList5"/>
    <dgm:cxn modelId="{DC5D5C07-5B9A-41F9-9FEA-4D815048CB4A}" type="presOf" srcId="{01C21DC6-76C7-4DA1-A245-8AD5D1FC2BB7}" destId="{971FDF22-876F-4B15-AC5B-2A68C9BA696D}" srcOrd="0" destOrd="2" presId="urn:microsoft.com/office/officeart/2005/8/layout/vList5"/>
    <dgm:cxn modelId="{E46DCBB9-465D-4E8D-91BC-9E1E4D4DEADB}" type="presParOf" srcId="{F89904D5-5D97-4171-8075-2D2AC53EC8BE}" destId="{28399252-FE29-43E8-ABB6-486165639A9F}" srcOrd="0" destOrd="0" presId="urn:microsoft.com/office/officeart/2005/8/layout/vList5"/>
    <dgm:cxn modelId="{4E26896E-9BB4-4DBF-9F8C-62F5B290C84B}" type="presParOf" srcId="{28399252-FE29-43E8-ABB6-486165639A9F}" destId="{1295F2D3-0F9C-4043-B107-F0BCA6B55874}" srcOrd="0" destOrd="0" presId="urn:microsoft.com/office/officeart/2005/8/layout/vList5"/>
    <dgm:cxn modelId="{3F226940-7408-42DC-B5F6-2F640F697E6A}" type="presParOf" srcId="{28399252-FE29-43E8-ABB6-486165639A9F}" destId="{971FDF22-876F-4B15-AC5B-2A68C9BA696D}" srcOrd="1" destOrd="0" presId="urn:microsoft.com/office/officeart/2005/8/layout/vList5"/>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E4EB557-5117-433E-AEB8-5CF663DDDBD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pt-PT"/>
        </a:p>
      </dgm:t>
    </dgm:pt>
    <dgm:pt modelId="{93B026B1-1D09-4F19-A7F8-AC06454BF2D2}">
      <dgm:prSet phldrT="[Texto]" custT="1"/>
      <dgm:spPr/>
      <dgm:t>
        <a:bodyPr/>
        <a:lstStyle/>
        <a:p>
          <a:r>
            <a:rPr lang="pt-PT" sz="2000" dirty="0"/>
            <a:t>Revisores Oficiais de Contas (ROC)</a:t>
          </a:r>
        </a:p>
      </dgm:t>
    </dgm:pt>
    <dgm:pt modelId="{85DF64A4-C368-41C4-8235-F6CABD910A70}" type="parTrans" cxnId="{6C655E3D-DDD3-4EEE-981B-C9A49E249449}">
      <dgm:prSet/>
      <dgm:spPr/>
      <dgm:t>
        <a:bodyPr/>
        <a:lstStyle/>
        <a:p>
          <a:endParaRPr lang="pt-PT"/>
        </a:p>
      </dgm:t>
    </dgm:pt>
    <dgm:pt modelId="{0C395AAD-D146-4AC9-8D96-BAC44EE9AD1E}" type="sibTrans" cxnId="{6C655E3D-DDD3-4EEE-981B-C9A49E249449}">
      <dgm:prSet/>
      <dgm:spPr/>
      <dgm:t>
        <a:bodyPr/>
        <a:lstStyle/>
        <a:p>
          <a:endParaRPr lang="pt-PT"/>
        </a:p>
      </dgm:t>
    </dgm:pt>
    <dgm:pt modelId="{23D43F07-1234-45E5-92E5-12D80E91757F}">
      <dgm:prSet phldrT="[Texto]" custT="1"/>
      <dgm:spPr/>
      <dgm:t>
        <a:bodyPr/>
        <a:lstStyle/>
        <a:p>
          <a:pPr algn="just"/>
          <a:r>
            <a:rPr lang="pt-PT" sz="1600" dirty="0"/>
            <a:t>Regime Jurídico dos Revisores Oficiais de Contas (DL n.º 224/2008, de 20 de Novembro)</a:t>
          </a:r>
        </a:p>
      </dgm:t>
    </dgm:pt>
    <dgm:pt modelId="{1543D50F-C3AC-4F11-B5E5-AD42BFC0120F}" type="parTrans" cxnId="{C1CADC09-E5C6-4D2A-8AA9-94D080AE742D}">
      <dgm:prSet/>
      <dgm:spPr/>
      <dgm:t>
        <a:bodyPr/>
        <a:lstStyle/>
        <a:p>
          <a:endParaRPr lang="pt-PT"/>
        </a:p>
      </dgm:t>
    </dgm:pt>
    <dgm:pt modelId="{18848BE9-E53F-4DB1-B728-2B037C02A5B0}" type="sibTrans" cxnId="{C1CADC09-E5C6-4D2A-8AA9-94D080AE742D}">
      <dgm:prSet/>
      <dgm:spPr/>
      <dgm:t>
        <a:bodyPr/>
        <a:lstStyle/>
        <a:p>
          <a:endParaRPr lang="pt-PT"/>
        </a:p>
      </dgm:t>
    </dgm:pt>
    <dgm:pt modelId="{0CA261E5-BB31-4B8D-BDAA-9E1309D8E983}">
      <dgm:prSet phldrT="[Texto]" custT="1"/>
      <dgm:spPr/>
      <dgm:t>
        <a:bodyPr/>
        <a:lstStyle/>
        <a:p>
          <a:pPr algn="just"/>
          <a:r>
            <a:rPr lang="pt-PT" sz="1600" dirty="0"/>
            <a:t>Revisão legal de contas decorrente de disposição legal ou estatutária</a:t>
          </a:r>
        </a:p>
      </dgm:t>
    </dgm:pt>
    <dgm:pt modelId="{D8E0ED7E-96A2-4E06-83BD-1781A43FEA55}" type="parTrans" cxnId="{481C93B2-453C-4DBF-AFC2-18BD6CC68624}">
      <dgm:prSet/>
      <dgm:spPr/>
      <dgm:t>
        <a:bodyPr/>
        <a:lstStyle/>
        <a:p>
          <a:endParaRPr lang="pt-PT"/>
        </a:p>
      </dgm:t>
    </dgm:pt>
    <dgm:pt modelId="{318BACAB-99AA-4657-944D-677B4E23B671}" type="sibTrans" cxnId="{481C93B2-453C-4DBF-AFC2-18BD6CC68624}">
      <dgm:prSet/>
      <dgm:spPr/>
      <dgm:t>
        <a:bodyPr/>
        <a:lstStyle/>
        <a:p>
          <a:endParaRPr lang="pt-PT"/>
        </a:p>
      </dgm:t>
    </dgm:pt>
    <dgm:pt modelId="{0D19CD17-F5E5-4814-8FBF-D9C72C971F7F}">
      <dgm:prSet phldrT="[Texto]" custT="1"/>
      <dgm:spPr/>
      <dgm:t>
        <a:bodyPr/>
        <a:lstStyle/>
        <a:p>
          <a:pPr algn="just"/>
          <a:r>
            <a:rPr lang="pt-PT" sz="1600" dirty="0"/>
            <a:t>Emissão da certificação legal das contas (documento dotado de fé publica)</a:t>
          </a:r>
        </a:p>
      </dgm:t>
    </dgm:pt>
    <dgm:pt modelId="{202219B0-35E6-4B47-9A43-414C3A30A9E5}" type="parTrans" cxnId="{50D736C8-692F-46C6-94BD-09542DA147DB}">
      <dgm:prSet/>
      <dgm:spPr/>
      <dgm:t>
        <a:bodyPr/>
        <a:lstStyle/>
        <a:p>
          <a:endParaRPr lang="pt-PT"/>
        </a:p>
      </dgm:t>
    </dgm:pt>
    <dgm:pt modelId="{4E229C00-15AD-4242-8264-EC873CB8FF17}" type="sibTrans" cxnId="{50D736C8-692F-46C6-94BD-09542DA147DB}">
      <dgm:prSet/>
      <dgm:spPr/>
      <dgm:t>
        <a:bodyPr/>
        <a:lstStyle/>
        <a:p>
          <a:endParaRPr lang="pt-PT"/>
        </a:p>
      </dgm:t>
    </dgm:pt>
    <dgm:pt modelId="{F89904D5-5D97-4171-8075-2D2AC53EC8BE}" type="pres">
      <dgm:prSet presAssocID="{5E4EB557-5117-433E-AEB8-5CF663DDDBDA}" presName="Name0" presStyleCnt="0">
        <dgm:presLayoutVars>
          <dgm:dir/>
          <dgm:animLvl val="lvl"/>
          <dgm:resizeHandles val="exact"/>
        </dgm:presLayoutVars>
      </dgm:prSet>
      <dgm:spPr/>
      <dgm:t>
        <a:bodyPr/>
        <a:lstStyle/>
        <a:p>
          <a:endParaRPr lang="pt-PT"/>
        </a:p>
      </dgm:t>
    </dgm:pt>
    <dgm:pt modelId="{2C474A9A-3188-4716-90CD-11311BD85D81}" type="pres">
      <dgm:prSet presAssocID="{93B026B1-1D09-4F19-A7F8-AC06454BF2D2}" presName="linNode" presStyleCnt="0"/>
      <dgm:spPr/>
    </dgm:pt>
    <dgm:pt modelId="{F00CE1DE-5C08-4F90-9007-37A7E4FDF55B}" type="pres">
      <dgm:prSet presAssocID="{93B026B1-1D09-4F19-A7F8-AC06454BF2D2}" presName="parentText" presStyleLbl="node1" presStyleIdx="0" presStyleCnt="1" custScaleX="91919" custScaleY="75862">
        <dgm:presLayoutVars>
          <dgm:chMax val="1"/>
          <dgm:bulletEnabled val="1"/>
        </dgm:presLayoutVars>
      </dgm:prSet>
      <dgm:spPr/>
      <dgm:t>
        <a:bodyPr/>
        <a:lstStyle/>
        <a:p>
          <a:endParaRPr lang="pt-PT"/>
        </a:p>
      </dgm:t>
    </dgm:pt>
    <dgm:pt modelId="{BFF60405-73A9-494C-B70A-14BFF860C321}" type="pres">
      <dgm:prSet presAssocID="{93B026B1-1D09-4F19-A7F8-AC06454BF2D2}" presName="descendantText" presStyleLbl="alignAccFollowNode1" presStyleIdx="0" presStyleCnt="1" custScaleY="68966">
        <dgm:presLayoutVars>
          <dgm:bulletEnabled val="1"/>
        </dgm:presLayoutVars>
      </dgm:prSet>
      <dgm:spPr/>
      <dgm:t>
        <a:bodyPr/>
        <a:lstStyle/>
        <a:p>
          <a:endParaRPr lang="pt-PT"/>
        </a:p>
      </dgm:t>
    </dgm:pt>
  </dgm:ptLst>
  <dgm:cxnLst>
    <dgm:cxn modelId="{7C197BDF-7468-4B48-A781-FC706CDAC2F0}" type="presOf" srcId="{5E4EB557-5117-433E-AEB8-5CF663DDDBDA}" destId="{F89904D5-5D97-4171-8075-2D2AC53EC8BE}" srcOrd="0" destOrd="0" presId="urn:microsoft.com/office/officeart/2005/8/layout/vList5"/>
    <dgm:cxn modelId="{F4F4A22F-058C-411D-8213-CC13F54BCCA0}" type="presOf" srcId="{0D19CD17-F5E5-4814-8FBF-D9C72C971F7F}" destId="{BFF60405-73A9-494C-B70A-14BFF860C321}" srcOrd="0" destOrd="2" presId="urn:microsoft.com/office/officeart/2005/8/layout/vList5"/>
    <dgm:cxn modelId="{128D9817-C316-40D3-977B-C4A0600DC379}" type="presOf" srcId="{93B026B1-1D09-4F19-A7F8-AC06454BF2D2}" destId="{F00CE1DE-5C08-4F90-9007-37A7E4FDF55B}" srcOrd="0" destOrd="0" presId="urn:microsoft.com/office/officeart/2005/8/layout/vList5"/>
    <dgm:cxn modelId="{6C655E3D-DDD3-4EEE-981B-C9A49E249449}" srcId="{5E4EB557-5117-433E-AEB8-5CF663DDDBDA}" destId="{93B026B1-1D09-4F19-A7F8-AC06454BF2D2}" srcOrd="0" destOrd="0" parTransId="{85DF64A4-C368-41C4-8235-F6CABD910A70}" sibTransId="{0C395AAD-D146-4AC9-8D96-BAC44EE9AD1E}"/>
    <dgm:cxn modelId="{481C93B2-453C-4DBF-AFC2-18BD6CC68624}" srcId="{93B026B1-1D09-4F19-A7F8-AC06454BF2D2}" destId="{0CA261E5-BB31-4B8D-BDAA-9E1309D8E983}" srcOrd="1" destOrd="0" parTransId="{D8E0ED7E-96A2-4E06-83BD-1781A43FEA55}" sibTransId="{318BACAB-99AA-4657-944D-677B4E23B671}"/>
    <dgm:cxn modelId="{A9245938-DB3C-4C59-96A1-29597C2BE144}" type="presOf" srcId="{0CA261E5-BB31-4B8D-BDAA-9E1309D8E983}" destId="{BFF60405-73A9-494C-B70A-14BFF860C321}" srcOrd="0" destOrd="1" presId="urn:microsoft.com/office/officeart/2005/8/layout/vList5"/>
    <dgm:cxn modelId="{C1CADC09-E5C6-4D2A-8AA9-94D080AE742D}" srcId="{93B026B1-1D09-4F19-A7F8-AC06454BF2D2}" destId="{23D43F07-1234-45E5-92E5-12D80E91757F}" srcOrd="0" destOrd="0" parTransId="{1543D50F-C3AC-4F11-B5E5-AD42BFC0120F}" sibTransId="{18848BE9-E53F-4DB1-B728-2B037C02A5B0}"/>
    <dgm:cxn modelId="{50D736C8-692F-46C6-94BD-09542DA147DB}" srcId="{93B026B1-1D09-4F19-A7F8-AC06454BF2D2}" destId="{0D19CD17-F5E5-4814-8FBF-D9C72C971F7F}" srcOrd="2" destOrd="0" parTransId="{202219B0-35E6-4B47-9A43-414C3A30A9E5}" sibTransId="{4E229C00-15AD-4242-8264-EC873CB8FF17}"/>
    <dgm:cxn modelId="{29D7C8AB-B434-4487-8C2D-92A5E9F7980F}" type="presOf" srcId="{23D43F07-1234-45E5-92E5-12D80E91757F}" destId="{BFF60405-73A9-494C-B70A-14BFF860C321}" srcOrd="0" destOrd="0" presId="urn:microsoft.com/office/officeart/2005/8/layout/vList5"/>
    <dgm:cxn modelId="{E21CF1C2-2C62-4AE0-9911-BB009697D94B}" type="presParOf" srcId="{F89904D5-5D97-4171-8075-2D2AC53EC8BE}" destId="{2C474A9A-3188-4716-90CD-11311BD85D81}" srcOrd="0" destOrd="0" presId="urn:microsoft.com/office/officeart/2005/8/layout/vList5"/>
    <dgm:cxn modelId="{5C87AD29-D290-4665-B8AD-7B67E2D6F6CB}" type="presParOf" srcId="{2C474A9A-3188-4716-90CD-11311BD85D81}" destId="{F00CE1DE-5C08-4F90-9007-37A7E4FDF55B}" srcOrd="0" destOrd="0" presId="urn:microsoft.com/office/officeart/2005/8/layout/vList5"/>
    <dgm:cxn modelId="{E75CCA40-252E-477F-8833-D4B0E7EB7E58}" type="presParOf" srcId="{2C474A9A-3188-4716-90CD-11311BD85D81}" destId="{BFF60405-73A9-494C-B70A-14BFF860C321}" srcOrd="1" destOrd="0" presId="urn:microsoft.com/office/officeart/2005/8/layout/vList5"/>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211DF4D-2BD2-46E8-A57E-B250A4F7AC4B}" type="doc">
      <dgm:prSet loTypeId="urn:microsoft.com/office/officeart/2005/8/layout/hProcess11" loCatId="process" qsTypeId="urn:microsoft.com/office/officeart/2005/8/quickstyle/simple1" qsCatId="simple" csTypeId="urn:microsoft.com/office/officeart/2005/8/colors/accent1_2" csCatId="accent1" phldr="1"/>
      <dgm:spPr/>
    </dgm:pt>
    <dgm:pt modelId="{7362E610-3210-4308-9964-6834E79B2199}">
      <dgm:prSet phldrT="[Texto]"/>
      <dgm:spPr/>
      <dgm:t>
        <a:bodyPr/>
        <a:lstStyle/>
        <a:p>
          <a:r>
            <a:rPr lang="pt-PT" dirty="0" smtClean="0">
              <a:solidFill>
                <a:srgbClr val="002060"/>
              </a:solidFill>
            </a:rPr>
            <a:t>Administração Fiscal</a:t>
          </a:r>
          <a:endParaRPr lang="pt-PT" dirty="0">
            <a:solidFill>
              <a:srgbClr val="002060"/>
            </a:solidFill>
          </a:endParaRPr>
        </a:p>
      </dgm:t>
    </dgm:pt>
    <dgm:pt modelId="{38D9C750-9BA2-4C0F-A81D-71BF7EA4D11E}" type="parTrans" cxnId="{DCBC4007-69D1-474A-AF29-3810DE7F37ED}">
      <dgm:prSet/>
      <dgm:spPr/>
      <dgm:t>
        <a:bodyPr/>
        <a:lstStyle/>
        <a:p>
          <a:endParaRPr lang="pt-PT"/>
        </a:p>
      </dgm:t>
    </dgm:pt>
    <dgm:pt modelId="{C186E073-449F-431F-B727-3B3925F1279A}" type="sibTrans" cxnId="{DCBC4007-69D1-474A-AF29-3810DE7F37ED}">
      <dgm:prSet/>
      <dgm:spPr/>
      <dgm:t>
        <a:bodyPr/>
        <a:lstStyle/>
        <a:p>
          <a:endParaRPr lang="pt-PT"/>
        </a:p>
      </dgm:t>
    </dgm:pt>
    <dgm:pt modelId="{27C5FB83-2D11-4336-AAE6-7884268802DB}">
      <dgm:prSet phldrT="[Texto]"/>
      <dgm:spPr/>
      <dgm:t>
        <a:bodyPr/>
        <a:lstStyle/>
        <a:p>
          <a:r>
            <a:rPr lang="pt-PT" dirty="0" smtClean="0">
              <a:solidFill>
                <a:srgbClr val="002060"/>
              </a:solidFill>
            </a:rPr>
            <a:t>Registo Comercial</a:t>
          </a:r>
          <a:endParaRPr lang="pt-PT" dirty="0">
            <a:solidFill>
              <a:srgbClr val="002060"/>
            </a:solidFill>
          </a:endParaRPr>
        </a:p>
      </dgm:t>
    </dgm:pt>
    <dgm:pt modelId="{A7251A41-999E-4147-A966-EA6154CB33AA}" type="parTrans" cxnId="{103C6D89-CC46-4E73-A998-7FCB7DC79A3E}">
      <dgm:prSet/>
      <dgm:spPr/>
      <dgm:t>
        <a:bodyPr/>
        <a:lstStyle/>
        <a:p>
          <a:endParaRPr lang="pt-PT"/>
        </a:p>
      </dgm:t>
    </dgm:pt>
    <dgm:pt modelId="{2C9A7C14-AE02-45AC-9A98-E9C3E9A9F9C0}" type="sibTrans" cxnId="{103C6D89-CC46-4E73-A998-7FCB7DC79A3E}">
      <dgm:prSet/>
      <dgm:spPr/>
      <dgm:t>
        <a:bodyPr/>
        <a:lstStyle/>
        <a:p>
          <a:endParaRPr lang="pt-PT"/>
        </a:p>
      </dgm:t>
    </dgm:pt>
    <dgm:pt modelId="{CAA13757-7CCC-4DEB-8BB0-FEA0C04DF164}">
      <dgm:prSet phldrT="[Texto]"/>
      <dgm:spPr/>
      <dgm:t>
        <a:bodyPr/>
        <a:lstStyle/>
        <a:p>
          <a:r>
            <a:rPr lang="pt-PT" dirty="0" smtClean="0">
              <a:solidFill>
                <a:srgbClr val="002060"/>
              </a:solidFill>
            </a:rPr>
            <a:t>Banco de Portugal</a:t>
          </a:r>
          <a:endParaRPr lang="pt-PT" dirty="0">
            <a:solidFill>
              <a:srgbClr val="002060"/>
            </a:solidFill>
          </a:endParaRPr>
        </a:p>
      </dgm:t>
    </dgm:pt>
    <dgm:pt modelId="{B8660D1B-4A80-451D-9D32-CD30B7AB4902}" type="parTrans" cxnId="{834AD4E9-F116-4372-8B69-817374D62375}">
      <dgm:prSet/>
      <dgm:spPr/>
      <dgm:t>
        <a:bodyPr/>
        <a:lstStyle/>
        <a:p>
          <a:endParaRPr lang="pt-PT"/>
        </a:p>
      </dgm:t>
    </dgm:pt>
    <dgm:pt modelId="{43912788-8AB9-423D-9B00-81850BB0F65E}" type="sibTrans" cxnId="{834AD4E9-F116-4372-8B69-817374D62375}">
      <dgm:prSet/>
      <dgm:spPr/>
      <dgm:t>
        <a:bodyPr/>
        <a:lstStyle/>
        <a:p>
          <a:endParaRPr lang="pt-PT"/>
        </a:p>
      </dgm:t>
    </dgm:pt>
    <dgm:pt modelId="{15DD6C20-183D-4263-A9F7-CA118A58A538}">
      <dgm:prSet phldrT="[Texto]"/>
      <dgm:spPr/>
      <dgm:t>
        <a:bodyPr/>
        <a:lstStyle/>
        <a:p>
          <a:r>
            <a:rPr lang="pt-PT" dirty="0" smtClean="0">
              <a:solidFill>
                <a:srgbClr val="002060"/>
              </a:solidFill>
            </a:rPr>
            <a:t>Instituto Nacional de Estatística</a:t>
          </a:r>
          <a:endParaRPr lang="pt-PT" dirty="0">
            <a:solidFill>
              <a:srgbClr val="002060"/>
            </a:solidFill>
          </a:endParaRPr>
        </a:p>
      </dgm:t>
    </dgm:pt>
    <dgm:pt modelId="{4C0C20B4-2B9A-4B5B-B5B1-8E8C33552F9F}" type="parTrans" cxnId="{D31774EB-4805-4A81-9FFC-FBF335C2763F}">
      <dgm:prSet/>
      <dgm:spPr/>
      <dgm:t>
        <a:bodyPr/>
        <a:lstStyle/>
        <a:p>
          <a:endParaRPr lang="pt-PT"/>
        </a:p>
      </dgm:t>
    </dgm:pt>
    <dgm:pt modelId="{B7BD9F12-E223-4731-912B-0946730CFC32}" type="sibTrans" cxnId="{D31774EB-4805-4A81-9FFC-FBF335C2763F}">
      <dgm:prSet/>
      <dgm:spPr/>
      <dgm:t>
        <a:bodyPr/>
        <a:lstStyle/>
        <a:p>
          <a:endParaRPr lang="pt-PT"/>
        </a:p>
      </dgm:t>
    </dgm:pt>
    <dgm:pt modelId="{D948B836-46DD-4215-9854-031420EBCEAE}" type="pres">
      <dgm:prSet presAssocID="{D211DF4D-2BD2-46E8-A57E-B250A4F7AC4B}" presName="Name0" presStyleCnt="0">
        <dgm:presLayoutVars>
          <dgm:dir/>
          <dgm:resizeHandles val="exact"/>
        </dgm:presLayoutVars>
      </dgm:prSet>
      <dgm:spPr/>
    </dgm:pt>
    <dgm:pt modelId="{2E6DEB18-4CDE-488C-910C-9711EE1014BD}" type="pres">
      <dgm:prSet presAssocID="{D211DF4D-2BD2-46E8-A57E-B250A4F7AC4B}" presName="arrow" presStyleLbl="bgShp" presStyleIdx="0" presStyleCnt="1"/>
      <dgm:spPr/>
    </dgm:pt>
    <dgm:pt modelId="{144CE2F6-76C8-4DEF-A936-E316099AD026}" type="pres">
      <dgm:prSet presAssocID="{D211DF4D-2BD2-46E8-A57E-B250A4F7AC4B}" presName="points" presStyleCnt="0"/>
      <dgm:spPr/>
    </dgm:pt>
    <dgm:pt modelId="{7973D64E-A92B-439A-8849-A27D33CB6AAC}" type="pres">
      <dgm:prSet presAssocID="{7362E610-3210-4308-9964-6834E79B2199}" presName="compositeA" presStyleCnt="0"/>
      <dgm:spPr/>
    </dgm:pt>
    <dgm:pt modelId="{2262EA54-EA86-4466-B894-B3196232707A}" type="pres">
      <dgm:prSet presAssocID="{7362E610-3210-4308-9964-6834E79B2199}" presName="textA" presStyleLbl="revTx" presStyleIdx="0" presStyleCnt="4">
        <dgm:presLayoutVars>
          <dgm:bulletEnabled val="1"/>
        </dgm:presLayoutVars>
      </dgm:prSet>
      <dgm:spPr/>
      <dgm:t>
        <a:bodyPr/>
        <a:lstStyle/>
        <a:p>
          <a:endParaRPr lang="pt-PT"/>
        </a:p>
      </dgm:t>
    </dgm:pt>
    <dgm:pt modelId="{B7F06180-C041-4B64-8536-9AA50212232F}" type="pres">
      <dgm:prSet presAssocID="{7362E610-3210-4308-9964-6834E79B2199}" presName="circleA" presStyleLbl="node1" presStyleIdx="0" presStyleCnt="4"/>
      <dgm:spPr/>
    </dgm:pt>
    <dgm:pt modelId="{4E92B1B5-221A-4823-A7F6-BC79233C3ADF}" type="pres">
      <dgm:prSet presAssocID="{7362E610-3210-4308-9964-6834E79B2199}" presName="spaceA" presStyleCnt="0"/>
      <dgm:spPr/>
    </dgm:pt>
    <dgm:pt modelId="{4C71E4FD-8686-420F-B02F-B1B812EAFA9C}" type="pres">
      <dgm:prSet presAssocID="{C186E073-449F-431F-B727-3B3925F1279A}" presName="space" presStyleCnt="0"/>
      <dgm:spPr/>
    </dgm:pt>
    <dgm:pt modelId="{13AFF5B1-4BA6-4C93-8138-E744437923ED}" type="pres">
      <dgm:prSet presAssocID="{27C5FB83-2D11-4336-AAE6-7884268802DB}" presName="compositeB" presStyleCnt="0"/>
      <dgm:spPr/>
    </dgm:pt>
    <dgm:pt modelId="{021065D2-A8AF-4ECB-A5D0-6B8DA829DEA3}" type="pres">
      <dgm:prSet presAssocID="{27C5FB83-2D11-4336-AAE6-7884268802DB}" presName="textB" presStyleLbl="revTx" presStyleIdx="1" presStyleCnt="4">
        <dgm:presLayoutVars>
          <dgm:bulletEnabled val="1"/>
        </dgm:presLayoutVars>
      </dgm:prSet>
      <dgm:spPr/>
      <dgm:t>
        <a:bodyPr/>
        <a:lstStyle/>
        <a:p>
          <a:endParaRPr lang="pt-PT"/>
        </a:p>
      </dgm:t>
    </dgm:pt>
    <dgm:pt modelId="{A0A5D29F-F3C6-4494-B143-A4826A4F70B2}" type="pres">
      <dgm:prSet presAssocID="{27C5FB83-2D11-4336-AAE6-7884268802DB}" presName="circleB" presStyleLbl="node1" presStyleIdx="1" presStyleCnt="4"/>
      <dgm:spPr/>
    </dgm:pt>
    <dgm:pt modelId="{99AE7AB7-37B1-476F-AE75-939D21B4BA31}" type="pres">
      <dgm:prSet presAssocID="{27C5FB83-2D11-4336-AAE6-7884268802DB}" presName="spaceB" presStyleCnt="0"/>
      <dgm:spPr/>
    </dgm:pt>
    <dgm:pt modelId="{D0C6FC62-E7E2-4EC1-A087-2CBEC2733796}" type="pres">
      <dgm:prSet presAssocID="{2C9A7C14-AE02-45AC-9A98-E9C3E9A9F9C0}" presName="space" presStyleCnt="0"/>
      <dgm:spPr/>
    </dgm:pt>
    <dgm:pt modelId="{B95DE6FD-5E24-4943-BA06-603EB8931920}" type="pres">
      <dgm:prSet presAssocID="{CAA13757-7CCC-4DEB-8BB0-FEA0C04DF164}" presName="compositeA" presStyleCnt="0"/>
      <dgm:spPr/>
    </dgm:pt>
    <dgm:pt modelId="{FBC229BA-1A17-4C0E-9572-C757AAAAC58E}" type="pres">
      <dgm:prSet presAssocID="{CAA13757-7CCC-4DEB-8BB0-FEA0C04DF164}" presName="textA" presStyleLbl="revTx" presStyleIdx="2" presStyleCnt="4">
        <dgm:presLayoutVars>
          <dgm:bulletEnabled val="1"/>
        </dgm:presLayoutVars>
      </dgm:prSet>
      <dgm:spPr/>
      <dgm:t>
        <a:bodyPr/>
        <a:lstStyle/>
        <a:p>
          <a:endParaRPr lang="pt-PT"/>
        </a:p>
      </dgm:t>
    </dgm:pt>
    <dgm:pt modelId="{9E6D9447-E91B-4864-B136-5CF0425406BD}" type="pres">
      <dgm:prSet presAssocID="{CAA13757-7CCC-4DEB-8BB0-FEA0C04DF164}" presName="circleA" presStyleLbl="node1" presStyleIdx="2" presStyleCnt="4"/>
      <dgm:spPr/>
    </dgm:pt>
    <dgm:pt modelId="{EE7867C6-BB77-4326-8FBC-45CBD231214F}" type="pres">
      <dgm:prSet presAssocID="{CAA13757-7CCC-4DEB-8BB0-FEA0C04DF164}" presName="spaceA" presStyleCnt="0"/>
      <dgm:spPr/>
    </dgm:pt>
    <dgm:pt modelId="{A620F51D-D798-429B-A300-9A733C6ACFFD}" type="pres">
      <dgm:prSet presAssocID="{43912788-8AB9-423D-9B00-81850BB0F65E}" presName="space" presStyleCnt="0"/>
      <dgm:spPr/>
    </dgm:pt>
    <dgm:pt modelId="{F94E7579-2A8B-44BF-B401-754BE340FADA}" type="pres">
      <dgm:prSet presAssocID="{15DD6C20-183D-4263-A9F7-CA118A58A538}" presName="compositeB" presStyleCnt="0"/>
      <dgm:spPr/>
    </dgm:pt>
    <dgm:pt modelId="{C5D9C7E3-56A1-4195-B516-FA80A60F5EAE}" type="pres">
      <dgm:prSet presAssocID="{15DD6C20-183D-4263-A9F7-CA118A58A538}" presName="textB" presStyleLbl="revTx" presStyleIdx="3" presStyleCnt="4">
        <dgm:presLayoutVars>
          <dgm:bulletEnabled val="1"/>
        </dgm:presLayoutVars>
      </dgm:prSet>
      <dgm:spPr/>
      <dgm:t>
        <a:bodyPr/>
        <a:lstStyle/>
        <a:p>
          <a:endParaRPr lang="pt-PT"/>
        </a:p>
      </dgm:t>
    </dgm:pt>
    <dgm:pt modelId="{ECE2D0AD-21CF-4C28-AAFF-A01F7DD4C143}" type="pres">
      <dgm:prSet presAssocID="{15DD6C20-183D-4263-A9F7-CA118A58A538}" presName="circleB" presStyleLbl="node1" presStyleIdx="3" presStyleCnt="4"/>
      <dgm:spPr/>
    </dgm:pt>
    <dgm:pt modelId="{9E6644C1-090F-4519-B773-8A4106291DB9}" type="pres">
      <dgm:prSet presAssocID="{15DD6C20-183D-4263-A9F7-CA118A58A538}" presName="spaceB" presStyleCnt="0"/>
      <dgm:spPr/>
    </dgm:pt>
  </dgm:ptLst>
  <dgm:cxnLst>
    <dgm:cxn modelId="{834AD4E9-F116-4372-8B69-817374D62375}" srcId="{D211DF4D-2BD2-46E8-A57E-B250A4F7AC4B}" destId="{CAA13757-7CCC-4DEB-8BB0-FEA0C04DF164}" srcOrd="2" destOrd="0" parTransId="{B8660D1B-4A80-451D-9D32-CD30B7AB4902}" sibTransId="{43912788-8AB9-423D-9B00-81850BB0F65E}"/>
    <dgm:cxn modelId="{F2F7B57F-BF80-444C-B5CC-1D23285D6510}" type="presOf" srcId="{7362E610-3210-4308-9964-6834E79B2199}" destId="{2262EA54-EA86-4466-B894-B3196232707A}" srcOrd="0" destOrd="0" presId="urn:microsoft.com/office/officeart/2005/8/layout/hProcess11"/>
    <dgm:cxn modelId="{DCBC4007-69D1-474A-AF29-3810DE7F37ED}" srcId="{D211DF4D-2BD2-46E8-A57E-B250A4F7AC4B}" destId="{7362E610-3210-4308-9964-6834E79B2199}" srcOrd="0" destOrd="0" parTransId="{38D9C750-9BA2-4C0F-A81D-71BF7EA4D11E}" sibTransId="{C186E073-449F-431F-B727-3B3925F1279A}"/>
    <dgm:cxn modelId="{E976232F-C37E-48F1-B3A5-D2703EE3AF9A}" type="presOf" srcId="{D211DF4D-2BD2-46E8-A57E-B250A4F7AC4B}" destId="{D948B836-46DD-4215-9854-031420EBCEAE}" srcOrd="0" destOrd="0" presId="urn:microsoft.com/office/officeart/2005/8/layout/hProcess11"/>
    <dgm:cxn modelId="{D31774EB-4805-4A81-9FFC-FBF335C2763F}" srcId="{D211DF4D-2BD2-46E8-A57E-B250A4F7AC4B}" destId="{15DD6C20-183D-4263-A9F7-CA118A58A538}" srcOrd="3" destOrd="0" parTransId="{4C0C20B4-2B9A-4B5B-B5B1-8E8C33552F9F}" sibTransId="{B7BD9F12-E223-4731-912B-0946730CFC32}"/>
    <dgm:cxn modelId="{CEFAFE63-E1B9-46E7-AD1C-D9DAA203A50D}" type="presOf" srcId="{CAA13757-7CCC-4DEB-8BB0-FEA0C04DF164}" destId="{FBC229BA-1A17-4C0E-9572-C757AAAAC58E}" srcOrd="0" destOrd="0" presId="urn:microsoft.com/office/officeart/2005/8/layout/hProcess11"/>
    <dgm:cxn modelId="{103C6D89-CC46-4E73-A998-7FCB7DC79A3E}" srcId="{D211DF4D-2BD2-46E8-A57E-B250A4F7AC4B}" destId="{27C5FB83-2D11-4336-AAE6-7884268802DB}" srcOrd="1" destOrd="0" parTransId="{A7251A41-999E-4147-A966-EA6154CB33AA}" sibTransId="{2C9A7C14-AE02-45AC-9A98-E9C3E9A9F9C0}"/>
    <dgm:cxn modelId="{DF0C532D-4D71-4BF1-8652-923B23300155}" type="presOf" srcId="{27C5FB83-2D11-4336-AAE6-7884268802DB}" destId="{021065D2-A8AF-4ECB-A5D0-6B8DA829DEA3}" srcOrd="0" destOrd="0" presId="urn:microsoft.com/office/officeart/2005/8/layout/hProcess11"/>
    <dgm:cxn modelId="{B5E88902-85D3-4824-9D88-1928FAF11336}" type="presOf" srcId="{15DD6C20-183D-4263-A9F7-CA118A58A538}" destId="{C5D9C7E3-56A1-4195-B516-FA80A60F5EAE}" srcOrd="0" destOrd="0" presId="urn:microsoft.com/office/officeart/2005/8/layout/hProcess11"/>
    <dgm:cxn modelId="{135D0555-EA7B-423D-859B-85F56CF5F1A8}" type="presParOf" srcId="{D948B836-46DD-4215-9854-031420EBCEAE}" destId="{2E6DEB18-4CDE-488C-910C-9711EE1014BD}" srcOrd="0" destOrd="0" presId="urn:microsoft.com/office/officeart/2005/8/layout/hProcess11"/>
    <dgm:cxn modelId="{0CFE0C16-A5D6-4D69-9436-ED0F66229E6C}" type="presParOf" srcId="{D948B836-46DD-4215-9854-031420EBCEAE}" destId="{144CE2F6-76C8-4DEF-A936-E316099AD026}" srcOrd="1" destOrd="0" presId="urn:microsoft.com/office/officeart/2005/8/layout/hProcess11"/>
    <dgm:cxn modelId="{7F7F127D-EC74-4D6A-BF27-F4B1539D9E3E}" type="presParOf" srcId="{144CE2F6-76C8-4DEF-A936-E316099AD026}" destId="{7973D64E-A92B-439A-8849-A27D33CB6AAC}" srcOrd="0" destOrd="0" presId="urn:microsoft.com/office/officeart/2005/8/layout/hProcess11"/>
    <dgm:cxn modelId="{F5B159AF-9F0A-4807-A5B6-CF5B7F634350}" type="presParOf" srcId="{7973D64E-A92B-439A-8849-A27D33CB6AAC}" destId="{2262EA54-EA86-4466-B894-B3196232707A}" srcOrd="0" destOrd="0" presId="urn:microsoft.com/office/officeart/2005/8/layout/hProcess11"/>
    <dgm:cxn modelId="{0F273B81-1796-403D-B779-3E92F88D5D66}" type="presParOf" srcId="{7973D64E-A92B-439A-8849-A27D33CB6AAC}" destId="{B7F06180-C041-4B64-8536-9AA50212232F}" srcOrd="1" destOrd="0" presId="urn:microsoft.com/office/officeart/2005/8/layout/hProcess11"/>
    <dgm:cxn modelId="{0F182C53-0DBF-44A6-884E-ED92B715DF37}" type="presParOf" srcId="{7973D64E-A92B-439A-8849-A27D33CB6AAC}" destId="{4E92B1B5-221A-4823-A7F6-BC79233C3ADF}" srcOrd="2" destOrd="0" presId="urn:microsoft.com/office/officeart/2005/8/layout/hProcess11"/>
    <dgm:cxn modelId="{6C006319-1D66-46B7-8A74-114DDD38D456}" type="presParOf" srcId="{144CE2F6-76C8-4DEF-A936-E316099AD026}" destId="{4C71E4FD-8686-420F-B02F-B1B812EAFA9C}" srcOrd="1" destOrd="0" presId="urn:microsoft.com/office/officeart/2005/8/layout/hProcess11"/>
    <dgm:cxn modelId="{C32B2CCE-AC73-4736-AE56-2FA6ADBD1E6C}" type="presParOf" srcId="{144CE2F6-76C8-4DEF-A936-E316099AD026}" destId="{13AFF5B1-4BA6-4C93-8138-E744437923ED}" srcOrd="2" destOrd="0" presId="urn:microsoft.com/office/officeart/2005/8/layout/hProcess11"/>
    <dgm:cxn modelId="{42CA16EB-93D5-4B18-8059-77B912D5CEBB}" type="presParOf" srcId="{13AFF5B1-4BA6-4C93-8138-E744437923ED}" destId="{021065D2-A8AF-4ECB-A5D0-6B8DA829DEA3}" srcOrd="0" destOrd="0" presId="urn:microsoft.com/office/officeart/2005/8/layout/hProcess11"/>
    <dgm:cxn modelId="{D763020E-BB09-43FB-9994-48FF2F5C631D}" type="presParOf" srcId="{13AFF5B1-4BA6-4C93-8138-E744437923ED}" destId="{A0A5D29F-F3C6-4494-B143-A4826A4F70B2}" srcOrd="1" destOrd="0" presId="urn:microsoft.com/office/officeart/2005/8/layout/hProcess11"/>
    <dgm:cxn modelId="{D5D4F66A-D17A-4746-AE54-48135756C9EE}" type="presParOf" srcId="{13AFF5B1-4BA6-4C93-8138-E744437923ED}" destId="{99AE7AB7-37B1-476F-AE75-939D21B4BA31}" srcOrd="2" destOrd="0" presId="urn:microsoft.com/office/officeart/2005/8/layout/hProcess11"/>
    <dgm:cxn modelId="{63426B38-C114-4CEB-8379-258F419DBF03}" type="presParOf" srcId="{144CE2F6-76C8-4DEF-A936-E316099AD026}" destId="{D0C6FC62-E7E2-4EC1-A087-2CBEC2733796}" srcOrd="3" destOrd="0" presId="urn:microsoft.com/office/officeart/2005/8/layout/hProcess11"/>
    <dgm:cxn modelId="{2D03166E-D43C-4363-8123-161143CB9DC2}" type="presParOf" srcId="{144CE2F6-76C8-4DEF-A936-E316099AD026}" destId="{B95DE6FD-5E24-4943-BA06-603EB8931920}" srcOrd="4" destOrd="0" presId="urn:microsoft.com/office/officeart/2005/8/layout/hProcess11"/>
    <dgm:cxn modelId="{9A78EEA0-7A3F-40E3-8AED-45EFAEAF2E47}" type="presParOf" srcId="{B95DE6FD-5E24-4943-BA06-603EB8931920}" destId="{FBC229BA-1A17-4C0E-9572-C757AAAAC58E}" srcOrd="0" destOrd="0" presId="urn:microsoft.com/office/officeart/2005/8/layout/hProcess11"/>
    <dgm:cxn modelId="{80A5F833-320B-4DC8-9186-04F1F196EF5C}" type="presParOf" srcId="{B95DE6FD-5E24-4943-BA06-603EB8931920}" destId="{9E6D9447-E91B-4864-B136-5CF0425406BD}" srcOrd="1" destOrd="0" presId="urn:microsoft.com/office/officeart/2005/8/layout/hProcess11"/>
    <dgm:cxn modelId="{53A46CF5-9810-48F3-B2F2-42E3AA8ADC89}" type="presParOf" srcId="{B95DE6FD-5E24-4943-BA06-603EB8931920}" destId="{EE7867C6-BB77-4326-8FBC-45CBD231214F}" srcOrd="2" destOrd="0" presId="urn:microsoft.com/office/officeart/2005/8/layout/hProcess11"/>
    <dgm:cxn modelId="{B45C9DDE-837F-4E1A-9E4D-EEC5F1506BC5}" type="presParOf" srcId="{144CE2F6-76C8-4DEF-A936-E316099AD026}" destId="{A620F51D-D798-429B-A300-9A733C6ACFFD}" srcOrd="5" destOrd="0" presId="urn:microsoft.com/office/officeart/2005/8/layout/hProcess11"/>
    <dgm:cxn modelId="{7F70E77B-39E0-4E6C-847A-29785C568856}" type="presParOf" srcId="{144CE2F6-76C8-4DEF-A936-E316099AD026}" destId="{F94E7579-2A8B-44BF-B401-754BE340FADA}" srcOrd="6" destOrd="0" presId="urn:microsoft.com/office/officeart/2005/8/layout/hProcess11"/>
    <dgm:cxn modelId="{1BA761D0-D77E-4EA2-9C45-2607EE003BEE}" type="presParOf" srcId="{F94E7579-2A8B-44BF-B401-754BE340FADA}" destId="{C5D9C7E3-56A1-4195-B516-FA80A60F5EAE}" srcOrd="0" destOrd="0" presId="urn:microsoft.com/office/officeart/2005/8/layout/hProcess11"/>
    <dgm:cxn modelId="{2D6F953F-D1A4-4A02-8F4C-1BC3104C58B6}" type="presParOf" srcId="{F94E7579-2A8B-44BF-B401-754BE340FADA}" destId="{ECE2D0AD-21CF-4C28-AAFF-A01F7DD4C143}" srcOrd="1" destOrd="0" presId="urn:microsoft.com/office/officeart/2005/8/layout/hProcess11"/>
    <dgm:cxn modelId="{456A7D4C-9160-461C-AA37-560ED1685D34}" type="presParOf" srcId="{F94E7579-2A8B-44BF-B401-754BE340FADA}" destId="{9E6644C1-090F-4519-B773-8A4106291DB9}" srcOrd="2" destOrd="0" presId="urn:microsoft.com/office/officeart/2005/8/layout/hProcess1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666B5E0-E2A7-4EBB-A6F4-C91332A65277}">
      <dsp:nvSpPr>
        <dsp:cNvPr id="0" name=""/>
        <dsp:cNvSpPr/>
      </dsp:nvSpPr>
      <dsp:spPr>
        <a:xfrm>
          <a:off x="316631" y="1399"/>
          <a:ext cx="1411560" cy="902948"/>
        </a:xfrm>
        <a:prstGeom prst="ellipse">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pt-PT" sz="1200" kern="1200" dirty="0" smtClean="0"/>
            <a:t>Contabilidade</a:t>
          </a:r>
          <a:endParaRPr lang="pt-PT" sz="1200" kern="1200" dirty="0"/>
        </a:p>
      </dsp:txBody>
      <dsp:txXfrm>
        <a:off x="316631" y="1399"/>
        <a:ext cx="1411560" cy="902948"/>
      </dsp:txXfrm>
    </dsp:sp>
    <dsp:sp modelId="{A25A7495-B49C-47E4-A9E6-142BF1973E73}">
      <dsp:nvSpPr>
        <dsp:cNvPr id="0" name=""/>
        <dsp:cNvSpPr/>
      </dsp:nvSpPr>
      <dsp:spPr>
        <a:xfrm>
          <a:off x="760556" y="977667"/>
          <a:ext cx="523709" cy="523709"/>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pt-PT" sz="800" kern="1200"/>
        </a:p>
      </dsp:txBody>
      <dsp:txXfrm>
        <a:off x="760556" y="977667"/>
        <a:ext cx="523709" cy="523709"/>
      </dsp:txXfrm>
    </dsp:sp>
    <dsp:sp modelId="{21438196-B902-4060-BE91-12678A59E8FF}">
      <dsp:nvSpPr>
        <dsp:cNvPr id="0" name=""/>
        <dsp:cNvSpPr/>
      </dsp:nvSpPr>
      <dsp:spPr>
        <a:xfrm>
          <a:off x="316631" y="1574696"/>
          <a:ext cx="1411560" cy="902948"/>
        </a:xfrm>
        <a:prstGeom prst="ellipse">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pt-PT" sz="1200" kern="1200" dirty="0" smtClean="0"/>
            <a:t>Relato financeiro</a:t>
          </a:r>
          <a:endParaRPr lang="pt-PT" sz="1200" kern="1200" dirty="0"/>
        </a:p>
      </dsp:txBody>
      <dsp:txXfrm>
        <a:off x="316631" y="1574696"/>
        <a:ext cx="1411560" cy="902948"/>
      </dsp:txXfrm>
    </dsp:sp>
    <dsp:sp modelId="{BA7EBC25-0DD4-4A58-812B-8F2CECD29BE3}">
      <dsp:nvSpPr>
        <dsp:cNvPr id="0" name=""/>
        <dsp:cNvSpPr/>
      </dsp:nvSpPr>
      <dsp:spPr>
        <a:xfrm>
          <a:off x="1803664" y="1071573"/>
          <a:ext cx="407077" cy="33589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pt-PT" sz="1400" kern="1200"/>
        </a:p>
      </dsp:txBody>
      <dsp:txXfrm>
        <a:off x="1803664" y="1071573"/>
        <a:ext cx="407077" cy="335896"/>
      </dsp:txXfrm>
    </dsp:sp>
    <dsp:sp modelId="{A12696C9-BE69-4DE4-BB9D-2CBCE0281D69}">
      <dsp:nvSpPr>
        <dsp:cNvPr id="0" name=""/>
        <dsp:cNvSpPr/>
      </dsp:nvSpPr>
      <dsp:spPr>
        <a:xfrm>
          <a:off x="2269961" y="336573"/>
          <a:ext cx="1805896" cy="1805896"/>
        </a:xfrm>
        <a:prstGeom prst="ellipse">
          <a:avLst/>
        </a:prstGeom>
        <a:gradFill rotWithShape="0">
          <a:gsLst>
            <a:gs pos="0">
              <a:srgbClr val="03D4A8"/>
            </a:gs>
            <a:gs pos="25000">
              <a:srgbClr val="21D6E0"/>
            </a:gs>
            <a:gs pos="75000">
              <a:srgbClr val="0087E6"/>
            </a:gs>
            <a:gs pos="100000">
              <a:srgbClr val="005CBF"/>
            </a:gs>
          </a:gsLst>
          <a:lin ang="5400000" scaled="0"/>
        </a:gradFill>
        <a:ln w="25400" cap="flat" cmpd="sng" algn="ctr">
          <a:solidFill>
            <a:schemeClr val="lt1">
              <a:hueOff val="0"/>
              <a:satOff val="0"/>
              <a:lumOff val="0"/>
              <a:alphaOff val="0"/>
            </a:schemeClr>
          </a:solidFill>
          <a:prstDash val="solid"/>
        </a:ln>
        <a:effectLst>
          <a:outerShdw blurRad="50800" dist="38100" dir="18900000" algn="b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r>
            <a:rPr lang="pt-PT" sz="4000" b="1" kern="1200" dirty="0" smtClean="0"/>
            <a:t>SNC</a:t>
          </a:r>
          <a:endParaRPr lang="pt-PT" sz="4000" b="1" kern="1200" dirty="0"/>
        </a:p>
      </dsp:txBody>
      <dsp:txXfrm>
        <a:off x="2269961" y="336573"/>
        <a:ext cx="1805896" cy="1805896"/>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A85D16E-66FF-4473-AF5F-B357CC4B400B}">
      <dsp:nvSpPr>
        <dsp:cNvPr id="0" name=""/>
        <dsp:cNvSpPr/>
      </dsp:nvSpPr>
      <dsp:spPr>
        <a:xfrm>
          <a:off x="172819" y="6300"/>
          <a:ext cx="302433" cy="30243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pt-PT" sz="900" kern="1200" dirty="0"/>
        </a:p>
      </dsp:txBody>
      <dsp:txXfrm>
        <a:off x="213143" y="59226"/>
        <a:ext cx="221784" cy="136095"/>
      </dsp:txXfrm>
    </dsp:sp>
    <dsp:sp modelId="{41FC9778-225A-4B3B-9F4C-15BFC5858324}">
      <dsp:nvSpPr>
        <dsp:cNvPr id="0" name=""/>
        <dsp:cNvSpPr/>
      </dsp:nvSpPr>
      <dsp:spPr>
        <a:xfrm>
          <a:off x="281947" y="195321"/>
          <a:ext cx="302433" cy="30243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pt-PT" sz="1100" kern="1200" dirty="0"/>
        </a:p>
      </dsp:txBody>
      <dsp:txXfrm>
        <a:off x="374441" y="273450"/>
        <a:ext cx="181460" cy="166338"/>
      </dsp:txXfrm>
    </dsp:sp>
    <dsp:sp modelId="{DA4637F1-79B7-4032-9B9D-F9D1FBF29468}">
      <dsp:nvSpPr>
        <dsp:cNvPr id="0" name=""/>
        <dsp:cNvSpPr/>
      </dsp:nvSpPr>
      <dsp:spPr>
        <a:xfrm>
          <a:off x="63691" y="195321"/>
          <a:ext cx="302433" cy="30243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pt-PT" sz="1100" kern="1200" dirty="0"/>
        </a:p>
      </dsp:txBody>
      <dsp:txXfrm>
        <a:off x="92170" y="273450"/>
        <a:ext cx="181460" cy="166338"/>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79C78E3-7276-43EE-8D9C-55ED715F8F1A}">
      <dsp:nvSpPr>
        <dsp:cNvPr id="0" name=""/>
        <dsp:cNvSpPr/>
      </dsp:nvSpPr>
      <dsp:spPr>
        <a:xfrm rot="10800000">
          <a:off x="538194" y="674"/>
          <a:ext cx="1739608" cy="400088"/>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6428" tIns="60960" rIns="113792" bIns="60960" numCol="1" spcCol="1270" anchor="ctr" anchorCtr="0">
          <a:noAutofit/>
        </a:bodyPr>
        <a:lstStyle/>
        <a:p>
          <a:pPr lvl="0" algn="ctr" defTabSz="711200">
            <a:lnSpc>
              <a:spcPct val="90000"/>
            </a:lnSpc>
            <a:spcBef>
              <a:spcPct val="0"/>
            </a:spcBef>
            <a:spcAft>
              <a:spcPct val="35000"/>
            </a:spcAft>
          </a:pPr>
          <a:r>
            <a:rPr lang="pt-PT" sz="1600" kern="1200" dirty="0" smtClean="0"/>
            <a:t>Contabilística</a:t>
          </a:r>
          <a:endParaRPr lang="pt-PT" sz="1600" kern="1200" dirty="0"/>
        </a:p>
      </dsp:txBody>
      <dsp:txXfrm rot="10800000">
        <a:off x="538194" y="674"/>
        <a:ext cx="1739608" cy="400088"/>
      </dsp:txXfrm>
    </dsp:sp>
    <dsp:sp modelId="{9D3A8F3C-B5C9-44AF-8594-CE71E9814B57}">
      <dsp:nvSpPr>
        <dsp:cNvPr id="0" name=""/>
        <dsp:cNvSpPr/>
      </dsp:nvSpPr>
      <dsp:spPr>
        <a:xfrm>
          <a:off x="338149" y="674"/>
          <a:ext cx="400088" cy="400088"/>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14EEE23-2BD8-48F0-9E57-98774C6912F8}">
      <dsp:nvSpPr>
        <dsp:cNvPr id="0" name=""/>
        <dsp:cNvSpPr/>
      </dsp:nvSpPr>
      <dsp:spPr>
        <a:xfrm rot="10800000">
          <a:off x="538194" y="520192"/>
          <a:ext cx="1739608" cy="400088"/>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6428" tIns="68580" rIns="128016" bIns="68580" numCol="1" spcCol="1270" anchor="ctr" anchorCtr="0">
          <a:noAutofit/>
        </a:bodyPr>
        <a:lstStyle/>
        <a:p>
          <a:pPr lvl="0" algn="ctr" defTabSz="800100">
            <a:lnSpc>
              <a:spcPct val="90000"/>
            </a:lnSpc>
            <a:spcBef>
              <a:spcPct val="0"/>
            </a:spcBef>
            <a:spcAft>
              <a:spcPct val="35000"/>
            </a:spcAft>
          </a:pPr>
          <a:r>
            <a:rPr lang="pt-PT" sz="1800" kern="1200" dirty="0" smtClean="0"/>
            <a:t>Financeira</a:t>
          </a:r>
          <a:endParaRPr lang="pt-PT" sz="1800" kern="1200" dirty="0"/>
        </a:p>
      </dsp:txBody>
      <dsp:txXfrm rot="10800000">
        <a:off x="538194" y="520192"/>
        <a:ext cx="1739608" cy="400088"/>
      </dsp:txXfrm>
    </dsp:sp>
    <dsp:sp modelId="{9F626F11-DDBE-492E-95AC-85C8AC0C0213}">
      <dsp:nvSpPr>
        <dsp:cNvPr id="0" name=""/>
        <dsp:cNvSpPr/>
      </dsp:nvSpPr>
      <dsp:spPr>
        <a:xfrm>
          <a:off x="338149" y="520192"/>
          <a:ext cx="400088" cy="400088"/>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B9F1AC2-E47D-4B70-ABC4-CEFD0FECD76F}">
      <dsp:nvSpPr>
        <dsp:cNvPr id="0" name=""/>
        <dsp:cNvSpPr/>
      </dsp:nvSpPr>
      <dsp:spPr>
        <a:xfrm rot="10800000">
          <a:off x="538194" y="1039710"/>
          <a:ext cx="1739608" cy="400088"/>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6428" tIns="68580" rIns="128016" bIns="68580" numCol="1" spcCol="1270" anchor="ctr" anchorCtr="0">
          <a:noAutofit/>
        </a:bodyPr>
        <a:lstStyle/>
        <a:p>
          <a:pPr lvl="0" algn="ctr" defTabSz="800100">
            <a:lnSpc>
              <a:spcPct val="90000"/>
            </a:lnSpc>
            <a:spcBef>
              <a:spcPct val="0"/>
            </a:spcBef>
            <a:spcAft>
              <a:spcPct val="35000"/>
            </a:spcAft>
          </a:pPr>
          <a:r>
            <a:rPr lang="pt-PT" sz="1800" kern="1200" dirty="0" smtClean="0"/>
            <a:t>Económica</a:t>
          </a:r>
          <a:endParaRPr lang="pt-PT" sz="1800" kern="1200" dirty="0"/>
        </a:p>
      </dsp:txBody>
      <dsp:txXfrm rot="10800000">
        <a:off x="538194" y="1039710"/>
        <a:ext cx="1739608" cy="400088"/>
      </dsp:txXfrm>
    </dsp:sp>
    <dsp:sp modelId="{4517F1D5-314B-4FA4-8BB6-BAEFA72E3A41}">
      <dsp:nvSpPr>
        <dsp:cNvPr id="0" name=""/>
        <dsp:cNvSpPr/>
      </dsp:nvSpPr>
      <dsp:spPr>
        <a:xfrm>
          <a:off x="338149" y="1039710"/>
          <a:ext cx="400088" cy="400088"/>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BB1C980-5AF5-4A52-8A93-DFE4CFBEB5BD}">
      <dsp:nvSpPr>
        <dsp:cNvPr id="0" name=""/>
        <dsp:cNvSpPr/>
      </dsp:nvSpPr>
      <dsp:spPr>
        <a:xfrm rot="10800000">
          <a:off x="538194" y="1559228"/>
          <a:ext cx="1739608" cy="400088"/>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6428" tIns="68580" rIns="128016" bIns="68580" numCol="1" spcCol="1270" anchor="ctr" anchorCtr="0">
          <a:noAutofit/>
        </a:bodyPr>
        <a:lstStyle/>
        <a:p>
          <a:pPr lvl="0" algn="ctr" defTabSz="800100">
            <a:lnSpc>
              <a:spcPct val="90000"/>
            </a:lnSpc>
            <a:spcBef>
              <a:spcPct val="0"/>
            </a:spcBef>
            <a:spcAft>
              <a:spcPct val="35000"/>
            </a:spcAft>
          </a:pPr>
          <a:r>
            <a:rPr lang="pt-PT" sz="1800" kern="1200" dirty="0" smtClean="0"/>
            <a:t>Inputs fiscais</a:t>
          </a:r>
          <a:endParaRPr lang="pt-PT" sz="1800" kern="1200" dirty="0"/>
        </a:p>
      </dsp:txBody>
      <dsp:txXfrm rot="10800000">
        <a:off x="538194" y="1559228"/>
        <a:ext cx="1739608" cy="400088"/>
      </dsp:txXfrm>
    </dsp:sp>
    <dsp:sp modelId="{2D7081BD-F7F1-4F8D-B16C-19FF06B78DB3}">
      <dsp:nvSpPr>
        <dsp:cNvPr id="0" name=""/>
        <dsp:cNvSpPr/>
      </dsp:nvSpPr>
      <dsp:spPr>
        <a:xfrm>
          <a:off x="338149" y="1559228"/>
          <a:ext cx="400088" cy="400088"/>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F91F11A-B586-4ACB-B18D-CEAD1CFD0757}">
      <dsp:nvSpPr>
        <dsp:cNvPr id="0" name=""/>
        <dsp:cNvSpPr/>
      </dsp:nvSpPr>
      <dsp:spPr>
        <a:xfrm>
          <a:off x="744" y="182450"/>
          <a:ext cx="1451074" cy="145107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9857" tIns="26670" rIns="79857" bIns="26670" numCol="1" spcCol="1270" anchor="ctr" anchorCtr="0">
          <a:noAutofit/>
        </a:bodyPr>
        <a:lstStyle/>
        <a:p>
          <a:pPr lvl="0" algn="ctr" defTabSz="933450">
            <a:lnSpc>
              <a:spcPct val="90000"/>
            </a:lnSpc>
            <a:spcBef>
              <a:spcPct val="0"/>
            </a:spcBef>
            <a:spcAft>
              <a:spcPct val="35000"/>
            </a:spcAft>
          </a:pPr>
          <a:r>
            <a:rPr lang="pt-PT" sz="2100" kern="1200" dirty="0" smtClean="0"/>
            <a:t>Balanço</a:t>
          </a:r>
          <a:endParaRPr lang="pt-PT" sz="2100" kern="1200" dirty="0"/>
        </a:p>
      </dsp:txBody>
      <dsp:txXfrm>
        <a:off x="744" y="182450"/>
        <a:ext cx="1451074" cy="1451074"/>
      </dsp:txXfrm>
    </dsp:sp>
    <dsp:sp modelId="{E869F582-1B60-44B2-B097-E3F2D012F8EB}">
      <dsp:nvSpPr>
        <dsp:cNvPr id="0" name=""/>
        <dsp:cNvSpPr/>
      </dsp:nvSpPr>
      <dsp:spPr>
        <a:xfrm>
          <a:off x="1161603" y="182450"/>
          <a:ext cx="1451074" cy="145107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9857" tIns="26670" rIns="79857" bIns="26670" numCol="1" spcCol="1270" anchor="ctr" anchorCtr="0">
          <a:noAutofit/>
        </a:bodyPr>
        <a:lstStyle/>
        <a:p>
          <a:pPr lvl="0" algn="ctr" defTabSz="933450">
            <a:lnSpc>
              <a:spcPct val="90000"/>
            </a:lnSpc>
            <a:spcBef>
              <a:spcPct val="0"/>
            </a:spcBef>
            <a:spcAft>
              <a:spcPct val="35000"/>
            </a:spcAft>
          </a:pPr>
          <a:r>
            <a:rPr lang="pt-PT" sz="2100" kern="1200" dirty="0" smtClean="0"/>
            <a:t>DR</a:t>
          </a:r>
          <a:endParaRPr lang="pt-PT" sz="2100" kern="1200" dirty="0"/>
        </a:p>
      </dsp:txBody>
      <dsp:txXfrm>
        <a:off x="1161603" y="182450"/>
        <a:ext cx="1451074" cy="1451074"/>
      </dsp:txXfrm>
    </dsp:sp>
    <dsp:sp modelId="{A1AD65EC-4576-418E-B82C-16CCBF9B05D2}">
      <dsp:nvSpPr>
        <dsp:cNvPr id="0" name=""/>
        <dsp:cNvSpPr/>
      </dsp:nvSpPr>
      <dsp:spPr>
        <a:xfrm>
          <a:off x="2322462" y="182450"/>
          <a:ext cx="1451074" cy="145107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9857" tIns="26670" rIns="79857" bIns="26670" numCol="1" spcCol="1270" anchor="ctr" anchorCtr="0">
          <a:noAutofit/>
        </a:bodyPr>
        <a:lstStyle/>
        <a:p>
          <a:pPr lvl="0" algn="ctr" defTabSz="933450">
            <a:lnSpc>
              <a:spcPct val="90000"/>
            </a:lnSpc>
            <a:spcBef>
              <a:spcPct val="0"/>
            </a:spcBef>
            <a:spcAft>
              <a:spcPct val="35000"/>
            </a:spcAft>
          </a:pPr>
          <a:r>
            <a:rPr lang="pt-PT" sz="2100" kern="1200" dirty="0" smtClean="0"/>
            <a:t>DFC</a:t>
          </a:r>
          <a:endParaRPr lang="pt-PT" sz="2100" kern="1200" dirty="0"/>
        </a:p>
      </dsp:txBody>
      <dsp:txXfrm>
        <a:off x="2322462" y="182450"/>
        <a:ext cx="1451074" cy="1451074"/>
      </dsp:txXfrm>
    </dsp:sp>
    <dsp:sp modelId="{E4D4A545-2F4A-4B10-B168-608F969CF25E}">
      <dsp:nvSpPr>
        <dsp:cNvPr id="0" name=""/>
        <dsp:cNvSpPr/>
      </dsp:nvSpPr>
      <dsp:spPr>
        <a:xfrm>
          <a:off x="3483322" y="182450"/>
          <a:ext cx="1451074" cy="145107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9857" tIns="26670" rIns="79857" bIns="26670" numCol="1" spcCol="1270" anchor="ctr" anchorCtr="0">
          <a:noAutofit/>
        </a:bodyPr>
        <a:lstStyle/>
        <a:p>
          <a:pPr lvl="0" algn="ctr" defTabSz="933450">
            <a:lnSpc>
              <a:spcPct val="90000"/>
            </a:lnSpc>
            <a:spcBef>
              <a:spcPct val="0"/>
            </a:spcBef>
            <a:spcAft>
              <a:spcPct val="35000"/>
            </a:spcAft>
          </a:pPr>
          <a:r>
            <a:rPr lang="pt-PT" sz="2100" kern="1200" dirty="0" smtClean="0"/>
            <a:t>DACP</a:t>
          </a:r>
          <a:endParaRPr lang="pt-PT" sz="2100" kern="1200" dirty="0"/>
        </a:p>
      </dsp:txBody>
      <dsp:txXfrm>
        <a:off x="3483322" y="182450"/>
        <a:ext cx="1451074" cy="1451074"/>
      </dsp:txXfrm>
    </dsp:sp>
    <dsp:sp modelId="{D8671D56-8C5C-4673-A4E3-E8BAB8CC0059}">
      <dsp:nvSpPr>
        <dsp:cNvPr id="0" name=""/>
        <dsp:cNvSpPr/>
      </dsp:nvSpPr>
      <dsp:spPr>
        <a:xfrm>
          <a:off x="4644181" y="182450"/>
          <a:ext cx="1451074" cy="145107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9857" tIns="26670" rIns="79857" bIns="26670" numCol="1" spcCol="1270" anchor="ctr" anchorCtr="0">
          <a:noAutofit/>
        </a:bodyPr>
        <a:lstStyle/>
        <a:p>
          <a:pPr lvl="0" algn="ctr" defTabSz="933450">
            <a:lnSpc>
              <a:spcPct val="90000"/>
            </a:lnSpc>
            <a:spcBef>
              <a:spcPct val="0"/>
            </a:spcBef>
            <a:spcAft>
              <a:spcPct val="35000"/>
            </a:spcAft>
          </a:pPr>
          <a:r>
            <a:rPr lang="pt-PT" sz="2100" kern="1200" dirty="0" smtClean="0"/>
            <a:t>Anexo</a:t>
          </a:r>
          <a:endParaRPr lang="pt-PT" sz="2100" kern="1200" dirty="0"/>
        </a:p>
      </dsp:txBody>
      <dsp:txXfrm>
        <a:off x="4644181" y="182450"/>
        <a:ext cx="1451074" cy="1451074"/>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A1C84D4-60F1-4318-8C47-7FC5CED863F8}">
      <dsp:nvSpPr>
        <dsp:cNvPr id="0" name=""/>
        <dsp:cNvSpPr/>
      </dsp:nvSpPr>
      <dsp:spPr>
        <a:xfrm rot="21300000">
          <a:off x="14504" y="1007947"/>
          <a:ext cx="5371031" cy="567334"/>
        </a:xfrm>
        <a:prstGeom prst="mathMinus">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2A33BD-B5D2-4607-804D-619B9BC0758D}">
      <dsp:nvSpPr>
        <dsp:cNvPr id="0" name=""/>
        <dsp:cNvSpPr/>
      </dsp:nvSpPr>
      <dsp:spPr>
        <a:xfrm>
          <a:off x="648004" y="129161"/>
          <a:ext cx="1620012" cy="1033292"/>
        </a:xfrm>
        <a:prstGeom prst="down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outerShdw blurRad="50800" dist="38100" algn="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DD2B1C88-3526-4D04-8D5C-5CC6DA37896B}">
      <dsp:nvSpPr>
        <dsp:cNvPr id="0" name=""/>
        <dsp:cNvSpPr/>
      </dsp:nvSpPr>
      <dsp:spPr>
        <a:xfrm>
          <a:off x="2555506" y="0"/>
          <a:ext cx="2341042" cy="10849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pt-PT" sz="1600" b="1" kern="1200" dirty="0"/>
            <a:t>Órgão de Gestão + TOC</a:t>
          </a:r>
        </a:p>
        <a:p>
          <a:pPr lvl="0" algn="ctr" defTabSz="711200">
            <a:lnSpc>
              <a:spcPct val="90000"/>
            </a:lnSpc>
            <a:spcBef>
              <a:spcPct val="0"/>
            </a:spcBef>
            <a:spcAft>
              <a:spcPct val="35000"/>
            </a:spcAft>
          </a:pPr>
          <a:r>
            <a:rPr lang="pt-PT" sz="1600" kern="1200" dirty="0"/>
            <a:t>Preparação, elaboração e apresentação das DF </a:t>
          </a:r>
        </a:p>
        <a:p>
          <a:pPr lvl="0" algn="ctr" defTabSz="711200">
            <a:lnSpc>
              <a:spcPct val="90000"/>
            </a:lnSpc>
            <a:spcBef>
              <a:spcPct val="0"/>
            </a:spcBef>
            <a:spcAft>
              <a:spcPct val="35000"/>
            </a:spcAft>
          </a:pPr>
          <a:endParaRPr lang="pt-PT" sz="1600" kern="1200" dirty="0"/>
        </a:p>
      </dsp:txBody>
      <dsp:txXfrm>
        <a:off x="2555506" y="0"/>
        <a:ext cx="2341042" cy="1084956"/>
      </dsp:txXfrm>
    </dsp:sp>
    <dsp:sp modelId="{E74CDA43-FF51-4CA1-A3BE-28136BCEAF7D}">
      <dsp:nvSpPr>
        <dsp:cNvPr id="0" name=""/>
        <dsp:cNvSpPr/>
      </dsp:nvSpPr>
      <dsp:spPr>
        <a:xfrm>
          <a:off x="3132023" y="1420776"/>
          <a:ext cx="1620012" cy="1033292"/>
        </a:xfrm>
        <a:prstGeom prst="up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outerShdw blurRad="50800" dist="38100" algn="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09EDA764-62FD-4157-A77D-0E54335B2534}">
      <dsp:nvSpPr>
        <dsp:cNvPr id="0" name=""/>
        <dsp:cNvSpPr/>
      </dsp:nvSpPr>
      <dsp:spPr>
        <a:xfrm>
          <a:off x="683731" y="1498273"/>
          <a:ext cx="1980561" cy="10849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pt-PT" sz="1600" b="1" kern="1200" dirty="0"/>
            <a:t>ROC</a:t>
          </a:r>
        </a:p>
        <a:p>
          <a:pPr lvl="0" algn="ctr" defTabSz="711200">
            <a:lnSpc>
              <a:spcPct val="90000"/>
            </a:lnSpc>
            <a:spcBef>
              <a:spcPct val="0"/>
            </a:spcBef>
            <a:spcAft>
              <a:spcPct val="35000"/>
            </a:spcAft>
          </a:pPr>
          <a:r>
            <a:rPr lang="pt-PT" sz="1600" kern="1200" dirty="0"/>
            <a:t>Fiscaliza e emite a </a:t>
          </a:r>
          <a:r>
            <a:rPr lang="pt-PT" sz="1600" kern="1200" dirty="0" smtClean="0"/>
            <a:t>CLC</a:t>
          </a:r>
          <a:endParaRPr lang="pt-PT" sz="1600" kern="1200" dirty="0"/>
        </a:p>
      </dsp:txBody>
      <dsp:txXfrm>
        <a:off x="683731" y="1498273"/>
        <a:ext cx="1980561" cy="1084956"/>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10.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6.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7.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1.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2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8.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9.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3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35.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pt-PT"/>
          </a:p>
        </p:txBody>
      </p:sp>
      <p:sp>
        <p:nvSpPr>
          <p:cNvPr id="3" name="Marcador de Posição da Data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ACBD355C-97E2-40C5-B502-EB71F05150ED}" type="datetimeFigureOut">
              <a:rPr lang="pt-PT" smtClean="0"/>
              <a:pPr/>
              <a:t>07-10-2012</a:t>
            </a:fld>
            <a:endParaRPr lang="pt-PT"/>
          </a:p>
        </p:txBody>
      </p:sp>
      <p:sp>
        <p:nvSpPr>
          <p:cNvPr id="4" name="Marcador de Posição do Rodapé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pt-PT"/>
          </a:p>
        </p:txBody>
      </p:sp>
      <p:sp>
        <p:nvSpPr>
          <p:cNvPr id="5" name="Marcador de Posição do Número do Diapositivo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380675B3-04FF-4717-957D-904E08BB023F}" type="slidenum">
              <a:rPr lang="pt-PT" smtClean="0"/>
              <a:pPr/>
              <a:t>‹nº›</a:t>
            </a:fld>
            <a:endParaRPr lang="pt-PT"/>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pt-PT"/>
          </a:p>
        </p:txBody>
      </p:sp>
      <p:sp>
        <p:nvSpPr>
          <p:cNvPr id="3" name="Marcador de Posição da Data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87369521-9AC3-424F-8457-2220F206A800}" type="datetimeFigureOut">
              <a:rPr lang="pt-PT" smtClean="0"/>
              <a:pPr/>
              <a:t>07-10-2012</a:t>
            </a:fld>
            <a:endParaRPr lang="pt-PT"/>
          </a:p>
        </p:txBody>
      </p:sp>
      <p:sp>
        <p:nvSpPr>
          <p:cNvPr id="4" name="Marcador de Posição da Imagem do Diapositivo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pt-PT"/>
          </a:p>
        </p:txBody>
      </p:sp>
      <p:sp>
        <p:nvSpPr>
          <p:cNvPr id="5" name="Marcador de Posição de Notas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6" name="Marcador de Posição do Rodapé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pt-PT"/>
          </a:p>
        </p:txBody>
      </p:sp>
      <p:sp>
        <p:nvSpPr>
          <p:cNvPr id="7" name="Marcador de Posição do Número do Diapositivo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2B76FF5F-D84F-4CEE-93EA-4CDFD3DE56FF}" type="slidenum">
              <a:rPr lang="pt-PT" smtClean="0"/>
              <a:pPr/>
              <a:t>‹nº›</a:t>
            </a:fld>
            <a:endParaRPr lang="pt-PT"/>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a:t>
            </a:fld>
            <a:endParaRPr lang="pt-P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10</a:t>
            </a:fld>
            <a:endParaRPr lang="pt-PT"/>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100</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102</a:t>
            </a:fld>
            <a:endParaRPr lang="en-US" smtClean="0"/>
          </a:p>
        </p:txBody>
      </p:sp>
      <p:sp>
        <p:nvSpPr>
          <p:cNvPr id="54275" name="Rectangle 2"/>
          <p:cNvSpPr>
            <a:spLocks noGrp="1" noRot="1" noChangeAspect="1" noChangeArrowheads="1" noTextEdit="1"/>
          </p:cNvSpPr>
          <p:nvPr>
            <p:ph type="sldImg"/>
          </p:nvPr>
        </p:nvSpPr>
        <p:spPr>
          <a:xfrm>
            <a:off x="836613" y="481013"/>
            <a:ext cx="5653087" cy="4238625"/>
          </a:xfrm>
          <a:ln/>
        </p:spPr>
      </p:sp>
      <p:sp>
        <p:nvSpPr>
          <p:cNvPr id="54276" name="Rectangle 3"/>
          <p:cNvSpPr>
            <a:spLocks noGrp="1" noChangeArrowheads="1"/>
          </p:cNvSpPr>
          <p:nvPr>
            <p:ph type="body" idx="1"/>
          </p:nvPr>
        </p:nvSpPr>
        <p:spPr>
          <a:xfrm>
            <a:off x="568962" y="5202317"/>
            <a:ext cx="6094307" cy="3812143"/>
          </a:xfrm>
          <a:noFill/>
          <a:ln/>
        </p:spPr>
        <p:txBody>
          <a:bodyPr/>
          <a:lstStyle/>
          <a:p>
            <a:pPr marL="181223" indent="-181223"/>
            <a:endParaRPr lang="de-DE" dirty="0"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11</a:t>
            </a:fld>
            <a:endParaRPr lang="pt-PT"/>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12</a:t>
            </a:fld>
            <a:endParaRPr lang="pt-PT"/>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13</a:t>
            </a:fld>
            <a:endParaRPr lang="pt-PT"/>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14</a:t>
            </a:fld>
            <a:endParaRPr lang="pt-PT"/>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15</a:t>
            </a:fld>
            <a:endParaRPr lang="pt-PT"/>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70829497-C5DD-4C57-87FC-C5E79C8555AC}" type="slidenum">
              <a:rPr lang="pt-PT" smtClean="0"/>
              <a:pPr/>
              <a:t>154</a:t>
            </a:fld>
            <a:endParaRPr lang="pt-PT"/>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16</a:t>
            </a:fld>
            <a:endParaRPr lang="pt-PT"/>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169</a:t>
            </a:fld>
            <a:endParaRPr lang="pt-PT"/>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17</a:t>
            </a:fld>
            <a:endParaRPr lang="pt-PT"/>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170</a:t>
            </a:fld>
            <a:endParaRPr lang="en-US" smtClean="0"/>
          </a:p>
        </p:txBody>
      </p:sp>
      <p:sp>
        <p:nvSpPr>
          <p:cNvPr id="54275" name="Rectangle 2"/>
          <p:cNvSpPr>
            <a:spLocks noGrp="1" noRot="1" noChangeAspect="1" noChangeArrowheads="1" noTextEdit="1"/>
          </p:cNvSpPr>
          <p:nvPr>
            <p:ph type="sldImg"/>
          </p:nvPr>
        </p:nvSpPr>
        <p:spPr>
          <a:xfrm>
            <a:off x="836613" y="481013"/>
            <a:ext cx="5653087" cy="4238625"/>
          </a:xfrm>
          <a:ln/>
        </p:spPr>
      </p:sp>
      <p:sp>
        <p:nvSpPr>
          <p:cNvPr id="54276" name="Rectangle 3"/>
          <p:cNvSpPr>
            <a:spLocks noGrp="1" noChangeArrowheads="1"/>
          </p:cNvSpPr>
          <p:nvPr>
            <p:ph type="body" idx="1"/>
          </p:nvPr>
        </p:nvSpPr>
        <p:spPr>
          <a:xfrm>
            <a:off x="568962" y="5202317"/>
            <a:ext cx="6094307" cy="3812143"/>
          </a:xfrm>
          <a:noFill/>
          <a:ln/>
        </p:spPr>
        <p:txBody>
          <a:bodyPr/>
          <a:lstStyle/>
          <a:p>
            <a:pPr marL="181223" indent="-181223"/>
            <a:endParaRPr lang="de-DE" dirty="0" smtClean="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171</a:t>
            </a:fld>
            <a:endParaRPr lang="en-US" smtClean="0"/>
          </a:p>
        </p:txBody>
      </p:sp>
      <p:sp>
        <p:nvSpPr>
          <p:cNvPr id="54275" name="Rectangle 2"/>
          <p:cNvSpPr>
            <a:spLocks noGrp="1" noRot="1" noChangeAspect="1" noChangeArrowheads="1" noTextEdit="1"/>
          </p:cNvSpPr>
          <p:nvPr>
            <p:ph type="sldImg"/>
          </p:nvPr>
        </p:nvSpPr>
        <p:spPr>
          <a:xfrm>
            <a:off x="836613" y="481013"/>
            <a:ext cx="5653087" cy="4238625"/>
          </a:xfrm>
          <a:ln/>
        </p:spPr>
      </p:sp>
      <p:sp>
        <p:nvSpPr>
          <p:cNvPr id="54276" name="Rectangle 3"/>
          <p:cNvSpPr>
            <a:spLocks noGrp="1" noChangeArrowheads="1"/>
          </p:cNvSpPr>
          <p:nvPr>
            <p:ph type="body" idx="1"/>
          </p:nvPr>
        </p:nvSpPr>
        <p:spPr>
          <a:xfrm>
            <a:off x="568962" y="5202317"/>
            <a:ext cx="6094307" cy="3812143"/>
          </a:xfrm>
          <a:noFill/>
          <a:ln/>
        </p:spPr>
        <p:txBody>
          <a:bodyPr/>
          <a:lstStyle/>
          <a:p>
            <a:pPr marL="181223" indent="-181223"/>
            <a:endParaRPr lang="de-DE" dirty="0" smtClean="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172</a:t>
            </a:fld>
            <a:endParaRPr lang="en-US" smtClean="0"/>
          </a:p>
        </p:txBody>
      </p:sp>
      <p:sp>
        <p:nvSpPr>
          <p:cNvPr id="54275" name="Rectangle 2"/>
          <p:cNvSpPr>
            <a:spLocks noGrp="1" noRot="1" noChangeAspect="1" noChangeArrowheads="1" noTextEdit="1"/>
          </p:cNvSpPr>
          <p:nvPr>
            <p:ph type="sldImg"/>
          </p:nvPr>
        </p:nvSpPr>
        <p:spPr>
          <a:xfrm>
            <a:off x="836613" y="481013"/>
            <a:ext cx="5653087" cy="4238625"/>
          </a:xfrm>
          <a:ln/>
        </p:spPr>
      </p:sp>
      <p:sp>
        <p:nvSpPr>
          <p:cNvPr id="54276" name="Rectangle 3"/>
          <p:cNvSpPr>
            <a:spLocks noGrp="1" noChangeArrowheads="1"/>
          </p:cNvSpPr>
          <p:nvPr>
            <p:ph type="body" idx="1"/>
          </p:nvPr>
        </p:nvSpPr>
        <p:spPr>
          <a:xfrm>
            <a:off x="568962" y="5202317"/>
            <a:ext cx="6094307" cy="3812143"/>
          </a:xfrm>
          <a:noFill/>
          <a:ln/>
        </p:spPr>
        <p:txBody>
          <a:bodyPr/>
          <a:lstStyle/>
          <a:p>
            <a:pPr marL="181223" indent="-181223"/>
            <a:endParaRPr lang="de-DE" dirty="0" smtClean="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173</a:t>
            </a:fld>
            <a:endParaRPr lang="en-US" smtClean="0"/>
          </a:p>
        </p:txBody>
      </p:sp>
      <p:sp>
        <p:nvSpPr>
          <p:cNvPr id="54275" name="Rectangle 2"/>
          <p:cNvSpPr>
            <a:spLocks noGrp="1" noRot="1" noChangeAspect="1" noChangeArrowheads="1" noTextEdit="1"/>
          </p:cNvSpPr>
          <p:nvPr>
            <p:ph type="sldImg"/>
          </p:nvPr>
        </p:nvSpPr>
        <p:spPr>
          <a:xfrm>
            <a:off x="836613" y="481013"/>
            <a:ext cx="5653087" cy="4238625"/>
          </a:xfrm>
          <a:ln/>
        </p:spPr>
      </p:sp>
      <p:sp>
        <p:nvSpPr>
          <p:cNvPr id="54276" name="Rectangle 3"/>
          <p:cNvSpPr>
            <a:spLocks noGrp="1" noChangeArrowheads="1"/>
          </p:cNvSpPr>
          <p:nvPr>
            <p:ph type="body" idx="1"/>
          </p:nvPr>
        </p:nvSpPr>
        <p:spPr>
          <a:xfrm>
            <a:off x="568962" y="5202317"/>
            <a:ext cx="6094307" cy="3812143"/>
          </a:xfrm>
          <a:noFill/>
          <a:ln/>
        </p:spPr>
        <p:txBody>
          <a:bodyPr/>
          <a:lstStyle/>
          <a:p>
            <a:pPr marL="181223" indent="-181223"/>
            <a:endParaRPr lang="de-DE" dirty="0" smtClean="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174</a:t>
            </a:fld>
            <a:endParaRPr lang="en-US" smtClean="0"/>
          </a:p>
        </p:txBody>
      </p:sp>
      <p:sp>
        <p:nvSpPr>
          <p:cNvPr id="54275" name="Rectangle 2"/>
          <p:cNvSpPr>
            <a:spLocks noGrp="1" noRot="1" noChangeAspect="1" noChangeArrowheads="1" noTextEdit="1"/>
          </p:cNvSpPr>
          <p:nvPr>
            <p:ph type="sldImg"/>
          </p:nvPr>
        </p:nvSpPr>
        <p:spPr>
          <a:xfrm>
            <a:off x="836613" y="481013"/>
            <a:ext cx="5653087" cy="4238625"/>
          </a:xfrm>
          <a:ln/>
        </p:spPr>
      </p:sp>
      <p:sp>
        <p:nvSpPr>
          <p:cNvPr id="54276" name="Rectangle 3"/>
          <p:cNvSpPr>
            <a:spLocks noGrp="1" noChangeArrowheads="1"/>
          </p:cNvSpPr>
          <p:nvPr>
            <p:ph type="body" idx="1"/>
          </p:nvPr>
        </p:nvSpPr>
        <p:spPr>
          <a:xfrm>
            <a:off x="568962" y="5202317"/>
            <a:ext cx="6094307" cy="3812143"/>
          </a:xfrm>
          <a:noFill/>
          <a:ln/>
        </p:spPr>
        <p:txBody>
          <a:bodyPr/>
          <a:lstStyle/>
          <a:p>
            <a:pPr marL="181223" indent="-181223"/>
            <a:endParaRPr lang="de-DE" dirty="0" smtClean="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175</a:t>
            </a:fld>
            <a:endParaRPr lang="en-US" smtClean="0"/>
          </a:p>
        </p:txBody>
      </p:sp>
      <p:sp>
        <p:nvSpPr>
          <p:cNvPr id="54275" name="Rectangle 2"/>
          <p:cNvSpPr>
            <a:spLocks noGrp="1" noRot="1" noChangeAspect="1" noChangeArrowheads="1" noTextEdit="1"/>
          </p:cNvSpPr>
          <p:nvPr>
            <p:ph type="sldImg"/>
          </p:nvPr>
        </p:nvSpPr>
        <p:spPr>
          <a:xfrm>
            <a:off x="836613" y="481013"/>
            <a:ext cx="5653087" cy="4238625"/>
          </a:xfrm>
          <a:ln/>
        </p:spPr>
      </p:sp>
      <p:sp>
        <p:nvSpPr>
          <p:cNvPr id="54276" name="Rectangle 3"/>
          <p:cNvSpPr>
            <a:spLocks noGrp="1" noChangeArrowheads="1"/>
          </p:cNvSpPr>
          <p:nvPr>
            <p:ph type="body" idx="1"/>
          </p:nvPr>
        </p:nvSpPr>
        <p:spPr>
          <a:xfrm>
            <a:off x="568962" y="5202317"/>
            <a:ext cx="6094307" cy="3812143"/>
          </a:xfrm>
          <a:noFill/>
          <a:ln/>
        </p:spPr>
        <p:txBody>
          <a:bodyPr/>
          <a:lstStyle/>
          <a:p>
            <a:pPr marL="181223" indent="-181223"/>
            <a:endParaRPr lang="de-DE" dirty="0" smtClean="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176</a:t>
            </a:fld>
            <a:endParaRPr lang="en-US" smtClean="0"/>
          </a:p>
        </p:txBody>
      </p:sp>
      <p:sp>
        <p:nvSpPr>
          <p:cNvPr id="54275" name="Rectangle 2"/>
          <p:cNvSpPr>
            <a:spLocks noGrp="1" noRot="1" noChangeAspect="1" noChangeArrowheads="1" noTextEdit="1"/>
          </p:cNvSpPr>
          <p:nvPr>
            <p:ph type="sldImg"/>
          </p:nvPr>
        </p:nvSpPr>
        <p:spPr>
          <a:xfrm>
            <a:off x="836613" y="481013"/>
            <a:ext cx="5653087" cy="4238625"/>
          </a:xfrm>
          <a:ln/>
        </p:spPr>
      </p:sp>
      <p:sp>
        <p:nvSpPr>
          <p:cNvPr id="54276" name="Rectangle 3"/>
          <p:cNvSpPr>
            <a:spLocks noGrp="1" noChangeArrowheads="1"/>
          </p:cNvSpPr>
          <p:nvPr>
            <p:ph type="body" idx="1"/>
          </p:nvPr>
        </p:nvSpPr>
        <p:spPr>
          <a:xfrm>
            <a:off x="568962" y="5202317"/>
            <a:ext cx="6094307" cy="3812143"/>
          </a:xfrm>
          <a:noFill/>
          <a:ln/>
        </p:spPr>
        <p:txBody>
          <a:bodyPr/>
          <a:lstStyle/>
          <a:p>
            <a:pPr marL="181223" indent="-181223"/>
            <a:endParaRPr lang="de-DE" dirty="0" smtClean="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177</a:t>
            </a:fld>
            <a:endParaRPr lang="en-US" smtClean="0"/>
          </a:p>
        </p:txBody>
      </p:sp>
      <p:sp>
        <p:nvSpPr>
          <p:cNvPr id="54275" name="Rectangle 2"/>
          <p:cNvSpPr>
            <a:spLocks noGrp="1" noRot="1" noChangeAspect="1" noChangeArrowheads="1" noTextEdit="1"/>
          </p:cNvSpPr>
          <p:nvPr>
            <p:ph type="sldImg"/>
          </p:nvPr>
        </p:nvSpPr>
        <p:spPr>
          <a:xfrm>
            <a:off x="836613" y="481013"/>
            <a:ext cx="5653087" cy="4238625"/>
          </a:xfrm>
          <a:ln/>
        </p:spPr>
      </p:sp>
      <p:sp>
        <p:nvSpPr>
          <p:cNvPr id="54276" name="Rectangle 3"/>
          <p:cNvSpPr>
            <a:spLocks noGrp="1" noChangeArrowheads="1"/>
          </p:cNvSpPr>
          <p:nvPr>
            <p:ph type="body" idx="1"/>
          </p:nvPr>
        </p:nvSpPr>
        <p:spPr>
          <a:xfrm>
            <a:off x="568962" y="5202317"/>
            <a:ext cx="6094307" cy="3812143"/>
          </a:xfrm>
          <a:noFill/>
          <a:ln/>
        </p:spPr>
        <p:txBody>
          <a:bodyPr/>
          <a:lstStyle/>
          <a:p>
            <a:pPr marL="181223" indent="-181223"/>
            <a:endParaRPr lang="de-DE" dirty="0" smtClean="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178</a:t>
            </a:fld>
            <a:endParaRPr lang="en-US" smtClean="0"/>
          </a:p>
        </p:txBody>
      </p:sp>
      <p:sp>
        <p:nvSpPr>
          <p:cNvPr id="54275" name="Rectangle 2"/>
          <p:cNvSpPr>
            <a:spLocks noGrp="1" noRot="1" noChangeAspect="1" noChangeArrowheads="1" noTextEdit="1"/>
          </p:cNvSpPr>
          <p:nvPr>
            <p:ph type="sldImg"/>
          </p:nvPr>
        </p:nvSpPr>
        <p:spPr>
          <a:xfrm>
            <a:off x="836613" y="481013"/>
            <a:ext cx="5653087" cy="4238625"/>
          </a:xfrm>
          <a:ln/>
        </p:spPr>
      </p:sp>
      <p:sp>
        <p:nvSpPr>
          <p:cNvPr id="54276" name="Rectangle 3"/>
          <p:cNvSpPr>
            <a:spLocks noGrp="1" noChangeArrowheads="1"/>
          </p:cNvSpPr>
          <p:nvPr>
            <p:ph type="body" idx="1"/>
          </p:nvPr>
        </p:nvSpPr>
        <p:spPr>
          <a:xfrm>
            <a:off x="568962" y="5202317"/>
            <a:ext cx="6094307" cy="3812143"/>
          </a:xfrm>
          <a:noFill/>
          <a:ln/>
        </p:spPr>
        <p:txBody>
          <a:bodyPr/>
          <a:lstStyle/>
          <a:p>
            <a:pPr marL="181223" indent="-181223"/>
            <a:endParaRPr lang="de-DE" dirty="0" smtClean="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179</a:t>
            </a:fld>
            <a:endParaRPr lang="en-US" smtClean="0"/>
          </a:p>
        </p:txBody>
      </p:sp>
      <p:sp>
        <p:nvSpPr>
          <p:cNvPr id="54275" name="Rectangle 2"/>
          <p:cNvSpPr>
            <a:spLocks noGrp="1" noRot="1" noChangeAspect="1" noChangeArrowheads="1" noTextEdit="1"/>
          </p:cNvSpPr>
          <p:nvPr>
            <p:ph type="sldImg"/>
          </p:nvPr>
        </p:nvSpPr>
        <p:spPr>
          <a:xfrm>
            <a:off x="836613" y="481013"/>
            <a:ext cx="5653087" cy="4238625"/>
          </a:xfrm>
          <a:ln/>
        </p:spPr>
      </p:sp>
      <p:sp>
        <p:nvSpPr>
          <p:cNvPr id="54276" name="Rectangle 3"/>
          <p:cNvSpPr>
            <a:spLocks noGrp="1" noChangeArrowheads="1"/>
          </p:cNvSpPr>
          <p:nvPr>
            <p:ph type="body" idx="1"/>
          </p:nvPr>
        </p:nvSpPr>
        <p:spPr>
          <a:xfrm>
            <a:off x="568962" y="5202317"/>
            <a:ext cx="6094307" cy="3812143"/>
          </a:xfrm>
          <a:noFill/>
          <a:ln/>
        </p:spPr>
        <p:txBody>
          <a:bodyPr/>
          <a:lstStyle/>
          <a:p>
            <a:pPr marL="181223" indent="-181223"/>
            <a:endParaRPr lang="de-DE"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18</a:t>
            </a:fld>
            <a:endParaRPr lang="pt-PT"/>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180</a:t>
            </a:fld>
            <a:endParaRPr lang="en-US" smtClean="0"/>
          </a:p>
        </p:txBody>
      </p:sp>
      <p:sp>
        <p:nvSpPr>
          <p:cNvPr id="54275" name="Rectangle 2"/>
          <p:cNvSpPr>
            <a:spLocks noGrp="1" noRot="1" noChangeAspect="1" noChangeArrowheads="1" noTextEdit="1"/>
          </p:cNvSpPr>
          <p:nvPr>
            <p:ph type="sldImg"/>
          </p:nvPr>
        </p:nvSpPr>
        <p:spPr>
          <a:xfrm>
            <a:off x="836613" y="481013"/>
            <a:ext cx="5653087" cy="4238625"/>
          </a:xfrm>
          <a:ln/>
        </p:spPr>
      </p:sp>
      <p:sp>
        <p:nvSpPr>
          <p:cNvPr id="54276" name="Rectangle 3"/>
          <p:cNvSpPr>
            <a:spLocks noGrp="1" noChangeArrowheads="1"/>
          </p:cNvSpPr>
          <p:nvPr>
            <p:ph type="body" idx="1"/>
          </p:nvPr>
        </p:nvSpPr>
        <p:spPr>
          <a:xfrm>
            <a:off x="568962" y="5202317"/>
            <a:ext cx="6094307" cy="3812143"/>
          </a:xfrm>
          <a:noFill/>
          <a:ln/>
        </p:spPr>
        <p:txBody>
          <a:bodyPr/>
          <a:lstStyle/>
          <a:p>
            <a:pPr marL="181223" indent="-181223"/>
            <a:endParaRPr lang="de-DE" dirty="0" smtClean="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181</a:t>
            </a:fld>
            <a:endParaRPr lang="pt-PT"/>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Cabeçalho 3"/>
          <p:cNvSpPr>
            <a:spLocks noGrp="1"/>
          </p:cNvSpPr>
          <p:nvPr>
            <p:ph type="hdr" sz="quarter" idx="10"/>
          </p:nvPr>
        </p:nvSpPr>
        <p:spPr/>
        <p:txBody>
          <a:bodyPr/>
          <a:lstStyle/>
          <a:p>
            <a:pPr>
              <a:defRPr/>
            </a:pPr>
            <a:r>
              <a:rPr lang="pt-PT" smtClean="0"/>
              <a:t>"ALTERAÇÕES FISCAIS PARA 2011"</a:t>
            </a:r>
            <a:endParaRPr lang="pt-PT"/>
          </a:p>
        </p:txBody>
      </p:sp>
      <p:sp>
        <p:nvSpPr>
          <p:cNvPr id="5" name="Marcador de Posição da Data 4"/>
          <p:cNvSpPr>
            <a:spLocks noGrp="1"/>
          </p:cNvSpPr>
          <p:nvPr>
            <p:ph type="dt" idx="11"/>
          </p:nvPr>
        </p:nvSpPr>
        <p:spPr/>
        <p:txBody>
          <a:bodyPr/>
          <a:lstStyle/>
          <a:p>
            <a:pPr>
              <a:defRPr/>
            </a:pPr>
            <a:r>
              <a:rPr lang="pt-PT" smtClean="0"/>
              <a:t>25-02-2011</a:t>
            </a:r>
            <a:endParaRPr lang="pt-PT"/>
          </a:p>
        </p:txBody>
      </p:sp>
      <p:sp>
        <p:nvSpPr>
          <p:cNvPr id="6" name="Marcador de Posição do Rodapé 5"/>
          <p:cNvSpPr>
            <a:spLocks noGrp="1"/>
          </p:cNvSpPr>
          <p:nvPr>
            <p:ph type="ftr" sz="quarter" idx="12"/>
          </p:nvPr>
        </p:nvSpPr>
        <p:spPr/>
        <p:txBody>
          <a:bodyPr/>
          <a:lstStyle/>
          <a:p>
            <a:pPr>
              <a:defRPr/>
            </a:pPr>
            <a:r>
              <a:rPr lang="pt-PT" smtClean="0"/>
              <a:t>SEMINÁRIOS MONERIS</a:t>
            </a:r>
            <a:endParaRPr lang="pt-PT"/>
          </a:p>
        </p:txBody>
      </p:sp>
      <p:sp>
        <p:nvSpPr>
          <p:cNvPr id="7" name="Marcador de Posição do Número do Diapositivo 6"/>
          <p:cNvSpPr>
            <a:spLocks noGrp="1"/>
          </p:cNvSpPr>
          <p:nvPr>
            <p:ph type="sldNum" sz="quarter" idx="13"/>
          </p:nvPr>
        </p:nvSpPr>
        <p:spPr/>
        <p:txBody>
          <a:bodyPr/>
          <a:lstStyle/>
          <a:p>
            <a:pPr>
              <a:defRPr/>
            </a:pPr>
            <a:fld id="{4A03CBFD-FEC5-4EF5-963B-FB928B6C936B}" type="slidenum">
              <a:rPr lang="pt-PT" smtClean="0"/>
              <a:pPr>
                <a:defRPr/>
              </a:pPr>
              <a:t>182</a:t>
            </a:fld>
            <a:endParaRPr lang="pt-PT"/>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Cabeçalho 3"/>
          <p:cNvSpPr>
            <a:spLocks noGrp="1"/>
          </p:cNvSpPr>
          <p:nvPr>
            <p:ph type="hdr" sz="quarter" idx="10"/>
          </p:nvPr>
        </p:nvSpPr>
        <p:spPr/>
        <p:txBody>
          <a:bodyPr/>
          <a:lstStyle/>
          <a:p>
            <a:pPr>
              <a:defRPr/>
            </a:pPr>
            <a:r>
              <a:rPr lang="pt-PT" smtClean="0"/>
              <a:t>"ALTERAÇÕES FISCAIS PARA 2011"</a:t>
            </a:r>
            <a:endParaRPr lang="pt-PT"/>
          </a:p>
        </p:txBody>
      </p:sp>
      <p:sp>
        <p:nvSpPr>
          <p:cNvPr id="5" name="Marcador de Posição da Data 4"/>
          <p:cNvSpPr>
            <a:spLocks noGrp="1"/>
          </p:cNvSpPr>
          <p:nvPr>
            <p:ph type="dt" idx="11"/>
          </p:nvPr>
        </p:nvSpPr>
        <p:spPr/>
        <p:txBody>
          <a:bodyPr/>
          <a:lstStyle/>
          <a:p>
            <a:pPr>
              <a:defRPr/>
            </a:pPr>
            <a:r>
              <a:rPr lang="pt-PT" smtClean="0"/>
              <a:t>25-02-2011</a:t>
            </a:r>
            <a:endParaRPr lang="pt-PT"/>
          </a:p>
        </p:txBody>
      </p:sp>
      <p:sp>
        <p:nvSpPr>
          <p:cNvPr id="6" name="Marcador de Posição do Rodapé 5"/>
          <p:cNvSpPr>
            <a:spLocks noGrp="1"/>
          </p:cNvSpPr>
          <p:nvPr>
            <p:ph type="ftr" sz="quarter" idx="12"/>
          </p:nvPr>
        </p:nvSpPr>
        <p:spPr/>
        <p:txBody>
          <a:bodyPr/>
          <a:lstStyle/>
          <a:p>
            <a:pPr>
              <a:defRPr/>
            </a:pPr>
            <a:r>
              <a:rPr lang="pt-PT" smtClean="0"/>
              <a:t>SEMINÁRIOS MONERIS</a:t>
            </a:r>
            <a:endParaRPr lang="pt-PT"/>
          </a:p>
        </p:txBody>
      </p:sp>
      <p:sp>
        <p:nvSpPr>
          <p:cNvPr id="7" name="Marcador de Posição do Número do Diapositivo 6"/>
          <p:cNvSpPr>
            <a:spLocks noGrp="1"/>
          </p:cNvSpPr>
          <p:nvPr>
            <p:ph type="sldNum" sz="quarter" idx="13"/>
          </p:nvPr>
        </p:nvSpPr>
        <p:spPr/>
        <p:txBody>
          <a:bodyPr/>
          <a:lstStyle/>
          <a:p>
            <a:pPr>
              <a:defRPr/>
            </a:pPr>
            <a:fld id="{4A03CBFD-FEC5-4EF5-963B-FB928B6C936B}" type="slidenum">
              <a:rPr lang="pt-PT" smtClean="0"/>
              <a:pPr>
                <a:defRPr/>
              </a:pPr>
              <a:t>183</a:t>
            </a:fld>
            <a:endParaRPr lang="pt-PT"/>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Cabeçalho 3"/>
          <p:cNvSpPr>
            <a:spLocks noGrp="1"/>
          </p:cNvSpPr>
          <p:nvPr>
            <p:ph type="hdr" sz="quarter" idx="10"/>
          </p:nvPr>
        </p:nvSpPr>
        <p:spPr/>
        <p:txBody>
          <a:bodyPr/>
          <a:lstStyle/>
          <a:p>
            <a:pPr>
              <a:defRPr/>
            </a:pPr>
            <a:r>
              <a:rPr lang="pt-PT" smtClean="0"/>
              <a:t>"ALTERAÇÕES FISCAIS PARA 2011"</a:t>
            </a:r>
            <a:endParaRPr lang="pt-PT"/>
          </a:p>
        </p:txBody>
      </p:sp>
      <p:sp>
        <p:nvSpPr>
          <p:cNvPr id="5" name="Marcador de Posição da Data 4"/>
          <p:cNvSpPr>
            <a:spLocks noGrp="1"/>
          </p:cNvSpPr>
          <p:nvPr>
            <p:ph type="dt" idx="11"/>
          </p:nvPr>
        </p:nvSpPr>
        <p:spPr/>
        <p:txBody>
          <a:bodyPr/>
          <a:lstStyle/>
          <a:p>
            <a:pPr>
              <a:defRPr/>
            </a:pPr>
            <a:r>
              <a:rPr lang="pt-PT" smtClean="0"/>
              <a:t>25-02-2011</a:t>
            </a:r>
            <a:endParaRPr lang="pt-PT"/>
          </a:p>
        </p:txBody>
      </p:sp>
      <p:sp>
        <p:nvSpPr>
          <p:cNvPr id="6" name="Marcador de Posição do Rodapé 5"/>
          <p:cNvSpPr>
            <a:spLocks noGrp="1"/>
          </p:cNvSpPr>
          <p:nvPr>
            <p:ph type="ftr" sz="quarter" idx="12"/>
          </p:nvPr>
        </p:nvSpPr>
        <p:spPr/>
        <p:txBody>
          <a:bodyPr/>
          <a:lstStyle/>
          <a:p>
            <a:pPr>
              <a:defRPr/>
            </a:pPr>
            <a:r>
              <a:rPr lang="pt-PT" smtClean="0"/>
              <a:t>SEMINÁRIOS MONERIS</a:t>
            </a:r>
            <a:endParaRPr lang="pt-PT"/>
          </a:p>
        </p:txBody>
      </p:sp>
      <p:sp>
        <p:nvSpPr>
          <p:cNvPr id="7" name="Marcador de Posição do Número do Diapositivo 6"/>
          <p:cNvSpPr>
            <a:spLocks noGrp="1"/>
          </p:cNvSpPr>
          <p:nvPr>
            <p:ph type="sldNum" sz="quarter" idx="13"/>
          </p:nvPr>
        </p:nvSpPr>
        <p:spPr/>
        <p:txBody>
          <a:bodyPr/>
          <a:lstStyle/>
          <a:p>
            <a:pPr>
              <a:defRPr/>
            </a:pPr>
            <a:fld id="{4A03CBFD-FEC5-4EF5-963B-FB928B6C936B}" type="slidenum">
              <a:rPr lang="pt-PT" smtClean="0"/>
              <a:pPr>
                <a:defRPr/>
              </a:pPr>
              <a:t>184</a:t>
            </a:fld>
            <a:endParaRPr lang="pt-PT"/>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Cabeçalho 3"/>
          <p:cNvSpPr>
            <a:spLocks noGrp="1"/>
          </p:cNvSpPr>
          <p:nvPr>
            <p:ph type="hdr" sz="quarter" idx="10"/>
          </p:nvPr>
        </p:nvSpPr>
        <p:spPr/>
        <p:txBody>
          <a:bodyPr/>
          <a:lstStyle/>
          <a:p>
            <a:pPr>
              <a:defRPr/>
            </a:pPr>
            <a:r>
              <a:rPr lang="pt-PT" smtClean="0"/>
              <a:t>"ALTERAÇÕES FISCAIS PARA 2011"</a:t>
            </a:r>
            <a:endParaRPr lang="pt-PT"/>
          </a:p>
        </p:txBody>
      </p:sp>
      <p:sp>
        <p:nvSpPr>
          <p:cNvPr id="5" name="Marcador de Posição da Data 4"/>
          <p:cNvSpPr>
            <a:spLocks noGrp="1"/>
          </p:cNvSpPr>
          <p:nvPr>
            <p:ph type="dt" idx="11"/>
          </p:nvPr>
        </p:nvSpPr>
        <p:spPr/>
        <p:txBody>
          <a:bodyPr/>
          <a:lstStyle/>
          <a:p>
            <a:pPr>
              <a:defRPr/>
            </a:pPr>
            <a:r>
              <a:rPr lang="pt-PT" smtClean="0"/>
              <a:t>25-02-2011</a:t>
            </a:r>
            <a:endParaRPr lang="pt-PT"/>
          </a:p>
        </p:txBody>
      </p:sp>
      <p:sp>
        <p:nvSpPr>
          <p:cNvPr id="6" name="Marcador de Posição do Rodapé 5"/>
          <p:cNvSpPr>
            <a:spLocks noGrp="1"/>
          </p:cNvSpPr>
          <p:nvPr>
            <p:ph type="ftr" sz="quarter" idx="12"/>
          </p:nvPr>
        </p:nvSpPr>
        <p:spPr/>
        <p:txBody>
          <a:bodyPr/>
          <a:lstStyle/>
          <a:p>
            <a:pPr>
              <a:defRPr/>
            </a:pPr>
            <a:r>
              <a:rPr lang="pt-PT" smtClean="0"/>
              <a:t>SEMINÁRIOS MONERIS</a:t>
            </a:r>
            <a:endParaRPr lang="pt-PT"/>
          </a:p>
        </p:txBody>
      </p:sp>
      <p:sp>
        <p:nvSpPr>
          <p:cNvPr id="7" name="Marcador de Posição do Número do Diapositivo 6"/>
          <p:cNvSpPr>
            <a:spLocks noGrp="1"/>
          </p:cNvSpPr>
          <p:nvPr>
            <p:ph type="sldNum" sz="quarter" idx="13"/>
          </p:nvPr>
        </p:nvSpPr>
        <p:spPr/>
        <p:txBody>
          <a:bodyPr/>
          <a:lstStyle/>
          <a:p>
            <a:pPr>
              <a:defRPr/>
            </a:pPr>
            <a:fld id="{4A03CBFD-FEC5-4EF5-963B-FB928B6C936B}" type="slidenum">
              <a:rPr lang="pt-PT" smtClean="0"/>
              <a:pPr>
                <a:defRPr/>
              </a:pPr>
              <a:t>185</a:t>
            </a:fld>
            <a:endParaRPr lang="pt-PT"/>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Cabeçalho 3"/>
          <p:cNvSpPr>
            <a:spLocks noGrp="1"/>
          </p:cNvSpPr>
          <p:nvPr>
            <p:ph type="hdr" sz="quarter" idx="10"/>
          </p:nvPr>
        </p:nvSpPr>
        <p:spPr/>
        <p:txBody>
          <a:bodyPr/>
          <a:lstStyle/>
          <a:p>
            <a:pPr>
              <a:defRPr/>
            </a:pPr>
            <a:r>
              <a:rPr lang="pt-PT" smtClean="0"/>
              <a:t>"ALTERAÇÕES FISCAIS PARA 2011"</a:t>
            </a:r>
            <a:endParaRPr lang="pt-PT"/>
          </a:p>
        </p:txBody>
      </p:sp>
      <p:sp>
        <p:nvSpPr>
          <p:cNvPr id="5" name="Marcador de Posição da Data 4"/>
          <p:cNvSpPr>
            <a:spLocks noGrp="1"/>
          </p:cNvSpPr>
          <p:nvPr>
            <p:ph type="dt" idx="11"/>
          </p:nvPr>
        </p:nvSpPr>
        <p:spPr/>
        <p:txBody>
          <a:bodyPr/>
          <a:lstStyle/>
          <a:p>
            <a:pPr>
              <a:defRPr/>
            </a:pPr>
            <a:r>
              <a:rPr lang="pt-PT" smtClean="0"/>
              <a:t>25-02-2011</a:t>
            </a:r>
            <a:endParaRPr lang="pt-PT"/>
          </a:p>
        </p:txBody>
      </p:sp>
      <p:sp>
        <p:nvSpPr>
          <p:cNvPr id="6" name="Marcador de Posição do Rodapé 5"/>
          <p:cNvSpPr>
            <a:spLocks noGrp="1"/>
          </p:cNvSpPr>
          <p:nvPr>
            <p:ph type="ftr" sz="quarter" idx="12"/>
          </p:nvPr>
        </p:nvSpPr>
        <p:spPr/>
        <p:txBody>
          <a:bodyPr/>
          <a:lstStyle/>
          <a:p>
            <a:pPr>
              <a:defRPr/>
            </a:pPr>
            <a:r>
              <a:rPr lang="pt-PT" smtClean="0"/>
              <a:t>SEMINÁRIOS MONERIS</a:t>
            </a:r>
            <a:endParaRPr lang="pt-PT"/>
          </a:p>
        </p:txBody>
      </p:sp>
      <p:sp>
        <p:nvSpPr>
          <p:cNvPr id="7" name="Marcador de Posição do Número do Diapositivo 6"/>
          <p:cNvSpPr>
            <a:spLocks noGrp="1"/>
          </p:cNvSpPr>
          <p:nvPr>
            <p:ph type="sldNum" sz="quarter" idx="13"/>
          </p:nvPr>
        </p:nvSpPr>
        <p:spPr/>
        <p:txBody>
          <a:bodyPr/>
          <a:lstStyle/>
          <a:p>
            <a:pPr>
              <a:defRPr/>
            </a:pPr>
            <a:fld id="{4A03CBFD-FEC5-4EF5-963B-FB928B6C936B}" type="slidenum">
              <a:rPr lang="pt-PT" smtClean="0"/>
              <a:pPr>
                <a:defRPr/>
              </a:pPr>
              <a:t>186</a:t>
            </a:fld>
            <a:endParaRPr lang="pt-PT"/>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Cabeçalho 3"/>
          <p:cNvSpPr>
            <a:spLocks noGrp="1"/>
          </p:cNvSpPr>
          <p:nvPr>
            <p:ph type="hdr" sz="quarter" idx="10"/>
          </p:nvPr>
        </p:nvSpPr>
        <p:spPr/>
        <p:txBody>
          <a:bodyPr/>
          <a:lstStyle/>
          <a:p>
            <a:pPr>
              <a:defRPr/>
            </a:pPr>
            <a:r>
              <a:rPr lang="pt-PT" smtClean="0"/>
              <a:t>"ALTERAÇÕES FISCAIS PARA 2011"</a:t>
            </a:r>
            <a:endParaRPr lang="pt-PT"/>
          </a:p>
        </p:txBody>
      </p:sp>
      <p:sp>
        <p:nvSpPr>
          <p:cNvPr id="5" name="Marcador de Posição da Data 4"/>
          <p:cNvSpPr>
            <a:spLocks noGrp="1"/>
          </p:cNvSpPr>
          <p:nvPr>
            <p:ph type="dt" idx="11"/>
          </p:nvPr>
        </p:nvSpPr>
        <p:spPr/>
        <p:txBody>
          <a:bodyPr/>
          <a:lstStyle/>
          <a:p>
            <a:pPr>
              <a:defRPr/>
            </a:pPr>
            <a:r>
              <a:rPr lang="pt-PT" smtClean="0"/>
              <a:t>25-02-2011</a:t>
            </a:r>
            <a:endParaRPr lang="pt-PT"/>
          </a:p>
        </p:txBody>
      </p:sp>
      <p:sp>
        <p:nvSpPr>
          <p:cNvPr id="6" name="Marcador de Posição do Rodapé 5"/>
          <p:cNvSpPr>
            <a:spLocks noGrp="1"/>
          </p:cNvSpPr>
          <p:nvPr>
            <p:ph type="ftr" sz="quarter" idx="12"/>
          </p:nvPr>
        </p:nvSpPr>
        <p:spPr/>
        <p:txBody>
          <a:bodyPr/>
          <a:lstStyle/>
          <a:p>
            <a:pPr>
              <a:defRPr/>
            </a:pPr>
            <a:r>
              <a:rPr lang="pt-PT" smtClean="0"/>
              <a:t>SEMINÁRIOS MONERIS</a:t>
            </a:r>
            <a:endParaRPr lang="pt-PT"/>
          </a:p>
        </p:txBody>
      </p:sp>
      <p:sp>
        <p:nvSpPr>
          <p:cNvPr id="7" name="Marcador de Posição do Número do Diapositivo 6"/>
          <p:cNvSpPr>
            <a:spLocks noGrp="1"/>
          </p:cNvSpPr>
          <p:nvPr>
            <p:ph type="sldNum" sz="quarter" idx="13"/>
          </p:nvPr>
        </p:nvSpPr>
        <p:spPr/>
        <p:txBody>
          <a:bodyPr/>
          <a:lstStyle/>
          <a:p>
            <a:pPr>
              <a:defRPr/>
            </a:pPr>
            <a:fld id="{4A03CBFD-FEC5-4EF5-963B-FB928B6C936B}" type="slidenum">
              <a:rPr lang="pt-PT" smtClean="0"/>
              <a:pPr>
                <a:defRPr/>
              </a:pPr>
              <a:t>187</a:t>
            </a:fld>
            <a:endParaRPr lang="pt-PT"/>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Cabeçalho 3"/>
          <p:cNvSpPr>
            <a:spLocks noGrp="1"/>
          </p:cNvSpPr>
          <p:nvPr>
            <p:ph type="hdr" sz="quarter" idx="10"/>
          </p:nvPr>
        </p:nvSpPr>
        <p:spPr/>
        <p:txBody>
          <a:bodyPr/>
          <a:lstStyle/>
          <a:p>
            <a:pPr>
              <a:defRPr/>
            </a:pPr>
            <a:r>
              <a:rPr lang="pt-PT" smtClean="0"/>
              <a:t>"ALTERAÇÕES FISCAIS PARA 2011"</a:t>
            </a:r>
            <a:endParaRPr lang="pt-PT"/>
          </a:p>
        </p:txBody>
      </p:sp>
      <p:sp>
        <p:nvSpPr>
          <p:cNvPr id="5" name="Marcador de Posição da Data 4"/>
          <p:cNvSpPr>
            <a:spLocks noGrp="1"/>
          </p:cNvSpPr>
          <p:nvPr>
            <p:ph type="dt" idx="11"/>
          </p:nvPr>
        </p:nvSpPr>
        <p:spPr/>
        <p:txBody>
          <a:bodyPr/>
          <a:lstStyle/>
          <a:p>
            <a:pPr>
              <a:defRPr/>
            </a:pPr>
            <a:r>
              <a:rPr lang="pt-PT" smtClean="0"/>
              <a:t>25-02-2011</a:t>
            </a:r>
            <a:endParaRPr lang="pt-PT"/>
          </a:p>
        </p:txBody>
      </p:sp>
      <p:sp>
        <p:nvSpPr>
          <p:cNvPr id="6" name="Marcador de Posição do Rodapé 5"/>
          <p:cNvSpPr>
            <a:spLocks noGrp="1"/>
          </p:cNvSpPr>
          <p:nvPr>
            <p:ph type="ftr" sz="quarter" idx="12"/>
          </p:nvPr>
        </p:nvSpPr>
        <p:spPr/>
        <p:txBody>
          <a:bodyPr/>
          <a:lstStyle/>
          <a:p>
            <a:pPr>
              <a:defRPr/>
            </a:pPr>
            <a:r>
              <a:rPr lang="pt-PT" smtClean="0"/>
              <a:t>SEMINÁRIOS MONERIS</a:t>
            </a:r>
            <a:endParaRPr lang="pt-PT"/>
          </a:p>
        </p:txBody>
      </p:sp>
      <p:sp>
        <p:nvSpPr>
          <p:cNvPr id="7" name="Marcador de Posição do Número do Diapositivo 6"/>
          <p:cNvSpPr>
            <a:spLocks noGrp="1"/>
          </p:cNvSpPr>
          <p:nvPr>
            <p:ph type="sldNum" sz="quarter" idx="13"/>
          </p:nvPr>
        </p:nvSpPr>
        <p:spPr/>
        <p:txBody>
          <a:bodyPr/>
          <a:lstStyle/>
          <a:p>
            <a:pPr>
              <a:defRPr/>
            </a:pPr>
            <a:fld id="{4A03CBFD-FEC5-4EF5-963B-FB928B6C936B}" type="slidenum">
              <a:rPr lang="pt-PT" smtClean="0"/>
              <a:pPr>
                <a:defRPr/>
              </a:pPr>
              <a:t>188</a:t>
            </a:fld>
            <a:endParaRPr lang="pt-PT"/>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Cabeçalho 3"/>
          <p:cNvSpPr>
            <a:spLocks noGrp="1"/>
          </p:cNvSpPr>
          <p:nvPr>
            <p:ph type="hdr" sz="quarter" idx="10"/>
          </p:nvPr>
        </p:nvSpPr>
        <p:spPr/>
        <p:txBody>
          <a:bodyPr/>
          <a:lstStyle/>
          <a:p>
            <a:pPr>
              <a:defRPr/>
            </a:pPr>
            <a:r>
              <a:rPr lang="pt-PT" smtClean="0"/>
              <a:t>"ALTERAÇÕES FISCAIS PARA 2011"</a:t>
            </a:r>
            <a:endParaRPr lang="pt-PT"/>
          </a:p>
        </p:txBody>
      </p:sp>
      <p:sp>
        <p:nvSpPr>
          <p:cNvPr id="5" name="Marcador de Posição da Data 4"/>
          <p:cNvSpPr>
            <a:spLocks noGrp="1"/>
          </p:cNvSpPr>
          <p:nvPr>
            <p:ph type="dt" idx="11"/>
          </p:nvPr>
        </p:nvSpPr>
        <p:spPr/>
        <p:txBody>
          <a:bodyPr/>
          <a:lstStyle/>
          <a:p>
            <a:pPr>
              <a:defRPr/>
            </a:pPr>
            <a:r>
              <a:rPr lang="pt-PT" smtClean="0"/>
              <a:t>25-02-2011</a:t>
            </a:r>
            <a:endParaRPr lang="pt-PT"/>
          </a:p>
        </p:txBody>
      </p:sp>
      <p:sp>
        <p:nvSpPr>
          <p:cNvPr id="6" name="Marcador de Posição do Rodapé 5"/>
          <p:cNvSpPr>
            <a:spLocks noGrp="1"/>
          </p:cNvSpPr>
          <p:nvPr>
            <p:ph type="ftr" sz="quarter" idx="12"/>
          </p:nvPr>
        </p:nvSpPr>
        <p:spPr/>
        <p:txBody>
          <a:bodyPr/>
          <a:lstStyle/>
          <a:p>
            <a:pPr>
              <a:defRPr/>
            </a:pPr>
            <a:r>
              <a:rPr lang="pt-PT" smtClean="0"/>
              <a:t>SEMINÁRIOS MONERIS</a:t>
            </a:r>
            <a:endParaRPr lang="pt-PT"/>
          </a:p>
        </p:txBody>
      </p:sp>
      <p:sp>
        <p:nvSpPr>
          <p:cNvPr id="7" name="Marcador de Posição do Número do Diapositivo 6"/>
          <p:cNvSpPr>
            <a:spLocks noGrp="1"/>
          </p:cNvSpPr>
          <p:nvPr>
            <p:ph type="sldNum" sz="quarter" idx="13"/>
          </p:nvPr>
        </p:nvSpPr>
        <p:spPr/>
        <p:txBody>
          <a:bodyPr/>
          <a:lstStyle/>
          <a:p>
            <a:pPr>
              <a:defRPr/>
            </a:pPr>
            <a:fld id="{4A03CBFD-FEC5-4EF5-963B-FB928B6C936B}" type="slidenum">
              <a:rPr lang="pt-PT" smtClean="0"/>
              <a:pPr>
                <a:defRPr/>
              </a:pPr>
              <a:t>189</a:t>
            </a:fld>
            <a:endParaRPr lang="pt-PT"/>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19</a:t>
            </a:fld>
            <a:endParaRPr lang="pt-PT"/>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Cabeçalho 3"/>
          <p:cNvSpPr>
            <a:spLocks noGrp="1"/>
          </p:cNvSpPr>
          <p:nvPr>
            <p:ph type="hdr" sz="quarter" idx="10"/>
          </p:nvPr>
        </p:nvSpPr>
        <p:spPr/>
        <p:txBody>
          <a:bodyPr/>
          <a:lstStyle/>
          <a:p>
            <a:pPr>
              <a:defRPr/>
            </a:pPr>
            <a:r>
              <a:rPr lang="pt-PT" smtClean="0"/>
              <a:t>"ALTERAÇÕES FISCAIS PARA 2011"</a:t>
            </a:r>
            <a:endParaRPr lang="pt-PT"/>
          </a:p>
        </p:txBody>
      </p:sp>
      <p:sp>
        <p:nvSpPr>
          <p:cNvPr id="5" name="Marcador de Posição da Data 4"/>
          <p:cNvSpPr>
            <a:spLocks noGrp="1"/>
          </p:cNvSpPr>
          <p:nvPr>
            <p:ph type="dt" idx="11"/>
          </p:nvPr>
        </p:nvSpPr>
        <p:spPr/>
        <p:txBody>
          <a:bodyPr/>
          <a:lstStyle/>
          <a:p>
            <a:pPr>
              <a:defRPr/>
            </a:pPr>
            <a:r>
              <a:rPr lang="pt-PT" smtClean="0"/>
              <a:t>25-02-2011</a:t>
            </a:r>
            <a:endParaRPr lang="pt-PT"/>
          </a:p>
        </p:txBody>
      </p:sp>
      <p:sp>
        <p:nvSpPr>
          <p:cNvPr id="6" name="Marcador de Posição do Rodapé 5"/>
          <p:cNvSpPr>
            <a:spLocks noGrp="1"/>
          </p:cNvSpPr>
          <p:nvPr>
            <p:ph type="ftr" sz="quarter" idx="12"/>
          </p:nvPr>
        </p:nvSpPr>
        <p:spPr/>
        <p:txBody>
          <a:bodyPr/>
          <a:lstStyle/>
          <a:p>
            <a:pPr>
              <a:defRPr/>
            </a:pPr>
            <a:r>
              <a:rPr lang="pt-PT" smtClean="0"/>
              <a:t>SEMINÁRIOS MONERIS</a:t>
            </a:r>
            <a:endParaRPr lang="pt-PT"/>
          </a:p>
        </p:txBody>
      </p:sp>
      <p:sp>
        <p:nvSpPr>
          <p:cNvPr id="7" name="Marcador de Posição do Número do Diapositivo 6"/>
          <p:cNvSpPr>
            <a:spLocks noGrp="1"/>
          </p:cNvSpPr>
          <p:nvPr>
            <p:ph type="sldNum" sz="quarter" idx="13"/>
          </p:nvPr>
        </p:nvSpPr>
        <p:spPr/>
        <p:txBody>
          <a:bodyPr/>
          <a:lstStyle/>
          <a:p>
            <a:pPr>
              <a:defRPr/>
            </a:pPr>
            <a:fld id="{4A03CBFD-FEC5-4EF5-963B-FB928B6C936B}" type="slidenum">
              <a:rPr lang="pt-PT" smtClean="0"/>
              <a:pPr>
                <a:defRPr/>
              </a:pPr>
              <a:t>190</a:t>
            </a:fld>
            <a:endParaRPr lang="pt-PT"/>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Cabeçalho 3"/>
          <p:cNvSpPr>
            <a:spLocks noGrp="1"/>
          </p:cNvSpPr>
          <p:nvPr>
            <p:ph type="hdr" sz="quarter" idx="10"/>
          </p:nvPr>
        </p:nvSpPr>
        <p:spPr/>
        <p:txBody>
          <a:bodyPr/>
          <a:lstStyle/>
          <a:p>
            <a:pPr>
              <a:defRPr/>
            </a:pPr>
            <a:r>
              <a:rPr lang="pt-PT" smtClean="0"/>
              <a:t>"ALTERAÇÕES FISCAIS PARA 2011"</a:t>
            </a:r>
            <a:endParaRPr lang="pt-PT"/>
          </a:p>
        </p:txBody>
      </p:sp>
      <p:sp>
        <p:nvSpPr>
          <p:cNvPr id="5" name="Marcador de Posição da Data 4"/>
          <p:cNvSpPr>
            <a:spLocks noGrp="1"/>
          </p:cNvSpPr>
          <p:nvPr>
            <p:ph type="dt" idx="11"/>
          </p:nvPr>
        </p:nvSpPr>
        <p:spPr/>
        <p:txBody>
          <a:bodyPr/>
          <a:lstStyle/>
          <a:p>
            <a:pPr>
              <a:defRPr/>
            </a:pPr>
            <a:r>
              <a:rPr lang="pt-PT" smtClean="0"/>
              <a:t>25-02-2011</a:t>
            </a:r>
            <a:endParaRPr lang="pt-PT"/>
          </a:p>
        </p:txBody>
      </p:sp>
      <p:sp>
        <p:nvSpPr>
          <p:cNvPr id="6" name="Marcador de Posição do Rodapé 5"/>
          <p:cNvSpPr>
            <a:spLocks noGrp="1"/>
          </p:cNvSpPr>
          <p:nvPr>
            <p:ph type="ftr" sz="quarter" idx="12"/>
          </p:nvPr>
        </p:nvSpPr>
        <p:spPr/>
        <p:txBody>
          <a:bodyPr/>
          <a:lstStyle/>
          <a:p>
            <a:pPr>
              <a:defRPr/>
            </a:pPr>
            <a:r>
              <a:rPr lang="pt-PT" smtClean="0"/>
              <a:t>SEMINÁRIOS MONERIS</a:t>
            </a:r>
            <a:endParaRPr lang="pt-PT"/>
          </a:p>
        </p:txBody>
      </p:sp>
      <p:sp>
        <p:nvSpPr>
          <p:cNvPr id="7" name="Marcador de Posição do Número do Diapositivo 6"/>
          <p:cNvSpPr>
            <a:spLocks noGrp="1"/>
          </p:cNvSpPr>
          <p:nvPr>
            <p:ph type="sldNum" sz="quarter" idx="13"/>
          </p:nvPr>
        </p:nvSpPr>
        <p:spPr/>
        <p:txBody>
          <a:bodyPr/>
          <a:lstStyle/>
          <a:p>
            <a:pPr>
              <a:defRPr/>
            </a:pPr>
            <a:fld id="{4A03CBFD-FEC5-4EF5-963B-FB928B6C936B}" type="slidenum">
              <a:rPr lang="pt-PT" smtClean="0"/>
              <a:pPr>
                <a:defRPr/>
              </a:pPr>
              <a:t>191</a:t>
            </a:fld>
            <a:endParaRPr lang="pt-PT"/>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Cabeçalho 3"/>
          <p:cNvSpPr>
            <a:spLocks noGrp="1"/>
          </p:cNvSpPr>
          <p:nvPr>
            <p:ph type="hdr" sz="quarter" idx="10"/>
          </p:nvPr>
        </p:nvSpPr>
        <p:spPr/>
        <p:txBody>
          <a:bodyPr/>
          <a:lstStyle/>
          <a:p>
            <a:pPr>
              <a:defRPr/>
            </a:pPr>
            <a:r>
              <a:rPr lang="pt-PT" smtClean="0"/>
              <a:t>"ALTERAÇÕES FISCAIS PARA 2011"</a:t>
            </a:r>
            <a:endParaRPr lang="pt-PT"/>
          </a:p>
        </p:txBody>
      </p:sp>
      <p:sp>
        <p:nvSpPr>
          <p:cNvPr id="5" name="Marcador de Posição da Data 4"/>
          <p:cNvSpPr>
            <a:spLocks noGrp="1"/>
          </p:cNvSpPr>
          <p:nvPr>
            <p:ph type="dt" idx="11"/>
          </p:nvPr>
        </p:nvSpPr>
        <p:spPr/>
        <p:txBody>
          <a:bodyPr/>
          <a:lstStyle/>
          <a:p>
            <a:pPr>
              <a:defRPr/>
            </a:pPr>
            <a:r>
              <a:rPr lang="pt-PT" smtClean="0"/>
              <a:t>25-02-2011</a:t>
            </a:r>
            <a:endParaRPr lang="pt-PT"/>
          </a:p>
        </p:txBody>
      </p:sp>
      <p:sp>
        <p:nvSpPr>
          <p:cNvPr id="6" name="Marcador de Posição do Rodapé 5"/>
          <p:cNvSpPr>
            <a:spLocks noGrp="1"/>
          </p:cNvSpPr>
          <p:nvPr>
            <p:ph type="ftr" sz="quarter" idx="12"/>
          </p:nvPr>
        </p:nvSpPr>
        <p:spPr/>
        <p:txBody>
          <a:bodyPr/>
          <a:lstStyle/>
          <a:p>
            <a:pPr>
              <a:defRPr/>
            </a:pPr>
            <a:r>
              <a:rPr lang="pt-PT" smtClean="0"/>
              <a:t>SEMINÁRIOS MONERIS</a:t>
            </a:r>
            <a:endParaRPr lang="pt-PT"/>
          </a:p>
        </p:txBody>
      </p:sp>
      <p:sp>
        <p:nvSpPr>
          <p:cNvPr id="7" name="Marcador de Posição do Número do Diapositivo 6"/>
          <p:cNvSpPr>
            <a:spLocks noGrp="1"/>
          </p:cNvSpPr>
          <p:nvPr>
            <p:ph type="sldNum" sz="quarter" idx="13"/>
          </p:nvPr>
        </p:nvSpPr>
        <p:spPr/>
        <p:txBody>
          <a:bodyPr/>
          <a:lstStyle/>
          <a:p>
            <a:pPr>
              <a:defRPr/>
            </a:pPr>
            <a:fld id="{4A03CBFD-FEC5-4EF5-963B-FB928B6C936B}" type="slidenum">
              <a:rPr lang="pt-PT" smtClean="0"/>
              <a:pPr>
                <a:defRPr/>
              </a:pPr>
              <a:t>192</a:t>
            </a:fld>
            <a:endParaRPr lang="pt-PT"/>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Cabeçalho 3"/>
          <p:cNvSpPr>
            <a:spLocks noGrp="1"/>
          </p:cNvSpPr>
          <p:nvPr>
            <p:ph type="hdr" sz="quarter" idx="10"/>
          </p:nvPr>
        </p:nvSpPr>
        <p:spPr/>
        <p:txBody>
          <a:bodyPr/>
          <a:lstStyle/>
          <a:p>
            <a:pPr>
              <a:defRPr/>
            </a:pPr>
            <a:r>
              <a:rPr lang="pt-PT" smtClean="0"/>
              <a:t>"ALTERAÇÕES FISCAIS PARA 2011"</a:t>
            </a:r>
            <a:endParaRPr lang="pt-PT"/>
          </a:p>
        </p:txBody>
      </p:sp>
      <p:sp>
        <p:nvSpPr>
          <p:cNvPr id="5" name="Marcador de Posição da Data 4"/>
          <p:cNvSpPr>
            <a:spLocks noGrp="1"/>
          </p:cNvSpPr>
          <p:nvPr>
            <p:ph type="dt" idx="11"/>
          </p:nvPr>
        </p:nvSpPr>
        <p:spPr/>
        <p:txBody>
          <a:bodyPr/>
          <a:lstStyle/>
          <a:p>
            <a:pPr>
              <a:defRPr/>
            </a:pPr>
            <a:r>
              <a:rPr lang="pt-PT" smtClean="0"/>
              <a:t>25-02-2011</a:t>
            </a:r>
            <a:endParaRPr lang="pt-PT"/>
          </a:p>
        </p:txBody>
      </p:sp>
      <p:sp>
        <p:nvSpPr>
          <p:cNvPr id="6" name="Marcador de Posição do Rodapé 5"/>
          <p:cNvSpPr>
            <a:spLocks noGrp="1"/>
          </p:cNvSpPr>
          <p:nvPr>
            <p:ph type="ftr" sz="quarter" idx="12"/>
          </p:nvPr>
        </p:nvSpPr>
        <p:spPr/>
        <p:txBody>
          <a:bodyPr/>
          <a:lstStyle/>
          <a:p>
            <a:pPr>
              <a:defRPr/>
            </a:pPr>
            <a:r>
              <a:rPr lang="pt-PT" smtClean="0"/>
              <a:t>SEMINÁRIOS MONERIS</a:t>
            </a:r>
            <a:endParaRPr lang="pt-PT"/>
          </a:p>
        </p:txBody>
      </p:sp>
      <p:sp>
        <p:nvSpPr>
          <p:cNvPr id="7" name="Marcador de Posição do Número do Diapositivo 6"/>
          <p:cNvSpPr>
            <a:spLocks noGrp="1"/>
          </p:cNvSpPr>
          <p:nvPr>
            <p:ph type="sldNum" sz="quarter" idx="13"/>
          </p:nvPr>
        </p:nvSpPr>
        <p:spPr/>
        <p:txBody>
          <a:bodyPr/>
          <a:lstStyle/>
          <a:p>
            <a:pPr>
              <a:defRPr/>
            </a:pPr>
            <a:fld id="{4A03CBFD-FEC5-4EF5-963B-FB928B6C936B}" type="slidenum">
              <a:rPr lang="pt-PT" smtClean="0"/>
              <a:pPr>
                <a:defRPr/>
              </a:pPr>
              <a:t>193</a:t>
            </a:fld>
            <a:endParaRPr lang="pt-PT"/>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194</a:t>
            </a:fld>
            <a:endParaRPr lang="pt-PT"/>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D7415A94-C79B-4342-B388-33C9FBA0F52F}" type="slidenum">
              <a:rPr lang="en-GB"/>
              <a:pPr/>
              <a:t>195</a:t>
            </a:fld>
            <a:endParaRPr lang="en-GB"/>
          </a:p>
        </p:txBody>
      </p:sp>
      <p:sp>
        <p:nvSpPr>
          <p:cNvPr id="98305"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98306"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D7415A94-C79B-4342-B388-33C9FBA0F52F}" type="slidenum">
              <a:rPr lang="en-GB"/>
              <a:pPr/>
              <a:t>196</a:t>
            </a:fld>
            <a:endParaRPr lang="en-GB"/>
          </a:p>
        </p:txBody>
      </p:sp>
      <p:sp>
        <p:nvSpPr>
          <p:cNvPr id="98305"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98306"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D7415A94-C79B-4342-B388-33C9FBA0F52F}" type="slidenum">
              <a:rPr lang="en-GB"/>
              <a:pPr/>
              <a:t>197</a:t>
            </a:fld>
            <a:endParaRPr lang="en-GB"/>
          </a:p>
        </p:txBody>
      </p:sp>
      <p:sp>
        <p:nvSpPr>
          <p:cNvPr id="98305"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98306"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D7415A94-C79B-4342-B388-33C9FBA0F52F}" type="slidenum">
              <a:rPr lang="en-GB"/>
              <a:pPr/>
              <a:t>198</a:t>
            </a:fld>
            <a:endParaRPr lang="en-GB"/>
          </a:p>
        </p:txBody>
      </p:sp>
      <p:sp>
        <p:nvSpPr>
          <p:cNvPr id="98305"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98306"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D7415A94-C79B-4342-B388-33C9FBA0F52F}" type="slidenum">
              <a:rPr lang="en-GB"/>
              <a:pPr/>
              <a:t>199</a:t>
            </a:fld>
            <a:endParaRPr lang="en-GB"/>
          </a:p>
        </p:txBody>
      </p:sp>
      <p:sp>
        <p:nvSpPr>
          <p:cNvPr id="98305"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98306"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2</a:t>
            </a:fld>
            <a:endParaRPr lang="pt-P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20</a:t>
            </a:fld>
            <a:endParaRPr lang="pt-PT"/>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D7415A94-C79B-4342-B388-33C9FBA0F52F}" type="slidenum">
              <a:rPr lang="en-GB"/>
              <a:pPr/>
              <a:t>200</a:t>
            </a:fld>
            <a:endParaRPr lang="en-GB"/>
          </a:p>
        </p:txBody>
      </p:sp>
      <p:sp>
        <p:nvSpPr>
          <p:cNvPr id="98305"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98306"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D7415A94-C79B-4342-B388-33C9FBA0F52F}" type="slidenum">
              <a:rPr lang="en-GB"/>
              <a:pPr/>
              <a:t>201</a:t>
            </a:fld>
            <a:endParaRPr lang="en-GB"/>
          </a:p>
        </p:txBody>
      </p:sp>
      <p:sp>
        <p:nvSpPr>
          <p:cNvPr id="98305"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98306"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202</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203</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204</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205</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206</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207</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208</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209</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21</a:t>
            </a:fld>
            <a:endParaRPr lang="pt-PT"/>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210</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211</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212</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213</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214</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215</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216</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217</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218</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FF23D592-768C-453A-A2E0-831D9198B400}" type="slidenum">
              <a:rPr lang="pt-PT" smtClean="0"/>
              <a:pPr/>
              <a:t>219</a:t>
            </a:fld>
            <a:endParaRPr lang="pt-PT"/>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22</a:t>
            </a:fld>
            <a:endParaRPr lang="pt-PT"/>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FF23D592-768C-453A-A2E0-831D9198B400}" type="slidenum">
              <a:rPr lang="pt-PT" smtClean="0"/>
              <a:pPr/>
              <a:t>220</a:t>
            </a:fld>
            <a:endParaRPr lang="pt-PT"/>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3F1919F1-5E45-48A5-A8F5-06F2847338E7}" type="slidenum">
              <a:rPr lang="en-GB"/>
              <a:pPr/>
              <a:t>221</a:t>
            </a:fld>
            <a:endParaRPr lang="en-GB"/>
          </a:p>
        </p:txBody>
      </p:sp>
      <p:sp>
        <p:nvSpPr>
          <p:cNvPr id="10240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0240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0715B1E4-9245-47DC-99E8-77CC4FF2C88A}" type="slidenum">
              <a:rPr lang="pt-PT" smtClean="0"/>
              <a:pPr/>
              <a:t>222</a:t>
            </a:fld>
            <a:endParaRPr lang="pt-PT"/>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223</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5BE47A7B-BB51-46C1-BACB-0FC0F0560E1A}" type="slidenum">
              <a:rPr lang="en-GB"/>
              <a:pPr/>
              <a:t>224</a:t>
            </a:fld>
            <a:endParaRPr lang="en-GB"/>
          </a:p>
        </p:txBody>
      </p:sp>
      <p:sp>
        <p:nvSpPr>
          <p:cNvPr id="17408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7408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225</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226</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227</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228</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229</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23</a:t>
            </a:fld>
            <a:endParaRPr lang="pt-PT"/>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230</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231</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232</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233</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234</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235</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236</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237</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238</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239</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24</a:t>
            </a:fld>
            <a:endParaRPr lang="pt-PT"/>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240</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241</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242</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243</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244</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245</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5BE47A7B-BB51-46C1-BACB-0FC0F0560E1A}" type="slidenum">
              <a:rPr lang="en-GB"/>
              <a:pPr/>
              <a:t>246</a:t>
            </a:fld>
            <a:endParaRPr lang="en-GB"/>
          </a:p>
        </p:txBody>
      </p:sp>
      <p:sp>
        <p:nvSpPr>
          <p:cNvPr id="17408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7408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247</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5BE47A7B-BB51-46C1-BACB-0FC0F0560E1A}" type="slidenum">
              <a:rPr lang="en-GB"/>
              <a:pPr/>
              <a:t>248</a:t>
            </a:fld>
            <a:endParaRPr lang="en-GB"/>
          </a:p>
        </p:txBody>
      </p:sp>
      <p:sp>
        <p:nvSpPr>
          <p:cNvPr id="174081" name="Text Box 1"/>
          <p:cNvSpPr txBox="1">
            <a:spLocks noChangeArrowheads="1"/>
          </p:cNvSpPr>
          <p:nvPr/>
        </p:nvSpPr>
        <p:spPr bwMode="auto">
          <a:xfrm>
            <a:off x="1219200" y="720090"/>
            <a:ext cx="4876800" cy="3600450"/>
          </a:xfrm>
          <a:prstGeom prst="rect">
            <a:avLst/>
          </a:prstGeom>
          <a:solidFill>
            <a:srgbClr val="FFFFFF"/>
          </a:solidFill>
          <a:ln w="9525">
            <a:solidFill>
              <a:srgbClr val="000000"/>
            </a:solidFill>
            <a:miter lim="800000"/>
            <a:headEnd/>
            <a:tailEnd/>
          </a:ln>
          <a:effectLst/>
        </p:spPr>
        <p:txBody>
          <a:bodyPr wrap="none" lIns="96644" tIns="48322" rIns="96644" bIns="48322" anchor="ctr"/>
          <a:lstStyle/>
          <a:p>
            <a:endParaRPr lang="pt-PT"/>
          </a:p>
        </p:txBody>
      </p:sp>
      <p:sp>
        <p:nvSpPr>
          <p:cNvPr id="174082" name="Rectangle 2"/>
          <p:cNvSpPr txBox="1">
            <a:spLocks noGrp="1" noChangeArrowheads="1"/>
          </p:cNvSpPr>
          <p:nvPr>
            <p:ph type="body"/>
          </p:nvPr>
        </p:nvSpPr>
        <p:spPr bwMode="auto">
          <a:xfrm>
            <a:off x="731523" y="4560570"/>
            <a:ext cx="5850467" cy="4320540"/>
          </a:xfrm>
          <a:prstGeom prst="rect">
            <a:avLst/>
          </a:prstGeom>
          <a:noFill/>
          <a:ln>
            <a:round/>
            <a:headEnd/>
            <a:tailEnd/>
          </a:ln>
        </p:spPr>
        <p:txBody>
          <a:bodyPr wrap="none" anchor="ctr"/>
          <a:lstStyle/>
          <a:p>
            <a:endParaRPr lang="pt-PT"/>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249</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25</a:t>
            </a:fld>
            <a:endParaRPr lang="pt-PT"/>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250</a:t>
            </a:fld>
            <a:endParaRPr lang="en-GB" dirty="0"/>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dirty="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251</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252</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253</a:t>
            </a:fld>
            <a:endParaRPr lang="en-GB" dirty="0"/>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dirty="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254</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255</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256</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257</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258</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259</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26</a:t>
            </a:fld>
            <a:endParaRPr lang="pt-PT"/>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260</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261</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262</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FD9286BE-EFF0-4B7B-9AF2-4DBADEE699FE}" type="slidenum">
              <a:rPr lang="en-GB"/>
              <a:pPr/>
              <a:t>263</a:t>
            </a:fld>
            <a:endParaRPr lang="en-GB"/>
          </a:p>
        </p:txBody>
      </p:sp>
      <p:sp>
        <p:nvSpPr>
          <p:cNvPr id="90113" name="Rectangle 1"/>
          <p:cNvSpPr txBox="1">
            <a:spLocks noGrp="1" noRot="1" noChangeAspect="1" noChangeArrowheads="1"/>
          </p:cNvSpPr>
          <p:nvPr>
            <p:ph type="sldImg"/>
          </p:nvPr>
        </p:nvSpPr>
        <p:spPr bwMode="auto">
          <a:xfrm>
            <a:off x="1257300" y="720725"/>
            <a:ext cx="4802188" cy="3600450"/>
          </a:xfrm>
          <a:prstGeom prst="rect">
            <a:avLst/>
          </a:prstGeom>
          <a:solidFill>
            <a:srgbClr val="FFFFFF"/>
          </a:solidFill>
          <a:ln>
            <a:solidFill>
              <a:srgbClr val="000000"/>
            </a:solidFill>
            <a:miter lim="800000"/>
            <a:headEnd/>
            <a:tailEnd/>
          </a:ln>
        </p:spPr>
      </p:sp>
      <p:sp>
        <p:nvSpPr>
          <p:cNvPr id="90114" name="Rectangle 2"/>
          <p:cNvSpPr txBox="1">
            <a:spLocks noGrp="1" noChangeArrowheads="1"/>
          </p:cNvSpPr>
          <p:nvPr>
            <p:ph type="body" idx="1"/>
          </p:nvPr>
        </p:nvSpPr>
        <p:spPr bwMode="auto">
          <a:xfrm>
            <a:off x="731520" y="4560570"/>
            <a:ext cx="5852160" cy="4322207"/>
          </a:xfrm>
          <a:prstGeom prst="rect">
            <a:avLst/>
          </a:prstGeom>
          <a:noFill/>
          <a:ln>
            <a:round/>
            <a:headEnd/>
            <a:tailEnd/>
          </a:ln>
        </p:spPr>
        <p:txBody>
          <a:bodyPr wrap="none" anchor="ctr"/>
          <a:lstStyle/>
          <a:p>
            <a:endParaRPr lang="pt-PT"/>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264</a:t>
            </a:fld>
            <a:endParaRPr lang="pt-PT"/>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27</a:t>
            </a:fld>
            <a:endParaRPr lang="pt-PT"/>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28</a:t>
            </a:fld>
            <a:endParaRPr lang="pt-PT"/>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29</a:t>
            </a:fld>
            <a:endParaRPr lang="pt-P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3</a:t>
            </a:fld>
            <a:endParaRPr lang="pt-PT"/>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30</a:t>
            </a:fld>
            <a:endParaRPr lang="pt-PT"/>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31</a:t>
            </a:fld>
            <a:endParaRPr lang="pt-PT"/>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32</a:t>
            </a:fld>
            <a:endParaRPr lang="pt-PT"/>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33</a:t>
            </a:fld>
            <a:endParaRPr lang="pt-PT"/>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34</a:t>
            </a:fld>
            <a:endParaRPr lang="pt-PT"/>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35</a:t>
            </a:fld>
            <a:endParaRPr lang="pt-PT"/>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36</a:t>
            </a:fld>
            <a:endParaRPr lang="pt-PT"/>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37</a:t>
            </a:fld>
            <a:endParaRPr lang="pt-PT"/>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38</a:t>
            </a:fld>
            <a:endParaRPr lang="pt-PT"/>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39</a:t>
            </a:fld>
            <a:endParaRPr lang="pt-P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4</a:t>
            </a:fld>
            <a:endParaRPr lang="pt-PT"/>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40</a:t>
            </a:fld>
            <a:endParaRPr lang="pt-PT"/>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5</a:t>
            </a:fld>
            <a:endParaRPr lang="pt-PT"/>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53</a:t>
            </a:fld>
            <a:endParaRPr lang="pt-PT"/>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54</a:t>
            </a:fld>
            <a:endParaRPr lang="pt-PT"/>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55</a:t>
            </a:fld>
            <a:endParaRPr lang="pt-PT"/>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56</a:t>
            </a:fld>
            <a:endParaRPr lang="pt-PT"/>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57</a:t>
            </a:fld>
            <a:endParaRPr lang="pt-PT"/>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58</a:t>
            </a:fld>
            <a:endParaRPr lang="pt-PT"/>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59</a:t>
            </a:fld>
            <a:endParaRPr lang="pt-P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6</a:t>
            </a:fld>
            <a:endParaRPr lang="pt-PT"/>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60</a:t>
            </a:fld>
            <a:endParaRPr lang="pt-PT"/>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61</a:t>
            </a:fld>
            <a:endParaRPr lang="pt-PT"/>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62</a:t>
            </a:fld>
            <a:endParaRPr lang="pt-PT"/>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63</a:t>
            </a:fld>
            <a:endParaRPr lang="pt-PT"/>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64</a:t>
            </a:fld>
            <a:endParaRPr lang="pt-PT"/>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65</a:t>
            </a:fld>
            <a:endParaRPr lang="pt-PT"/>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66</a:t>
            </a:fld>
            <a:endParaRPr lang="pt-PT"/>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67</a:t>
            </a:fld>
            <a:endParaRPr lang="pt-PT"/>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68</a:t>
            </a:fld>
            <a:endParaRPr lang="pt-PT"/>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69</a:t>
            </a:fld>
            <a:endParaRPr lang="pt-P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7</a:t>
            </a:fld>
            <a:endParaRPr lang="pt-PT"/>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70</a:t>
            </a:fld>
            <a:endParaRPr lang="pt-PT"/>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71</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72</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73</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74</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75</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76</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77</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78</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79</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8</a:t>
            </a:fld>
            <a:endParaRPr lang="pt-PT"/>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80</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81</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82</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83</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84</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85</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86</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87</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88</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9</a:t>
            </a:fld>
            <a:endParaRPr lang="pt-PT"/>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90</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91</a:t>
            </a:fld>
            <a:endParaRPr lang="pt-PT"/>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92</a:t>
            </a:fld>
            <a:endParaRPr lang="pt-PT"/>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93</a:t>
            </a:fld>
            <a:endParaRPr lang="pt-PT"/>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94</a:t>
            </a:fld>
            <a:endParaRPr lang="pt-PT"/>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95</a:t>
            </a:fld>
            <a:endParaRPr lang="pt-PT"/>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2B76FF5F-D84F-4CEE-93EA-4CDFD3DE56FF}" type="slidenum">
              <a:rPr lang="pt-PT" smtClean="0"/>
              <a:pPr/>
              <a:t>96</a:t>
            </a:fld>
            <a:endParaRPr lang="pt-PT"/>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97</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98</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BC03BC7-1765-4CEC-AA80-A7A9FCF59C7D}" type="slidenum">
              <a:rPr lang="en-US" smtClean="0"/>
              <a:pPr/>
              <a:t>99</a:t>
            </a:fld>
            <a:endParaRPr lang="en-US" smtClean="0"/>
          </a:p>
        </p:txBody>
      </p:sp>
      <p:sp>
        <p:nvSpPr>
          <p:cNvPr id="54275" name="Rectangle 2"/>
          <p:cNvSpPr>
            <a:spLocks noGrp="1" noRot="1" noChangeAspect="1" noChangeArrowheads="1" noTextEdit="1"/>
          </p:cNvSpPr>
          <p:nvPr>
            <p:ph type="sldImg"/>
          </p:nvPr>
        </p:nvSpPr>
        <p:spPr>
          <a:xfrm>
            <a:off x="838200" y="481013"/>
            <a:ext cx="5651500" cy="4238625"/>
          </a:xfrm>
          <a:ln/>
        </p:spPr>
      </p:sp>
      <p:sp>
        <p:nvSpPr>
          <p:cNvPr id="54276" name="Rectangle 3"/>
          <p:cNvSpPr>
            <a:spLocks noGrp="1" noChangeArrowheads="1"/>
          </p:cNvSpPr>
          <p:nvPr>
            <p:ph type="body" idx="1"/>
          </p:nvPr>
        </p:nvSpPr>
        <p:spPr>
          <a:xfrm>
            <a:off x="568962" y="5202318"/>
            <a:ext cx="6094307" cy="3812142"/>
          </a:xfrm>
          <a:noFill/>
          <a:ln/>
        </p:spPr>
        <p:txBody>
          <a:bodyPr/>
          <a:lstStyle/>
          <a:p>
            <a:pPr marL="185699" indent="-185699"/>
            <a:endParaRPr lang="de-DE"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p>
            <a:r>
              <a:rPr lang="pt-PT" smtClean="0"/>
              <a:t>João Gomes /Jorge Pires</a:t>
            </a:r>
            <a:endParaRPr lang="en-US"/>
          </a:p>
        </p:txBody>
      </p:sp>
      <p:sp>
        <p:nvSpPr>
          <p:cNvPr id="5" name="Marcador de Posição do Rodapé 4"/>
          <p:cNvSpPr>
            <a:spLocks noGrp="1"/>
          </p:cNvSpPr>
          <p:nvPr>
            <p:ph type="ftr" sz="quarter" idx="11"/>
          </p:nvPr>
        </p:nvSpPr>
        <p:spPr/>
        <p:txBody>
          <a:bodyPr/>
          <a:lstStyle/>
          <a:p>
            <a:r>
              <a:rPr lang="en-US" smtClean="0"/>
              <a:t>Contabilidade Financeira</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r>
              <a:rPr lang="pt-PT" smtClean="0"/>
              <a:t>João Gomes /Jorge Pires</a:t>
            </a:r>
            <a:endParaRPr lang="en-US"/>
          </a:p>
        </p:txBody>
      </p:sp>
      <p:sp>
        <p:nvSpPr>
          <p:cNvPr id="5" name="Marcador de Posição do Rodapé 4"/>
          <p:cNvSpPr>
            <a:spLocks noGrp="1"/>
          </p:cNvSpPr>
          <p:nvPr>
            <p:ph type="ftr" sz="quarter" idx="11"/>
          </p:nvPr>
        </p:nvSpPr>
        <p:spPr/>
        <p:txBody>
          <a:bodyPr/>
          <a:lstStyle/>
          <a:p>
            <a:r>
              <a:rPr lang="en-US" smtClean="0"/>
              <a:t>Contabilidade Financeira</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r>
              <a:rPr lang="pt-PT" smtClean="0"/>
              <a:t>João Gomes /Jorge Pires</a:t>
            </a:r>
            <a:endParaRPr lang="en-US"/>
          </a:p>
        </p:txBody>
      </p:sp>
      <p:sp>
        <p:nvSpPr>
          <p:cNvPr id="5" name="Marcador de Posição do Rodapé 4"/>
          <p:cNvSpPr>
            <a:spLocks noGrp="1"/>
          </p:cNvSpPr>
          <p:nvPr>
            <p:ph type="ftr" sz="quarter" idx="11"/>
          </p:nvPr>
        </p:nvSpPr>
        <p:spPr/>
        <p:txBody>
          <a:bodyPr/>
          <a:lstStyle/>
          <a:p>
            <a:r>
              <a:rPr lang="en-US" smtClean="0"/>
              <a:t>Contabilidade Financeira</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‹nº›</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ítulo, texto e objecto">
    <p:spTree>
      <p:nvGrpSpPr>
        <p:cNvPr id="1" name=""/>
        <p:cNvGrpSpPr/>
        <p:nvPr/>
      </p:nvGrpSpPr>
      <p:grpSpPr>
        <a:xfrm>
          <a:off x="0" y="0"/>
          <a:ext cx="0" cy="0"/>
          <a:chOff x="0" y="0"/>
          <a:chExt cx="0" cy="0"/>
        </a:xfrm>
      </p:grpSpPr>
      <p:sp>
        <p:nvSpPr>
          <p:cNvPr id="2" name="Título 1"/>
          <p:cNvSpPr>
            <a:spLocks noGrp="1"/>
          </p:cNvSpPr>
          <p:nvPr>
            <p:ph type="title"/>
          </p:nvPr>
        </p:nvSpPr>
        <p:spPr>
          <a:xfrm>
            <a:off x="457200" y="425450"/>
            <a:ext cx="8228013" cy="1433513"/>
          </a:xfrm>
        </p:spPr>
        <p:txBody>
          <a:bodyPr/>
          <a:lstStyle/>
          <a:p>
            <a:r>
              <a:rPr lang="pt-PT" smtClean="0"/>
              <a:t>Clique para editar o estilo</a:t>
            </a:r>
            <a:endParaRPr lang="pt-PT"/>
          </a:p>
        </p:txBody>
      </p:sp>
      <p:sp>
        <p:nvSpPr>
          <p:cNvPr id="3" name="Marcador de Posição do Texto 2"/>
          <p:cNvSpPr>
            <a:spLocks noGrp="1"/>
          </p:cNvSpPr>
          <p:nvPr>
            <p:ph type="body" sz="half" idx="1"/>
          </p:nvPr>
        </p:nvSpPr>
        <p:spPr>
          <a:xfrm>
            <a:off x="457200" y="1981200"/>
            <a:ext cx="4037013" cy="4233863"/>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6613" y="1981200"/>
            <a:ext cx="4038600" cy="4233863"/>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Rectangle 1"/>
          <p:cNvSpPr>
            <a:spLocks noGrp="1" noChangeArrowheads="1"/>
          </p:cNvSpPr>
          <p:nvPr>
            <p:ph type="ftr" idx="10"/>
          </p:nvPr>
        </p:nvSpPr>
        <p:spPr>
          <a:ln/>
        </p:spPr>
        <p:txBody>
          <a:bodyPr/>
          <a:lstStyle>
            <a:lvl1pPr>
              <a:defRPr/>
            </a:lvl1pPr>
          </a:lstStyle>
          <a:p>
            <a:pPr>
              <a:defRPr/>
            </a:pPr>
            <a:r>
              <a:rPr lang="pt-PT" smtClean="0"/>
              <a:t>Contabilidade Financeira</a:t>
            </a:r>
            <a:endParaRPr lang="en-GB"/>
          </a:p>
        </p:txBody>
      </p:sp>
      <p:sp>
        <p:nvSpPr>
          <p:cNvPr id="6" name="Rectangle 2"/>
          <p:cNvSpPr>
            <a:spLocks noGrp="1" noChangeArrowheads="1"/>
          </p:cNvSpPr>
          <p:nvPr>
            <p:ph type="sldNum" idx="11"/>
          </p:nvPr>
        </p:nvSpPr>
        <p:spPr>
          <a:ln/>
        </p:spPr>
        <p:txBody>
          <a:bodyPr/>
          <a:lstStyle>
            <a:lvl1pPr>
              <a:defRPr/>
            </a:lvl1pPr>
          </a:lstStyle>
          <a:p>
            <a:pPr>
              <a:defRPr/>
            </a:pPr>
            <a:fld id="{89E3B34C-B34A-4D27-BDB1-E8693E08A092}" type="slidenum">
              <a:rPr lang="en-GB"/>
              <a:pPr>
                <a:defRPr/>
              </a:pPr>
              <a:t>‹nº›</a:t>
            </a:fld>
            <a:endParaRPr lang="en-GB"/>
          </a:p>
        </p:txBody>
      </p:sp>
      <p:sp>
        <p:nvSpPr>
          <p:cNvPr id="7" name="Rectangle 15"/>
          <p:cNvSpPr>
            <a:spLocks noGrp="1" noChangeArrowheads="1"/>
          </p:cNvSpPr>
          <p:nvPr>
            <p:ph type="dt" idx="12"/>
          </p:nvPr>
        </p:nvSpPr>
        <p:spPr>
          <a:ln/>
        </p:spPr>
        <p:txBody>
          <a:bodyPr/>
          <a:lstStyle>
            <a:lvl1pPr>
              <a:defRPr/>
            </a:lvl1pPr>
          </a:lstStyle>
          <a:p>
            <a:pPr>
              <a:defRPr/>
            </a:pPr>
            <a:r>
              <a:rPr lang="pt-PT" smtClean="0"/>
              <a:t>João Gomes /Jorge Pires</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ítulo, texto e 2 objectos">
    <p:spTree>
      <p:nvGrpSpPr>
        <p:cNvPr id="1" name=""/>
        <p:cNvGrpSpPr/>
        <p:nvPr/>
      </p:nvGrpSpPr>
      <p:grpSpPr>
        <a:xfrm>
          <a:off x="0" y="0"/>
          <a:ext cx="0" cy="0"/>
          <a:chOff x="0" y="0"/>
          <a:chExt cx="0" cy="0"/>
        </a:xfrm>
      </p:grpSpPr>
      <p:sp>
        <p:nvSpPr>
          <p:cNvPr id="2" name="Título 1"/>
          <p:cNvSpPr>
            <a:spLocks noGrp="1"/>
          </p:cNvSpPr>
          <p:nvPr>
            <p:ph type="title"/>
          </p:nvPr>
        </p:nvSpPr>
        <p:spPr>
          <a:xfrm>
            <a:off x="457200" y="425450"/>
            <a:ext cx="8228013" cy="1433513"/>
          </a:xfrm>
        </p:spPr>
        <p:txBody>
          <a:bodyPr/>
          <a:lstStyle/>
          <a:p>
            <a:r>
              <a:rPr lang="pt-PT" smtClean="0"/>
              <a:t>Clique para editar o estilo</a:t>
            </a:r>
            <a:endParaRPr lang="pt-PT"/>
          </a:p>
        </p:txBody>
      </p:sp>
      <p:sp>
        <p:nvSpPr>
          <p:cNvPr id="3" name="Marcador de Posição do Texto 2"/>
          <p:cNvSpPr>
            <a:spLocks noGrp="1"/>
          </p:cNvSpPr>
          <p:nvPr>
            <p:ph type="body" sz="half" idx="1"/>
          </p:nvPr>
        </p:nvSpPr>
        <p:spPr>
          <a:xfrm>
            <a:off x="457200" y="1981200"/>
            <a:ext cx="4037013" cy="4233863"/>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quarter" idx="2"/>
          </p:nvPr>
        </p:nvSpPr>
        <p:spPr>
          <a:xfrm>
            <a:off x="4646613" y="1981200"/>
            <a:ext cx="4038600" cy="2039938"/>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e Conteúdo 4"/>
          <p:cNvSpPr>
            <a:spLocks noGrp="1"/>
          </p:cNvSpPr>
          <p:nvPr>
            <p:ph sz="quarter" idx="3"/>
          </p:nvPr>
        </p:nvSpPr>
        <p:spPr>
          <a:xfrm>
            <a:off x="4646613" y="4173538"/>
            <a:ext cx="4038600" cy="2041525"/>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6" name="Rectangle 1"/>
          <p:cNvSpPr>
            <a:spLocks noGrp="1" noChangeArrowheads="1"/>
          </p:cNvSpPr>
          <p:nvPr>
            <p:ph type="ftr" idx="10"/>
          </p:nvPr>
        </p:nvSpPr>
        <p:spPr>
          <a:ln/>
        </p:spPr>
        <p:txBody>
          <a:bodyPr/>
          <a:lstStyle>
            <a:lvl1pPr>
              <a:defRPr/>
            </a:lvl1pPr>
          </a:lstStyle>
          <a:p>
            <a:pPr>
              <a:defRPr/>
            </a:pPr>
            <a:r>
              <a:rPr lang="pt-PT" smtClean="0"/>
              <a:t>Contabilidade Financeira</a:t>
            </a:r>
            <a:endParaRPr lang="en-GB"/>
          </a:p>
        </p:txBody>
      </p:sp>
      <p:sp>
        <p:nvSpPr>
          <p:cNvPr id="7" name="Rectangle 2"/>
          <p:cNvSpPr>
            <a:spLocks noGrp="1" noChangeArrowheads="1"/>
          </p:cNvSpPr>
          <p:nvPr>
            <p:ph type="sldNum" idx="11"/>
          </p:nvPr>
        </p:nvSpPr>
        <p:spPr>
          <a:ln/>
        </p:spPr>
        <p:txBody>
          <a:bodyPr/>
          <a:lstStyle>
            <a:lvl1pPr>
              <a:defRPr/>
            </a:lvl1pPr>
          </a:lstStyle>
          <a:p>
            <a:pPr>
              <a:defRPr/>
            </a:pPr>
            <a:fld id="{215A42DC-4566-4457-9B58-110A9655E84A}" type="slidenum">
              <a:rPr lang="en-GB"/>
              <a:pPr>
                <a:defRPr/>
              </a:pPr>
              <a:t>‹nº›</a:t>
            </a:fld>
            <a:endParaRPr lang="en-GB"/>
          </a:p>
        </p:txBody>
      </p:sp>
      <p:sp>
        <p:nvSpPr>
          <p:cNvPr id="8" name="Rectangle 15"/>
          <p:cNvSpPr>
            <a:spLocks noGrp="1" noChangeArrowheads="1"/>
          </p:cNvSpPr>
          <p:nvPr>
            <p:ph type="dt" idx="12"/>
          </p:nvPr>
        </p:nvSpPr>
        <p:spPr>
          <a:ln/>
        </p:spPr>
        <p:txBody>
          <a:bodyPr/>
          <a:lstStyle>
            <a:lvl1pPr>
              <a:defRPr/>
            </a:lvl1pPr>
          </a:lstStyle>
          <a:p>
            <a:pPr>
              <a:defRPr/>
            </a:pPr>
            <a:r>
              <a:rPr lang="pt-PT" smtClean="0"/>
              <a:t>João Gomes /Jorge Pires</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r>
              <a:rPr lang="pt-PT" smtClean="0"/>
              <a:t>João Gomes /Jorge Pires</a:t>
            </a:r>
            <a:endParaRPr lang="en-US"/>
          </a:p>
        </p:txBody>
      </p:sp>
      <p:sp>
        <p:nvSpPr>
          <p:cNvPr id="5" name="Marcador de Posição do Rodapé 4"/>
          <p:cNvSpPr>
            <a:spLocks noGrp="1"/>
          </p:cNvSpPr>
          <p:nvPr>
            <p:ph type="ftr" sz="quarter" idx="11"/>
          </p:nvPr>
        </p:nvSpPr>
        <p:spPr/>
        <p:txBody>
          <a:bodyPr/>
          <a:lstStyle/>
          <a:p>
            <a:r>
              <a:rPr lang="en-US" smtClean="0"/>
              <a:t>Contabilidade Financeira</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p>
            <a:r>
              <a:rPr lang="pt-PT" smtClean="0"/>
              <a:t>João Gomes /Jorge Pires</a:t>
            </a:r>
            <a:endParaRPr lang="en-US"/>
          </a:p>
        </p:txBody>
      </p:sp>
      <p:sp>
        <p:nvSpPr>
          <p:cNvPr id="5" name="Marcador de Posição do Rodapé 4"/>
          <p:cNvSpPr>
            <a:spLocks noGrp="1"/>
          </p:cNvSpPr>
          <p:nvPr>
            <p:ph type="ftr" sz="quarter" idx="11"/>
          </p:nvPr>
        </p:nvSpPr>
        <p:spPr/>
        <p:txBody>
          <a:bodyPr/>
          <a:lstStyle/>
          <a:p>
            <a:r>
              <a:rPr lang="en-US" smtClean="0"/>
              <a:t>Contabilidade Financeira</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Rodapé 5"/>
          <p:cNvSpPr>
            <a:spLocks noGrp="1"/>
          </p:cNvSpPr>
          <p:nvPr>
            <p:ph type="ftr" sz="quarter" idx="11"/>
          </p:nvPr>
        </p:nvSpPr>
        <p:spPr/>
        <p:txBody>
          <a:bodyPr/>
          <a:lstStyle/>
          <a:p>
            <a:r>
              <a:rPr lang="en-US" smtClean="0"/>
              <a:t>Contabilidade Financeira</a:t>
            </a:r>
            <a:endParaRPr lang="en-US"/>
          </a:p>
        </p:txBody>
      </p:sp>
      <p:sp>
        <p:nvSpPr>
          <p:cNvPr id="7" name="Marcador de Posição do Número do Diapositivo 6"/>
          <p:cNvSpPr>
            <a:spLocks noGrp="1"/>
          </p:cNvSpPr>
          <p:nvPr>
            <p:ph type="sldNum" sz="quarter" idx="12"/>
          </p:nvPr>
        </p:nvSpPr>
        <p:spPr/>
        <p:txBody>
          <a:bodyPr/>
          <a:lstStyle/>
          <a:p>
            <a:fld id="{8745C66F-FC7B-4C52-931F-EAABACA1CBDF}"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sp>
        <p:nvSpPr>
          <p:cNvPr id="9" name="Marcador de Posição do Número do Diapositivo 8"/>
          <p:cNvSpPr>
            <a:spLocks noGrp="1"/>
          </p:cNvSpPr>
          <p:nvPr>
            <p:ph type="sldNum" sz="quarter" idx="12"/>
          </p:nvPr>
        </p:nvSpPr>
        <p:spPr/>
        <p:txBody>
          <a:bodyPr/>
          <a:lstStyle/>
          <a:p>
            <a:fld id="{8745C66F-FC7B-4C52-931F-EAABACA1CBDF}"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2"/>
          <p:cNvSpPr>
            <a:spLocks noGrp="1"/>
          </p:cNvSpPr>
          <p:nvPr>
            <p:ph type="dt" sz="half" idx="10"/>
          </p:nvPr>
        </p:nvSpPr>
        <p:spPr/>
        <p:txBody>
          <a:bodyPr/>
          <a:lstStyle/>
          <a:p>
            <a:r>
              <a:rPr lang="pt-PT" smtClean="0"/>
              <a:t>João Gomes /Jorge Pires</a:t>
            </a:r>
            <a:endParaRPr lang="en-US"/>
          </a:p>
        </p:txBody>
      </p:sp>
      <p:sp>
        <p:nvSpPr>
          <p:cNvPr id="4" name="Marcador de Posição do Rodapé 3"/>
          <p:cNvSpPr>
            <a:spLocks noGrp="1"/>
          </p:cNvSpPr>
          <p:nvPr>
            <p:ph type="ftr" sz="quarter" idx="11"/>
          </p:nvPr>
        </p:nvSpPr>
        <p:spPr/>
        <p:txBody>
          <a:bodyPr/>
          <a:lstStyle/>
          <a:p>
            <a:r>
              <a:rPr lang="en-US" smtClean="0"/>
              <a:t>Contabilidade Financeira</a:t>
            </a:r>
            <a:endParaRPr lang="en-US"/>
          </a:p>
        </p:txBody>
      </p:sp>
      <p:sp>
        <p:nvSpPr>
          <p:cNvPr id="5" name="Marcador de Posição do Número do Diapositivo 4"/>
          <p:cNvSpPr>
            <a:spLocks noGrp="1"/>
          </p:cNvSpPr>
          <p:nvPr>
            <p:ph type="sldNum" sz="quarter" idx="12"/>
          </p:nvPr>
        </p:nvSpPr>
        <p:spPr/>
        <p:txBody>
          <a:bodyPr/>
          <a:lstStyle/>
          <a:p>
            <a:fld id="{8745C66F-FC7B-4C52-931F-EAABACA1CBDF}"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r>
              <a:rPr lang="pt-PT" smtClean="0"/>
              <a:t>João Gomes /Jorge Pires</a:t>
            </a:r>
            <a:endParaRPr lang="en-US"/>
          </a:p>
        </p:txBody>
      </p:sp>
      <p:sp>
        <p:nvSpPr>
          <p:cNvPr id="3" name="Marcador de Posição do Rodapé 2"/>
          <p:cNvSpPr>
            <a:spLocks noGrp="1"/>
          </p:cNvSpPr>
          <p:nvPr>
            <p:ph type="ftr" sz="quarter" idx="11"/>
          </p:nvPr>
        </p:nvSpPr>
        <p:spPr/>
        <p:txBody>
          <a:bodyPr/>
          <a:lstStyle/>
          <a:p>
            <a:r>
              <a:rPr lang="en-US" smtClean="0"/>
              <a:t>Contabilidade Financeira</a:t>
            </a:r>
            <a:endParaRPr lang="en-US"/>
          </a:p>
        </p:txBody>
      </p:sp>
      <p:sp>
        <p:nvSpPr>
          <p:cNvPr id="4" name="Marcador de Posição do Número do Diapositivo 3"/>
          <p:cNvSpPr>
            <a:spLocks noGrp="1"/>
          </p:cNvSpPr>
          <p:nvPr>
            <p:ph type="sldNum" sz="quarter" idx="12"/>
          </p:nvPr>
        </p:nvSpPr>
        <p:spPr/>
        <p:txBody>
          <a:bodyPr/>
          <a:lstStyle/>
          <a:p>
            <a:fld id="{8745C66F-FC7B-4C52-931F-EAABACA1CBDF}"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Rodapé 5"/>
          <p:cNvSpPr>
            <a:spLocks noGrp="1"/>
          </p:cNvSpPr>
          <p:nvPr>
            <p:ph type="ftr" sz="quarter" idx="11"/>
          </p:nvPr>
        </p:nvSpPr>
        <p:spPr/>
        <p:txBody>
          <a:bodyPr/>
          <a:lstStyle/>
          <a:p>
            <a:r>
              <a:rPr lang="en-US" smtClean="0"/>
              <a:t>Contabilidade Financeira</a:t>
            </a:r>
            <a:endParaRPr lang="en-US"/>
          </a:p>
        </p:txBody>
      </p:sp>
      <p:sp>
        <p:nvSpPr>
          <p:cNvPr id="7" name="Marcador de Posição do Número do Diapositivo 6"/>
          <p:cNvSpPr>
            <a:spLocks noGrp="1"/>
          </p:cNvSpPr>
          <p:nvPr>
            <p:ph type="sldNum" sz="quarter" idx="12"/>
          </p:nvPr>
        </p:nvSpPr>
        <p:spPr/>
        <p:txBody>
          <a:bodyPr/>
          <a:lstStyle/>
          <a:p>
            <a:fld id="{8745C66F-FC7B-4C52-931F-EAABACA1CBDF}"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Rodapé 5"/>
          <p:cNvSpPr>
            <a:spLocks noGrp="1"/>
          </p:cNvSpPr>
          <p:nvPr>
            <p:ph type="ftr" sz="quarter" idx="11"/>
          </p:nvPr>
        </p:nvSpPr>
        <p:spPr/>
        <p:txBody>
          <a:bodyPr/>
          <a:lstStyle/>
          <a:p>
            <a:r>
              <a:rPr lang="en-US" smtClean="0"/>
              <a:t>Contabilidade Financeira</a:t>
            </a:r>
            <a:endParaRPr lang="en-US"/>
          </a:p>
        </p:txBody>
      </p:sp>
      <p:sp>
        <p:nvSpPr>
          <p:cNvPr id="7" name="Marcador de Posição do Número do Diapositivo 6"/>
          <p:cNvSpPr>
            <a:spLocks noGrp="1"/>
          </p:cNvSpPr>
          <p:nvPr>
            <p:ph type="sldNum" sz="quarter" idx="12"/>
          </p:nvPr>
        </p:nvSpPr>
        <p:spPr/>
        <p:txBody>
          <a:bodyPr/>
          <a:lstStyle/>
          <a:p>
            <a:fld id="{8745C66F-FC7B-4C52-931F-EAABACA1CBDF}"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PT" smtClean="0"/>
              <a:t>Clique para editar o estilo</a:t>
            </a:r>
            <a:endParaRPr lang="pt-PT"/>
          </a:p>
        </p:txBody>
      </p:sp>
      <p:sp>
        <p:nvSpPr>
          <p:cNvPr id="3" name="Marcador de Posição do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pt-PT" smtClean="0"/>
              <a:t>João Gomes /Jorge Pires</a:t>
            </a:r>
            <a:endParaRPr lang="en-US"/>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Contabilidade Financeira</a:t>
            </a:r>
            <a:endParaRPr lang="en-US"/>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45C66F-FC7B-4C52-931F-EAABACA1CBDF}"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jpeg"/><Relationship Id="rId7" Type="http://schemas.openxmlformats.org/officeDocument/2006/relationships/diagramColors" Target="../diagrams/colors5.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10" Type="http://schemas.openxmlformats.org/officeDocument/2006/relationships/image" Target="../media/image8.jpeg"/><Relationship Id="rId4" Type="http://schemas.openxmlformats.org/officeDocument/2006/relationships/diagramData" Target="../diagrams/data5.xml"/><Relationship Id="rId9" Type="http://schemas.openxmlformats.org/officeDocument/2006/relationships/image" Target="../media/image7.jpeg"/></Relationships>
</file>

<file path=ppt/slides/_rels/slide10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0.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01.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01.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0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2.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0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105.xml"/><Relationship Id="rId1" Type="http://schemas.openxmlformats.org/officeDocument/2006/relationships/slideLayout" Target="../slideLayouts/slideLayout7.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106.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06.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07.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07.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0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jpeg"/><Relationship Id="rId7" Type="http://schemas.openxmlformats.org/officeDocument/2006/relationships/diagramColors" Target="../diagrams/colors6.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16.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jpeg"/><Relationship Id="rId7" Type="http://schemas.openxmlformats.org/officeDocument/2006/relationships/diagramColors" Target="../diagrams/colors7.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122.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26.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jpeg"/><Relationship Id="rId7" Type="http://schemas.openxmlformats.org/officeDocument/2006/relationships/diagramColors" Target="../diagrams/colors8.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130.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130.xml"/><Relationship Id="rId1" Type="http://schemas.openxmlformats.org/officeDocument/2006/relationships/slideLayout" Target="../slideLayouts/slideLayout7.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131.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diagramData" Target="../diagrams/data22.xml"/><Relationship Id="rId7" Type="http://schemas.microsoft.com/office/2007/relationships/diagramDrawing" Target="../diagrams/drawing22.xml"/><Relationship Id="rId12" Type="http://schemas.openxmlformats.org/officeDocument/2006/relationships/image" Target="../media/image1.jpeg"/><Relationship Id="rId2" Type="http://schemas.openxmlformats.org/officeDocument/2006/relationships/notesSlide" Target="../notesSlides/notesSlide131.xml"/><Relationship Id="rId1" Type="http://schemas.openxmlformats.org/officeDocument/2006/relationships/slideLayout" Target="../slideLayouts/slideLayout7.xml"/><Relationship Id="rId6" Type="http://schemas.openxmlformats.org/officeDocument/2006/relationships/diagramColors" Target="../diagrams/colors22.xml"/><Relationship Id="rId11" Type="http://schemas.openxmlformats.org/officeDocument/2006/relationships/image" Target="../media/image37.jpeg"/><Relationship Id="rId5" Type="http://schemas.openxmlformats.org/officeDocument/2006/relationships/diagramQuickStyle" Target="../diagrams/quickStyle22.xml"/><Relationship Id="rId10" Type="http://schemas.openxmlformats.org/officeDocument/2006/relationships/image" Target="../media/image36.jpeg"/><Relationship Id="rId4" Type="http://schemas.openxmlformats.org/officeDocument/2006/relationships/diagramLayout" Target="../diagrams/layout22.xml"/><Relationship Id="rId9" Type="http://schemas.openxmlformats.org/officeDocument/2006/relationships/image" Target="../media/image35.jpeg"/></Relationships>
</file>

<file path=ppt/slides/_rels/slide132.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32.xml"/><Relationship Id="rId1" Type="http://schemas.openxmlformats.org/officeDocument/2006/relationships/slideLayout" Target="../slideLayouts/slideLayout7.xml"/><Relationship Id="rId5" Type="http://schemas.openxmlformats.org/officeDocument/2006/relationships/image" Target="../media/image1.jpeg"/><Relationship Id="rId4" Type="http://schemas.openxmlformats.org/officeDocument/2006/relationships/image" Target="../media/image38.jpeg"/></Relationships>
</file>

<file path=ppt/slides/_rels/slide1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3.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34.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35.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35.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7.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38.xml"/><Relationship Id="rId1" Type="http://schemas.openxmlformats.org/officeDocument/2006/relationships/slideLayout" Target="../slideLayouts/slideLayout7.xml"/><Relationship Id="rId5" Type="http://schemas.openxmlformats.org/officeDocument/2006/relationships/image" Target="../media/image1.jpeg"/><Relationship Id="rId4" Type="http://schemas.openxmlformats.org/officeDocument/2006/relationships/image" Target="../media/image41.png"/></Relationships>
</file>

<file path=ppt/slides/_rels/slide1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40.xml"/><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41.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4.xm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145.xml"/><Relationship Id="rId1" Type="http://schemas.openxmlformats.org/officeDocument/2006/relationships/slideLayout" Target="../slideLayouts/slideLayout7.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1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6.xml"/><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7.xml"/><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8.xml"/><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0.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51.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52.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52.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53.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53.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5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4.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55.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56.xml.rels><?xml version="1.0" encoding="UTF-8" standalone="yes"?>
<Relationships xmlns="http://schemas.openxmlformats.org/package/2006/relationships"><Relationship Id="rId8" Type="http://schemas.microsoft.com/office/2007/relationships/diagramDrawing" Target="../diagrams/drawing24.xml"/><Relationship Id="rId13" Type="http://schemas.microsoft.com/office/2007/relationships/diagramDrawing" Target="../diagrams/drawing25.xml"/><Relationship Id="rId18" Type="http://schemas.microsoft.com/office/2007/relationships/diagramDrawing" Target="../diagrams/drawing26.xml"/><Relationship Id="rId3" Type="http://schemas.openxmlformats.org/officeDocument/2006/relationships/image" Target="../media/image1.jpeg"/><Relationship Id="rId21" Type="http://schemas.openxmlformats.org/officeDocument/2006/relationships/diagramQuickStyle" Target="../diagrams/quickStyle27.xml"/><Relationship Id="rId7" Type="http://schemas.openxmlformats.org/officeDocument/2006/relationships/diagramColors" Target="../diagrams/colors24.xml"/><Relationship Id="rId12" Type="http://schemas.openxmlformats.org/officeDocument/2006/relationships/diagramColors" Target="../diagrams/colors25.xml"/><Relationship Id="rId17" Type="http://schemas.openxmlformats.org/officeDocument/2006/relationships/diagramColors" Target="../diagrams/colors26.xml"/><Relationship Id="rId2" Type="http://schemas.openxmlformats.org/officeDocument/2006/relationships/notesSlide" Target="../notesSlides/notesSlide156.xml"/><Relationship Id="rId16" Type="http://schemas.openxmlformats.org/officeDocument/2006/relationships/diagramQuickStyle" Target="../diagrams/quickStyle26.xml"/><Relationship Id="rId20" Type="http://schemas.openxmlformats.org/officeDocument/2006/relationships/diagramLayout" Target="../diagrams/layout27.xml"/><Relationship Id="rId1" Type="http://schemas.openxmlformats.org/officeDocument/2006/relationships/slideLayout" Target="../slideLayouts/slideLayout7.xml"/><Relationship Id="rId6" Type="http://schemas.openxmlformats.org/officeDocument/2006/relationships/diagramQuickStyle" Target="../diagrams/quickStyle24.xml"/><Relationship Id="rId11" Type="http://schemas.openxmlformats.org/officeDocument/2006/relationships/diagramQuickStyle" Target="../diagrams/quickStyle25.xml"/><Relationship Id="rId5" Type="http://schemas.openxmlformats.org/officeDocument/2006/relationships/diagramLayout" Target="../diagrams/layout24.xml"/><Relationship Id="rId15" Type="http://schemas.openxmlformats.org/officeDocument/2006/relationships/diagramLayout" Target="../diagrams/layout26.xml"/><Relationship Id="rId23" Type="http://schemas.microsoft.com/office/2007/relationships/diagramDrawing" Target="../diagrams/drawing27.xml"/><Relationship Id="rId10" Type="http://schemas.openxmlformats.org/officeDocument/2006/relationships/diagramLayout" Target="../diagrams/layout25.xml"/><Relationship Id="rId19" Type="http://schemas.openxmlformats.org/officeDocument/2006/relationships/diagramData" Target="../diagrams/data27.xml"/><Relationship Id="rId4" Type="http://schemas.openxmlformats.org/officeDocument/2006/relationships/diagramData" Target="../diagrams/data24.xml"/><Relationship Id="rId9" Type="http://schemas.openxmlformats.org/officeDocument/2006/relationships/diagramData" Target="../diagrams/data25.xml"/><Relationship Id="rId14" Type="http://schemas.openxmlformats.org/officeDocument/2006/relationships/diagramData" Target="../diagrams/data26.xml"/><Relationship Id="rId22" Type="http://schemas.openxmlformats.org/officeDocument/2006/relationships/diagramColors" Target="../diagrams/colors27.xml"/></Relationships>
</file>

<file path=ppt/slides/_rels/slide157.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57.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5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58.xml"/><Relationship Id="rId1" Type="http://schemas.openxmlformats.org/officeDocument/2006/relationships/slideLayout" Target="../slideLayouts/slideLayout7.xml"/><Relationship Id="rId5" Type="http://schemas.openxmlformats.org/officeDocument/2006/relationships/image" Target="../media/image1.jpeg"/><Relationship Id="rId4" Type="http://schemas.openxmlformats.org/officeDocument/2006/relationships/image" Target="../media/image22.gif"/></Relationships>
</file>

<file path=ppt/slides/_rels/slide15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9.xml"/><Relationship Id="rId13" Type="http://schemas.openxmlformats.org/officeDocument/2006/relationships/image" Target="../media/image14.jpeg"/><Relationship Id="rId3" Type="http://schemas.openxmlformats.org/officeDocument/2006/relationships/image" Target="../media/image1.jpeg"/><Relationship Id="rId7" Type="http://schemas.openxmlformats.org/officeDocument/2006/relationships/diagramData" Target="../diagrams/data9.xml"/><Relationship Id="rId12"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2.gif"/><Relationship Id="rId11" Type="http://schemas.microsoft.com/office/2007/relationships/diagramDrawing" Target="../diagrams/drawing9.xml"/><Relationship Id="rId5" Type="http://schemas.openxmlformats.org/officeDocument/2006/relationships/image" Target="../media/image11.gif"/><Relationship Id="rId10" Type="http://schemas.openxmlformats.org/officeDocument/2006/relationships/diagramColors" Target="../diagrams/colors9.xml"/><Relationship Id="rId4" Type="http://schemas.openxmlformats.org/officeDocument/2006/relationships/image" Target="../media/image10.gif"/><Relationship Id="rId9" Type="http://schemas.openxmlformats.org/officeDocument/2006/relationships/diagramQuickStyle" Target="../diagrams/quickStyle9.xml"/></Relationships>
</file>

<file path=ppt/slides/_rels/slide16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0.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6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1.xml"/><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2.xml"/><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3.xml"/><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4.xml"/><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5.xml"/><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6.xml"/><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7.xml"/><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68.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6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0.xml"/><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notesSlide" Target="../notesSlides/notesSlide171.xml"/><Relationship Id="rId1" Type="http://schemas.openxmlformats.org/officeDocument/2006/relationships/slideLayout" Target="../slideLayouts/slideLayout7.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17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172.xml"/><Relationship Id="rId1" Type="http://schemas.openxmlformats.org/officeDocument/2006/relationships/slideLayout" Target="../slideLayouts/slideLayout7.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17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3.xml"/><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notesSlide" Target="../notesSlides/notesSlide174.xml"/><Relationship Id="rId1" Type="http://schemas.openxmlformats.org/officeDocument/2006/relationships/slideLayout" Target="../slideLayouts/slideLayout7.xml"/><Relationship Id="rId6" Type="http://schemas.openxmlformats.org/officeDocument/2006/relationships/diagramColors" Target="../diagrams/colors30.xml"/><Relationship Id="rId5" Type="http://schemas.openxmlformats.org/officeDocument/2006/relationships/diagramQuickStyle" Target="../diagrams/quickStyle30.xml"/><Relationship Id="rId4" Type="http://schemas.openxmlformats.org/officeDocument/2006/relationships/diagramLayout" Target="../diagrams/layout30.xml"/></Relationships>
</file>

<file path=ppt/slides/_rels/slide17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5.xml"/><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notesSlide" Target="../notesSlides/notesSlide176.xml"/><Relationship Id="rId1" Type="http://schemas.openxmlformats.org/officeDocument/2006/relationships/slideLayout" Target="../slideLayouts/slideLayout7.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177.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177.xml"/><Relationship Id="rId1" Type="http://schemas.openxmlformats.org/officeDocument/2006/relationships/slideLayout" Target="../slideLayouts/slideLayout7.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17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8.xml"/><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0.xml"/><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1.xml"/><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1.jpeg"/><Relationship Id="rId7" Type="http://schemas.openxmlformats.org/officeDocument/2006/relationships/diagramColors" Target="../diagrams/colors10.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19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4.xml"/><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6.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9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00.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image" Target="../media/image47.gif"/></Relationships>
</file>

<file path=ppt/slides/_rels/slide20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3.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4.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5.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6.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7.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8.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9.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1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0.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1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1.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1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2.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1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3.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4.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1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5.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1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6.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7.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8.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0.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1.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2.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33.xml"/><Relationship Id="rId7" Type="http://schemas.microsoft.com/office/2007/relationships/diagramDrawing" Target="../diagrams/drawing33.xml"/><Relationship Id="rId2" Type="http://schemas.openxmlformats.org/officeDocument/2006/relationships/notesSlide" Target="../notesSlides/notesSlide223.xml"/><Relationship Id="rId1" Type="http://schemas.openxmlformats.org/officeDocument/2006/relationships/slideLayout" Target="../slideLayouts/slideLayout2.xml"/><Relationship Id="rId6" Type="http://schemas.openxmlformats.org/officeDocument/2006/relationships/diagramColors" Target="../diagrams/colors33.xml"/><Relationship Id="rId5" Type="http://schemas.openxmlformats.org/officeDocument/2006/relationships/diagramQuickStyle" Target="../diagrams/quickStyle33.xml"/><Relationship Id="rId4" Type="http://schemas.openxmlformats.org/officeDocument/2006/relationships/diagramLayout" Target="../diagrams/layout33.xml"/></Relationships>
</file>

<file path=ppt/slides/_rels/slide22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24.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5.xml"/><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6.xml"/><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7.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8.xml"/><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0.xml"/><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1.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5.xml"/><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6.xml"/><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7.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8.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0.xml"/><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1.xml"/><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2.xml"/><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3.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4.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5.xml"/><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46.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48.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0.xml"/><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1.xml"/><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34.xml"/><Relationship Id="rId7" Type="http://schemas.microsoft.com/office/2007/relationships/diagramDrawing" Target="../diagrams/drawing34.xml"/><Relationship Id="rId2" Type="http://schemas.openxmlformats.org/officeDocument/2006/relationships/notesSlide" Target="../notesSlides/notesSlide252.xml"/><Relationship Id="rId1" Type="http://schemas.openxmlformats.org/officeDocument/2006/relationships/slideLayout" Target="../slideLayouts/slideLayout2.xml"/><Relationship Id="rId6" Type="http://schemas.openxmlformats.org/officeDocument/2006/relationships/diagramColors" Target="../diagrams/colors34.xml"/><Relationship Id="rId5" Type="http://schemas.openxmlformats.org/officeDocument/2006/relationships/diagramQuickStyle" Target="../diagrams/quickStyle34.xml"/><Relationship Id="rId4" Type="http://schemas.openxmlformats.org/officeDocument/2006/relationships/diagramLayout" Target="../diagrams/layout34.xml"/></Relationships>
</file>

<file path=ppt/slides/_rels/slide25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3.xml"/><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4.xml"/><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5.xml"/><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35.xml"/><Relationship Id="rId7" Type="http://schemas.microsoft.com/office/2007/relationships/diagramDrawing" Target="../diagrams/drawing35.xml"/><Relationship Id="rId2" Type="http://schemas.openxmlformats.org/officeDocument/2006/relationships/notesSlide" Target="../notesSlides/notesSlide256.xml"/><Relationship Id="rId1" Type="http://schemas.openxmlformats.org/officeDocument/2006/relationships/slideLayout" Target="../slideLayouts/slideLayout2.xml"/><Relationship Id="rId6" Type="http://schemas.openxmlformats.org/officeDocument/2006/relationships/diagramColors" Target="../diagrams/colors35.xml"/><Relationship Id="rId5" Type="http://schemas.openxmlformats.org/officeDocument/2006/relationships/diagramQuickStyle" Target="../diagrams/quickStyle35.xml"/><Relationship Id="rId4" Type="http://schemas.openxmlformats.org/officeDocument/2006/relationships/diagramLayout" Target="../diagrams/layout35.xml"/></Relationships>
</file>

<file path=ppt/slides/_rels/slide25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7.xml"/><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8.xml"/><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7.gif"/></Relationships>
</file>

<file path=ppt/slides/_rels/slide26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0.xml"/><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1.xml"/><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2.xml"/><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3.xml"/><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17.gif"/><Relationship Id="rId5" Type="http://schemas.openxmlformats.org/officeDocument/2006/relationships/image" Target="../media/image19.jpeg"/><Relationship Id="rId4" Type="http://schemas.openxmlformats.org/officeDocument/2006/relationships/image" Target="../media/image18.png"/></Relationships>
</file>

<file path=ppt/slides/_rels/slide43.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1.jpeg"/><Relationship Id="rId7" Type="http://schemas.openxmlformats.org/officeDocument/2006/relationships/diagramColors" Target="../diagrams/colors12.xml"/><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1.jpeg"/><Relationship Id="rId7" Type="http://schemas.openxmlformats.org/officeDocument/2006/relationships/diagramColors" Target="../diagrams/colors13.xml"/><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5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5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1.jpeg"/><Relationship Id="rId7" Type="http://schemas.openxmlformats.org/officeDocument/2006/relationships/diagramColors" Target="../diagrams/colors14.xml"/><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5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1.jpeg"/><Relationship Id="rId7" Type="http://schemas.openxmlformats.org/officeDocument/2006/relationships/diagramColors" Target="../diagrams/colors15.xml"/><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59.xml.rels><?xml version="1.0" encoding="UTF-8" standalone="yes"?>
<Relationships xmlns="http://schemas.openxmlformats.org/package/2006/relationships"><Relationship Id="rId8" Type="http://schemas.microsoft.com/office/2007/relationships/diagramDrawing" Target="../diagrams/drawing16.xml"/><Relationship Id="rId3" Type="http://schemas.openxmlformats.org/officeDocument/2006/relationships/image" Target="../media/image1.jpeg"/><Relationship Id="rId7" Type="http://schemas.openxmlformats.org/officeDocument/2006/relationships/diagramColors" Target="../diagrams/colors16.xml"/><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diagramQuickStyle" Target="../diagrams/quickStyle16.xml"/><Relationship Id="rId5" Type="http://schemas.openxmlformats.org/officeDocument/2006/relationships/diagramLayout" Target="../diagrams/layout16.xml"/><Relationship Id="rId4" Type="http://schemas.openxmlformats.org/officeDocument/2006/relationships/diagramData" Target="../diagrams/data16.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13" Type="http://schemas.openxmlformats.org/officeDocument/2006/relationships/diagramColors" Target="../diagrams/colors3.xml"/><Relationship Id="rId3" Type="http://schemas.openxmlformats.org/officeDocument/2006/relationships/image" Target="../media/image1.jpeg"/><Relationship Id="rId7" Type="http://schemas.openxmlformats.org/officeDocument/2006/relationships/diagramColors" Target="../diagrams/colors2.xml"/><Relationship Id="rId12" Type="http://schemas.openxmlformats.org/officeDocument/2006/relationships/diagramQuickStyle" Target="../diagrams/quickStyle3.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QuickStyle" Target="../diagrams/quickStyle2.xml"/><Relationship Id="rId11" Type="http://schemas.openxmlformats.org/officeDocument/2006/relationships/diagramLayout" Target="../diagrams/layout3.xml"/><Relationship Id="rId5" Type="http://schemas.openxmlformats.org/officeDocument/2006/relationships/diagramLayout" Target="../diagrams/layout2.xml"/><Relationship Id="rId10" Type="http://schemas.openxmlformats.org/officeDocument/2006/relationships/diagramData" Target="../diagrams/data3.xml"/><Relationship Id="rId4" Type="http://schemas.openxmlformats.org/officeDocument/2006/relationships/diagramData" Target="../diagrams/data2.xml"/><Relationship Id="rId9" Type="http://schemas.openxmlformats.org/officeDocument/2006/relationships/image" Target="../media/image4.jpeg"/><Relationship Id="rId14" Type="http://schemas.microsoft.com/office/2007/relationships/diagramDrawing" Target="../diagrams/drawing3.xml"/></Relationships>
</file>

<file path=ppt/slides/_rels/slide6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1.xml"/><Relationship Id="rId1" Type="http://schemas.openxmlformats.org/officeDocument/2006/relationships/slideLayout" Target="../slideLayouts/slideLayout7.xml"/><Relationship Id="rId6" Type="http://schemas.openxmlformats.org/officeDocument/2006/relationships/image" Target="../media/image1.jpeg"/><Relationship Id="rId5" Type="http://schemas.openxmlformats.org/officeDocument/2006/relationships/image" Target="../media/image17.gif"/><Relationship Id="rId4" Type="http://schemas.openxmlformats.org/officeDocument/2006/relationships/image" Target="../media/image19.jpeg"/></Relationships>
</file>

<file path=ppt/slides/_rels/slide72.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7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86.xml"/><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87.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87.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8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image" Target="../media/image22.gif"/><Relationship Id="rId7" Type="http://schemas.openxmlformats.org/officeDocument/2006/relationships/diagramColors" Target="../diagrams/colors18.xml"/><Relationship Id="rId2" Type="http://schemas.openxmlformats.org/officeDocument/2006/relationships/notesSlide" Target="../notesSlides/notesSlide89.xml"/><Relationship Id="rId1" Type="http://schemas.openxmlformats.org/officeDocument/2006/relationships/slideLayout" Target="../slideLayouts/slideLayout7.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 Id="rId9" Type="http://schemas.openxmlformats.org/officeDocument/2006/relationships/image" Target="../media/image1.jpeg"/></Relationships>
</file>

<file path=ppt/slides/_rels/slide9.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jpeg"/><Relationship Id="rId7" Type="http://schemas.openxmlformats.org/officeDocument/2006/relationships/diagramColors" Target="../diagrams/colors4.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9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8" Type="http://schemas.openxmlformats.org/officeDocument/2006/relationships/diagramColors" Target="../diagrams/colors19.xml"/><Relationship Id="rId3" Type="http://schemas.openxmlformats.org/officeDocument/2006/relationships/image" Target="../media/image1.jpeg"/><Relationship Id="rId7" Type="http://schemas.openxmlformats.org/officeDocument/2006/relationships/diagramQuickStyle" Target="../diagrams/quickStyle19.xml"/><Relationship Id="rId2" Type="http://schemas.openxmlformats.org/officeDocument/2006/relationships/notesSlide" Target="../notesSlides/notesSlide91.xml"/><Relationship Id="rId1" Type="http://schemas.openxmlformats.org/officeDocument/2006/relationships/slideLayout" Target="../slideLayouts/slideLayout7.xml"/><Relationship Id="rId6" Type="http://schemas.openxmlformats.org/officeDocument/2006/relationships/diagramLayout" Target="../diagrams/layout19.xml"/><Relationship Id="rId5" Type="http://schemas.openxmlformats.org/officeDocument/2006/relationships/diagramData" Target="../diagrams/data19.xml"/><Relationship Id="rId4" Type="http://schemas.openxmlformats.org/officeDocument/2006/relationships/image" Target="../media/image24.jpeg"/><Relationship Id="rId9" Type="http://schemas.microsoft.com/office/2007/relationships/diagramDrawing" Target="../diagrams/drawing19.xml"/></Relationships>
</file>

<file path=ppt/slides/_rels/slide9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3.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9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5.xml"/><Relationship Id="rId1" Type="http://schemas.openxmlformats.org/officeDocument/2006/relationships/slideLayout" Target="../slideLayouts/slideLayout7.xml"/><Relationship Id="rId4" Type="http://schemas.openxmlformats.org/officeDocument/2006/relationships/image" Target="../media/image26.gif"/></Relationships>
</file>

<file path=ppt/slides/_rels/slide9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6.xml"/><Relationship Id="rId1" Type="http://schemas.openxmlformats.org/officeDocument/2006/relationships/slideLayout" Target="../slideLayouts/slideLayout7.xml"/><Relationship Id="rId4" Type="http://schemas.openxmlformats.org/officeDocument/2006/relationships/image" Target="../media/image27.gif"/></Relationships>
</file>

<file path=ppt/slides/_rels/slide9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9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8.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9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9.xml"/><Relationship Id="rId1" Type="http://schemas.openxmlformats.org/officeDocument/2006/relationships/slideLayout" Target="../slideLayouts/slideLayout7.xml"/><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6" name="CaixaDeTexto 5"/>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7" name="Subtítulo 6"/>
          <p:cNvSpPr>
            <a:spLocks noGrp="1"/>
          </p:cNvSpPr>
          <p:nvPr>
            <p:ph type="subTitle" idx="1"/>
          </p:nvPr>
        </p:nvSpPr>
        <p:spPr>
          <a:xfrm>
            <a:off x="1143000" y="5257800"/>
            <a:ext cx="7620000" cy="6858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vert="horz" rtlCol="0" anchor="ctr"/>
          <a:lstStyle/>
          <a:p>
            <a:pPr algn="l">
              <a:tabLst>
                <a:tab pos="3228975" algn="l"/>
              </a:tabLst>
            </a:pPr>
            <a:r>
              <a:rPr lang="pt-PT" sz="2400" b="1" cap="small" dirty="0" smtClean="0">
                <a:solidFill>
                  <a:srgbClr val="0070C0"/>
                </a:solidFill>
              </a:rPr>
              <a:t>Contabilidade Financeira</a:t>
            </a:r>
            <a:endParaRPr lang="pt-PT" sz="2400" b="1" cap="small" dirty="0">
              <a:solidFill>
                <a:srgbClr val="0070C0"/>
              </a:solidFill>
            </a:endParaRPr>
          </a:p>
        </p:txBody>
      </p:sp>
      <p:sp>
        <p:nvSpPr>
          <p:cNvPr id="8" name="Subtítulo 6"/>
          <p:cNvSpPr txBox="1">
            <a:spLocks/>
          </p:cNvSpPr>
          <p:nvPr/>
        </p:nvSpPr>
        <p:spPr>
          <a:xfrm>
            <a:off x="1143000" y="5791200"/>
            <a:ext cx="7620000" cy="685800"/>
          </a:xfrm>
          <a:prstGeom prst="rect">
            <a:avLst/>
          </a:prstGeom>
          <a:noFill/>
          <a:ln w="9525" cap="flat" cmpd="sng" algn="ctr">
            <a:noFill/>
            <a:prstDash val="solid"/>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a:body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tab pos="3228975" algn="l"/>
              </a:tabLst>
              <a:defRPr/>
            </a:pPr>
            <a:r>
              <a:rPr kumimoji="0" lang="pt-PT" sz="1600" b="1" i="0" u="none" strike="noStrike" kern="1200" cap="small" spc="0" normalizeH="0" baseline="0" noProof="0" dirty="0" smtClean="0">
                <a:ln>
                  <a:noFill/>
                </a:ln>
                <a:solidFill>
                  <a:schemeClr val="tx2">
                    <a:lumMod val="75000"/>
                  </a:schemeClr>
                </a:solidFill>
                <a:effectLst/>
                <a:uLnTx/>
                <a:uFillTx/>
                <a:latin typeface="+mn-lt"/>
                <a:ea typeface="+mn-ea"/>
                <a:cs typeface="+mn-cs"/>
              </a:rPr>
              <a:t>Formadores: João Gomes</a:t>
            </a:r>
            <a:r>
              <a:rPr kumimoji="0" lang="pt-PT" sz="1600" b="1" i="0" u="none" strike="noStrike" kern="1200" cap="small" spc="0" normalizeH="0" noProof="0" dirty="0" smtClean="0">
                <a:ln>
                  <a:noFill/>
                </a:ln>
                <a:solidFill>
                  <a:schemeClr val="tx2">
                    <a:lumMod val="75000"/>
                  </a:schemeClr>
                </a:solidFill>
                <a:effectLst/>
                <a:uLnTx/>
                <a:uFillTx/>
                <a:latin typeface="+mn-lt"/>
                <a:ea typeface="+mn-ea"/>
                <a:cs typeface="+mn-cs"/>
              </a:rPr>
              <a:t> </a:t>
            </a:r>
            <a:r>
              <a:rPr kumimoji="0" lang="pt-PT" sz="1600" b="1" i="0" u="none" strike="noStrike" kern="1200" cap="small" spc="0" normalizeH="0" baseline="0" noProof="0" dirty="0" smtClean="0">
                <a:ln>
                  <a:noFill/>
                </a:ln>
                <a:solidFill>
                  <a:schemeClr val="tx2">
                    <a:lumMod val="75000"/>
                  </a:schemeClr>
                </a:solidFill>
                <a:effectLst/>
                <a:uLnTx/>
                <a:uFillTx/>
                <a:latin typeface="+mn-lt"/>
                <a:ea typeface="+mn-ea"/>
                <a:cs typeface="+mn-cs"/>
              </a:rPr>
              <a:t>e Jorge Pires</a:t>
            </a:r>
            <a:endParaRPr kumimoji="0" lang="pt-PT" sz="1600" b="1" i="0" u="none" strike="noStrike" kern="1200" cap="small" spc="0" normalizeH="0" baseline="0" noProof="0" dirty="0">
              <a:ln>
                <a:noFill/>
              </a:ln>
              <a:solidFill>
                <a:schemeClr val="tx2">
                  <a:lumMod val="75000"/>
                </a:schemeClr>
              </a:solidFill>
              <a:effectLst/>
              <a:uLnTx/>
              <a:uFillTx/>
              <a:latin typeface="+mn-lt"/>
              <a:ea typeface="+mn-ea"/>
              <a:cs typeface="+mn-cs"/>
            </a:endParaRPr>
          </a:p>
        </p:txBody>
      </p:sp>
      <p:pic>
        <p:nvPicPr>
          <p:cNvPr id="10" name="Imagem 9" descr="20090708093417vela.jpg"/>
          <p:cNvPicPr>
            <a:picLocks noChangeAspect="1"/>
          </p:cNvPicPr>
          <p:nvPr/>
        </p:nvPicPr>
        <p:blipFill>
          <a:blip r:embed="rId4" cstate="print"/>
          <a:stretch>
            <a:fillRect/>
          </a:stretch>
        </p:blipFill>
        <p:spPr>
          <a:xfrm>
            <a:off x="0" y="1371600"/>
            <a:ext cx="9144000" cy="3505200"/>
          </a:xfrm>
          <a:prstGeom prst="rect">
            <a:avLst/>
          </a:prstGeom>
        </p:spPr>
      </p:pic>
      <p:sp>
        <p:nvSpPr>
          <p:cNvPr id="9" name="CaixaDeTexto 8"/>
          <p:cNvSpPr txBox="1"/>
          <p:nvPr/>
        </p:nvSpPr>
        <p:spPr>
          <a:xfrm>
            <a:off x="2438400" y="762000"/>
            <a:ext cx="1828800" cy="400110"/>
          </a:xfrm>
          <a:prstGeom prst="rect">
            <a:avLst/>
          </a:prstGeom>
          <a:noFill/>
        </p:spPr>
        <p:txBody>
          <a:bodyPr wrap="square" rtlCol="0">
            <a:spAutoFit/>
          </a:bodyPr>
          <a:lstStyle/>
          <a:p>
            <a:pPr algn="ctr"/>
            <a:r>
              <a:rPr lang="pt-PT" sz="2000" b="1" dirty="0" smtClean="0">
                <a:solidFill>
                  <a:srgbClr val="002060"/>
                </a:solidFill>
              </a:rPr>
              <a:t>4.ª Edição</a:t>
            </a:r>
            <a:endParaRPr lang="pt-PT" sz="2000" b="1" dirty="0">
              <a:solidFill>
                <a:srgbClr val="00206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10</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graphicFrame>
        <p:nvGraphicFramePr>
          <p:cNvPr id="8" name="Diagrama 7"/>
          <p:cNvGraphicFramePr/>
          <p:nvPr/>
        </p:nvGraphicFramePr>
        <p:xfrm>
          <a:off x="1839888" y="2883768"/>
          <a:ext cx="5400040" cy="25832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Seta para a direita 8"/>
          <p:cNvSpPr/>
          <p:nvPr/>
        </p:nvSpPr>
        <p:spPr>
          <a:xfrm>
            <a:off x="615752" y="4539952"/>
            <a:ext cx="1800200" cy="864096"/>
          </a:xfrm>
          <a:prstGeom prst="rightArrow">
            <a:avLst/>
          </a:prstGeom>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Credibilidade</a:t>
            </a:r>
            <a:endParaRPr lang="pt-PT" dirty="0"/>
          </a:p>
        </p:txBody>
      </p:sp>
      <p:sp>
        <p:nvSpPr>
          <p:cNvPr id="10" name="Rectângulo arredondado 9"/>
          <p:cNvSpPr/>
          <p:nvPr/>
        </p:nvSpPr>
        <p:spPr>
          <a:xfrm>
            <a:off x="4648200" y="1371600"/>
            <a:ext cx="3888432" cy="864096"/>
          </a:xfrm>
          <a:prstGeom prst="roundRect">
            <a:avLst/>
          </a:prstGeom>
          <a:solidFill>
            <a:schemeClr val="tx2">
              <a:lumMod val="20000"/>
              <a:lumOff val="8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rgbClr val="002060"/>
                </a:solidFill>
              </a:rPr>
              <a:t>Responsabilidade pela elaboração e apresentação das contas</a:t>
            </a:r>
            <a:endParaRPr lang="pt-PT" dirty="0">
              <a:solidFill>
                <a:srgbClr val="002060"/>
              </a:solidFill>
            </a:endParaRPr>
          </a:p>
        </p:txBody>
      </p:sp>
      <p:pic>
        <p:nvPicPr>
          <p:cNvPr id="11" name="Imagem 10" descr="account%20manager.jpg"/>
          <p:cNvPicPr>
            <a:picLocks noChangeAspect="1"/>
          </p:cNvPicPr>
          <p:nvPr/>
        </p:nvPicPr>
        <p:blipFill>
          <a:blip r:embed="rId9" cstate="print"/>
          <a:stretch>
            <a:fillRect/>
          </a:stretch>
        </p:blipFill>
        <p:spPr>
          <a:xfrm>
            <a:off x="615752" y="1947664"/>
            <a:ext cx="1342987" cy="1096393"/>
          </a:xfrm>
          <a:prstGeom prst="rect">
            <a:avLst/>
          </a:prstGeom>
        </p:spPr>
      </p:pic>
      <p:pic>
        <p:nvPicPr>
          <p:cNvPr id="12" name="Imagem 11" descr="intelligence management_strategy.jpg"/>
          <p:cNvPicPr>
            <a:picLocks noChangeAspect="1"/>
          </p:cNvPicPr>
          <p:nvPr/>
        </p:nvPicPr>
        <p:blipFill>
          <a:blip r:embed="rId10" cstate="print"/>
          <a:stretch>
            <a:fillRect/>
          </a:stretch>
        </p:blipFill>
        <p:spPr>
          <a:xfrm>
            <a:off x="7168480" y="2883768"/>
            <a:ext cx="1584176" cy="1486566"/>
          </a:xfrm>
          <a:prstGeom prst="rect">
            <a:avLst/>
          </a:prstGeom>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cstate="print"/>
          <a:srcRect/>
          <a:stretch>
            <a:fillRect/>
          </a:stretch>
        </p:blipFill>
        <p:spPr bwMode="auto">
          <a:xfrm>
            <a:off x="285720" y="1285860"/>
            <a:ext cx="8429652" cy="4588292"/>
          </a:xfrm>
          <a:prstGeom prst="rect">
            <a:avLst/>
          </a:prstGeom>
          <a:noFill/>
          <a:ln w="9525">
            <a:noFill/>
            <a:miter lim="800000"/>
            <a:headEnd/>
            <a:tailEnd/>
          </a:ln>
        </p:spPr>
      </p:pic>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pic>
        <p:nvPicPr>
          <p:cNvPr id="5" name="Imagem 4"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6" name="CaixaDeTexto 5"/>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Número do Diapositivo 7"/>
          <p:cNvSpPr>
            <a:spLocks noGrp="1"/>
          </p:cNvSpPr>
          <p:nvPr>
            <p:ph type="sldNum" sz="quarter" idx="12"/>
          </p:nvPr>
        </p:nvSpPr>
        <p:spPr/>
        <p:txBody>
          <a:bodyPr/>
          <a:lstStyle/>
          <a:p>
            <a:fld id="{8745C66F-FC7B-4C52-931F-EAABACA1CBDF}" type="slidenum">
              <a:rPr lang="en-US" smtClean="0"/>
              <a:pPr/>
              <a:t>100</a:t>
            </a:fld>
            <a:endParaRPr lang="en-US"/>
          </a:p>
        </p:txBody>
      </p:sp>
      <p:sp>
        <p:nvSpPr>
          <p:cNvPr id="9" name="Marcador de Posição do Rodapé 8"/>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101</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 – Fluxos de Caixa</a:t>
            </a:r>
            <a:endParaRPr lang="pt-PT" sz="2400" b="1" dirty="0">
              <a:solidFill>
                <a:schemeClr val="bg1"/>
              </a:solidFill>
            </a:endParaRPr>
          </a:p>
        </p:txBody>
      </p:sp>
      <p:sp>
        <p:nvSpPr>
          <p:cNvPr id="6" name="Rectângulo 5"/>
          <p:cNvSpPr/>
          <p:nvPr/>
        </p:nvSpPr>
        <p:spPr>
          <a:xfrm>
            <a:off x="827584" y="2132856"/>
            <a:ext cx="7560840" cy="2862322"/>
          </a:xfrm>
          <a:prstGeom prst="rect">
            <a:avLst/>
          </a:prstGeom>
        </p:spPr>
        <p:txBody>
          <a:bodyPr wrap="square">
            <a:spAutoFit/>
          </a:bodyPr>
          <a:lstStyle/>
          <a:p>
            <a:pPr marL="514350" indent="-514350" algn="just">
              <a:buBlip>
                <a:blip r:embed="rId3"/>
              </a:buBlip>
            </a:pPr>
            <a:r>
              <a:rPr lang="pt-PT" sz="2000" dirty="0" smtClean="0">
                <a:solidFill>
                  <a:schemeClr val="tx2">
                    <a:lumMod val="75000"/>
                  </a:schemeClr>
                </a:solidFill>
              </a:rPr>
              <a:t>Definição de caixa e equivalentes de caixa.</a:t>
            </a:r>
          </a:p>
          <a:p>
            <a:pPr marL="514350" indent="-514350" algn="just">
              <a:buBlip>
                <a:blip r:embed="rId3"/>
              </a:buBlip>
            </a:pPr>
            <a:r>
              <a:rPr lang="pt-PT" sz="2000" dirty="0" smtClean="0">
                <a:solidFill>
                  <a:schemeClr val="tx2">
                    <a:lumMod val="75000"/>
                  </a:schemeClr>
                </a:solidFill>
              </a:rPr>
              <a:t>Conceitos de actividades operacionais, de investimento e de financiamento.</a:t>
            </a:r>
          </a:p>
          <a:p>
            <a:pPr marL="514350" indent="-514350" algn="just">
              <a:buBlip>
                <a:blip r:embed="rId3"/>
              </a:buBlip>
            </a:pPr>
            <a:r>
              <a:rPr lang="pt-PT" sz="2000" dirty="0" smtClean="0">
                <a:solidFill>
                  <a:schemeClr val="tx2">
                    <a:lumMod val="75000"/>
                  </a:schemeClr>
                </a:solidFill>
              </a:rPr>
              <a:t>Informação a ser apresentada na face da Demonstração de Fluxos de caixa.</a:t>
            </a:r>
          </a:p>
          <a:p>
            <a:pPr marL="514350" indent="-514350" algn="just">
              <a:buBlip>
                <a:blip r:embed="rId3"/>
              </a:buBlip>
            </a:pPr>
            <a:r>
              <a:rPr lang="pt-PT" sz="2000" dirty="0" smtClean="0">
                <a:solidFill>
                  <a:schemeClr val="tx2">
                    <a:lumMod val="75000"/>
                  </a:schemeClr>
                </a:solidFill>
              </a:rPr>
              <a:t>Classificação do juros e dividendos.</a:t>
            </a:r>
          </a:p>
          <a:p>
            <a:pPr marL="514350" indent="-514350" algn="just">
              <a:buBlip>
                <a:blip r:embed="rId3"/>
              </a:buBlip>
            </a:pPr>
            <a:r>
              <a:rPr lang="pt-PT" sz="2000" dirty="0" smtClean="0">
                <a:solidFill>
                  <a:schemeClr val="tx2">
                    <a:lumMod val="75000"/>
                  </a:schemeClr>
                </a:solidFill>
              </a:rPr>
              <a:t>Fluxos de caixa em moeda estrangeira.</a:t>
            </a:r>
          </a:p>
          <a:p>
            <a:pPr marL="514350" indent="-514350" algn="just">
              <a:buBlip>
                <a:blip r:embed="rId3"/>
              </a:buBlip>
            </a:pPr>
            <a:r>
              <a:rPr lang="pt-PT" sz="2000" dirty="0" smtClean="0">
                <a:solidFill>
                  <a:schemeClr val="tx2">
                    <a:lumMod val="75000"/>
                  </a:schemeClr>
                </a:solidFill>
              </a:rPr>
              <a:t>Obrigatoriedade de utilização do método directo (Portaria n.º 986/2009, de 7 de Setembro).</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857224" y="857232"/>
            <a:ext cx="8051404" cy="5481673"/>
          </a:xfrm>
          <a:prstGeom prst="rect">
            <a:avLst/>
          </a:prstGeom>
          <a:noFill/>
          <a:ln w="9525">
            <a:noFill/>
            <a:miter lim="800000"/>
            <a:headEnd/>
            <a:tailEnd/>
          </a:ln>
        </p:spPr>
      </p:pic>
      <p:sp>
        <p:nvSpPr>
          <p:cNvPr id="17" name="Seta para a direita 16"/>
          <p:cNvSpPr/>
          <p:nvPr/>
        </p:nvSpPr>
        <p:spPr>
          <a:xfrm>
            <a:off x="214282" y="3071810"/>
            <a:ext cx="642910" cy="642942"/>
          </a:xfrm>
          <a:prstGeom prst="rightArrow">
            <a:avLst/>
          </a:prstGeom>
          <a:solidFill>
            <a:srgbClr val="FFC0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8" name="Seta para a direita 17"/>
          <p:cNvSpPr/>
          <p:nvPr/>
        </p:nvSpPr>
        <p:spPr>
          <a:xfrm>
            <a:off x="214282" y="5214950"/>
            <a:ext cx="642910" cy="642942"/>
          </a:xfrm>
          <a:prstGeom prst="rightArrow">
            <a:avLst/>
          </a:prstGeom>
          <a:solidFill>
            <a:srgbClr val="FFC0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9" name="Rectângulo 18"/>
          <p:cNvSpPr/>
          <p:nvPr/>
        </p:nvSpPr>
        <p:spPr>
          <a:xfrm>
            <a:off x="857224" y="3143248"/>
            <a:ext cx="2143140" cy="42862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0" name="Rectângulo 19"/>
          <p:cNvSpPr/>
          <p:nvPr/>
        </p:nvSpPr>
        <p:spPr>
          <a:xfrm>
            <a:off x="857224" y="5286388"/>
            <a:ext cx="2143140" cy="42862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1" name="Oval 20"/>
          <p:cNvSpPr/>
          <p:nvPr/>
        </p:nvSpPr>
        <p:spPr>
          <a:xfrm>
            <a:off x="3286116" y="857232"/>
            <a:ext cx="2000264" cy="78581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2" name="Oval 21"/>
          <p:cNvSpPr/>
          <p:nvPr/>
        </p:nvSpPr>
        <p:spPr>
          <a:xfrm>
            <a:off x="3286116" y="3571876"/>
            <a:ext cx="2000264" cy="78581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pic>
        <p:nvPicPr>
          <p:cNvPr id="11" name="Imagem 10"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3" name="CaixaDeTexto 12"/>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4" name="Marcador de Posição da Data 13"/>
          <p:cNvSpPr>
            <a:spLocks noGrp="1"/>
          </p:cNvSpPr>
          <p:nvPr>
            <p:ph type="dt" sz="half" idx="10"/>
          </p:nvPr>
        </p:nvSpPr>
        <p:spPr/>
        <p:txBody>
          <a:bodyPr/>
          <a:lstStyle/>
          <a:p>
            <a:r>
              <a:rPr lang="pt-PT" smtClean="0"/>
              <a:t>João Gomes /Jorge Pires</a:t>
            </a:r>
            <a:endParaRPr lang="en-US"/>
          </a:p>
        </p:txBody>
      </p:sp>
      <p:sp>
        <p:nvSpPr>
          <p:cNvPr id="16" name="Marcador de Posição do Número do Diapositivo 15"/>
          <p:cNvSpPr>
            <a:spLocks noGrp="1"/>
          </p:cNvSpPr>
          <p:nvPr>
            <p:ph type="sldNum" sz="quarter" idx="12"/>
          </p:nvPr>
        </p:nvSpPr>
        <p:spPr/>
        <p:txBody>
          <a:bodyPr/>
          <a:lstStyle/>
          <a:p>
            <a:fld id="{8745C66F-FC7B-4C52-931F-EAABACA1CBDF}" type="slidenum">
              <a:rPr lang="en-US" smtClean="0"/>
              <a:pPr/>
              <a:t>102</a:t>
            </a:fld>
            <a:endParaRPr lang="en-US"/>
          </a:p>
        </p:txBody>
      </p:sp>
      <p:sp>
        <p:nvSpPr>
          <p:cNvPr id="23" name="Marcador de Posição do Rodapé 2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103</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3 – Adopção pela 1.ª vez das NCRF</a:t>
            </a:r>
            <a:endParaRPr lang="pt-PT" sz="2400" b="1" dirty="0">
              <a:solidFill>
                <a:schemeClr val="bg1"/>
              </a:solidFill>
            </a:endParaRPr>
          </a:p>
        </p:txBody>
      </p:sp>
      <p:sp>
        <p:nvSpPr>
          <p:cNvPr id="6" name="Rectângulo 5"/>
          <p:cNvSpPr/>
          <p:nvPr/>
        </p:nvSpPr>
        <p:spPr>
          <a:xfrm>
            <a:off x="539552" y="1916832"/>
            <a:ext cx="7848872" cy="707886"/>
          </a:xfrm>
          <a:prstGeom prst="rect">
            <a:avLst/>
          </a:prstGeom>
        </p:spPr>
        <p:txBody>
          <a:bodyPr wrap="square">
            <a:spAutoFit/>
          </a:bodyPr>
          <a:lstStyle/>
          <a:p>
            <a:pPr algn="just"/>
            <a:r>
              <a:rPr lang="pt-PT" sz="2000" dirty="0" smtClean="0">
                <a:solidFill>
                  <a:srgbClr val="002060"/>
                </a:solidFill>
              </a:rPr>
              <a:t>Uma entidade deve preparar um balanço de abertura de acordo com as NCRF na data de transição para as NCRF (passagem do POC para o SNC)</a:t>
            </a:r>
            <a:endParaRPr lang="pt-PT" sz="2000" dirty="0">
              <a:solidFill>
                <a:srgbClr val="002060"/>
              </a:solidFill>
            </a:endParaRPr>
          </a:p>
        </p:txBody>
      </p:sp>
      <p:sp>
        <p:nvSpPr>
          <p:cNvPr id="7" name="Rectângulo arredondado 6"/>
          <p:cNvSpPr/>
          <p:nvPr/>
        </p:nvSpPr>
        <p:spPr>
          <a:xfrm>
            <a:off x="1212760" y="3089746"/>
            <a:ext cx="2000264" cy="928694"/>
          </a:xfrm>
          <a:prstGeom prst="roundRect">
            <a:avLst/>
          </a:prstGeom>
          <a:solidFill>
            <a:schemeClr val="accent1"/>
          </a:solidFill>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POC</a:t>
            </a:r>
          </a:p>
          <a:p>
            <a:pPr algn="ctr"/>
            <a:r>
              <a:rPr lang="pt-PT" sz="2000" dirty="0" smtClean="0"/>
              <a:t>31/12/2009</a:t>
            </a:r>
          </a:p>
        </p:txBody>
      </p:sp>
      <p:sp>
        <p:nvSpPr>
          <p:cNvPr id="8" name="Rectângulo arredondado 7"/>
          <p:cNvSpPr/>
          <p:nvPr/>
        </p:nvSpPr>
        <p:spPr>
          <a:xfrm>
            <a:off x="5784792" y="3089746"/>
            <a:ext cx="2000264" cy="928694"/>
          </a:xfrm>
          <a:prstGeom prst="roundRect">
            <a:avLst/>
          </a:prstGeom>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SNC</a:t>
            </a:r>
          </a:p>
          <a:p>
            <a:pPr algn="ctr"/>
            <a:r>
              <a:rPr lang="pt-PT" sz="2000" dirty="0" smtClean="0"/>
              <a:t>01/01/2010</a:t>
            </a:r>
          </a:p>
        </p:txBody>
      </p:sp>
      <p:sp>
        <p:nvSpPr>
          <p:cNvPr id="12" name="Seta entalhada para a direita 11"/>
          <p:cNvSpPr/>
          <p:nvPr/>
        </p:nvSpPr>
        <p:spPr>
          <a:xfrm>
            <a:off x="3498776" y="3161184"/>
            <a:ext cx="2071702" cy="785818"/>
          </a:xfrm>
          <a:prstGeom prst="notchedRightArrow">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dirty="0" smtClean="0">
                <a:solidFill>
                  <a:srgbClr val="FFC000"/>
                </a:solidFill>
              </a:rPr>
              <a:t>NCRF 3</a:t>
            </a:r>
          </a:p>
        </p:txBody>
      </p:sp>
      <p:sp>
        <p:nvSpPr>
          <p:cNvPr id="14" name="Rectangle 1"/>
          <p:cNvSpPr>
            <a:spLocks noChangeArrowheads="1"/>
          </p:cNvSpPr>
          <p:nvPr/>
        </p:nvSpPr>
        <p:spPr bwMode="auto">
          <a:xfrm>
            <a:off x="755576" y="4858126"/>
            <a:ext cx="74676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pt-PT" sz="2000" i="0" u="none" strike="noStrike" cap="none" normalizeH="0" baseline="0" dirty="0" smtClean="0">
                <a:ln>
                  <a:noFill/>
                </a:ln>
                <a:solidFill>
                  <a:schemeClr val="accent1">
                    <a:lumMod val="75000"/>
                  </a:schemeClr>
                </a:solidFill>
                <a:effectLst/>
                <a:latin typeface="Calibri" pitchFamily="34" charset="0"/>
                <a:ea typeface="Calibri" pitchFamily="34" charset="0"/>
                <a:cs typeface="TimesNewRomanPSMT" charset="0"/>
              </a:rPr>
              <a:t>As entidades devem reconhecer os ajustamentos de transição directamente nos resultados transitados (ou, se apropriado, noutro item do capital próprio) à data da transição para as NCRF</a:t>
            </a:r>
            <a:endParaRPr kumimoji="0" lang="pt-PT" sz="2000" i="0" u="none" strike="noStrike" cap="none" normalizeH="0" baseline="0" dirty="0" smtClean="0">
              <a:ln>
                <a:noFill/>
              </a:ln>
              <a:solidFill>
                <a:schemeClr val="accent1">
                  <a:lumMod val="75000"/>
                </a:schemeClr>
              </a:solidFill>
              <a:effectLst/>
              <a:latin typeface="Arial" pitchFamily="34" charset="0"/>
              <a:cs typeface="Arial" pitchFamily="34" charset="0"/>
            </a:endParaRPr>
          </a:p>
        </p:txBody>
      </p:sp>
      <p:sp>
        <p:nvSpPr>
          <p:cNvPr id="15" name="Marcador de Posição da Data 14"/>
          <p:cNvSpPr>
            <a:spLocks noGrp="1"/>
          </p:cNvSpPr>
          <p:nvPr>
            <p:ph type="dt" sz="half" idx="10"/>
          </p:nvPr>
        </p:nvSpPr>
        <p:spPr/>
        <p:txBody>
          <a:bodyPr/>
          <a:lstStyle/>
          <a:p>
            <a:r>
              <a:rPr lang="pt-PT" smtClean="0"/>
              <a:t>João Gomes /Jorge Pires</a:t>
            </a:r>
            <a:endParaRPr lang="en-US"/>
          </a:p>
        </p:txBody>
      </p:sp>
      <p:sp>
        <p:nvSpPr>
          <p:cNvPr id="16" name="Marcador de Posição do Rodapé 15"/>
          <p:cNvSpPr>
            <a:spLocks noGrp="1"/>
          </p:cNvSpPr>
          <p:nvPr>
            <p:ph type="ftr" sz="quarter" idx="11"/>
          </p:nvPr>
        </p:nvSpPr>
        <p:spPr/>
        <p:txBody>
          <a:bodyPr/>
          <a:lstStyle/>
          <a:p>
            <a:r>
              <a:rPr lang="en-US" smtClean="0"/>
              <a:t>Contabilidade Financeira</a:t>
            </a:r>
            <a:endParaRPr lang="en-US"/>
          </a:p>
        </p:txBody>
      </p:sp>
      <p:pic>
        <p:nvPicPr>
          <p:cNvPr id="17" name="Imagem 16"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8" name="CaixaDeTexto 1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104</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3 – Adopção pela 1.ª vez das NCRF</a:t>
            </a:r>
            <a:endParaRPr lang="pt-PT" sz="2400" b="1" dirty="0">
              <a:solidFill>
                <a:schemeClr val="bg1"/>
              </a:solidFill>
            </a:endParaRPr>
          </a:p>
        </p:txBody>
      </p:sp>
      <p:sp>
        <p:nvSpPr>
          <p:cNvPr id="6" name="Rectangle 2"/>
          <p:cNvSpPr>
            <a:spLocks noChangeArrowheads="1"/>
          </p:cNvSpPr>
          <p:nvPr/>
        </p:nvSpPr>
        <p:spPr bwMode="auto">
          <a:xfrm>
            <a:off x="683568" y="1772816"/>
            <a:ext cx="7772400" cy="42165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pt-PT" sz="2400" b="0" i="0" u="none" strike="noStrike" cap="none" normalizeH="0" baseline="0" dirty="0" smtClean="0">
                <a:ln>
                  <a:noFill/>
                </a:ln>
                <a:solidFill>
                  <a:srgbClr val="002060"/>
                </a:solidFill>
                <a:effectLst/>
                <a:ea typeface="Calibri" pitchFamily="34" charset="0"/>
                <a:cs typeface="TimesNewRomanPSMT" charset="0"/>
              </a:rPr>
              <a:t>Uma entidade deve, no seu balanço de abertura de acordo com as NCRF:</a:t>
            </a:r>
            <a:endParaRPr kumimoji="0" lang="pt-PT" sz="2400" b="0" i="0" u="none" strike="noStrike" cap="none" normalizeH="0" baseline="0" dirty="0" smtClean="0">
              <a:ln>
                <a:noFill/>
              </a:ln>
              <a:solidFill>
                <a:srgbClr val="002060"/>
              </a:solidFill>
              <a:effectLst/>
              <a:cs typeface="Arial" pitchFamily="34" charset="0"/>
            </a:endParaRPr>
          </a:p>
          <a:p>
            <a:pPr marL="530225" marR="0" lvl="0" algn="just" defTabSz="914400" rtl="0" eaLnBrk="0" fontAlgn="base" latinLnBrk="0" hangingPunct="0">
              <a:lnSpc>
                <a:spcPct val="100000"/>
              </a:lnSpc>
              <a:spcBef>
                <a:spcPct val="0"/>
              </a:spcBef>
              <a:spcAft>
                <a:spcPct val="0"/>
              </a:spcAft>
              <a:buClrTx/>
              <a:buSzTx/>
              <a:buFontTx/>
              <a:buNone/>
              <a:tabLst/>
            </a:pPr>
            <a:r>
              <a:rPr kumimoji="0" lang="pt-PT" sz="2200" b="0" i="0" u="none" strike="noStrike" cap="none" normalizeH="0" baseline="0" dirty="0" smtClean="0">
                <a:ln>
                  <a:noFill/>
                </a:ln>
                <a:solidFill>
                  <a:srgbClr val="00B0F0"/>
                </a:solidFill>
                <a:effectLst/>
                <a:ea typeface="Calibri" pitchFamily="34" charset="0"/>
                <a:cs typeface="TimesNewRomanPSMT" charset="0"/>
              </a:rPr>
              <a:t>(a) Reconhecer todos os activos e passivos cujo reconhecimento seja exigido pelas NCRF;</a:t>
            </a:r>
            <a:endParaRPr kumimoji="0" lang="pt-PT" sz="2200" b="0" i="0" u="none" strike="noStrike" cap="none" normalizeH="0" baseline="0" dirty="0" smtClean="0">
              <a:ln>
                <a:noFill/>
              </a:ln>
              <a:solidFill>
                <a:srgbClr val="00B0F0"/>
              </a:solidFill>
              <a:effectLst/>
              <a:cs typeface="Arial" pitchFamily="34" charset="0"/>
            </a:endParaRPr>
          </a:p>
          <a:p>
            <a:pPr marL="530225" marR="0" lvl="0" algn="just" defTabSz="914400" rtl="0" eaLnBrk="0" fontAlgn="base" latinLnBrk="0" hangingPunct="0">
              <a:lnSpc>
                <a:spcPct val="100000"/>
              </a:lnSpc>
              <a:spcBef>
                <a:spcPct val="0"/>
              </a:spcBef>
              <a:spcAft>
                <a:spcPct val="0"/>
              </a:spcAft>
              <a:buClrTx/>
              <a:buSzTx/>
              <a:buFontTx/>
              <a:buNone/>
              <a:tabLst/>
            </a:pPr>
            <a:r>
              <a:rPr kumimoji="0" lang="pt-PT" sz="2200" b="0" i="0" u="none" strike="noStrike" cap="none" normalizeH="0" baseline="0" dirty="0" smtClean="0">
                <a:ln>
                  <a:noFill/>
                </a:ln>
                <a:solidFill>
                  <a:srgbClr val="002060"/>
                </a:solidFill>
                <a:effectLst/>
                <a:ea typeface="Calibri" pitchFamily="34" charset="0"/>
                <a:cs typeface="TimesNewRomanPSMT" charset="0"/>
              </a:rPr>
              <a:t>(b) Não reconhecer itens como activos ou passivos se as NCRF não permitirem esse reconhecimento;</a:t>
            </a:r>
            <a:endParaRPr kumimoji="0" lang="pt-PT" sz="2200" b="0" i="0" u="none" strike="noStrike" cap="none" normalizeH="0" baseline="0" dirty="0" smtClean="0">
              <a:ln>
                <a:noFill/>
              </a:ln>
              <a:solidFill>
                <a:srgbClr val="002060"/>
              </a:solidFill>
              <a:effectLst/>
              <a:cs typeface="Arial" pitchFamily="34" charset="0"/>
            </a:endParaRPr>
          </a:p>
          <a:p>
            <a:pPr marL="530225" marR="0" lvl="0" algn="just" defTabSz="914400" rtl="0" eaLnBrk="0" fontAlgn="base" latinLnBrk="0" hangingPunct="0">
              <a:lnSpc>
                <a:spcPct val="100000"/>
              </a:lnSpc>
              <a:spcBef>
                <a:spcPct val="0"/>
              </a:spcBef>
              <a:spcAft>
                <a:spcPct val="0"/>
              </a:spcAft>
              <a:buClrTx/>
              <a:buSzTx/>
              <a:buFontTx/>
              <a:buNone/>
              <a:tabLst/>
            </a:pPr>
            <a:r>
              <a:rPr kumimoji="0" lang="pt-PT" sz="2200" b="0" i="0" u="none" strike="noStrike" cap="none" normalizeH="0" baseline="0" dirty="0" smtClean="0">
                <a:ln>
                  <a:noFill/>
                </a:ln>
                <a:solidFill>
                  <a:srgbClr val="00B0F0"/>
                </a:solidFill>
                <a:effectLst/>
                <a:ea typeface="Calibri" pitchFamily="34" charset="0"/>
                <a:cs typeface="TimesNewRomanPSMT" charset="0"/>
              </a:rPr>
              <a:t>(c) Reclassificar itens que reconheça segundo os PCGA anteriores como um tipo de activo, passivo ou componente do capital próprio, mas que são um tipo diferente de activo, passivo ou componente do capital próprio segundo as NCRF; e</a:t>
            </a:r>
          </a:p>
          <a:p>
            <a:pPr marL="530225" marR="0" lvl="0" algn="just" defTabSz="914400" rtl="0" eaLnBrk="0" fontAlgn="base" latinLnBrk="0" hangingPunct="0">
              <a:lnSpc>
                <a:spcPct val="100000"/>
              </a:lnSpc>
              <a:spcBef>
                <a:spcPct val="0"/>
              </a:spcBef>
              <a:spcAft>
                <a:spcPct val="0"/>
              </a:spcAft>
              <a:buClrTx/>
              <a:buSzTx/>
              <a:buFontTx/>
              <a:buNone/>
              <a:tabLst/>
            </a:pPr>
            <a:r>
              <a:rPr kumimoji="0" lang="pt-PT" sz="2200" b="0" i="0" u="none" strike="noStrike" cap="none" normalizeH="0" baseline="0" dirty="0" smtClean="0">
                <a:ln>
                  <a:noFill/>
                </a:ln>
                <a:solidFill>
                  <a:srgbClr val="002060"/>
                </a:solidFill>
                <a:effectLst/>
                <a:ea typeface="Calibri" pitchFamily="34" charset="0"/>
                <a:cs typeface="TimesNewRomanPSMT" charset="0"/>
              </a:rPr>
              <a:t>(d) Aplicar as NCRF na mensuração de todos os activos e passivos</a:t>
            </a:r>
            <a:r>
              <a:rPr kumimoji="0" lang="pt-PT" sz="2200" b="0" i="0" u="none" strike="noStrike" cap="none" normalizeH="0" baseline="0" dirty="0" smtClean="0">
                <a:ln>
                  <a:noFill/>
                </a:ln>
                <a:solidFill>
                  <a:srgbClr val="002060"/>
                </a:solidFill>
                <a:effectLst/>
                <a:cs typeface="Arial" pitchFamily="34" charset="0"/>
              </a:rPr>
              <a:t> </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105</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3 – Adopção pela 1.ª vez das NCRF</a:t>
            </a:r>
            <a:endParaRPr lang="pt-PT" sz="2400" b="1" dirty="0">
              <a:solidFill>
                <a:schemeClr val="bg1"/>
              </a:solidFill>
            </a:endParaRPr>
          </a:p>
        </p:txBody>
      </p:sp>
      <p:sp>
        <p:nvSpPr>
          <p:cNvPr id="6" name="Rectangle 1"/>
          <p:cNvSpPr>
            <a:spLocks noChangeArrowheads="1"/>
          </p:cNvSpPr>
          <p:nvPr/>
        </p:nvSpPr>
        <p:spPr bwMode="auto">
          <a:xfrm>
            <a:off x="827584" y="1916832"/>
            <a:ext cx="75438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pt-PT" sz="2000" b="0" i="0" u="none" strike="noStrike" cap="none" normalizeH="0" baseline="0" dirty="0" smtClean="0">
                <a:ln>
                  <a:noFill/>
                </a:ln>
                <a:solidFill>
                  <a:schemeClr val="tx1"/>
                </a:solidFill>
                <a:effectLst/>
                <a:latin typeface="Calibri" pitchFamily="34" charset="0"/>
                <a:ea typeface="Calibri" pitchFamily="34" charset="0"/>
                <a:cs typeface="TimesNewRomanPSMT" charset="0"/>
              </a:rPr>
              <a:t>Os efeitos nos capitais próprios decorrentes da transição, que tenham relevância fiscal, concorrem, em partes iguais, para a formação do lucro tributável dos períodos 2010 a 2014</a:t>
            </a:r>
            <a:endParaRPr kumimoji="0" lang="pt-PT" sz="20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Diagrama 6"/>
          <p:cNvGraphicFramePr/>
          <p:nvPr/>
        </p:nvGraphicFramePr>
        <p:xfrm>
          <a:off x="1589584" y="3906416"/>
          <a:ext cx="6096000" cy="180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ângulo arredondado 7"/>
          <p:cNvSpPr/>
          <p:nvPr/>
        </p:nvSpPr>
        <p:spPr>
          <a:xfrm>
            <a:off x="1589584" y="3754016"/>
            <a:ext cx="6019800" cy="533400"/>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t>Modelo 22 do IRC</a:t>
            </a:r>
            <a:endParaRPr lang="pt-PT" b="1" dirty="0"/>
          </a:p>
        </p:txBody>
      </p:sp>
      <p:sp>
        <p:nvSpPr>
          <p:cNvPr id="12" name="Rectângulo arredondado 11"/>
          <p:cNvSpPr/>
          <p:nvPr/>
        </p:nvSpPr>
        <p:spPr>
          <a:xfrm>
            <a:off x="1589584" y="5278016"/>
            <a:ext cx="6019800" cy="533400"/>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t>Acréscimos / Deduções fiscais</a:t>
            </a:r>
            <a:endParaRPr lang="pt-PT" b="1" dirty="0"/>
          </a:p>
        </p:txBody>
      </p:sp>
      <p:sp>
        <p:nvSpPr>
          <p:cNvPr id="14" name="Marcador de Posição da Data 13"/>
          <p:cNvSpPr>
            <a:spLocks noGrp="1"/>
          </p:cNvSpPr>
          <p:nvPr>
            <p:ph type="dt" sz="half" idx="10"/>
          </p:nvPr>
        </p:nvSpPr>
        <p:spPr/>
        <p:txBody>
          <a:bodyPr/>
          <a:lstStyle/>
          <a:p>
            <a:r>
              <a:rPr lang="pt-PT" smtClean="0"/>
              <a:t>João Gomes /Jorge Pires</a:t>
            </a:r>
            <a:endParaRPr lang="en-US"/>
          </a:p>
        </p:txBody>
      </p:sp>
      <p:sp>
        <p:nvSpPr>
          <p:cNvPr id="15" name="Marcador de Posição do Rodapé 14"/>
          <p:cNvSpPr>
            <a:spLocks noGrp="1"/>
          </p:cNvSpPr>
          <p:nvPr>
            <p:ph type="ftr" sz="quarter" idx="11"/>
          </p:nvPr>
        </p:nvSpPr>
        <p:spPr/>
        <p:txBody>
          <a:bodyPr/>
          <a:lstStyle/>
          <a:p>
            <a:r>
              <a:rPr lang="en-US" smtClean="0"/>
              <a:t>Contabilidade Financeira</a:t>
            </a:r>
            <a:endParaRPr lang="en-US"/>
          </a:p>
        </p:txBody>
      </p:sp>
      <p:pic>
        <p:nvPicPr>
          <p:cNvPr id="16" name="Imagem 15" descr="C:\Users\Goreti\AppData\Local\Microsoft\Windows Live Mail\WLMDSS.tmp\WLM11E4.tmp\Logo ESGT_Jpeg.jpg"/>
          <p:cNvPicPr>
            <a:picLocks noChangeAspect="1" noChangeArrowheads="1"/>
          </p:cNvPicPr>
          <p:nvPr/>
        </p:nvPicPr>
        <p:blipFill>
          <a:blip r:embed="rId8" cstate="print"/>
          <a:srcRect/>
          <a:stretch>
            <a:fillRect/>
          </a:stretch>
        </p:blipFill>
        <p:spPr bwMode="auto">
          <a:xfrm>
            <a:off x="7924800" y="0"/>
            <a:ext cx="1219200" cy="945502"/>
          </a:xfrm>
          <a:prstGeom prst="rect">
            <a:avLst/>
          </a:prstGeom>
          <a:noFill/>
          <a:ln w="9525">
            <a:noFill/>
            <a:miter lim="800000"/>
            <a:headEnd/>
            <a:tailEnd/>
          </a:ln>
        </p:spPr>
      </p:pic>
      <p:sp>
        <p:nvSpPr>
          <p:cNvPr id="17" name="CaixaDeTexto 1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106</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4 – Políticas contabilísticas, Estimativas e Erros</a:t>
            </a:r>
            <a:endParaRPr lang="pt-PT" sz="2400" b="1" dirty="0">
              <a:solidFill>
                <a:schemeClr val="bg1"/>
              </a:solidFill>
            </a:endParaRPr>
          </a:p>
        </p:txBody>
      </p:sp>
      <p:sp>
        <p:nvSpPr>
          <p:cNvPr id="6" name="Rectângulo 5"/>
          <p:cNvSpPr/>
          <p:nvPr/>
        </p:nvSpPr>
        <p:spPr>
          <a:xfrm>
            <a:off x="683568" y="2285992"/>
            <a:ext cx="7632848" cy="3139321"/>
          </a:xfrm>
          <a:prstGeom prst="rect">
            <a:avLst/>
          </a:prstGeom>
        </p:spPr>
        <p:txBody>
          <a:bodyPr wrap="square">
            <a:spAutoFit/>
          </a:bodyPr>
          <a:lstStyle/>
          <a:p>
            <a:pPr marL="514350" indent="-514350" algn="just">
              <a:buBlip>
                <a:blip r:embed="rId3"/>
              </a:buBlip>
            </a:pPr>
            <a:r>
              <a:rPr lang="pt-PT" sz="2200" dirty="0" smtClean="0">
                <a:solidFill>
                  <a:schemeClr val="accent1">
                    <a:lumMod val="75000"/>
                  </a:schemeClr>
                </a:solidFill>
              </a:rPr>
              <a:t>Definição de alteração na estimativa contabilística de aplicação prospectiva ou retrospectiva.</a:t>
            </a:r>
          </a:p>
          <a:p>
            <a:pPr marL="514350" indent="-514350" algn="just">
              <a:buBlip>
                <a:blip r:embed="rId3"/>
              </a:buBlip>
            </a:pPr>
            <a:r>
              <a:rPr lang="pt-PT" sz="2200" dirty="0" smtClean="0">
                <a:solidFill>
                  <a:schemeClr val="accent1">
                    <a:lumMod val="75000"/>
                  </a:schemeClr>
                </a:solidFill>
              </a:rPr>
              <a:t>Tratamento contabilístico dos erros do período e de períodos anteriores.</a:t>
            </a:r>
          </a:p>
          <a:p>
            <a:pPr marL="514350" indent="-514350" algn="just">
              <a:buBlip>
                <a:blip r:embed="rId3"/>
              </a:buBlip>
            </a:pPr>
            <a:r>
              <a:rPr lang="pt-PT" sz="2200" dirty="0" smtClean="0">
                <a:solidFill>
                  <a:schemeClr val="accent1">
                    <a:lumMod val="75000"/>
                  </a:schemeClr>
                </a:solidFill>
              </a:rPr>
              <a:t>Selecção e aplicação de políticas contabilísticas.</a:t>
            </a:r>
          </a:p>
          <a:p>
            <a:pPr marL="514350" indent="-514350" algn="just">
              <a:buBlip>
                <a:blip r:embed="rId3"/>
              </a:buBlip>
            </a:pPr>
            <a:r>
              <a:rPr lang="pt-PT" sz="2200" dirty="0" smtClean="0">
                <a:solidFill>
                  <a:schemeClr val="accent1">
                    <a:lumMod val="75000"/>
                  </a:schemeClr>
                </a:solidFill>
              </a:rPr>
              <a:t>Alteração nas políticas contabilísticas se exigido por uma NCRF ou NI, ou com o intuito de proporcionar informação fiável e mais relevante.</a:t>
            </a:r>
          </a:p>
          <a:p>
            <a:pPr marL="514350" indent="-514350" algn="just">
              <a:buBlip>
                <a:blip r:embed="rId3"/>
              </a:buBlip>
            </a:pPr>
            <a:endParaRPr lang="pt-PT" sz="2200" dirty="0" smtClean="0">
              <a:solidFill>
                <a:schemeClr val="accent1">
                  <a:lumMod val="75000"/>
                </a:schemeClr>
              </a:solidFill>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107</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5 – Divulgação de Partes Relacionadas</a:t>
            </a:r>
            <a:endParaRPr lang="pt-PT" sz="2400" b="1" dirty="0">
              <a:solidFill>
                <a:schemeClr val="bg1"/>
              </a:solidFill>
            </a:endParaRPr>
          </a:p>
        </p:txBody>
      </p:sp>
      <p:sp>
        <p:nvSpPr>
          <p:cNvPr id="6" name="Rectângulo 5"/>
          <p:cNvSpPr/>
          <p:nvPr/>
        </p:nvSpPr>
        <p:spPr>
          <a:xfrm>
            <a:off x="500034" y="1928802"/>
            <a:ext cx="8143932" cy="3477875"/>
          </a:xfrm>
          <a:prstGeom prst="rect">
            <a:avLst/>
          </a:prstGeom>
        </p:spPr>
        <p:txBody>
          <a:bodyPr wrap="square">
            <a:spAutoFit/>
          </a:bodyPr>
          <a:lstStyle/>
          <a:p>
            <a:pPr marL="514350" indent="-514350" algn="just">
              <a:buBlip>
                <a:blip r:embed="rId3"/>
              </a:buBlip>
            </a:pPr>
            <a:r>
              <a:rPr lang="pt-PT" sz="2200" dirty="0" smtClean="0">
                <a:solidFill>
                  <a:schemeClr val="accent1">
                    <a:lumMod val="75000"/>
                  </a:schemeClr>
                </a:solidFill>
              </a:rPr>
              <a:t>Definição de parte relacionada (pessoas singulares ou entidades).</a:t>
            </a:r>
          </a:p>
          <a:p>
            <a:pPr marL="514350" indent="-514350" algn="just">
              <a:buBlip>
                <a:blip r:embed="rId3"/>
              </a:buBlip>
            </a:pPr>
            <a:r>
              <a:rPr lang="pt-PT" sz="2200" dirty="0" smtClean="0">
                <a:solidFill>
                  <a:schemeClr val="accent1">
                    <a:lumMod val="75000"/>
                  </a:schemeClr>
                </a:solidFill>
              </a:rPr>
              <a:t>Divulgação das transacções e saldos com:</a:t>
            </a:r>
          </a:p>
          <a:p>
            <a:pPr marL="1428750" lvl="2" indent="-514350" algn="just">
              <a:buBlip>
                <a:blip r:embed="rId3"/>
              </a:buBlip>
            </a:pPr>
            <a:r>
              <a:rPr lang="pt-PT" sz="2200" dirty="0" smtClean="0">
                <a:solidFill>
                  <a:schemeClr val="accent1">
                    <a:lumMod val="75000"/>
                  </a:schemeClr>
                </a:solidFill>
              </a:rPr>
              <a:t>A empresa-mãe;</a:t>
            </a:r>
          </a:p>
          <a:p>
            <a:pPr marL="1428750" lvl="2" indent="-514350" algn="just">
              <a:buBlip>
                <a:blip r:embed="rId3"/>
              </a:buBlip>
            </a:pPr>
            <a:r>
              <a:rPr lang="pt-PT" sz="2200" dirty="0" smtClean="0">
                <a:solidFill>
                  <a:schemeClr val="accent1">
                    <a:lumMod val="75000"/>
                  </a:schemeClr>
                </a:solidFill>
              </a:rPr>
              <a:t>Entidades com controlo conjunto ou influência significativa sobre a entidade.</a:t>
            </a:r>
          </a:p>
          <a:p>
            <a:pPr marL="1428750" lvl="2" indent="-514350" algn="just">
              <a:buBlip>
                <a:blip r:embed="rId3"/>
              </a:buBlip>
            </a:pPr>
            <a:r>
              <a:rPr lang="pt-PT" sz="2200" dirty="0" smtClean="0">
                <a:solidFill>
                  <a:schemeClr val="accent1">
                    <a:lumMod val="75000"/>
                  </a:schemeClr>
                </a:solidFill>
              </a:rPr>
              <a:t>Subsidiárias.</a:t>
            </a:r>
          </a:p>
          <a:p>
            <a:pPr marL="1428750" lvl="2" indent="-514350" algn="just">
              <a:buBlip>
                <a:blip r:embed="rId3"/>
              </a:buBlip>
            </a:pPr>
            <a:r>
              <a:rPr lang="pt-PT" sz="2200" dirty="0" smtClean="0">
                <a:solidFill>
                  <a:schemeClr val="accent1">
                    <a:lumMod val="75000"/>
                  </a:schemeClr>
                </a:solidFill>
              </a:rPr>
              <a:t>Associadas.</a:t>
            </a:r>
          </a:p>
          <a:p>
            <a:pPr marL="1428750" lvl="2" indent="-514350" algn="just">
              <a:buBlip>
                <a:blip r:embed="rId3"/>
              </a:buBlip>
            </a:pPr>
            <a:r>
              <a:rPr lang="pt-PT" sz="2200" dirty="0" smtClean="0">
                <a:solidFill>
                  <a:schemeClr val="accent1">
                    <a:lumMod val="75000"/>
                  </a:schemeClr>
                </a:solidFill>
              </a:rPr>
              <a:t>Empreendimentos conjuntos.</a:t>
            </a:r>
          </a:p>
          <a:p>
            <a:pPr marL="1428750" lvl="2" indent="-514350" algn="just">
              <a:buBlip>
                <a:blip r:embed="rId3"/>
              </a:buBlip>
            </a:pPr>
            <a:r>
              <a:rPr lang="pt-PT" sz="2200" dirty="0" smtClean="0">
                <a:solidFill>
                  <a:schemeClr val="accent1">
                    <a:lumMod val="75000"/>
                  </a:schemeClr>
                </a:solidFill>
              </a:rPr>
              <a:t>Pessoal chave da gestão.</a:t>
            </a:r>
          </a:p>
          <a:p>
            <a:pPr marL="1428750" lvl="2" indent="-514350" algn="just">
              <a:buBlip>
                <a:blip r:embed="rId3"/>
              </a:buBlip>
            </a:pPr>
            <a:r>
              <a:rPr lang="pt-PT" sz="2200" dirty="0" smtClean="0">
                <a:solidFill>
                  <a:schemeClr val="accent1">
                    <a:lumMod val="75000"/>
                  </a:schemeClr>
                </a:solidFill>
              </a:rPr>
              <a:t>Outras partes relacionadas.</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108</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6 – Activos Intangíveis</a:t>
            </a:r>
            <a:endParaRPr lang="pt-PT" sz="2400" b="1" dirty="0">
              <a:solidFill>
                <a:schemeClr val="bg1"/>
              </a:solidFill>
            </a:endParaRPr>
          </a:p>
        </p:txBody>
      </p:sp>
      <p:sp>
        <p:nvSpPr>
          <p:cNvPr id="6" name="Rectangle 1"/>
          <p:cNvSpPr>
            <a:spLocks noChangeArrowheads="1"/>
          </p:cNvSpPr>
          <p:nvPr/>
        </p:nvSpPr>
        <p:spPr bwMode="auto">
          <a:xfrm>
            <a:off x="827584" y="1556792"/>
            <a:ext cx="7391400" cy="47705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ts val="1200"/>
              </a:spcAft>
              <a:buClrTx/>
              <a:buSzTx/>
              <a:buFont typeface="Wingdings" pitchFamily="2" charset="2"/>
              <a:buChar char="ü"/>
              <a:tabLst/>
            </a:pPr>
            <a:r>
              <a:rPr lang="pt-PT" sz="2200" dirty="0" smtClean="0">
                <a:solidFill>
                  <a:srgbClr val="002060"/>
                </a:solidFill>
                <a:ea typeface="Calibri" pitchFamily="34" charset="0"/>
                <a:cs typeface="Times New Roman" pitchFamily="18" charset="0"/>
              </a:rPr>
              <a:t> </a:t>
            </a:r>
            <a:r>
              <a:rPr kumimoji="0" lang="pt-PT" sz="2200" b="0" i="0" u="none" strike="noStrike" cap="none" normalizeH="0" baseline="0" dirty="0" smtClean="0">
                <a:ln>
                  <a:noFill/>
                </a:ln>
                <a:solidFill>
                  <a:srgbClr val="002060"/>
                </a:solidFill>
                <a:effectLst/>
                <a:ea typeface="Calibri" pitchFamily="34" charset="0"/>
                <a:cs typeface="Times New Roman" pitchFamily="18" charset="0"/>
              </a:rPr>
              <a:t>Os activos intangíveis podem ser revalorizados</a:t>
            </a:r>
            <a:endParaRPr kumimoji="0" lang="pt-PT" sz="22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ct val="0"/>
              </a:spcBef>
              <a:spcAft>
                <a:spcPts val="1200"/>
              </a:spcAft>
              <a:buClrTx/>
              <a:buSzTx/>
              <a:buFont typeface="Wingdings" pitchFamily="2" charset="2"/>
              <a:buChar char="ü"/>
              <a:tabLst/>
            </a:pPr>
            <a:r>
              <a:rPr kumimoji="0" lang="pt-PT" sz="2200" b="0" i="0" u="none" strike="noStrike" cap="none" normalizeH="0" baseline="0" dirty="0" smtClean="0">
                <a:ln>
                  <a:noFill/>
                </a:ln>
                <a:solidFill>
                  <a:srgbClr val="00B0F0"/>
                </a:solidFill>
                <a:effectLst/>
                <a:ea typeface="Calibri" pitchFamily="34" charset="0"/>
                <a:cs typeface="Times New Roman" pitchFamily="18" charset="0"/>
              </a:rPr>
              <a:t>O justo valor deve ser determinado com referência a um mercado activo</a:t>
            </a:r>
            <a:endParaRPr kumimoji="0" lang="pt-PT" sz="2200" b="0" i="0" u="none" strike="noStrike" cap="none" normalizeH="0" baseline="0" dirty="0" smtClean="0">
              <a:ln>
                <a:noFill/>
              </a:ln>
              <a:solidFill>
                <a:srgbClr val="00206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ts val="1200"/>
              </a:spcAft>
              <a:buClrTx/>
              <a:buSzTx/>
              <a:buFont typeface="Wingdings" pitchFamily="2" charset="2"/>
              <a:buChar char="ü"/>
              <a:tabLst/>
            </a:pPr>
            <a:r>
              <a:rPr kumimoji="0" lang="pt-PT" sz="2200" b="0" i="0" u="none" strike="noStrike" cap="none" normalizeH="0" baseline="0" dirty="0" smtClean="0">
                <a:ln>
                  <a:noFill/>
                </a:ln>
                <a:solidFill>
                  <a:srgbClr val="002060"/>
                </a:solidFill>
                <a:effectLst/>
                <a:ea typeface="Calibri" pitchFamily="34" charset="0"/>
                <a:cs typeface="Times New Roman" pitchFamily="18" charset="0"/>
              </a:rPr>
              <a:t>Se não houver um mercado activo (marcas, patentes, licenças, quotas de produção) as entidades não podem utilizar o modelo de revalorização</a:t>
            </a:r>
            <a:endParaRPr lang="pt-PT" sz="2200" dirty="0" smtClean="0">
              <a:solidFill>
                <a:srgbClr val="002060"/>
              </a:solidFill>
              <a:cs typeface="Times New Roman" pitchFamily="18" charset="0"/>
            </a:endParaRPr>
          </a:p>
          <a:p>
            <a:pPr algn="just" eaLnBrk="0" fontAlgn="base" hangingPunct="0">
              <a:spcBef>
                <a:spcPct val="0"/>
              </a:spcBef>
              <a:spcAft>
                <a:spcPts val="1200"/>
              </a:spcAft>
              <a:buFont typeface="Wingdings" pitchFamily="2" charset="2"/>
              <a:buChar char="ü"/>
            </a:pPr>
            <a:r>
              <a:rPr kumimoji="0" lang="pt-PT" sz="2200" b="0" i="0" u="none" strike="noStrike" cap="none" normalizeH="0" baseline="0" dirty="0" smtClean="0">
                <a:ln>
                  <a:noFill/>
                </a:ln>
                <a:solidFill>
                  <a:srgbClr val="00B0F0"/>
                </a:solidFill>
                <a:effectLst/>
                <a:cs typeface="Arial" pitchFamily="34" charset="0"/>
              </a:rPr>
              <a:t> </a:t>
            </a:r>
            <a:r>
              <a:rPr lang="pt-PT" sz="2200" dirty="0" smtClean="0">
                <a:solidFill>
                  <a:srgbClr val="00B0F0"/>
                </a:solidFill>
                <a:ea typeface="Calibri" pitchFamily="34" charset="0"/>
                <a:cs typeface="Times New Roman" pitchFamily="18" charset="0"/>
              </a:rPr>
              <a:t>Regra geral, o aumento das revalorizações deve ser creditado directamente ao capital próprio com o título de excedente de revalorização</a:t>
            </a:r>
          </a:p>
          <a:p>
            <a:pPr lvl="0" algn="just" eaLnBrk="0" fontAlgn="base" hangingPunct="0">
              <a:spcBef>
                <a:spcPct val="0"/>
              </a:spcBef>
              <a:spcAft>
                <a:spcPct val="0"/>
              </a:spcAft>
              <a:buFont typeface="Wingdings" pitchFamily="2" charset="2"/>
              <a:buChar char="ü"/>
            </a:pPr>
            <a:r>
              <a:rPr lang="pt-PT" sz="2200" dirty="0" smtClean="0">
                <a:solidFill>
                  <a:srgbClr val="002060"/>
                </a:solidFill>
                <a:ea typeface="Calibri" pitchFamily="34" charset="0"/>
                <a:cs typeface="Times New Roman" pitchFamily="18" charset="0"/>
              </a:rPr>
              <a:t>A aplicação do justo valor em activos intangíveis não tem relevância fiscal (no momento inicial e pelas amortizações futuras) </a:t>
            </a:r>
            <a:endParaRPr lang="pt-PT" sz="2200" dirty="0" smtClean="0">
              <a:solidFill>
                <a:srgbClr val="002060"/>
              </a:solidFill>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109</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7 – Activos Fixos Tangíveis </a:t>
            </a:r>
            <a:endParaRPr lang="pt-PT" sz="2400" b="1" dirty="0">
              <a:solidFill>
                <a:schemeClr val="bg1"/>
              </a:solidFill>
            </a:endParaRPr>
          </a:p>
        </p:txBody>
      </p:sp>
      <p:sp>
        <p:nvSpPr>
          <p:cNvPr id="6" name="Rectangle 1"/>
          <p:cNvSpPr>
            <a:spLocks noChangeArrowheads="1"/>
          </p:cNvSpPr>
          <p:nvPr/>
        </p:nvSpPr>
        <p:spPr bwMode="auto">
          <a:xfrm>
            <a:off x="683568" y="1844824"/>
            <a:ext cx="7772400"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ts val="1200"/>
              </a:spcAft>
              <a:buClrTx/>
              <a:buSzTx/>
              <a:buFont typeface="Wingdings" pitchFamily="2" charset="2"/>
              <a:buChar char="ü"/>
              <a:tabLst/>
            </a:pPr>
            <a:r>
              <a:rPr kumimoji="0" lang="pt-PT" sz="2400" b="0" i="0" u="none" strike="noStrike" cap="none" normalizeH="0" baseline="0" dirty="0" smtClean="0">
                <a:ln>
                  <a:noFill/>
                </a:ln>
                <a:solidFill>
                  <a:srgbClr val="002060"/>
                </a:solidFill>
                <a:effectLst/>
                <a:ea typeface="Calibri" pitchFamily="34" charset="0"/>
                <a:cs typeface="Times New Roman" pitchFamily="18" charset="0"/>
              </a:rPr>
              <a:t>Os activos fixos tangíveis podem ser revalorizados</a:t>
            </a:r>
            <a:endParaRPr kumimoji="0" lang="pt-PT" sz="24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ct val="0"/>
              </a:spcBef>
              <a:spcAft>
                <a:spcPts val="1200"/>
              </a:spcAft>
              <a:buClrTx/>
              <a:buSzTx/>
              <a:buFont typeface="Wingdings" pitchFamily="2" charset="2"/>
              <a:buChar char="ü"/>
              <a:tabLst/>
            </a:pPr>
            <a:r>
              <a:rPr kumimoji="0" lang="pt-PT" sz="2400" b="0" i="0" u="none" strike="noStrike" cap="none" normalizeH="0" baseline="0" dirty="0" smtClean="0">
                <a:ln>
                  <a:noFill/>
                </a:ln>
                <a:solidFill>
                  <a:srgbClr val="00B0F0"/>
                </a:solidFill>
                <a:effectLst/>
                <a:ea typeface="Calibri" pitchFamily="34" charset="0"/>
                <a:cs typeface="Times New Roman" pitchFamily="18" charset="0"/>
              </a:rPr>
              <a:t>A revalorização pode ser utilizada se o justo valor puder ser mensurado fiavelmente</a:t>
            </a:r>
            <a:endParaRPr kumimoji="0" lang="pt-PT" sz="2400" b="0" i="0" u="none" strike="noStrike" cap="none" normalizeH="0" baseline="0" dirty="0" smtClean="0">
              <a:ln>
                <a:noFill/>
              </a:ln>
              <a:solidFill>
                <a:srgbClr val="00B0F0"/>
              </a:solidFill>
              <a:effectLst/>
              <a:cs typeface="Arial" pitchFamily="34" charset="0"/>
            </a:endParaRPr>
          </a:p>
          <a:p>
            <a:pPr marL="0" marR="0" lvl="0" indent="0" algn="just" defTabSz="914400" rtl="0" eaLnBrk="0" fontAlgn="base" latinLnBrk="0" hangingPunct="0">
              <a:lnSpc>
                <a:spcPct val="100000"/>
              </a:lnSpc>
              <a:spcBef>
                <a:spcPct val="0"/>
              </a:spcBef>
              <a:spcAft>
                <a:spcPts val="1200"/>
              </a:spcAft>
              <a:buClrTx/>
              <a:buSzTx/>
              <a:buFont typeface="Wingdings" pitchFamily="2" charset="2"/>
              <a:buChar char="ü"/>
              <a:tabLst/>
            </a:pPr>
            <a:r>
              <a:rPr kumimoji="0" lang="pt-PT" sz="2400" b="0" i="0" u="none" strike="noStrike" cap="none" normalizeH="0" baseline="0" dirty="0" smtClean="0">
                <a:ln>
                  <a:noFill/>
                </a:ln>
                <a:solidFill>
                  <a:srgbClr val="002060"/>
                </a:solidFill>
                <a:effectLst/>
                <a:ea typeface="Calibri" pitchFamily="34" charset="0"/>
                <a:cs typeface="Times New Roman" pitchFamily="18" charset="0"/>
              </a:rPr>
              <a:t>O justo valor de terrenos e edifícios deve ser determinado a partir de provas com base no mercado por avaliação que deverá ser realizada por avaliadores profissionalmente qualificados e independentes</a:t>
            </a: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ü"/>
              <a:tabLst/>
            </a:pPr>
            <a:r>
              <a:rPr kumimoji="0" lang="pt-PT" sz="2400" b="0" i="0" u="none" strike="noStrike" cap="none" normalizeH="0" baseline="0" dirty="0" smtClean="0">
                <a:ln>
                  <a:noFill/>
                </a:ln>
                <a:solidFill>
                  <a:srgbClr val="00B0F0"/>
                </a:solidFill>
                <a:effectLst/>
                <a:ea typeface="Calibri" pitchFamily="34" charset="0"/>
                <a:cs typeface="Times New Roman" pitchFamily="18" charset="0"/>
              </a:rPr>
              <a:t>O justo valor de itens de instalações e equipamentos é geralmente o seu valor de mercado determinado por avaliação</a:t>
            </a:r>
            <a:r>
              <a:rPr kumimoji="0" lang="pt-PT" sz="2400" b="0" i="0" u="none" strike="noStrike" cap="none" normalizeH="0" baseline="0" dirty="0" smtClean="0">
                <a:ln>
                  <a:noFill/>
                </a:ln>
                <a:solidFill>
                  <a:srgbClr val="00B0F0"/>
                </a:solidFill>
                <a:effectLst/>
                <a:cs typeface="Arial" pitchFamily="34" charset="0"/>
              </a:rPr>
              <a:t> </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11</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sp>
        <p:nvSpPr>
          <p:cNvPr id="8" name="Rectângulo arredondado 7"/>
          <p:cNvSpPr/>
          <p:nvPr/>
        </p:nvSpPr>
        <p:spPr>
          <a:xfrm>
            <a:off x="4650432" y="1510680"/>
            <a:ext cx="3888432" cy="864096"/>
          </a:xfrm>
          <a:prstGeom prst="roundRect">
            <a:avLst/>
          </a:prstGeom>
          <a:solidFill>
            <a:schemeClr val="tx2">
              <a:lumMod val="20000"/>
              <a:lumOff val="8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rgbClr val="002060"/>
                </a:solidFill>
              </a:rPr>
              <a:t>Responsabilidade pela elaboração e apresentação das contas</a:t>
            </a:r>
            <a:endParaRPr lang="pt-PT" dirty="0">
              <a:solidFill>
                <a:srgbClr val="002060"/>
              </a:solidFill>
            </a:endParaRPr>
          </a:p>
        </p:txBody>
      </p:sp>
      <p:graphicFrame>
        <p:nvGraphicFramePr>
          <p:cNvPr id="9" name="Diagrama 8"/>
          <p:cNvGraphicFramePr/>
          <p:nvPr/>
        </p:nvGraphicFramePr>
        <p:xfrm>
          <a:off x="762000" y="2590800"/>
          <a:ext cx="7920880" cy="29523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110</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7 – Activos Fixos Tangíveis</a:t>
            </a:r>
            <a:endParaRPr lang="pt-PT" sz="2400" b="1" dirty="0">
              <a:solidFill>
                <a:schemeClr val="bg1"/>
              </a:solidFill>
            </a:endParaRPr>
          </a:p>
        </p:txBody>
      </p:sp>
      <p:sp>
        <p:nvSpPr>
          <p:cNvPr id="6" name="Rectangle 1"/>
          <p:cNvSpPr>
            <a:spLocks noChangeArrowheads="1"/>
          </p:cNvSpPr>
          <p:nvPr/>
        </p:nvSpPr>
        <p:spPr bwMode="auto">
          <a:xfrm>
            <a:off x="899592" y="1772816"/>
            <a:ext cx="7543800"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ts val="1200"/>
              </a:spcAft>
              <a:buClrTx/>
              <a:buSzTx/>
              <a:buFont typeface="Wingdings" pitchFamily="2" charset="2"/>
              <a:buChar char="ü"/>
              <a:tabLst/>
            </a:pPr>
            <a:r>
              <a:rPr kumimoji="0" lang="pt-PT" sz="2400" b="0" i="0" u="none" strike="noStrike" cap="none" normalizeH="0" baseline="0" dirty="0" smtClean="0">
                <a:ln>
                  <a:noFill/>
                </a:ln>
                <a:solidFill>
                  <a:srgbClr val="002060"/>
                </a:solidFill>
                <a:effectLst/>
                <a:ea typeface="Calibri" pitchFamily="34" charset="0"/>
                <a:cs typeface="Times New Roman" pitchFamily="18" charset="0"/>
              </a:rPr>
              <a:t>Se não houver provas com base no mercado do justo valor devido à natureza especializada do item do activo fixo tangível ou se o item for raramente vendido, uma entidade não pode utilizar o método de revalorização</a:t>
            </a:r>
            <a:endParaRPr kumimoji="0" lang="pt-PT" sz="24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ct val="0"/>
              </a:spcBef>
              <a:spcAft>
                <a:spcPts val="1200"/>
              </a:spcAft>
              <a:buClrTx/>
              <a:buSzTx/>
              <a:buFont typeface="Wingdings" pitchFamily="2" charset="2"/>
              <a:buChar char="ü"/>
              <a:tabLst/>
            </a:pPr>
            <a:r>
              <a:rPr kumimoji="0" lang="pt-PT" sz="2400" b="0" i="0" u="none" strike="noStrike" cap="none" normalizeH="0" baseline="0" dirty="0" smtClean="0">
                <a:ln>
                  <a:noFill/>
                </a:ln>
                <a:solidFill>
                  <a:srgbClr val="00B0F0"/>
                </a:solidFill>
                <a:effectLst/>
                <a:ea typeface="Calibri" pitchFamily="34" charset="0"/>
                <a:cs typeface="Times New Roman" pitchFamily="18" charset="0"/>
              </a:rPr>
              <a:t>Regra geral, o aumento das revalorizações deve ser creditado directamente ao capital próprio com o título de excedente de revalorização</a:t>
            </a: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ü"/>
              <a:tabLst/>
            </a:pPr>
            <a:r>
              <a:rPr kumimoji="0" lang="pt-PT" sz="2400" b="0" i="0" u="none" strike="noStrike" cap="none" normalizeH="0" baseline="0" dirty="0" smtClean="0">
                <a:ln>
                  <a:noFill/>
                </a:ln>
                <a:solidFill>
                  <a:srgbClr val="002060"/>
                </a:solidFill>
                <a:effectLst/>
                <a:ea typeface="Calibri" pitchFamily="34" charset="0"/>
                <a:cs typeface="Times New Roman" pitchFamily="18" charset="0"/>
              </a:rPr>
              <a:t>A aplicação do justo valor em activos fixos tangíveis não tem relevância fiscal (no momento inicial e pelas depreciações futuras) </a:t>
            </a:r>
            <a:endParaRPr kumimoji="0" lang="pt-PT" sz="2400" b="0" i="0" u="none" strike="noStrike" cap="none" normalizeH="0" baseline="0" dirty="0" smtClean="0">
              <a:ln>
                <a:noFill/>
              </a:ln>
              <a:solidFill>
                <a:srgbClr val="00206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111</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7 – Activos Fixos Tangíveis</a:t>
            </a:r>
            <a:endParaRPr lang="pt-PT" sz="2400" b="1" dirty="0">
              <a:solidFill>
                <a:schemeClr val="bg1"/>
              </a:solidFill>
            </a:endParaRPr>
          </a:p>
        </p:txBody>
      </p:sp>
      <p:sp>
        <p:nvSpPr>
          <p:cNvPr id="6" name="Rectangle 1"/>
          <p:cNvSpPr>
            <a:spLocks noChangeArrowheads="1"/>
          </p:cNvSpPr>
          <p:nvPr/>
        </p:nvSpPr>
        <p:spPr bwMode="auto">
          <a:xfrm>
            <a:off x="533400" y="1751856"/>
            <a:ext cx="8153400" cy="39395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pt-PT" sz="2000" b="1" dirty="0" smtClean="0"/>
              <a:t>O custo de um item do </a:t>
            </a:r>
            <a:r>
              <a:rPr lang="pt-PT" sz="2000" b="1" dirty="0" err="1" smtClean="0"/>
              <a:t>activo</a:t>
            </a:r>
            <a:r>
              <a:rPr lang="pt-PT" sz="2000" b="1" dirty="0" smtClean="0"/>
              <a:t> fixo tangível compreende:</a:t>
            </a:r>
          </a:p>
          <a:p>
            <a:pPr algn="just"/>
            <a:endParaRPr lang="pt-PT" sz="2000" b="1" dirty="0" smtClean="0"/>
          </a:p>
          <a:p>
            <a:pPr algn="just"/>
            <a:r>
              <a:rPr lang="pt-PT" sz="2000" dirty="0" smtClean="0">
                <a:solidFill>
                  <a:srgbClr val="002060"/>
                </a:solidFill>
              </a:rPr>
              <a:t>(a) O seu preço de compra, incluindo os direitos de importação e os impostos de compra não reembolsáveis, após dedução dos descontos e abatimentos;</a:t>
            </a:r>
          </a:p>
          <a:p>
            <a:pPr algn="just">
              <a:spcBef>
                <a:spcPts val="600"/>
              </a:spcBef>
            </a:pPr>
            <a:r>
              <a:rPr lang="pt-PT" sz="2000" dirty="0" smtClean="0">
                <a:solidFill>
                  <a:schemeClr val="accent1"/>
                </a:solidFill>
              </a:rPr>
              <a:t>(b) Quaisquer custos </a:t>
            </a:r>
            <a:r>
              <a:rPr lang="pt-PT" sz="2000" dirty="0" err="1" smtClean="0">
                <a:solidFill>
                  <a:schemeClr val="accent1"/>
                </a:solidFill>
              </a:rPr>
              <a:t>directamente</a:t>
            </a:r>
            <a:r>
              <a:rPr lang="pt-PT" sz="2000" dirty="0" smtClean="0">
                <a:solidFill>
                  <a:schemeClr val="accent1"/>
                </a:solidFill>
              </a:rPr>
              <a:t> atribuíveis para colocar o </a:t>
            </a:r>
            <a:r>
              <a:rPr lang="pt-PT" sz="2000" dirty="0" err="1" smtClean="0">
                <a:solidFill>
                  <a:schemeClr val="accent1"/>
                </a:solidFill>
              </a:rPr>
              <a:t>activo</a:t>
            </a:r>
            <a:r>
              <a:rPr lang="pt-PT" sz="2000" dirty="0" smtClean="0">
                <a:solidFill>
                  <a:schemeClr val="accent1"/>
                </a:solidFill>
              </a:rPr>
              <a:t> na localização e condição necessárias para o mesmo ser capaz de funcionar da forma pretendida;</a:t>
            </a:r>
          </a:p>
          <a:p>
            <a:pPr algn="just">
              <a:spcBef>
                <a:spcPts val="600"/>
              </a:spcBef>
            </a:pPr>
            <a:r>
              <a:rPr lang="pt-PT" sz="2000" dirty="0" smtClean="0">
                <a:solidFill>
                  <a:srgbClr val="002060"/>
                </a:solidFill>
              </a:rPr>
              <a:t>(c) A estimativa inicial dos custos de desmantelamento e remoção do item e de restauração do local no qual este está localizado, em cuja obrigação uma entidade incorre seja quando o item é adquirido seja como consequência de ter usado o item durante um determinado período para finalidades diferentes da produção de inventários durante esse período.</a:t>
            </a:r>
            <a:endParaRPr lang="pt-PT" sz="2000" dirty="0" smtClean="0">
              <a:solidFill>
                <a:srgbClr val="002060"/>
              </a:solidFill>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112</a:t>
            </a:fld>
            <a:endParaRPr lang="pt-PT" dirty="0"/>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7 – Activos Fixos Tangíveis</a:t>
            </a:r>
            <a:endParaRPr lang="pt-PT" sz="2400" b="1" dirty="0">
              <a:solidFill>
                <a:schemeClr val="bg1"/>
              </a:solidFill>
            </a:endParaRPr>
          </a:p>
        </p:txBody>
      </p:sp>
      <p:sp>
        <p:nvSpPr>
          <p:cNvPr id="6" name="Rectangle 1"/>
          <p:cNvSpPr>
            <a:spLocks noChangeArrowheads="1"/>
          </p:cNvSpPr>
          <p:nvPr/>
        </p:nvSpPr>
        <p:spPr bwMode="auto">
          <a:xfrm>
            <a:off x="533400" y="1828802"/>
            <a:ext cx="81534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pt-PT" sz="2000" b="1" dirty="0" smtClean="0"/>
              <a:t>Exemplos de custos </a:t>
            </a:r>
            <a:r>
              <a:rPr lang="pt-PT" sz="2000" b="1" dirty="0" err="1" smtClean="0"/>
              <a:t>directamente</a:t>
            </a:r>
            <a:r>
              <a:rPr lang="pt-PT" sz="2000" b="1" dirty="0" smtClean="0"/>
              <a:t> atribuíveis são:</a:t>
            </a:r>
          </a:p>
          <a:p>
            <a:pPr algn="just"/>
            <a:endParaRPr lang="pt-PT" sz="2000" dirty="0" smtClean="0"/>
          </a:p>
          <a:p>
            <a:pPr algn="just"/>
            <a:r>
              <a:rPr lang="pt-PT" sz="2000" dirty="0" smtClean="0"/>
              <a:t>(</a:t>
            </a:r>
            <a:r>
              <a:rPr lang="pt-PT" sz="2000" dirty="0" smtClean="0">
                <a:solidFill>
                  <a:schemeClr val="tx2"/>
                </a:solidFill>
              </a:rPr>
              <a:t>a) Custos de benefícios dos empregados decorrentes </a:t>
            </a:r>
            <a:r>
              <a:rPr lang="pt-PT" sz="2000" dirty="0" err="1" smtClean="0">
                <a:solidFill>
                  <a:schemeClr val="tx2"/>
                </a:solidFill>
              </a:rPr>
              <a:t>directamente</a:t>
            </a:r>
            <a:r>
              <a:rPr lang="pt-PT" sz="2000" dirty="0" smtClean="0">
                <a:solidFill>
                  <a:schemeClr val="tx2"/>
                </a:solidFill>
              </a:rPr>
              <a:t> da construção ou aquisição de um item do </a:t>
            </a:r>
            <a:r>
              <a:rPr lang="pt-PT" sz="2000" dirty="0" err="1" smtClean="0">
                <a:solidFill>
                  <a:schemeClr val="tx2"/>
                </a:solidFill>
              </a:rPr>
              <a:t>activo</a:t>
            </a:r>
            <a:r>
              <a:rPr lang="pt-PT" sz="2000" dirty="0" smtClean="0">
                <a:solidFill>
                  <a:schemeClr val="tx2"/>
                </a:solidFill>
              </a:rPr>
              <a:t> fixo tangível;</a:t>
            </a:r>
          </a:p>
          <a:p>
            <a:pPr algn="just"/>
            <a:r>
              <a:rPr lang="pt-PT" sz="2000" dirty="0" smtClean="0">
                <a:solidFill>
                  <a:schemeClr val="tx2"/>
                </a:solidFill>
              </a:rPr>
              <a:t>(b) Custos de preparação do local;</a:t>
            </a:r>
          </a:p>
          <a:p>
            <a:pPr algn="just"/>
            <a:r>
              <a:rPr lang="pt-PT" sz="2000" dirty="0" smtClean="0">
                <a:solidFill>
                  <a:schemeClr val="tx2"/>
                </a:solidFill>
              </a:rPr>
              <a:t>(c) Custos iniciais de entrega e de manuseamento;</a:t>
            </a:r>
          </a:p>
          <a:p>
            <a:pPr algn="just"/>
            <a:r>
              <a:rPr lang="pt-PT" sz="2000" dirty="0" smtClean="0">
                <a:solidFill>
                  <a:schemeClr val="tx2"/>
                </a:solidFill>
              </a:rPr>
              <a:t>(d) Custos de instalação e montagem;</a:t>
            </a:r>
          </a:p>
          <a:p>
            <a:pPr algn="just"/>
            <a:r>
              <a:rPr lang="pt-PT" sz="2000" dirty="0" smtClean="0">
                <a:solidFill>
                  <a:schemeClr val="tx2"/>
                </a:solidFill>
              </a:rPr>
              <a:t>(e) Custos de testar se o </a:t>
            </a:r>
            <a:r>
              <a:rPr lang="pt-PT" sz="2000" dirty="0" err="1" smtClean="0">
                <a:solidFill>
                  <a:schemeClr val="tx2"/>
                </a:solidFill>
              </a:rPr>
              <a:t>activo</a:t>
            </a:r>
            <a:r>
              <a:rPr lang="pt-PT" sz="2000" dirty="0" smtClean="0">
                <a:solidFill>
                  <a:schemeClr val="tx2"/>
                </a:solidFill>
              </a:rPr>
              <a:t> funciona </a:t>
            </a:r>
            <a:r>
              <a:rPr lang="pt-PT" sz="2000" dirty="0" err="1" smtClean="0">
                <a:solidFill>
                  <a:schemeClr val="tx2"/>
                </a:solidFill>
              </a:rPr>
              <a:t>correctamente</a:t>
            </a:r>
            <a:r>
              <a:rPr lang="pt-PT" sz="2000" dirty="0" smtClean="0">
                <a:solidFill>
                  <a:schemeClr val="tx2"/>
                </a:solidFill>
              </a:rPr>
              <a:t>, após dedução</a:t>
            </a:r>
          </a:p>
          <a:p>
            <a:pPr algn="just"/>
            <a:r>
              <a:rPr lang="pt-PT" sz="2000" dirty="0" smtClean="0">
                <a:solidFill>
                  <a:schemeClr val="tx2"/>
                </a:solidFill>
              </a:rPr>
              <a:t>dos proventos líquidos da venda de qualquer item produzido enquanto</a:t>
            </a:r>
          </a:p>
          <a:p>
            <a:pPr algn="just"/>
            <a:r>
              <a:rPr lang="pt-PT" sz="2000" dirty="0" smtClean="0">
                <a:solidFill>
                  <a:schemeClr val="tx2"/>
                </a:solidFill>
              </a:rPr>
              <a:t>se coloca o </a:t>
            </a:r>
            <a:r>
              <a:rPr lang="pt-PT" sz="2000" dirty="0" err="1" smtClean="0">
                <a:solidFill>
                  <a:schemeClr val="tx2"/>
                </a:solidFill>
              </a:rPr>
              <a:t>activo</a:t>
            </a:r>
            <a:r>
              <a:rPr lang="pt-PT" sz="2000" dirty="0" smtClean="0">
                <a:solidFill>
                  <a:schemeClr val="tx2"/>
                </a:solidFill>
              </a:rPr>
              <a:t> nessa localização e condição (tais como amostras</a:t>
            </a:r>
          </a:p>
          <a:p>
            <a:pPr algn="just"/>
            <a:r>
              <a:rPr lang="pt-PT" sz="2000" dirty="0" smtClean="0">
                <a:solidFill>
                  <a:schemeClr val="tx2"/>
                </a:solidFill>
              </a:rPr>
              <a:t>produzidas quando se testa o equipamento); e</a:t>
            </a:r>
          </a:p>
          <a:p>
            <a:pPr algn="just"/>
            <a:r>
              <a:rPr lang="pt-PT" sz="2000" dirty="0" smtClean="0">
                <a:solidFill>
                  <a:schemeClr val="tx2"/>
                </a:solidFill>
              </a:rPr>
              <a:t>(f) Honorários.</a:t>
            </a:r>
            <a:endParaRPr lang="pt-PT" sz="2000" dirty="0" smtClean="0">
              <a:solidFill>
                <a:schemeClr val="tx2"/>
              </a:solidFill>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113</a:t>
            </a:fld>
            <a:endParaRPr lang="pt-PT" dirty="0"/>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7 – Activos Fixos Tangíveis</a:t>
            </a:r>
            <a:endParaRPr lang="pt-PT" sz="2400" b="1" dirty="0">
              <a:solidFill>
                <a:schemeClr val="bg1"/>
              </a:solidFill>
            </a:endParaRPr>
          </a:p>
        </p:txBody>
      </p:sp>
      <p:sp>
        <p:nvSpPr>
          <p:cNvPr id="6" name="Rectangle 1"/>
          <p:cNvSpPr>
            <a:spLocks noChangeArrowheads="1"/>
          </p:cNvSpPr>
          <p:nvPr/>
        </p:nvSpPr>
        <p:spPr bwMode="auto">
          <a:xfrm>
            <a:off x="533400" y="2133600"/>
            <a:ext cx="815340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pt-PT" sz="2000" b="1" dirty="0" smtClean="0"/>
              <a:t>Exemplos de custos que não são custos de um item do </a:t>
            </a:r>
            <a:r>
              <a:rPr lang="pt-PT" sz="2000" b="1" dirty="0" err="1" smtClean="0"/>
              <a:t>activo</a:t>
            </a:r>
            <a:r>
              <a:rPr lang="pt-PT" sz="2000" b="1" dirty="0" smtClean="0"/>
              <a:t> fixo tangível são:</a:t>
            </a:r>
          </a:p>
          <a:p>
            <a:pPr algn="just"/>
            <a:endParaRPr lang="pt-PT" sz="2000" dirty="0" smtClean="0"/>
          </a:p>
          <a:p>
            <a:pPr algn="just"/>
            <a:r>
              <a:rPr lang="pt-PT" sz="2000" dirty="0" smtClean="0">
                <a:solidFill>
                  <a:schemeClr val="tx2"/>
                </a:solidFill>
              </a:rPr>
              <a:t>(a) Custos de abertura de novas instalações;</a:t>
            </a:r>
          </a:p>
          <a:p>
            <a:pPr algn="just"/>
            <a:r>
              <a:rPr lang="pt-PT" sz="2000" dirty="0" smtClean="0">
                <a:solidFill>
                  <a:schemeClr val="tx2"/>
                </a:solidFill>
              </a:rPr>
              <a:t>(b) Custos de introdução de um novo produto ou serviço (incluindo</a:t>
            </a:r>
          </a:p>
          <a:p>
            <a:pPr algn="just"/>
            <a:r>
              <a:rPr lang="pt-PT" sz="2000" dirty="0" smtClean="0">
                <a:solidFill>
                  <a:schemeClr val="tx2"/>
                </a:solidFill>
              </a:rPr>
              <a:t>custos de publicidade ou </a:t>
            </a:r>
            <a:r>
              <a:rPr lang="pt-PT" sz="2000" dirty="0" err="1" smtClean="0">
                <a:solidFill>
                  <a:schemeClr val="tx2"/>
                </a:solidFill>
              </a:rPr>
              <a:t>actividades</a:t>
            </a:r>
            <a:r>
              <a:rPr lang="pt-PT" sz="2000" dirty="0" smtClean="0">
                <a:solidFill>
                  <a:schemeClr val="tx2"/>
                </a:solidFill>
              </a:rPr>
              <a:t> promocionais);</a:t>
            </a:r>
          </a:p>
          <a:p>
            <a:pPr algn="just"/>
            <a:r>
              <a:rPr lang="pt-PT" sz="2000" dirty="0" smtClean="0">
                <a:solidFill>
                  <a:schemeClr val="tx2"/>
                </a:solidFill>
              </a:rPr>
              <a:t>(c) Custos de condução do negócio numa nova localização ou com</a:t>
            </a:r>
          </a:p>
          <a:p>
            <a:pPr algn="just"/>
            <a:r>
              <a:rPr lang="pt-PT" sz="2000" dirty="0" smtClean="0">
                <a:solidFill>
                  <a:schemeClr val="tx2"/>
                </a:solidFill>
              </a:rPr>
              <a:t>uma nova classe de clientes (incluindo custos de formação de pessoal); e</a:t>
            </a:r>
          </a:p>
          <a:p>
            <a:pPr algn="just"/>
            <a:r>
              <a:rPr lang="pt-PT" sz="2000" dirty="0" smtClean="0">
                <a:solidFill>
                  <a:schemeClr val="tx2"/>
                </a:solidFill>
              </a:rPr>
              <a:t>(d) Custos de administração e outros custos gerais.</a:t>
            </a:r>
          </a:p>
          <a:p>
            <a:pPr algn="just"/>
            <a:endParaRPr lang="pt-PT" sz="2000" dirty="0" smtClean="0">
              <a:solidFill>
                <a:schemeClr val="tx2"/>
              </a:solidFill>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114</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7 – Activos Fixos Tangíveis</a:t>
            </a:r>
            <a:endParaRPr lang="pt-PT" sz="2400" b="1" dirty="0">
              <a:solidFill>
                <a:schemeClr val="bg1"/>
              </a:solidFill>
            </a:endParaRPr>
          </a:p>
        </p:txBody>
      </p:sp>
      <p:sp>
        <p:nvSpPr>
          <p:cNvPr id="6" name="Rectangle 1"/>
          <p:cNvSpPr>
            <a:spLocks noChangeArrowheads="1"/>
          </p:cNvSpPr>
          <p:nvPr/>
        </p:nvSpPr>
        <p:spPr bwMode="auto">
          <a:xfrm>
            <a:off x="838200" y="1879431"/>
            <a:ext cx="7696200" cy="30777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ts val="1200"/>
              </a:spcAft>
              <a:buClrTx/>
              <a:buSzTx/>
              <a:buFont typeface="Wingdings" pitchFamily="2" charset="2"/>
              <a:buChar char="ü"/>
              <a:tabLst/>
            </a:pPr>
            <a:r>
              <a:rPr kumimoji="0" lang="pt-PT" sz="2400" b="0" i="0" u="none" strike="noStrike" cap="none" normalizeH="0" baseline="0" dirty="0" smtClean="0">
                <a:ln>
                  <a:noFill/>
                </a:ln>
                <a:solidFill>
                  <a:srgbClr val="002060"/>
                </a:solidFill>
                <a:effectLst/>
                <a:ea typeface="Calibri" pitchFamily="34" charset="0"/>
                <a:cs typeface="Times New Roman" pitchFamily="18" charset="0"/>
              </a:rPr>
              <a:t>Novas temáticas introduzidas pela</a:t>
            </a:r>
            <a:r>
              <a:rPr kumimoji="0" lang="pt-PT" sz="2400" b="0" i="0" u="none" strike="noStrike" cap="none" normalizeH="0" dirty="0" smtClean="0">
                <a:ln>
                  <a:noFill/>
                </a:ln>
                <a:solidFill>
                  <a:srgbClr val="002060"/>
                </a:solidFill>
                <a:effectLst/>
                <a:ea typeface="Calibri" pitchFamily="34" charset="0"/>
                <a:cs typeface="Times New Roman" pitchFamily="18" charset="0"/>
              </a:rPr>
              <a:t> NCRF 7</a:t>
            </a:r>
          </a:p>
          <a:p>
            <a:pPr lvl="1" algn="just" fontAlgn="base">
              <a:spcBef>
                <a:spcPct val="0"/>
              </a:spcBef>
              <a:spcAft>
                <a:spcPts val="1200"/>
              </a:spcAft>
              <a:buFont typeface="Wingdings" pitchFamily="2" charset="2"/>
              <a:buChar char="ü"/>
            </a:pPr>
            <a:r>
              <a:rPr lang="pt-PT" sz="2400" dirty="0" smtClean="0">
                <a:solidFill>
                  <a:schemeClr val="tx2">
                    <a:lumMod val="60000"/>
                    <a:lumOff val="40000"/>
                  </a:schemeClr>
                </a:solidFill>
                <a:cs typeface="Times New Roman" pitchFamily="18" charset="0"/>
              </a:rPr>
              <a:t>Agregação de itens individualmente insignificantes</a:t>
            </a:r>
          </a:p>
          <a:p>
            <a:pPr lvl="1" algn="just" fontAlgn="base">
              <a:spcBef>
                <a:spcPct val="0"/>
              </a:spcBef>
              <a:spcAft>
                <a:spcPts val="1200"/>
              </a:spcAft>
              <a:buFont typeface="Wingdings" pitchFamily="2" charset="2"/>
              <a:buChar char="ü"/>
            </a:pPr>
            <a:r>
              <a:rPr kumimoji="0" lang="pt-PT" sz="2400" b="0" i="0" u="none" strike="noStrike" cap="none" normalizeH="0" baseline="0" dirty="0" smtClean="0">
                <a:ln>
                  <a:noFill/>
                </a:ln>
                <a:solidFill>
                  <a:srgbClr val="002060"/>
                </a:solidFill>
                <a:effectLst/>
                <a:cs typeface="Times New Roman" pitchFamily="18" charset="0"/>
              </a:rPr>
              <a:t>Desreconhecimento</a:t>
            </a:r>
            <a:r>
              <a:rPr kumimoji="0" lang="pt-PT" sz="2400" b="0" i="0" u="none" strike="noStrike" cap="none" normalizeH="0" dirty="0" smtClean="0">
                <a:ln>
                  <a:noFill/>
                </a:ln>
                <a:solidFill>
                  <a:srgbClr val="002060"/>
                </a:solidFill>
                <a:effectLst/>
                <a:cs typeface="Times New Roman" pitchFamily="18" charset="0"/>
              </a:rPr>
              <a:t> de componentes por substituição</a:t>
            </a:r>
          </a:p>
          <a:p>
            <a:pPr lvl="1" algn="just" fontAlgn="base">
              <a:spcBef>
                <a:spcPct val="0"/>
              </a:spcBef>
              <a:spcAft>
                <a:spcPts val="1200"/>
              </a:spcAft>
              <a:buFont typeface="Wingdings" pitchFamily="2" charset="2"/>
              <a:buChar char="ü"/>
            </a:pPr>
            <a:r>
              <a:rPr lang="pt-PT" sz="2400" baseline="0" dirty="0" smtClean="0">
                <a:solidFill>
                  <a:schemeClr val="tx2">
                    <a:lumMod val="60000"/>
                    <a:lumOff val="40000"/>
                  </a:schemeClr>
                </a:solidFill>
                <a:cs typeface="Times New Roman" pitchFamily="18" charset="0"/>
              </a:rPr>
              <a:t>Depreciação</a:t>
            </a:r>
            <a:r>
              <a:rPr lang="pt-PT" sz="2400" dirty="0" smtClean="0">
                <a:solidFill>
                  <a:schemeClr val="tx2">
                    <a:lumMod val="60000"/>
                    <a:lumOff val="40000"/>
                  </a:schemeClr>
                </a:solidFill>
                <a:cs typeface="Times New Roman" pitchFamily="18" charset="0"/>
              </a:rPr>
              <a:t> por componentes</a:t>
            </a:r>
          </a:p>
          <a:p>
            <a:pPr lvl="1" algn="just" fontAlgn="base">
              <a:spcBef>
                <a:spcPct val="0"/>
              </a:spcBef>
              <a:spcAft>
                <a:spcPts val="1200"/>
              </a:spcAft>
              <a:buFont typeface="Wingdings" pitchFamily="2" charset="2"/>
              <a:buChar char="ü"/>
            </a:pPr>
            <a:r>
              <a:rPr kumimoji="0" lang="pt-PT" sz="2400" b="0" i="0" u="none" strike="noStrike" cap="none" normalizeH="0" baseline="0" dirty="0" smtClean="0">
                <a:ln>
                  <a:noFill/>
                </a:ln>
                <a:solidFill>
                  <a:srgbClr val="002060"/>
                </a:solidFill>
                <a:effectLst/>
                <a:cs typeface="Arial" pitchFamily="34" charset="0"/>
              </a:rPr>
              <a:t>Trocas de AFT</a:t>
            </a:r>
          </a:p>
          <a:p>
            <a:pPr lvl="1" algn="just" fontAlgn="base">
              <a:spcBef>
                <a:spcPct val="0"/>
              </a:spcBef>
              <a:spcAft>
                <a:spcPts val="1200"/>
              </a:spcAft>
              <a:buFont typeface="Wingdings" pitchFamily="2" charset="2"/>
              <a:buChar char="ü"/>
            </a:pPr>
            <a:r>
              <a:rPr lang="pt-PT" sz="2400" dirty="0" smtClean="0">
                <a:solidFill>
                  <a:schemeClr val="tx2">
                    <a:lumMod val="60000"/>
                    <a:lumOff val="40000"/>
                  </a:schemeClr>
                </a:solidFill>
                <a:cs typeface="Arial" pitchFamily="34" charset="0"/>
              </a:rPr>
              <a:t>Métodos de depreciação</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115</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8 – Activos não correntes detidos para venda</a:t>
            </a:r>
            <a:endParaRPr lang="pt-PT" sz="2400" b="1" dirty="0">
              <a:solidFill>
                <a:schemeClr val="bg1"/>
              </a:solidFill>
            </a:endParaRPr>
          </a:p>
        </p:txBody>
      </p:sp>
      <p:sp>
        <p:nvSpPr>
          <p:cNvPr id="6" name="Rectangle 1"/>
          <p:cNvSpPr>
            <a:spLocks noChangeArrowheads="1"/>
          </p:cNvSpPr>
          <p:nvPr/>
        </p:nvSpPr>
        <p:spPr bwMode="auto">
          <a:xfrm>
            <a:off x="755576" y="1772816"/>
            <a:ext cx="7620000" cy="37240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ts val="1200"/>
              </a:spcAft>
              <a:buClrTx/>
              <a:buSzTx/>
              <a:buFont typeface="Wingdings" pitchFamily="2" charset="2"/>
              <a:buChar char="ü"/>
              <a:tabLst/>
            </a:pPr>
            <a:r>
              <a:rPr kumimoji="0" lang="pt-PT" sz="2400" b="0" i="0" u="none" strike="noStrike" cap="none" normalizeH="0" baseline="0" dirty="0" smtClean="0">
                <a:ln>
                  <a:noFill/>
                </a:ln>
                <a:solidFill>
                  <a:srgbClr val="002060"/>
                </a:solidFill>
                <a:effectLst/>
                <a:ea typeface="Calibri" pitchFamily="34" charset="0"/>
                <a:cs typeface="Times New Roman" pitchFamily="18" charset="0"/>
              </a:rPr>
              <a:t>Devem ser mensurados pelo menor valor entre a sua quantia escriturada e o justo valor menos os custos de vender</a:t>
            </a:r>
            <a:endParaRPr kumimoji="0" lang="pt-PT" sz="24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ct val="0"/>
              </a:spcBef>
              <a:spcAft>
                <a:spcPts val="1200"/>
              </a:spcAft>
              <a:buClrTx/>
              <a:buSzTx/>
              <a:buFont typeface="Wingdings" pitchFamily="2" charset="2"/>
              <a:buChar char="ü"/>
              <a:tabLst/>
            </a:pPr>
            <a:r>
              <a:rPr kumimoji="0" lang="pt-PT" sz="2400" b="0" i="0" u="none" strike="noStrike" cap="none" normalizeH="0" baseline="0" dirty="0" smtClean="0">
                <a:ln>
                  <a:noFill/>
                </a:ln>
                <a:solidFill>
                  <a:srgbClr val="00B0F0"/>
                </a:solidFill>
                <a:effectLst/>
                <a:ea typeface="Calibri" pitchFamily="34" charset="0"/>
                <a:cs typeface="Times New Roman" pitchFamily="18" charset="0"/>
              </a:rPr>
              <a:t>Regra geral, o montante das reduções da quantia escriturada para o justo valor menos os custos de vender deve ser reconhecido como uma perda por imparidade</a:t>
            </a:r>
            <a:endParaRPr kumimoji="0" lang="pt-PT" sz="2400" b="0" i="0" u="none" strike="noStrike" cap="none" normalizeH="0" baseline="0" dirty="0" smtClean="0">
              <a:ln>
                <a:noFill/>
              </a:ln>
              <a:solidFill>
                <a:srgbClr val="00B0F0"/>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ü"/>
              <a:tabLst/>
            </a:pPr>
            <a:r>
              <a:rPr kumimoji="0" lang="pt-PT" sz="2400" b="0" i="0" u="none" strike="noStrike" cap="none" normalizeH="0" baseline="0" dirty="0" smtClean="0">
                <a:ln>
                  <a:noFill/>
                </a:ln>
                <a:solidFill>
                  <a:srgbClr val="002060"/>
                </a:solidFill>
                <a:effectLst/>
                <a:ea typeface="Calibri" pitchFamily="34" charset="0"/>
                <a:cs typeface="Times New Roman" pitchFamily="18" charset="0"/>
              </a:rPr>
              <a:t>A redução da quantia escriturada para o justo valor menos os custos de vender não concorre para a formação do lucro tributável</a:t>
            </a:r>
            <a:endParaRPr kumimoji="0" lang="pt-PT" sz="2400" b="0" i="0" u="none" strike="noStrike" cap="none" normalizeH="0" baseline="0" dirty="0" smtClean="0">
              <a:ln>
                <a:noFill/>
              </a:ln>
              <a:solidFill>
                <a:srgbClr val="00206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116</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9 - Locações</a:t>
            </a:r>
            <a:endParaRPr lang="pt-PT" sz="2400" b="1" dirty="0">
              <a:solidFill>
                <a:schemeClr val="bg1"/>
              </a:solidFill>
            </a:endParaRPr>
          </a:p>
        </p:txBody>
      </p:sp>
      <p:sp>
        <p:nvSpPr>
          <p:cNvPr id="7" name="Rectângulo 6"/>
          <p:cNvSpPr/>
          <p:nvPr/>
        </p:nvSpPr>
        <p:spPr>
          <a:xfrm>
            <a:off x="539552" y="1916832"/>
            <a:ext cx="8286808" cy="707886"/>
          </a:xfrm>
          <a:prstGeom prst="rect">
            <a:avLst/>
          </a:prstGeom>
        </p:spPr>
        <p:txBody>
          <a:bodyPr wrap="square">
            <a:spAutoFit/>
          </a:bodyPr>
          <a:lstStyle/>
          <a:p>
            <a:pPr marL="514350" indent="-514350" algn="just">
              <a:buBlip>
                <a:blip r:embed="rId3"/>
              </a:buBlip>
            </a:pPr>
            <a:r>
              <a:rPr lang="pt-PT" sz="2000" dirty="0" smtClean="0">
                <a:solidFill>
                  <a:schemeClr val="accent1">
                    <a:lumMod val="75000"/>
                  </a:schemeClr>
                </a:solidFill>
              </a:rPr>
              <a:t>Norma de aplicação bilateral (locador e locatário).</a:t>
            </a:r>
          </a:p>
          <a:p>
            <a:pPr marL="514350" indent="-514350" algn="just">
              <a:buBlip>
                <a:blip r:embed="rId3"/>
              </a:buBlip>
            </a:pPr>
            <a:r>
              <a:rPr lang="pt-PT" sz="2000" dirty="0" smtClean="0">
                <a:solidFill>
                  <a:schemeClr val="accent1">
                    <a:lumMod val="75000"/>
                  </a:schemeClr>
                </a:solidFill>
              </a:rPr>
              <a:t>Definição de locação financeira e locação operacional.</a:t>
            </a:r>
          </a:p>
        </p:txBody>
      </p:sp>
      <p:sp>
        <p:nvSpPr>
          <p:cNvPr id="8" name="CaixaDeTexto 7"/>
          <p:cNvSpPr txBox="1"/>
          <p:nvPr/>
        </p:nvSpPr>
        <p:spPr>
          <a:xfrm>
            <a:off x="323528" y="4005064"/>
            <a:ext cx="8501122" cy="2246769"/>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pPr algn="ctr"/>
            <a:r>
              <a:rPr lang="pt-PT" sz="2000" b="1" dirty="0" smtClean="0"/>
              <a:t>Locação financeira</a:t>
            </a:r>
          </a:p>
          <a:p>
            <a:pPr marL="457200" indent="-457200">
              <a:buFont typeface="+mj-lt"/>
              <a:buAutoNum type="arabicParenR"/>
            </a:pPr>
            <a:r>
              <a:rPr lang="pt-PT" sz="2000" dirty="0" smtClean="0"/>
              <a:t>Transferência da propriedade para o locatário no fim do prazo.</a:t>
            </a:r>
          </a:p>
          <a:p>
            <a:pPr marL="457200" indent="-457200">
              <a:buFont typeface="+mj-lt"/>
              <a:buAutoNum type="arabicParenR"/>
            </a:pPr>
            <a:r>
              <a:rPr lang="pt-PT" sz="2000" dirty="0" smtClean="0"/>
              <a:t>O locatário tem opção de compra a preço baixo. </a:t>
            </a:r>
          </a:p>
          <a:p>
            <a:pPr marL="457200" indent="-457200" algn="just">
              <a:buFont typeface="+mj-lt"/>
              <a:buAutoNum type="arabicParenR"/>
            </a:pPr>
            <a:r>
              <a:rPr lang="pt-PT" sz="2000" dirty="0" smtClean="0"/>
              <a:t>O prazo da locação abrange a maior parte da vida económica do activo. </a:t>
            </a:r>
          </a:p>
          <a:p>
            <a:pPr marL="457200" indent="-457200">
              <a:buFont typeface="+mj-lt"/>
              <a:buAutoNum type="arabicParenR"/>
            </a:pPr>
            <a:r>
              <a:rPr lang="pt-PT" sz="2000" dirty="0" smtClean="0"/>
              <a:t>No inicio da locação o valor presente dos pagamentos mínimos ascende ao justo valor do activo. </a:t>
            </a:r>
          </a:p>
          <a:p>
            <a:pPr marL="457200" indent="-457200">
              <a:buFont typeface="+mj-lt"/>
              <a:buAutoNum type="arabicParenR"/>
            </a:pPr>
            <a:r>
              <a:rPr lang="pt-PT" sz="2000" dirty="0" smtClean="0"/>
              <a:t>Natureza especializada do activo para uso do locatário.</a:t>
            </a:r>
            <a:endParaRPr lang="pt-PT" sz="2000" dirty="0"/>
          </a:p>
        </p:txBody>
      </p:sp>
      <p:sp>
        <p:nvSpPr>
          <p:cNvPr id="12" name="Rectângulo 11"/>
          <p:cNvSpPr/>
          <p:nvPr/>
        </p:nvSpPr>
        <p:spPr>
          <a:xfrm>
            <a:off x="533400" y="2438400"/>
            <a:ext cx="7929618" cy="1323439"/>
          </a:xfrm>
          <a:prstGeom prst="rect">
            <a:avLst/>
          </a:prstGeom>
        </p:spPr>
        <p:txBody>
          <a:bodyPr wrap="square">
            <a:spAutoFit/>
          </a:bodyPr>
          <a:lstStyle/>
          <a:p>
            <a:pPr marL="514350" indent="-514350" algn="just">
              <a:buBlip>
                <a:blip r:embed="rId3"/>
              </a:buBlip>
            </a:pPr>
            <a:r>
              <a:rPr lang="pt-PT" sz="2000" dirty="0" smtClean="0">
                <a:solidFill>
                  <a:schemeClr val="accent1">
                    <a:lumMod val="75000"/>
                  </a:schemeClr>
                </a:solidFill>
              </a:rPr>
              <a:t>Contabilização das locações financeiras (locador e locatário).</a:t>
            </a:r>
          </a:p>
          <a:p>
            <a:pPr marL="514350" indent="-514350" algn="just">
              <a:buBlip>
                <a:blip r:embed="rId3"/>
              </a:buBlip>
            </a:pPr>
            <a:r>
              <a:rPr lang="pt-PT" sz="2000" dirty="0" smtClean="0">
                <a:solidFill>
                  <a:schemeClr val="accent1">
                    <a:lumMod val="75000"/>
                  </a:schemeClr>
                </a:solidFill>
              </a:rPr>
              <a:t>Contabilização das locações operacionais (locador e locatário).</a:t>
            </a:r>
          </a:p>
          <a:p>
            <a:pPr marL="514350" indent="-514350" algn="just">
              <a:buBlip>
                <a:blip r:embed="rId3"/>
              </a:buBlip>
            </a:pPr>
            <a:r>
              <a:rPr lang="pt-PT" sz="2000" dirty="0" smtClean="0">
                <a:solidFill>
                  <a:schemeClr val="accent1">
                    <a:lumMod val="75000"/>
                  </a:schemeClr>
                </a:solidFill>
              </a:rPr>
              <a:t>Tratamento de uma transacção de venda seguida de locação (</a:t>
            </a:r>
            <a:r>
              <a:rPr lang="pt-PT" sz="2000" dirty="0" err="1" smtClean="0">
                <a:solidFill>
                  <a:schemeClr val="accent1">
                    <a:lumMod val="75000"/>
                  </a:schemeClr>
                </a:solidFill>
              </a:rPr>
              <a:t>lease-back</a:t>
            </a:r>
            <a:r>
              <a:rPr lang="pt-PT" sz="2000" dirty="0" smtClean="0">
                <a:solidFill>
                  <a:schemeClr val="accent1">
                    <a:lumMod val="75000"/>
                  </a:schemeClr>
                </a:solidFill>
              </a:rPr>
              <a:t>).</a:t>
            </a:r>
          </a:p>
        </p:txBody>
      </p:sp>
      <p:sp>
        <p:nvSpPr>
          <p:cNvPr id="16" name="Marcador de Posição da Data 15"/>
          <p:cNvSpPr>
            <a:spLocks noGrp="1"/>
          </p:cNvSpPr>
          <p:nvPr>
            <p:ph type="dt" sz="half" idx="10"/>
          </p:nvPr>
        </p:nvSpPr>
        <p:spPr/>
        <p:txBody>
          <a:bodyPr/>
          <a:lstStyle/>
          <a:p>
            <a:r>
              <a:rPr lang="pt-PT" smtClean="0"/>
              <a:t>João Gomes /Jorge Pires</a:t>
            </a:r>
            <a:endParaRPr lang="en-US"/>
          </a:p>
        </p:txBody>
      </p:sp>
      <p:sp>
        <p:nvSpPr>
          <p:cNvPr id="17" name="Marcador de Posição do Rodapé 16"/>
          <p:cNvSpPr>
            <a:spLocks noGrp="1"/>
          </p:cNvSpPr>
          <p:nvPr>
            <p:ph type="ftr" sz="quarter" idx="11"/>
          </p:nvPr>
        </p:nvSpPr>
        <p:spPr/>
        <p:txBody>
          <a:bodyPr/>
          <a:lstStyle/>
          <a:p>
            <a:r>
              <a:rPr lang="en-US" smtClean="0"/>
              <a:t>Contabilidade Financeira</a:t>
            </a:r>
            <a:endParaRPr lang="en-US"/>
          </a:p>
        </p:txBody>
      </p:sp>
      <p:pic>
        <p:nvPicPr>
          <p:cNvPr id="18" name="Imagem 17"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9" name="CaixaDeTexto 1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117</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9 - Locações</a:t>
            </a:r>
            <a:endParaRPr lang="pt-PT" sz="2400" b="1" dirty="0">
              <a:solidFill>
                <a:schemeClr val="bg1"/>
              </a:solidFill>
            </a:endParaRPr>
          </a:p>
        </p:txBody>
      </p:sp>
      <p:sp>
        <p:nvSpPr>
          <p:cNvPr id="6"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7" name="Rectângulo 6"/>
          <p:cNvSpPr/>
          <p:nvPr/>
        </p:nvSpPr>
        <p:spPr>
          <a:xfrm>
            <a:off x="428596" y="1928802"/>
            <a:ext cx="8358246" cy="1015663"/>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a:spAutoFit/>
          </a:bodyPr>
          <a:lstStyle/>
          <a:p>
            <a:pPr algn="just"/>
            <a:r>
              <a:rPr lang="pt-PT" sz="2000" dirty="0" smtClean="0"/>
              <a:t>Na classificação dos contratos de locação é necessário emitir juízo de valor, em ordem a determinar se uma locação deve ser relevada como locação financeira ou operacional. </a:t>
            </a:r>
          </a:p>
        </p:txBody>
      </p:sp>
      <p:sp>
        <p:nvSpPr>
          <p:cNvPr id="8" name="Rectângulo 7"/>
          <p:cNvSpPr/>
          <p:nvPr/>
        </p:nvSpPr>
        <p:spPr>
          <a:xfrm>
            <a:off x="395536" y="3212976"/>
            <a:ext cx="8358246" cy="1323439"/>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a:spAutoFit/>
          </a:bodyPr>
          <a:lstStyle/>
          <a:p>
            <a:pPr algn="just"/>
            <a:r>
              <a:rPr lang="pt-PT" sz="2000" dirty="0" smtClean="0"/>
              <a:t>A NCRF 9 contém orientação para determinar se uma locação se considera financeira. Logo as locações que não caiam na previsão de locação financeira devem ser classificadas como operacionais e, como tal, as rendas são reconhecidas como gastos do período.</a:t>
            </a:r>
            <a:endParaRPr lang="pt-PT" sz="2000" dirty="0"/>
          </a:p>
        </p:txBody>
      </p:sp>
      <p:sp>
        <p:nvSpPr>
          <p:cNvPr id="12" name="Rectângulo 11"/>
          <p:cNvSpPr/>
          <p:nvPr/>
        </p:nvSpPr>
        <p:spPr>
          <a:xfrm>
            <a:off x="395536" y="4653136"/>
            <a:ext cx="8358246" cy="1323439"/>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a:spAutoFit/>
          </a:bodyPr>
          <a:lstStyle/>
          <a:p>
            <a:pPr algn="just"/>
            <a:r>
              <a:rPr lang="pt-PT" sz="2000" dirty="0" smtClean="0"/>
              <a:t>O facto de as partes (locador e locatário) denominarem o contrato como locação financeira ou locação operacional, não se sobrepõe à disciplina da norma, a qual fornece a verdadeira classificação do contrato para efeitos contabilísticos e fiscais.</a:t>
            </a:r>
            <a:endParaRPr lang="pt-PT" sz="2000" dirty="0"/>
          </a:p>
        </p:txBody>
      </p:sp>
      <p:sp>
        <p:nvSpPr>
          <p:cNvPr id="14" name="Marcador de Posição da Data 13"/>
          <p:cNvSpPr>
            <a:spLocks noGrp="1"/>
          </p:cNvSpPr>
          <p:nvPr>
            <p:ph type="dt" sz="half" idx="10"/>
          </p:nvPr>
        </p:nvSpPr>
        <p:spPr/>
        <p:txBody>
          <a:bodyPr/>
          <a:lstStyle/>
          <a:p>
            <a:r>
              <a:rPr lang="pt-PT" smtClean="0"/>
              <a:t>João Gomes /Jorge Pires</a:t>
            </a:r>
            <a:endParaRPr lang="en-US"/>
          </a:p>
        </p:txBody>
      </p:sp>
      <p:sp>
        <p:nvSpPr>
          <p:cNvPr id="15" name="Marcador de Posição do Rodapé 14"/>
          <p:cNvSpPr>
            <a:spLocks noGrp="1"/>
          </p:cNvSpPr>
          <p:nvPr>
            <p:ph type="ftr" sz="quarter" idx="11"/>
          </p:nvPr>
        </p:nvSpPr>
        <p:spPr/>
        <p:txBody>
          <a:bodyPr/>
          <a:lstStyle/>
          <a:p>
            <a:r>
              <a:rPr lang="en-US" smtClean="0"/>
              <a:t>Contabilidade Financeira</a:t>
            </a:r>
            <a:endParaRPr lang="en-US"/>
          </a:p>
        </p:txBody>
      </p:sp>
      <p:pic>
        <p:nvPicPr>
          <p:cNvPr id="16" name="Imagem 15"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7" name="CaixaDeTexto 1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118</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10 – Custos de empréstimos obtidos</a:t>
            </a:r>
            <a:endParaRPr lang="pt-PT" sz="2400" b="1" dirty="0">
              <a:solidFill>
                <a:schemeClr val="bg1"/>
              </a:solidFill>
            </a:endParaRPr>
          </a:p>
        </p:txBody>
      </p:sp>
      <p:sp>
        <p:nvSpPr>
          <p:cNvPr id="6" name="Rectangle 1"/>
          <p:cNvSpPr>
            <a:spLocks noChangeArrowheads="1"/>
          </p:cNvSpPr>
          <p:nvPr/>
        </p:nvSpPr>
        <p:spPr bwMode="auto">
          <a:xfrm>
            <a:off x="827584" y="1988840"/>
            <a:ext cx="7467600"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ts val="120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Os custos de empréstimos obtidos devem ser reconhecidos como um gasto no período em que sejam incorridos, excepto nos casos em que sejam capitalizados</a:t>
            </a: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ct val="0"/>
              </a:spcBef>
              <a:spcAft>
                <a:spcPts val="120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A capitalização é admissível nos casos em um activo que leva necessariamente um período substancial de tempo para ficar pronto para o seu uso pretendido (construção de fábricas, prédios para venda, etc.)</a:t>
            </a:r>
          </a:p>
          <a:p>
            <a:pPr lvl="0" algn="just" fontAlgn="base">
              <a:spcBef>
                <a:spcPct val="0"/>
              </a:spcBef>
              <a:spcAft>
                <a:spcPts val="1200"/>
              </a:spcAft>
              <a:buFont typeface="Wingdings" pitchFamily="2" charset="2"/>
              <a:buChar char="ü"/>
            </a:pPr>
            <a:r>
              <a:rPr lang="pt-PT" sz="2000" dirty="0" smtClean="0">
                <a:solidFill>
                  <a:srgbClr val="002060"/>
                </a:solidFill>
                <a:ea typeface="Calibri" pitchFamily="34" charset="0"/>
                <a:cs typeface="Times New Roman" pitchFamily="18" charset="0"/>
              </a:rPr>
              <a:t>De acordo com a última revisão da IAS 23, esta política contabilística passa a ser a regra e não a excepção</a:t>
            </a:r>
          </a:p>
          <a:p>
            <a:pPr lvl="0" algn="just" eaLnBrk="0" fontAlgn="base" hangingPunct="0">
              <a:spcBef>
                <a:spcPct val="0"/>
              </a:spcBef>
              <a:spcAft>
                <a:spcPct val="0"/>
              </a:spcAft>
              <a:buFont typeface="Wingdings" pitchFamily="2" charset="2"/>
              <a:buChar char="ü"/>
            </a:pPr>
            <a:r>
              <a:rPr lang="pt-PT" sz="2000" dirty="0" smtClean="0">
                <a:solidFill>
                  <a:srgbClr val="00B0F0"/>
                </a:solidFill>
                <a:ea typeface="Calibri" pitchFamily="34" charset="0"/>
                <a:cs typeface="Times New Roman" pitchFamily="18" charset="0"/>
              </a:rPr>
              <a:t>A capitalização dos custos de empréstimos nos inventários é aceite fiscalmente, desde que requeiram um período superior a um ano para atingirem a sua condição de uso ou venda</a:t>
            </a:r>
            <a:r>
              <a:rPr lang="pt-PT" sz="2000" dirty="0" smtClean="0">
                <a:solidFill>
                  <a:srgbClr val="00B0F0"/>
                </a:solidFill>
                <a:cs typeface="Arial" pitchFamily="34" charset="0"/>
              </a:rPr>
              <a:t> </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119</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11 – Propriedades de Investimento</a:t>
            </a:r>
            <a:endParaRPr lang="pt-PT" sz="2400" b="1" dirty="0">
              <a:solidFill>
                <a:schemeClr val="bg1"/>
              </a:solidFill>
            </a:endParaRPr>
          </a:p>
        </p:txBody>
      </p:sp>
      <p:sp>
        <p:nvSpPr>
          <p:cNvPr id="6" name="Rectangle 1"/>
          <p:cNvSpPr>
            <a:spLocks noChangeArrowheads="1"/>
          </p:cNvSpPr>
          <p:nvPr/>
        </p:nvSpPr>
        <p:spPr bwMode="auto">
          <a:xfrm>
            <a:off x="827584" y="1967354"/>
            <a:ext cx="7620000" cy="39395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Aft>
                <a:spcPts val="120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São terrenos ou edifícios detidos para obter rendas ou para valorização do capital ou para ambas as finalidades e não para uso ou venda na actividade exercida pela empresa</a:t>
            </a: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Aft>
                <a:spcPts val="120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As entidades podem usar o modelo do custo ou o modelo do justo valor</a:t>
            </a:r>
          </a:p>
          <a:p>
            <a:pPr marL="0" marR="0" lvl="0" indent="0" algn="just" defTabSz="914400" rtl="0" eaLnBrk="0" fontAlgn="base" latinLnBrk="0" hangingPunct="0">
              <a:lnSpc>
                <a:spcPct val="100000"/>
              </a:lnSpc>
              <a:spcAft>
                <a:spcPts val="120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As variações de justo valor são reconhecidas directamente nos resultados do período</a:t>
            </a:r>
            <a:r>
              <a:rPr kumimoji="0" lang="pt-PT" sz="2000" b="0" i="0" u="none" strike="noStrike" cap="none" normalizeH="0" baseline="0" dirty="0" smtClean="0">
                <a:ln>
                  <a:noFill/>
                </a:ln>
                <a:solidFill>
                  <a:srgbClr val="002060"/>
                </a:solidFill>
                <a:effectLst/>
                <a:cs typeface="Arial" pitchFamily="34" charset="0"/>
              </a:rPr>
              <a:t> </a:t>
            </a:r>
          </a:p>
          <a:p>
            <a:pPr algn="just" eaLnBrk="0" fontAlgn="base" hangingPunct="0">
              <a:spcAft>
                <a:spcPts val="1200"/>
              </a:spcAft>
              <a:buFont typeface="Wingdings" pitchFamily="2" charset="2"/>
              <a:buChar char="ü"/>
            </a:pPr>
            <a:r>
              <a:rPr lang="pt-PT" sz="2000" dirty="0" smtClean="0">
                <a:solidFill>
                  <a:srgbClr val="00B0F0"/>
                </a:solidFill>
                <a:ea typeface="Calibri" pitchFamily="34" charset="0"/>
                <a:cs typeface="Times New Roman" pitchFamily="18" charset="0"/>
              </a:rPr>
              <a:t>Esta Norma exige que todas as entidades determinem o justo valor de propriedades de investimento, para a finalidade de mensuração (se a entidade usar o modelo do justo valor) ou de divulgação (se usar o modelo do custo)</a:t>
            </a:r>
            <a:endParaRPr lang="pt-PT" sz="2000" dirty="0" smtClean="0">
              <a:solidFill>
                <a:srgbClr val="00B0F0"/>
              </a:solidFill>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12</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sp>
        <p:nvSpPr>
          <p:cNvPr id="8" name="Rectângulo arredondado 7"/>
          <p:cNvSpPr/>
          <p:nvPr/>
        </p:nvSpPr>
        <p:spPr>
          <a:xfrm>
            <a:off x="4798640" y="1671464"/>
            <a:ext cx="3888432" cy="864096"/>
          </a:xfrm>
          <a:prstGeom prst="roundRect">
            <a:avLst/>
          </a:prstGeom>
          <a:solidFill>
            <a:schemeClr val="tx2">
              <a:lumMod val="20000"/>
              <a:lumOff val="8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rgbClr val="002060"/>
                </a:solidFill>
              </a:rPr>
              <a:t>Responsabilidade pela elaboração e apresentação das contas</a:t>
            </a:r>
            <a:endParaRPr lang="pt-PT" dirty="0">
              <a:solidFill>
                <a:srgbClr val="002060"/>
              </a:solidFill>
            </a:endParaRPr>
          </a:p>
        </p:txBody>
      </p:sp>
      <p:graphicFrame>
        <p:nvGraphicFramePr>
          <p:cNvPr id="9" name="Diagrama 8"/>
          <p:cNvGraphicFramePr/>
          <p:nvPr/>
        </p:nvGraphicFramePr>
        <p:xfrm>
          <a:off x="838200" y="2895600"/>
          <a:ext cx="7920880" cy="27363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120</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11 – Propriedades de Investimento</a:t>
            </a:r>
            <a:endParaRPr lang="pt-PT" sz="2400" b="1" dirty="0">
              <a:solidFill>
                <a:schemeClr val="bg1"/>
              </a:solidFill>
            </a:endParaRPr>
          </a:p>
        </p:txBody>
      </p:sp>
      <p:sp>
        <p:nvSpPr>
          <p:cNvPr id="6" name="Rectangle 1"/>
          <p:cNvSpPr>
            <a:spLocks noChangeArrowheads="1"/>
          </p:cNvSpPr>
          <p:nvPr/>
        </p:nvSpPr>
        <p:spPr bwMode="auto">
          <a:xfrm>
            <a:off x="762000" y="2083206"/>
            <a:ext cx="7620000" cy="27084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Incentiva-se uma entidade, mas não se lhe exige, que determine o justo valor das propriedades de investimento na base de uma valorização por um avaliador independente que tenha uma qualificação profissional relevante e reconhecida e que tenha experiência recente na localização e na categoria da propriedade de investimento que esteja a ser valorizada</a:t>
            </a: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As variações de justo valor não concorrem para a formação do lucro tributável</a:t>
            </a:r>
            <a:endParaRPr kumimoji="0" lang="pt-PT" sz="2000" b="0" i="0" u="none" strike="noStrike" cap="none" normalizeH="0" baseline="0" dirty="0" smtClean="0">
              <a:ln>
                <a:noFill/>
              </a:ln>
              <a:solidFill>
                <a:srgbClr val="00B0F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121</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12 – Imparidade de Activos</a:t>
            </a:r>
            <a:endParaRPr lang="pt-PT" sz="2400" b="1" dirty="0">
              <a:solidFill>
                <a:schemeClr val="bg1"/>
              </a:solidFill>
            </a:endParaRPr>
          </a:p>
        </p:txBody>
      </p:sp>
      <p:sp>
        <p:nvSpPr>
          <p:cNvPr id="6" name="Rectangle 1"/>
          <p:cNvSpPr>
            <a:spLocks noChangeArrowheads="1"/>
          </p:cNvSpPr>
          <p:nvPr/>
        </p:nvSpPr>
        <p:spPr bwMode="auto">
          <a:xfrm>
            <a:off x="755576" y="2275711"/>
            <a:ext cx="754380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Perda por imparidade: é o excedente da quantia escriturada de um activo, ou de uma unidade geradora de caixa, em relação à sua quantia recuperável</a:t>
            </a: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Quantia recuperável: é a quantia mais alta de entre o justo valor de um activo ou unidade geradora de caixa menos os custos de vender e o seu valor de uso</a:t>
            </a:r>
            <a:endParaRPr kumimoji="0" lang="pt-PT" sz="2000" b="0" i="0" u="none" strike="noStrike" cap="none" normalizeH="0" baseline="0" dirty="0" smtClean="0">
              <a:ln>
                <a:noFill/>
              </a:ln>
              <a:solidFill>
                <a:srgbClr val="00B0F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Aplica-se a activos fixos tangíveis, activos intangíveis e propriedades de investimento mensuradas ao custo histórico</a:t>
            </a:r>
            <a:endParaRPr kumimoji="0" lang="pt-PT" sz="2000" b="0" i="0" u="none" strike="noStrike" cap="none" normalizeH="0" baseline="0" dirty="0" smtClean="0">
              <a:ln>
                <a:noFill/>
              </a:ln>
              <a:solidFill>
                <a:srgbClr val="00206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122</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12 – Imparidade de Activos</a:t>
            </a:r>
            <a:endParaRPr lang="pt-PT" sz="2400" b="1" dirty="0">
              <a:solidFill>
                <a:schemeClr val="bg1"/>
              </a:solidFill>
            </a:endParaRPr>
          </a:p>
        </p:txBody>
      </p:sp>
      <p:pic>
        <p:nvPicPr>
          <p:cNvPr id="6" name="Picture 1" descr="C:\Program Files\Microsoft Office\MEDIA\CAGCAT10\j0187423.wmf"/>
          <p:cNvPicPr>
            <a:picLocks noChangeAspect="1" noChangeArrowheads="1"/>
          </p:cNvPicPr>
          <p:nvPr/>
        </p:nvPicPr>
        <p:blipFill>
          <a:blip r:embed="rId3" cstate="print"/>
          <a:srcRect/>
          <a:stretch>
            <a:fillRect/>
          </a:stretch>
        </p:blipFill>
        <p:spPr bwMode="auto">
          <a:xfrm>
            <a:off x="683568" y="1829830"/>
            <a:ext cx="1571636" cy="1429327"/>
          </a:xfrm>
          <a:prstGeom prst="rect">
            <a:avLst/>
          </a:prstGeom>
          <a:noFill/>
        </p:spPr>
      </p:pic>
      <p:sp>
        <p:nvSpPr>
          <p:cNvPr id="7" name="CaixaDeTexto 6"/>
          <p:cNvSpPr txBox="1"/>
          <p:nvPr/>
        </p:nvSpPr>
        <p:spPr>
          <a:xfrm>
            <a:off x="2839616" y="1787126"/>
            <a:ext cx="3929090" cy="400110"/>
          </a:xfrm>
          <a:prstGeom prst="rect">
            <a:avLst/>
          </a:prstGeom>
          <a:solidFill>
            <a:schemeClr val="tx2">
              <a:lumMod val="75000"/>
            </a:schemeClr>
          </a:solidFill>
        </p:spPr>
        <p:txBody>
          <a:bodyPr wrap="square" rtlCol="0">
            <a:spAutoFit/>
          </a:bodyPr>
          <a:lstStyle/>
          <a:p>
            <a:r>
              <a:rPr lang="pt-PT" sz="2000" b="1" dirty="0" smtClean="0">
                <a:solidFill>
                  <a:schemeClr val="bg1"/>
                </a:solidFill>
              </a:rPr>
              <a:t>Qt. escriturada = 160.000 €</a:t>
            </a:r>
            <a:endParaRPr lang="pt-PT" sz="2000" b="1" dirty="0">
              <a:solidFill>
                <a:schemeClr val="bg1"/>
              </a:solidFill>
            </a:endParaRPr>
          </a:p>
        </p:txBody>
      </p:sp>
      <p:sp>
        <p:nvSpPr>
          <p:cNvPr id="8" name="CaixaDeTexto 7"/>
          <p:cNvSpPr txBox="1"/>
          <p:nvPr/>
        </p:nvSpPr>
        <p:spPr>
          <a:xfrm>
            <a:off x="2817168" y="2316314"/>
            <a:ext cx="3929090" cy="400110"/>
          </a:xfrm>
          <a:prstGeom prst="rect">
            <a:avLst/>
          </a:prstGeom>
          <a:solidFill>
            <a:schemeClr val="tx2">
              <a:lumMod val="75000"/>
            </a:schemeClr>
          </a:solidFill>
        </p:spPr>
        <p:txBody>
          <a:bodyPr wrap="square" rtlCol="0">
            <a:spAutoFit/>
          </a:bodyPr>
          <a:lstStyle/>
          <a:p>
            <a:r>
              <a:rPr lang="pt-PT" sz="2000" b="1" dirty="0" smtClean="0">
                <a:solidFill>
                  <a:schemeClr val="bg1"/>
                </a:solidFill>
              </a:rPr>
              <a:t>Valor de uso = 156.449 €</a:t>
            </a:r>
            <a:endParaRPr lang="pt-PT" sz="2000" b="1" dirty="0">
              <a:solidFill>
                <a:schemeClr val="bg1"/>
              </a:solidFill>
            </a:endParaRPr>
          </a:p>
        </p:txBody>
      </p:sp>
      <p:sp>
        <p:nvSpPr>
          <p:cNvPr id="12" name="CaixaDeTexto 11"/>
          <p:cNvSpPr txBox="1"/>
          <p:nvPr/>
        </p:nvSpPr>
        <p:spPr>
          <a:xfrm>
            <a:off x="2767608" y="2867246"/>
            <a:ext cx="4000528" cy="400110"/>
          </a:xfrm>
          <a:prstGeom prst="rect">
            <a:avLst/>
          </a:prstGeom>
          <a:solidFill>
            <a:schemeClr val="tx2">
              <a:lumMod val="75000"/>
            </a:schemeClr>
          </a:solidFill>
        </p:spPr>
        <p:txBody>
          <a:bodyPr wrap="square" rtlCol="0">
            <a:spAutoFit/>
          </a:bodyPr>
          <a:lstStyle/>
          <a:p>
            <a:r>
              <a:rPr lang="pt-PT" sz="2000" b="1" dirty="0" smtClean="0">
                <a:solidFill>
                  <a:schemeClr val="bg1"/>
                </a:solidFill>
              </a:rPr>
              <a:t>JV – Custos vender = 140.000 €</a:t>
            </a:r>
            <a:endParaRPr lang="pt-PT" sz="2000" b="1" dirty="0">
              <a:solidFill>
                <a:schemeClr val="bg1"/>
              </a:solidFill>
            </a:endParaRPr>
          </a:p>
        </p:txBody>
      </p:sp>
      <p:cxnSp>
        <p:nvCxnSpPr>
          <p:cNvPr id="14" name="Conexão recta unidireccional 13"/>
          <p:cNvCxnSpPr>
            <a:stCxn id="6" idx="3"/>
            <a:endCxn id="8" idx="1"/>
          </p:cNvCxnSpPr>
          <p:nvPr/>
        </p:nvCxnSpPr>
        <p:spPr>
          <a:xfrm flipV="1">
            <a:off x="2255204" y="2516369"/>
            <a:ext cx="561964" cy="281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exão recta unidireccional 14"/>
          <p:cNvCxnSpPr>
            <a:stCxn id="6" idx="3"/>
            <a:endCxn id="7" idx="1"/>
          </p:cNvCxnSpPr>
          <p:nvPr/>
        </p:nvCxnSpPr>
        <p:spPr>
          <a:xfrm flipV="1">
            <a:off x="2255204" y="1987181"/>
            <a:ext cx="584412" cy="5573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Conexão recta unidireccional 15"/>
          <p:cNvCxnSpPr>
            <a:stCxn id="6" idx="3"/>
            <a:endCxn id="12" idx="1"/>
          </p:cNvCxnSpPr>
          <p:nvPr/>
        </p:nvCxnSpPr>
        <p:spPr>
          <a:xfrm>
            <a:off x="2255204" y="2544494"/>
            <a:ext cx="512404" cy="52280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Rectângulo 16"/>
          <p:cNvSpPr/>
          <p:nvPr/>
        </p:nvSpPr>
        <p:spPr>
          <a:xfrm>
            <a:off x="6960572" y="1772816"/>
            <a:ext cx="1495396" cy="15121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Perda por Imparidade</a:t>
            </a:r>
          </a:p>
          <a:p>
            <a:pPr algn="ctr"/>
            <a:endParaRPr lang="pt-PT" sz="2000" b="1" dirty="0" smtClean="0"/>
          </a:p>
          <a:p>
            <a:pPr algn="ctr"/>
            <a:r>
              <a:rPr lang="pt-PT" sz="2000" b="1" dirty="0" smtClean="0"/>
              <a:t>3.551 €</a:t>
            </a:r>
          </a:p>
        </p:txBody>
      </p:sp>
      <p:graphicFrame>
        <p:nvGraphicFramePr>
          <p:cNvPr id="18" name="Tabela 17"/>
          <p:cNvGraphicFramePr>
            <a:graphicFrameLocks noGrp="1"/>
          </p:cNvGraphicFramePr>
          <p:nvPr/>
        </p:nvGraphicFramePr>
        <p:xfrm>
          <a:off x="539552" y="3356992"/>
          <a:ext cx="7929616" cy="3024491"/>
        </p:xfrm>
        <a:graphic>
          <a:graphicData uri="http://schemas.openxmlformats.org/drawingml/2006/table">
            <a:tbl>
              <a:tblPr/>
              <a:tblGrid>
                <a:gridCol w="2909429"/>
                <a:gridCol w="1019661"/>
                <a:gridCol w="1143008"/>
                <a:gridCol w="1031996"/>
                <a:gridCol w="912761"/>
                <a:gridCol w="912761"/>
              </a:tblGrid>
              <a:tr h="402994">
                <a:tc rowSpan="2">
                  <a:txBody>
                    <a:bodyPr/>
                    <a:lstStyle/>
                    <a:p>
                      <a:pPr algn="ctr" fontAlgn="ctr"/>
                      <a:r>
                        <a:rPr lang="pt-PT" sz="1800" b="1" i="0" u="none" strike="noStrike" dirty="0">
                          <a:solidFill>
                            <a:schemeClr val="bg1"/>
                          </a:solidFill>
                          <a:latin typeface="Calibri"/>
                        </a:rPr>
                        <a:t>Rubricas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rowSpan="2">
                  <a:txBody>
                    <a:bodyPr/>
                    <a:lstStyle/>
                    <a:p>
                      <a:pPr algn="ctr" fontAlgn="ctr"/>
                      <a:r>
                        <a:rPr lang="pt-PT" sz="1800" b="1" i="0" u="none" strike="noStrike" dirty="0">
                          <a:solidFill>
                            <a:schemeClr val="bg1"/>
                          </a:solidFill>
                          <a:latin typeface="Calibri"/>
                        </a:rPr>
                        <a:t>Ano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rowSpan="2">
                  <a:txBody>
                    <a:bodyPr/>
                    <a:lstStyle/>
                    <a:p>
                      <a:pPr algn="ctr" fontAlgn="ctr"/>
                      <a:r>
                        <a:rPr lang="pt-PT" sz="1800" b="1" i="0" u="none" strike="noStrike" dirty="0">
                          <a:solidFill>
                            <a:schemeClr val="bg1"/>
                          </a:solidFill>
                          <a:latin typeface="Calibri"/>
                        </a:rPr>
                        <a:t>Ano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rowSpan="2">
                  <a:txBody>
                    <a:bodyPr/>
                    <a:lstStyle/>
                    <a:p>
                      <a:pPr algn="ctr" fontAlgn="ctr"/>
                      <a:r>
                        <a:rPr lang="pt-PT" sz="1800" b="1" i="0" u="none" strike="noStrike" dirty="0">
                          <a:solidFill>
                            <a:schemeClr val="bg1"/>
                          </a:solidFill>
                          <a:latin typeface="Calibri"/>
                        </a:rPr>
                        <a:t>Ano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gridSpan="2">
                  <a:txBody>
                    <a:bodyPr/>
                    <a:lstStyle/>
                    <a:p>
                      <a:pPr algn="ctr" fontAlgn="ctr"/>
                      <a:r>
                        <a:rPr lang="pt-PT" sz="1800" b="1" i="0" u="none" strike="noStrike" dirty="0">
                          <a:solidFill>
                            <a:schemeClr val="bg1"/>
                          </a:solidFill>
                          <a:latin typeface="Calibri"/>
                        </a:rPr>
                        <a:t>Ano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hMerge="1">
                  <a:txBody>
                    <a:bodyPr/>
                    <a:lstStyle/>
                    <a:p>
                      <a:endParaRPr lang="pt-PT"/>
                    </a:p>
                  </a:txBody>
                  <a:tcPr/>
                </a:tc>
              </a:tr>
              <a:tr h="322396">
                <a:tc vMerge="1">
                  <a:txBody>
                    <a:bodyPr/>
                    <a:lstStyle/>
                    <a:p>
                      <a:endParaRPr lang="pt-PT"/>
                    </a:p>
                  </a:txBody>
                  <a:tcPr/>
                </a:tc>
                <a:tc vMerge="1">
                  <a:txBody>
                    <a:bodyPr/>
                    <a:lstStyle/>
                    <a:p>
                      <a:endParaRPr lang="pt-PT"/>
                    </a:p>
                  </a:txBody>
                  <a:tcPr/>
                </a:tc>
                <a:tc vMerge="1">
                  <a:txBody>
                    <a:bodyPr/>
                    <a:lstStyle/>
                    <a:p>
                      <a:endParaRPr lang="pt-PT"/>
                    </a:p>
                  </a:txBody>
                  <a:tcPr/>
                </a:tc>
                <a:tc vMerge="1">
                  <a:txBody>
                    <a:bodyPr/>
                    <a:lstStyle/>
                    <a:p>
                      <a:endParaRPr lang="pt-PT"/>
                    </a:p>
                  </a:txBody>
                  <a:tcPr/>
                </a:tc>
                <a:tc>
                  <a:txBody>
                    <a:bodyPr/>
                    <a:lstStyle/>
                    <a:p>
                      <a:pPr algn="l" fontAlgn="ctr"/>
                      <a:r>
                        <a:rPr lang="pt-PT" sz="1800" b="0" i="0" u="none" strike="noStrike" dirty="0">
                          <a:solidFill>
                            <a:schemeClr val="bg1"/>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c>
                  <a:txBody>
                    <a:bodyPr/>
                    <a:lstStyle/>
                    <a:p>
                      <a:pPr algn="ctr" fontAlgn="ctr"/>
                      <a:r>
                        <a:rPr lang="pt-PT" sz="1800" b="1" i="0" u="none" strike="noStrike" dirty="0">
                          <a:solidFill>
                            <a:schemeClr val="bg1"/>
                          </a:solidFill>
                          <a:latin typeface="Calibri"/>
                        </a:rPr>
                        <a:t>VR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75000"/>
                      </a:schemeClr>
                    </a:solidFill>
                  </a:tcPr>
                </a:tc>
              </a:tr>
              <a:tr h="435234">
                <a:tc>
                  <a:txBody>
                    <a:bodyPr/>
                    <a:lstStyle/>
                    <a:p>
                      <a:pPr algn="l" fontAlgn="ctr"/>
                      <a:r>
                        <a:rPr lang="pt-PT" sz="1800" b="0" i="0" u="none" strike="noStrike" dirty="0">
                          <a:solidFill>
                            <a:srgbClr val="0070C0"/>
                          </a:solidFill>
                          <a:latin typeface="Calibri"/>
                        </a:rPr>
                        <a:t>Fluxos de caixa estimados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rgbClr val="0070C0"/>
                          </a:solidFill>
                          <a:latin typeface="Calibri"/>
                        </a:rPr>
                        <a:t>50.000 €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rgbClr val="0070C0"/>
                          </a:solidFill>
                          <a:latin typeface="Calibri"/>
                        </a:rPr>
                        <a:t>45.000 €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rgbClr val="0070C0"/>
                          </a:solidFill>
                          <a:latin typeface="Calibri"/>
                        </a:rPr>
                        <a:t>40.000 €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rgbClr val="0070C0"/>
                          </a:solidFill>
                          <a:latin typeface="Calibri"/>
                        </a:rPr>
                        <a:t>35.000 €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rgbClr val="0070C0"/>
                          </a:solidFill>
                          <a:latin typeface="Calibri"/>
                        </a:rPr>
                        <a:t>10.000 €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r h="435234">
                <a:tc>
                  <a:txBody>
                    <a:bodyPr/>
                    <a:lstStyle/>
                    <a:p>
                      <a:pPr algn="l" fontAlgn="ctr"/>
                      <a:r>
                        <a:rPr lang="pt-PT" sz="1800" b="0" i="0" u="none" strike="noStrike" dirty="0">
                          <a:solidFill>
                            <a:schemeClr val="tx2"/>
                          </a:solidFill>
                          <a:latin typeface="Calibri"/>
                        </a:rPr>
                        <a:t>Factor de desconto (Taxa </a:t>
                      </a:r>
                      <a:r>
                        <a:rPr lang="pt-PT" sz="1800" b="0" i="0" u="none" strike="noStrike" dirty="0" smtClean="0">
                          <a:solidFill>
                            <a:schemeClr val="tx2"/>
                          </a:solidFill>
                          <a:latin typeface="Calibri"/>
                        </a:rPr>
                        <a:t>=6%)</a:t>
                      </a:r>
                      <a:endParaRPr lang="pt-PT" sz="1800" b="0" i="0" u="none" strike="noStrike" dirty="0">
                        <a:solidFill>
                          <a:schemeClr val="tx2"/>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chemeClr val="tx2"/>
                          </a:solidFill>
                          <a:latin typeface="Calibri"/>
                        </a:rPr>
                        <a:t>0,94340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chemeClr val="tx2"/>
                          </a:solidFill>
                          <a:latin typeface="Calibri"/>
                        </a:rPr>
                        <a:t>0,89000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chemeClr val="tx2"/>
                          </a:solidFill>
                          <a:latin typeface="Calibri"/>
                        </a:rPr>
                        <a:t>0,83962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chemeClr val="tx2"/>
                          </a:solidFill>
                          <a:latin typeface="Calibri"/>
                        </a:rPr>
                        <a:t>0,79209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chemeClr val="tx2"/>
                          </a:solidFill>
                          <a:latin typeface="Calibri"/>
                        </a:rPr>
                        <a:t>0,79209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r h="458811">
                <a:tc>
                  <a:txBody>
                    <a:bodyPr/>
                    <a:lstStyle/>
                    <a:p>
                      <a:pPr algn="l" fontAlgn="ctr"/>
                      <a:r>
                        <a:rPr lang="pt-PT" sz="1800" b="0" i="0" u="none" strike="noStrike" dirty="0">
                          <a:solidFill>
                            <a:srgbClr val="0070C0"/>
                          </a:solidFill>
                          <a:latin typeface="Calibri"/>
                        </a:rPr>
                        <a:t>Valor presente dos Fluxos Caixa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rgbClr val="0070C0"/>
                          </a:solidFill>
                          <a:latin typeface="Calibri"/>
                        </a:rPr>
                        <a:t>47.170 €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rgbClr val="0070C0"/>
                          </a:solidFill>
                          <a:latin typeface="Calibri"/>
                        </a:rPr>
                        <a:t>40.050 €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rgbClr val="0070C0"/>
                          </a:solidFill>
                          <a:latin typeface="Calibri"/>
                        </a:rPr>
                        <a:t>33.585 €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rgbClr val="0070C0"/>
                          </a:solidFill>
                          <a:latin typeface="Calibri"/>
                        </a:rPr>
                        <a:t>27.723 €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ctr"/>
                      <a:r>
                        <a:rPr lang="pt-PT" sz="1800" b="0" i="0" u="none" strike="noStrike" dirty="0">
                          <a:solidFill>
                            <a:srgbClr val="0070C0"/>
                          </a:solidFill>
                          <a:latin typeface="Calibri"/>
                        </a:rPr>
                        <a:t>7.921 €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r h="435234">
                <a:tc>
                  <a:txBody>
                    <a:bodyPr/>
                    <a:lstStyle/>
                    <a:p>
                      <a:pPr algn="l" fontAlgn="ctr"/>
                      <a:r>
                        <a:rPr lang="pt-PT" sz="1800" b="1" i="0" u="none" strike="noStrike" dirty="0">
                          <a:solidFill>
                            <a:schemeClr val="tx2"/>
                          </a:solidFill>
                          <a:latin typeface="Calibri"/>
                        </a:rPr>
                        <a:t>Valor de uso da máquina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5">
                  <a:txBody>
                    <a:bodyPr/>
                    <a:lstStyle/>
                    <a:p>
                      <a:pPr algn="ctr" fontAlgn="ctr"/>
                      <a:r>
                        <a:rPr lang="pt-PT" sz="1800" b="1" i="0" u="none" strike="noStrike" dirty="0">
                          <a:solidFill>
                            <a:schemeClr val="tx2"/>
                          </a:solidFill>
                          <a:latin typeface="Calibri"/>
                        </a:rPr>
                        <a:t>156.449 €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r>
              <a:tr h="435234">
                <a:tc>
                  <a:txBody>
                    <a:bodyPr/>
                    <a:lstStyle/>
                    <a:p>
                      <a:pPr algn="l" fontAlgn="ctr"/>
                      <a:r>
                        <a:rPr lang="pt-PT" sz="1800" b="0" i="0" u="none" strike="noStrike" dirty="0" smtClean="0">
                          <a:solidFill>
                            <a:srgbClr val="0070C0"/>
                          </a:solidFill>
                          <a:latin typeface="Calibri"/>
                        </a:rPr>
                        <a:t>Fluxos de caixa estimados</a:t>
                      </a:r>
                      <a:endParaRPr lang="pt-PT" sz="1800" b="0" i="0" u="none" strike="noStrike" dirty="0">
                        <a:solidFill>
                          <a:srgbClr val="0070C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5">
                  <a:txBody>
                    <a:bodyPr/>
                    <a:lstStyle/>
                    <a:p>
                      <a:pPr algn="ctr" fontAlgn="ctr"/>
                      <a:r>
                        <a:rPr lang="pt-PT" sz="1800" b="1" i="0" u="none" strike="noStrike" dirty="0" smtClean="0">
                          <a:solidFill>
                            <a:srgbClr val="0070C0"/>
                          </a:solidFill>
                          <a:latin typeface="Calibri"/>
                        </a:rPr>
                        <a:t>180.000 €</a:t>
                      </a:r>
                      <a:endParaRPr lang="pt-PT" sz="1800" b="1" i="0" u="none" strike="noStrike" dirty="0">
                        <a:solidFill>
                          <a:srgbClr val="0070C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endParaRPr lang="pt-PT"/>
                    </a:p>
                  </a:txBody>
                  <a:tcPr/>
                </a:tc>
                <a:tc hMerge="1">
                  <a:txBody>
                    <a:bodyPr/>
                    <a:lstStyle/>
                    <a:p>
                      <a:endParaRPr lang="pt-PT"/>
                    </a:p>
                  </a:txBody>
                  <a:tcPr/>
                </a:tc>
                <a:tc hMerge="1">
                  <a:txBody>
                    <a:bodyPr/>
                    <a:lstStyle/>
                    <a:p>
                      <a:endParaRPr lang="pt-PT"/>
                    </a:p>
                  </a:txBody>
                  <a:tcPr/>
                </a:tc>
                <a:tc hMerge="1">
                  <a:txBody>
                    <a:bodyPr/>
                    <a:lstStyle/>
                    <a:p>
                      <a:endParaRPr lang="pt-PT"/>
                    </a:p>
                  </a:txBody>
                  <a:tcPr/>
                </a:tc>
              </a:tr>
            </a:tbl>
          </a:graphicData>
        </a:graphic>
      </p:graphicFrame>
      <p:sp>
        <p:nvSpPr>
          <p:cNvPr id="19" name="Marcador de Posição da Data 18"/>
          <p:cNvSpPr>
            <a:spLocks noGrp="1"/>
          </p:cNvSpPr>
          <p:nvPr>
            <p:ph type="dt" sz="half" idx="10"/>
          </p:nvPr>
        </p:nvSpPr>
        <p:spPr/>
        <p:txBody>
          <a:bodyPr/>
          <a:lstStyle/>
          <a:p>
            <a:r>
              <a:rPr lang="pt-PT" smtClean="0"/>
              <a:t>João Gomes /Jorge Pires</a:t>
            </a:r>
            <a:endParaRPr lang="en-US"/>
          </a:p>
        </p:txBody>
      </p:sp>
      <p:sp>
        <p:nvSpPr>
          <p:cNvPr id="20" name="Marcador de Posição do Rodapé 19"/>
          <p:cNvSpPr>
            <a:spLocks noGrp="1"/>
          </p:cNvSpPr>
          <p:nvPr>
            <p:ph type="ftr" sz="quarter" idx="11"/>
          </p:nvPr>
        </p:nvSpPr>
        <p:spPr/>
        <p:txBody>
          <a:bodyPr/>
          <a:lstStyle/>
          <a:p>
            <a:r>
              <a:rPr lang="en-US" smtClean="0"/>
              <a:t>Contabilidade Financeira</a:t>
            </a:r>
            <a:endParaRPr lang="en-US"/>
          </a:p>
        </p:txBody>
      </p:sp>
      <p:pic>
        <p:nvPicPr>
          <p:cNvPr id="21" name="Imagem 20"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22" name="CaixaDeTexto 21"/>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123</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12 – Imparidade de Activos</a:t>
            </a:r>
            <a:endParaRPr lang="pt-PT" sz="2400" b="1" dirty="0">
              <a:solidFill>
                <a:schemeClr val="bg1"/>
              </a:solidFill>
            </a:endParaRPr>
          </a:p>
        </p:txBody>
      </p:sp>
      <p:sp>
        <p:nvSpPr>
          <p:cNvPr id="6" name="Rectangle 1"/>
          <p:cNvSpPr>
            <a:spLocks noChangeArrowheads="1"/>
          </p:cNvSpPr>
          <p:nvPr/>
        </p:nvSpPr>
        <p:spPr bwMode="auto">
          <a:xfrm>
            <a:off x="899592" y="2060848"/>
            <a:ext cx="7467600" cy="27084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As perdas por imparidade só são aceites fiscalmente se consistirem em desvalorizações excepcionais verificadas em activos fixos tangíveis, activos intangíveis, activos biológicos não consumíveis e propriedades de investimento</a:t>
            </a:r>
            <a:endParaRPr kumimoji="0" lang="pt-PT" sz="2000" b="0" i="0" u="none" strike="noStrike" cap="none" normalizeH="0" baseline="0" dirty="0" smtClean="0">
              <a:ln>
                <a:noFill/>
              </a:ln>
              <a:solidFill>
                <a:srgbClr val="00B0F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As perdas por imparidade de activos depreciáveis ou amortizáveis que não sejam aceites fiscalmente como desvalorizações excepcionais são consideradas como gastos, em partes iguais, durante o período de vida útil restante desse activo </a:t>
            </a:r>
            <a:endParaRPr kumimoji="0" lang="pt-PT" sz="2000" b="0" i="0" u="none" strike="noStrike" cap="none" normalizeH="0" baseline="0" dirty="0" smtClean="0">
              <a:ln>
                <a:noFill/>
              </a:ln>
              <a:solidFill>
                <a:srgbClr val="00206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124</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13</a:t>
            </a:r>
            <a:endParaRPr lang="pt-PT" sz="2400" b="1" dirty="0">
              <a:solidFill>
                <a:schemeClr val="bg1"/>
              </a:solidFill>
            </a:endParaRPr>
          </a:p>
        </p:txBody>
      </p:sp>
      <p:grpSp>
        <p:nvGrpSpPr>
          <p:cNvPr id="2" name="Group 1"/>
          <p:cNvGrpSpPr>
            <a:grpSpLocks noChangeAspect="1"/>
          </p:cNvGrpSpPr>
          <p:nvPr/>
        </p:nvGrpSpPr>
        <p:grpSpPr bwMode="auto">
          <a:xfrm>
            <a:off x="467544" y="1628800"/>
            <a:ext cx="7952514" cy="4953000"/>
            <a:chOff x="1172" y="8023"/>
            <a:chExt cx="7200" cy="4522"/>
          </a:xfrm>
        </p:grpSpPr>
        <p:sp>
          <p:nvSpPr>
            <p:cNvPr id="18" name="AutoShape 17"/>
            <p:cNvSpPr>
              <a:spLocks noChangeAspect="1" noChangeArrowheads="1" noTextEdit="1"/>
            </p:cNvSpPr>
            <p:nvPr/>
          </p:nvSpPr>
          <p:spPr bwMode="auto">
            <a:xfrm>
              <a:off x="1172" y="8023"/>
              <a:ext cx="7200" cy="4522"/>
            </a:xfrm>
            <a:prstGeom prst="rect">
              <a:avLst/>
            </a:prstGeom>
            <a:noFill/>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19" name="Rectangle 15"/>
            <p:cNvSpPr>
              <a:spLocks noChangeArrowheads="1"/>
            </p:cNvSpPr>
            <p:nvPr/>
          </p:nvSpPr>
          <p:spPr bwMode="auto">
            <a:xfrm>
              <a:off x="4098" y="8158"/>
              <a:ext cx="1293" cy="552"/>
            </a:xfrm>
            <a:prstGeom prst="rect">
              <a:avLst/>
            </a:prstGeom>
            <a:solidFill>
              <a:srgbClr val="002060"/>
            </a:solidFill>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dirty="0" smtClean="0">
                  <a:ln>
                    <a:noFill/>
                  </a:ln>
                  <a:solidFill>
                    <a:schemeClr val="bg1"/>
                  </a:solidFill>
                  <a:effectLst/>
                  <a:latin typeface="+mn-lt"/>
                  <a:ea typeface="Times New Roman" pitchFamily="18" charset="0"/>
                  <a:cs typeface="Times New Roman" pitchFamily="18" charset="0"/>
                </a:rPr>
                <a:t>NCRF 13</a:t>
              </a:r>
              <a:endParaRPr kumimoji="0" lang="pt-PT" b="1" i="0" u="none" strike="noStrike" cap="none" normalizeH="0" baseline="0" dirty="0" smtClean="0">
                <a:ln>
                  <a:noFill/>
                </a:ln>
                <a:solidFill>
                  <a:schemeClr val="bg1"/>
                </a:solidFill>
                <a:effectLst/>
                <a:latin typeface="+mn-lt"/>
                <a:cs typeface="Arial" pitchFamily="34" charset="0"/>
              </a:endParaRPr>
            </a:p>
          </p:txBody>
        </p:sp>
        <p:sp>
          <p:nvSpPr>
            <p:cNvPr id="20" name="AutoShape 14"/>
            <p:cNvSpPr>
              <a:spLocks noChangeArrowheads="1"/>
            </p:cNvSpPr>
            <p:nvPr/>
          </p:nvSpPr>
          <p:spPr bwMode="auto">
            <a:xfrm>
              <a:off x="1729" y="9035"/>
              <a:ext cx="1993" cy="792"/>
            </a:xfrm>
            <a:prstGeom prst="roundRect">
              <a:avLst>
                <a:gd name="adj" fmla="val 16667"/>
              </a:avLst>
            </a:prstGeom>
            <a:solidFill>
              <a:srgbClr val="0070C0"/>
            </a:solidFill>
            <a:ln>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0" i="0" u="none" strike="noStrike" cap="none" normalizeH="0" baseline="0" dirty="0" smtClean="0">
                  <a:ln>
                    <a:noFill/>
                  </a:ln>
                  <a:solidFill>
                    <a:schemeClr val="bg1"/>
                  </a:solidFill>
                  <a:effectLst/>
                  <a:latin typeface="+mn-lt"/>
                  <a:ea typeface="Times New Roman" pitchFamily="18" charset="0"/>
                  <a:cs typeface="Times New Roman" pitchFamily="18" charset="0"/>
                </a:rPr>
                <a:t>Interesses em empreendimentos conjuntos</a:t>
              </a:r>
              <a:endParaRPr kumimoji="0" lang="pt-PT" b="0" i="0" u="none" strike="noStrike" cap="none" normalizeH="0" baseline="0" dirty="0" smtClean="0">
                <a:ln>
                  <a:noFill/>
                </a:ln>
                <a:solidFill>
                  <a:schemeClr val="bg1"/>
                </a:solidFill>
                <a:effectLst/>
                <a:latin typeface="+mn-lt"/>
                <a:cs typeface="Arial" pitchFamily="34" charset="0"/>
              </a:endParaRPr>
            </a:p>
          </p:txBody>
        </p:sp>
        <p:sp>
          <p:nvSpPr>
            <p:cNvPr id="21" name="AutoShape 13"/>
            <p:cNvSpPr>
              <a:spLocks noChangeArrowheads="1"/>
            </p:cNvSpPr>
            <p:nvPr/>
          </p:nvSpPr>
          <p:spPr bwMode="auto">
            <a:xfrm>
              <a:off x="5978" y="9035"/>
              <a:ext cx="1714" cy="575"/>
            </a:xfrm>
            <a:prstGeom prst="roundRect">
              <a:avLst>
                <a:gd name="adj" fmla="val 16667"/>
              </a:avLst>
            </a:prstGeom>
            <a:solidFill>
              <a:schemeClr val="accent5">
                <a:lumMod val="60000"/>
                <a:lumOff val="40000"/>
              </a:schemeClr>
            </a:solidFill>
            <a:ln>
              <a:headEnd/>
              <a:tailEn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0" i="0" u="none" strike="noStrike" cap="none" normalizeH="0" baseline="0" dirty="0" smtClean="0">
                  <a:ln>
                    <a:noFill/>
                  </a:ln>
                  <a:solidFill>
                    <a:schemeClr val="tx1"/>
                  </a:solidFill>
                  <a:effectLst/>
                  <a:latin typeface="+mn-lt"/>
                  <a:ea typeface="Times New Roman" pitchFamily="18" charset="0"/>
                  <a:cs typeface="Times New Roman" pitchFamily="18" charset="0"/>
                </a:rPr>
                <a:t>Investimentos em associadas</a:t>
              </a:r>
              <a:endParaRPr kumimoji="0" lang="pt-PT" b="0" i="0" u="none" strike="noStrike" cap="none" normalizeH="0" baseline="0" dirty="0" smtClean="0">
                <a:ln>
                  <a:noFill/>
                </a:ln>
                <a:solidFill>
                  <a:schemeClr val="tx1"/>
                </a:solidFill>
                <a:effectLst/>
                <a:latin typeface="+mn-lt"/>
                <a:cs typeface="Arial" pitchFamily="34" charset="0"/>
              </a:endParaRPr>
            </a:p>
          </p:txBody>
        </p:sp>
        <p:sp>
          <p:nvSpPr>
            <p:cNvPr id="22" name="AutoShape 9"/>
            <p:cNvSpPr>
              <a:spLocks noChangeArrowheads="1"/>
            </p:cNvSpPr>
            <p:nvPr/>
          </p:nvSpPr>
          <p:spPr bwMode="auto">
            <a:xfrm>
              <a:off x="6326" y="11533"/>
              <a:ext cx="1254" cy="519"/>
            </a:xfrm>
            <a:prstGeom prst="roundRect">
              <a:avLst>
                <a:gd name="adj" fmla="val 16667"/>
              </a:avLst>
            </a:prstGeom>
            <a:solidFill>
              <a:schemeClr val="tx2">
                <a:lumMod val="20000"/>
                <a:lumOff val="80000"/>
              </a:schemeClr>
            </a:solidFill>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0" i="0" u="none" strike="noStrike" cap="none" normalizeH="0" baseline="0" dirty="0" smtClean="0">
                  <a:ln>
                    <a:noFill/>
                  </a:ln>
                  <a:solidFill>
                    <a:schemeClr val="tx2">
                      <a:lumMod val="75000"/>
                    </a:schemeClr>
                  </a:solidFill>
                  <a:effectLst/>
                  <a:latin typeface="+mn-lt"/>
                  <a:ea typeface="Times New Roman" pitchFamily="18" charset="0"/>
                  <a:cs typeface="Times New Roman" pitchFamily="18" charset="0"/>
                </a:rPr>
                <a:t>ACE</a:t>
              </a:r>
              <a:endParaRPr kumimoji="0" lang="pt-PT" b="0" i="0" u="none" strike="noStrike" cap="none" normalizeH="0" baseline="0" dirty="0" smtClean="0">
                <a:ln>
                  <a:noFill/>
                </a:ln>
                <a:solidFill>
                  <a:schemeClr val="tx2">
                    <a:lumMod val="75000"/>
                  </a:schemeClr>
                </a:solidFill>
                <a:effectLst/>
                <a:latin typeface="+mn-lt"/>
                <a:cs typeface="Arial" pitchFamily="34" charset="0"/>
              </a:endParaRPr>
            </a:p>
          </p:txBody>
        </p:sp>
        <p:sp>
          <p:nvSpPr>
            <p:cNvPr id="23" name="AutoShape 8"/>
            <p:cNvSpPr>
              <a:spLocks noChangeArrowheads="1"/>
            </p:cNvSpPr>
            <p:nvPr/>
          </p:nvSpPr>
          <p:spPr bwMode="auto">
            <a:xfrm>
              <a:off x="6326" y="10790"/>
              <a:ext cx="1277" cy="519"/>
            </a:xfrm>
            <a:prstGeom prst="roundRect">
              <a:avLst>
                <a:gd name="adj" fmla="val 16667"/>
              </a:avLst>
            </a:prstGeom>
            <a:solidFill>
              <a:schemeClr val="tx2">
                <a:lumMod val="20000"/>
                <a:lumOff val="80000"/>
              </a:schemeClr>
            </a:solidFill>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0" i="0" u="none" strike="noStrike" cap="none" normalizeH="0" baseline="0" dirty="0" smtClean="0">
                  <a:ln>
                    <a:noFill/>
                  </a:ln>
                  <a:solidFill>
                    <a:schemeClr val="tx2">
                      <a:lumMod val="75000"/>
                    </a:schemeClr>
                  </a:solidFill>
                  <a:effectLst/>
                  <a:latin typeface="+mn-lt"/>
                  <a:ea typeface="Times New Roman" pitchFamily="18" charset="0"/>
                  <a:cs typeface="Times New Roman" pitchFamily="18" charset="0"/>
                </a:rPr>
                <a:t>Consórcios</a:t>
              </a:r>
              <a:endParaRPr kumimoji="0" lang="pt-PT" b="0" i="0" u="none" strike="noStrike" cap="none" normalizeH="0" baseline="0" dirty="0" smtClean="0">
                <a:ln>
                  <a:noFill/>
                </a:ln>
                <a:solidFill>
                  <a:schemeClr val="tx2">
                    <a:lumMod val="75000"/>
                  </a:schemeClr>
                </a:solidFill>
                <a:effectLst/>
                <a:latin typeface="+mn-lt"/>
                <a:cs typeface="Arial" pitchFamily="34" charset="0"/>
              </a:endParaRPr>
            </a:p>
          </p:txBody>
        </p:sp>
      </p:grpSp>
      <p:sp>
        <p:nvSpPr>
          <p:cNvPr id="24" name="AutoShape 9"/>
          <p:cNvSpPr>
            <a:spLocks noChangeArrowheads="1"/>
          </p:cNvSpPr>
          <p:nvPr/>
        </p:nvSpPr>
        <p:spPr bwMode="auto">
          <a:xfrm>
            <a:off x="2677344" y="3914800"/>
            <a:ext cx="2743200" cy="585958"/>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0" i="0" u="none" strike="noStrike" cap="none" normalizeH="0" baseline="0" dirty="0" smtClean="0">
                <a:ln>
                  <a:noFill/>
                </a:ln>
                <a:solidFill>
                  <a:schemeClr val="tx1"/>
                </a:solidFill>
                <a:effectLst/>
                <a:latin typeface="+mn-lt"/>
                <a:ea typeface="Times New Roman" pitchFamily="18" charset="0"/>
                <a:cs typeface="Times New Roman" pitchFamily="18" charset="0"/>
              </a:rPr>
              <a:t>Activo conjuntamente controlado</a:t>
            </a:r>
            <a:endParaRPr kumimoji="0" lang="pt-PT" b="0" i="0" u="none" strike="noStrike" cap="none" normalizeH="0" baseline="0" dirty="0" smtClean="0">
              <a:ln>
                <a:noFill/>
              </a:ln>
              <a:solidFill>
                <a:schemeClr val="tx1"/>
              </a:solidFill>
              <a:effectLst/>
              <a:latin typeface="+mn-lt"/>
              <a:cs typeface="Arial" pitchFamily="34" charset="0"/>
            </a:endParaRPr>
          </a:p>
        </p:txBody>
      </p:sp>
      <p:sp>
        <p:nvSpPr>
          <p:cNvPr id="25" name="AutoShape 9"/>
          <p:cNvSpPr>
            <a:spLocks noChangeArrowheads="1"/>
          </p:cNvSpPr>
          <p:nvPr/>
        </p:nvSpPr>
        <p:spPr bwMode="auto">
          <a:xfrm>
            <a:off x="2677344" y="4676800"/>
            <a:ext cx="2743200" cy="585958"/>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0" i="0" u="none" strike="noStrike" cap="none" normalizeH="0" baseline="0" dirty="0" smtClean="0">
                <a:ln>
                  <a:noFill/>
                </a:ln>
                <a:solidFill>
                  <a:schemeClr val="tx1"/>
                </a:solidFill>
                <a:effectLst/>
                <a:latin typeface="+mn-lt"/>
                <a:ea typeface="Times New Roman" pitchFamily="18" charset="0"/>
                <a:cs typeface="Times New Roman" pitchFamily="18" charset="0"/>
              </a:rPr>
              <a:t>Operações</a:t>
            </a:r>
            <a:r>
              <a:rPr kumimoji="0" lang="pt-PT" b="0" i="0" u="none" strike="noStrike" cap="none" normalizeH="0" dirty="0" smtClean="0">
                <a:ln>
                  <a:noFill/>
                </a:ln>
                <a:solidFill>
                  <a:schemeClr val="tx1"/>
                </a:solidFill>
                <a:effectLst/>
                <a:latin typeface="+mn-lt"/>
                <a:ea typeface="Times New Roman" pitchFamily="18" charset="0"/>
                <a:cs typeface="Times New Roman" pitchFamily="18" charset="0"/>
              </a:rPr>
              <a:t> conjuntamente controladas</a:t>
            </a:r>
            <a:endParaRPr kumimoji="0" lang="pt-PT" b="0" i="0" u="none" strike="noStrike" cap="none" normalizeH="0" baseline="0" dirty="0" smtClean="0">
              <a:ln>
                <a:noFill/>
              </a:ln>
              <a:solidFill>
                <a:schemeClr val="tx1"/>
              </a:solidFill>
              <a:effectLst/>
              <a:latin typeface="+mn-lt"/>
              <a:cs typeface="Arial" pitchFamily="34" charset="0"/>
            </a:endParaRPr>
          </a:p>
        </p:txBody>
      </p:sp>
      <p:sp>
        <p:nvSpPr>
          <p:cNvPr id="26" name="AutoShape 9"/>
          <p:cNvSpPr>
            <a:spLocks noChangeArrowheads="1"/>
          </p:cNvSpPr>
          <p:nvPr/>
        </p:nvSpPr>
        <p:spPr bwMode="auto">
          <a:xfrm>
            <a:off x="2677344" y="5515000"/>
            <a:ext cx="2743200" cy="585958"/>
          </a:xfrm>
          <a:prstGeom prst="roundRect">
            <a:avLst>
              <a:gd name="adj" fmla="val 16667"/>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0" i="0" u="none" strike="noStrike" cap="none" normalizeH="0" baseline="0" dirty="0" smtClean="0">
                <a:ln>
                  <a:noFill/>
                </a:ln>
                <a:solidFill>
                  <a:schemeClr val="tx1"/>
                </a:solidFill>
                <a:effectLst/>
                <a:latin typeface="+mn-lt"/>
                <a:ea typeface="Times New Roman" pitchFamily="18" charset="0"/>
                <a:cs typeface="Times New Roman" pitchFamily="18" charset="0"/>
              </a:rPr>
              <a:t>Entidades </a:t>
            </a:r>
            <a:r>
              <a:rPr kumimoji="0" lang="pt-PT" b="0" i="0" u="none" strike="noStrike" cap="none" normalizeH="0" dirty="0" smtClean="0">
                <a:ln>
                  <a:noFill/>
                </a:ln>
                <a:solidFill>
                  <a:schemeClr val="tx1"/>
                </a:solidFill>
                <a:effectLst/>
                <a:latin typeface="+mn-lt"/>
                <a:ea typeface="Times New Roman" pitchFamily="18" charset="0"/>
                <a:cs typeface="Times New Roman" pitchFamily="18" charset="0"/>
              </a:rPr>
              <a:t>conjuntamente controladas</a:t>
            </a:r>
            <a:endParaRPr kumimoji="0" lang="pt-PT" b="0" i="0" u="none" strike="noStrike" cap="none" normalizeH="0" baseline="0" dirty="0" smtClean="0">
              <a:ln>
                <a:noFill/>
              </a:ln>
              <a:solidFill>
                <a:schemeClr val="tx1"/>
              </a:solidFill>
              <a:effectLst/>
              <a:latin typeface="+mn-lt"/>
              <a:cs typeface="Arial" pitchFamily="34" charset="0"/>
            </a:endParaRPr>
          </a:p>
        </p:txBody>
      </p:sp>
      <p:cxnSp>
        <p:nvCxnSpPr>
          <p:cNvPr id="27" name="Forma 26"/>
          <p:cNvCxnSpPr>
            <a:endCxn id="24" idx="1"/>
          </p:cNvCxnSpPr>
          <p:nvPr/>
        </p:nvCxnSpPr>
        <p:spPr>
          <a:xfrm rot="16200000" flipH="1">
            <a:off x="2128858" y="3659293"/>
            <a:ext cx="603036" cy="493935"/>
          </a:xfrm>
          <a:prstGeom prst="bentConnector2">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8" name="Forma 27"/>
          <p:cNvCxnSpPr>
            <a:endCxn id="25" idx="1"/>
          </p:cNvCxnSpPr>
          <p:nvPr/>
        </p:nvCxnSpPr>
        <p:spPr>
          <a:xfrm rot="16200000" flipH="1">
            <a:off x="1747858" y="4040293"/>
            <a:ext cx="1365036" cy="493935"/>
          </a:xfrm>
          <a:prstGeom prst="bentConnector2">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9" name="Forma 28"/>
          <p:cNvCxnSpPr>
            <a:endCxn id="26" idx="1"/>
          </p:cNvCxnSpPr>
          <p:nvPr/>
        </p:nvCxnSpPr>
        <p:spPr>
          <a:xfrm rot="16200000" flipH="1">
            <a:off x="1328758" y="4459393"/>
            <a:ext cx="2203236" cy="493935"/>
          </a:xfrm>
          <a:prstGeom prst="bentConnector2">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0" name="Forma 29"/>
          <p:cNvCxnSpPr/>
          <p:nvPr/>
        </p:nvCxnSpPr>
        <p:spPr>
          <a:xfrm rot="10800000" flipV="1">
            <a:off x="2183410" y="1933598"/>
            <a:ext cx="1485073" cy="803658"/>
          </a:xfrm>
          <a:prstGeom prst="bentConnector2">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1" name="Forma 30"/>
          <p:cNvCxnSpPr/>
          <p:nvPr/>
        </p:nvCxnSpPr>
        <p:spPr>
          <a:xfrm>
            <a:off x="5127496" y="2078973"/>
            <a:ext cx="1594921" cy="658283"/>
          </a:xfrm>
          <a:prstGeom prst="bentConnector2">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32" name="AutoShape 8"/>
          <p:cNvSpPr>
            <a:spLocks noChangeArrowheads="1"/>
          </p:cNvSpPr>
          <p:nvPr/>
        </p:nvSpPr>
        <p:spPr bwMode="auto">
          <a:xfrm>
            <a:off x="6182544" y="3914800"/>
            <a:ext cx="1396857" cy="585958"/>
          </a:xfrm>
          <a:prstGeom prst="roundRect">
            <a:avLst>
              <a:gd name="adj" fmla="val 16667"/>
            </a:avLst>
          </a:prstGeom>
          <a:solidFill>
            <a:schemeClr val="tx2">
              <a:lumMod val="20000"/>
              <a:lumOff val="80000"/>
            </a:schemeClr>
          </a:solidFill>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0" i="0" u="none" strike="noStrike" cap="none" normalizeH="0" baseline="0" dirty="0" smtClean="0">
                <a:ln>
                  <a:noFill/>
                </a:ln>
                <a:solidFill>
                  <a:schemeClr val="tx2">
                    <a:lumMod val="75000"/>
                  </a:schemeClr>
                </a:solidFill>
                <a:effectLst/>
                <a:latin typeface="+mn-lt"/>
                <a:ea typeface="Times New Roman" pitchFamily="18" charset="0"/>
                <a:cs typeface="Times New Roman" pitchFamily="18" charset="0"/>
              </a:rPr>
              <a:t>Edifício</a:t>
            </a:r>
            <a:endParaRPr kumimoji="0" lang="pt-PT" b="0" i="0" u="none" strike="noStrike" cap="none" normalizeH="0" baseline="0" dirty="0" smtClean="0">
              <a:ln>
                <a:noFill/>
              </a:ln>
              <a:solidFill>
                <a:schemeClr val="tx2">
                  <a:lumMod val="75000"/>
                </a:schemeClr>
              </a:solidFill>
              <a:effectLst/>
              <a:latin typeface="+mn-lt"/>
              <a:cs typeface="Arial" pitchFamily="34" charset="0"/>
            </a:endParaRPr>
          </a:p>
        </p:txBody>
      </p:sp>
      <p:cxnSp>
        <p:nvCxnSpPr>
          <p:cNvPr id="33" name="Conexão recta unidireccional 32"/>
          <p:cNvCxnSpPr>
            <a:stCxn id="24" idx="3"/>
            <a:endCxn id="32" idx="1"/>
          </p:cNvCxnSpPr>
          <p:nvPr/>
        </p:nvCxnSpPr>
        <p:spPr>
          <a:xfrm>
            <a:off x="5420544" y="4207779"/>
            <a:ext cx="7620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4" name="Conexão recta unidireccional 33"/>
          <p:cNvCxnSpPr>
            <a:stCxn id="25" idx="3"/>
          </p:cNvCxnSpPr>
          <p:nvPr/>
        </p:nvCxnSpPr>
        <p:spPr>
          <a:xfrm flipV="1">
            <a:off x="5420544" y="4943762"/>
            <a:ext cx="739675" cy="2601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5" name="Conexão recta unidireccional 34"/>
          <p:cNvCxnSpPr/>
          <p:nvPr/>
        </p:nvCxnSpPr>
        <p:spPr>
          <a:xfrm>
            <a:off x="5420544" y="5743601"/>
            <a:ext cx="739675" cy="1397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36" name="Marcador de Posição da Data 35"/>
          <p:cNvSpPr>
            <a:spLocks noGrp="1"/>
          </p:cNvSpPr>
          <p:nvPr>
            <p:ph type="dt" sz="half" idx="10"/>
          </p:nvPr>
        </p:nvSpPr>
        <p:spPr/>
        <p:txBody>
          <a:bodyPr/>
          <a:lstStyle/>
          <a:p>
            <a:r>
              <a:rPr lang="pt-PT" smtClean="0"/>
              <a:t>João Gomes /Jorge Pires</a:t>
            </a:r>
            <a:endParaRPr lang="en-US"/>
          </a:p>
        </p:txBody>
      </p:sp>
      <p:sp>
        <p:nvSpPr>
          <p:cNvPr id="37" name="Marcador de Posição do Rodapé 36"/>
          <p:cNvSpPr>
            <a:spLocks noGrp="1"/>
          </p:cNvSpPr>
          <p:nvPr>
            <p:ph type="ftr" sz="quarter" idx="11"/>
          </p:nvPr>
        </p:nvSpPr>
        <p:spPr/>
        <p:txBody>
          <a:bodyPr/>
          <a:lstStyle/>
          <a:p>
            <a:r>
              <a:rPr lang="en-US" smtClean="0"/>
              <a:t>Contabilidade Financeira</a:t>
            </a:r>
            <a:endParaRPr lang="en-US"/>
          </a:p>
        </p:txBody>
      </p:sp>
      <p:pic>
        <p:nvPicPr>
          <p:cNvPr id="38" name="Imagem 3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39" name="CaixaDeTexto 3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125</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13</a:t>
            </a:r>
            <a:endParaRPr lang="pt-PT" sz="2400" b="1" dirty="0">
              <a:solidFill>
                <a:schemeClr val="bg1"/>
              </a:solidFill>
            </a:endParaRPr>
          </a:p>
        </p:txBody>
      </p:sp>
      <p:sp>
        <p:nvSpPr>
          <p:cNvPr id="7" name="Rectangle 1"/>
          <p:cNvSpPr>
            <a:spLocks noChangeArrowheads="1"/>
          </p:cNvSpPr>
          <p:nvPr/>
        </p:nvSpPr>
        <p:spPr bwMode="auto">
          <a:xfrm>
            <a:off x="827584" y="2158117"/>
            <a:ext cx="7467600" cy="37548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ts val="120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Se empreendedor estiver obrigado a apresentar contas consolidadas deve mensurar o interesse nas suas contas individuais pelo método da equivalência patrimonial e nas contas consolidadas pelo método de consolidação proporcional</a:t>
            </a: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ct val="0"/>
              </a:spcBef>
              <a:spcAft>
                <a:spcPts val="120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Se o empreendedor não apresentar contas consolidadas deve utilizar o método de consolidação proporcional nas suas contas individuais</a:t>
            </a: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O investimento numa associada deve ser mensurado pelo método da equivalência patrimonial</a:t>
            </a:r>
            <a:r>
              <a:rPr kumimoji="0" lang="pt-PT" sz="2000" b="0" i="0" u="none" strike="noStrike" cap="none" normalizeH="0" baseline="0" dirty="0" smtClean="0">
                <a:ln>
                  <a:noFill/>
                </a:ln>
                <a:solidFill>
                  <a:srgbClr val="002060"/>
                </a:solidFill>
                <a:effectLst/>
                <a:cs typeface="Arial" pitchFamily="34" charset="0"/>
              </a:rPr>
              <a:t> </a:t>
            </a:r>
          </a:p>
          <a:p>
            <a:pPr marL="0" marR="0" lvl="0" indent="0" algn="just" defTabSz="914400" rtl="0" eaLnBrk="0" fontAlgn="base" latinLnBrk="0" hangingPunct="0">
              <a:lnSpc>
                <a:spcPct val="100000"/>
              </a:lnSpc>
              <a:spcBef>
                <a:spcPct val="0"/>
              </a:spcBef>
              <a:spcAft>
                <a:spcPct val="0"/>
              </a:spcAft>
              <a:buClrTx/>
              <a:buSzTx/>
              <a:tabLst/>
            </a:pPr>
            <a:endParaRPr lang="pt-PT" sz="2000" dirty="0" smtClean="0">
              <a:solidFill>
                <a:srgbClr val="002060"/>
              </a:solidFill>
              <a:cs typeface="Arial" pitchFamily="34" charset="0"/>
            </a:endParaRPr>
          </a:p>
          <a:p>
            <a:pPr marL="0" marR="0" lvl="0" indent="0" algn="just" defTabSz="914400" rtl="0" eaLnBrk="0" fontAlgn="base" latinLnBrk="0" hangingPunct="0">
              <a:lnSpc>
                <a:spcPct val="100000"/>
              </a:lnSpc>
              <a:spcBef>
                <a:spcPct val="0"/>
              </a:spcBef>
              <a:spcAft>
                <a:spcPct val="0"/>
              </a:spcAft>
              <a:buClrTx/>
              <a:buSzTx/>
              <a:tabLst/>
            </a:pPr>
            <a:r>
              <a:rPr lang="pt-PT" i="1" dirty="0" smtClean="0">
                <a:solidFill>
                  <a:srgbClr val="002060"/>
                </a:solidFill>
                <a:cs typeface="Arial" pitchFamily="34" charset="0"/>
              </a:rPr>
              <a:t>A aplicação do MEP não concorre para a determinação do lucro tributável</a:t>
            </a:r>
            <a:endParaRPr kumimoji="0" lang="pt-PT" b="0" i="1" u="none" strike="noStrike" cap="none" normalizeH="0" baseline="0" dirty="0" smtClean="0">
              <a:ln>
                <a:noFill/>
              </a:ln>
              <a:solidFill>
                <a:srgbClr val="002060"/>
              </a:solidFill>
              <a:effectLst/>
              <a:cs typeface="Arial" pitchFamily="34" charset="0"/>
            </a:endParaRPr>
          </a:p>
        </p:txBody>
      </p:sp>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pic>
        <p:nvPicPr>
          <p:cNvPr id="14" name="Imagem 1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126</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14</a:t>
            </a:r>
            <a:endParaRPr lang="pt-PT" sz="2400" b="1" dirty="0">
              <a:solidFill>
                <a:schemeClr val="bg1"/>
              </a:solidFill>
            </a:endParaRPr>
          </a:p>
        </p:txBody>
      </p:sp>
      <p:sp>
        <p:nvSpPr>
          <p:cNvPr id="6" name="Rectângulo 5"/>
          <p:cNvSpPr/>
          <p:nvPr/>
        </p:nvSpPr>
        <p:spPr>
          <a:xfrm>
            <a:off x="971600" y="2060848"/>
            <a:ext cx="7128792" cy="3170099"/>
          </a:xfrm>
          <a:prstGeom prst="rect">
            <a:avLst/>
          </a:prstGeom>
        </p:spPr>
        <p:txBody>
          <a:bodyPr wrap="square">
            <a:spAutoFit/>
          </a:bodyPr>
          <a:lstStyle/>
          <a:p>
            <a:pPr marL="514350" indent="-514350" algn="just">
              <a:buBlip>
                <a:blip r:embed="rId3"/>
              </a:buBlip>
            </a:pPr>
            <a:r>
              <a:rPr lang="pt-PT" sz="2000" dirty="0" smtClean="0">
                <a:solidFill>
                  <a:schemeClr val="accent1">
                    <a:lumMod val="75000"/>
                  </a:schemeClr>
                </a:solidFill>
              </a:rPr>
              <a:t>É a junção de entidades ou actividades empresariais separadas numa única entidade que relata (DF).</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A contabilização das concentrações de actividades empresariais é feita pelo método da compra.</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Obrigatório identificar a adquirente.</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i="1" dirty="0" smtClean="0">
                <a:solidFill>
                  <a:schemeClr val="accent1">
                    <a:lumMod val="75000"/>
                  </a:schemeClr>
                </a:solidFill>
              </a:rPr>
              <a:t>Goodwill</a:t>
            </a:r>
            <a:r>
              <a:rPr lang="pt-PT" sz="2000" dirty="0" smtClean="0">
                <a:solidFill>
                  <a:schemeClr val="accent1">
                    <a:lumMod val="75000"/>
                  </a:schemeClr>
                </a:solidFill>
              </a:rPr>
              <a:t> não é amortizável (teste de imparidade – NCRF 12).</a:t>
            </a:r>
          </a:p>
          <a:p>
            <a:pPr marL="514350" indent="-514350" algn="just"/>
            <a:endParaRPr lang="pt-PT" sz="2000" dirty="0" smtClean="0">
              <a:solidFill>
                <a:schemeClr val="accent1">
                  <a:lumMod val="75000"/>
                </a:schemeClr>
              </a:solidFill>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127</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14</a:t>
            </a:r>
            <a:endParaRPr lang="pt-PT" sz="2400" b="1" dirty="0">
              <a:solidFill>
                <a:schemeClr val="bg1"/>
              </a:solidFill>
            </a:endParaRPr>
          </a:p>
        </p:txBody>
      </p:sp>
      <p:sp>
        <p:nvSpPr>
          <p:cNvPr id="6" name="Rectângulo 5"/>
          <p:cNvSpPr/>
          <p:nvPr/>
        </p:nvSpPr>
        <p:spPr>
          <a:xfrm>
            <a:off x="755576" y="2132856"/>
            <a:ext cx="7632848" cy="707886"/>
          </a:xfrm>
          <a:prstGeom prst="rect">
            <a:avLst/>
          </a:prstGeom>
        </p:spPr>
        <p:txBody>
          <a:bodyPr wrap="square">
            <a:spAutoFit/>
          </a:bodyPr>
          <a:lstStyle/>
          <a:p>
            <a:pPr algn="just"/>
            <a:r>
              <a:rPr lang="pt-PT" sz="2000" dirty="0" smtClean="0">
                <a:solidFill>
                  <a:schemeClr val="accent1">
                    <a:lumMod val="75000"/>
                  </a:schemeClr>
                </a:solidFill>
              </a:rPr>
              <a:t>É aplicável às operações de fusão e à apresentação de contas consolidadas, quando existe uma relação Empresa-mãe / Subsidiária(s).</a:t>
            </a:r>
          </a:p>
        </p:txBody>
      </p:sp>
      <p:sp>
        <p:nvSpPr>
          <p:cNvPr id="7" name="Rectângulo 6"/>
          <p:cNvSpPr/>
          <p:nvPr/>
        </p:nvSpPr>
        <p:spPr>
          <a:xfrm>
            <a:off x="2357422" y="3286124"/>
            <a:ext cx="2714644" cy="2928958"/>
          </a:xfrm>
          <a:prstGeom prst="rect">
            <a:avLst/>
          </a:prstGeom>
          <a:solidFill>
            <a:schemeClr val="tx2">
              <a:lumMod val="75000"/>
            </a:schemeClr>
          </a:solidFill>
          <a:effectLst>
            <a:outerShdw blurRad="50800" dist="38100" algn="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Valor de aquisição</a:t>
            </a:r>
          </a:p>
          <a:p>
            <a:pPr algn="ctr"/>
            <a:r>
              <a:rPr lang="pt-PT" sz="2000" dirty="0" smtClean="0"/>
              <a:t>+</a:t>
            </a:r>
          </a:p>
          <a:p>
            <a:pPr algn="ctr"/>
            <a:r>
              <a:rPr lang="pt-PT" sz="2000" dirty="0" smtClean="0"/>
              <a:t>Outros custos directamente atribuíveis à concentração</a:t>
            </a:r>
          </a:p>
        </p:txBody>
      </p:sp>
      <p:sp>
        <p:nvSpPr>
          <p:cNvPr id="8" name="Rectângulo 7"/>
          <p:cNvSpPr/>
          <p:nvPr/>
        </p:nvSpPr>
        <p:spPr>
          <a:xfrm>
            <a:off x="5357818" y="3286124"/>
            <a:ext cx="2714644" cy="857256"/>
          </a:xfrm>
          <a:prstGeom prst="rect">
            <a:avLst/>
          </a:prstGeom>
          <a:effectLst>
            <a:outerShdw blurRad="50800" dist="38100" algn="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 capital próprio da adquirida</a:t>
            </a:r>
          </a:p>
        </p:txBody>
      </p:sp>
      <p:sp>
        <p:nvSpPr>
          <p:cNvPr id="12" name="Rectângulo 11"/>
          <p:cNvSpPr/>
          <p:nvPr/>
        </p:nvSpPr>
        <p:spPr>
          <a:xfrm>
            <a:off x="5357818" y="4286256"/>
            <a:ext cx="2714644" cy="1143008"/>
          </a:xfrm>
          <a:prstGeom prst="rect">
            <a:avLst/>
          </a:prstGeom>
          <a:effectLst>
            <a:outerShdw blurRad="50800" dist="38100" algn="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 diferenças de avaliação de activos líquidos  da adquirida</a:t>
            </a:r>
          </a:p>
        </p:txBody>
      </p:sp>
      <p:sp>
        <p:nvSpPr>
          <p:cNvPr id="14" name="Rectângulo 13"/>
          <p:cNvSpPr/>
          <p:nvPr/>
        </p:nvSpPr>
        <p:spPr>
          <a:xfrm>
            <a:off x="5357818" y="5572140"/>
            <a:ext cx="2714644" cy="642942"/>
          </a:xfrm>
          <a:prstGeom prst="rect">
            <a:avLst/>
          </a:prstGeom>
          <a:effectLst>
            <a:outerShdw blurRad="50800" dist="38100" algn="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Goodwill</a:t>
            </a:r>
          </a:p>
        </p:txBody>
      </p:sp>
      <p:sp>
        <p:nvSpPr>
          <p:cNvPr id="15" name="Rectângulo 14"/>
          <p:cNvSpPr/>
          <p:nvPr/>
        </p:nvSpPr>
        <p:spPr>
          <a:xfrm>
            <a:off x="1285852" y="3286124"/>
            <a:ext cx="857256" cy="2928958"/>
          </a:xfrm>
          <a:prstGeom prst="rect">
            <a:avLst/>
          </a:prstGeom>
          <a:solidFill>
            <a:schemeClr val="accent1">
              <a:lumMod val="50000"/>
            </a:schemeClr>
          </a:solidFill>
          <a:effectLst>
            <a:outerShdw blurRad="50800" dist="38100" algn="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pt-PT" sz="2000" dirty="0" smtClean="0">
                <a:solidFill>
                  <a:srgbClr val="FFC000"/>
                </a:solidFill>
              </a:rPr>
              <a:t>Custo de uma concentração de AE</a:t>
            </a:r>
          </a:p>
        </p:txBody>
      </p:sp>
      <p:sp>
        <p:nvSpPr>
          <p:cNvPr id="16" name="Marcador de Posição da Data 15"/>
          <p:cNvSpPr>
            <a:spLocks noGrp="1"/>
          </p:cNvSpPr>
          <p:nvPr>
            <p:ph type="dt" sz="half" idx="10"/>
          </p:nvPr>
        </p:nvSpPr>
        <p:spPr/>
        <p:txBody>
          <a:bodyPr/>
          <a:lstStyle/>
          <a:p>
            <a:r>
              <a:rPr lang="pt-PT" smtClean="0"/>
              <a:t>João Gomes /Jorge Pires</a:t>
            </a:r>
            <a:endParaRPr lang="en-US"/>
          </a:p>
        </p:txBody>
      </p:sp>
      <p:sp>
        <p:nvSpPr>
          <p:cNvPr id="17" name="Marcador de Posição do Rodapé 16"/>
          <p:cNvSpPr>
            <a:spLocks noGrp="1"/>
          </p:cNvSpPr>
          <p:nvPr>
            <p:ph type="ftr" sz="quarter" idx="11"/>
          </p:nvPr>
        </p:nvSpPr>
        <p:spPr/>
        <p:txBody>
          <a:bodyPr/>
          <a:lstStyle/>
          <a:p>
            <a:r>
              <a:rPr lang="en-US" smtClean="0"/>
              <a:t>Contabilidade Financeira</a:t>
            </a:r>
            <a:endParaRPr lang="en-US"/>
          </a:p>
        </p:txBody>
      </p:sp>
      <p:pic>
        <p:nvPicPr>
          <p:cNvPr id="18" name="Imagem 1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9" name="CaixaDeTexto 1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128</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15</a:t>
            </a:r>
            <a:endParaRPr lang="pt-PT" sz="2400" b="1" dirty="0">
              <a:solidFill>
                <a:schemeClr val="bg1"/>
              </a:solidFill>
            </a:endParaRPr>
          </a:p>
        </p:txBody>
      </p:sp>
      <p:sp>
        <p:nvSpPr>
          <p:cNvPr id="6" name="Rectangle 1"/>
          <p:cNvSpPr>
            <a:spLocks noChangeArrowheads="1"/>
          </p:cNvSpPr>
          <p:nvPr/>
        </p:nvSpPr>
        <p:spPr bwMode="auto">
          <a:xfrm>
            <a:off x="827584" y="3356992"/>
            <a:ext cx="7467600" cy="20928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Nas demonstrações financeiras individuais de uma empresa-mãe, a valorização dos investimentos em subsidiárias deve ser efectuada de acordo com o método de equivalência patrimonial</a:t>
            </a: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As demonstrações financeiras consolidadas devem incluir todas as subsidiárias da empresa-mãe e são elaboradas pelo método de consolidação integral</a:t>
            </a:r>
            <a:endParaRPr kumimoji="0" lang="pt-PT" sz="2000" b="0" i="0" u="none" strike="noStrike" cap="none" normalizeH="0" baseline="0" dirty="0" smtClean="0">
              <a:ln>
                <a:noFill/>
              </a:ln>
              <a:solidFill>
                <a:srgbClr val="00B0F0"/>
              </a:solidFill>
              <a:effectLst/>
              <a:cs typeface="Arial" pitchFamily="34" charset="0"/>
            </a:endParaRPr>
          </a:p>
        </p:txBody>
      </p:sp>
      <p:sp>
        <p:nvSpPr>
          <p:cNvPr id="7" name="Rectângulo 6"/>
          <p:cNvSpPr/>
          <p:nvPr/>
        </p:nvSpPr>
        <p:spPr>
          <a:xfrm>
            <a:off x="1513384" y="2065784"/>
            <a:ext cx="6705600" cy="707886"/>
          </a:xfrm>
          <a:prstGeom prst="rect">
            <a:avLst/>
          </a:prstGeom>
          <a:solidFill>
            <a:schemeClr val="accent5">
              <a:lumMod val="20000"/>
              <a:lumOff val="80000"/>
            </a:schemeClr>
          </a:solidFill>
        </p:spPr>
        <p:txBody>
          <a:bodyPr wrap="square">
            <a:spAutoFit/>
          </a:bodyPr>
          <a:lstStyle/>
          <a:p>
            <a:pPr lvl="0" algn="just" fontAlgn="base">
              <a:spcBef>
                <a:spcPct val="0"/>
              </a:spcBef>
              <a:spcAft>
                <a:spcPct val="0"/>
              </a:spcAft>
            </a:pPr>
            <a:r>
              <a:rPr lang="pt-PT" sz="2000" b="1" dirty="0" smtClean="0">
                <a:solidFill>
                  <a:srgbClr val="00B0F0"/>
                </a:solidFill>
                <a:ea typeface="Calibri" pitchFamily="34" charset="0"/>
                <a:cs typeface="Times New Roman" pitchFamily="18" charset="0"/>
              </a:rPr>
              <a:t>Subsidiária:</a:t>
            </a:r>
          </a:p>
          <a:p>
            <a:pPr lvl="0" algn="just" fontAlgn="base">
              <a:spcBef>
                <a:spcPct val="0"/>
              </a:spcBef>
              <a:spcAft>
                <a:spcPct val="0"/>
              </a:spcAft>
            </a:pPr>
            <a:r>
              <a:rPr lang="pt-PT" sz="2000" dirty="0" smtClean="0">
                <a:solidFill>
                  <a:srgbClr val="0070C0"/>
                </a:solidFill>
                <a:ea typeface="Calibri" pitchFamily="34" charset="0"/>
                <a:cs typeface="Times New Roman" pitchFamily="18" charset="0"/>
              </a:rPr>
              <a:t>é uma entidade que é controlada pela empresa-mãe</a:t>
            </a:r>
            <a:endParaRPr lang="pt-PT" sz="2000" dirty="0" smtClean="0">
              <a:solidFill>
                <a:srgbClr val="0070C0"/>
              </a:solidFill>
              <a:cs typeface="Arial" pitchFamily="34" charset="0"/>
            </a:endParaRPr>
          </a:p>
        </p:txBody>
      </p:sp>
      <p:sp>
        <p:nvSpPr>
          <p:cNvPr id="8" name="Seta para a direita 7"/>
          <p:cNvSpPr/>
          <p:nvPr/>
        </p:nvSpPr>
        <p:spPr>
          <a:xfrm>
            <a:off x="903784" y="2294384"/>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4" name="Marcador de Posição do Rodapé 13"/>
          <p:cNvSpPr>
            <a:spLocks noGrp="1"/>
          </p:cNvSpPr>
          <p:nvPr>
            <p:ph type="ftr" sz="quarter" idx="11"/>
          </p:nvPr>
        </p:nvSpPr>
        <p:spPr/>
        <p:txBody>
          <a:bodyPr/>
          <a:lstStyle/>
          <a:p>
            <a:r>
              <a:rPr lang="en-US" smtClean="0"/>
              <a:t>Contabilidade Financeira</a:t>
            </a:r>
            <a:endParaRPr lang="en-US"/>
          </a:p>
        </p:txBody>
      </p:sp>
      <p:pic>
        <p:nvPicPr>
          <p:cNvPr id="15" name="Imagem 14"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6" name="CaixaDeTexto 15"/>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129</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15</a:t>
            </a:r>
            <a:endParaRPr lang="pt-PT" sz="2400" b="1" dirty="0">
              <a:solidFill>
                <a:schemeClr val="bg1"/>
              </a:solidFill>
            </a:endParaRPr>
          </a:p>
        </p:txBody>
      </p:sp>
      <p:sp>
        <p:nvSpPr>
          <p:cNvPr id="6" name="Rectangle 1"/>
          <p:cNvSpPr>
            <a:spLocks noChangeArrowheads="1"/>
          </p:cNvSpPr>
          <p:nvPr/>
        </p:nvSpPr>
        <p:spPr bwMode="auto">
          <a:xfrm>
            <a:off x="683568" y="2132856"/>
            <a:ext cx="762000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just" defTabSz="914400" rtl="0" eaLnBrk="1" fontAlgn="base" latinLnBrk="0" hangingPunct="1">
              <a:lnSpc>
                <a:spcPct val="100000"/>
              </a:lnSpc>
              <a:spcBef>
                <a:spcPct val="0"/>
              </a:spcBef>
              <a:spcAft>
                <a:spcPct val="0"/>
              </a:spcAft>
              <a:buClrTx/>
              <a:buSzTx/>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Uma empresa mãe fica dispensada de elaborar as demonstrações financeiras consolidadas quando, na data do seu balanço, o conjunto das entidades a consolidar, com base nas suas últimas contas anuais aprovadas, não ultrapasse dois dos três limites a seguir indicados:</a:t>
            </a:r>
          </a:p>
          <a:p>
            <a:pPr marR="0" lvl="0" algn="just" defTabSz="914400" rtl="0" eaLnBrk="1" fontAlgn="base" latinLnBrk="0" hangingPunct="1">
              <a:lnSpc>
                <a:spcPct val="100000"/>
              </a:lnSpc>
              <a:spcBef>
                <a:spcPct val="0"/>
              </a:spcBef>
              <a:spcAft>
                <a:spcPct val="0"/>
              </a:spcAft>
              <a:buClrTx/>
              <a:buSzTx/>
              <a:tabLst/>
            </a:pPr>
            <a:endParaRPr kumimoji="0" lang="pt-PT" sz="2000" b="0" i="0" u="none" strike="noStrike" cap="none" normalizeH="0" baseline="0" dirty="0" smtClean="0">
              <a:ln>
                <a:noFill/>
              </a:ln>
              <a:solidFill>
                <a:schemeClr val="tx1"/>
              </a:solidFill>
              <a:effectLst/>
              <a:cs typeface="Arial" pitchFamily="34" charset="0"/>
            </a:endParaRPr>
          </a:p>
          <a:p>
            <a:pPr marL="722313" marR="0" lvl="0" indent="-273050" algn="just" defTabSz="914400" rtl="0" eaLnBrk="0" fontAlgn="base" latinLnBrk="0" hangingPunct="0">
              <a:lnSpc>
                <a:spcPct val="100000"/>
              </a:lnSpc>
              <a:spcBef>
                <a:spcPct val="0"/>
              </a:spcBef>
              <a:spcAft>
                <a:spcPct val="0"/>
              </a:spcAft>
              <a:buClrTx/>
              <a:buSzTx/>
              <a:buFontTx/>
              <a:buNone/>
              <a:tabLst/>
            </a:pPr>
            <a:r>
              <a:rPr kumimoji="0" lang="pt-PT" sz="2000" b="0" i="1" u="none" strike="noStrike" cap="none" normalizeH="0" baseline="0" dirty="0" smtClean="0">
                <a:ln>
                  <a:noFill/>
                </a:ln>
                <a:solidFill>
                  <a:srgbClr val="00B0F0"/>
                </a:solidFill>
                <a:effectLst/>
                <a:ea typeface="Calibri" pitchFamily="34" charset="0"/>
                <a:cs typeface="Times New Roman" pitchFamily="18" charset="0"/>
              </a:rPr>
              <a:t>a</a:t>
            </a:r>
            <a:r>
              <a:rPr kumimoji="0" lang="pt-PT" sz="2000" b="0" i="0" u="none" strike="noStrike" cap="none" normalizeH="0" baseline="0" dirty="0" smtClean="0">
                <a:ln>
                  <a:noFill/>
                </a:ln>
                <a:solidFill>
                  <a:srgbClr val="00B0F0"/>
                </a:solidFill>
                <a:effectLst/>
                <a:ea typeface="Calibri" pitchFamily="34" charset="0"/>
                <a:cs typeface="Times New Roman" pitchFamily="18" charset="0"/>
              </a:rPr>
              <a:t>) Total do balanço: € 7.500.000</a:t>
            </a:r>
            <a:endParaRPr kumimoji="0" lang="pt-PT" sz="2000" b="0" i="0" u="none" strike="noStrike" cap="none" normalizeH="0" baseline="0" dirty="0" smtClean="0">
              <a:ln>
                <a:noFill/>
              </a:ln>
              <a:solidFill>
                <a:srgbClr val="00B0F0"/>
              </a:solidFill>
              <a:effectLst/>
              <a:cs typeface="Arial" pitchFamily="34" charset="0"/>
            </a:endParaRPr>
          </a:p>
          <a:p>
            <a:pPr marL="722313" marR="0" lvl="0" indent="-273050" algn="just" defTabSz="914400" rtl="0" eaLnBrk="0" fontAlgn="base" latinLnBrk="0" hangingPunct="0">
              <a:lnSpc>
                <a:spcPct val="100000"/>
              </a:lnSpc>
              <a:spcBef>
                <a:spcPct val="0"/>
              </a:spcBef>
              <a:spcAft>
                <a:spcPct val="0"/>
              </a:spcAft>
              <a:buClrTx/>
              <a:buSzTx/>
              <a:buFontTx/>
              <a:buNone/>
              <a:tabLst/>
            </a:pPr>
            <a:r>
              <a:rPr kumimoji="0" lang="pt-PT" sz="2000" b="0" i="1" u="none" strike="noStrike" cap="none" normalizeH="0" baseline="0" dirty="0" smtClean="0">
                <a:ln>
                  <a:noFill/>
                </a:ln>
                <a:solidFill>
                  <a:srgbClr val="002060"/>
                </a:solidFill>
                <a:effectLst/>
                <a:ea typeface="Calibri" pitchFamily="34" charset="0"/>
                <a:cs typeface="Times New Roman" pitchFamily="18" charset="0"/>
              </a:rPr>
              <a:t>b</a:t>
            </a:r>
            <a:r>
              <a:rPr kumimoji="0" lang="pt-PT" sz="2000" b="0" i="0" u="none" strike="noStrike" cap="none" normalizeH="0" baseline="0" dirty="0" smtClean="0">
                <a:ln>
                  <a:noFill/>
                </a:ln>
                <a:solidFill>
                  <a:srgbClr val="002060"/>
                </a:solidFill>
                <a:effectLst/>
                <a:ea typeface="Calibri" pitchFamily="34" charset="0"/>
                <a:cs typeface="Times New Roman" pitchFamily="18" charset="0"/>
              </a:rPr>
              <a:t>) Total das vendas líquidas e outros rendimentos: € 15.000.000</a:t>
            </a:r>
            <a:endParaRPr kumimoji="0" lang="pt-PT" sz="2000" b="0" i="0" u="none" strike="noStrike" cap="none" normalizeH="0" baseline="0" dirty="0" smtClean="0">
              <a:ln>
                <a:noFill/>
              </a:ln>
              <a:solidFill>
                <a:srgbClr val="002060"/>
              </a:solidFill>
              <a:effectLst/>
              <a:cs typeface="Arial" pitchFamily="34" charset="0"/>
            </a:endParaRPr>
          </a:p>
          <a:p>
            <a:pPr marL="722313" marR="0" lvl="0" indent="-273050" algn="just" defTabSz="914400" rtl="0" eaLnBrk="0" fontAlgn="base" latinLnBrk="0" hangingPunct="0">
              <a:lnSpc>
                <a:spcPct val="100000"/>
              </a:lnSpc>
              <a:spcBef>
                <a:spcPct val="0"/>
              </a:spcBef>
              <a:spcAft>
                <a:spcPct val="0"/>
              </a:spcAft>
              <a:buClrTx/>
              <a:buSzTx/>
              <a:buFontTx/>
              <a:buNone/>
              <a:tabLst/>
            </a:pPr>
            <a:r>
              <a:rPr kumimoji="0" lang="pt-PT" sz="2000" b="0" i="1" u="none" strike="noStrike" cap="none" normalizeH="0" baseline="0" dirty="0" smtClean="0">
                <a:ln>
                  <a:noFill/>
                </a:ln>
                <a:solidFill>
                  <a:srgbClr val="00B0F0"/>
                </a:solidFill>
                <a:effectLst/>
                <a:ea typeface="Calibri" pitchFamily="34" charset="0"/>
                <a:cs typeface="Times New Roman" pitchFamily="18" charset="0"/>
              </a:rPr>
              <a:t>c</a:t>
            </a:r>
            <a:r>
              <a:rPr kumimoji="0" lang="pt-PT" sz="2000" b="0" i="0" u="none" strike="noStrike" cap="none" normalizeH="0" baseline="0" dirty="0" smtClean="0">
                <a:ln>
                  <a:noFill/>
                </a:ln>
                <a:solidFill>
                  <a:srgbClr val="00B0F0"/>
                </a:solidFill>
                <a:effectLst/>
                <a:ea typeface="Calibri" pitchFamily="34" charset="0"/>
                <a:cs typeface="Times New Roman" pitchFamily="18" charset="0"/>
              </a:rPr>
              <a:t>) Número de trabalhadores empregados em média durante o exercício: 250</a:t>
            </a:r>
            <a:endParaRPr kumimoji="0" lang="pt-PT" sz="2000" b="0" i="0" u="none" strike="noStrike" cap="none" normalizeH="0" baseline="0" dirty="0" smtClean="0">
              <a:ln>
                <a:noFill/>
              </a:ln>
              <a:solidFill>
                <a:srgbClr val="00B0F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13</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sp>
        <p:nvSpPr>
          <p:cNvPr id="8" name="Rectângulo arredondado 7"/>
          <p:cNvSpPr/>
          <p:nvPr/>
        </p:nvSpPr>
        <p:spPr>
          <a:xfrm>
            <a:off x="4860032" y="1988840"/>
            <a:ext cx="3888432" cy="864096"/>
          </a:xfrm>
          <a:prstGeom prst="roundRect">
            <a:avLst/>
          </a:prstGeom>
          <a:solidFill>
            <a:schemeClr val="tx2">
              <a:lumMod val="20000"/>
              <a:lumOff val="8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rgbClr val="002060"/>
                </a:solidFill>
              </a:rPr>
              <a:t>Responsabilidade pela fiscalização das contas</a:t>
            </a:r>
            <a:endParaRPr lang="pt-PT" dirty="0">
              <a:solidFill>
                <a:srgbClr val="002060"/>
              </a:solidFill>
            </a:endParaRPr>
          </a:p>
        </p:txBody>
      </p:sp>
      <p:graphicFrame>
        <p:nvGraphicFramePr>
          <p:cNvPr id="9" name="Diagrama 8"/>
          <p:cNvGraphicFramePr/>
          <p:nvPr/>
        </p:nvGraphicFramePr>
        <p:xfrm>
          <a:off x="827584" y="2996952"/>
          <a:ext cx="7920880" cy="28803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130</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15</a:t>
            </a:r>
            <a:endParaRPr lang="pt-PT" sz="2400" b="1" dirty="0">
              <a:solidFill>
                <a:schemeClr val="bg1"/>
              </a:solidFill>
            </a:endParaRPr>
          </a:p>
        </p:txBody>
      </p:sp>
      <p:sp>
        <p:nvSpPr>
          <p:cNvPr id="6"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graphicFrame>
        <p:nvGraphicFramePr>
          <p:cNvPr id="7" name="Diagrama 6"/>
          <p:cNvGraphicFramePr/>
          <p:nvPr/>
        </p:nvGraphicFramePr>
        <p:xfrm>
          <a:off x="642910" y="2071678"/>
          <a:ext cx="7929618"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pic>
        <p:nvPicPr>
          <p:cNvPr id="14" name="Imagem 13" descr="C:\Users\Goreti\AppData\Local\Microsoft\Windows Live Mail\WLMDSS.tmp\WLM11E4.tmp\Logo ESGT_Jpeg.jpg"/>
          <p:cNvPicPr>
            <a:picLocks noChangeAspect="1" noChangeArrowheads="1"/>
          </p:cNvPicPr>
          <p:nvPr/>
        </p:nvPicPr>
        <p:blipFill>
          <a:blip r:embed="rId8"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131</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16</a:t>
            </a:r>
            <a:endParaRPr lang="pt-PT" sz="2400" b="1" dirty="0">
              <a:solidFill>
                <a:schemeClr val="bg1"/>
              </a:solidFill>
            </a:endParaRPr>
          </a:p>
        </p:txBody>
      </p:sp>
      <p:graphicFrame>
        <p:nvGraphicFramePr>
          <p:cNvPr id="6" name="Diagrama 5"/>
          <p:cNvGraphicFramePr/>
          <p:nvPr/>
        </p:nvGraphicFramePr>
        <p:xfrm>
          <a:off x="1000100" y="1857364"/>
          <a:ext cx="7286676" cy="46434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Imagem 6" descr="gas%20natural.jpg"/>
          <p:cNvPicPr>
            <a:picLocks noChangeAspect="1"/>
          </p:cNvPicPr>
          <p:nvPr/>
        </p:nvPicPr>
        <p:blipFill>
          <a:blip r:embed="rId8" cstate="print"/>
          <a:stretch>
            <a:fillRect/>
          </a:stretch>
        </p:blipFill>
        <p:spPr>
          <a:xfrm>
            <a:off x="6286512" y="4286256"/>
            <a:ext cx="1500198" cy="1903144"/>
          </a:xfrm>
          <a:prstGeom prst="rect">
            <a:avLst/>
          </a:prstGeom>
        </p:spPr>
      </p:pic>
      <p:pic>
        <p:nvPicPr>
          <p:cNvPr id="8" name="Imagem 7" descr="minerio_de_ferro.jpg"/>
          <p:cNvPicPr>
            <a:picLocks noChangeAspect="1"/>
          </p:cNvPicPr>
          <p:nvPr/>
        </p:nvPicPr>
        <p:blipFill>
          <a:blip r:embed="rId9" cstate="print"/>
          <a:stretch>
            <a:fillRect/>
          </a:stretch>
        </p:blipFill>
        <p:spPr>
          <a:xfrm>
            <a:off x="1714480" y="2714620"/>
            <a:ext cx="1785918" cy="1035598"/>
          </a:xfrm>
          <a:prstGeom prst="rect">
            <a:avLst/>
          </a:prstGeom>
        </p:spPr>
      </p:pic>
      <p:pic>
        <p:nvPicPr>
          <p:cNvPr id="12" name="Imagem 11" descr="31_MHG_salve_pantanal.jpg"/>
          <p:cNvPicPr>
            <a:picLocks noChangeAspect="1"/>
          </p:cNvPicPr>
          <p:nvPr/>
        </p:nvPicPr>
        <p:blipFill>
          <a:blip r:embed="rId10" cstate="print"/>
          <a:stretch>
            <a:fillRect/>
          </a:stretch>
        </p:blipFill>
        <p:spPr>
          <a:xfrm>
            <a:off x="1928794" y="4857760"/>
            <a:ext cx="1900872" cy="1214446"/>
          </a:xfrm>
          <a:prstGeom prst="rect">
            <a:avLst/>
          </a:prstGeom>
        </p:spPr>
      </p:pic>
      <p:pic>
        <p:nvPicPr>
          <p:cNvPr id="14" name="Imagem 13" descr="noticia_12307.jpg"/>
          <p:cNvPicPr>
            <a:picLocks noChangeAspect="1"/>
          </p:cNvPicPr>
          <p:nvPr/>
        </p:nvPicPr>
        <p:blipFill>
          <a:blip r:embed="rId11" cstate="print"/>
          <a:stretch>
            <a:fillRect/>
          </a:stretch>
        </p:blipFill>
        <p:spPr>
          <a:xfrm>
            <a:off x="5072066" y="2048908"/>
            <a:ext cx="2071702" cy="1375092"/>
          </a:xfrm>
          <a:prstGeom prst="rect">
            <a:avLst/>
          </a:prstGeom>
        </p:spPr>
      </p:pic>
      <p:sp>
        <p:nvSpPr>
          <p:cNvPr id="15" name="CaixaDeTexto 14"/>
          <p:cNvSpPr txBox="1"/>
          <p:nvPr/>
        </p:nvSpPr>
        <p:spPr>
          <a:xfrm>
            <a:off x="1785918" y="3786190"/>
            <a:ext cx="1643074" cy="369332"/>
          </a:xfrm>
          <a:prstGeom prst="rect">
            <a:avLst/>
          </a:prstGeom>
          <a:noFill/>
        </p:spPr>
        <p:txBody>
          <a:bodyPr wrap="square" rtlCol="0">
            <a:spAutoFit/>
          </a:bodyPr>
          <a:lstStyle/>
          <a:p>
            <a:pPr algn="ctr"/>
            <a:r>
              <a:rPr lang="pt-PT" b="1" dirty="0" smtClean="0">
                <a:solidFill>
                  <a:schemeClr val="bg1"/>
                </a:solidFill>
              </a:rPr>
              <a:t>Minérios</a:t>
            </a:r>
            <a:endParaRPr lang="pt-PT" b="1" dirty="0">
              <a:solidFill>
                <a:schemeClr val="bg1"/>
              </a:solidFill>
            </a:endParaRPr>
          </a:p>
        </p:txBody>
      </p:sp>
      <p:sp>
        <p:nvSpPr>
          <p:cNvPr id="16" name="CaixaDeTexto 15"/>
          <p:cNvSpPr txBox="1"/>
          <p:nvPr/>
        </p:nvSpPr>
        <p:spPr>
          <a:xfrm>
            <a:off x="5286380" y="3500438"/>
            <a:ext cx="1643074" cy="369332"/>
          </a:xfrm>
          <a:prstGeom prst="rect">
            <a:avLst/>
          </a:prstGeom>
          <a:noFill/>
        </p:spPr>
        <p:txBody>
          <a:bodyPr wrap="square" rtlCol="0">
            <a:spAutoFit/>
          </a:bodyPr>
          <a:lstStyle/>
          <a:p>
            <a:pPr algn="ctr"/>
            <a:r>
              <a:rPr lang="pt-PT" b="1" dirty="0" smtClean="0">
                <a:solidFill>
                  <a:schemeClr val="bg1"/>
                </a:solidFill>
              </a:rPr>
              <a:t>Petróleo</a:t>
            </a:r>
            <a:endParaRPr lang="pt-PT" b="1" dirty="0">
              <a:solidFill>
                <a:schemeClr val="bg1"/>
              </a:solidFill>
            </a:endParaRPr>
          </a:p>
        </p:txBody>
      </p:sp>
      <p:sp>
        <p:nvSpPr>
          <p:cNvPr id="17" name="CaixaDeTexto 16"/>
          <p:cNvSpPr txBox="1"/>
          <p:nvPr/>
        </p:nvSpPr>
        <p:spPr>
          <a:xfrm>
            <a:off x="4857752" y="4786322"/>
            <a:ext cx="1643074" cy="369332"/>
          </a:xfrm>
          <a:prstGeom prst="rect">
            <a:avLst/>
          </a:prstGeom>
          <a:noFill/>
        </p:spPr>
        <p:txBody>
          <a:bodyPr wrap="square" rtlCol="0">
            <a:spAutoFit/>
          </a:bodyPr>
          <a:lstStyle/>
          <a:p>
            <a:pPr algn="ctr"/>
            <a:r>
              <a:rPr lang="pt-PT" b="1" dirty="0" smtClean="0">
                <a:solidFill>
                  <a:schemeClr val="bg1"/>
                </a:solidFill>
              </a:rPr>
              <a:t>Gás natural</a:t>
            </a:r>
            <a:endParaRPr lang="pt-PT" b="1" dirty="0">
              <a:solidFill>
                <a:schemeClr val="bg1"/>
              </a:solidFill>
            </a:endParaRPr>
          </a:p>
        </p:txBody>
      </p:sp>
      <p:sp>
        <p:nvSpPr>
          <p:cNvPr id="18" name="CaixaDeTexto 17"/>
          <p:cNvSpPr txBox="1"/>
          <p:nvPr/>
        </p:nvSpPr>
        <p:spPr>
          <a:xfrm>
            <a:off x="3714744" y="5715016"/>
            <a:ext cx="1643074" cy="646331"/>
          </a:xfrm>
          <a:prstGeom prst="rect">
            <a:avLst/>
          </a:prstGeom>
          <a:noFill/>
        </p:spPr>
        <p:txBody>
          <a:bodyPr wrap="square" rtlCol="0">
            <a:spAutoFit/>
          </a:bodyPr>
          <a:lstStyle/>
          <a:p>
            <a:pPr algn="ctr"/>
            <a:r>
              <a:rPr lang="pt-PT" b="1" dirty="0" smtClean="0">
                <a:solidFill>
                  <a:schemeClr val="bg1"/>
                </a:solidFill>
              </a:rPr>
              <a:t>Recursos não regenerativos</a:t>
            </a:r>
            <a:endParaRPr lang="pt-PT" b="1" dirty="0">
              <a:solidFill>
                <a:schemeClr val="bg1"/>
              </a:solidFill>
            </a:endParaRPr>
          </a:p>
        </p:txBody>
      </p:sp>
      <p:sp>
        <p:nvSpPr>
          <p:cNvPr id="19" name="Marcador de Posição da Data 18"/>
          <p:cNvSpPr>
            <a:spLocks noGrp="1"/>
          </p:cNvSpPr>
          <p:nvPr>
            <p:ph type="dt" sz="half" idx="10"/>
          </p:nvPr>
        </p:nvSpPr>
        <p:spPr/>
        <p:txBody>
          <a:bodyPr/>
          <a:lstStyle/>
          <a:p>
            <a:r>
              <a:rPr lang="pt-PT" smtClean="0"/>
              <a:t>João Gomes /Jorge Pires</a:t>
            </a:r>
            <a:endParaRPr lang="en-US"/>
          </a:p>
        </p:txBody>
      </p:sp>
      <p:sp>
        <p:nvSpPr>
          <p:cNvPr id="20" name="Marcador de Posição do Rodapé 19"/>
          <p:cNvSpPr>
            <a:spLocks noGrp="1"/>
          </p:cNvSpPr>
          <p:nvPr>
            <p:ph type="ftr" sz="quarter" idx="11"/>
          </p:nvPr>
        </p:nvSpPr>
        <p:spPr/>
        <p:txBody>
          <a:bodyPr/>
          <a:lstStyle/>
          <a:p>
            <a:r>
              <a:rPr lang="en-US" smtClean="0"/>
              <a:t>Contabilidade Financeira</a:t>
            </a:r>
            <a:endParaRPr lang="en-US"/>
          </a:p>
        </p:txBody>
      </p:sp>
      <p:pic>
        <p:nvPicPr>
          <p:cNvPr id="21" name="Imagem 20" descr="C:\Users\Goreti\AppData\Local\Microsoft\Windows Live Mail\WLMDSS.tmp\WLM11E4.tmp\Logo ESGT_Jpeg.jpg"/>
          <p:cNvPicPr>
            <a:picLocks noChangeAspect="1" noChangeArrowheads="1"/>
          </p:cNvPicPr>
          <p:nvPr/>
        </p:nvPicPr>
        <p:blipFill>
          <a:blip r:embed="rId12" cstate="print"/>
          <a:srcRect/>
          <a:stretch>
            <a:fillRect/>
          </a:stretch>
        </p:blipFill>
        <p:spPr bwMode="auto">
          <a:xfrm>
            <a:off x="7924800" y="0"/>
            <a:ext cx="1219200" cy="945502"/>
          </a:xfrm>
          <a:prstGeom prst="rect">
            <a:avLst/>
          </a:prstGeom>
          <a:noFill/>
          <a:ln w="9525">
            <a:noFill/>
            <a:miter lim="800000"/>
            <a:headEnd/>
            <a:tailEnd/>
          </a:ln>
        </p:spPr>
      </p:pic>
      <p:sp>
        <p:nvSpPr>
          <p:cNvPr id="22" name="CaixaDeTexto 21"/>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132</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16</a:t>
            </a:r>
            <a:endParaRPr lang="pt-PT" sz="2400" b="1" dirty="0">
              <a:solidFill>
                <a:schemeClr val="bg1"/>
              </a:solidFill>
            </a:endParaRPr>
          </a:p>
        </p:txBody>
      </p:sp>
      <p:sp>
        <p:nvSpPr>
          <p:cNvPr id="6"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7" name="Rectângulo 6"/>
          <p:cNvSpPr/>
          <p:nvPr/>
        </p:nvSpPr>
        <p:spPr>
          <a:xfrm>
            <a:off x="611560" y="1844824"/>
            <a:ext cx="7858180" cy="2246769"/>
          </a:xfrm>
          <a:prstGeom prst="rect">
            <a:avLst/>
          </a:prstGeom>
        </p:spPr>
        <p:txBody>
          <a:bodyPr wrap="square">
            <a:spAutoFit/>
          </a:bodyPr>
          <a:lstStyle/>
          <a:p>
            <a:pPr marL="514350" indent="-514350" algn="just">
              <a:buBlip>
                <a:blip r:embed="rId3"/>
              </a:buBlip>
            </a:pPr>
            <a:r>
              <a:rPr lang="pt-PT" sz="2000" dirty="0" smtClean="0">
                <a:solidFill>
                  <a:schemeClr val="accent1">
                    <a:lumMod val="75000"/>
                  </a:schemeClr>
                </a:solidFill>
              </a:rPr>
              <a:t>Existe a possibilidade de desenvolver politicas contabilísticas próprias para o reconhecimento e mensuração.</a:t>
            </a:r>
          </a:p>
          <a:p>
            <a:pPr marL="514350" indent="-514350" algn="just">
              <a:buBlip>
                <a:blip r:embed="rId3"/>
              </a:buBlip>
            </a:pPr>
            <a:r>
              <a:rPr lang="pt-PT" sz="2000" dirty="0" smtClean="0">
                <a:solidFill>
                  <a:schemeClr val="accent1">
                    <a:lumMod val="75000"/>
                  </a:schemeClr>
                </a:solidFill>
              </a:rPr>
              <a:t>Mensuração inicial </a:t>
            </a:r>
          </a:p>
          <a:p>
            <a:pPr marL="1428750" lvl="2" indent="-514350" algn="just">
              <a:buBlip>
                <a:blip r:embed="rId3"/>
              </a:buBlip>
            </a:pPr>
            <a:r>
              <a:rPr lang="pt-PT" sz="2000" dirty="0" smtClean="0">
                <a:solidFill>
                  <a:schemeClr val="accent1">
                    <a:lumMod val="75000"/>
                  </a:schemeClr>
                </a:solidFill>
              </a:rPr>
              <a:t>Modelo do custo.</a:t>
            </a:r>
          </a:p>
          <a:p>
            <a:pPr marL="514350" indent="-514350" algn="just">
              <a:buBlip>
                <a:blip r:embed="rId3"/>
              </a:buBlip>
            </a:pPr>
            <a:r>
              <a:rPr lang="pt-PT" sz="2000" dirty="0" smtClean="0">
                <a:solidFill>
                  <a:schemeClr val="accent1">
                    <a:lumMod val="75000"/>
                  </a:schemeClr>
                </a:solidFill>
              </a:rPr>
              <a:t>Mensuração subsequente</a:t>
            </a:r>
          </a:p>
          <a:p>
            <a:pPr marL="1428750" lvl="2" indent="-514350" algn="just">
              <a:buBlip>
                <a:blip r:embed="rId3"/>
              </a:buBlip>
            </a:pPr>
            <a:r>
              <a:rPr lang="pt-PT" sz="2000" dirty="0" smtClean="0">
                <a:solidFill>
                  <a:schemeClr val="accent1">
                    <a:lumMod val="75000"/>
                  </a:schemeClr>
                </a:solidFill>
              </a:rPr>
              <a:t>Modelo do custo; ou</a:t>
            </a:r>
          </a:p>
          <a:p>
            <a:pPr marL="1428750" lvl="2" indent="-514350" algn="just">
              <a:buBlip>
                <a:blip r:embed="rId3"/>
              </a:buBlip>
            </a:pPr>
            <a:r>
              <a:rPr lang="pt-PT" sz="2000" dirty="0" smtClean="0">
                <a:solidFill>
                  <a:schemeClr val="accent1">
                    <a:lumMod val="75000"/>
                  </a:schemeClr>
                </a:solidFill>
              </a:rPr>
              <a:t> Modelo da revalorização.</a:t>
            </a:r>
          </a:p>
        </p:txBody>
      </p:sp>
      <p:pic>
        <p:nvPicPr>
          <p:cNvPr id="8" name="Imagem 7" descr="1.jpg"/>
          <p:cNvPicPr>
            <a:picLocks noChangeAspect="1"/>
          </p:cNvPicPr>
          <p:nvPr/>
        </p:nvPicPr>
        <p:blipFill>
          <a:blip r:embed="rId4" cstate="print"/>
          <a:stretch>
            <a:fillRect/>
          </a:stretch>
        </p:blipFill>
        <p:spPr>
          <a:xfrm>
            <a:off x="5868144" y="2420888"/>
            <a:ext cx="2507234" cy="1643074"/>
          </a:xfrm>
          <a:prstGeom prst="rect">
            <a:avLst/>
          </a:prstGeom>
        </p:spPr>
      </p:pic>
      <p:sp>
        <p:nvSpPr>
          <p:cNvPr id="12" name="CaixaDeTexto 11"/>
          <p:cNvSpPr txBox="1"/>
          <p:nvPr/>
        </p:nvSpPr>
        <p:spPr>
          <a:xfrm>
            <a:off x="755576" y="4509120"/>
            <a:ext cx="7572428" cy="1015663"/>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pPr algn="just"/>
            <a:r>
              <a:rPr lang="pt-PT" sz="2000" dirty="0" smtClean="0">
                <a:solidFill>
                  <a:schemeClr val="tx2">
                    <a:lumMod val="75000"/>
                  </a:schemeClr>
                </a:solidFill>
              </a:rPr>
              <a:t>São dispêndios com a exploração e avaliação de recursos minerais incorridos em momento anterior à demonstração da exequibilidade técnica e viabilidade comercial da extracção do recurso.</a:t>
            </a:r>
            <a:endParaRPr lang="pt-PT" sz="2000" dirty="0">
              <a:solidFill>
                <a:schemeClr val="tx2">
                  <a:lumMod val="75000"/>
                </a:schemeClr>
              </a:solidFill>
            </a:endParaRPr>
          </a:p>
        </p:txBody>
      </p:sp>
      <p:sp>
        <p:nvSpPr>
          <p:cNvPr id="14" name="Marcador de Posição da Data 13"/>
          <p:cNvSpPr>
            <a:spLocks noGrp="1"/>
          </p:cNvSpPr>
          <p:nvPr>
            <p:ph type="dt" sz="half" idx="10"/>
          </p:nvPr>
        </p:nvSpPr>
        <p:spPr/>
        <p:txBody>
          <a:bodyPr/>
          <a:lstStyle/>
          <a:p>
            <a:r>
              <a:rPr lang="pt-PT" smtClean="0"/>
              <a:t>João Gomes /Jorge Pires</a:t>
            </a:r>
            <a:endParaRPr lang="en-US"/>
          </a:p>
        </p:txBody>
      </p:sp>
      <p:sp>
        <p:nvSpPr>
          <p:cNvPr id="15" name="Marcador de Posição do Rodapé 14"/>
          <p:cNvSpPr>
            <a:spLocks noGrp="1"/>
          </p:cNvSpPr>
          <p:nvPr>
            <p:ph type="ftr" sz="quarter" idx="11"/>
          </p:nvPr>
        </p:nvSpPr>
        <p:spPr/>
        <p:txBody>
          <a:bodyPr/>
          <a:lstStyle/>
          <a:p>
            <a:r>
              <a:rPr lang="en-US" smtClean="0"/>
              <a:t>Contabilidade Financeira</a:t>
            </a:r>
            <a:endParaRPr lang="en-US"/>
          </a:p>
        </p:txBody>
      </p:sp>
      <p:pic>
        <p:nvPicPr>
          <p:cNvPr id="16" name="Imagem 15" descr="C:\Users\Goreti\AppData\Local\Microsoft\Windows Live Mail\WLMDSS.tmp\WLM11E4.tmp\Logo ESGT_Jpeg.jpg"/>
          <p:cNvPicPr>
            <a:picLocks noChangeAspect="1" noChangeArrowheads="1"/>
          </p:cNvPicPr>
          <p:nvPr/>
        </p:nvPicPr>
        <p:blipFill>
          <a:blip r:embed="rId5" cstate="print"/>
          <a:srcRect/>
          <a:stretch>
            <a:fillRect/>
          </a:stretch>
        </p:blipFill>
        <p:spPr bwMode="auto">
          <a:xfrm>
            <a:off x="7924800" y="0"/>
            <a:ext cx="1219200" cy="945502"/>
          </a:xfrm>
          <a:prstGeom prst="rect">
            <a:avLst/>
          </a:prstGeom>
          <a:noFill/>
          <a:ln w="9525">
            <a:noFill/>
            <a:miter lim="800000"/>
            <a:headEnd/>
            <a:tailEnd/>
          </a:ln>
        </p:spPr>
      </p:pic>
      <p:sp>
        <p:nvSpPr>
          <p:cNvPr id="17" name="CaixaDeTexto 1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133</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17</a:t>
            </a:r>
            <a:endParaRPr lang="pt-PT" sz="2400" b="1" dirty="0">
              <a:solidFill>
                <a:schemeClr val="bg1"/>
              </a:solidFill>
            </a:endParaRPr>
          </a:p>
        </p:txBody>
      </p:sp>
      <p:sp>
        <p:nvSpPr>
          <p:cNvPr id="6" name="Rectângulo 5"/>
          <p:cNvSpPr/>
          <p:nvPr/>
        </p:nvSpPr>
        <p:spPr>
          <a:xfrm>
            <a:off x="899592" y="2204864"/>
            <a:ext cx="7391400" cy="1015663"/>
          </a:xfrm>
          <a:prstGeom prst="rect">
            <a:avLst/>
          </a:prstGeom>
          <a:solidFill>
            <a:schemeClr val="accent5">
              <a:lumMod val="20000"/>
              <a:lumOff val="80000"/>
            </a:schemeClr>
          </a:solidFill>
        </p:spPr>
        <p:txBody>
          <a:bodyPr wrap="square">
            <a:spAutoFit/>
          </a:bodyPr>
          <a:lstStyle/>
          <a:p>
            <a:pPr lvl="0" algn="just" fontAlgn="base">
              <a:spcBef>
                <a:spcPct val="0"/>
              </a:spcBef>
              <a:spcAft>
                <a:spcPct val="0"/>
              </a:spcAft>
            </a:pPr>
            <a:r>
              <a:rPr lang="pt-PT" sz="2000" b="1" dirty="0" smtClean="0">
                <a:solidFill>
                  <a:srgbClr val="00B0F0"/>
                </a:solidFill>
                <a:ea typeface="Calibri" pitchFamily="34" charset="0"/>
                <a:cs typeface="Times New Roman" pitchFamily="18" charset="0"/>
              </a:rPr>
              <a:t>Activos biológicos:</a:t>
            </a:r>
          </a:p>
          <a:p>
            <a:pPr lvl="0" algn="just" fontAlgn="base">
              <a:spcBef>
                <a:spcPct val="0"/>
              </a:spcBef>
              <a:spcAft>
                <a:spcPct val="0"/>
              </a:spcAft>
            </a:pPr>
            <a:r>
              <a:rPr lang="pt-PT" sz="2000" dirty="0" smtClean="0">
                <a:solidFill>
                  <a:srgbClr val="0070C0"/>
                </a:solidFill>
                <a:ea typeface="Calibri" pitchFamily="34" charset="0"/>
                <a:cs typeface="Times New Roman" pitchFamily="18" charset="0"/>
              </a:rPr>
              <a:t>são animais ou plantas vivos quando relacionados com a actividade agrícola</a:t>
            </a:r>
            <a:endParaRPr lang="pt-PT" sz="2000" dirty="0" smtClean="0">
              <a:solidFill>
                <a:srgbClr val="0070C0"/>
              </a:solidFill>
              <a:cs typeface="Arial" pitchFamily="34" charset="0"/>
            </a:endParaRPr>
          </a:p>
        </p:txBody>
      </p:sp>
      <p:sp>
        <p:nvSpPr>
          <p:cNvPr id="7" name="Rectângulo 6"/>
          <p:cNvSpPr/>
          <p:nvPr/>
        </p:nvSpPr>
        <p:spPr>
          <a:xfrm>
            <a:off x="899592" y="3356992"/>
            <a:ext cx="7391400" cy="1015663"/>
          </a:xfrm>
          <a:prstGeom prst="rect">
            <a:avLst/>
          </a:prstGeom>
          <a:solidFill>
            <a:schemeClr val="accent5">
              <a:lumMod val="60000"/>
              <a:lumOff val="40000"/>
            </a:schemeClr>
          </a:solidFill>
        </p:spPr>
        <p:txBody>
          <a:bodyPr wrap="square">
            <a:spAutoFit/>
          </a:bodyPr>
          <a:lstStyle/>
          <a:p>
            <a:pPr lvl="0" algn="just" eaLnBrk="0" fontAlgn="base" hangingPunct="0">
              <a:spcBef>
                <a:spcPct val="0"/>
              </a:spcBef>
              <a:spcAft>
                <a:spcPct val="0"/>
              </a:spcAft>
            </a:pPr>
            <a:r>
              <a:rPr lang="pt-PT" sz="2000" b="1" dirty="0" smtClean="0">
                <a:solidFill>
                  <a:srgbClr val="002060"/>
                </a:solidFill>
                <a:ea typeface="Calibri" pitchFamily="34" charset="0"/>
                <a:cs typeface="Times New Roman" pitchFamily="18" charset="0"/>
              </a:rPr>
              <a:t>Produto agrícola:</a:t>
            </a:r>
          </a:p>
          <a:p>
            <a:pPr lvl="0" algn="just" eaLnBrk="0" fontAlgn="base" hangingPunct="0">
              <a:spcBef>
                <a:spcPct val="0"/>
              </a:spcBef>
              <a:spcAft>
                <a:spcPct val="0"/>
              </a:spcAft>
            </a:pPr>
            <a:r>
              <a:rPr lang="pt-PT" sz="2000" dirty="0" smtClean="0">
                <a:solidFill>
                  <a:srgbClr val="002060"/>
                </a:solidFill>
                <a:ea typeface="Calibri" pitchFamily="34" charset="0"/>
                <a:cs typeface="Times New Roman" pitchFamily="18" charset="0"/>
              </a:rPr>
              <a:t>é o produto colhido dos activos biológicos da entidade, somente no momento da colheita</a:t>
            </a:r>
            <a:endParaRPr lang="pt-PT" sz="2000" dirty="0" smtClean="0">
              <a:solidFill>
                <a:srgbClr val="002060"/>
              </a:solidFill>
              <a:cs typeface="Arial" pitchFamily="34" charset="0"/>
            </a:endParaRPr>
          </a:p>
        </p:txBody>
      </p:sp>
      <p:sp>
        <p:nvSpPr>
          <p:cNvPr id="8" name="Rectangle 1"/>
          <p:cNvSpPr>
            <a:spLocks noChangeArrowheads="1"/>
          </p:cNvSpPr>
          <p:nvPr/>
        </p:nvSpPr>
        <p:spPr bwMode="auto">
          <a:xfrm>
            <a:off x="899592" y="4653136"/>
            <a:ext cx="73152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Os rendimentos e os gastos resultantes da aplicação do justo valor em activos biológicos consumíveis que não sejam explorações silvícolas plurianuais concorrem para a formação do lucro tributável</a:t>
            </a:r>
            <a:endParaRPr kumimoji="0" lang="pt-PT" sz="2000" b="0" i="0" u="none" strike="noStrike" cap="none" normalizeH="0" baseline="0" dirty="0" smtClean="0">
              <a:ln>
                <a:noFill/>
              </a:ln>
              <a:solidFill>
                <a:srgbClr val="002060"/>
              </a:solidFill>
              <a:effectLst/>
              <a:cs typeface="Arial" pitchFamily="34" charset="0"/>
            </a:endParaRP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4" name="Marcador de Posição do Rodapé 13"/>
          <p:cNvSpPr>
            <a:spLocks noGrp="1"/>
          </p:cNvSpPr>
          <p:nvPr>
            <p:ph type="ftr" sz="quarter" idx="11"/>
          </p:nvPr>
        </p:nvSpPr>
        <p:spPr/>
        <p:txBody>
          <a:bodyPr/>
          <a:lstStyle/>
          <a:p>
            <a:r>
              <a:rPr lang="en-US" smtClean="0"/>
              <a:t>Contabilidade Financeira</a:t>
            </a:r>
            <a:endParaRPr lang="en-US"/>
          </a:p>
        </p:txBody>
      </p:sp>
      <p:pic>
        <p:nvPicPr>
          <p:cNvPr id="15" name="Imagem 14"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6" name="CaixaDeTexto 15"/>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134</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17</a:t>
            </a:r>
            <a:endParaRPr lang="pt-PT" sz="2400" b="1" dirty="0">
              <a:solidFill>
                <a:schemeClr val="bg1"/>
              </a:solidFill>
            </a:endParaRPr>
          </a:p>
        </p:txBody>
      </p:sp>
      <p:sp>
        <p:nvSpPr>
          <p:cNvPr id="6" name="CaixaDeTexto 5"/>
          <p:cNvSpPr txBox="1"/>
          <p:nvPr/>
        </p:nvSpPr>
        <p:spPr>
          <a:xfrm>
            <a:off x="899592" y="1772816"/>
            <a:ext cx="7358114" cy="40011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pPr algn="ctr"/>
            <a:r>
              <a:rPr lang="pt-PT" sz="2000" dirty="0" smtClean="0"/>
              <a:t>Mensuração</a:t>
            </a:r>
            <a:endParaRPr lang="pt-PT" sz="2000" dirty="0"/>
          </a:p>
        </p:txBody>
      </p:sp>
      <p:sp>
        <p:nvSpPr>
          <p:cNvPr id="7" name="CaixaDeTexto 6"/>
          <p:cNvSpPr txBox="1"/>
          <p:nvPr/>
        </p:nvSpPr>
        <p:spPr>
          <a:xfrm>
            <a:off x="899592" y="2487196"/>
            <a:ext cx="3500462" cy="400110"/>
          </a:xfrm>
          <a:prstGeom prst="rect">
            <a:avLst/>
          </a:prstGeom>
          <a:solidFill>
            <a:schemeClr val="tx2">
              <a:lumMod val="75000"/>
            </a:schemeClr>
          </a:solidFill>
        </p:spPr>
        <p:txBody>
          <a:bodyPr wrap="square" rtlCol="0">
            <a:spAutoFit/>
          </a:bodyPr>
          <a:lstStyle/>
          <a:p>
            <a:pPr algn="ctr"/>
            <a:r>
              <a:rPr lang="pt-PT" sz="2000" dirty="0" smtClean="0">
                <a:solidFill>
                  <a:schemeClr val="bg1"/>
                </a:solidFill>
              </a:rPr>
              <a:t>Activos biológicos</a:t>
            </a:r>
            <a:endParaRPr lang="pt-PT" sz="2000" dirty="0">
              <a:solidFill>
                <a:schemeClr val="bg1"/>
              </a:solidFill>
            </a:endParaRPr>
          </a:p>
        </p:txBody>
      </p:sp>
      <p:sp>
        <p:nvSpPr>
          <p:cNvPr id="8" name="CaixaDeTexto 7"/>
          <p:cNvSpPr txBox="1"/>
          <p:nvPr/>
        </p:nvSpPr>
        <p:spPr>
          <a:xfrm>
            <a:off x="4757244" y="2487196"/>
            <a:ext cx="3500462" cy="400110"/>
          </a:xfrm>
          <a:prstGeom prst="rect">
            <a:avLst/>
          </a:prstGeom>
          <a:solidFill>
            <a:schemeClr val="tx2">
              <a:lumMod val="75000"/>
            </a:schemeClr>
          </a:solidFill>
        </p:spPr>
        <p:txBody>
          <a:bodyPr wrap="square" rtlCol="0">
            <a:spAutoFit/>
          </a:bodyPr>
          <a:lstStyle/>
          <a:p>
            <a:pPr algn="ctr"/>
            <a:r>
              <a:rPr lang="pt-PT" sz="2000" dirty="0" smtClean="0">
                <a:solidFill>
                  <a:schemeClr val="bg1"/>
                </a:solidFill>
              </a:rPr>
              <a:t>Produtos Agrícolas</a:t>
            </a:r>
            <a:endParaRPr lang="pt-PT" sz="2000" dirty="0">
              <a:solidFill>
                <a:schemeClr val="bg1"/>
              </a:solidFill>
            </a:endParaRPr>
          </a:p>
        </p:txBody>
      </p:sp>
      <p:sp>
        <p:nvSpPr>
          <p:cNvPr id="12" name="CaixaDeTexto 11"/>
          <p:cNvSpPr txBox="1"/>
          <p:nvPr/>
        </p:nvSpPr>
        <p:spPr>
          <a:xfrm>
            <a:off x="828154" y="3130138"/>
            <a:ext cx="3571900" cy="707886"/>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pPr algn="ctr"/>
            <a:r>
              <a:rPr lang="pt-PT" sz="2000" dirty="0" smtClean="0">
                <a:solidFill>
                  <a:schemeClr val="tx2">
                    <a:lumMod val="75000"/>
                  </a:schemeClr>
                </a:solidFill>
              </a:rPr>
              <a:t>Justo valor menos os  custos estimados no ponto de venda</a:t>
            </a:r>
            <a:endParaRPr lang="pt-PT" sz="2000" dirty="0">
              <a:solidFill>
                <a:schemeClr val="tx2">
                  <a:lumMod val="75000"/>
                </a:schemeClr>
              </a:solidFill>
            </a:endParaRPr>
          </a:p>
        </p:txBody>
      </p:sp>
      <p:sp>
        <p:nvSpPr>
          <p:cNvPr id="14" name="CaixaDeTexto 13"/>
          <p:cNvSpPr txBox="1"/>
          <p:nvPr/>
        </p:nvSpPr>
        <p:spPr>
          <a:xfrm>
            <a:off x="4757244" y="3130138"/>
            <a:ext cx="3500462" cy="1015663"/>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pPr algn="ctr"/>
            <a:r>
              <a:rPr lang="pt-PT" sz="2000" dirty="0" smtClean="0">
                <a:solidFill>
                  <a:schemeClr val="tx2">
                    <a:lumMod val="75000"/>
                  </a:schemeClr>
                </a:solidFill>
              </a:rPr>
              <a:t>Justo valor menos os  custos estimados no ponto de venda no momento da colheita</a:t>
            </a:r>
            <a:endParaRPr lang="pt-PT" sz="2000" dirty="0">
              <a:solidFill>
                <a:schemeClr val="tx2">
                  <a:lumMod val="75000"/>
                </a:schemeClr>
              </a:solidFill>
            </a:endParaRPr>
          </a:p>
        </p:txBody>
      </p:sp>
      <p:sp>
        <p:nvSpPr>
          <p:cNvPr id="15" name="CaixaDeTexto 14"/>
          <p:cNvSpPr txBox="1"/>
          <p:nvPr/>
        </p:nvSpPr>
        <p:spPr>
          <a:xfrm>
            <a:off x="827584" y="4869160"/>
            <a:ext cx="3571900" cy="1015663"/>
          </a:xfrm>
          <a:prstGeom prst="rect">
            <a:avLst/>
          </a:prstGeom>
          <a:solidFill>
            <a:schemeClr val="tx2">
              <a:lumMod val="75000"/>
            </a:schemeClr>
          </a:solidFill>
        </p:spPr>
        <p:txBody>
          <a:bodyPr wrap="square" rtlCol="0">
            <a:spAutoFit/>
          </a:bodyPr>
          <a:lstStyle/>
          <a:p>
            <a:pPr algn="ctr"/>
            <a:r>
              <a:rPr lang="pt-PT" sz="2000" dirty="0" smtClean="0">
                <a:solidFill>
                  <a:srgbClr val="FFC000"/>
                </a:solidFill>
              </a:rPr>
              <a:t>Alteração no justo valor durante o período é reconhecido como ganho ou perda</a:t>
            </a:r>
          </a:p>
        </p:txBody>
      </p:sp>
      <p:sp>
        <p:nvSpPr>
          <p:cNvPr id="16" name="Seta para baixo 15"/>
          <p:cNvSpPr/>
          <p:nvPr/>
        </p:nvSpPr>
        <p:spPr>
          <a:xfrm>
            <a:off x="2267744" y="4149080"/>
            <a:ext cx="785818"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000" dirty="0" smtClean="0"/>
          </a:p>
        </p:txBody>
      </p:sp>
      <p:pic>
        <p:nvPicPr>
          <p:cNvPr id="17" name="Imagem 16" descr="m_PRODU%C3%87%C3%83O-DE-GR%C3%83OS-(5)_10909f.jpg"/>
          <p:cNvPicPr>
            <a:picLocks noChangeAspect="1"/>
          </p:cNvPicPr>
          <p:nvPr/>
        </p:nvPicPr>
        <p:blipFill>
          <a:blip r:embed="rId3" cstate="print"/>
          <a:stretch>
            <a:fillRect/>
          </a:stretch>
        </p:blipFill>
        <p:spPr>
          <a:xfrm>
            <a:off x="5652120" y="4581128"/>
            <a:ext cx="1785930" cy="1339448"/>
          </a:xfrm>
          <a:prstGeom prst="rect">
            <a:avLst/>
          </a:prstGeom>
        </p:spPr>
      </p:pic>
      <p:sp>
        <p:nvSpPr>
          <p:cNvPr id="18" name="Marcador de Posição da Data 17"/>
          <p:cNvSpPr>
            <a:spLocks noGrp="1"/>
          </p:cNvSpPr>
          <p:nvPr>
            <p:ph type="dt" sz="half" idx="10"/>
          </p:nvPr>
        </p:nvSpPr>
        <p:spPr/>
        <p:txBody>
          <a:bodyPr/>
          <a:lstStyle/>
          <a:p>
            <a:r>
              <a:rPr lang="pt-PT" smtClean="0"/>
              <a:t>João Gomes /Jorge Pires</a:t>
            </a:r>
            <a:endParaRPr lang="en-US"/>
          </a:p>
        </p:txBody>
      </p:sp>
      <p:sp>
        <p:nvSpPr>
          <p:cNvPr id="19" name="Marcador de Posição do Rodapé 18"/>
          <p:cNvSpPr>
            <a:spLocks noGrp="1"/>
          </p:cNvSpPr>
          <p:nvPr>
            <p:ph type="ftr" sz="quarter" idx="11"/>
          </p:nvPr>
        </p:nvSpPr>
        <p:spPr/>
        <p:txBody>
          <a:bodyPr/>
          <a:lstStyle/>
          <a:p>
            <a:r>
              <a:rPr lang="en-US" smtClean="0"/>
              <a:t>Contabilidade Financeira</a:t>
            </a:r>
            <a:endParaRPr lang="en-US"/>
          </a:p>
        </p:txBody>
      </p:sp>
      <p:pic>
        <p:nvPicPr>
          <p:cNvPr id="20" name="Imagem 1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21" name="CaixaDeTexto 2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135</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17</a:t>
            </a:r>
            <a:endParaRPr lang="pt-PT" sz="2400" b="1" dirty="0">
              <a:solidFill>
                <a:schemeClr val="bg1"/>
              </a:solidFill>
            </a:endParaRPr>
          </a:p>
        </p:txBody>
      </p:sp>
      <p:sp>
        <p:nvSpPr>
          <p:cNvPr id="6" name="Rectângulo 5"/>
          <p:cNvSpPr/>
          <p:nvPr/>
        </p:nvSpPr>
        <p:spPr>
          <a:xfrm>
            <a:off x="683568" y="1928802"/>
            <a:ext cx="7560840" cy="2862322"/>
          </a:xfrm>
          <a:prstGeom prst="rect">
            <a:avLst/>
          </a:prstGeom>
        </p:spPr>
        <p:txBody>
          <a:bodyPr wrap="square">
            <a:spAutoFit/>
          </a:bodyPr>
          <a:lstStyle/>
          <a:p>
            <a:pPr marL="514350" indent="-514350" algn="just">
              <a:buBlip>
                <a:blip r:embed="rId3"/>
              </a:buBlip>
            </a:pPr>
            <a:r>
              <a:rPr lang="pt-PT" sz="2000" dirty="0" smtClean="0">
                <a:solidFill>
                  <a:schemeClr val="accent1">
                    <a:lumMod val="75000"/>
                  </a:schemeClr>
                </a:solidFill>
              </a:rPr>
              <a:t>A melhor referência para determinar o JV são os mercados activos (Ex.: cotações oficiais de mercado disponibilizadas pelo SIMA)</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Na ausência de um mercado activo é mensurado pelo custo menos a depreciação e perda por imparidade acumuladas</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Os subsídios relacionados com a actividade agrícola são reconhecidos como rendimentos desde que satisfeitas as condições ligadas à sua atribuição</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136</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18</a:t>
            </a:r>
            <a:endParaRPr lang="pt-PT" sz="2400" b="1" dirty="0">
              <a:solidFill>
                <a:schemeClr val="bg1"/>
              </a:solidFill>
            </a:endParaRPr>
          </a:p>
        </p:txBody>
      </p:sp>
      <p:sp>
        <p:nvSpPr>
          <p:cNvPr id="6" name="Rectangle 1"/>
          <p:cNvSpPr>
            <a:spLocks noChangeArrowheads="1"/>
          </p:cNvSpPr>
          <p:nvPr/>
        </p:nvSpPr>
        <p:spPr bwMode="auto">
          <a:xfrm>
            <a:off x="827584" y="1988840"/>
            <a:ext cx="7467600"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Os inventários devem ser mensurados pelo custo ou valor realizável líquido, dos dois o mais baixo</a:t>
            </a: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A imputação de gastos gerais de produção fixos aos custos de conversão é baseada na capacidade normal das instalações de produção</a:t>
            </a:r>
            <a:endParaRPr kumimoji="0" lang="pt-PT" sz="2000" b="0" i="0" u="none" strike="noStrike" cap="none" normalizeH="0" baseline="0" dirty="0" smtClean="0">
              <a:ln>
                <a:noFill/>
              </a:ln>
              <a:solidFill>
                <a:srgbClr val="00B0F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Desde que os prestadores de serviços tenham inventários, estes são mensurados pelos custos da respectiva produção</a:t>
            </a: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As fórmulas de custeio previstas são o custo específico, o FIFO e o custo médio ponderado</a:t>
            </a:r>
            <a:endParaRPr kumimoji="0" lang="pt-PT" sz="2000" b="0" i="0" u="none" strike="noStrike" cap="none" normalizeH="0" baseline="0" dirty="0" smtClean="0">
              <a:ln>
                <a:noFill/>
              </a:ln>
              <a:solidFill>
                <a:srgbClr val="00B0F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137</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18</a:t>
            </a:r>
            <a:endParaRPr lang="pt-PT" sz="2400" b="1" dirty="0">
              <a:solidFill>
                <a:schemeClr val="bg1"/>
              </a:solidFill>
            </a:endParaRPr>
          </a:p>
        </p:txBody>
      </p:sp>
      <p:sp>
        <p:nvSpPr>
          <p:cNvPr id="6" name="Rectangle 1"/>
          <p:cNvSpPr>
            <a:spLocks noChangeArrowheads="1"/>
          </p:cNvSpPr>
          <p:nvPr/>
        </p:nvSpPr>
        <p:spPr bwMode="auto">
          <a:xfrm>
            <a:off x="827584" y="2204864"/>
            <a:ext cx="746760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A redução dos inventários para o valor realizável líquido corresponde a uma perda por imparidade</a:t>
            </a: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As entidades que ultrapassem, durante dois exercícios consecutivos, dois dos três limites indicados no n.º 2 do artigo 262.º do Código das Sociedades Comerciais, ficam obrigadas a adoptar o sistema de inventário permanente na contabilização dos inventários</a:t>
            </a:r>
            <a:endParaRPr kumimoji="0" lang="pt-PT" sz="2000" b="0" i="0" u="none" strike="noStrike" cap="none" normalizeH="0" baseline="0" dirty="0" smtClean="0">
              <a:ln>
                <a:noFill/>
              </a:ln>
              <a:solidFill>
                <a:srgbClr val="00B0F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É dedutível para efeitos fiscais a diferença entre o custo de aquisição ou de produção dos inventários e o respectivo valor realizável líquido referido à data do balanço, quando este for inferior àquele</a:t>
            </a:r>
            <a:endParaRPr kumimoji="0" lang="pt-PT" sz="2000" b="0" i="0" u="none" strike="noStrike" cap="none" normalizeH="0" baseline="0" dirty="0" smtClean="0">
              <a:ln>
                <a:noFill/>
              </a:ln>
              <a:solidFill>
                <a:srgbClr val="00206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138</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19</a:t>
            </a:r>
            <a:endParaRPr lang="pt-PT" sz="2400" b="1" dirty="0">
              <a:solidFill>
                <a:schemeClr val="bg1"/>
              </a:solidFill>
            </a:endParaRPr>
          </a:p>
        </p:txBody>
      </p:sp>
      <p:sp>
        <p:nvSpPr>
          <p:cNvPr id="6" name="Rectangle 1"/>
          <p:cNvSpPr>
            <a:spLocks noChangeArrowheads="1"/>
          </p:cNvSpPr>
          <p:nvPr/>
        </p:nvSpPr>
        <p:spPr bwMode="auto">
          <a:xfrm>
            <a:off x="899592" y="2009165"/>
            <a:ext cx="7391400" cy="1015663"/>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Um </a:t>
            </a:r>
            <a:r>
              <a:rPr kumimoji="0" lang="pt-PT" sz="2000" b="0" i="0" u="sng" strike="noStrike" cap="none" normalizeH="0" baseline="0" dirty="0" smtClean="0">
                <a:ln>
                  <a:noFill/>
                </a:ln>
                <a:solidFill>
                  <a:srgbClr val="002060"/>
                </a:solidFill>
                <a:effectLst/>
                <a:ea typeface="Calibri" pitchFamily="34" charset="0"/>
                <a:cs typeface="Times New Roman" pitchFamily="18" charset="0"/>
              </a:rPr>
              <a:t>contrato de construção</a:t>
            </a:r>
            <a:r>
              <a:rPr kumimoji="0" lang="pt-PT" sz="2000" b="0" i="0" u="none" strike="noStrike" cap="none" normalizeH="0" baseline="0" dirty="0" smtClean="0">
                <a:ln>
                  <a:noFill/>
                </a:ln>
                <a:solidFill>
                  <a:srgbClr val="002060"/>
                </a:solidFill>
                <a:effectLst/>
                <a:ea typeface="Calibri" pitchFamily="34" charset="0"/>
                <a:cs typeface="Times New Roman" pitchFamily="18" charset="0"/>
              </a:rPr>
              <a:t> é um contrato de empreitada pelo qual uma das partes se obriga em relação à outra a realizar certa obra, mediante um preço</a:t>
            </a:r>
            <a:endParaRPr kumimoji="0" lang="pt-PT" sz="2000" b="0" i="0" u="none" strike="noStrike" cap="none" normalizeH="0" baseline="0" dirty="0" smtClean="0">
              <a:ln>
                <a:noFill/>
              </a:ln>
              <a:solidFill>
                <a:srgbClr val="002060"/>
              </a:solidFill>
              <a:effectLst/>
              <a:cs typeface="Arial" pitchFamily="34" charset="0"/>
            </a:endParaRPr>
          </a:p>
        </p:txBody>
      </p:sp>
      <p:sp>
        <p:nvSpPr>
          <p:cNvPr id="7" name="Rectângulo 6"/>
          <p:cNvSpPr/>
          <p:nvPr/>
        </p:nvSpPr>
        <p:spPr>
          <a:xfrm>
            <a:off x="899592" y="3364632"/>
            <a:ext cx="5105400" cy="707886"/>
          </a:xfrm>
          <a:prstGeom prst="rect">
            <a:avLst/>
          </a:prstGeom>
        </p:spPr>
        <p:txBody>
          <a:bodyPr wrap="square">
            <a:spAutoFit/>
          </a:bodyPr>
          <a:lstStyle/>
          <a:p>
            <a:pPr lvl="0" algn="just" eaLnBrk="0" fontAlgn="base" hangingPunct="0">
              <a:spcBef>
                <a:spcPct val="0"/>
              </a:spcBef>
              <a:spcAft>
                <a:spcPct val="0"/>
              </a:spcAft>
              <a:buFont typeface="Wingdings" pitchFamily="2" charset="2"/>
              <a:buChar char="ü"/>
            </a:pPr>
            <a:r>
              <a:rPr lang="pt-PT" sz="2000" dirty="0" smtClean="0">
                <a:solidFill>
                  <a:srgbClr val="002060"/>
                </a:solidFill>
                <a:ea typeface="Calibri" pitchFamily="34" charset="0"/>
                <a:cs typeface="Times New Roman" pitchFamily="18" charset="0"/>
              </a:rPr>
              <a:t>Abandono da contabilização com base na Circular n.º 5/90, da DSIRC</a:t>
            </a:r>
            <a:endParaRPr lang="pt-PT" sz="2000" dirty="0" smtClean="0">
              <a:solidFill>
                <a:srgbClr val="002060"/>
              </a:solidFill>
              <a:cs typeface="Arial" pitchFamily="34" charset="0"/>
            </a:endParaRPr>
          </a:p>
        </p:txBody>
      </p:sp>
      <p:pic>
        <p:nvPicPr>
          <p:cNvPr id="8" name="Imagem 7" descr="construcao.jpg"/>
          <p:cNvPicPr>
            <a:picLocks noChangeAspect="1"/>
          </p:cNvPicPr>
          <p:nvPr/>
        </p:nvPicPr>
        <p:blipFill>
          <a:blip r:embed="rId3" cstate="print"/>
          <a:stretch>
            <a:fillRect/>
          </a:stretch>
        </p:blipFill>
        <p:spPr>
          <a:xfrm>
            <a:off x="6614592" y="3517032"/>
            <a:ext cx="1636575" cy="2091469"/>
          </a:xfrm>
          <a:prstGeom prst="rect">
            <a:avLst/>
          </a:prstGeom>
        </p:spPr>
      </p:pic>
      <p:sp>
        <p:nvSpPr>
          <p:cNvPr id="12" name="Rectangle 2"/>
          <p:cNvSpPr>
            <a:spLocks noChangeArrowheads="1"/>
          </p:cNvSpPr>
          <p:nvPr/>
        </p:nvSpPr>
        <p:spPr bwMode="auto">
          <a:xfrm>
            <a:off x="899592" y="4447565"/>
            <a:ext cx="49530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Reconhecimento do rédito dos contratos de construção com base na percentagem de acabamento</a:t>
            </a:r>
            <a:endParaRPr kumimoji="0" lang="pt-PT" sz="2000" b="0" i="0" u="none" strike="noStrike" cap="none" normalizeH="0" baseline="0" dirty="0" smtClean="0">
              <a:ln>
                <a:noFill/>
              </a:ln>
              <a:solidFill>
                <a:srgbClr val="00B0F0"/>
              </a:solidFill>
              <a:effectLst/>
              <a:cs typeface="Arial" pitchFamily="34" charset="0"/>
            </a:endParaRPr>
          </a:p>
        </p:txBody>
      </p:sp>
      <p:pic>
        <p:nvPicPr>
          <p:cNvPr id="14" name="Picture 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128192" y="5803032"/>
            <a:ext cx="6701246" cy="457200"/>
          </a:xfrm>
          <a:prstGeom prst="rect">
            <a:avLst/>
          </a:prstGeom>
          <a:noFill/>
        </p:spPr>
      </p:pic>
      <p:sp>
        <p:nvSpPr>
          <p:cNvPr id="15" name="Marcador de Posição da Data 14"/>
          <p:cNvSpPr>
            <a:spLocks noGrp="1"/>
          </p:cNvSpPr>
          <p:nvPr>
            <p:ph type="dt" sz="half" idx="10"/>
          </p:nvPr>
        </p:nvSpPr>
        <p:spPr/>
        <p:txBody>
          <a:bodyPr/>
          <a:lstStyle/>
          <a:p>
            <a:r>
              <a:rPr lang="pt-PT" smtClean="0"/>
              <a:t>João Gomes /Jorge Pires</a:t>
            </a:r>
            <a:endParaRPr lang="en-US"/>
          </a:p>
        </p:txBody>
      </p:sp>
      <p:sp>
        <p:nvSpPr>
          <p:cNvPr id="16" name="Marcador de Posição do Rodapé 15"/>
          <p:cNvSpPr>
            <a:spLocks noGrp="1"/>
          </p:cNvSpPr>
          <p:nvPr>
            <p:ph type="ftr" sz="quarter" idx="11"/>
          </p:nvPr>
        </p:nvSpPr>
        <p:spPr/>
        <p:txBody>
          <a:bodyPr/>
          <a:lstStyle/>
          <a:p>
            <a:r>
              <a:rPr lang="en-US" smtClean="0"/>
              <a:t>Contabilidade Financeira</a:t>
            </a:r>
            <a:endParaRPr lang="en-US"/>
          </a:p>
        </p:txBody>
      </p:sp>
      <p:pic>
        <p:nvPicPr>
          <p:cNvPr id="17" name="Imagem 16" descr="C:\Users\Goreti\AppData\Local\Microsoft\Windows Live Mail\WLMDSS.tmp\WLM11E4.tmp\Logo ESGT_Jpeg.jpg"/>
          <p:cNvPicPr>
            <a:picLocks noChangeAspect="1" noChangeArrowheads="1"/>
          </p:cNvPicPr>
          <p:nvPr/>
        </p:nvPicPr>
        <p:blipFill>
          <a:blip r:embed="rId5" cstate="print"/>
          <a:srcRect/>
          <a:stretch>
            <a:fillRect/>
          </a:stretch>
        </p:blipFill>
        <p:spPr bwMode="auto">
          <a:xfrm>
            <a:off x="7924800" y="0"/>
            <a:ext cx="1219200" cy="945502"/>
          </a:xfrm>
          <a:prstGeom prst="rect">
            <a:avLst/>
          </a:prstGeom>
          <a:noFill/>
          <a:ln w="9525">
            <a:noFill/>
            <a:miter lim="800000"/>
            <a:headEnd/>
            <a:tailEnd/>
          </a:ln>
        </p:spPr>
      </p:pic>
      <p:sp>
        <p:nvSpPr>
          <p:cNvPr id="18" name="CaixaDeTexto 1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139</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19</a:t>
            </a:r>
            <a:endParaRPr lang="pt-PT" sz="2400" b="1" dirty="0">
              <a:solidFill>
                <a:schemeClr val="bg1"/>
              </a:solidFill>
            </a:endParaRPr>
          </a:p>
        </p:txBody>
      </p:sp>
      <p:sp>
        <p:nvSpPr>
          <p:cNvPr id="13" name="CaixaDeTexto 12"/>
          <p:cNvSpPr txBox="1"/>
          <p:nvPr/>
        </p:nvSpPr>
        <p:spPr>
          <a:xfrm>
            <a:off x="152400" y="6381328"/>
            <a:ext cx="2133600" cy="461665"/>
          </a:xfrm>
          <a:prstGeom prst="rect">
            <a:avLst/>
          </a:prstGeom>
          <a:noFill/>
        </p:spPr>
        <p:txBody>
          <a:bodyPr wrap="square" rtlCol="0">
            <a:spAutoFit/>
          </a:bodyPr>
          <a:lstStyle/>
          <a:p>
            <a:r>
              <a:rPr lang="pt-PT" sz="1200" dirty="0" smtClean="0">
                <a:solidFill>
                  <a:schemeClr val="bg1">
                    <a:lumMod val="50000"/>
                  </a:schemeClr>
                </a:solidFill>
                <a:latin typeface="+mn-lt"/>
              </a:rPr>
              <a:t>grupo moneris</a:t>
            </a:r>
          </a:p>
          <a:p>
            <a:r>
              <a:rPr lang="pt-PT" sz="1200" dirty="0" smtClean="0">
                <a:solidFill>
                  <a:schemeClr val="bg1">
                    <a:lumMod val="50000"/>
                  </a:schemeClr>
                </a:solidFill>
                <a:latin typeface="+mn-lt"/>
              </a:rPr>
              <a:t>João Gomes e Jorge Pires</a:t>
            </a:r>
            <a:endParaRPr lang="pt-PT" sz="1200" dirty="0">
              <a:solidFill>
                <a:schemeClr val="bg1">
                  <a:lumMod val="50000"/>
                </a:schemeClr>
              </a:solidFill>
              <a:latin typeface="+mn-lt"/>
            </a:endParaRPr>
          </a:p>
        </p:txBody>
      </p:sp>
      <p:sp>
        <p:nvSpPr>
          <p:cNvPr id="6" name="Rectangle 1"/>
          <p:cNvSpPr>
            <a:spLocks noChangeArrowheads="1"/>
          </p:cNvSpPr>
          <p:nvPr/>
        </p:nvSpPr>
        <p:spPr bwMode="auto">
          <a:xfrm>
            <a:off x="755576" y="2204864"/>
            <a:ext cx="739140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Quando o desfecho do contrato não puder ser estimado com fiabilidade aplica-se o chamado método do lucro nulo, em que o rédito a reconhecer em cada período iguala os custos incorridos</a:t>
            </a: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As perdas esperadas em contratos de construção devem ser imediatamente reconhecidas como gastos</a:t>
            </a:r>
            <a:endParaRPr kumimoji="0" lang="pt-PT" sz="2000" b="0" i="0" u="none" strike="noStrike" cap="none" normalizeH="0" baseline="0" dirty="0" smtClean="0">
              <a:ln>
                <a:noFill/>
              </a:ln>
              <a:solidFill>
                <a:srgbClr val="00B0F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Para efeitos fiscais a determinação dos resultados de contratos de construção cujo ciclo de produção ou tempo de execução seja superior a um ano é efectuada segundo o critério da percentagem de acabamento</a:t>
            </a:r>
            <a:endParaRPr kumimoji="0" lang="pt-PT" sz="2000" b="0" i="0" u="none" strike="noStrike" cap="none" normalizeH="0" baseline="0" dirty="0" smtClean="0">
              <a:ln>
                <a:noFill/>
              </a:ln>
              <a:solidFill>
                <a:srgbClr val="00206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14</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sp>
        <p:nvSpPr>
          <p:cNvPr id="8" name="Rectângulo 7"/>
          <p:cNvSpPr/>
          <p:nvPr/>
        </p:nvSpPr>
        <p:spPr>
          <a:xfrm>
            <a:off x="2819400" y="2055912"/>
            <a:ext cx="3888432" cy="786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Qualidade da informação</a:t>
            </a:r>
          </a:p>
        </p:txBody>
      </p:sp>
      <p:sp>
        <p:nvSpPr>
          <p:cNvPr id="9" name="Rectângulo 8"/>
          <p:cNvSpPr/>
          <p:nvPr/>
        </p:nvSpPr>
        <p:spPr>
          <a:xfrm>
            <a:off x="2819400" y="2920008"/>
            <a:ext cx="3888432" cy="786199"/>
          </a:xfrm>
          <a:prstGeom prst="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chemeClr val="bg1"/>
                </a:solidFill>
              </a:rPr>
              <a:t>Avaliação do risco de crédito</a:t>
            </a:r>
          </a:p>
        </p:txBody>
      </p:sp>
      <p:sp>
        <p:nvSpPr>
          <p:cNvPr id="10" name="Rectângulo 9"/>
          <p:cNvSpPr/>
          <p:nvPr/>
        </p:nvSpPr>
        <p:spPr>
          <a:xfrm>
            <a:off x="2819400" y="3784104"/>
            <a:ext cx="3888432" cy="786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Acesso ao crédito</a:t>
            </a:r>
          </a:p>
        </p:txBody>
      </p:sp>
      <p:sp>
        <p:nvSpPr>
          <p:cNvPr id="11" name="Rectângulo 10"/>
          <p:cNvSpPr/>
          <p:nvPr/>
        </p:nvSpPr>
        <p:spPr>
          <a:xfrm rot="16200000">
            <a:off x="803176" y="3352056"/>
            <a:ext cx="3240360" cy="648072"/>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600" b="1" dirty="0" smtClean="0">
                <a:solidFill>
                  <a:schemeClr val="bg1"/>
                </a:solidFill>
              </a:rPr>
              <a:t>ANEXO</a:t>
            </a:r>
          </a:p>
        </p:txBody>
      </p:sp>
      <p:sp>
        <p:nvSpPr>
          <p:cNvPr id="12" name="CaixaDeTexto 11"/>
          <p:cNvSpPr txBox="1"/>
          <p:nvPr/>
        </p:nvSpPr>
        <p:spPr>
          <a:xfrm>
            <a:off x="2819400" y="4648200"/>
            <a:ext cx="3888432" cy="646331"/>
          </a:xfrm>
          <a:prstGeom prst="rect">
            <a:avLst/>
          </a:prstGeom>
          <a:solidFill>
            <a:schemeClr val="accent1">
              <a:lumMod val="20000"/>
              <a:lumOff val="80000"/>
            </a:schemeClr>
          </a:solidFill>
        </p:spPr>
        <p:txBody>
          <a:bodyPr wrap="square" rtlCol="0">
            <a:spAutoFit/>
          </a:bodyPr>
          <a:lstStyle/>
          <a:p>
            <a:pPr algn="ctr"/>
            <a:r>
              <a:rPr lang="pt-PT" b="1" dirty="0" smtClean="0"/>
              <a:t>Instrumento fundamental para ultrapassar a assimetria da informação</a:t>
            </a:r>
            <a:endParaRPr lang="pt-PT" b="1"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140</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19</a:t>
            </a:r>
            <a:endParaRPr lang="pt-PT" sz="2400" b="1" dirty="0">
              <a:solidFill>
                <a:schemeClr val="bg1"/>
              </a:solidFill>
            </a:endParaRPr>
          </a:p>
        </p:txBody>
      </p:sp>
      <p:sp>
        <p:nvSpPr>
          <p:cNvPr id="6" name="Rectangle 1"/>
          <p:cNvSpPr>
            <a:spLocks noChangeArrowheads="1"/>
          </p:cNvSpPr>
          <p:nvPr/>
        </p:nvSpPr>
        <p:spPr bwMode="auto">
          <a:xfrm>
            <a:off x="827584" y="2163053"/>
            <a:ext cx="75438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No período transitório (2010 a 2014) a Circular n.º 8/2010, de 22 de Julho de 2010, contém dois regimes alternativos:</a:t>
            </a:r>
            <a:endParaRPr kumimoji="0" lang="pt-PT" sz="2000" b="0" i="0" u="none" strike="noStrike" cap="none" normalizeH="0" baseline="0" dirty="0" smtClean="0">
              <a:ln>
                <a:noFill/>
              </a:ln>
              <a:solidFill>
                <a:srgbClr val="002060"/>
              </a:solidFill>
              <a:effectLst/>
              <a:cs typeface="Arial" pitchFamily="34" charset="0"/>
            </a:endParaRPr>
          </a:p>
        </p:txBody>
      </p:sp>
      <p:pic>
        <p:nvPicPr>
          <p:cNvPr id="7" name="Imagem 6" descr="obrasegura.jpg"/>
          <p:cNvPicPr>
            <a:picLocks noChangeAspect="1"/>
          </p:cNvPicPr>
          <p:nvPr/>
        </p:nvPicPr>
        <p:blipFill>
          <a:blip r:embed="rId3" cstate="print"/>
          <a:stretch>
            <a:fillRect/>
          </a:stretch>
        </p:blipFill>
        <p:spPr>
          <a:xfrm>
            <a:off x="6542584" y="3212232"/>
            <a:ext cx="1857388" cy="2786082"/>
          </a:xfrm>
          <a:prstGeom prst="rect">
            <a:avLst/>
          </a:prstGeom>
        </p:spPr>
      </p:pic>
      <p:sp>
        <p:nvSpPr>
          <p:cNvPr id="8" name="Rectangle 1"/>
          <p:cNvSpPr>
            <a:spLocks noChangeArrowheads="1"/>
          </p:cNvSpPr>
          <p:nvPr/>
        </p:nvSpPr>
        <p:spPr bwMode="auto">
          <a:xfrm>
            <a:off x="899592" y="3284984"/>
            <a:ext cx="5181600" cy="17851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1" indent="0" algn="just" defTabSz="914400" rtl="0" eaLnBrk="0" fontAlgn="base" latinLnBrk="0" hangingPunct="0">
              <a:lnSpc>
                <a:spcPct val="100000"/>
              </a:lnSpc>
              <a:spcBef>
                <a:spcPts val="1200"/>
              </a:spcBef>
              <a:spcAft>
                <a:spcPct val="0"/>
              </a:spcAft>
              <a:buClrTx/>
              <a:buSzTx/>
              <a:buFont typeface="Wingdings" pitchFamily="2" charset="2"/>
              <a:buChar char=""/>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Sujeitos passivos que contabilizavam de acordo com o artigo 19.º e com a Circular n.º 5/90</a:t>
            </a:r>
            <a:endParaRPr kumimoji="0" lang="pt-PT" sz="2000" b="0" i="0" u="none" strike="noStrike" cap="none" normalizeH="0" baseline="0" dirty="0" smtClean="0">
              <a:ln>
                <a:noFill/>
              </a:ln>
              <a:solidFill>
                <a:srgbClr val="00B0F0"/>
              </a:solidFill>
              <a:effectLst/>
              <a:cs typeface="Arial" pitchFamily="34" charset="0"/>
            </a:endParaRPr>
          </a:p>
          <a:p>
            <a:pPr marL="457200" marR="0" lvl="1" indent="0" algn="just" defTabSz="914400" rtl="0" eaLnBrk="0" fontAlgn="base" latinLnBrk="0" hangingPunct="0">
              <a:lnSpc>
                <a:spcPct val="100000"/>
              </a:lnSpc>
              <a:spcBef>
                <a:spcPts val="1200"/>
              </a:spcBef>
              <a:spcAft>
                <a:spcPct val="0"/>
              </a:spcAft>
              <a:buClrTx/>
              <a:buSzTx/>
              <a:buFont typeface="Wingdings" pitchFamily="2" charset="2"/>
              <a:buChar char=""/>
              <a:tabLst/>
            </a:pPr>
            <a:r>
              <a:rPr kumimoji="0" lang="pt-PT" sz="2000" b="0" i="0" u="none" strike="noStrike" cap="none" normalizeH="0" baseline="0" dirty="0" smtClean="0">
                <a:ln>
                  <a:noFill/>
                </a:ln>
                <a:solidFill>
                  <a:schemeClr val="accent1">
                    <a:lumMod val="75000"/>
                  </a:schemeClr>
                </a:solidFill>
                <a:effectLst/>
                <a:ea typeface="Calibri" pitchFamily="34" charset="0"/>
                <a:cs typeface="Times New Roman" pitchFamily="18" charset="0"/>
              </a:rPr>
              <a:t>Sujeitos passivos que contabilizavam de acordo com as regras contabilísticas (DC 3)</a:t>
            </a:r>
            <a:endParaRPr kumimoji="0" lang="pt-PT" sz="2000" b="0" i="0" u="none" strike="noStrike" cap="none" normalizeH="0" baseline="0" dirty="0" smtClean="0">
              <a:ln>
                <a:noFill/>
              </a:ln>
              <a:solidFill>
                <a:schemeClr val="accent1">
                  <a:lumMod val="75000"/>
                </a:schemeClr>
              </a:solidFill>
              <a:effectLst/>
              <a:cs typeface="Arial" pitchFamily="34" charset="0"/>
            </a:endParaRP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4" name="Marcador de Posição do Rodapé 13"/>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141</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20</a:t>
            </a:r>
            <a:endParaRPr lang="pt-PT" sz="2400" b="1" dirty="0">
              <a:solidFill>
                <a:schemeClr val="bg1"/>
              </a:solidFill>
            </a:endParaRPr>
          </a:p>
        </p:txBody>
      </p:sp>
      <p:sp>
        <p:nvSpPr>
          <p:cNvPr id="6" name="Rectângulo 5"/>
          <p:cNvSpPr/>
          <p:nvPr/>
        </p:nvSpPr>
        <p:spPr>
          <a:xfrm>
            <a:off x="827584" y="2143116"/>
            <a:ext cx="7632848" cy="2862322"/>
          </a:xfrm>
          <a:prstGeom prst="rect">
            <a:avLst/>
          </a:prstGeom>
        </p:spPr>
        <p:txBody>
          <a:bodyPr wrap="square">
            <a:spAutoFit/>
          </a:bodyPr>
          <a:lstStyle/>
          <a:p>
            <a:pPr marL="514350" indent="-514350" algn="just">
              <a:buBlip>
                <a:blip r:embed="rId3"/>
              </a:buBlip>
            </a:pPr>
            <a:r>
              <a:rPr lang="pt-PT" sz="2000" dirty="0" smtClean="0">
                <a:solidFill>
                  <a:schemeClr val="accent1">
                    <a:lumMod val="75000"/>
                  </a:schemeClr>
                </a:solidFill>
              </a:rPr>
              <a:t>O rédito deve ser mensurado pelo JV da retribuição recebida ou a receber.</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A diferença entre o JV e a quantia nominal da retribuição é reconhecida como juros.</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Reconhecimento só é efectuado quando for provável que os benefícios económicos referentes à transacção fluam para a entidade.</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142</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20</a:t>
            </a:r>
            <a:endParaRPr lang="pt-PT" sz="2400" b="1" dirty="0">
              <a:solidFill>
                <a:schemeClr val="bg1"/>
              </a:solidFill>
            </a:endParaRPr>
          </a:p>
        </p:txBody>
      </p:sp>
      <p:sp>
        <p:nvSpPr>
          <p:cNvPr id="6" name="Rectângulo 5"/>
          <p:cNvSpPr/>
          <p:nvPr/>
        </p:nvSpPr>
        <p:spPr>
          <a:xfrm>
            <a:off x="500034" y="1857364"/>
            <a:ext cx="8215370" cy="400110"/>
          </a:xfrm>
          <a:prstGeom prst="rect">
            <a:avLst/>
          </a:prstGeom>
        </p:spPr>
        <p:txBody>
          <a:bodyPr wrap="square">
            <a:spAutoFit/>
          </a:bodyPr>
          <a:lstStyle/>
          <a:p>
            <a:pPr marL="514350" indent="-514350" algn="just"/>
            <a:r>
              <a:rPr lang="pt-PT" sz="2000" dirty="0" smtClean="0">
                <a:solidFill>
                  <a:schemeClr val="accent1">
                    <a:lumMod val="75000"/>
                  </a:schemeClr>
                </a:solidFill>
              </a:rPr>
              <a:t>Regras de reconhecimento:</a:t>
            </a:r>
          </a:p>
        </p:txBody>
      </p:sp>
      <p:sp>
        <p:nvSpPr>
          <p:cNvPr id="7" name="Rectângulo arredondado 6"/>
          <p:cNvSpPr/>
          <p:nvPr/>
        </p:nvSpPr>
        <p:spPr>
          <a:xfrm>
            <a:off x="2857488" y="2500306"/>
            <a:ext cx="5500726" cy="1071570"/>
          </a:xfrm>
          <a:prstGeom prst="round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PT" sz="2000" dirty="0" smtClean="0"/>
              <a:t>Quando os riscos e vantagens resultantes da propriedade do bem são transferidos para o comprador</a:t>
            </a:r>
          </a:p>
        </p:txBody>
      </p:sp>
      <p:sp>
        <p:nvSpPr>
          <p:cNvPr id="8" name="Rectângulo arredondado 7"/>
          <p:cNvSpPr/>
          <p:nvPr/>
        </p:nvSpPr>
        <p:spPr>
          <a:xfrm>
            <a:off x="857224" y="2500306"/>
            <a:ext cx="1785951" cy="1071570"/>
          </a:xfrm>
          <a:prstGeom prst="roundRect">
            <a:avLst/>
          </a:prstGeom>
          <a:solidFill>
            <a:schemeClr val="tx2">
              <a:lumMod val="50000"/>
            </a:schemeClr>
          </a:solid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Venda de bens</a:t>
            </a:r>
          </a:p>
        </p:txBody>
      </p:sp>
      <p:sp>
        <p:nvSpPr>
          <p:cNvPr id="12" name="Rectângulo arredondado 11"/>
          <p:cNvSpPr/>
          <p:nvPr/>
        </p:nvSpPr>
        <p:spPr>
          <a:xfrm>
            <a:off x="2857488" y="3786190"/>
            <a:ext cx="5500726" cy="1071570"/>
          </a:xfrm>
          <a:prstGeom prst="round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PT" sz="2000" dirty="0" smtClean="0"/>
              <a:t>Fase de conclusão da transacção</a:t>
            </a:r>
          </a:p>
        </p:txBody>
      </p:sp>
      <p:sp>
        <p:nvSpPr>
          <p:cNvPr id="14" name="Rectângulo arredondado 13"/>
          <p:cNvSpPr/>
          <p:nvPr/>
        </p:nvSpPr>
        <p:spPr>
          <a:xfrm>
            <a:off x="857224" y="3786190"/>
            <a:ext cx="1785950" cy="1071570"/>
          </a:xfrm>
          <a:prstGeom prst="roundRect">
            <a:avLst/>
          </a:prstGeom>
          <a:solidFill>
            <a:schemeClr val="tx2">
              <a:lumMod val="50000"/>
            </a:schemeClr>
          </a:solid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Prestação de serviços</a:t>
            </a:r>
          </a:p>
        </p:txBody>
      </p:sp>
      <p:sp>
        <p:nvSpPr>
          <p:cNvPr id="15" name="Rectângulo arredondado 14"/>
          <p:cNvSpPr/>
          <p:nvPr/>
        </p:nvSpPr>
        <p:spPr>
          <a:xfrm>
            <a:off x="2857488" y="5072074"/>
            <a:ext cx="5500726" cy="1071570"/>
          </a:xfrm>
          <a:prstGeom prst="round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PT" sz="2000" dirty="0" smtClean="0"/>
              <a:t>Quando for provável que os benefícios económicos associados fluam para a entidade</a:t>
            </a:r>
          </a:p>
        </p:txBody>
      </p:sp>
      <p:sp>
        <p:nvSpPr>
          <p:cNvPr id="16" name="Rectângulo arredondado 15"/>
          <p:cNvSpPr/>
          <p:nvPr/>
        </p:nvSpPr>
        <p:spPr>
          <a:xfrm>
            <a:off x="857224" y="5072074"/>
            <a:ext cx="1785950" cy="1071570"/>
          </a:xfrm>
          <a:prstGeom prst="roundRect">
            <a:avLst/>
          </a:prstGeom>
          <a:solidFill>
            <a:schemeClr val="tx2">
              <a:lumMod val="50000"/>
            </a:schemeClr>
          </a:solid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Juros, royalties e dividendos</a:t>
            </a:r>
          </a:p>
        </p:txBody>
      </p:sp>
      <p:sp>
        <p:nvSpPr>
          <p:cNvPr id="17" name="Marcador de Posição da Data 16"/>
          <p:cNvSpPr>
            <a:spLocks noGrp="1"/>
          </p:cNvSpPr>
          <p:nvPr>
            <p:ph type="dt" sz="half" idx="10"/>
          </p:nvPr>
        </p:nvSpPr>
        <p:spPr/>
        <p:txBody>
          <a:bodyPr/>
          <a:lstStyle/>
          <a:p>
            <a:r>
              <a:rPr lang="pt-PT" smtClean="0"/>
              <a:t>João Gomes /Jorge Pires</a:t>
            </a:r>
            <a:endParaRPr lang="en-US"/>
          </a:p>
        </p:txBody>
      </p:sp>
      <p:sp>
        <p:nvSpPr>
          <p:cNvPr id="18" name="Marcador de Posição do Rodapé 17"/>
          <p:cNvSpPr>
            <a:spLocks noGrp="1"/>
          </p:cNvSpPr>
          <p:nvPr>
            <p:ph type="ftr" sz="quarter" idx="11"/>
          </p:nvPr>
        </p:nvSpPr>
        <p:spPr/>
        <p:txBody>
          <a:bodyPr/>
          <a:lstStyle/>
          <a:p>
            <a:r>
              <a:rPr lang="en-US" smtClean="0"/>
              <a:t>Contabilidade Financeira</a:t>
            </a:r>
            <a:endParaRPr lang="en-US"/>
          </a:p>
        </p:txBody>
      </p:sp>
      <p:pic>
        <p:nvPicPr>
          <p:cNvPr id="19" name="Imagem 18"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0" name="CaixaDeTexto 1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143</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20</a:t>
            </a:r>
            <a:endParaRPr lang="pt-PT" sz="2400" b="1" dirty="0">
              <a:solidFill>
                <a:schemeClr val="bg1"/>
              </a:solidFill>
            </a:endParaRPr>
          </a:p>
        </p:txBody>
      </p:sp>
      <p:sp>
        <p:nvSpPr>
          <p:cNvPr id="6" name="Rectângulo arredondado 5"/>
          <p:cNvSpPr/>
          <p:nvPr/>
        </p:nvSpPr>
        <p:spPr>
          <a:xfrm>
            <a:off x="2843808" y="2132856"/>
            <a:ext cx="5500726" cy="1071570"/>
          </a:xfrm>
          <a:prstGeom prst="round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PT" sz="2000" dirty="0" smtClean="0"/>
              <a:t>Método do juro efectivo (NCRF 27)</a:t>
            </a:r>
          </a:p>
        </p:txBody>
      </p:sp>
      <p:sp>
        <p:nvSpPr>
          <p:cNvPr id="7" name="Rectângulo arredondado 6"/>
          <p:cNvSpPr/>
          <p:nvPr/>
        </p:nvSpPr>
        <p:spPr>
          <a:xfrm>
            <a:off x="843544" y="2132856"/>
            <a:ext cx="1785951" cy="1071570"/>
          </a:xfrm>
          <a:prstGeom prst="roundRect">
            <a:avLst/>
          </a:prstGeom>
          <a:solidFill>
            <a:schemeClr val="accent1">
              <a:lumMod val="50000"/>
            </a:schemeClr>
          </a:solid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Juros</a:t>
            </a:r>
          </a:p>
        </p:txBody>
      </p:sp>
      <p:sp>
        <p:nvSpPr>
          <p:cNvPr id="8" name="Rectângulo arredondado 7"/>
          <p:cNvSpPr/>
          <p:nvPr/>
        </p:nvSpPr>
        <p:spPr>
          <a:xfrm>
            <a:off x="2843808" y="3418740"/>
            <a:ext cx="5500726" cy="1071570"/>
          </a:xfrm>
          <a:prstGeom prst="round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PT" sz="2000" dirty="0" smtClean="0"/>
              <a:t>Princípio do acréscimo, atendendo à substância do acordo</a:t>
            </a:r>
          </a:p>
        </p:txBody>
      </p:sp>
      <p:sp>
        <p:nvSpPr>
          <p:cNvPr id="12" name="Rectângulo arredondado 11"/>
          <p:cNvSpPr/>
          <p:nvPr/>
        </p:nvSpPr>
        <p:spPr>
          <a:xfrm>
            <a:off x="843544" y="3418740"/>
            <a:ext cx="1785950" cy="1071570"/>
          </a:xfrm>
          <a:prstGeom prst="roundRect">
            <a:avLst/>
          </a:prstGeom>
          <a:solidFill>
            <a:schemeClr val="accent1">
              <a:lumMod val="50000"/>
            </a:schemeClr>
          </a:solid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Royalties</a:t>
            </a:r>
          </a:p>
        </p:txBody>
      </p:sp>
      <p:sp>
        <p:nvSpPr>
          <p:cNvPr id="14" name="Rectângulo arredondado 13"/>
          <p:cNvSpPr/>
          <p:nvPr/>
        </p:nvSpPr>
        <p:spPr>
          <a:xfrm>
            <a:off x="2843808" y="4704624"/>
            <a:ext cx="5500726" cy="1071570"/>
          </a:xfrm>
          <a:prstGeom prst="round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PT" sz="2000" dirty="0" smtClean="0"/>
              <a:t>Quando for estabelecido o direito do accionista receber o pagamento</a:t>
            </a:r>
          </a:p>
        </p:txBody>
      </p:sp>
      <p:sp>
        <p:nvSpPr>
          <p:cNvPr id="15" name="Rectângulo arredondado 14"/>
          <p:cNvSpPr/>
          <p:nvPr/>
        </p:nvSpPr>
        <p:spPr>
          <a:xfrm>
            <a:off x="843544" y="4704624"/>
            <a:ext cx="1785950" cy="1071570"/>
          </a:xfrm>
          <a:prstGeom prst="roundRect">
            <a:avLst/>
          </a:prstGeom>
          <a:solidFill>
            <a:schemeClr val="accent1">
              <a:lumMod val="50000"/>
            </a:schemeClr>
          </a:solid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Dividendos</a:t>
            </a:r>
          </a:p>
        </p:txBody>
      </p:sp>
      <p:sp>
        <p:nvSpPr>
          <p:cNvPr id="16" name="Marcador de Posição da Data 15"/>
          <p:cNvSpPr>
            <a:spLocks noGrp="1"/>
          </p:cNvSpPr>
          <p:nvPr>
            <p:ph type="dt" sz="half" idx="10"/>
          </p:nvPr>
        </p:nvSpPr>
        <p:spPr/>
        <p:txBody>
          <a:bodyPr/>
          <a:lstStyle/>
          <a:p>
            <a:r>
              <a:rPr lang="pt-PT" smtClean="0"/>
              <a:t>João Gomes /Jorge Pires</a:t>
            </a:r>
            <a:endParaRPr lang="en-US"/>
          </a:p>
        </p:txBody>
      </p:sp>
      <p:sp>
        <p:nvSpPr>
          <p:cNvPr id="17" name="Marcador de Posição do Rodapé 16"/>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144</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21</a:t>
            </a:r>
            <a:endParaRPr lang="pt-PT" sz="2400" b="1" dirty="0">
              <a:solidFill>
                <a:schemeClr val="bg1"/>
              </a:solidFill>
            </a:endParaRPr>
          </a:p>
        </p:txBody>
      </p:sp>
      <p:sp>
        <p:nvSpPr>
          <p:cNvPr id="6" name="CaixaDeTexto 5"/>
          <p:cNvSpPr txBox="1"/>
          <p:nvPr/>
        </p:nvSpPr>
        <p:spPr>
          <a:xfrm>
            <a:off x="971600" y="1844824"/>
            <a:ext cx="7215238" cy="400110"/>
          </a:xfrm>
          <a:prstGeom prst="rect">
            <a:avLst/>
          </a:prstGeom>
          <a:solidFill>
            <a:schemeClr val="tx2">
              <a:lumMod val="75000"/>
            </a:schemeClr>
          </a:solidFill>
        </p:spPr>
        <p:txBody>
          <a:bodyPr wrap="square" rtlCol="0">
            <a:spAutoFit/>
          </a:bodyPr>
          <a:lstStyle/>
          <a:p>
            <a:pPr algn="ctr"/>
            <a:r>
              <a:rPr lang="pt-PT" sz="2000" dirty="0" smtClean="0">
                <a:solidFill>
                  <a:schemeClr val="bg1"/>
                </a:solidFill>
              </a:rPr>
              <a:t>Provisão</a:t>
            </a:r>
          </a:p>
        </p:txBody>
      </p:sp>
      <p:sp>
        <p:nvSpPr>
          <p:cNvPr id="7" name="CaixaDeTexto 6"/>
          <p:cNvSpPr txBox="1"/>
          <p:nvPr/>
        </p:nvSpPr>
        <p:spPr>
          <a:xfrm>
            <a:off x="971600" y="2416328"/>
            <a:ext cx="7215238" cy="40011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pt-PT" sz="2000" dirty="0" smtClean="0">
                <a:solidFill>
                  <a:schemeClr val="tx2">
                    <a:lumMod val="75000"/>
                  </a:schemeClr>
                </a:solidFill>
              </a:rPr>
              <a:t>É um passivo de tempestividade ou quantia incerta.</a:t>
            </a:r>
          </a:p>
        </p:txBody>
      </p:sp>
      <p:sp>
        <p:nvSpPr>
          <p:cNvPr id="8" name="CaixaDeTexto 7"/>
          <p:cNvSpPr txBox="1"/>
          <p:nvPr/>
        </p:nvSpPr>
        <p:spPr>
          <a:xfrm>
            <a:off x="971600" y="3273584"/>
            <a:ext cx="3500462" cy="400110"/>
          </a:xfrm>
          <a:prstGeom prst="rect">
            <a:avLst/>
          </a:prstGeom>
          <a:solidFill>
            <a:schemeClr val="tx2">
              <a:lumMod val="75000"/>
            </a:schemeClr>
          </a:solidFill>
        </p:spPr>
        <p:txBody>
          <a:bodyPr wrap="square" rtlCol="0">
            <a:spAutoFit/>
          </a:bodyPr>
          <a:lstStyle/>
          <a:p>
            <a:pPr algn="ctr"/>
            <a:r>
              <a:rPr lang="pt-PT" sz="2000" dirty="0" smtClean="0">
                <a:solidFill>
                  <a:schemeClr val="bg1"/>
                </a:solidFill>
              </a:rPr>
              <a:t>Passivo contingente</a:t>
            </a:r>
          </a:p>
        </p:txBody>
      </p:sp>
      <p:sp>
        <p:nvSpPr>
          <p:cNvPr id="12" name="CaixaDeTexto 11"/>
          <p:cNvSpPr txBox="1"/>
          <p:nvPr/>
        </p:nvSpPr>
        <p:spPr>
          <a:xfrm>
            <a:off x="971600" y="3845088"/>
            <a:ext cx="3500462" cy="193899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pPr algn="just"/>
            <a:r>
              <a:rPr lang="pt-PT" sz="2000" dirty="0" smtClean="0">
                <a:solidFill>
                  <a:schemeClr val="tx2">
                    <a:lumMod val="75000"/>
                  </a:schemeClr>
                </a:solidFill>
              </a:rPr>
              <a:t>É uma obrigação possível ou uma obrigação presente que não é reconhecida (não é provável um exfluxo de recursos ou não pode ser mensurada com suficiente fiabilidade).  </a:t>
            </a:r>
          </a:p>
        </p:txBody>
      </p:sp>
      <p:sp>
        <p:nvSpPr>
          <p:cNvPr id="14" name="CaixaDeTexto 13"/>
          <p:cNvSpPr txBox="1"/>
          <p:nvPr/>
        </p:nvSpPr>
        <p:spPr>
          <a:xfrm>
            <a:off x="4686376" y="3273584"/>
            <a:ext cx="3500462" cy="400110"/>
          </a:xfrm>
          <a:prstGeom prst="rect">
            <a:avLst/>
          </a:prstGeom>
          <a:solidFill>
            <a:schemeClr val="tx2">
              <a:lumMod val="75000"/>
            </a:schemeClr>
          </a:solidFill>
        </p:spPr>
        <p:txBody>
          <a:bodyPr wrap="square" rtlCol="0">
            <a:spAutoFit/>
          </a:bodyPr>
          <a:lstStyle/>
          <a:p>
            <a:pPr algn="ctr"/>
            <a:r>
              <a:rPr lang="pt-PT" sz="2000" dirty="0" smtClean="0">
                <a:solidFill>
                  <a:schemeClr val="bg1"/>
                </a:solidFill>
              </a:rPr>
              <a:t>Activo contingente</a:t>
            </a:r>
          </a:p>
        </p:txBody>
      </p:sp>
      <p:sp>
        <p:nvSpPr>
          <p:cNvPr id="15" name="CaixaDeTexto 14"/>
          <p:cNvSpPr txBox="1"/>
          <p:nvPr/>
        </p:nvSpPr>
        <p:spPr>
          <a:xfrm>
            <a:off x="4686376" y="3845088"/>
            <a:ext cx="3500462" cy="2554545"/>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pPr algn="just"/>
            <a:r>
              <a:rPr lang="pt-PT" sz="2000" dirty="0" smtClean="0">
                <a:solidFill>
                  <a:schemeClr val="tx2">
                    <a:lumMod val="75000"/>
                  </a:schemeClr>
                </a:solidFill>
              </a:rPr>
              <a:t>É um possível activo proveniente de ocorrências passadas e cuja existência somente será confirmada pela ocorrência ou não de um ou mais acontecimentos futuros incertos não totalmente sob o controlo da entidade.</a:t>
            </a:r>
          </a:p>
        </p:txBody>
      </p:sp>
      <p:sp>
        <p:nvSpPr>
          <p:cNvPr id="16" name="Marcador de Posição da Data 15"/>
          <p:cNvSpPr>
            <a:spLocks noGrp="1"/>
          </p:cNvSpPr>
          <p:nvPr>
            <p:ph type="dt" sz="half" idx="10"/>
          </p:nvPr>
        </p:nvSpPr>
        <p:spPr/>
        <p:txBody>
          <a:bodyPr/>
          <a:lstStyle/>
          <a:p>
            <a:r>
              <a:rPr lang="pt-PT" smtClean="0"/>
              <a:t>João Gomes /Jorge Pires</a:t>
            </a:r>
            <a:endParaRPr lang="en-US"/>
          </a:p>
        </p:txBody>
      </p:sp>
      <p:sp>
        <p:nvSpPr>
          <p:cNvPr id="17" name="Marcador de Posição do Rodapé 16"/>
          <p:cNvSpPr>
            <a:spLocks noGrp="1"/>
          </p:cNvSpPr>
          <p:nvPr>
            <p:ph type="ftr" sz="quarter" idx="11"/>
          </p:nvPr>
        </p:nvSpPr>
        <p:spPr/>
        <p:txBody>
          <a:bodyPr/>
          <a:lstStyle/>
          <a:p>
            <a:r>
              <a:rPr lang="en-US" smtClean="0"/>
              <a:t>Contabilidade Financeira</a:t>
            </a:r>
            <a:endParaRPr lang="en-US"/>
          </a:p>
        </p:txBody>
      </p:sp>
      <p:pic>
        <p:nvPicPr>
          <p:cNvPr id="18" name="Imagem 1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9" name="CaixaDeTexto 1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145</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21</a:t>
            </a:r>
            <a:endParaRPr lang="pt-PT" sz="2400" b="1" dirty="0">
              <a:solidFill>
                <a:schemeClr val="bg1"/>
              </a:solidFill>
            </a:endParaRPr>
          </a:p>
        </p:txBody>
      </p:sp>
      <p:graphicFrame>
        <p:nvGraphicFramePr>
          <p:cNvPr id="6" name="Diagrama 5"/>
          <p:cNvGraphicFramePr/>
          <p:nvPr/>
        </p:nvGraphicFramePr>
        <p:xfrm>
          <a:off x="662608" y="2759224"/>
          <a:ext cx="7858180" cy="35004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ângulo 6"/>
          <p:cNvSpPr/>
          <p:nvPr/>
        </p:nvSpPr>
        <p:spPr>
          <a:xfrm>
            <a:off x="1043608" y="1844824"/>
            <a:ext cx="7239000" cy="707886"/>
          </a:xfrm>
          <a:prstGeom prst="rect">
            <a:avLst/>
          </a:prstGeom>
        </p:spPr>
        <p:txBody>
          <a:bodyPr wrap="square">
            <a:spAutoFit/>
          </a:bodyPr>
          <a:lstStyle/>
          <a:p>
            <a:pPr algn="just"/>
            <a:r>
              <a:rPr lang="pt-PT" sz="2000" dirty="0" smtClean="0">
                <a:solidFill>
                  <a:srgbClr val="002060"/>
                </a:solidFill>
              </a:rPr>
              <a:t>Uma provisão só deve ser constituída quando exista por parte da entidade uma:</a:t>
            </a:r>
          </a:p>
        </p:txBody>
      </p:sp>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pic>
        <p:nvPicPr>
          <p:cNvPr id="14" name="Imagem 13" descr="C:\Users\Goreti\AppData\Local\Microsoft\Windows Live Mail\WLMDSS.tmp\WLM11E4.tmp\Logo ESGT_Jpeg.jpg"/>
          <p:cNvPicPr>
            <a:picLocks noChangeAspect="1" noChangeArrowheads="1"/>
          </p:cNvPicPr>
          <p:nvPr/>
        </p:nvPicPr>
        <p:blipFill>
          <a:blip r:embed="rId8"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146</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21</a:t>
            </a:r>
            <a:endParaRPr lang="pt-PT" sz="2400" b="1" dirty="0">
              <a:solidFill>
                <a:schemeClr val="bg1"/>
              </a:solidFill>
            </a:endParaRPr>
          </a:p>
        </p:txBody>
      </p:sp>
      <p:sp>
        <p:nvSpPr>
          <p:cNvPr id="6" name="Rectangle 1"/>
          <p:cNvSpPr>
            <a:spLocks noChangeArrowheads="1"/>
          </p:cNvSpPr>
          <p:nvPr/>
        </p:nvSpPr>
        <p:spPr bwMode="auto">
          <a:xfrm>
            <a:off x="827584" y="2060848"/>
            <a:ext cx="7391400" cy="20928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A quantia reconhecida como uma provisão deve ser a melhor estimativa do dispêndio exigido para liquidar a obrigação presente à data do balanço</a:t>
            </a: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As provisões que se destinem a ocorrer a encargos com garantias a clientes previstas em contratos de venda e de prestação de serviços, passam a ser dedutíveis para efeitos fiscais</a:t>
            </a:r>
            <a:endParaRPr kumimoji="0" lang="pt-PT" sz="2000" b="0" i="0" u="none" strike="noStrike" cap="none" normalizeH="0" baseline="0" dirty="0" smtClean="0">
              <a:ln>
                <a:noFill/>
              </a:ln>
              <a:solidFill>
                <a:srgbClr val="00B0F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147</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21</a:t>
            </a:r>
            <a:endParaRPr lang="pt-PT" sz="2400" b="1" dirty="0">
              <a:solidFill>
                <a:schemeClr val="bg1"/>
              </a:solidFill>
            </a:endParaRPr>
          </a:p>
        </p:txBody>
      </p:sp>
      <p:cxnSp>
        <p:nvCxnSpPr>
          <p:cNvPr id="6" name="Conexão recta unidireccional 5"/>
          <p:cNvCxnSpPr/>
          <p:nvPr/>
        </p:nvCxnSpPr>
        <p:spPr>
          <a:xfrm rot="5400000">
            <a:off x="762000" y="4038600"/>
            <a:ext cx="3352800" cy="1588"/>
          </a:xfrm>
          <a:prstGeom prst="straightConnector1">
            <a:avLst/>
          </a:prstGeom>
          <a:ln w="63500">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CaixaDeTexto 6"/>
          <p:cNvSpPr txBox="1"/>
          <p:nvPr/>
        </p:nvSpPr>
        <p:spPr>
          <a:xfrm>
            <a:off x="1143000" y="2209800"/>
            <a:ext cx="1143000" cy="400110"/>
          </a:xfrm>
          <a:prstGeom prst="rect">
            <a:avLst/>
          </a:prstGeom>
          <a:noFill/>
        </p:spPr>
        <p:txBody>
          <a:bodyPr wrap="square" rtlCol="0">
            <a:spAutoFit/>
          </a:bodyPr>
          <a:lstStyle/>
          <a:p>
            <a:pPr algn="r"/>
            <a:r>
              <a:rPr lang="pt-PT" sz="2000" b="1" dirty="0" smtClean="0">
                <a:solidFill>
                  <a:srgbClr val="0070C0"/>
                </a:solidFill>
                <a:latin typeface="+mn-lt"/>
              </a:rPr>
              <a:t>Certeza</a:t>
            </a:r>
            <a:endParaRPr lang="pt-PT" sz="2000" b="1" dirty="0">
              <a:solidFill>
                <a:srgbClr val="0070C0"/>
              </a:solidFill>
              <a:latin typeface="+mn-lt"/>
            </a:endParaRPr>
          </a:p>
        </p:txBody>
      </p:sp>
      <p:sp>
        <p:nvSpPr>
          <p:cNvPr id="8" name="CaixaDeTexto 7"/>
          <p:cNvSpPr txBox="1"/>
          <p:nvPr/>
        </p:nvSpPr>
        <p:spPr>
          <a:xfrm>
            <a:off x="914400" y="5410200"/>
            <a:ext cx="1371600" cy="400110"/>
          </a:xfrm>
          <a:prstGeom prst="rect">
            <a:avLst/>
          </a:prstGeom>
          <a:noFill/>
        </p:spPr>
        <p:txBody>
          <a:bodyPr wrap="square" rtlCol="0">
            <a:spAutoFit/>
          </a:bodyPr>
          <a:lstStyle/>
          <a:p>
            <a:pPr algn="r"/>
            <a:r>
              <a:rPr lang="pt-PT" sz="2000" b="1" dirty="0" smtClean="0">
                <a:solidFill>
                  <a:srgbClr val="0070C0"/>
                </a:solidFill>
                <a:latin typeface="+mn-lt"/>
              </a:rPr>
              <a:t>Incerteza</a:t>
            </a:r>
            <a:endParaRPr lang="pt-PT" sz="2000" b="1" dirty="0">
              <a:solidFill>
                <a:srgbClr val="0070C0"/>
              </a:solidFill>
              <a:latin typeface="+mn-lt"/>
            </a:endParaRPr>
          </a:p>
        </p:txBody>
      </p:sp>
      <p:sp>
        <p:nvSpPr>
          <p:cNvPr id="12" name="CaixaDeTexto 11"/>
          <p:cNvSpPr txBox="1"/>
          <p:nvPr/>
        </p:nvSpPr>
        <p:spPr>
          <a:xfrm>
            <a:off x="2590800" y="2514600"/>
            <a:ext cx="4191000" cy="461665"/>
          </a:xfrm>
          <a:prstGeom prst="rect">
            <a:avLst/>
          </a:prstGeom>
          <a:noFill/>
        </p:spPr>
        <p:txBody>
          <a:bodyPr wrap="square" rtlCol="0">
            <a:spAutoFit/>
          </a:bodyPr>
          <a:lstStyle/>
          <a:p>
            <a:r>
              <a:rPr lang="pt-PT" sz="2400" b="1" dirty="0" smtClean="0">
                <a:solidFill>
                  <a:schemeClr val="tx2">
                    <a:lumMod val="50000"/>
                  </a:schemeClr>
                </a:solidFill>
                <a:latin typeface="+mn-lt"/>
              </a:rPr>
              <a:t>1.º Contas a pagar</a:t>
            </a:r>
            <a:endParaRPr lang="pt-PT" sz="2400" b="1" dirty="0">
              <a:solidFill>
                <a:schemeClr val="tx2">
                  <a:lumMod val="50000"/>
                </a:schemeClr>
              </a:solidFill>
              <a:latin typeface="+mn-lt"/>
            </a:endParaRPr>
          </a:p>
        </p:txBody>
      </p:sp>
      <p:sp>
        <p:nvSpPr>
          <p:cNvPr id="14" name="CaixaDeTexto 13"/>
          <p:cNvSpPr txBox="1"/>
          <p:nvPr/>
        </p:nvSpPr>
        <p:spPr>
          <a:xfrm>
            <a:off x="2590800" y="3124200"/>
            <a:ext cx="4191000" cy="461665"/>
          </a:xfrm>
          <a:prstGeom prst="rect">
            <a:avLst/>
          </a:prstGeom>
          <a:noFill/>
        </p:spPr>
        <p:txBody>
          <a:bodyPr wrap="square" rtlCol="0">
            <a:spAutoFit/>
          </a:bodyPr>
          <a:lstStyle/>
          <a:p>
            <a:r>
              <a:rPr lang="pt-PT" sz="2400" b="1" dirty="0" smtClean="0">
                <a:solidFill>
                  <a:schemeClr val="tx2">
                    <a:lumMod val="50000"/>
                  </a:schemeClr>
                </a:solidFill>
                <a:latin typeface="+mn-lt"/>
              </a:rPr>
              <a:t>2.º Estimativas contabilísticas</a:t>
            </a:r>
            <a:endParaRPr lang="pt-PT" sz="2400" b="1" dirty="0">
              <a:solidFill>
                <a:schemeClr val="tx2">
                  <a:lumMod val="50000"/>
                </a:schemeClr>
              </a:solidFill>
              <a:latin typeface="+mn-lt"/>
            </a:endParaRPr>
          </a:p>
        </p:txBody>
      </p:sp>
      <p:sp>
        <p:nvSpPr>
          <p:cNvPr id="15" name="CaixaDeTexto 14"/>
          <p:cNvSpPr txBox="1"/>
          <p:nvPr/>
        </p:nvSpPr>
        <p:spPr>
          <a:xfrm>
            <a:off x="2590800" y="3810000"/>
            <a:ext cx="4191000" cy="461665"/>
          </a:xfrm>
          <a:prstGeom prst="rect">
            <a:avLst/>
          </a:prstGeom>
          <a:noFill/>
        </p:spPr>
        <p:txBody>
          <a:bodyPr wrap="square" rtlCol="0">
            <a:spAutoFit/>
          </a:bodyPr>
          <a:lstStyle/>
          <a:p>
            <a:r>
              <a:rPr lang="pt-PT" sz="2400" b="1" dirty="0" smtClean="0">
                <a:solidFill>
                  <a:schemeClr val="tx2">
                    <a:lumMod val="50000"/>
                  </a:schemeClr>
                </a:solidFill>
                <a:latin typeface="+mn-lt"/>
              </a:rPr>
              <a:t>3.º Provisões</a:t>
            </a:r>
            <a:endParaRPr lang="pt-PT" sz="2400" b="1" dirty="0">
              <a:solidFill>
                <a:schemeClr val="tx2">
                  <a:lumMod val="50000"/>
                </a:schemeClr>
              </a:solidFill>
              <a:latin typeface="+mn-lt"/>
            </a:endParaRPr>
          </a:p>
        </p:txBody>
      </p:sp>
      <p:sp>
        <p:nvSpPr>
          <p:cNvPr id="16" name="CaixaDeTexto 15"/>
          <p:cNvSpPr txBox="1"/>
          <p:nvPr/>
        </p:nvSpPr>
        <p:spPr>
          <a:xfrm>
            <a:off x="2590800" y="4724400"/>
            <a:ext cx="4191000" cy="461665"/>
          </a:xfrm>
          <a:prstGeom prst="rect">
            <a:avLst/>
          </a:prstGeom>
          <a:noFill/>
        </p:spPr>
        <p:txBody>
          <a:bodyPr wrap="square" rtlCol="0">
            <a:spAutoFit/>
          </a:bodyPr>
          <a:lstStyle/>
          <a:p>
            <a:r>
              <a:rPr lang="pt-PT" sz="2400" b="1" dirty="0" smtClean="0">
                <a:solidFill>
                  <a:schemeClr val="tx2">
                    <a:lumMod val="50000"/>
                  </a:schemeClr>
                </a:solidFill>
                <a:latin typeface="+mn-lt"/>
              </a:rPr>
              <a:t>4.º Passivos contingentes</a:t>
            </a:r>
            <a:endParaRPr lang="pt-PT" sz="2400" b="1" dirty="0">
              <a:solidFill>
                <a:schemeClr val="tx2">
                  <a:lumMod val="50000"/>
                </a:schemeClr>
              </a:solidFill>
              <a:latin typeface="+mn-lt"/>
            </a:endParaRPr>
          </a:p>
        </p:txBody>
      </p:sp>
      <p:cxnSp>
        <p:nvCxnSpPr>
          <p:cNvPr id="17" name="Conexão recta 16"/>
          <p:cNvCxnSpPr/>
          <p:nvPr/>
        </p:nvCxnSpPr>
        <p:spPr>
          <a:xfrm>
            <a:off x="2286000" y="4419600"/>
            <a:ext cx="5562600"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CaixaDeTexto 17"/>
          <p:cNvSpPr txBox="1"/>
          <p:nvPr/>
        </p:nvSpPr>
        <p:spPr>
          <a:xfrm>
            <a:off x="6553200" y="2971800"/>
            <a:ext cx="1600200" cy="800219"/>
          </a:xfrm>
          <a:prstGeom prst="rect">
            <a:avLst/>
          </a:prstGeom>
          <a:noFill/>
        </p:spPr>
        <p:txBody>
          <a:bodyPr wrap="square" rtlCol="0">
            <a:spAutoFit/>
          </a:bodyPr>
          <a:lstStyle/>
          <a:p>
            <a:pPr algn="ctr"/>
            <a:r>
              <a:rPr lang="pt-PT" sz="2800" b="1" dirty="0" smtClean="0">
                <a:latin typeface="+mn-lt"/>
              </a:rPr>
              <a:t>DF</a:t>
            </a:r>
          </a:p>
          <a:p>
            <a:pPr algn="ctr"/>
            <a:r>
              <a:rPr lang="pt-PT" dirty="0" smtClean="0">
                <a:latin typeface="+mn-lt"/>
              </a:rPr>
              <a:t>(balanço e DR)</a:t>
            </a:r>
            <a:endParaRPr lang="pt-PT" dirty="0">
              <a:latin typeface="+mn-lt"/>
            </a:endParaRPr>
          </a:p>
        </p:txBody>
      </p:sp>
      <p:sp>
        <p:nvSpPr>
          <p:cNvPr id="19" name="CaixaDeTexto 18"/>
          <p:cNvSpPr txBox="1"/>
          <p:nvPr/>
        </p:nvSpPr>
        <p:spPr>
          <a:xfrm>
            <a:off x="6705600" y="4724400"/>
            <a:ext cx="1371600" cy="800219"/>
          </a:xfrm>
          <a:prstGeom prst="rect">
            <a:avLst/>
          </a:prstGeom>
          <a:noFill/>
        </p:spPr>
        <p:txBody>
          <a:bodyPr wrap="square" rtlCol="0">
            <a:spAutoFit/>
          </a:bodyPr>
          <a:lstStyle/>
          <a:p>
            <a:pPr algn="ctr"/>
            <a:r>
              <a:rPr lang="pt-PT" sz="2800" b="1" dirty="0" smtClean="0">
                <a:latin typeface="+mn-lt"/>
              </a:rPr>
              <a:t>Anexo</a:t>
            </a:r>
          </a:p>
          <a:p>
            <a:pPr algn="ctr"/>
            <a:r>
              <a:rPr lang="pt-PT" dirty="0" smtClean="0">
                <a:latin typeface="+mn-lt"/>
              </a:rPr>
              <a:t>(divulgação)</a:t>
            </a:r>
            <a:endParaRPr lang="pt-PT" dirty="0">
              <a:latin typeface="+mn-lt"/>
            </a:endParaRPr>
          </a:p>
        </p:txBody>
      </p:sp>
      <p:cxnSp>
        <p:nvCxnSpPr>
          <p:cNvPr id="20" name="Conexão recta 19"/>
          <p:cNvCxnSpPr/>
          <p:nvPr/>
        </p:nvCxnSpPr>
        <p:spPr>
          <a:xfrm rot="5400000">
            <a:off x="4800600" y="4114800"/>
            <a:ext cx="3352800"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CaixaDeTexto 20"/>
          <p:cNvSpPr txBox="1"/>
          <p:nvPr/>
        </p:nvSpPr>
        <p:spPr>
          <a:xfrm>
            <a:off x="1905000" y="2895600"/>
            <a:ext cx="430887" cy="2133600"/>
          </a:xfrm>
          <a:prstGeom prst="rect">
            <a:avLst/>
          </a:prstGeom>
          <a:noFill/>
        </p:spPr>
        <p:txBody>
          <a:bodyPr vert="vert270" wrap="square" rtlCol="0" anchor="ctr" anchorCtr="1">
            <a:spAutoFit/>
          </a:bodyPr>
          <a:lstStyle/>
          <a:p>
            <a:pPr algn="ctr"/>
            <a:r>
              <a:rPr lang="pt-PT" sz="1600" dirty="0" smtClean="0">
                <a:latin typeface="+mn-lt"/>
              </a:rPr>
              <a:t>Escala de graduação</a:t>
            </a:r>
            <a:endParaRPr lang="pt-PT" sz="1600" dirty="0">
              <a:latin typeface="+mn-lt"/>
            </a:endParaRPr>
          </a:p>
        </p:txBody>
      </p:sp>
      <p:sp>
        <p:nvSpPr>
          <p:cNvPr id="22" name="Marcador de Posição da Data 21"/>
          <p:cNvSpPr>
            <a:spLocks noGrp="1"/>
          </p:cNvSpPr>
          <p:nvPr>
            <p:ph type="dt" sz="half" idx="10"/>
          </p:nvPr>
        </p:nvSpPr>
        <p:spPr/>
        <p:txBody>
          <a:bodyPr/>
          <a:lstStyle/>
          <a:p>
            <a:r>
              <a:rPr lang="pt-PT" smtClean="0"/>
              <a:t>João Gomes /Jorge Pires</a:t>
            </a:r>
            <a:endParaRPr lang="en-US"/>
          </a:p>
        </p:txBody>
      </p:sp>
      <p:sp>
        <p:nvSpPr>
          <p:cNvPr id="23" name="Marcador de Posição do Rodapé 22"/>
          <p:cNvSpPr>
            <a:spLocks noGrp="1"/>
          </p:cNvSpPr>
          <p:nvPr>
            <p:ph type="ftr" sz="quarter" idx="11"/>
          </p:nvPr>
        </p:nvSpPr>
        <p:spPr/>
        <p:txBody>
          <a:bodyPr/>
          <a:lstStyle/>
          <a:p>
            <a:r>
              <a:rPr lang="en-US" smtClean="0"/>
              <a:t>Contabilidade Financeira</a:t>
            </a:r>
            <a:endParaRPr lang="en-US"/>
          </a:p>
        </p:txBody>
      </p:sp>
      <p:pic>
        <p:nvPicPr>
          <p:cNvPr id="24" name="Imagem 2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5" name="CaixaDeTexto 2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148</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22</a:t>
            </a:r>
            <a:endParaRPr lang="pt-PT" sz="2400" b="1" dirty="0">
              <a:solidFill>
                <a:schemeClr val="bg1"/>
              </a:solidFill>
            </a:endParaRPr>
          </a:p>
        </p:txBody>
      </p:sp>
      <p:sp>
        <p:nvSpPr>
          <p:cNvPr id="6" name="Rectangle 1"/>
          <p:cNvSpPr>
            <a:spLocks noChangeArrowheads="1"/>
          </p:cNvSpPr>
          <p:nvPr/>
        </p:nvSpPr>
        <p:spPr bwMode="auto">
          <a:xfrm>
            <a:off x="899592" y="2204864"/>
            <a:ext cx="7391400" cy="30162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Os subsídios do Governo não reembolsáveis (fundo perdido) relacionados com activos fixos tangíveis e intangíveis devem ser inicialmente reconhecidos nos Capitais Próprios</a:t>
            </a:r>
          </a:p>
          <a:p>
            <a:pPr marL="0" marR="0" lvl="0" indent="0" algn="just" defTabSz="914400" rtl="0" eaLnBrk="1" fontAlgn="base" latinLnBrk="0" hangingPunct="1">
              <a:lnSpc>
                <a:spcPct val="100000"/>
              </a:lnSpc>
              <a:spcBef>
                <a:spcPct val="0"/>
              </a:spcBef>
              <a:spcAft>
                <a:spcPct val="0"/>
              </a:spcAft>
              <a:buClrTx/>
              <a:buSzTx/>
              <a:tabLst/>
            </a:pP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Se os subsídios respeitarem a activos fixos tangíveis depreciáveis e intangíveis com via útil definida, são imputados numa base sistemática como rendimentos durante os períodos necessários para balanceá-los com os gastos relacionados (depreciações e amortizações) que se pretende que eles compensem</a:t>
            </a:r>
            <a:endParaRPr kumimoji="0" lang="pt-PT" sz="2000" b="0" i="0" u="none" strike="noStrike" cap="none" normalizeH="0" baseline="0" dirty="0" smtClean="0">
              <a:ln>
                <a:noFill/>
              </a:ln>
              <a:solidFill>
                <a:srgbClr val="00B0F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149</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22</a:t>
            </a:r>
            <a:endParaRPr lang="pt-PT" sz="2400" b="1" dirty="0">
              <a:solidFill>
                <a:schemeClr val="bg1"/>
              </a:solidFill>
            </a:endParaRPr>
          </a:p>
        </p:txBody>
      </p:sp>
      <p:sp>
        <p:nvSpPr>
          <p:cNvPr id="6" name="Rectangle 1"/>
          <p:cNvSpPr>
            <a:spLocks noChangeArrowheads="1"/>
          </p:cNvSpPr>
          <p:nvPr/>
        </p:nvSpPr>
        <p:spPr bwMode="auto">
          <a:xfrm>
            <a:off x="838200" y="2159407"/>
            <a:ext cx="7543800" cy="27084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Se os subsídios respeitarem a activos fixos tangíveis não depreciáveis e intangíveis com vida útil indefinida, são mantidos nos Capitais Próprios, excepto se a respectiva quantia for necessária para compensar qualquer perda por imparidade</a:t>
            </a:r>
          </a:p>
          <a:p>
            <a:pPr marL="0" marR="0" lvl="0" indent="0" algn="just" defTabSz="914400" rtl="0" eaLnBrk="1" fontAlgn="base" latinLnBrk="0" hangingPunct="1">
              <a:lnSpc>
                <a:spcPct val="100000"/>
              </a:lnSpc>
              <a:spcBef>
                <a:spcPct val="0"/>
              </a:spcBef>
              <a:spcAft>
                <a:spcPct val="0"/>
              </a:spcAft>
              <a:buClrTx/>
              <a:buSzTx/>
              <a:tabLst/>
            </a:pP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No reconhecimento inicial dos subsídios não reembolsáveis relacionados com activos devem ser deduzidos os correspondentes impostos diferidos (Parecer emitido pela CNC)</a:t>
            </a:r>
            <a:endParaRPr kumimoji="0" lang="pt-PT" sz="2000" b="0" i="0" u="none" strike="noStrike" cap="none" normalizeH="0" baseline="0" dirty="0" smtClean="0">
              <a:ln>
                <a:noFill/>
              </a:ln>
              <a:solidFill>
                <a:srgbClr val="00B0F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15</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sp>
        <p:nvSpPr>
          <p:cNvPr id="8" name="Rectângulo 7"/>
          <p:cNvSpPr/>
          <p:nvPr/>
        </p:nvSpPr>
        <p:spPr>
          <a:xfrm>
            <a:off x="1835696" y="3284984"/>
            <a:ext cx="2376264" cy="786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Regime Geral</a:t>
            </a:r>
          </a:p>
        </p:txBody>
      </p:sp>
      <p:sp>
        <p:nvSpPr>
          <p:cNvPr id="9" name="Rectângulo 8"/>
          <p:cNvSpPr/>
          <p:nvPr/>
        </p:nvSpPr>
        <p:spPr>
          <a:xfrm>
            <a:off x="1835696" y="4149080"/>
            <a:ext cx="2376264" cy="786199"/>
          </a:xfrm>
          <a:prstGeom prst="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chemeClr val="bg1"/>
                </a:solidFill>
              </a:rPr>
              <a:t>Pequenas Entidades</a:t>
            </a:r>
          </a:p>
        </p:txBody>
      </p:sp>
      <p:sp>
        <p:nvSpPr>
          <p:cNvPr id="10" name="Rectângulo 9"/>
          <p:cNvSpPr/>
          <p:nvPr/>
        </p:nvSpPr>
        <p:spPr>
          <a:xfrm>
            <a:off x="1835696" y="5013176"/>
            <a:ext cx="2376264" cy="786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Microentidades</a:t>
            </a:r>
          </a:p>
        </p:txBody>
      </p:sp>
      <p:sp>
        <p:nvSpPr>
          <p:cNvPr id="11" name="Rectângulo 10"/>
          <p:cNvSpPr/>
          <p:nvPr/>
        </p:nvSpPr>
        <p:spPr>
          <a:xfrm rot="16200000">
            <a:off x="107504" y="4221088"/>
            <a:ext cx="2520280" cy="648072"/>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600" b="1" dirty="0" smtClean="0">
                <a:solidFill>
                  <a:schemeClr val="bg1"/>
                </a:solidFill>
              </a:rPr>
              <a:t>ANEXO</a:t>
            </a:r>
          </a:p>
        </p:txBody>
      </p:sp>
      <p:sp>
        <p:nvSpPr>
          <p:cNvPr id="12" name="Rectângulo 11"/>
          <p:cNvSpPr/>
          <p:nvPr/>
        </p:nvSpPr>
        <p:spPr>
          <a:xfrm>
            <a:off x="4355976" y="3284984"/>
            <a:ext cx="3528392" cy="78619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rgbClr val="002060"/>
                </a:solidFill>
              </a:rPr>
              <a:t>Notas adaptadas às necessidades de cada entidade e a numeração é sequencial</a:t>
            </a:r>
          </a:p>
        </p:txBody>
      </p:sp>
      <p:sp>
        <p:nvSpPr>
          <p:cNvPr id="13" name="Rectângulo 12"/>
          <p:cNvSpPr/>
          <p:nvPr/>
        </p:nvSpPr>
        <p:spPr>
          <a:xfrm>
            <a:off x="4355976" y="4149080"/>
            <a:ext cx="3528392" cy="78619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rgbClr val="002060"/>
                </a:solidFill>
              </a:rPr>
              <a:t>Anexo mais sintético e numeração também sequencial</a:t>
            </a:r>
          </a:p>
        </p:txBody>
      </p:sp>
      <p:sp>
        <p:nvSpPr>
          <p:cNvPr id="14" name="Rectângulo 13"/>
          <p:cNvSpPr/>
          <p:nvPr/>
        </p:nvSpPr>
        <p:spPr>
          <a:xfrm>
            <a:off x="4355976" y="5013176"/>
            <a:ext cx="3528392" cy="78619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rgbClr val="002060"/>
                </a:solidFill>
              </a:rPr>
              <a:t>Numeração do anexo é standard. Menção das notas não aplicáveis</a:t>
            </a:r>
          </a:p>
        </p:txBody>
      </p:sp>
      <p:pic>
        <p:nvPicPr>
          <p:cNvPr id="15" name="Imagem 14" descr="management.jpg"/>
          <p:cNvPicPr>
            <a:picLocks noChangeAspect="1"/>
          </p:cNvPicPr>
          <p:nvPr/>
        </p:nvPicPr>
        <p:blipFill>
          <a:blip r:embed="rId4" cstate="print"/>
          <a:stretch>
            <a:fillRect/>
          </a:stretch>
        </p:blipFill>
        <p:spPr>
          <a:xfrm>
            <a:off x="6300192" y="1700808"/>
            <a:ext cx="2376264" cy="986601"/>
          </a:xfrm>
          <a:prstGeom prst="rect">
            <a:avLst/>
          </a:prstGeom>
        </p:spPr>
      </p:pic>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150</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22</a:t>
            </a:r>
            <a:endParaRPr lang="pt-PT" sz="2400" b="1" dirty="0">
              <a:solidFill>
                <a:schemeClr val="bg1"/>
              </a:solidFill>
            </a:endParaRPr>
          </a:p>
        </p:txBody>
      </p:sp>
      <p:sp>
        <p:nvSpPr>
          <p:cNvPr id="6" name="Rectangle 1"/>
          <p:cNvSpPr>
            <a:spLocks noChangeArrowheads="1"/>
          </p:cNvSpPr>
          <p:nvPr/>
        </p:nvSpPr>
        <p:spPr bwMode="auto">
          <a:xfrm>
            <a:off x="827584" y="2460377"/>
            <a:ext cx="746760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ts val="1200"/>
              </a:spcAft>
              <a:buFont typeface="Wingdings" pitchFamily="2" charset="2"/>
              <a:buChar char="ü"/>
            </a:pPr>
            <a:r>
              <a:rPr lang="pt-PT" sz="2000" dirty="0" smtClean="0">
                <a:solidFill>
                  <a:srgbClr val="002060"/>
                </a:solidFill>
                <a:ea typeface="Calibri" pitchFamily="34" charset="0"/>
                <a:cs typeface="Times New Roman" pitchFamily="18" charset="0"/>
              </a:rPr>
              <a:t>Os subsídios que são concedidos para assegurar uma rentabilidade mínima ou compensar deficits de exploração de um dado exercício imputam-se como rendimentos desse exercício</a:t>
            </a:r>
            <a:endParaRPr lang="pt-PT" sz="2000" dirty="0" smtClean="0">
              <a:solidFill>
                <a:srgbClr val="002060"/>
              </a:solidFill>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Os subsídios do Governo reembolsáveis são contabilizados como passivos</a:t>
            </a:r>
            <a:endParaRPr kumimoji="0" lang="pt-PT" sz="2000" b="0" i="0" u="none" strike="noStrike" cap="none" normalizeH="0" baseline="0" dirty="0" smtClean="0">
              <a:ln>
                <a:noFill/>
              </a:ln>
              <a:solidFill>
                <a:srgbClr val="00B0F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Para efeitos fiscais, os subsídios não reembolsáveis relacionados com activos não depreciáveis ou não amortizáveis, durante o prazo de duração do contrato de incentivos ou pelo prazo de 10 anos</a:t>
            </a:r>
            <a:endParaRPr kumimoji="0" lang="pt-PT" sz="2000" b="0" i="0" u="none" strike="noStrike" cap="none" normalizeH="0" baseline="0" dirty="0" smtClean="0">
              <a:ln>
                <a:noFill/>
              </a:ln>
              <a:solidFill>
                <a:srgbClr val="00206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151</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23</a:t>
            </a:r>
            <a:endParaRPr lang="pt-PT" sz="2400" b="1" dirty="0">
              <a:solidFill>
                <a:schemeClr val="bg1"/>
              </a:solidFill>
            </a:endParaRPr>
          </a:p>
        </p:txBody>
      </p:sp>
      <p:sp>
        <p:nvSpPr>
          <p:cNvPr id="6" name="Rectângulo 5"/>
          <p:cNvSpPr/>
          <p:nvPr/>
        </p:nvSpPr>
        <p:spPr>
          <a:xfrm>
            <a:off x="755576" y="2143116"/>
            <a:ext cx="7488832" cy="3477875"/>
          </a:xfrm>
          <a:prstGeom prst="rect">
            <a:avLst/>
          </a:prstGeom>
        </p:spPr>
        <p:txBody>
          <a:bodyPr wrap="square">
            <a:spAutoFit/>
          </a:bodyPr>
          <a:lstStyle/>
          <a:p>
            <a:pPr marL="514350" indent="-514350" algn="just">
              <a:buBlip>
                <a:blip r:embed="rId3"/>
              </a:buBlip>
            </a:pPr>
            <a:r>
              <a:rPr lang="pt-PT" sz="2000" dirty="0" smtClean="0">
                <a:solidFill>
                  <a:schemeClr val="accent1">
                    <a:lumMod val="75000"/>
                  </a:schemeClr>
                </a:solidFill>
              </a:rPr>
              <a:t>Determinação da moeda funcional (moeda do principal ambiente económico onde a entidade opera)</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Transposição dos itens em moeda estrangeira para a moeda funcional</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Itens não monetários – transposição – Taxa de câmbio da data da transacção</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Itens monetários – transposição – Taxa de câmbio da data do balanço</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152</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23</a:t>
            </a:r>
            <a:endParaRPr lang="pt-PT" sz="2400" b="1" dirty="0">
              <a:solidFill>
                <a:schemeClr val="bg1"/>
              </a:solidFill>
            </a:endParaRPr>
          </a:p>
        </p:txBody>
      </p:sp>
      <p:sp>
        <p:nvSpPr>
          <p:cNvPr id="6" name="Rectângulo 5"/>
          <p:cNvSpPr/>
          <p:nvPr/>
        </p:nvSpPr>
        <p:spPr>
          <a:xfrm>
            <a:off x="899592" y="1916832"/>
            <a:ext cx="7488832" cy="3477875"/>
          </a:xfrm>
          <a:prstGeom prst="rect">
            <a:avLst/>
          </a:prstGeom>
        </p:spPr>
        <p:txBody>
          <a:bodyPr wrap="square">
            <a:spAutoFit/>
          </a:bodyPr>
          <a:lstStyle/>
          <a:p>
            <a:pPr marL="514350" indent="-514350" algn="just">
              <a:buBlip>
                <a:blip r:embed="rId3"/>
              </a:buBlip>
            </a:pPr>
            <a:r>
              <a:rPr lang="pt-PT" sz="2000" dirty="0" smtClean="0">
                <a:solidFill>
                  <a:schemeClr val="accent1">
                    <a:lumMod val="75000"/>
                  </a:schemeClr>
                </a:solidFill>
              </a:rPr>
              <a:t>Transposição de DF de entidades estrangeiras para a moeda funcional.</a:t>
            </a:r>
          </a:p>
          <a:p>
            <a:pPr marL="514350" indent="-514350" algn="just">
              <a:buBlip>
                <a:blip r:embed="rId3"/>
              </a:buBlip>
            </a:pPr>
            <a:r>
              <a:rPr lang="pt-PT" sz="2000" dirty="0" smtClean="0">
                <a:solidFill>
                  <a:schemeClr val="accent1">
                    <a:lumMod val="75000"/>
                  </a:schemeClr>
                </a:solidFill>
              </a:rPr>
              <a:t>Procedimentos:</a:t>
            </a:r>
          </a:p>
          <a:p>
            <a:pPr marL="1428750" lvl="2" indent="-514350" algn="just">
              <a:buFont typeface="+mj-lt"/>
              <a:buAutoNum type="arabicPeriod"/>
            </a:pPr>
            <a:r>
              <a:rPr lang="pt-PT" sz="2000" dirty="0" smtClean="0">
                <a:solidFill>
                  <a:schemeClr val="accent1">
                    <a:lumMod val="75000"/>
                  </a:schemeClr>
                </a:solidFill>
              </a:rPr>
              <a:t>Activos e passivos à data do balanço são transpostos pela utilização da taxa de fecho.</a:t>
            </a:r>
          </a:p>
          <a:p>
            <a:pPr marL="1428750" lvl="2" indent="-514350" algn="just">
              <a:buFont typeface="+mj-lt"/>
              <a:buAutoNum type="arabicPeriod"/>
            </a:pPr>
            <a:r>
              <a:rPr lang="pt-PT" sz="2000" dirty="0" smtClean="0">
                <a:solidFill>
                  <a:schemeClr val="accent1">
                    <a:lumMod val="75000"/>
                  </a:schemeClr>
                </a:solidFill>
              </a:rPr>
              <a:t>Rendimentos e gastos são transpostos às taxas de câmbio nas datas das transacções (usa-se geralmente a taxa média do período).</a:t>
            </a:r>
          </a:p>
          <a:p>
            <a:pPr marL="1428750" lvl="2" indent="-514350" algn="just">
              <a:buFont typeface="+mj-lt"/>
              <a:buAutoNum type="arabicPeriod"/>
            </a:pPr>
            <a:r>
              <a:rPr lang="pt-PT" sz="2000" dirty="0" smtClean="0">
                <a:solidFill>
                  <a:schemeClr val="accent1">
                    <a:lumMod val="75000"/>
                  </a:schemeClr>
                </a:solidFill>
              </a:rPr>
              <a:t>Todas as diferenças de câmbio resultantes são reconhecidas no capital próprio, originando impostos diferidos.</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153</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24</a:t>
            </a:r>
            <a:endParaRPr lang="pt-PT" sz="2400" b="1" dirty="0">
              <a:solidFill>
                <a:schemeClr val="bg1"/>
              </a:solidFill>
            </a:endParaRPr>
          </a:p>
        </p:txBody>
      </p:sp>
      <p:sp>
        <p:nvSpPr>
          <p:cNvPr id="6" name="Rectângulo 5"/>
          <p:cNvSpPr/>
          <p:nvPr/>
        </p:nvSpPr>
        <p:spPr>
          <a:xfrm>
            <a:off x="827584" y="2143116"/>
            <a:ext cx="7560840" cy="3170099"/>
          </a:xfrm>
          <a:prstGeom prst="rect">
            <a:avLst/>
          </a:prstGeom>
        </p:spPr>
        <p:txBody>
          <a:bodyPr wrap="square">
            <a:spAutoFit/>
          </a:bodyPr>
          <a:lstStyle/>
          <a:p>
            <a:pPr marL="514350" indent="-514350" algn="just">
              <a:buBlip>
                <a:blip r:embed="rId3"/>
              </a:buBlip>
            </a:pPr>
            <a:r>
              <a:rPr lang="pt-PT" sz="2000" dirty="0" smtClean="0">
                <a:solidFill>
                  <a:schemeClr val="accent1">
                    <a:lumMod val="75000"/>
                  </a:schemeClr>
                </a:solidFill>
              </a:rPr>
              <a:t>Ajustamento das DF em resultado de acontecimentos após a data do balanço e divulgações a efectuar</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São acontecimentos favoráveis e desfavoráveis, que ocorrem entre a data do balanço e a data de autorização para a emissão das DF</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Dão lugar a ajustamentos – Alteração das DF</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Não dão lugar a ajustamentos – Divulgação no Anexo</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p:cNvSpPr>
            <a:spLocks noGrp="1" noChangeArrowheads="1"/>
          </p:cNvSpPr>
          <p:nvPr>
            <p:ph idx="4294967295"/>
          </p:nvPr>
        </p:nvSpPr>
        <p:spPr>
          <a:xfrm>
            <a:off x="838200" y="3733800"/>
            <a:ext cx="7478713" cy="2808287"/>
          </a:xfrm>
        </p:spPr>
        <p:txBody>
          <a:bodyPr>
            <a:normAutofit fontScale="62500" lnSpcReduction="20000"/>
          </a:bodyPr>
          <a:lstStyle/>
          <a:p>
            <a:pPr algn="just"/>
            <a:r>
              <a:rPr lang="pt-PT" sz="2800" dirty="0" smtClean="0">
                <a:solidFill>
                  <a:srgbClr val="002060"/>
                </a:solidFill>
              </a:rPr>
              <a:t>São aqueles que ocorrem entre a data do balanço e a data em que as DF são autorizadas para emissão pelo Órgão de Gestão</a:t>
            </a:r>
          </a:p>
          <a:p>
            <a:pPr algn="just"/>
            <a:endParaRPr lang="pt-PT" sz="2800" dirty="0" smtClean="0">
              <a:solidFill>
                <a:srgbClr val="002060"/>
              </a:solidFill>
            </a:endParaRPr>
          </a:p>
          <a:p>
            <a:pPr algn="just"/>
            <a:r>
              <a:rPr lang="pt-PT" sz="2800" dirty="0" smtClean="0">
                <a:solidFill>
                  <a:srgbClr val="002060"/>
                </a:solidFill>
              </a:rPr>
              <a:t>Uma </a:t>
            </a:r>
            <a:r>
              <a:rPr lang="pt-PT" sz="2800" dirty="0">
                <a:solidFill>
                  <a:srgbClr val="002060"/>
                </a:solidFill>
              </a:rPr>
              <a:t>entidade deve </a:t>
            </a:r>
            <a:r>
              <a:rPr lang="pt-PT" sz="2800" u="sng" dirty="0">
                <a:solidFill>
                  <a:srgbClr val="002060"/>
                </a:solidFill>
              </a:rPr>
              <a:t>ajustar</a:t>
            </a:r>
            <a:r>
              <a:rPr lang="pt-PT" sz="2800" dirty="0">
                <a:solidFill>
                  <a:srgbClr val="002060"/>
                </a:solidFill>
              </a:rPr>
              <a:t> as suas DF relativamente a acontecimentos após a data do balanço e </a:t>
            </a:r>
            <a:r>
              <a:rPr lang="pt-PT" sz="2800" dirty="0" smtClean="0">
                <a:solidFill>
                  <a:srgbClr val="002060"/>
                </a:solidFill>
              </a:rPr>
              <a:t>ou deve fazer </a:t>
            </a:r>
            <a:r>
              <a:rPr lang="pt-PT" sz="2800" u="sng" dirty="0">
                <a:solidFill>
                  <a:srgbClr val="002060"/>
                </a:solidFill>
              </a:rPr>
              <a:t>divulgações</a:t>
            </a:r>
            <a:r>
              <a:rPr lang="pt-PT" sz="2800" dirty="0">
                <a:solidFill>
                  <a:srgbClr val="002060"/>
                </a:solidFill>
              </a:rPr>
              <a:t> </a:t>
            </a:r>
            <a:r>
              <a:rPr lang="pt-PT" sz="2800" dirty="0" smtClean="0">
                <a:solidFill>
                  <a:srgbClr val="002060"/>
                </a:solidFill>
              </a:rPr>
              <a:t>relativamente </a:t>
            </a:r>
            <a:r>
              <a:rPr lang="pt-PT" sz="2800" dirty="0">
                <a:solidFill>
                  <a:srgbClr val="002060"/>
                </a:solidFill>
              </a:rPr>
              <a:t>a este tipo de </a:t>
            </a:r>
            <a:r>
              <a:rPr lang="pt-PT" sz="2800" dirty="0" smtClean="0">
                <a:solidFill>
                  <a:srgbClr val="002060"/>
                </a:solidFill>
              </a:rPr>
              <a:t>acontecimentos</a:t>
            </a:r>
          </a:p>
          <a:p>
            <a:pPr algn="just"/>
            <a:endParaRPr lang="pt-PT" sz="2800" dirty="0" smtClean="0">
              <a:solidFill>
                <a:srgbClr val="002060"/>
              </a:solidFill>
            </a:endParaRPr>
          </a:p>
          <a:p>
            <a:pPr algn="just"/>
            <a:r>
              <a:rPr lang="pt-PT" sz="2800" dirty="0" smtClean="0">
                <a:solidFill>
                  <a:srgbClr val="002060"/>
                </a:solidFill>
              </a:rPr>
              <a:t>Indicar </a:t>
            </a:r>
            <a:r>
              <a:rPr lang="pt-PT" sz="2800" dirty="0">
                <a:solidFill>
                  <a:srgbClr val="002060"/>
                </a:solidFill>
              </a:rPr>
              <a:t>a data em que as DF foram autorizadas para </a:t>
            </a:r>
            <a:r>
              <a:rPr lang="pt-PT" sz="2800" dirty="0" smtClean="0">
                <a:solidFill>
                  <a:srgbClr val="002060"/>
                </a:solidFill>
              </a:rPr>
              <a:t>emissão</a:t>
            </a:r>
          </a:p>
          <a:p>
            <a:pPr algn="just"/>
            <a:endParaRPr lang="pt-PT" sz="2800" dirty="0" smtClean="0">
              <a:solidFill>
                <a:srgbClr val="002060"/>
              </a:solidFill>
            </a:endParaRPr>
          </a:p>
          <a:p>
            <a:pPr algn="just"/>
            <a:r>
              <a:rPr lang="pt-PT" sz="2800" dirty="0" smtClean="0">
                <a:solidFill>
                  <a:srgbClr val="002060"/>
                </a:solidFill>
              </a:rPr>
              <a:t>Enfoque ao princípio da continuidade</a:t>
            </a:r>
            <a:endParaRPr lang="pt-PT" sz="2800" dirty="0">
              <a:solidFill>
                <a:srgbClr val="002060"/>
              </a:solidFill>
            </a:endParaRPr>
          </a:p>
        </p:txBody>
      </p:sp>
      <p:sp>
        <p:nvSpPr>
          <p:cNvPr id="19" name="Rectângulo arredondado 18"/>
          <p:cNvSpPr/>
          <p:nvPr/>
        </p:nvSpPr>
        <p:spPr>
          <a:xfrm>
            <a:off x="773832" y="2649488"/>
            <a:ext cx="1600200" cy="685800"/>
          </a:xfrm>
          <a:prstGeom prst="round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Ajustar DF</a:t>
            </a:r>
          </a:p>
        </p:txBody>
      </p:sp>
      <p:sp>
        <p:nvSpPr>
          <p:cNvPr id="20" name="Rectângulo arredondado 19"/>
          <p:cNvSpPr/>
          <p:nvPr/>
        </p:nvSpPr>
        <p:spPr>
          <a:xfrm>
            <a:off x="6717432" y="2649488"/>
            <a:ext cx="1600200" cy="685800"/>
          </a:xfrm>
          <a:prstGeom prst="round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Divulgar</a:t>
            </a:r>
          </a:p>
        </p:txBody>
      </p:sp>
      <p:sp>
        <p:nvSpPr>
          <p:cNvPr id="21" name="Seta para a direita 20"/>
          <p:cNvSpPr/>
          <p:nvPr/>
        </p:nvSpPr>
        <p:spPr>
          <a:xfrm>
            <a:off x="5879232" y="2725688"/>
            <a:ext cx="990600" cy="609600"/>
          </a:xfrm>
          <a:prstGeom prst="rightArrow">
            <a:avLst/>
          </a:prstGeom>
          <a:solidFill>
            <a:srgbClr val="FF9900"/>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2" name="Seta para a direita 21"/>
          <p:cNvSpPr/>
          <p:nvPr/>
        </p:nvSpPr>
        <p:spPr>
          <a:xfrm rot="10800000">
            <a:off x="2221632" y="2725688"/>
            <a:ext cx="990600" cy="609600"/>
          </a:xfrm>
          <a:prstGeom prst="rightArrow">
            <a:avLst/>
          </a:prstGeom>
          <a:solidFill>
            <a:srgbClr val="FF9900"/>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3" name="Oval 22"/>
          <p:cNvSpPr/>
          <p:nvPr/>
        </p:nvSpPr>
        <p:spPr>
          <a:xfrm>
            <a:off x="3059832" y="2420888"/>
            <a:ext cx="3048000" cy="1219200"/>
          </a:xfrm>
          <a:prstGeom prst="ellipse">
            <a:avLst/>
          </a:prstGeom>
          <a:solidFill>
            <a:schemeClr val="tx2">
              <a:lumMod val="50000"/>
            </a:schemeClr>
          </a:solid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bg1"/>
                </a:solidFill>
              </a:rPr>
              <a:t>Acontecimentos após a data do balanço</a:t>
            </a:r>
          </a:p>
        </p:txBody>
      </p:sp>
      <p:cxnSp>
        <p:nvCxnSpPr>
          <p:cNvPr id="17" name="Conexão curva 16"/>
          <p:cNvCxnSpPr/>
          <p:nvPr/>
        </p:nvCxnSpPr>
        <p:spPr>
          <a:xfrm rot="10800000" flipV="1">
            <a:off x="4499992" y="1484784"/>
            <a:ext cx="1368152" cy="864096"/>
          </a:xfrm>
          <a:prstGeom prst="curvedConnector3">
            <a:avLst>
              <a:gd name="adj1" fmla="val 100343"/>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Número do Diapositivo 11"/>
          <p:cNvSpPr>
            <a:spLocks noGrp="1"/>
          </p:cNvSpPr>
          <p:nvPr>
            <p:ph type="sldNum" sz="quarter" idx="12"/>
          </p:nvPr>
        </p:nvSpPr>
        <p:spPr/>
        <p:txBody>
          <a:bodyPr/>
          <a:lstStyle/>
          <a:p>
            <a:fld id="{8745C66F-FC7B-4C52-931F-EAABACA1CBDF}" type="slidenum">
              <a:rPr lang="en-US" smtClean="0"/>
              <a:pPr/>
              <a:t>154</a:t>
            </a:fld>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pic>
        <p:nvPicPr>
          <p:cNvPr id="14" name="Imagem 1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6" name="Rectângulo 15"/>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24</a:t>
            </a:r>
            <a:endParaRPr lang="pt-PT" sz="2400" b="1" dirty="0">
              <a:solidFill>
                <a:schemeClr val="bg1"/>
              </a:solidFill>
            </a:endParaRPr>
          </a:p>
        </p:txBody>
      </p:sp>
      <p:sp>
        <p:nvSpPr>
          <p:cNvPr id="10" name="Nuvem 9"/>
          <p:cNvSpPr/>
          <p:nvPr/>
        </p:nvSpPr>
        <p:spPr>
          <a:xfrm>
            <a:off x="5508104" y="1268760"/>
            <a:ext cx="3384376" cy="122413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i="1" dirty="0" smtClean="0"/>
              <a:t>“Até ao lavar dos cestos é vindima…”</a:t>
            </a:r>
            <a:endParaRPr lang="pt-PT" i="1" dirty="0"/>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155</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25</a:t>
            </a:r>
            <a:endParaRPr lang="pt-PT" sz="2400" b="1" dirty="0">
              <a:solidFill>
                <a:schemeClr val="bg1"/>
              </a:solidFill>
            </a:endParaRPr>
          </a:p>
        </p:txBody>
      </p:sp>
      <p:sp>
        <p:nvSpPr>
          <p:cNvPr id="6" name="Rectângulo 5"/>
          <p:cNvSpPr/>
          <p:nvPr/>
        </p:nvSpPr>
        <p:spPr>
          <a:xfrm>
            <a:off x="827584" y="1857364"/>
            <a:ext cx="7560840" cy="3477875"/>
          </a:xfrm>
          <a:prstGeom prst="rect">
            <a:avLst/>
          </a:prstGeom>
        </p:spPr>
        <p:txBody>
          <a:bodyPr wrap="square">
            <a:spAutoFit/>
          </a:bodyPr>
          <a:lstStyle/>
          <a:p>
            <a:pPr marL="514350" indent="-514350" algn="just">
              <a:buBlip>
                <a:blip r:embed="rId3"/>
              </a:buBlip>
            </a:pPr>
            <a:r>
              <a:rPr lang="pt-PT" sz="2000" dirty="0" smtClean="0">
                <a:solidFill>
                  <a:schemeClr val="accent1">
                    <a:lumMod val="75000"/>
                  </a:schemeClr>
                </a:solidFill>
              </a:rPr>
              <a:t>Os activos e passivos por impostos correntes:</a:t>
            </a:r>
          </a:p>
          <a:p>
            <a:pPr marL="1428750" lvl="2" indent="-514350" algn="just">
              <a:buFont typeface="Wingdings" pitchFamily="2" charset="2"/>
              <a:buChar char="§"/>
            </a:pPr>
            <a:r>
              <a:rPr lang="pt-PT" sz="2000" dirty="0" smtClean="0">
                <a:solidFill>
                  <a:schemeClr val="accent1">
                    <a:lumMod val="75000"/>
                  </a:schemeClr>
                </a:solidFill>
              </a:rPr>
              <a:t>Mensurados e reconhecidos aplicando as taxas fiscais aplicáveis ao período</a:t>
            </a:r>
          </a:p>
          <a:p>
            <a:pPr marL="1428750" lvl="2"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Activos e passivos por impostos diferidos:</a:t>
            </a:r>
          </a:p>
          <a:p>
            <a:pPr marL="1428750" lvl="2" indent="-514350" algn="just">
              <a:buFont typeface="Wingdings" pitchFamily="2" charset="2"/>
              <a:buChar char="§"/>
            </a:pPr>
            <a:r>
              <a:rPr lang="pt-PT" sz="2000" dirty="0" smtClean="0">
                <a:solidFill>
                  <a:schemeClr val="accent1">
                    <a:lumMod val="75000"/>
                  </a:schemeClr>
                </a:solidFill>
              </a:rPr>
              <a:t>Reconhecidos para todas as diferenças temporárias dedutíveis e tributáveis, perdas fiscais não utilizadas e créditos de imposto</a:t>
            </a:r>
          </a:p>
          <a:p>
            <a:pPr marL="1428750" lvl="2" indent="-514350" algn="just">
              <a:buFont typeface="Wingdings" pitchFamily="2" charset="2"/>
              <a:buChar char="§"/>
            </a:pPr>
            <a:r>
              <a:rPr lang="pt-PT" sz="2000" dirty="0" smtClean="0">
                <a:solidFill>
                  <a:schemeClr val="accent1">
                    <a:lumMod val="75000"/>
                  </a:schemeClr>
                </a:solidFill>
              </a:rPr>
              <a:t>Mensuração é feita com base nas taxas fiscais que estejam em vigor</a:t>
            </a:r>
          </a:p>
          <a:p>
            <a:pPr marL="1428750" lvl="2" indent="-514350" algn="just">
              <a:buFont typeface="Wingdings" pitchFamily="2" charset="2"/>
              <a:buChar char="§"/>
            </a:pPr>
            <a:r>
              <a:rPr lang="pt-PT" sz="2000" dirty="0" smtClean="0">
                <a:solidFill>
                  <a:schemeClr val="accent1">
                    <a:lumMod val="75000"/>
                  </a:schemeClr>
                </a:solidFill>
              </a:rPr>
              <a:t>Não podem ser descontados</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156</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25</a:t>
            </a:r>
            <a:endParaRPr lang="pt-PT" sz="2400" b="1" dirty="0">
              <a:solidFill>
                <a:schemeClr val="bg1"/>
              </a:solidFill>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graphicFrame>
        <p:nvGraphicFramePr>
          <p:cNvPr id="10" name="Diagrama 9"/>
          <p:cNvGraphicFramePr/>
          <p:nvPr/>
        </p:nvGraphicFramePr>
        <p:xfrm>
          <a:off x="990600" y="1905000"/>
          <a:ext cx="7315200" cy="99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3" name="Diagrama 12"/>
          <p:cNvGraphicFramePr/>
          <p:nvPr/>
        </p:nvGraphicFramePr>
        <p:xfrm>
          <a:off x="990600" y="2971800"/>
          <a:ext cx="7315200" cy="9906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15" name="Diagrama 14"/>
          <p:cNvGraphicFramePr/>
          <p:nvPr/>
        </p:nvGraphicFramePr>
        <p:xfrm>
          <a:off x="990600" y="4038600"/>
          <a:ext cx="7315200" cy="990600"/>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16" name="Diagrama 15"/>
          <p:cNvGraphicFramePr/>
          <p:nvPr/>
        </p:nvGraphicFramePr>
        <p:xfrm>
          <a:off x="990600" y="5105400"/>
          <a:ext cx="7315200" cy="990600"/>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Tree>
  </p:cSld>
  <p:clrMapOvr>
    <a:masterClrMapping/>
  </p:clrMapOvr>
  <p:transition>
    <p:fade/>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157</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26</a:t>
            </a:r>
            <a:endParaRPr lang="pt-PT" sz="2400" b="1" dirty="0">
              <a:solidFill>
                <a:schemeClr val="bg1"/>
              </a:solidFill>
            </a:endParaRPr>
          </a:p>
        </p:txBody>
      </p:sp>
      <p:sp>
        <p:nvSpPr>
          <p:cNvPr id="6" name="Rectângulo 5"/>
          <p:cNvSpPr/>
          <p:nvPr/>
        </p:nvSpPr>
        <p:spPr>
          <a:xfrm>
            <a:off x="1043608" y="2143116"/>
            <a:ext cx="7200800" cy="3170099"/>
          </a:xfrm>
          <a:prstGeom prst="rect">
            <a:avLst/>
          </a:prstGeom>
        </p:spPr>
        <p:txBody>
          <a:bodyPr wrap="square">
            <a:spAutoFit/>
          </a:bodyPr>
          <a:lstStyle/>
          <a:p>
            <a:pPr marL="514350" indent="-514350" algn="just">
              <a:buBlip>
                <a:blip r:embed="rId3"/>
              </a:buBlip>
            </a:pPr>
            <a:r>
              <a:rPr lang="pt-PT" sz="2000" dirty="0" smtClean="0">
                <a:solidFill>
                  <a:schemeClr val="accent1">
                    <a:lumMod val="75000"/>
                  </a:schemeClr>
                </a:solidFill>
              </a:rPr>
              <a:t>Dispêndios de carácter ambiental, passivos e riscos ambientais e activos com eles relacionados</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Reconhecimento – como gasto no período em que são incorridos</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Excepção: Podem ser capitalizados, desde que reúnam o conceito de activo, no caso de terem sido incorridos para evitar ou reduzir danos futuros ou para preservar recursos (Ex.: ETAR)</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158</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26</a:t>
            </a:r>
            <a:endParaRPr lang="pt-PT" sz="2400" b="1" dirty="0">
              <a:solidFill>
                <a:schemeClr val="bg1"/>
              </a:solidFill>
            </a:endParaRPr>
          </a:p>
        </p:txBody>
      </p:sp>
      <p:pic>
        <p:nvPicPr>
          <p:cNvPr id="6" name="Imagem 5" descr="residuos-domesticos.jpg"/>
          <p:cNvPicPr>
            <a:picLocks noChangeAspect="1"/>
          </p:cNvPicPr>
          <p:nvPr/>
        </p:nvPicPr>
        <p:blipFill>
          <a:blip r:embed="rId3" cstate="print"/>
          <a:stretch>
            <a:fillRect/>
          </a:stretch>
        </p:blipFill>
        <p:spPr>
          <a:xfrm>
            <a:off x="5292080" y="3140968"/>
            <a:ext cx="3214690" cy="1952625"/>
          </a:xfrm>
          <a:prstGeom prst="rect">
            <a:avLst/>
          </a:prstGeom>
        </p:spPr>
      </p:pic>
      <p:sp>
        <p:nvSpPr>
          <p:cNvPr id="7" name="Rectângulo 6"/>
          <p:cNvSpPr/>
          <p:nvPr/>
        </p:nvSpPr>
        <p:spPr>
          <a:xfrm>
            <a:off x="434866" y="2076238"/>
            <a:ext cx="8215370" cy="707886"/>
          </a:xfrm>
          <a:prstGeom prst="rect">
            <a:avLst/>
          </a:prstGeom>
        </p:spPr>
        <p:txBody>
          <a:bodyPr wrap="square">
            <a:spAutoFit/>
          </a:bodyPr>
          <a:lstStyle/>
          <a:p>
            <a:pPr marL="514350" indent="-514350" algn="just">
              <a:buBlip>
                <a:blip r:embed="rId4"/>
              </a:buBlip>
            </a:pPr>
            <a:r>
              <a:rPr lang="pt-PT" sz="2000" dirty="0" smtClean="0">
                <a:solidFill>
                  <a:schemeClr val="accent1">
                    <a:lumMod val="75000"/>
                  </a:schemeClr>
                </a:solidFill>
              </a:rPr>
              <a:t>Divulgação é feita quando as matérias forem materialmente relevantes.</a:t>
            </a:r>
          </a:p>
          <a:p>
            <a:pPr marL="514350" indent="-514350" algn="just">
              <a:buBlip>
                <a:blip r:embed="rId4"/>
              </a:buBlip>
            </a:pPr>
            <a:r>
              <a:rPr lang="pt-PT" sz="2000" dirty="0" smtClean="0">
                <a:solidFill>
                  <a:schemeClr val="accent1">
                    <a:lumMod val="75000"/>
                  </a:schemeClr>
                </a:solidFill>
              </a:rPr>
              <a:t>Divulgação no Relatório de Gestão (CSC).</a:t>
            </a:r>
          </a:p>
        </p:txBody>
      </p:sp>
      <p:sp>
        <p:nvSpPr>
          <p:cNvPr id="8" name="Rectângulo 7"/>
          <p:cNvSpPr/>
          <p:nvPr/>
        </p:nvSpPr>
        <p:spPr>
          <a:xfrm>
            <a:off x="467544" y="3212976"/>
            <a:ext cx="4643470" cy="1323439"/>
          </a:xfrm>
          <a:prstGeom prst="rect">
            <a:avLst/>
          </a:prstGeom>
        </p:spPr>
        <p:txBody>
          <a:bodyPr wrap="square">
            <a:spAutoFit/>
          </a:bodyPr>
          <a:lstStyle/>
          <a:p>
            <a:pPr marL="514350" indent="-514350" algn="just">
              <a:buBlip>
                <a:blip r:embed="rId4"/>
              </a:buBlip>
            </a:pPr>
            <a:r>
              <a:rPr lang="pt-PT" sz="2000" dirty="0" smtClean="0">
                <a:solidFill>
                  <a:schemeClr val="accent1">
                    <a:lumMod val="75000"/>
                  </a:schemeClr>
                </a:solidFill>
              </a:rPr>
              <a:t>Apêndice: </a:t>
            </a:r>
          </a:p>
          <a:p>
            <a:pPr marL="514350" indent="-514350" algn="just"/>
            <a:r>
              <a:rPr lang="pt-PT" sz="2000" i="1" dirty="0" smtClean="0">
                <a:solidFill>
                  <a:schemeClr val="accent1">
                    <a:lumMod val="75000"/>
                  </a:schemeClr>
                </a:solidFill>
              </a:rPr>
              <a:t>	Direitos de emissão de gases com efeito estufa – Contabilização das licenças de emissão</a:t>
            </a:r>
            <a:r>
              <a:rPr lang="pt-PT" sz="2000" dirty="0" smtClean="0">
                <a:solidFill>
                  <a:schemeClr val="accent1">
                    <a:lumMod val="75000"/>
                  </a:schemeClr>
                </a:solidFill>
              </a:rPr>
              <a:t>.</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4" name="Marcador de Posição do Rodapé 13"/>
          <p:cNvSpPr>
            <a:spLocks noGrp="1"/>
          </p:cNvSpPr>
          <p:nvPr>
            <p:ph type="ftr" sz="quarter" idx="11"/>
          </p:nvPr>
        </p:nvSpPr>
        <p:spPr/>
        <p:txBody>
          <a:bodyPr/>
          <a:lstStyle/>
          <a:p>
            <a:r>
              <a:rPr lang="en-US" smtClean="0"/>
              <a:t>Contabilidade Financeira</a:t>
            </a:r>
            <a:endParaRPr lang="en-US"/>
          </a:p>
        </p:txBody>
      </p:sp>
      <p:pic>
        <p:nvPicPr>
          <p:cNvPr id="15" name="Imagem 14" descr="C:\Users\Goreti\AppData\Local\Microsoft\Windows Live Mail\WLMDSS.tmp\WLM11E4.tmp\Logo ESGT_Jpeg.jpg"/>
          <p:cNvPicPr>
            <a:picLocks noChangeAspect="1" noChangeArrowheads="1"/>
          </p:cNvPicPr>
          <p:nvPr/>
        </p:nvPicPr>
        <p:blipFill>
          <a:blip r:embed="rId5" cstate="print"/>
          <a:srcRect/>
          <a:stretch>
            <a:fillRect/>
          </a:stretch>
        </p:blipFill>
        <p:spPr bwMode="auto">
          <a:xfrm>
            <a:off x="7924800" y="0"/>
            <a:ext cx="1219200" cy="945502"/>
          </a:xfrm>
          <a:prstGeom prst="rect">
            <a:avLst/>
          </a:prstGeom>
          <a:noFill/>
          <a:ln w="9525">
            <a:noFill/>
            <a:miter lim="800000"/>
            <a:headEnd/>
            <a:tailEnd/>
          </a:ln>
        </p:spPr>
      </p:pic>
      <p:sp>
        <p:nvSpPr>
          <p:cNvPr id="16" name="CaixaDeTexto 15"/>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159</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27</a:t>
            </a:r>
            <a:endParaRPr lang="pt-PT" sz="2400" b="1" dirty="0">
              <a:solidFill>
                <a:schemeClr val="bg1"/>
              </a:solidFill>
            </a:endParaRPr>
          </a:p>
        </p:txBody>
      </p:sp>
      <p:sp>
        <p:nvSpPr>
          <p:cNvPr id="6" name="Rectângulo 5"/>
          <p:cNvSpPr/>
          <p:nvPr/>
        </p:nvSpPr>
        <p:spPr>
          <a:xfrm>
            <a:off x="827584" y="1700808"/>
            <a:ext cx="7467600" cy="1323439"/>
          </a:xfrm>
          <a:prstGeom prst="rect">
            <a:avLst/>
          </a:prstGeom>
          <a:solidFill>
            <a:schemeClr val="accent1">
              <a:lumMod val="20000"/>
              <a:lumOff val="80000"/>
            </a:schemeClr>
          </a:solidFill>
        </p:spPr>
        <p:txBody>
          <a:bodyPr wrap="square">
            <a:spAutoFit/>
          </a:bodyPr>
          <a:lstStyle/>
          <a:p>
            <a:pPr lvl="0" algn="just" fontAlgn="base">
              <a:spcBef>
                <a:spcPct val="0"/>
              </a:spcBef>
              <a:spcAft>
                <a:spcPct val="0"/>
              </a:spcAft>
            </a:pPr>
            <a:r>
              <a:rPr lang="pt-PT" sz="2000" b="1" dirty="0" smtClean="0">
                <a:solidFill>
                  <a:srgbClr val="00B0F0"/>
                </a:solidFill>
                <a:ea typeface="Calibri" pitchFamily="34" charset="0"/>
                <a:cs typeface="Times New Roman" pitchFamily="18" charset="0"/>
              </a:rPr>
              <a:t>Instrumento financeiro: </a:t>
            </a:r>
          </a:p>
          <a:p>
            <a:pPr lvl="0" algn="just" fontAlgn="base">
              <a:spcBef>
                <a:spcPct val="0"/>
              </a:spcBef>
              <a:spcAft>
                <a:spcPct val="0"/>
              </a:spcAft>
            </a:pPr>
            <a:r>
              <a:rPr lang="pt-PT" sz="2000" dirty="0" smtClean="0">
                <a:solidFill>
                  <a:srgbClr val="0070C0"/>
                </a:solidFill>
                <a:ea typeface="Calibri" pitchFamily="34" charset="0"/>
                <a:cs typeface="Times New Roman" pitchFamily="18" charset="0"/>
              </a:rPr>
              <a:t>é um contrato que dá origem a um activo financeiro numa entidade e a um passivo financeiro ou instrumento de capital próprio noutra entidade</a:t>
            </a:r>
            <a:endParaRPr lang="pt-PT" sz="2000" dirty="0" smtClean="0">
              <a:solidFill>
                <a:srgbClr val="0070C0"/>
              </a:solidFill>
              <a:cs typeface="Arial" pitchFamily="34" charset="0"/>
            </a:endParaRPr>
          </a:p>
        </p:txBody>
      </p:sp>
      <p:sp>
        <p:nvSpPr>
          <p:cNvPr id="7" name="CaixaDeTexto 6"/>
          <p:cNvSpPr txBox="1"/>
          <p:nvPr/>
        </p:nvSpPr>
        <p:spPr>
          <a:xfrm>
            <a:off x="2427784" y="3605808"/>
            <a:ext cx="3714776" cy="40011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pt-PT" sz="2000" dirty="0" smtClean="0"/>
              <a:t>Instrumento financeiro</a:t>
            </a:r>
            <a:endParaRPr lang="pt-PT" sz="2000" dirty="0"/>
          </a:p>
        </p:txBody>
      </p:sp>
      <p:sp>
        <p:nvSpPr>
          <p:cNvPr id="8" name="CaixaDeTexto 7"/>
          <p:cNvSpPr txBox="1"/>
          <p:nvPr/>
        </p:nvSpPr>
        <p:spPr>
          <a:xfrm>
            <a:off x="903784" y="5434608"/>
            <a:ext cx="1857388" cy="707886"/>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pt-PT" sz="2000" dirty="0" smtClean="0"/>
              <a:t>Activo financeiro</a:t>
            </a:r>
            <a:endParaRPr lang="pt-PT" sz="2000" dirty="0"/>
          </a:p>
        </p:txBody>
      </p:sp>
      <p:sp>
        <p:nvSpPr>
          <p:cNvPr id="12" name="CaixaDeTexto 11"/>
          <p:cNvSpPr txBox="1"/>
          <p:nvPr/>
        </p:nvSpPr>
        <p:spPr>
          <a:xfrm>
            <a:off x="6771184" y="5510808"/>
            <a:ext cx="1857388" cy="707886"/>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pt-PT" sz="2000" dirty="0" smtClean="0"/>
              <a:t>Instrumento de capital próprio</a:t>
            </a:r>
            <a:endParaRPr lang="pt-PT" sz="2000" dirty="0"/>
          </a:p>
        </p:txBody>
      </p:sp>
      <p:sp>
        <p:nvSpPr>
          <p:cNvPr id="14" name="CaixaDeTexto 13"/>
          <p:cNvSpPr txBox="1"/>
          <p:nvPr/>
        </p:nvSpPr>
        <p:spPr>
          <a:xfrm>
            <a:off x="4713784" y="5510808"/>
            <a:ext cx="1857388" cy="707886"/>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pt-PT" sz="2000" dirty="0" smtClean="0"/>
              <a:t>Passivo financeiro</a:t>
            </a:r>
            <a:endParaRPr lang="pt-PT" sz="2000" dirty="0"/>
          </a:p>
        </p:txBody>
      </p:sp>
      <p:sp>
        <p:nvSpPr>
          <p:cNvPr id="15" name="CaixaDeTexto 14"/>
          <p:cNvSpPr txBox="1"/>
          <p:nvPr/>
        </p:nvSpPr>
        <p:spPr>
          <a:xfrm>
            <a:off x="5780584" y="4520208"/>
            <a:ext cx="1714512" cy="40011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pt-PT" sz="2000" dirty="0" smtClean="0"/>
              <a:t>Entidade B</a:t>
            </a:r>
            <a:endParaRPr lang="pt-PT" sz="2000" dirty="0"/>
          </a:p>
        </p:txBody>
      </p:sp>
      <p:sp>
        <p:nvSpPr>
          <p:cNvPr id="16" name="CaixaDeTexto 15"/>
          <p:cNvSpPr txBox="1"/>
          <p:nvPr/>
        </p:nvSpPr>
        <p:spPr>
          <a:xfrm>
            <a:off x="979984" y="4520208"/>
            <a:ext cx="1714512" cy="40011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pt-PT" sz="2000" dirty="0" smtClean="0"/>
              <a:t>Entidade A</a:t>
            </a:r>
            <a:endParaRPr lang="pt-PT" sz="2000" dirty="0"/>
          </a:p>
        </p:txBody>
      </p:sp>
      <p:sp>
        <p:nvSpPr>
          <p:cNvPr id="17" name="CaixaDeTexto 16"/>
          <p:cNvSpPr txBox="1"/>
          <p:nvPr/>
        </p:nvSpPr>
        <p:spPr>
          <a:xfrm>
            <a:off x="3427916" y="4510692"/>
            <a:ext cx="1714512" cy="40011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pt-PT" sz="2000" b="1" dirty="0" smtClean="0">
                <a:solidFill>
                  <a:srgbClr val="002060"/>
                </a:solidFill>
              </a:rPr>
              <a:t>Contrato</a:t>
            </a:r>
            <a:endParaRPr lang="pt-PT" sz="2000" b="1" dirty="0">
              <a:solidFill>
                <a:srgbClr val="002060"/>
              </a:solidFill>
            </a:endParaRPr>
          </a:p>
        </p:txBody>
      </p:sp>
      <p:cxnSp>
        <p:nvCxnSpPr>
          <p:cNvPr id="18" name="Conexão em ângulos rectos 17"/>
          <p:cNvCxnSpPr>
            <a:stCxn id="15" idx="2"/>
            <a:endCxn id="12" idx="0"/>
          </p:cNvCxnSpPr>
          <p:nvPr/>
        </p:nvCxnSpPr>
        <p:spPr>
          <a:xfrm rot="16200000" flipH="1">
            <a:off x="6873614" y="4684544"/>
            <a:ext cx="590490" cy="1062038"/>
          </a:xfrm>
          <a:prstGeom prst="bentConnector3">
            <a:avLst>
              <a:gd name="adj1" fmla="val 50000"/>
            </a:avLst>
          </a:prstGeom>
          <a:ln w="444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9" name="Conexão em ângulos rectos 18"/>
          <p:cNvCxnSpPr>
            <a:stCxn id="15" idx="2"/>
            <a:endCxn id="14" idx="0"/>
          </p:cNvCxnSpPr>
          <p:nvPr/>
        </p:nvCxnSpPr>
        <p:spPr>
          <a:xfrm rot="5400000">
            <a:off x="5844914" y="4717882"/>
            <a:ext cx="590490" cy="995362"/>
          </a:xfrm>
          <a:prstGeom prst="bentConnector3">
            <a:avLst>
              <a:gd name="adj1" fmla="val 50000"/>
            </a:avLst>
          </a:prstGeom>
          <a:ln w="444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0" name="Conexão recta unidireccional 19"/>
          <p:cNvCxnSpPr>
            <a:stCxn id="17" idx="3"/>
            <a:endCxn id="15" idx="1"/>
          </p:cNvCxnSpPr>
          <p:nvPr/>
        </p:nvCxnSpPr>
        <p:spPr>
          <a:xfrm>
            <a:off x="5142428" y="4710747"/>
            <a:ext cx="638156" cy="9516"/>
          </a:xfrm>
          <a:prstGeom prst="straightConnector1">
            <a:avLst/>
          </a:prstGeom>
          <a:ln w="444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1" name="Conexão recta unidireccional 20"/>
          <p:cNvCxnSpPr>
            <a:stCxn id="17" idx="1"/>
            <a:endCxn id="16" idx="3"/>
          </p:cNvCxnSpPr>
          <p:nvPr/>
        </p:nvCxnSpPr>
        <p:spPr>
          <a:xfrm rot="10800000" flipV="1">
            <a:off x="2694496" y="4710747"/>
            <a:ext cx="733420" cy="9516"/>
          </a:xfrm>
          <a:prstGeom prst="straightConnector1">
            <a:avLst/>
          </a:prstGeom>
          <a:ln w="444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2" name="Conexão recta unidireccional 21"/>
          <p:cNvCxnSpPr>
            <a:stCxn id="16" idx="2"/>
            <a:endCxn id="8" idx="0"/>
          </p:cNvCxnSpPr>
          <p:nvPr/>
        </p:nvCxnSpPr>
        <p:spPr>
          <a:xfrm rot="5400000">
            <a:off x="1577714" y="5175082"/>
            <a:ext cx="514290" cy="4762"/>
          </a:xfrm>
          <a:prstGeom prst="straightConnector1">
            <a:avLst/>
          </a:prstGeom>
          <a:ln w="444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3" name="Conexão recta unidireccional 22"/>
          <p:cNvCxnSpPr>
            <a:stCxn id="7" idx="2"/>
            <a:endCxn id="17" idx="0"/>
          </p:cNvCxnSpPr>
          <p:nvPr/>
        </p:nvCxnSpPr>
        <p:spPr>
          <a:xfrm rot="5400000">
            <a:off x="4032785" y="4258305"/>
            <a:ext cx="504774" cy="1588"/>
          </a:xfrm>
          <a:prstGeom prst="straightConnector1">
            <a:avLst/>
          </a:prstGeom>
          <a:ln w="4445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24" name="Marcador de Posição da Data 23"/>
          <p:cNvSpPr>
            <a:spLocks noGrp="1"/>
          </p:cNvSpPr>
          <p:nvPr>
            <p:ph type="dt" sz="half" idx="10"/>
          </p:nvPr>
        </p:nvSpPr>
        <p:spPr/>
        <p:txBody>
          <a:bodyPr/>
          <a:lstStyle/>
          <a:p>
            <a:r>
              <a:rPr lang="pt-PT" smtClean="0"/>
              <a:t>João Gomes /Jorge Pires</a:t>
            </a:r>
            <a:endParaRPr lang="en-US"/>
          </a:p>
        </p:txBody>
      </p:sp>
      <p:sp>
        <p:nvSpPr>
          <p:cNvPr id="25" name="Marcador de Posição do Rodapé 24"/>
          <p:cNvSpPr>
            <a:spLocks noGrp="1"/>
          </p:cNvSpPr>
          <p:nvPr>
            <p:ph type="ftr" sz="quarter" idx="11"/>
          </p:nvPr>
        </p:nvSpPr>
        <p:spPr/>
        <p:txBody>
          <a:bodyPr/>
          <a:lstStyle/>
          <a:p>
            <a:r>
              <a:rPr lang="en-US" smtClean="0"/>
              <a:t>Contabilidade Financeira</a:t>
            </a:r>
            <a:endParaRPr lang="en-US"/>
          </a:p>
        </p:txBody>
      </p:sp>
      <p:pic>
        <p:nvPicPr>
          <p:cNvPr id="26" name="Imagem 25"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7" name="CaixaDeTexto 2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16</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pic>
        <p:nvPicPr>
          <p:cNvPr id="8" name="Imagem 7" descr="ine_logotipo.gif"/>
          <p:cNvPicPr>
            <a:picLocks noChangeAspect="1"/>
          </p:cNvPicPr>
          <p:nvPr/>
        </p:nvPicPr>
        <p:blipFill>
          <a:blip r:embed="rId4" cstate="print"/>
          <a:stretch>
            <a:fillRect/>
          </a:stretch>
        </p:blipFill>
        <p:spPr>
          <a:xfrm>
            <a:off x="6035352" y="4792985"/>
            <a:ext cx="1432553" cy="1074415"/>
          </a:xfrm>
          <a:prstGeom prst="rect">
            <a:avLst/>
          </a:prstGeom>
        </p:spPr>
      </p:pic>
      <p:pic>
        <p:nvPicPr>
          <p:cNvPr id="9" name="Imagem 8" descr="BdP-logo.gif"/>
          <p:cNvPicPr>
            <a:picLocks noChangeAspect="1"/>
          </p:cNvPicPr>
          <p:nvPr/>
        </p:nvPicPr>
        <p:blipFill>
          <a:blip r:embed="rId5" cstate="print"/>
          <a:stretch>
            <a:fillRect/>
          </a:stretch>
        </p:blipFill>
        <p:spPr>
          <a:xfrm>
            <a:off x="4451176" y="2150368"/>
            <a:ext cx="1224136" cy="842494"/>
          </a:xfrm>
          <a:prstGeom prst="rect">
            <a:avLst/>
          </a:prstGeom>
        </p:spPr>
      </p:pic>
      <p:pic>
        <p:nvPicPr>
          <p:cNvPr id="10" name="Imagem 9" descr="financas[1].gif"/>
          <p:cNvPicPr>
            <a:picLocks noChangeAspect="1"/>
          </p:cNvPicPr>
          <p:nvPr/>
        </p:nvPicPr>
        <p:blipFill>
          <a:blip r:embed="rId6" cstate="print"/>
          <a:stretch>
            <a:fillRect/>
          </a:stretch>
        </p:blipFill>
        <p:spPr>
          <a:xfrm>
            <a:off x="1210816" y="2006352"/>
            <a:ext cx="1296144" cy="1296144"/>
          </a:xfrm>
          <a:prstGeom prst="rect">
            <a:avLst/>
          </a:prstGeom>
        </p:spPr>
      </p:pic>
      <p:graphicFrame>
        <p:nvGraphicFramePr>
          <p:cNvPr id="11" name="Diagrama 10"/>
          <p:cNvGraphicFramePr/>
          <p:nvPr/>
        </p:nvGraphicFramePr>
        <p:xfrm>
          <a:off x="1066800" y="2438400"/>
          <a:ext cx="7128792" cy="268007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2" name="Imagem 11" descr="fotoshow.jpg"/>
          <p:cNvPicPr>
            <a:picLocks noChangeAspect="1"/>
          </p:cNvPicPr>
          <p:nvPr/>
        </p:nvPicPr>
        <p:blipFill>
          <a:blip r:embed="rId12" cstate="print"/>
          <a:stretch>
            <a:fillRect/>
          </a:stretch>
        </p:blipFill>
        <p:spPr>
          <a:xfrm>
            <a:off x="2722984" y="4670648"/>
            <a:ext cx="1440160" cy="450050"/>
          </a:xfrm>
          <a:prstGeom prst="rect">
            <a:avLst/>
          </a:prstGeom>
        </p:spPr>
      </p:pic>
      <p:pic>
        <p:nvPicPr>
          <p:cNvPr id="13" name="Imagem 12" descr="logo_ies.jpg"/>
          <p:cNvPicPr>
            <a:picLocks noChangeAspect="1"/>
          </p:cNvPicPr>
          <p:nvPr/>
        </p:nvPicPr>
        <p:blipFill>
          <a:blip r:embed="rId13" cstate="print"/>
          <a:stretch>
            <a:fillRect/>
          </a:stretch>
        </p:blipFill>
        <p:spPr>
          <a:xfrm>
            <a:off x="6179368" y="1214264"/>
            <a:ext cx="2376264" cy="1080120"/>
          </a:xfrm>
          <a:prstGeom prst="rect">
            <a:avLst/>
          </a:prstGeom>
        </p:spPr>
      </p:pic>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160</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27</a:t>
            </a:r>
            <a:endParaRPr lang="pt-PT" sz="2400" b="1" dirty="0">
              <a:solidFill>
                <a:schemeClr val="bg1"/>
              </a:solidFill>
            </a:endParaRPr>
          </a:p>
        </p:txBody>
      </p:sp>
      <p:sp>
        <p:nvSpPr>
          <p:cNvPr id="6" name="Rectangle 3"/>
          <p:cNvSpPr>
            <a:spLocks noChangeArrowheads="1"/>
          </p:cNvSpPr>
          <p:nvPr/>
        </p:nvSpPr>
        <p:spPr bwMode="auto">
          <a:xfrm>
            <a:off x="971600" y="1998712"/>
            <a:ext cx="7391400" cy="17851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Esta norma engloba a Caixa, os Depósitos bancários, os Derivados, as dívidas de clientes, as dívidas a pagar a fornecedores, os financiamentos bancários, entre outros</a:t>
            </a:r>
            <a:endParaRPr kumimoji="0" lang="pt-PT" sz="2000" b="0" i="0"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O capital social passa a ser apresentado no balanço pelo valor efectivamente realizado</a:t>
            </a:r>
            <a:endParaRPr kumimoji="0" lang="pt-PT" sz="2000" b="0" i="0" u="none" strike="noStrike" cap="none" normalizeH="0" baseline="0" dirty="0" smtClean="0">
              <a:ln>
                <a:noFill/>
              </a:ln>
              <a:solidFill>
                <a:srgbClr val="00B0F0"/>
              </a:solidFill>
              <a:effectLst/>
              <a:cs typeface="Arial" pitchFamily="34" charset="0"/>
            </a:endParaRPr>
          </a:p>
        </p:txBody>
      </p:sp>
      <p:pic>
        <p:nvPicPr>
          <p:cNvPr id="7" name="Picture 2"/>
          <p:cNvPicPr>
            <a:picLocks noChangeAspect="1" noChangeArrowheads="1"/>
          </p:cNvPicPr>
          <p:nvPr/>
        </p:nvPicPr>
        <p:blipFill>
          <a:blip r:embed="rId3" cstate="print"/>
          <a:srcRect/>
          <a:stretch>
            <a:fillRect/>
          </a:stretch>
        </p:blipFill>
        <p:spPr bwMode="auto">
          <a:xfrm>
            <a:off x="1733600" y="3978424"/>
            <a:ext cx="5334000" cy="2133600"/>
          </a:xfrm>
          <a:prstGeom prst="rect">
            <a:avLst/>
          </a:prstGeom>
          <a:noFill/>
          <a:ln w="9525">
            <a:noFill/>
            <a:miter lim="800000"/>
            <a:headEnd/>
            <a:tailEnd/>
          </a:ln>
        </p:spPr>
      </p:pic>
      <p:sp>
        <p:nvSpPr>
          <p:cNvPr id="8" name="Oval 7"/>
          <p:cNvSpPr/>
          <p:nvPr/>
        </p:nvSpPr>
        <p:spPr>
          <a:xfrm>
            <a:off x="1657400" y="4359424"/>
            <a:ext cx="1905000" cy="34766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4" name="Marcador de Posição do Rodapé 13"/>
          <p:cNvSpPr>
            <a:spLocks noGrp="1"/>
          </p:cNvSpPr>
          <p:nvPr>
            <p:ph type="ftr" sz="quarter" idx="11"/>
          </p:nvPr>
        </p:nvSpPr>
        <p:spPr/>
        <p:txBody>
          <a:bodyPr/>
          <a:lstStyle/>
          <a:p>
            <a:r>
              <a:rPr lang="en-US" smtClean="0"/>
              <a:t>Contabilidade Financeira</a:t>
            </a:r>
            <a:endParaRPr lang="en-US"/>
          </a:p>
        </p:txBody>
      </p:sp>
      <p:pic>
        <p:nvPicPr>
          <p:cNvPr id="15" name="Imagem 14"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6" name="CaixaDeTexto 15"/>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161</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27</a:t>
            </a:r>
            <a:endParaRPr lang="pt-PT" sz="2400" b="1" dirty="0">
              <a:solidFill>
                <a:schemeClr val="bg1"/>
              </a:solidFill>
            </a:endParaRPr>
          </a:p>
        </p:txBody>
      </p:sp>
      <p:sp>
        <p:nvSpPr>
          <p:cNvPr id="6" name="Rectangle 1"/>
          <p:cNvSpPr>
            <a:spLocks noChangeArrowheads="1"/>
          </p:cNvSpPr>
          <p:nvPr/>
        </p:nvSpPr>
        <p:spPr bwMode="auto">
          <a:xfrm>
            <a:off x="827584" y="2060848"/>
            <a:ext cx="739140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Nos termos da presente norma, todos os activos e passivos financeiros são mensurados, em cada data de relato, quer:</a:t>
            </a:r>
            <a:endParaRPr kumimoji="0" lang="pt-PT" sz="2000" b="0" i="0" u="none" strike="noStrike" cap="none" normalizeH="0" baseline="0" dirty="0" smtClean="0">
              <a:ln>
                <a:noFill/>
              </a:ln>
              <a:solidFill>
                <a:srgbClr val="002060"/>
              </a:solidFill>
              <a:effectLst/>
              <a:cs typeface="Arial" pitchFamily="34" charset="0"/>
            </a:endParaRPr>
          </a:p>
          <a:p>
            <a:pPr marL="530225" marR="0" lvl="0" algn="just" defTabSz="914400" rtl="0" eaLnBrk="0" fontAlgn="base" latinLnBrk="0" hangingPunct="0">
              <a:lnSpc>
                <a:spcPct val="100000"/>
              </a:lnSpc>
              <a:spcBef>
                <a:spcPct val="0"/>
              </a:spcBef>
              <a:spcAft>
                <a:spcPct val="0"/>
              </a:spcAft>
              <a:buClrTx/>
              <a:buSzTx/>
              <a:buFontTx/>
              <a:buNone/>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(a) Ao custo ou custo amortizado (exemplo das obrigações) menos qualquer perda por imparidade; ou</a:t>
            </a:r>
            <a:endParaRPr kumimoji="0" lang="pt-PT" sz="2000" b="0" i="0" u="none" strike="noStrike" cap="none" normalizeH="0" baseline="0" dirty="0" smtClean="0">
              <a:ln>
                <a:noFill/>
              </a:ln>
              <a:solidFill>
                <a:srgbClr val="00B0F0"/>
              </a:solidFill>
              <a:effectLst/>
              <a:cs typeface="Arial" pitchFamily="34" charset="0"/>
            </a:endParaRPr>
          </a:p>
          <a:p>
            <a:pPr marL="530225" marR="0" lvl="0" algn="just" defTabSz="914400" rtl="0" eaLnBrk="0" fontAlgn="base" latinLnBrk="0" hangingPunct="0">
              <a:lnSpc>
                <a:spcPct val="100000"/>
              </a:lnSpc>
              <a:spcBef>
                <a:spcPct val="0"/>
              </a:spcBef>
              <a:spcAft>
                <a:spcPct val="0"/>
              </a:spcAft>
              <a:buClrTx/>
              <a:buSzTx/>
              <a:buFontTx/>
              <a:buNone/>
              <a:tabLst/>
            </a:pPr>
            <a:r>
              <a:rPr kumimoji="0" lang="pt-PT" sz="2000" b="0" i="0" u="none" strike="noStrike" cap="none" normalizeH="0" baseline="0" dirty="0" smtClean="0">
                <a:ln>
                  <a:noFill/>
                </a:ln>
                <a:solidFill>
                  <a:srgbClr val="0070C0"/>
                </a:solidFill>
                <a:effectLst/>
                <a:ea typeface="Calibri" pitchFamily="34" charset="0"/>
                <a:cs typeface="Times New Roman" pitchFamily="18" charset="0"/>
              </a:rPr>
              <a:t>(b) Ao justo valor com as alterações de justo valor a ser reconhecidas na demonstração de resultados</a:t>
            </a:r>
            <a:endParaRPr kumimoji="0" lang="pt-PT" sz="2000" b="0" i="0" u="none" strike="noStrike" cap="none" normalizeH="0" baseline="0" dirty="0" smtClean="0">
              <a:ln>
                <a:noFill/>
              </a:ln>
              <a:solidFill>
                <a:srgbClr val="0070C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162</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27</a:t>
            </a:r>
            <a:endParaRPr lang="pt-PT" sz="2400" b="1" dirty="0">
              <a:solidFill>
                <a:schemeClr val="bg1"/>
              </a:solidFill>
            </a:endParaRPr>
          </a:p>
        </p:txBody>
      </p:sp>
      <p:sp>
        <p:nvSpPr>
          <p:cNvPr id="6" name="Rectangle 1"/>
          <p:cNvSpPr>
            <a:spLocks noChangeArrowheads="1"/>
          </p:cNvSpPr>
          <p:nvPr/>
        </p:nvSpPr>
        <p:spPr bwMode="auto">
          <a:xfrm>
            <a:off x="827584" y="2347139"/>
            <a:ext cx="7467600" cy="30162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B0F0"/>
                </a:solidFill>
                <a:effectLst/>
                <a:ea typeface="Calibri" pitchFamily="34" charset="0"/>
                <a:cs typeface="Times New Roman" pitchFamily="18" charset="0"/>
              </a:rPr>
              <a:t>As letras descontadas não vencidas, o desconto de cheques pré-datados e o </a:t>
            </a:r>
            <a:r>
              <a:rPr kumimoji="0" lang="pt-PT" sz="2000" b="0" i="1" u="none" strike="noStrike" cap="none" normalizeH="0" baseline="0" dirty="0" err="1" smtClean="0">
                <a:ln>
                  <a:noFill/>
                </a:ln>
                <a:solidFill>
                  <a:srgbClr val="00B0F0"/>
                </a:solidFill>
                <a:effectLst/>
                <a:ea typeface="Calibri" pitchFamily="34" charset="0"/>
                <a:cs typeface="Times New Roman" pitchFamily="18" charset="0"/>
              </a:rPr>
              <a:t>factoring</a:t>
            </a:r>
            <a:r>
              <a:rPr kumimoji="0" lang="pt-PT" sz="2000" b="0" i="1" u="none" strike="noStrike" cap="none" normalizeH="0" baseline="0" dirty="0" smtClean="0">
                <a:ln>
                  <a:noFill/>
                </a:ln>
                <a:solidFill>
                  <a:srgbClr val="00B0F0"/>
                </a:solidFill>
                <a:effectLst/>
                <a:ea typeface="Calibri" pitchFamily="34" charset="0"/>
                <a:cs typeface="Times New Roman" pitchFamily="18" charset="0"/>
              </a:rPr>
              <a:t> </a:t>
            </a:r>
            <a:r>
              <a:rPr kumimoji="0" lang="pt-PT" sz="2000" b="0" i="0" u="none" strike="noStrike" cap="none" normalizeH="0" baseline="0" dirty="0" smtClean="0">
                <a:ln>
                  <a:noFill/>
                </a:ln>
                <a:solidFill>
                  <a:srgbClr val="00B0F0"/>
                </a:solidFill>
                <a:effectLst/>
                <a:ea typeface="Calibri" pitchFamily="34" charset="0"/>
                <a:cs typeface="Times New Roman" pitchFamily="18" charset="0"/>
              </a:rPr>
              <a:t>com recurso, passam a constar no activo e no passivo das entidades (impacto nos rácios)</a:t>
            </a:r>
          </a:p>
          <a:p>
            <a:pPr marL="0" marR="0" lvl="0" indent="0" algn="just" defTabSz="914400" rtl="0" eaLnBrk="1" fontAlgn="base" latinLnBrk="0" hangingPunct="1">
              <a:lnSpc>
                <a:spcPct val="100000"/>
              </a:lnSpc>
              <a:spcBef>
                <a:spcPct val="0"/>
              </a:spcBef>
              <a:spcAft>
                <a:spcPct val="0"/>
              </a:spcAft>
              <a:buClrTx/>
              <a:buSzTx/>
              <a:tabLst/>
            </a:pPr>
            <a:endParaRPr kumimoji="0" lang="pt-PT" sz="2000" b="0" i="0" u="none" strike="noStrike" cap="none" normalizeH="0" baseline="0" dirty="0" smtClean="0">
              <a:ln>
                <a:noFill/>
              </a:ln>
              <a:solidFill>
                <a:srgbClr val="00B0F0"/>
              </a:solidFill>
              <a:effectLst/>
              <a:cs typeface="Arial" pitchFamily="34" charset="0"/>
            </a:endParaRPr>
          </a:p>
          <a:p>
            <a:pPr marL="0" marR="0" lvl="0" indent="0" algn="just" defTabSz="914400" rtl="0" eaLnBrk="0" fontAlgn="base" latinLnBrk="0" hangingPunct="0">
              <a:lnSpc>
                <a:spcPct val="100000"/>
              </a:lnSpc>
              <a:spcBef>
                <a:spcPts val="1200"/>
              </a:spcBef>
              <a:spcAft>
                <a:spcPct val="0"/>
              </a:spcAft>
              <a:buClrTx/>
              <a:buSzTx/>
              <a:buFont typeface="Wingdings" pitchFamily="2" charset="2"/>
              <a:buChar char="ü"/>
              <a:tabLst/>
            </a:pPr>
            <a:r>
              <a:rPr kumimoji="0" lang="pt-PT" sz="2000" b="0" i="0" u="none" strike="noStrike" cap="none" normalizeH="0" baseline="0" dirty="0" smtClean="0">
                <a:ln>
                  <a:noFill/>
                </a:ln>
                <a:solidFill>
                  <a:srgbClr val="002060"/>
                </a:solidFill>
                <a:effectLst/>
                <a:ea typeface="Calibri" pitchFamily="34" charset="0"/>
                <a:cs typeface="Times New Roman" pitchFamily="18" charset="0"/>
              </a:rPr>
              <a:t>Concorrem para a formação do lucro tributável as variações de justo valor de instrumentos do capital próprio que tenham um preço formado num mercado regulamentado (acções cotadas em bolsa) e o sujeito passivo não detenha, directa ou indirectamente, uma participação no capital superior a 5 % do respectivo capital social</a:t>
            </a:r>
            <a:endParaRPr kumimoji="0" lang="pt-PT" sz="2000" b="0" i="0" u="none" strike="noStrike" cap="none" normalizeH="0" baseline="0" dirty="0" smtClean="0">
              <a:ln>
                <a:noFill/>
              </a:ln>
              <a:solidFill>
                <a:srgbClr val="002060"/>
              </a:solidFill>
              <a:effectLst/>
              <a:cs typeface="Arial" pitchFamily="34" charset="0"/>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163</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27</a:t>
            </a:r>
            <a:endParaRPr lang="pt-PT" sz="2400" b="1" dirty="0">
              <a:solidFill>
                <a:schemeClr val="bg1"/>
              </a:solidFill>
            </a:endParaRPr>
          </a:p>
        </p:txBody>
      </p:sp>
      <p:sp>
        <p:nvSpPr>
          <p:cNvPr id="6" name="Rectangle 3"/>
          <p:cNvSpPr txBox="1">
            <a:spLocks noChangeArrowheads="1"/>
          </p:cNvSpPr>
          <p:nvPr/>
        </p:nvSpPr>
        <p:spPr>
          <a:xfrm>
            <a:off x="827584" y="1988840"/>
            <a:ext cx="7358115" cy="4103861"/>
          </a:xfrm>
          <a:prstGeom prst="rect">
            <a:avLst/>
          </a:prstGeom>
          <a:ln/>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
                <a:srgbClr val="000000"/>
              </a:buClr>
              <a:buSzPct val="100000"/>
              <a:buFont typeface="Times New Roman" pitchFamily="18"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000" b="1" i="0" u="none" strike="noStrike" kern="1200" cap="none" spc="0" normalizeH="0" baseline="0" noProof="0" dirty="0" smtClean="0">
                <a:ln>
                  <a:noFill/>
                </a:ln>
                <a:solidFill>
                  <a:srgbClr val="002060"/>
                </a:solidFill>
                <a:effectLst/>
                <a:uLnTx/>
                <a:uFillTx/>
                <a:ea typeface="+mn-ea"/>
                <a:cs typeface="+mn-cs"/>
              </a:rPr>
              <a:t>Exemplo:</a:t>
            </a:r>
          </a:p>
          <a:p>
            <a:pPr marL="342900" marR="0" lvl="0" indent="-342900" algn="just" defTabSz="914400" rtl="0" eaLnBrk="1" fontAlgn="auto" latinLnBrk="0" hangingPunct="1">
              <a:lnSpc>
                <a:spcPct val="100000"/>
              </a:lnSpc>
              <a:spcBef>
                <a:spcPct val="20000"/>
              </a:spcBef>
              <a:spcAft>
                <a:spcPts val="0"/>
              </a:spcAft>
              <a:buClr>
                <a:srgbClr val="000000"/>
              </a:buClr>
              <a:buSzPct val="100000"/>
              <a:buFont typeface="Times New Roman" pitchFamily="18"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000" b="0" i="0" u="none" strike="noStrike" kern="1200" cap="none" spc="0" normalizeH="0" baseline="0" noProof="0" dirty="0" smtClean="0">
                <a:ln>
                  <a:noFill/>
                </a:ln>
                <a:solidFill>
                  <a:srgbClr val="002060"/>
                </a:solidFill>
                <a:effectLst/>
                <a:uLnTx/>
                <a:uFillTx/>
                <a:ea typeface="+mn-ea"/>
                <a:cs typeface="+mn-cs"/>
              </a:rPr>
              <a:t>	A entidade XPTO adquiriu em 31/12/2007, por 90 €, obrigações de valor nominal de 100 €, com uma maturidade de 3 anos e com um juro anual de 10%.</a:t>
            </a:r>
          </a:p>
          <a:p>
            <a:pPr marL="342900" marR="0" lvl="0" indent="-342900" algn="just" defTabSz="914400" rtl="0" eaLnBrk="1" fontAlgn="auto" latinLnBrk="0" hangingPunct="1">
              <a:lnSpc>
                <a:spcPct val="100000"/>
              </a:lnSpc>
              <a:spcBef>
                <a:spcPct val="20000"/>
              </a:spcBef>
              <a:spcAft>
                <a:spcPts val="0"/>
              </a:spcAft>
              <a:buClr>
                <a:srgbClr val="000000"/>
              </a:buClr>
              <a:buSzPct val="100000"/>
              <a:buFont typeface="Times New Roman" pitchFamily="18"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kumimoji="0" lang="pt-PT" sz="2000" b="0" i="0" u="none" strike="noStrike" kern="1200" cap="none" spc="0" normalizeH="0" baseline="0" noProof="0" dirty="0" smtClean="0">
              <a:ln>
                <a:noFill/>
              </a:ln>
              <a:solidFill>
                <a:srgbClr val="002060"/>
              </a:solidFill>
              <a:effectLst/>
              <a:uLnTx/>
              <a:uFillTx/>
              <a:ea typeface="+mn-ea"/>
              <a:cs typeface="+mn-cs"/>
            </a:endParaRPr>
          </a:p>
          <a:p>
            <a:pPr marL="342900" marR="0" lvl="0" indent="-342900" algn="just" defTabSz="914400" rtl="0" eaLnBrk="1" fontAlgn="auto" latinLnBrk="0" hangingPunct="1">
              <a:lnSpc>
                <a:spcPct val="100000"/>
              </a:lnSpc>
              <a:spcBef>
                <a:spcPct val="20000"/>
              </a:spcBef>
              <a:spcAft>
                <a:spcPts val="0"/>
              </a:spcAft>
              <a:buClr>
                <a:srgbClr val="000000"/>
              </a:buClr>
              <a:buSzPct val="100000"/>
              <a:buFont typeface="Times New Roman" pitchFamily="18"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000" b="0" i="0" u="none" strike="noStrike" kern="1200" cap="none" spc="0" normalizeH="0" baseline="0" noProof="0" dirty="0" smtClean="0">
                <a:ln>
                  <a:noFill/>
                </a:ln>
                <a:solidFill>
                  <a:srgbClr val="002060"/>
                </a:solidFill>
                <a:effectLst/>
                <a:uLnTx/>
                <a:uFillTx/>
                <a:ea typeface="+mn-ea"/>
                <a:cs typeface="+mn-cs"/>
              </a:rPr>
              <a:t>	</a:t>
            </a:r>
            <a:r>
              <a:rPr kumimoji="0" lang="pt-PT" sz="2000" b="1" i="0" u="none" strike="noStrike" kern="1200" cap="none" spc="0" normalizeH="0" baseline="0" noProof="0" dirty="0" smtClean="0">
                <a:ln>
                  <a:noFill/>
                </a:ln>
                <a:solidFill>
                  <a:srgbClr val="002060"/>
                </a:solidFill>
                <a:effectLst/>
                <a:uLnTx/>
                <a:uFillTx/>
                <a:ea typeface="+mn-ea"/>
                <a:cs typeface="+mn-cs"/>
              </a:rPr>
              <a:t>1. Contabilização pelo custo amortizado</a:t>
            </a:r>
            <a:r>
              <a:rPr kumimoji="0" lang="pt-PT" sz="2000" b="0" i="0" u="none" strike="noStrike" kern="1200" cap="none" spc="0" normalizeH="0" baseline="0" noProof="0" dirty="0" smtClean="0">
                <a:ln>
                  <a:noFill/>
                </a:ln>
                <a:solidFill>
                  <a:srgbClr val="002060"/>
                </a:solidFill>
                <a:effectLst/>
                <a:uLnTx/>
                <a:uFillTx/>
                <a:ea typeface="+mn-ea"/>
                <a:cs typeface="+mn-cs"/>
              </a:rPr>
              <a:t> </a:t>
            </a:r>
          </a:p>
          <a:p>
            <a:pPr marL="342900" marR="0" lvl="0" indent="-342900" algn="just" defTabSz="914400" rtl="0" eaLnBrk="1" fontAlgn="auto" latinLnBrk="0" hangingPunct="1">
              <a:lnSpc>
                <a:spcPct val="100000"/>
              </a:lnSpc>
              <a:spcBef>
                <a:spcPct val="20000"/>
              </a:spcBef>
              <a:spcAft>
                <a:spcPts val="0"/>
              </a:spcAft>
              <a:buClr>
                <a:srgbClr val="000000"/>
              </a:buClr>
              <a:buSzPct val="100000"/>
              <a:buFont typeface="Times New Roman" pitchFamily="18"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000" b="0" i="0" u="none" strike="noStrike" kern="1200" cap="none" spc="0" normalizeH="0" baseline="0" noProof="0" dirty="0" smtClean="0">
                <a:ln>
                  <a:noFill/>
                </a:ln>
                <a:solidFill>
                  <a:srgbClr val="002060"/>
                </a:solidFill>
                <a:effectLst/>
                <a:uLnTx/>
                <a:uFillTx/>
                <a:ea typeface="+mn-ea"/>
                <a:cs typeface="+mn-cs"/>
              </a:rPr>
              <a:t>	    (TIR ou taxa de juro efectiva = 14,331274%) </a:t>
            </a:r>
          </a:p>
          <a:p>
            <a:pPr marL="342900" marR="0" lvl="0" indent="-342900" algn="just" defTabSz="914400" rtl="0" eaLnBrk="1" fontAlgn="auto" latinLnBrk="0" hangingPunct="1">
              <a:lnSpc>
                <a:spcPct val="100000"/>
              </a:lnSpc>
              <a:spcBef>
                <a:spcPct val="20000"/>
              </a:spcBef>
              <a:spcAft>
                <a:spcPts val="0"/>
              </a:spcAft>
              <a:buClr>
                <a:srgbClr val="000000"/>
              </a:buClr>
              <a:buSzPct val="100000"/>
              <a:buFont typeface="Times New Roman" pitchFamily="18"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000" b="0" i="0" u="none" strike="noStrike" kern="1200" cap="none" spc="0" normalizeH="0" baseline="0" noProof="0" dirty="0" smtClean="0">
                <a:ln>
                  <a:noFill/>
                </a:ln>
                <a:solidFill>
                  <a:srgbClr val="002060"/>
                </a:solidFill>
                <a:effectLst/>
                <a:uLnTx/>
                <a:uFillTx/>
                <a:ea typeface="+mn-ea"/>
                <a:cs typeface="+mn-cs"/>
              </a:rPr>
              <a:t>	</a:t>
            </a:r>
            <a:r>
              <a:rPr kumimoji="0" lang="pt-PT" sz="2000" b="1" i="0" u="none" strike="noStrike" kern="1200" cap="none" spc="0" normalizeH="0" baseline="0" noProof="0" dirty="0" smtClean="0">
                <a:ln>
                  <a:noFill/>
                </a:ln>
                <a:solidFill>
                  <a:srgbClr val="002060"/>
                </a:solidFill>
                <a:effectLst/>
                <a:uLnTx/>
                <a:uFillTx/>
                <a:ea typeface="+mn-ea"/>
                <a:cs typeface="+mn-cs"/>
              </a:rPr>
              <a:t>2. Contabilização pelo custo (Taxa de juro = 10%)</a:t>
            </a:r>
            <a:r>
              <a:rPr kumimoji="0" lang="pt-PT" sz="2000" b="0" i="0" u="none" strike="noStrike" kern="1200" cap="none" spc="0" normalizeH="0" baseline="0" noProof="0" dirty="0" smtClean="0">
                <a:ln>
                  <a:noFill/>
                </a:ln>
                <a:solidFill>
                  <a:srgbClr val="002060"/>
                </a:solidFill>
                <a:effectLst/>
                <a:uLnTx/>
                <a:uFillTx/>
                <a:ea typeface="+mn-ea"/>
                <a:cs typeface="+mn-cs"/>
              </a:rPr>
              <a:t>  </a:t>
            </a:r>
            <a:endParaRPr kumimoji="0" lang="en-GB" sz="2000" b="0" i="0" u="none" strike="noStrike" kern="1200" cap="none" spc="0" normalizeH="0" baseline="0" noProof="0" dirty="0">
              <a:ln>
                <a:noFill/>
              </a:ln>
              <a:solidFill>
                <a:srgbClr val="002060"/>
              </a:solidFill>
              <a:effectLst/>
              <a:uLnTx/>
              <a:uFillTx/>
              <a:ea typeface="+mn-ea"/>
              <a:cs typeface="+mn-cs"/>
            </a:endParaRP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Rodapé 7"/>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164</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27</a:t>
            </a:r>
            <a:endParaRPr lang="pt-PT" sz="2400" b="1" dirty="0">
              <a:solidFill>
                <a:schemeClr val="bg1"/>
              </a:solidFill>
            </a:endParaRPr>
          </a:p>
        </p:txBody>
      </p:sp>
      <p:sp>
        <p:nvSpPr>
          <p:cNvPr id="6" name="Text Box 153"/>
          <p:cNvSpPr txBox="1">
            <a:spLocks noChangeArrowheads="1"/>
          </p:cNvSpPr>
          <p:nvPr/>
        </p:nvSpPr>
        <p:spPr bwMode="auto">
          <a:xfrm>
            <a:off x="539552" y="1628800"/>
            <a:ext cx="8064500" cy="369332"/>
          </a:xfrm>
          <a:prstGeom prst="rect">
            <a:avLst/>
          </a:prstGeom>
          <a:noFill/>
          <a:ln w="9525">
            <a:noFill/>
            <a:miter lim="800000"/>
            <a:headEnd/>
            <a:tailEnd/>
          </a:ln>
          <a:effectLst/>
        </p:spPr>
        <p:txBody>
          <a:bodyPr>
            <a:spAutoFit/>
          </a:bodyPr>
          <a:lstStyle/>
          <a:p>
            <a:pPr algn="ctr"/>
            <a:r>
              <a:rPr lang="pt-PT" b="1" dirty="0">
                <a:solidFill>
                  <a:schemeClr val="tx2">
                    <a:lumMod val="60000"/>
                    <a:lumOff val="40000"/>
                  </a:schemeClr>
                </a:solidFill>
              </a:rPr>
              <a:t>Contabilização pelo custo amortizado (TIR ou taxa de juro efectiva = 14,331274%) </a:t>
            </a:r>
          </a:p>
        </p:txBody>
      </p:sp>
      <p:graphicFrame>
        <p:nvGraphicFramePr>
          <p:cNvPr id="7" name="Group 150"/>
          <p:cNvGraphicFramePr>
            <a:graphicFrameLocks/>
          </p:cNvGraphicFramePr>
          <p:nvPr/>
        </p:nvGraphicFramePr>
        <p:xfrm>
          <a:off x="539552" y="2060848"/>
          <a:ext cx="8228013" cy="4245765"/>
        </p:xfrm>
        <a:graphic>
          <a:graphicData uri="http://schemas.openxmlformats.org/drawingml/2006/table">
            <a:tbl>
              <a:tblPr/>
              <a:tblGrid>
                <a:gridCol w="3960813"/>
                <a:gridCol w="1295400"/>
                <a:gridCol w="1439862"/>
                <a:gridCol w="1531938"/>
              </a:tblGrid>
              <a:tr h="584503">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1" i="0" u="none" strike="noStrike" cap="none" normalizeH="0" baseline="0" dirty="0" smtClean="0">
                          <a:ln>
                            <a:noFill/>
                          </a:ln>
                          <a:solidFill>
                            <a:schemeClr val="bg1"/>
                          </a:solidFill>
                          <a:effectLst/>
                          <a:latin typeface="+mn-lt"/>
                          <a:ea typeface="Lucida Sans Unicode" pitchFamily="34" charset="0"/>
                          <a:cs typeface="Lucida Sans Unicode" pitchFamily="34" charset="0"/>
                        </a:rPr>
                        <a:t>Operação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1" i="0" u="none" strike="noStrike" cap="none" normalizeH="0" baseline="0" dirty="0" smtClean="0">
                          <a:ln>
                            <a:noFill/>
                          </a:ln>
                          <a:solidFill>
                            <a:schemeClr val="bg1"/>
                          </a:solidFill>
                          <a:effectLst/>
                          <a:latin typeface="+mn-lt"/>
                          <a:ea typeface="Lucida Sans Unicode" pitchFamily="34" charset="0"/>
                          <a:cs typeface="Lucida Sans Unicode" pitchFamily="34" charset="0"/>
                        </a:rPr>
                        <a:t>Conta débito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1" i="0" u="none" strike="noStrike" cap="none" normalizeH="0" baseline="0" dirty="0" smtClean="0">
                          <a:ln>
                            <a:noFill/>
                          </a:ln>
                          <a:solidFill>
                            <a:schemeClr val="bg1"/>
                          </a:solidFill>
                          <a:effectLst/>
                          <a:latin typeface="+mn-lt"/>
                          <a:ea typeface="Lucida Sans Unicode" pitchFamily="34" charset="0"/>
                          <a:cs typeface="Lucida Sans Unicode" pitchFamily="34" charset="0"/>
                        </a:rPr>
                        <a:t>Conta crédito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1" i="0" u="none" strike="noStrike" cap="none" normalizeH="0" baseline="0" dirty="0" smtClean="0">
                          <a:ln>
                            <a:noFill/>
                          </a:ln>
                          <a:solidFill>
                            <a:schemeClr val="bg1"/>
                          </a:solidFill>
                          <a:effectLst/>
                          <a:latin typeface="+mn-lt"/>
                          <a:ea typeface="Lucida Sans Unicode" pitchFamily="34" charset="0"/>
                          <a:cs typeface="Lucida Sans Unicode" pitchFamily="34" charset="0"/>
                        </a:rPr>
                        <a:t>Valor</a:t>
                      </a:r>
                      <a:endParaRPr kumimoji="0" lang="pt-PT" sz="1600" b="0" i="0" u="none" strike="noStrike" cap="none" normalizeH="0" baseline="0" dirty="0" smtClean="0">
                        <a:ln>
                          <a:noFill/>
                        </a:ln>
                        <a:solidFill>
                          <a:schemeClr val="bg1"/>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r>
              <a:tr h="332842">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Compra obrigações (31/12/2007)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4151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90,00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2842">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Juros 1.º ano (31/12/2008)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10,00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2842">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dirty="0" smtClean="0">
                        <a:ln>
                          <a:noFill/>
                        </a:ln>
                        <a:solidFill>
                          <a:srgbClr val="000000"/>
                        </a:solidFill>
                        <a:effectLst/>
                        <a:latin typeface="+mn-lt"/>
                        <a:ea typeface="Lucida Sans Unicode" pitchFamily="34" charset="0"/>
                        <a:cs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4151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2,90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2842">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dirty="0" smtClean="0">
                        <a:ln>
                          <a:noFill/>
                        </a:ln>
                        <a:solidFill>
                          <a:srgbClr val="000000"/>
                        </a:solidFill>
                        <a:effectLst/>
                        <a:latin typeface="+mn-lt"/>
                        <a:ea typeface="Lucida Sans Unicode" pitchFamily="34" charset="0"/>
                        <a:cs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791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12,90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2842">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Juros 2.º ano (31/12/2009)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10,00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2842">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4151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3,31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2842">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791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13,31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2842">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Juros 3.º ano (31/12/2010)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10,00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2842">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4151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3,79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2842">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791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13,79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2842">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Reembolso obrigações (31/12/2010)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smtClean="0">
                          <a:ln>
                            <a:noFill/>
                          </a:ln>
                          <a:solidFill>
                            <a:srgbClr val="000000"/>
                          </a:solidFill>
                          <a:effectLst/>
                          <a:latin typeface="+mn-lt"/>
                          <a:ea typeface="Lucida Sans Unicode" pitchFamily="34" charset="0"/>
                          <a:cs typeface="Lucida Sans Unicode" pitchFamily="34" charset="0"/>
                        </a:rPr>
                        <a:t>4151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6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100,00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pic>
        <p:nvPicPr>
          <p:cNvPr id="14" name="Imagem 1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165</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27</a:t>
            </a:r>
            <a:endParaRPr lang="pt-PT" sz="2400" b="1" dirty="0">
              <a:solidFill>
                <a:schemeClr val="bg1"/>
              </a:solidFill>
            </a:endParaRPr>
          </a:p>
        </p:txBody>
      </p:sp>
      <p:graphicFrame>
        <p:nvGraphicFramePr>
          <p:cNvPr id="6" name="Group 73"/>
          <p:cNvGraphicFramePr>
            <a:graphicFrameLocks/>
          </p:cNvGraphicFramePr>
          <p:nvPr/>
        </p:nvGraphicFramePr>
        <p:xfrm>
          <a:off x="539750" y="2636838"/>
          <a:ext cx="8228013" cy="3252852"/>
        </p:xfrm>
        <a:graphic>
          <a:graphicData uri="http://schemas.openxmlformats.org/drawingml/2006/table">
            <a:tbl>
              <a:tblPr/>
              <a:tblGrid>
                <a:gridCol w="3960813"/>
                <a:gridCol w="1295400"/>
                <a:gridCol w="1439862"/>
                <a:gridCol w="1531938"/>
              </a:tblGrid>
              <a:tr h="503238">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1" i="0" u="none" strike="noStrike" cap="none" normalizeH="0" baseline="0" dirty="0" smtClean="0">
                          <a:ln>
                            <a:noFill/>
                          </a:ln>
                          <a:solidFill>
                            <a:schemeClr val="bg1"/>
                          </a:solidFill>
                          <a:effectLst/>
                          <a:latin typeface="+mn-lt"/>
                          <a:ea typeface="Lucida Sans Unicode" pitchFamily="34" charset="0"/>
                          <a:cs typeface="Lucida Sans Unicode" pitchFamily="34" charset="0"/>
                        </a:rPr>
                        <a:t>Operação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1" i="0" u="none" strike="noStrike" cap="none" normalizeH="0" baseline="0" dirty="0" smtClean="0">
                          <a:ln>
                            <a:noFill/>
                          </a:ln>
                          <a:solidFill>
                            <a:schemeClr val="bg1"/>
                          </a:solidFill>
                          <a:effectLst/>
                          <a:latin typeface="+mn-lt"/>
                          <a:ea typeface="Lucida Sans Unicode" pitchFamily="34" charset="0"/>
                          <a:cs typeface="Lucida Sans Unicode" pitchFamily="34" charset="0"/>
                        </a:rPr>
                        <a:t>Conta débito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1" i="0" u="none" strike="noStrike" cap="none" normalizeH="0" baseline="0" dirty="0" smtClean="0">
                          <a:ln>
                            <a:noFill/>
                          </a:ln>
                          <a:solidFill>
                            <a:schemeClr val="bg1"/>
                          </a:solidFill>
                          <a:effectLst/>
                          <a:latin typeface="+mn-lt"/>
                          <a:ea typeface="Lucida Sans Unicode" pitchFamily="34" charset="0"/>
                          <a:cs typeface="Lucida Sans Unicode" pitchFamily="34" charset="0"/>
                        </a:rPr>
                        <a:t>Conta crédito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1" i="0" u="none" strike="noStrike" cap="none" normalizeH="0" baseline="0" dirty="0" smtClean="0">
                          <a:ln>
                            <a:noFill/>
                          </a:ln>
                          <a:solidFill>
                            <a:schemeClr val="bg1"/>
                          </a:solidFill>
                          <a:effectLst/>
                          <a:latin typeface="+mn-lt"/>
                          <a:ea typeface="Lucida Sans Unicode" pitchFamily="34" charset="0"/>
                          <a:cs typeface="Lucida Sans Unicode" pitchFamily="34" charset="0"/>
                        </a:rPr>
                        <a:t>Valor</a:t>
                      </a:r>
                      <a:endParaRPr kumimoji="0" lang="pt-PT" sz="1800" b="0" i="0" u="none" strike="noStrike" cap="none" normalizeH="0" baseline="0" dirty="0" smtClean="0">
                        <a:ln>
                          <a:noFill/>
                        </a:ln>
                        <a:solidFill>
                          <a:schemeClr val="bg1"/>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r>
              <a:tr h="420688">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Compra obrigações (31/12/2007)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4151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90,00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6563">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Juros 1.º ano (31/12/2008)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791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10,00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8775">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Juros 2.º ano (31/12/2009)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791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10,00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8775">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Juros 3.º ano (31/12/2010)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791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10,00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8775">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Reembolso obrigações (31/12/2010)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100,00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8775">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4151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rPr>
                        <a:t>90,00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8775">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endPar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7862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18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10,00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ext Box 71"/>
          <p:cNvSpPr txBox="1">
            <a:spLocks noChangeArrowheads="1"/>
          </p:cNvSpPr>
          <p:nvPr/>
        </p:nvSpPr>
        <p:spPr bwMode="auto">
          <a:xfrm>
            <a:off x="611188" y="2133600"/>
            <a:ext cx="8064500" cy="369332"/>
          </a:xfrm>
          <a:prstGeom prst="rect">
            <a:avLst/>
          </a:prstGeom>
          <a:noFill/>
          <a:ln w="9525">
            <a:noFill/>
            <a:miter lim="800000"/>
            <a:headEnd/>
            <a:tailEnd/>
          </a:ln>
          <a:effectLst/>
        </p:spPr>
        <p:txBody>
          <a:bodyPr>
            <a:spAutoFit/>
          </a:bodyPr>
          <a:lstStyle/>
          <a:p>
            <a:pPr algn="ctr"/>
            <a:r>
              <a:rPr lang="pt-PT" b="1" dirty="0">
                <a:solidFill>
                  <a:schemeClr val="tx2">
                    <a:lumMod val="60000"/>
                    <a:lumOff val="40000"/>
                  </a:schemeClr>
                </a:solidFill>
              </a:rPr>
              <a:t>Contabilização pelo custo (taxa de juro = 10,00%) </a:t>
            </a:r>
          </a:p>
        </p:txBody>
      </p:sp>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pic>
        <p:nvPicPr>
          <p:cNvPr id="14" name="Imagem 1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166</a:t>
            </a:fld>
            <a:endParaRPr lang="pt-PT" dirty="0"/>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27</a:t>
            </a:r>
            <a:endParaRPr lang="pt-PT" sz="2400" b="1" dirty="0">
              <a:solidFill>
                <a:schemeClr val="bg1"/>
              </a:solidFill>
            </a:endParaRPr>
          </a:p>
        </p:txBody>
      </p:sp>
      <p:sp>
        <p:nvSpPr>
          <p:cNvPr id="6" name="Rectangle 3"/>
          <p:cNvSpPr txBox="1">
            <a:spLocks noChangeArrowheads="1"/>
          </p:cNvSpPr>
          <p:nvPr/>
        </p:nvSpPr>
        <p:spPr>
          <a:xfrm>
            <a:off x="857224" y="1981200"/>
            <a:ext cx="5429288" cy="2239963"/>
          </a:xfrm>
          <a:prstGeom prst="rect">
            <a:avLst/>
          </a:prstGeom>
          <a:ln/>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
                <a:srgbClr val="000000"/>
              </a:buClr>
              <a:buSzPct val="100000"/>
              <a:buFont typeface="Times New Roman" pitchFamily="18"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000" b="1" i="0" u="none" strike="noStrike" kern="1200" cap="none" spc="0" normalizeH="0" baseline="0" noProof="0" dirty="0" smtClean="0">
                <a:ln>
                  <a:noFill/>
                </a:ln>
                <a:solidFill>
                  <a:srgbClr val="002060"/>
                </a:solidFill>
                <a:effectLst/>
                <a:uLnTx/>
                <a:uFillTx/>
                <a:ea typeface="+mn-ea"/>
                <a:cs typeface="+mn-cs"/>
              </a:rPr>
              <a:t>Exemplo:</a:t>
            </a:r>
          </a:p>
          <a:p>
            <a:pPr marL="342900" marR="0" lvl="0" indent="-342900" algn="just" defTabSz="914400" rtl="0" eaLnBrk="1" fontAlgn="auto" latinLnBrk="0" hangingPunct="1">
              <a:lnSpc>
                <a:spcPct val="100000"/>
              </a:lnSpc>
              <a:spcBef>
                <a:spcPct val="20000"/>
              </a:spcBef>
              <a:spcAft>
                <a:spcPts val="0"/>
              </a:spcAft>
              <a:buClr>
                <a:srgbClr val="000000"/>
              </a:buClr>
              <a:buSzPct val="100000"/>
              <a:buFont typeface="Times New Roman" pitchFamily="18"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000" b="0" i="0" u="none" strike="noStrike" kern="1200" cap="none" spc="0" normalizeH="0" baseline="0" noProof="0" dirty="0" smtClean="0">
                <a:ln>
                  <a:noFill/>
                </a:ln>
                <a:solidFill>
                  <a:srgbClr val="002060"/>
                </a:solidFill>
                <a:effectLst/>
                <a:uLnTx/>
                <a:uFillTx/>
                <a:ea typeface="+mn-ea"/>
                <a:cs typeface="+mn-cs"/>
              </a:rPr>
              <a:t>A sociedade </a:t>
            </a:r>
            <a:r>
              <a:rPr lang="pt-PT" sz="2000" dirty="0" smtClean="0">
                <a:solidFill>
                  <a:srgbClr val="002060"/>
                </a:solidFill>
              </a:rPr>
              <a:t>OTOCSNC</a:t>
            </a:r>
            <a:r>
              <a:rPr kumimoji="0" lang="pt-PT" sz="2000" b="0" i="0" u="none" strike="noStrike" kern="1200" cap="none" spc="0" normalizeH="0" baseline="0" noProof="0" dirty="0" smtClean="0">
                <a:ln>
                  <a:noFill/>
                </a:ln>
                <a:solidFill>
                  <a:srgbClr val="002060"/>
                </a:solidFill>
                <a:effectLst/>
                <a:uLnTx/>
                <a:uFillTx/>
                <a:ea typeface="+mn-ea"/>
                <a:cs typeface="+mn-cs"/>
              </a:rPr>
              <a:t>, SGPS, SA detém 5 000 acções da O</a:t>
            </a:r>
            <a:r>
              <a:rPr lang="pt-PT" sz="2000" dirty="0" smtClean="0">
                <a:solidFill>
                  <a:srgbClr val="002060"/>
                </a:solidFill>
              </a:rPr>
              <a:t>ROC</a:t>
            </a:r>
            <a:r>
              <a:rPr kumimoji="0" lang="pt-PT" sz="2000" b="0" i="0" u="none" strike="noStrike" kern="1200" cap="none" spc="0" normalizeH="0" baseline="0" noProof="0" dirty="0" smtClean="0">
                <a:ln>
                  <a:noFill/>
                </a:ln>
                <a:solidFill>
                  <a:srgbClr val="002060"/>
                </a:solidFill>
                <a:effectLst/>
                <a:uLnTx/>
                <a:uFillTx/>
                <a:ea typeface="+mn-ea"/>
                <a:cs typeface="+mn-cs"/>
              </a:rPr>
              <a:t>POC, S.A. adquiridas em 31/12/2007. A cotação das acções da </a:t>
            </a:r>
            <a:r>
              <a:rPr lang="pt-PT" sz="2000" dirty="0" smtClean="0">
                <a:solidFill>
                  <a:srgbClr val="002060"/>
                </a:solidFill>
              </a:rPr>
              <a:t>OROC</a:t>
            </a:r>
            <a:r>
              <a:rPr kumimoji="0" lang="pt-PT" sz="2000" b="0" i="0" u="none" strike="noStrike" kern="1200" cap="none" spc="0" normalizeH="0" baseline="0" noProof="0" dirty="0" smtClean="0">
                <a:ln>
                  <a:noFill/>
                </a:ln>
                <a:solidFill>
                  <a:srgbClr val="002060"/>
                </a:solidFill>
                <a:effectLst/>
                <a:uLnTx/>
                <a:uFillTx/>
                <a:ea typeface="+mn-ea"/>
                <a:cs typeface="+mn-cs"/>
              </a:rPr>
              <a:t>POC, S.A. foi a seguinte:</a:t>
            </a:r>
            <a:endParaRPr kumimoji="0" lang="pt-PT" sz="2000" b="0" i="0" u="none" strike="noStrike" kern="1200" cap="none" spc="0" normalizeH="0" baseline="0" noProof="0" dirty="0">
              <a:ln>
                <a:noFill/>
              </a:ln>
              <a:solidFill>
                <a:srgbClr val="002060"/>
              </a:solidFill>
              <a:effectLst/>
              <a:uLnTx/>
              <a:uFillTx/>
              <a:ea typeface="+mn-ea"/>
              <a:cs typeface="+mn-cs"/>
            </a:endParaRPr>
          </a:p>
        </p:txBody>
      </p:sp>
      <p:graphicFrame>
        <p:nvGraphicFramePr>
          <p:cNvPr id="7" name="Group 71"/>
          <p:cNvGraphicFramePr>
            <a:graphicFrameLocks/>
          </p:cNvGraphicFramePr>
          <p:nvPr/>
        </p:nvGraphicFramePr>
        <p:xfrm>
          <a:off x="1259632" y="4005064"/>
          <a:ext cx="4321175" cy="2041970"/>
        </p:xfrm>
        <a:graphic>
          <a:graphicData uri="http://schemas.openxmlformats.org/drawingml/2006/table">
            <a:tbl>
              <a:tblPr/>
              <a:tblGrid>
                <a:gridCol w="2149475"/>
                <a:gridCol w="2171700"/>
              </a:tblGrid>
              <a:tr h="655638">
                <a:tc>
                  <a:txBody>
                    <a:bodyPr/>
                    <a:lstStyle/>
                    <a:p>
                      <a:pPr marL="342900" marR="0" lvl="0" indent="-342900" algn="ctr" defTabSz="449263" rtl="0" eaLnBrk="1" fontAlgn="base" latinLnBrk="0" hangingPunct="1">
                        <a:lnSpc>
                          <a:spcPct val="93000"/>
                        </a:lnSpc>
                        <a:spcBef>
                          <a:spcPct val="0"/>
                        </a:spcBef>
                        <a:spcAft>
                          <a:spcPct val="0"/>
                        </a:spcAft>
                        <a:buClr>
                          <a:srgbClr val="00007D"/>
                        </a:buClr>
                        <a:buSzPct val="75000"/>
                        <a:buFont typeface="Arial" charset="0"/>
                        <a:buNone/>
                        <a:tabLst/>
                      </a:pPr>
                      <a:r>
                        <a:rPr kumimoji="0" lang="pt-PT" sz="1800" b="1" i="0" u="none" strike="noStrike" cap="none" normalizeH="0" baseline="0" dirty="0" smtClean="0">
                          <a:ln>
                            <a:noFill/>
                          </a:ln>
                          <a:solidFill>
                            <a:schemeClr val="bg1"/>
                          </a:solidFill>
                          <a:effectLst/>
                          <a:latin typeface="+mn-lt"/>
                          <a:cs typeface="Times New Roman" pitchFamily="18" charset="0"/>
                        </a:rPr>
                        <a:t>Dia</a:t>
                      </a:r>
                      <a:endParaRPr kumimoji="0" lang="pt-PT" sz="1800" b="0" i="0" u="none" strike="noStrike" cap="none" normalizeH="0" baseline="0" dirty="0" smtClean="0">
                        <a:ln>
                          <a:noFill/>
                        </a:ln>
                        <a:solidFill>
                          <a:schemeClr val="bg1"/>
                        </a:solidFill>
                        <a:effectLst/>
                        <a:latin typeface="+mn-lt"/>
                        <a:ea typeface="Lucida Sans Unicode" pitchFamily="34" charset="0"/>
                        <a:cs typeface="Lucida Sans Unicode"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70C0"/>
                    </a:solidFill>
                  </a:tcPr>
                </a:tc>
                <a:tc>
                  <a:txBody>
                    <a:bodyPr/>
                    <a:lstStyle/>
                    <a:p>
                      <a:pPr marL="342900" marR="0" lvl="0" indent="-342900" algn="ctr" defTabSz="449263" rtl="0" eaLnBrk="1" fontAlgn="base" latinLnBrk="0" hangingPunct="1">
                        <a:lnSpc>
                          <a:spcPct val="93000"/>
                        </a:lnSpc>
                        <a:spcBef>
                          <a:spcPct val="0"/>
                        </a:spcBef>
                        <a:spcAft>
                          <a:spcPct val="0"/>
                        </a:spcAft>
                        <a:buClr>
                          <a:srgbClr val="00007D"/>
                        </a:buClr>
                        <a:buSzPct val="75000"/>
                        <a:buFont typeface="Arial" charset="0"/>
                        <a:buNone/>
                        <a:tabLst/>
                      </a:pPr>
                      <a:r>
                        <a:rPr kumimoji="0" lang="pt-PT" sz="1800" b="1" i="0" u="none" strike="noStrike" cap="none" normalizeH="0" baseline="0" dirty="0" smtClean="0">
                          <a:ln>
                            <a:noFill/>
                          </a:ln>
                          <a:solidFill>
                            <a:schemeClr val="bg1"/>
                          </a:solidFill>
                          <a:effectLst/>
                          <a:latin typeface="+mn-lt"/>
                          <a:cs typeface="Times New Roman" pitchFamily="18" charset="0"/>
                        </a:rPr>
                        <a:t>Cotação de fecho</a:t>
                      </a:r>
                      <a:endParaRPr kumimoji="0" lang="pt-PT" sz="1800" b="0" i="0" u="none" strike="noStrike" cap="none" normalizeH="0" baseline="0" dirty="0" smtClean="0">
                        <a:ln>
                          <a:noFill/>
                        </a:ln>
                        <a:solidFill>
                          <a:schemeClr val="bg1"/>
                        </a:solidFill>
                        <a:effectLst/>
                        <a:latin typeface="+mn-lt"/>
                        <a:cs typeface="Times New Roman" pitchFamily="18" charset="0"/>
                      </a:endParaRPr>
                    </a:p>
                    <a:p>
                      <a:pPr marL="342900" marR="0" lvl="0" indent="-342900" algn="ctr" defTabSz="449263" rtl="0" eaLnBrk="0" fontAlgn="base" latinLnBrk="0" hangingPunct="0">
                        <a:lnSpc>
                          <a:spcPct val="93000"/>
                        </a:lnSpc>
                        <a:spcBef>
                          <a:spcPct val="0"/>
                        </a:spcBef>
                        <a:spcAft>
                          <a:spcPct val="0"/>
                        </a:spcAft>
                        <a:buClrTx/>
                        <a:buSzTx/>
                        <a:buFontTx/>
                        <a:buNone/>
                        <a:tabLst/>
                      </a:pPr>
                      <a:r>
                        <a:rPr kumimoji="0" lang="pt-PT" sz="1800" b="1" i="0" u="none" strike="noStrike" cap="none" normalizeH="0" baseline="0" dirty="0" smtClean="0">
                          <a:ln>
                            <a:noFill/>
                          </a:ln>
                          <a:solidFill>
                            <a:schemeClr val="bg1"/>
                          </a:solidFill>
                          <a:effectLst/>
                          <a:latin typeface="+mn-lt"/>
                          <a:cs typeface="Times New Roman" pitchFamily="18" charset="0"/>
                        </a:rPr>
                        <a:t>das acções</a:t>
                      </a:r>
                      <a:endParaRPr kumimoji="0" lang="pt-PT" sz="1800" b="0" i="0" u="none" strike="noStrike" cap="none" normalizeH="0" baseline="0" dirty="0" smtClean="0">
                        <a:ln>
                          <a:noFill/>
                        </a:ln>
                        <a:solidFill>
                          <a:schemeClr val="bg1"/>
                        </a:solidFill>
                        <a:effectLst/>
                        <a:latin typeface="+mn-lt"/>
                        <a:ea typeface="Lucida Sans Unicode" pitchFamily="34" charset="0"/>
                        <a:cs typeface="Lucida Sans Unicode"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70C0"/>
                    </a:solidFill>
                  </a:tcPr>
                </a:tc>
              </a:tr>
              <a:tr h="280988">
                <a:tc>
                  <a:txBody>
                    <a:bodyPr/>
                    <a:lstStyle/>
                    <a:p>
                      <a:pPr marL="342900" marR="0" lvl="0" indent="-342900" algn="ctr" defTabSz="449263" rtl="0" eaLnBrk="1" fontAlgn="base" latinLnBrk="0" hangingPunct="1">
                        <a:lnSpc>
                          <a:spcPct val="93000"/>
                        </a:lnSpc>
                        <a:spcBef>
                          <a:spcPct val="0"/>
                        </a:spcBef>
                        <a:spcAft>
                          <a:spcPct val="0"/>
                        </a:spcAft>
                        <a:buClr>
                          <a:srgbClr val="00007D"/>
                        </a:buClr>
                        <a:buSzPct val="75000"/>
                        <a:buFont typeface="Arial" charset="0"/>
                        <a:buNone/>
                        <a:tabLst/>
                      </a:pPr>
                      <a:r>
                        <a:rPr kumimoji="0" lang="pt-PT" sz="1800" b="0" i="0" u="none" strike="noStrike" cap="none" normalizeH="0" baseline="0" smtClean="0">
                          <a:ln>
                            <a:noFill/>
                          </a:ln>
                          <a:solidFill>
                            <a:srgbClr val="221F1F"/>
                          </a:solidFill>
                          <a:effectLst/>
                          <a:latin typeface="+mn-lt"/>
                          <a:cs typeface="Times New Roman" pitchFamily="18" charset="0"/>
                        </a:rPr>
                        <a:t>31/12/2007</a:t>
                      </a:r>
                      <a:endPar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449263" rtl="0" eaLnBrk="1" fontAlgn="base" latinLnBrk="0" hangingPunct="1">
                        <a:lnSpc>
                          <a:spcPct val="93000"/>
                        </a:lnSpc>
                        <a:spcBef>
                          <a:spcPct val="0"/>
                        </a:spcBef>
                        <a:spcAft>
                          <a:spcPct val="0"/>
                        </a:spcAft>
                        <a:buClr>
                          <a:srgbClr val="00007D"/>
                        </a:buClr>
                        <a:buSzPct val="75000"/>
                        <a:buFont typeface="Arial" charset="0"/>
                        <a:buNone/>
                        <a:tabLst/>
                      </a:pPr>
                      <a:r>
                        <a:rPr kumimoji="0" lang="pt-PT" sz="1800" b="0" i="0" u="none" strike="noStrike" cap="none" normalizeH="0" baseline="0" dirty="0" smtClean="0">
                          <a:ln>
                            <a:noFill/>
                          </a:ln>
                          <a:solidFill>
                            <a:srgbClr val="221F1F"/>
                          </a:solidFill>
                          <a:effectLst/>
                          <a:latin typeface="+mn-lt"/>
                          <a:cs typeface="Times New Roman" pitchFamily="18" charset="0"/>
                        </a:rPr>
                        <a:t>1,50 €</a:t>
                      </a:r>
                      <a:endParaRPr kumimoji="0" lang="pt-PT" sz="1800" b="0" i="0" u="none" strike="noStrike" cap="none" normalizeH="0" baseline="0" dirty="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0988">
                <a:tc>
                  <a:txBody>
                    <a:bodyPr/>
                    <a:lstStyle/>
                    <a:p>
                      <a:pPr marL="342900" marR="0" lvl="0" indent="-342900" algn="ctr" defTabSz="449263" rtl="0" eaLnBrk="1" fontAlgn="base" latinLnBrk="0" hangingPunct="1">
                        <a:lnSpc>
                          <a:spcPct val="93000"/>
                        </a:lnSpc>
                        <a:spcBef>
                          <a:spcPct val="0"/>
                        </a:spcBef>
                        <a:spcAft>
                          <a:spcPct val="0"/>
                        </a:spcAft>
                        <a:buClr>
                          <a:srgbClr val="00007D"/>
                        </a:buClr>
                        <a:buSzPct val="75000"/>
                        <a:buFont typeface="Arial" charset="0"/>
                        <a:buNone/>
                        <a:tabLst/>
                      </a:pPr>
                      <a:r>
                        <a:rPr kumimoji="0" lang="pt-PT" sz="1800" b="0" i="0" u="none" strike="noStrike" cap="none" normalizeH="0" baseline="0" smtClean="0">
                          <a:ln>
                            <a:noFill/>
                          </a:ln>
                          <a:solidFill>
                            <a:srgbClr val="221F1F"/>
                          </a:solidFill>
                          <a:effectLst/>
                          <a:latin typeface="+mn-lt"/>
                          <a:cs typeface="Times New Roman" pitchFamily="18" charset="0"/>
                        </a:rPr>
                        <a:t>05/01/2008</a:t>
                      </a:r>
                      <a:endPar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449263" rtl="0" eaLnBrk="1" fontAlgn="base" latinLnBrk="0" hangingPunct="1">
                        <a:lnSpc>
                          <a:spcPct val="93000"/>
                        </a:lnSpc>
                        <a:spcBef>
                          <a:spcPct val="0"/>
                        </a:spcBef>
                        <a:spcAft>
                          <a:spcPct val="0"/>
                        </a:spcAft>
                        <a:buClr>
                          <a:srgbClr val="00007D"/>
                        </a:buClr>
                        <a:buSzPct val="75000"/>
                        <a:buFont typeface="Arial" charset="0"/>
                        <a:buNone/>
                        <a:tabLst/>
                      </a:pPr>
                      <a:r>
                        <a:rPr kumimoji="0" lang="pt-PT" sz="1800" b="0" i="0" u="none" strike="noStrike" cap="none" normalizeH="0" baseline="0" dirty="0" smtClean="0">
                          <a:ln>
                            <a:noFill/>
                          </a:ln>
                          <a:solidFill>
                            <a:srgbClr val="221F1F"/>
                          </a:solidFill>
                          <a:effectLst/>
                          <a:latin typeface="+mn-lt"/>
                          <a:cs typeface="Times New Roman" pitchFamily="18" charset="0"/>
                        </a:rPr>
                        <a:t>1,55 €</a:t>
                      </a:r>
                      <a:endParaRPr kumimoji="0" lang="pt-PT" sz="1800" b="0" i="0" u="none" strike="noStrike" cap="none" normalizeH="0" baseline="0" dirty="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342900" marR="0" lvl="0" indent="-342900" algn="ctr" defTabSz="449263" rtl="0" eaLnBrk="1" fontAlgn="base" latinLnBrk="0" hangingPunct="1">
                        <a:lnSpc>
                          <a:spcPct val="93000"/>
                        </a:lnSpc>
                        <a:spcBef>
                          <a:spcPct val="0"/>
                        </a:spcBef>
                        <a:spcAft>
                          <a:spcPct val="0"/>
                        </a:spcAft>
                        <a:buClr>
                          <a:srgbClr val="00007D"/>
                        </a:buClr>
                        <a:buSzPct val="75000"/>
                        <a:buFont typeface="Arial" charset="0"/>
                        <a:buNone/>
                        <a:tabLst/>
                      </a:pPr>
                      <a:r>
                        <a:rPr kumimoji="0" lang="pt-PT" sz="1800" b="0" i="0" u="none" strike="noStrike" cap="none" normalizeH="0" baseline="0" smtClean="0">
                          <a:ln>
                            <a:noFill/>
                          </a:ln>
                          <a:solidFill>
                            <a:srgbClr val="221F1F"/>
                          </a:solidFill>
                          <a:effectLst/>
                          <a:latin typeface="+mn-lt"/>
                          <a:cs typeface="Times New Roman" pitchFamily="18" charset="0"/>
                        </a:rPr>
                        <a:t>10/01/2008</a:t>
                      </a:r>
                      <a:endPar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449263" rtl="0" eaLnBrk="1" fontAlgn="base" latinLnBrk="0" hangingPunct="1">
                        <a:lnSpc>
                          <a:spcPct val="93000"/>
                        </a:lnSpc>
                        <a:spcBef>
                          <a:spcPct val="0"/>
                        </a:spcBef>
                        <a:spcAft>
                          <a:spcPct val="0"/>
                        </a:spcAft>
                        <a:buClr>
                          <a:srgbClr val="00007D"/>
                        </a:buClr>
                        <a:buSzPct val="75000"/>
                        <a:buFont typeface="Arial" charset="0"/>
                        <a:buNone/>
                        <a:tabLst/>
                      </a:pPr>
                      <a:r>
                        <a:rPr kumimoji="0" lang="pt-PT" sz="1800" b="0" i="0" u="none" strike="noStrike" cap="none" normalizeH="0" baseline="0" dirty="0" smtClean="0">
                          <a:ln>
                            <a:noFill/>
                          </a:ln>
                          <a:solidFill>
                            <a:srgbClr val="221F1F"/>
                          </a:solidFill>
                          <a:effectLst/>
                          <a:latin typeface="+mn-lt"/>
                          <a:cs typeface="Times New Roman" pitchFamily="18" charset="0"/>
                        </a:rPr>
                        <a:t>1,60 €</a:t>
                      </a:r>
                      <a:endParaRPr kumimoji="0" lang="pt-PT" sz="1800" b="0" i="0" u="none" strike="noStrike" cap="none" normalizeH="0" baseline="0" dirty="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0988">
                <a:tc>
                  <a:txBody>
                    <a:bodyPr/>
                    <a:lstStyle/>
                    <a:p>
                      <a:pPr marL="342900" marR="0" lvl="0" indent="-342900" algn="ctr" defTabSz="449263" rtl="0" eaLnBrk="1" fontAlgn="base" latinLnBrk="0" hangingPunct="1">
                        <a:lnSpc>
                          <a:spcPct val="93000"/>
                        </a:lnSpc>
                        <a:spcBef>
                          <a:spcPct val="0"/>
                        </a:spcBef>
                        <a:spcAft>
                          <a:spcPct val="0"/>
                        </a:spcAft>
                        <a:buClr>
                          <a:srgbClr val="00007D"/>
                        </a:buClr>
                        <a:buSzPct val="75000"/>
                        <a:buFont typeface="Arial" charset="0"/>
                        <a:buNone/>
                        <a:tabLst/>
                      </a:pPr>
                      <a:r>
                        <a:rPr kumimoji="0" lang="pt-PT" sz="1800" b="0" i="0" u="none" strike="noStrike" cap="none" normalizeH="0" baseline="0" smtClean="0">
                          <a:ln>
                            <a:noFill/>
                          </a:ln>
                          <a:solidFill>
                            <a:srgbClr val="221F1F"/>
                          </a:solidFill>
                          <a:effectLst/>
                          <a:latin typeface="+mn-lt"/>
                          <a:cs typeface="Times New Roman" pitchFamily="18" charset="0"/>
                        </a:rPr>
                        <a:t>15/01/2008</a:t>
                      </a:r>
                      <a:endParaRPr kumimoji="0" lang="pt-PT" sz="1800" b="0" i="0" u="none" strike="noStrike" cap="none" normalizeH="0" baseline="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449263" rtl="0" eaLnBrk="1" fontAlgn="base" latinLnBrk="0" hangingPunct="1">
                        <a:lnSpc>
                          <a:spcPct val="93000"/>
                        </a:lnSpc>
                        <a:spcBef>
                          <a:spcPct val="0"/>
                        </a:spcBef>
                        <a:spcAft>
                          <a:spcPct val="0"/>
                        </a:spcAft>
                        <a:buClr>
                          <a:srgbClr val="00007D"/>
                        </a:buClr>
                        <a:buSzPct val="75000"/>
                        <a:buFont typeface="Arial" charset="0"/>
                        <a:buNone/>
                        <a:tabLst/>
                      </a:pPr>
                      <a:r>
                        <a:rPr kumimoji="0" lang="pt-PT" sz="1800" b="0" i="0" u="none" strike="noStrike" cap="none" normalizeH="0" baseline="0" dirty="0" smtClean="0">
                          <a:ln>
                            <a:noFill/>
                          </a:ln>
                          <a:solidFill>
                            <a:srgbClr val="221F1F"/>
                          </a:solidFill>
                          <a:effectLst/>
                          <a:latin typeface="+mn-lt"/>
                          <a:cs typeface="Times New Roman" pitchFamily="18" charset="0"/>
                        </a:rPr>
                        <a:t>1,57 €</a:t>
                      </a:r>
                      <a:endParaRPr kumimoji="0" lang="pt-PT" sz="1800" b="0" i="0" u="none" strike="noStrike" cap="none" normalizeH="0" baseline="0" dirty="0" smtClean="0">
                        <a:ln>
                          <a:noFill/>
                        </a:ln>
                        <a:solidFill>
                          <a:srgbClr val="000000"/>
                        </a:solidFill>
                        <a:effectLst/>
                        <a:latin typeface="+mn-lt"/>
                        <a:ea typeface="Lucida Sans Unicode" pitchFamily="34" charset="0"/>
                        <a:cs typeface="Lucida Sans Unicode"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8" name="AutoShape 75"/>
          <p:cNvSpPr>
            <a:spLocks noChangeArrowheads="1"/>
          </p:cNvSpPr>
          <p:nvPr/>
        </p:nvSpPr>
        <p:spPr bwMode="auto">
          <a:xfrm>
            <a:off x="7236296" y="3356992"/>
            <a:ext cx="647700" cy="1079500"/>
          </a:xfrm>
          <a:prstGeom prst="downArrow">
            <a:avLst>
              <a:gd name="adj1" fmla="val 50000"/>
              <a:gd name="adj2" fmla="val 41667"/>
            </a:avLst>
          </a:prstGeom>
          <a:solidFill>
            <a:schemeClr val="accent1">
              <a:lumMod val="60000"/>
              <a:lumOff val="40000"/>
            </a:schemeClr>
          </a:solidFill>
          <a:ln w="9525">
            <a:solidFill>
              <a:schemeClr val="tx1"/>
            </a:solidFill>
            <a:miter lim="800000"/>
            <a:headEnd/>
            <a:tailEnd/>
          </a:ln>
          <a:effectLst/>
        </p:spPr>
        <p:txBody>
          <a:bodyPr vert="eaVert" wrap="none" anchor="ctr"/>
          <a:lstStyle/>
          <a:p>
            <a:endParaRPr lang="pt-PT"/>
          </a:p>
        </p:txBody>
      </p:sp>
      <p:sp>
        <p:nvSpPr>
          <p:cNvPr id="12" name="Text Box 76"/>
          <p:cNvSpPr txBox="1">
            <a:spLocks noChangeArrowheads="1"/>
          </p:cNvSpPr>
          <p:nvPr/>
        </p:nvSpPr>
        <p:spPr bwMode="auto">
          <a:xfrm>
            <a:off x="6443663" y="3573463"/>
            <a:ext cx="865187" cy="347662"/>
          </a:xfrm>
          <a:prstGeom prst="rect">
            <a:avLst/>
          </a:prstGeom>
          <a:noFill/>
          <a:ln w="9525">
            <a:noFill/>
            <a:miter lim="800000"/>
            <a:headEnd/>
            <a:tailEnd/>
          </a:ln>
          <a:effectLst/>
        </p:spPr>
        <p:txBody>
          <a:bodyPr>
            <a:spAutoFit/>
          </a:bodyPr>
          <a:lstStyle/>
          <a:p>
            <a:pPr>
              <a:spcBef>
                <a:spcPct val="50000"/>
              </a:spcBef>
            </a:pPr>
            <a:endParaRPr lang="pt-PT"/>
          </a:p>
        </p:txBody>
      </p:sp>
      <p:sp>
        <p:nvSpPr>
          <p:cNvPr id="14" name="Text Box 77"/>
          <p:cNvSpPr txBox="1">
            <a:spLocks noChangeArrowheads="1"/>
          </p:cNvSpPr>
          <p:nvPr/>
        </p:nvSpPr>
        <p:spPr bwMode="auto">
          <a:xfrm>
            <a:off x="7668344" y="3429000"/>
            <a:ext cx="1008063" cy="603250"/>
          </a:xfrm>
          <a:prstGeom prst="rect">
            <a:avLst/>
          </a:prstGeom>
          <a:noFill/>
          <a:ln w="9525">
            <a:noFill/>
            <a:miter lim="800000"/>
            <a:headEnd/>
            <a:tailEnd/>
          </a:ln>
          <a:effectLst/>
        </p:spPr>
        <p:txBody>
          <a:bodyPr>
            <a:spAutoFit/>
          </a:bodyPr>
          <a:lstStyle/>
          <a:p>
            <a:pPr algn="ctr">
              <a:spcBef>
                <a:spcPct val="50000"/>
              </a:spcBef>
            </a:pPr>
            <a:r>
              <a:rPr lang="pt-PT" dirty="0">
                <a:solidFill>
                  <a:srgbClr val="000066"/>
                </a:solidFill>
                <a:latin typeface="+mn-lt"/>
              </a:rPr>
              <a:t>5.000 acções</a:t>
            </a:r>
          </a:p>
        </p:txBody>
      </p:sp>
      <p:sp>
        <p:nvSpPr>
          <p:cNvPr id="15" name="Oval 14"/>
          <p:cNvSpPr/>
          <p:nvPr/>
        </p:nvSpPr>
        <p:spPr>
          <a:xfrm>
            <a:off x="6660232" y="2204864"/>
            <a:ext cx="1800200" cy="10081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600" b="1" dirty="0" smtClean="0"/>
              <a:t>OTOCSNC, SGPS, SA</a:t>
            </a:r>
          </a:p>
        </p:txBody>
      </p:sp>
      <p:sp>
        <p:nvSpPr>
          <p:cNvPr id="16" name="Oval 15"/>
          <p:cNvSpPr/>
          <p:nvPr/>
        </p:nvSpPr>
        <p:spPr>
          <a:xfrm>
            <a:off x="6300192" y="4581128"/>
            <a:ext cx="2520280" cy="1008112"/>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pt-PT" sz="1600" b="1" dirty="0" smtClean="0">
                <a:solidFill>
                  <a:schemeClr val="accent1">
                    <a:lumMod val="75000"/>
                  </a:schemeClr>
                </a:solidFill>
              </a:rPr>
              <a:t>OROCPOC, SA</a:t>
            </a:r>
          </a:p>
        </p:txBody>
      </p:sp>
      <p:sp>
        <p:nvSpPr>
          <p:cNvPr id="17" name="Marcador de Posição da Data 16"/>
          <p:cNvSpPr>
            <a:spLocks noGrp="1"/>
          </p:cNvSpPr>
          <p:nvPr>
            <p:ph type="dt" sz="half" idx="10"/>
          </p:nvPr>
        </p:nvSpPr>
        <p:spPr/>
        <p:txBody>
          <a:bodyPr/>
          <a:lstStyle/>
          <a:p>
            <a:r>
              <a:rPr lang="pt-PT" smtClean="0"/>
              <a:t>João Gomes /Jorge Pires</a:t>
            </a:r>
            <a:endParaRPr lang="en-US"/>
          </a:p>
        </p:txBody>
      </p:sp>
      <p:sp>
        <p:nvSpPr>
          <p:cNvPr id="18" name="Marcador de Posição do Rodapé 17"/>
          <p:cNvSpPr>
            <a:spLocks noGrp="1"/>
          </p:cNvSpPr>
          <p:nvPr>
            <p:ph type="ftr" sz="quarter" idx="11"/>
          </p:nvPr>
        </p:nvSpPr>
        <p:spPr/>
        <p:txBody>
          <a:bodyPr/>
          <a:lstStyle/>
          <a:p>
            <a:r>
              <a:rPr lang="en-US" smtClean="0"/>
              <a:t>Contabilidade Financeira</a:t>
            </a:r>
            <a:endParaRPr lang="en-US"/>
          </a:p>
        </p:txBody>
      </p:sp>
      <p:pic>
        <p:nvPicPr>
          <p:cNvPr id="19" name="Imagem 18"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0" name="CaixaDeTexto 1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167</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27</a:t>
            </a:r>
            <a:endParaRPr lang="pt-PT" sz="2400" b="1" dirty="0">
              <a:solidFill>
                <a:schemeClr val="bg1"/>
              </a:solidFill>
            </a:endParaRPr>
          </a:p>
        </p:txBody>
      </p:sp>
      <p:sp>
        <p:nvSpPr>
          <p:cNvPr id="6" name="Rectangle 3"/>
          <p:cNvSpPr txBox="1">
            <a:spLocks noChangeArrowheads="1"/>
          </p:cNvSpPr>
          <p:nvPr/>
        </p:nvSpPr>
        <p:spPr>
          <a:xfrm>
            <a:off x="785786" y="2071678"/>
            <a:ext cx="7429552" cy="584200"/>
          </a:xfrm>
          <a:prstGeom prst="rect">
            <a:avLst/>
          </a:prstGeom>
          <a:ln/>
        </p:spPr>
        <p:txBody>
          <a:bodyPr vert="horz" lIns="91440" tIns="45720" rIns="91440" bIns="45720" rtlCol="0">
            <a:normAutofit/>
          </a:bodyPr>
          <a:lstStyle/>
          <a:p>
            <a:pPr marL="342900" marR="0" lvl="0" indent="-342900" algn="ctr" defTabSz="914400" rtl="0" eaLnBrk="1" fontAlgn="auto" latinLnBrk="0" hangingPunct="1">
              <a:lnSpc>
                <a:spcPct val="80000"/>
              </a:lnSpc>
              <a:spcBef>
                <a:spcPts val="700"/>
              </a:spcBef>
              <a:spcAft>
                <a:spcPts val="0"/>
              </a:spcAft>
              <a:buClr>
                <a:srgbClr val="000000"/>
              </a:buClr>
              <a:buSzPct val="100000"/>
              <a:buFont typeface="Times New Roman" pitchFamily="18"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b="1" i="0" u="none" strike="noStrike" kern="1200" cap="none" spc="0" normalizeH="0" baseline="0" noProof="0" smtClean="0">
                <a:ln>
                  <a:noFill/>
                </a:ln>
                <a:solidFill>
                  <a:schemeClr val="tx2">
                    <a:lumMod val="60000"/>
                    <a:lumOff val="40000"/>
                  </a:schemeClr>
                </a:solidFill>
                <a:effectLst/>
                <a:uLnTx/>
                <a:uFillTx/>
                <a:latin typeface="+mn-lt"/>
                <a:ea typeface="+mn-ea"/>
                <a:cs typeface="+mn-cs"/>
              </a:rPr>
              <a:t>	Contabilização das acções como activos financeiros ao justo valor através de resultados.</a:t>
            </a:r>
            <a:endParaRPr kumimoji="0" lang="pt-PT" b="1" i="0" u="none" strike="noStrike" kern="1200" cap="none" spc="0" normalizeH="0" baseline="0" noProof="0" dirty="0">
              <a:ln>
                <a:noFill/>
              </a:ln>
              <a:solidFill>
                <a:schemeClr val="tx2">
                  <a:lumMod val="60000"/>
                  <a:lumOff val="40000"/>
                </a:schemeClr>
              </a:solidFill>
              <a:effectLst/>
              <a:uLnTx/>
              <a:uFillTx/>
              <a:latin typeface="+mn-lt"/>
              <a:ea typeface="+mn-ea"/>
              <a:cs typeface="+mn-cs"/>
            </a:endParaRPr>
          </a:p>
        </p:txBody>
      </p:sp>
      <p:graphicFrame>
        <p:nvGraphicFramePr>
          <p:cNvPr id="7" name="Group 63"/>
          <p:cNvGraphicFramePr>
            <a:graphicFrameLocks/>
          </p:cNvGraphicFramePr>
          <p:nvPr/>
        </p:nvGraphicFramePr>
        <p:xfrm>
          <a:off x="500034" y="2928934"/>
          <a:ext cx="8215370" cy="2447927"/>
        </p:xfrm>
        <a:graphic>
          <a:graphicData uri="http://schemas.openxmlformats.org/drawingml/2006/table">
            <a:tbl>
              <a:tblPr/>
              <a:tblGrid>
                <a:gridCol w="3957031"/>
                <a:gridCol w="1291766"/>
                <a:gridCol w="1436007"/>
                <a:gridCol w="1530566"/>
              </a:tblGrid>
              <a:tr h="788988">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1" i="0" u="none" strike="noStrike" cap="none" normalizeH="0" baseline="0" dirty="0" smtClean="0">
                          <a:ln>
                            <a:noFill/>
                          </a:ln>
                          <a:solidFill>
                            <a:schemeClr val="bg1"/>
                          </a:solidFill>
                          <a:effectLst/>
                          <a:latin typeface="+mn-lt"/>
                          <a:ea typeface="Lucida Sans Unicode" pitchFamily="34" charset="0"/>
                          <a:cs typeface="Lucida Sans Unicode" pitchFamily="34" charset="0"/>
                        </a:rPr>
                        <a:t>Operação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1" i="0" u="none" strike="noStrike" cap="none" normalizeH="0" baseline="0" dirty="0" smtClean="0">
                          <a:ln>
                            <a:noFill/>
                          </a:ln>
                          <a:solidFill>
                            <a:schemeClr val="bg1"/>
                          </a:solidFill>
                          <a:effectLst/>
                          <a:latin typeface="+mn-lt"/>
                          <a:ea typeface="Lucida Sans Unicode" pitchFamily="34" charset="0"/>
                          <a:cs typeface="Lucida Sans Unicode" pitchFamily="34" charset="0"/>
                        </a:rPr>
                        <a:t>Conta débito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1" i="0" u="none" strike="noStrike" cap="none" normalizeH="0" baseline="0" dirty="0" smtClean="0">
                          <a:ln>
                            <a:noFill/>
                          </a:ln>
                          <a:solidFill>
                            <a:schemeClr val="bg1"/>
                          </a:solidFill>
                          <a:effectLst/>
                          <a:latin typeface="+mn-lt"/>
                          <a:ea typeface="Lucida Sans Unicode" pitchFamily="34" charset="0"/>
                          <a:cs typeface="Lucida Sans Unicode" pitchFamily="34" charset="0"/>
                        </a:rPr>
                        <a:t>Conta crédito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1" i="0" u="none" strike="noStrike" cap="none" normalizeH="0" baseline="0" dirty="0" smtClean="0">
                          <a:ln>
                            <a:noFill/>
                          </a:ln>
                          <a:solidFill>
                            <a:schemeClr val="bg1"/>
                          </a:solidFill>
                          <a:effectLst/>
                          <a:latin typeface="+mn-lt"/>
                          <a:ea typeface="Lucida Sans Unicode" pitchFamily="34" charset="0"/>
                          <a:cs typeface="Lucida Sans Unicode" pitchFamily="34" charset="0"/>
                        </a:rPr>
                        <a:t>Valor</a:t>
                      </a:r>
                      <a:endParaRPr kumimoji="0" lang="pt-PT" sz="2000" b="0" i="0" u="none" strike="noStrike" cap="none" normalizeH="0" baseline="0" dirty="0" smtClean="0">
                        <a:ln>
                          <a:noFill/>
                        </a:ln>
                        <a:solidFill>
                          <a:schemeClr val="bg1"/>
                        </a:solidFill>
                        <a:effectLst/>
                        <a:latin typeface="+mn-lt"/>
                        <a:ea typeface="Lucida Sans Unicode" pitchFamily="34" charset="0"/>
                        <a:cs typeface="Lucida Sans Unicod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r>
              <a:tr h="414338">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smtClean="0">
                          <a:ln>
                            <a:noFill/>
                          </a:ln>
                          <a:solidFill>
                            <a:srgbClr val="000000"/>
                          </a:solidFill>
                          <a:effectLst/>
                          <a:latin typeface="+mn-lt"/>
                          <a:ea typeface="Lucida Sans Unicode" pitchFamily="34" charset="0"/>
                          <a:cs typeface="Lucida Sans Unicode" pitchFamily="34" charset="0"/>
                        </a:rPr>
                        <a:t>Compra das acções (31/12/2007)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smtClean="0">
                          <a:ln>
                            <a:noFill/>
                          </a:ln>
                          <a:solidFill>
                            <a:srgbClr val="000000"/>
                          </a:solidFill>
                          <a:effectLst/>
                          <a:latin typeface="+mn-lt"/>
                          <a:ea typeface="Lucida Sans Unicode" pitchFamily="34" charset="0"/>
                          <a:cs typeface="Lucida Sans Unicode" pitchFamily="34" charset="0"/>
                        </a:rPr>
                        <a:t>1431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7.500,00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5925">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smtClean="0">
                          <a:ln>
                            <a:noFill/>
                          </a:ln>
                          <a:solidFill>
                            <a:srgbClr val="000000"/>
                          </a:solidFill>
                          <a:effectLst/>
                          <a:latin typeface="+mn-lt"/>
                          <a:ea typeface="Lucida Sans Unicode" pitchFamily="34" charset="0"/>
                          <a:cs typeface="Lucida Sans Unicode" pitchFamily="34" charset="0"/>
                        </a:rPr>
                        <a:t>Variação favorável (05/01/2008)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1431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smtClean="0">
                          <a:ln>
                            <a:noFill/>
                          </a:ln>
                          <a:solidFill>
                            <a:srgbClr val="000000"/>
                          </a:solidFill>
                          <a:effectLst/>
                          <a:latin typeface="+mn-lt"/>
                          <a:ea typeface="Lucida Sans Unicode" pitchFamily="34" charset="0"/>
                          <a:cs typeface="Lucida Sans Unicode" pitchFamily="34" charset="0"/>
                        </a:rPr>
                        <a:t>771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250,00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4338">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smtClean="0">
                          <a:ln>
                            <a:noFill/>
                          </a:ln>
                          <a:solidFill>
                            <a:srgbClr val="000000"/>
                          </a:solidFill>
                          <a:effectLst/>
                          <a:latin typeface="+mn-lt"/>
                          <a:ea typeface="Lucida Sans Unicode" pitchFamily="34" charset="0"/>
                          <a:cs typeface="Lucida Sans Unicode" pitchFamily="34" charset="0"/>
                        </a:rPr>
                        <a:t>Variação favorável (10/01/2008)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smtClean="0">
                          <a:ln>
                            <a:noFill/>
                          </a:ln>
                          <a:solidFill>
                            <a:srgbClr val="000000"/>
                          </a:solidFill>
                          <a:effectLst/>
                          <a:latin typeface="+mn-lt"/>
                          <a:ea typeface="Lucida Sans Unicode" pitchFamily="34" charset="0"/>
                          <a:cs typeface="Lucida Sans Unicode" pitchFamily="34" charset="0"/>
                        </a:rPr>
                        <a:t>1431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smtClean="0">
                          <a:ln>
                            <a:noFill/>
                          </a:ln>
                          <a:solidFill>
                            <a:srgbClr val="000000"/>
                          </a:solidFill>
                          <a:effectLst/>
                          <a:latin typeface="+mn-lt"/>
                          <a:ea typeface="Lucida Sans Unicode" pitchFamily="34" charset="0"/>
                          <a:cs typeface="Lucida Sans Unicode" pitchFamily="34" charset="0"/>
                        </a:rPr>
                        <a:t>771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250,00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4338">
                <a:tc>
                  <a:txBody>
                    <a:bodyPr/>
                    <a:lstStyle/>
                    <a:p>
                      <a:pPr marL="0" marR="0" lvl="0" indent="0" algn="l"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smtClean="0">
                          <a:ln>
                            <a:noFill/>
                          </a:ln>
                          <a:solidFill>
                            <a:srgbClr val="000000"/>
                          </a:solidFill>
                          <a:effectLst/>
                          <a:latin typeface="+mn-lt"/>
                          <a:ea typeface="Lucida Sans Unicode" pitchFamily="34" charset="0"/>
                          <a:cs typeface="Lucida Sans Unicode" pitchFamily="34" charset="0"/>
                        </a:rPr>
                        <a:t>Variação desfavorável (15/01/2008)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smtClean="0">
                          <a:ln>
                            <a:noFill/>
                          </a:ln>
                          <a:solidFill>
                            <a:srgbClr val="000000"/>
                          </a:solidFill>
                          <a:effectLst/>
                          <a:latin typeface="+mn-lt"/>
                          <a:ea typeface="Lucida Sans Unicode" pitchFamily="34" charset="0"/>
                          <a:cs typeface="Lucida Sans Unicode" pitchFamily="34" charset="0"/>
                        </a:rPr>
                        <a:t>661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smtClean="0">
                          <a:ln>
                            <a:noFill/>
                          </a:ln>
                          <a:solidFill>
                            <a:srgbClr val="000000"/>
                          </a:solidFill>
                          <a:effectLst/>
                          <a:latin typeface="+mn-lt"/>
                          <a:ea typeface="Lucida Sans Unicode" pitchFamily="34" charset="0"/>
                          <a:cs typeface="Lucida Sans Unicode" pitchFamily="34" charset="0"/>
                        </a:rPr>
                        <a:t>1431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449263" rtl="0" eaLnBrk="1" fontAlgn="base" latinLnBrk="0" hangingPunct="1">
                        <a:lnSpc>
                          <a:spcPct val="93000"/>
                        </a:lnSpc>
                        <a:spcBef>
                          <a:spcPts val="800"/>
                        </a:spcBef>
                        <a:spcAft>
                          <a:spcPct val="0"/>
                        </a:spcAft>
                        <a:buClr>
                          <a:srgbClr val="00007D"/>
                        </a:buClr>
                        <a:buSzPct val="75000"/>
                        <a:buFont typeface="Wingdings" pitchFamily="2" charset="2"/>
                        <a:buNone/>
                        <a:tabLst/>
                      </a:pPr>
                      <a:r>
                        <a:rPr kumimoji="0" lang="pt-PT" sz="2000" b="0" i="0" u="none" strike="noStrike" cap="none" normalizeH="0" baseline="0" dirty="0" smtClean="0">
                          <a:ln>
                            <a:noFill/>
                          </a:ln>
                          <a:solidFill>
                            <a:srgbClr val="000000"/>
                          </a:solidFill>
                          <a:effectLst/>
                          <a:latin typeface="+mn-lt"/>
                          <a:ea typeface="Lucida Sans Unicode" pitchFamily="34" charset="0"/>
                          <a:cs typeface="Lucida Sans Unicode" pitchFamily="34" charset="0"/>
                        </a:rPr>
                        <a:t>150,00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pic>
        <p:nvPicPr>
          <p:cNvPr id="14" name="Imagem 1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28</a:t>
            </a:r>
            <a:endParaRPr lang="pt-PT" sz="2400" b="1" dirty="0">
              <a:solidFill>
                <a:schemeClr val="bg1"/>
              </a:solidFill>
            </a:endParaRPr>
          </a:p>
        </p:txBody>
      </p:sp>
      <p:sp>
        <p:nvSpPr>
          <p:cNvPr id="6" name="Rectângulo 5"/>
          <p:cNvSpPr/>
          <p:nvPr/>
        </p:nvSpPr>
        <p:spPr>
          <a:xfrm>
            <a:off x="755576" y="1928802"/>
            <a:ext cx="7632848" cy="2862322"/>
          </a:xfrm>
          <a:prstGeom prst="rect">
            <a:avLst/>
          </a:prstGeom>
        </p:spPr>
        <p:txBody>
          <a:bodyPr wrap="square">
            <a:spAutoFit/>
          </a:bodyPr>
          <a:lstStyle/>
          <a:p>
            <a:pPr marL="514350" indent="-514350" algn="just">
              <a:buBlip>
                <a:blip r:embed="rId3"/>
              </a:buBlip>
            </a:pPr>
            <a:r>
              <a:rPr lang="pt-PT" sz="2000" dirty="0" smtClean="0">
                <a:solidFill>
                  <a:schemeClr val="accent1">
                    <a:lumMod val="75000"/>
                  </a:schemeClr>
                </a:solidFill>
              </a:rPr>
              <a:t>Benefícios de curto prazo (até 12 meses) é reconhecido como gasto no período (Ex.: salários, participação nos lucros, utilização de automóvel e habitação)</a:t>
            </a:r>
          </a:p>
          <a:p>
            <a:pPr marL="514350" indent="-514350" algn="just"/>
            <a:endParaRPr lang="pt-PT" sz="2000" dirty="0" smtClean="0">
              <a:solidFill>
                <a:schemeClr val="accent1">
                  <a:lumMod val="75000"/>
                </a:schemeClr>
              </a:solidFill>
            </a:endParaRPr>
          </a:p>
          <a:p>
            <a:pPr marL="514350" indent="-514350" algn="just">
              <a:buBlip>
                <a:blip r:embed="rId3"/>
              </a:buBlip>
            </a:pPr>
            <a:r>
              <a:rPr lang="pt-PT" sz="2000" dirty="0" smtClean="0">
                <a:solidFill>
                  <a:schemeClr val="accent1">
                    <a:lumMod val="75000"/>
                  </a:schemeClr>
                </a:solidFill>
              </a:rPr>
              <a:t>Benefícios pós emprego:</a:t>
            </a:r>
          </a:p>
          <a:p>
            <a:pPr marL="1428750" lvl="2" indent="-514350" algn="just">
              <a:buBlip>
                <a:blip r:embed="rId3"/>
              </a:buBlip>
            </a:pPr>
            <a:r>
              <a:rPr lang="pt-PT" sz="2000" dirty="0" smtClean="0">
                <a:solidFill>
                  <a:schemeClr val="accent1">
                    <a:lumMod val="75000"/>
                  </a:schemeClr>
                </a:solidFill>
              </a:rPr>
              <a:t>Planos de contribuição definida</a:t>
            </a:r>
          </a:p>
          <a:p>
            <a:pPr marL="1428750" lvl="2" indent="-514350" algn="just">
              <a:buBlip>
                <a:blip r:embed="rId3"/>
              </a:buBlip>
            </a:pPr>
            <a:r>
              <a:rPr lang="pt-PT" sz="2000" dirty="0" smtClean="0">
                <a:solidFill>
                  <a:schemeClr val="accent1">
                    <a:lumMod val="75000"/>
                  </a:schemeClr>
                </a:solidFill>
              </a:rPr>
              <a:t>Planos de benefícios definidos (matéria complexa que necessita de pressupostos actuariais, cuja a contabilização segue o previsto na IAS 19)</a:t>
            </a:r>
          </a:p>
        </p:txBody>
      </p:sp>
      <p:sp>
        <p:nvSpPr>
          <p:cNvPr id="7" name="Marcador de Posição da Data 6"/>
          <p:cNvSpPr>
            <a:spLocks noGrp="1"/>
          </p:cNvSpPr>
          <p:nvPr>
            <p:ph type="dt" sz="half" idx="10"/>
          </p:nvPr>
        </p:nvSpPr>
        <p:spPr/>
        <p:txBody>
          <a:bodyPr/>
          <a:lstStyle/>
          <a:p>
            <a:r>
              <a:rPr lang="pt-PT" smtClean="0"/>
              <a:t>João Gomes /Jorge Pires</a:t>
            </a:r>
            <a:endParaRPr lang="en-US"/>
          </a:p>
        </p:txBody>
      </p:sp>
      <p:sp>
        <p:nvSpPr>
          <p:cNvPr id="8" name="Marcador de Posição do Número do Diapositivo 7"/>
          <p:cNvSpPr>
            <a:spLocks noGrp="1"/>
          </p:cNvSpPr>
          <p:nvPr>
            <p:ph type="sldNum" sz="quarter" idx="12"/>
          </p:nvPr>
        </p:nvSpPr>
        <p:spPr/>
        <p:txBody>
          <a:bodyPr/>
          <a:lstStyle/>
          <a:p>
            <a:fld id="{8745C66F-FC7B-4C52-931F-EAABACA1CBDF}" type="slidenum">
              <a:rPr lang="en-US" smtClean="0"/>
              <a:pPr/>
              <a:t>168</a:t>
            </a:fld>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pic>
        <p:nvPicPr>
          <p:cNvPr id="14" name="Imagem 13"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6" name="Rectângulo 5"/>
          <p:cNvSpPr/>
          <p:nvPr/>
        </p:nvSpPr>
        <p:spPr>
          <a:xfrm>
            <a:off x="685800" y="1447800"/>
            <a:ext cx="7997970" cy="410445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vert="horz" rtlCol="0" anchor="ctr"/>
          <a:lstStyle/>
          <a:p>
            <a:pPr algn="ctr">
              <a:tabLst>
                <a:tab pos="3228975" algn="l"/>
              </a:tabLst>
            </a:pPr>
            <a:r>
              <a:rPr lang="pt-PT" sz="3600" b="1" cap="small" dirty="0" smtClean="0">
                <a:solidFill>
                  <a:srgbClr val="002060"/>
                </a:solidFill>
              </a:rPr>
              <a:t>Pequenas Entidades</a:t>
            </a:r>
          </a:p>
          <a:p>
            <a:pPr algn="ctr">
              <a:tabLst>
                <a:tab pos="3228975" algn="l"/>
              </a:tabLst>
            </a:pPr>
            <a:r>
              <a:rPr lang="pt-PT" sz="3600" b="1" cap="small" dirty="0" smtClean="0">
                <a:solidFill>
                  <a:srgbClr val="002060"/>
                </a:solidFill>
              </a:rPr>
              <a:t>NCRF-PE</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169</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6" name="Rectângulo 5"/>
          <p:cNvSpPr/>
          <p:nvPr/>
        </p:nvSpPr>
        <p:spPr>
          <a:xfrm>
            <a:off x="685800" y="1447800"/>
            <a:ext cx="7997970" cy="410445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vert="horz" rtlCol="0" anchor="ctr"/>
          <a:lstStyle/>
          <a:p>
            <a:pPr algn="ctr">
              <a:tabLst>
                <a:tab pos="3228975" algn="l"/>
              </a:tabLst>
            </a:pPr>
            <a:r>
              <a:rPr lang="pt-PT" sz="3600" b="1" cap="small" dirty="0" smtClean="0">
                <a:solidFill>
                  <a:srgbClr val="002060"/>
                </a:solidFill>
              </a:rPr>
              <a:t>Normalização Contabilística Mundial</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17</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12" name="Rectangle 3"/>
          <p:cNvSpPr txBox="1">
            <a:spLocks noChangeArrowheads="1"/>
          </p:cNvSpPr>
          <p:nvPr/>
        </p:nvSpPr>
        <p:spPr>
          <a:xfrm>
            <a:off x="152400" y="1981200"/>
            <a:ext cx="8643998" cy="3983038"/>
          </a:xfrm>
          <a:prstGeom prst="rect">
            <a:avLst/>
          </a:prstGeom>
        </p:spPr>
        <p:txBody>
          <a:bodyPr vert="horz" lIns="91440" tIns="45720" rIns="91440" bIns="45720" rtlCol="0">
            <a:noAutofit/>
          </a:bodyPr>
          <a:lstStyle/>
          <a:p>
            <a:pPr marL="457200" marR="0" lvl="1"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São as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entidades</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que</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não</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ultrapassem</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dois</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dos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três</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limites</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seguintes</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salvo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quando</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por</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razões</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legais</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ou</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estatutárias</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tenham</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as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suas</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DF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sujeitas</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a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Certificação</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 Legal de </a:t>
            </a:r>
            <a:r>
              <a:rPr kumimoji="0" lang="en-GB" sz="28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Contas</a:t>
            </a:r>
            <a:r>
              <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rPr>
              <a:t>:</a:t>
            </a:r>
          </a:p>
          <a:p>
            <a:pPr marL="914400" marR="0" lvl="2" indent="0" algn="just" defTabSz="914400" rtl="0" eaLnBrk="1" fontAlgn="auto" latinLnBrk="0" hangingPunct="1">
              <a:lnSpc>
                <a:spcPct val="100000"/>
              </a:lnSpc>
              <a:spcBef>
                <a:spcPts val="7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 Total do </a:t>
            </a:r>
            <a:r>
              <a:rPr kumimoji="0" lang="en-GB" sz="24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balanço</a:t>
            </a:r>
            <a:r>
              <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 1.500.000 €;</a:t>
            </a:r>
          </a:p>
          <a:p>
            <a:pPr marL="914400" marR="0" lvl="2" indent="0" algn="just" defTabSz="914400" rtl="0" eaLnBrk="1" fontAlgn="auto" latinLnBrk="0" hangingPunct="1">
              <a:lnSpc>
                <a:spcPct val="100000"/>
              </a:lnSpc>
              <a:spcBef>
                <a:spcPts val="7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 Total de </a:t>
            </a:r>
            <a:r>
              <a:rPr kumimoji="0" lang="en-GB" sz="24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vendas</a:t>
            </a:r>
            <a:r>
              <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4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líquidas</a:t>
            </a:r>
            <a:r>
              <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 e </a:t>
            </a:r>
            <a:r>
              <a:rPr kumimoji="0" lang="en-GB" sz="24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outros</a:t>
            </a:r>
            <a:r>
              <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4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rendimentos</a:t>
            </a:r>
            <a:r>
              <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 3.000.000 €;</a:t>
            </a:r>
          </a:p>
          <a:p>
            <a:pPr marL="914400" marR="0" lvl="2" indent="0" algn="just" defTabSz="914400" rtl="0" eaLnBrk="1" fontAlgn="auto" latinLnBrk="0" hangingPunct="1">
              <a:lnSpc>
                <a:spcPct val="100000"/>
              </a:lnSpc>
              <a:spcBef>
                <a:spcPts val="7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4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Número</a:t>
            </a:r>
            <a:r>
              <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 de </a:t>
            </a:r>
            <a:r>
              <a:rPr kumimoji="0" lang="en-GB" sz="24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trabalhadores</a:t>
            </a:r>
            <a:r>
              <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4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empregados</a:t>
            </a:r>
            <a:r>
              <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4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em</a:t>
            </a:r>
            <a:r>
              <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kumimoji="0" lang="en-GB" sz="24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média</a:t>
            </a:r>
            <a:r>
              <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 </a:t>
            </a:r>
            <a:r>
              <a:rPr lang="en-GB" sz="2400" dirty="0" smtClean="0">
                <a:solidFill>
                  <a:schemeClr val="accent1">
                    <a:lumMod val="75000"/>
                  </a:schemeClr>
                </a:solidFill>
              </a:rPr>
              <a:t>50.</a:t>
            </a:r>
            <a:endParaRPr kumimoji="0" lang="en-GB" sz="2400" b="0" i="0" u="none" strike="noStrike" kern="1200" cap="none" spc="0" normalizeH="0" baseline="0" noProof="0" dirty="0" smtClean="0">
              <a:ln>
                <a:noFill/>
              </a:ln>
              <a:solidFill>
                <a:schemeClr val="accent1">
                  <a:lumMod val="75000"/>
                </a:schemeClr>
              </a:solidFill>
              <a:effectLst/>
              <a:uLnTx/>
              <a:uFillTx/>
              <a:latin typeface="+mn-lt"/>
              <a:ea typeface="+mn-ea"/>
              <a:cs typeface="+mn-cs"/>
            </a:endParaRPr>
          </a:p>
          <a:p>
            <a:pPr marL="914400" marR="0" lvl="2" indent="0" algn="just" defTabSz="914400" rtl="0" eaLnBrk="1" fontAlgn="auto" latinLnBrk="0" hangingPunct="1">
              <a:lnSpc>
                <a:spcPct val="100000"/>
              </a:lnSpc>
              <a:spcBef>
                <a:spcPts val="7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800" b="0" i="0" u="none" strike="noStrike" kern="1200" cap="none" spc="0" normalizeH="0" baseline="0" noProof="0" dirty="0" smtClean="0">
              <a:ln>
                <a:noFill/>
              </a:ln>
              <a:solidFill>
                <a:schemeClr val="accent1">
                  <a:lumMod val="75000"/>
                </a:schemeClr>
              </a:solidFill>
              <a:effectLst/>
              <a:uLnTx/>
              <a:uFillTx/>
              <a:latin typeface="+mn-lt"/>
              <a:ea typeface="+mn-ea"/>
              <a:cs typeface="+mn-cs"/>
            </a:endParaRPr>
          </a:p>
        </p:txBody>
      </p:sp>
      <p:pic>
        <p:nvPicPr>
          <p:cNvPr id="7" name="Imagem 6"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8" name="CaixaDeTexto 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170</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13" name="Rectângulo 12"/>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NCRF-PE</a:t>
            </a:r>
            <a:endParaRPr lang="pt-PT" sz="2400" b="1"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graphicFrame>
        <p:nvGraphicFramePr>
          <p:cNvPr id="11" name="Diagrama 10"/>
          <p:cNvGraphicFramePr/>
          <p:nvPr/>
        </p:nvGraphicFramePr>
        <p:xfrm>
          <a:off x="428596" y="928670"/>
          <a:ext cx="8215370" cy="43180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Rectângulo 16"/>
          <p:cNvSpPr/>
          <p:nvPr/>
        </p:nvSpPr>
        <p:spPr>
          <a:xfrm>
            <a:off x="642910" y="5357826"/>
            <a:ext cx="7715304" cy="64294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spc="300" dirty="0" smtClean="0">
                <a:solidFill>
                  <a:schemeClr val="tx2">
                    <a:lumMod val="75000"/>
                  </a:schemeClr>
                </a:solidFill>
              </a:rPr>
              <a:t>Não ultrapassem dois dos três limites</a:t>
            </a:r>
          </a:p>
        </p:txBody>
      </p:sp>
      <p:pic>
        <p:nvPicPr>
          <p:cNvPr id="8" name="Imagem 7" descr="C:\Users\Goreti\AppData\Local\Microsoft\Windows Live Mail\WLMDSS.tmp\WLM11E4.tmp\Logo ESGT_Jpeg.jpg"/>
          <p:cNvPicPr>
            <a:picLocks noChangeAspect="1" noChangeArrowheads="1"/>
          </p:cNvPicPr>
          <p:nvPr/>
        </p:nvPicPr>
        <p:blipFill>
          <a:blip r:embed="rId8" cstate="print"/>
          <a:srcRect/>
          <a:stretch>
            <a:fillRect/>
          </a:stretch>
        </p:blipFill>
        <p:spPr bwMode="auto">
          <a:xfrm>
            <a:off x="7924800" y="0"/>
            <a:ext cx="1219200" cy="945502"/>
          </a:xfrm>
          <a:prstGeom prst="rect">
            <a:avLst/>
          </a:prstGeom>
          <a:noFill/>
          <a:ln w="9525">
            <a:noFill/>
            <a:miter lim="800000"/>
            <a:headEnd/>
            <a:tailEnd/>
          </a:ln>
        </p:spPr>
      </p:pic>
      <p:sp>
        <p:nvSpPr>
          <p:cNvPr id="9" name="CaixaDeTexto 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Marcador de Posição da Data 9"/>
          <p:cNvSpPr>
            <a:spLocks noGrp="1"/>
          </p:cNvSpPr>
          <p:nvPr>
            <p:ph type="dt" sz="half" idx="10"/>
          </p:nvPr>
        </p:nvSpPr>
        <p:spPr/>
        <p:txBody>
          <a:bodyPr/>
          <a:lstStyle/>
          <a:p>
            <a:r>
              <a:rPr lang="pt-PT" smtClean="0"/>
              <a:t>João Gomes /Jorge Pires</a:t>
            </a:r>
            <a:endParaRPr lang="en-US"/>
          </a:p>
        </p:txBody>
      </p:sp>
      <p:sp>
        <p:nvSpPr>
          <p:cNvPr id="12" name="Marcador de Posição do Número do Diapositivo 11"/>
          <p:cNvSpPr>
            <a:spLocks noGrp="1"/>
          </p:cNvSpPr>
          <p:nvPr>
            <p:ph type="sldNum" sz="quarter" idx="12"/>
          </p:nvPr>
        </p:nvSpPr>
        <p:spPr/>
        <p:txBody>
          <a:bodyPr/>
          <a:lstStyle/>
          <a:p>
            <a:fld id="{8745C66F-FC7B-4C52-931F-EAABACA1CBDF}" type="slidenum">
              <a:rPr lang="en-US" smtClean="0"/>
              <a:pPr/>
              <a:t>171</a:t>
            </a:fld>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Diagrama 24"/>
          <p:cNvGraphicFramePr/>
          <p:nvPr/>
        </p:nvGraphicFramePr>
        <p:xfrm>
          <a:off x="357158" y="928670"/>
          <a:ext cx="4643470" cy="5357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 name="CaixaDeTexto 25"/>
          <p:cNvSpPr txBox="1"/>
          <p:nvPr/>
        </p:nvSpPr>
        <p:spPr>
          <a:xfrm>
            <a:off x="6072198" y="2857496"/>
            <a:ext cx="2357454" cy="1200329"/>
          </a:xfrm>
          <a:prstGeom prst="rect">
            <a:avLst/>
          </a:prstGeom>
          <a:noFill/>
        </p:spPr>
        <p:txBody>
          <a:bodyPr wrap="square" rtlCol="0">
            <a:spAutoFit/>
          </a:bodyPr>
          <a:lstStyle/>
          <a:p>
            <a:pPr algn="ctr"/>
            <a:r>
              <a:rPr lang="pt-PT" sz="3600" b="1" dirty="0" smtClean="0"/>
              <a:t>Aplicação voluntária</a:t>
            </a:r>
            <a:endParaRPr lang="pt-PT" sz="3600" b="1" dirty="0"/>
          </a:p>
        </p:txBody>
      </p:sp>
      <p:cxnSp>
        <p:nvCxnSpPr>
          <p:cNvPr id="28" name="Forma 27"/>
          <p:cNvCxnSpPr>
            <a:endCxn id="26" idx="0"/>
          </p:cNvCxnSpPr>
          <p:nvPr/>
        </p:nvCxnSpPr>
        <p:spPr>
          <a:xfrm>
            <a:off x="4000496" y="1928802"/>
            <a:ext cx="3250429" cy="928694"/>
          </a:xfrm>
          <a:prstGeom prst="bentConnector2">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30" name="Forma 29"/>
          <p:cNvCxnSpPr>
            <a:endCxn id="26" idx="2"/>
          </p:cNvCxnSpPr>
          <p:nvPr/>
        </p:nvCxnSpPr>
        <p:spPr>
          <a:xfrm flipV="1">
            <a:off x="5643570" y="4057825"/>
            <a:ext cx="1607355" cy="1014249"/>
          </a:xfrm>
          <a:prstGeom prst="bentConnector2">
            <a:avLst/>
          </a:prstGeom>
          <a:ln w="50800">
            <a:tailEnd type="arrow"/>
          </a:ln>
        </p:spPr>
        <p:style>
          <a:lnRef idx="1">
            <a:schemeClr val="accent1"/>
          </a:lnRef>
          <a:fillRef idx="0">
            <a:schemeClr val="accent1"/>
          </a:fillRef>
          <a:effectRef idx="0">
            <a:schemeClr val="accent1"/>
          </a:effectRef>
          <a:fontRef idx="minor">
            <a:schemeClr val="tx1"/>
          </a:fontRef>
        </p:style>
      </p:cxnSp>
      <p:pic>
        <p:nvPicPr>
          <p:cNvPr id="9" name="Imagem 8" descr="C:\Users\Goreti\AppData\Local\Microsoft\Windows Live Mail\WLMDSS.tmp\WLM11E4.tmp\Logo ESGT_Jpeg.jpg"/>
          <p:cNvPicPr>
            <a:picLocks noChangeAspect="1" noChangeArrowheads="1"/>
          </p:cNvPicPr>
          <p:nvPr/>
        </p:nvPicPr>
        <p:blipFill>
          <a:blip r:embed="rId8"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Número do Diapositivo 11"/>
          <p:cNvSpPr>
            <a:spLocks noGrp="1"/>
          </p:cNvSpPr>
          <p:nvPr>
            <p:ph type="sldNum" sz="quarter" idx="12"/>
          </p:nvPr>
        </p:nvSpPr>
        <p:spPr/>
        <p:txBody>
          <a:bodyPr/>
          <a:lstStyle/>
          <a:p>
            <a:fld id="{8745C66F-FC7B-4C52-931F-EAABACA1CBDF}" type="slidenum">
              <a:rPr lang="en-US" smtClean="0"/>
              <a:pPr/>
              <a:t>172</a:t>
            </a:fld>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ângulo arredondado 10"/>
          <p:cNvSpPr/>
          <p:nvPr/>
        </p:nvSpPr>
        <p:spPr>
          <a:xfrm>
            <a:off x="3357554" y="1214422"/>
            <a:ext cx="2214578" cy="785818"/>
          </a:xfrm>
          <a:prstGeom prst="roundRect">
            <a:avLst/>
          </a:prstGeom>
          <a:solidFill>
            <a:schemeClr val="tx2">
              <a:lumMod val="50000"/>
            </a:schemeClr>
          </a:solidFill>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Aplicação</a:t>
            </a:r>
          </a:p>
        </p:txBody>
      </p:sp>
      <p:sp>
        <p:nvSpPr>
          <p:cNvPr id="15" name="Rectângulo arredondado 14"/>
          <p:cNvSpPr/>
          <p:nvPr/>
        </p:nvSpPr>
        <p:spPr>
          <a:xfrm>
            <a:off x="785786" y="4429132"/>
            <a:ext cx="2214578" cy="1500198"/>
          </a:xfrm>
          <a:prstGeom prst="roundRect">
            <a:avLst/>
          </a:prstGeom>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Requisitos Artigo  9º do DL n.º 158/2009</a:t>
            </a:r>
          </a:p>
        </p:txBody>
      </p:sp>
      <p:sp>
        <p:nvSpPr>
          <p:cNvPr id="16" name="Rectângulo arredondado 15"/>
          <p:cNvSpPr/>
          <p:nvPr/>
        </p:nvSpPr>
        <p:spPr>
          <a:xfrm>
            <a:off x="785786" y="2643182"/>
            <a:ext cx="2214578" cy="785818"/>
          </a:xfrm>
          <a:prstGeom prst="roundRect">
            <a:avLst/>
          </a:prstGeom>
          <a:solidFill>
            <a:schemeClr val="tx2">
              <a:lumMod val="75000"/>
            </a:schemeClr>
          </a:solidFill>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Entidades</a:t>
            </a:r>
          </a:p>
        </p:txBody>
      </p:sp>
      <p:sp>
        <p:nvSpPr>
          <p:cNvPr id="17" name="Rectângulo arredondado 16"/>
          <p:cNvSpPr/>
          <p:nvPr/>
        </p:nvSpPr>
        <p:spPr>
          <a:xfrm>
            <a:off x="5500694" y="3929066"/>
            <a:ext cx="3143272" cy="1214446"/>
          </a:xfrm>
          <a:prstGeom prst="roundRect">
            <a:avLst/>
          </a:prstGeom>
          <a:solidFill>
            <a:schemeClr val="accent1">
              <a:lumMod val="60000"/>
              <a:lumOff val="40000"/>
            </a:schemeClr>
          </a:solidFill>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chemeClr val="tx1"/>
                </a:solidFill>
              </a:rPr>
              <a:t>Conjunto completo das NCRF</a:t>
            </a:r>
          </a:p>
        </p:txBody>
      </p:sp>
      <p:cxnSp>
        <p:nvCxnSpPr>
          <p:cNvPr id="19" name="Forma 18"/>
          <p:cNvCxnSpPr>
            <a:stCxn id="11" idx="1"/>
            <a:endCxn id="16" idx="0"/>
          </p:cNvCxnSpPr>
          <p:nvPr/>
        </p:nvCxnSpPr>
        <p:spPr>
          <a:xfrm rot="10800000" flipV="1">
            <a:off x="1893076" y="1607330"/>
            <a:ext cx="1464479" cy="1035851"/>
          </a:xfrm>
          <a:prstGeom prst="bentConnector2">
            <a:avLst/>
          </a:prstGeom>
          <a:ln w="508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Conexão em ângulos rectos 20"/>
          <p:cNvCxnSpPr>
            <a:stCxn id="16" idx="2"/>
            <a:endCxn id="15" idx="0"/>
          </p:cNvCxnSpPr>
          <p:nvPr/>
        </p:nvCxnSpPr>
        <p:spPr>
          <a:xfrm rot="5400000">
            <a:off x="1393009" y="3929066"/>
            <a:ext cx="1000132" cy="1588"/>
          </a:xfrm>
          <a:prstGeom prst="bentConnector3">
            <a:avLst>
              <a:gd name="adj1" fmla="val 50000"/>
            </a:avLst>
          </a:prstGeom>
          <a:ln w="508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Conexão em ângulos rectos 23"/>
          <p:cNvCxnSpPr>
            <a:stCxn id="16" idx="3"/>
            <a:endCxn id="17" idx="1"/>
          </p:cNvCxnSpPr>
          <p:nvPr/>
        </p:nvCxnSpPr>
        <p:spPr>
          <a:xfrm>
            <a:off x="3000364" y="3036091"/>
            <a:ext cx="2500330" cy="1500198"/>
          </a:xfrm>
          <a:prstGeom prst="bentConnector3">
            <a:avLst>
              <a:gd name="adj1" fmla="val 50000"/>
            </a:avLst>
          </a:prstGeom>
          <a:ln w="508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26" name="CaixaDeTexto 25"/>
          <p:cNvSpPr txBox="1"/>
          <p:nvPr/>
        </p:nvSpPr>
        <p:spPr>
          <a:xfrm>
            <a:off x="785786" y="3643314"/>
            <a:ext cx="1214446" cy="400110"/>
          </a:xfrm>
          <a:prstGeom prst="rect">
            <a:avLst/>
          </a:prstGeom>
          <a:noFill/>
        </p:spPr>
        <p:txBody>
          <a:bodyPr wrap="square" rtlCol="0">
            <a:spAutoFit/>
          </a:bodyPr>
          <a:lstStyle/>
          <a:p>
            <a:r>
              <a:rPr lang="pt-PT" sz="2000" b="1" dirty="0" smtClean="0"/>
              <a:t>reúnam</a:t>
            </a:r>
            <a:endParaRPr lang="pt-PT" sz="2000" b="1" dirty="0"/>
          </a:p>
        </p:txBody>
      </p:sp>
      <p:sp>
        <p:nvSpPr>
          <p:cNvPr id="35" name="CaixaDeTexto 34"/>
          <p:cNvSpPr txBox="1"/>
          <p:nvPr/>
        </p:nvSpPr>
        <p:spPr>
          <a:xfrm>
            <a:off x="4286248" y="3071810"/>
            <a:ext cx="1643074" cy="707886"/>
          </a:xfrm>
          <a:prstGeom prst="rect">
            <a:avLst/>
          </a:prstGeom>
          <a:noFill/>
        </p:spPr>
        <p:txBody>
          <a:bodyPr wrap="square" rtlCol="0">
            <a:spAutoFit/>
          </a:bodyPr>
          <a:lstStyle/>
          <a:p>
            <a:r>
              <a:rPr lang="pt-PT" sz="2000" b="1" dirty="0" smtClean="0"/>
              <a:t>Optem por não aplicar</a:t>
            </a:r>
            <a:endParaRPr lang="pt-PT" sz="2000" b="1" dirty="0"/>
          </a:p>
        </p:txBody>
      </p:sp>
      <p:pic>
        <p:nvPicPr>
          <p:cNvPr id="14" name="Imagem 1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0" name="CaixaDeTexto 1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2" name="Marcador de Posição da Data 21"/>
          <p:cNvSpPr>
            <a:spLocks noGrp="1"/>
          </p:cNvSpPr>
          <p:nvPr>
            <p:ph type="dt" sz="half" idx="10"/>
          </p:nvPr>
        </p:nvSpPr>
        <p:spPr/>
        <p:txBody>
          <a:bodyPr/>
          <a:lstStyle/>
          <a:p>
            <a:r>
              <a:rPr lang="pt-PT" smtClean="0"/>
              <a:t>João Gomes /Jorge Pires</a:t>
            </a:r>
            <a:endParaRPr lang="en-US"/>
          </a:p>
        </p:txBody>
      </p:sp>
      <p:sp>
        <p:nvSpPr>
          <p:cNvPr id="23" name="Marcador de Posição do Número do Diapositivo 22"/>
          <p:cNvSpPr>
            <a:spLocks noGrp="1"/>
          </p:cNvSpPr>
          <p:nvPr>
            <p:ph type="sldNum" sz="quarter" idx="12"/>
          </p:nvPr>
        </p:nvSpPr>
        <p:spPr/>
        <p:txBody>
          <a:bodyPr/>
          <a:lstStyle/>
          <a:p>
            <a:fld id="{8745C66F-FC7B-4C52-931F-EAABACA1CBDF}" type="slidenum">
              <a:rPr lang="en-US" smtClean="0"/>
              <a:pPr/>
              <a:t>173</a:t>
            </a:fld>
            <a:endParaRPr lang="en-US"/>
          </a:p>
        </p:txBody>
      </p:sp>
      <p:sp>
        <p:nvSpPr>
          <p:cNvPr id="25" name="Marcador de Posição do Rodapé 24"/>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graphicFrame>
        <p:nvGraphicFramePr>
          <p:cNvPr id="11" name="Diagrama 10"/>
          <p:cNvGraphicFramePr/>
          <p:nvPr/>
        </p:nvGraphicFramePr>
        <p:xfrm>
          <a:off x="785786" y="1357298"/>
          <a:ext cx="7643866" cy="43180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Rectângulo 14"/>
          <p:cNvSpPr/>
          <p:nvPr/>
        </p:nvSpPr>
        <p:spPr>
          <a:xfrm>
            <a:off x="1214414" y="5286388"/>
            <a:ext cx="7429552" cy="857256"/>
          </a:xfrm>
          <a:prstGeom prst="rect">
            <a:avLst/>
          </a:prstGeom>
          <a:solidFill>
            <a:schemeClr val="tx2">
              <a:lumMod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FFC000"/>
                </a:solidFill>
              </a:rPr>
              <a:t>Diferenças  conceptuais</a:t>
            </a:r>
          </a:p>
        </p:txBody>
      </p:sp>
      <p:pic>
        <p:nvPicPr>
          <p:cNvPr id="8" name="Imagem 7" descr="C:\Users\Goreti\AppData\Local\Microsoft\Windows Live Mail\WLMDSS.tmp\WLM11E4.tmp\Logo ESGT_Jpeg.jpg"/>
          <p:cNvPicPr>
            <a:picLocks noChangeAspect="1" noChangeArrowheads="1"/>
          </p:cNvPicPr>
          <p:nvPr/>
        </p:nvPicPr>
        <p:blipFill>
          <a:blip r:embed="rId8" cstate="print"/>
          <a:srcRect/>
          <a:stretch>
            <a:fillRect/>
          </a:stretch>
        </p:blipFill>
        <p:spPr bwMode="auto">
          <a:xfrm>
            <a:off x="7924800" y="0"/>
            <a:ext cx="1219200" cy="945502"/>
          </a:xfrm>
          <a:prstGeom prst="rect">
            <a:avLst/>
          </a:prstGeom>
          <a:noFill/>
          <a:ln w="9525">
            <a:noFill/>
            <a:miter lim="800000"/>
            <a:headEnd/>
            <a:tailEnd/>
          </a:ln>
        </p:spPr>
      </p:pic>
      <p:sp>
        <p:nvSpPr>
          <p:cNvPr id="9" name="CaixaDeTexto 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Marcador de Posição da Data 9"/>
          <p:cNvSpPr>
            <a:spLocks noGrp="1"/>
          </p:cNvSpPr>
          <p:nvPr>
            <p:ph type="dt" sz="half" idx="10"/>
          </p:nvPr>
        </p:nvSpPr>
        <p:spPr/>
        <p:txBody>
          <a:bodyPr/>
          <a:lstStyle/>
          <a:p>
            <a:r>
              <a:rPr lang="pt-PT" smtClean="0"/>
              <a:t>João Gomes /Jorge Pires</a:t>
            </a:r>
            <a:endParaRPr lang="en-US"/>
          </a:p>
        </p:txBody>
      </p:sp>
      <p:sp>
        <p:nvSpPr>
          <p:cNvPr id="12" name="Marcador de Posição do Número do Diapositivo 11"/>
          <p:cNvSpPr>
            <a:spLocks noGrp="1"/>
          </p:cNvSpPr>
          <p:nvPr>
            <p:ph type="sldNum" sz="quarter" idx="12"/>
          </p:nvPr>
        </p:nvSpPr>
        <p:spPr/>
        <p:txBody>
          <a:bodyPr/>
          <a:lstStyle/>
          <a:p>
            <a:fld id="{8745C66F-FC7B-4C52-931F-EAABACA1CBDF}" type="slidenum">
              <a:rPr lang="en-US" smtClean="0"/>
              <a:pPr/>
              <a:t>174</a:t>
            </a:fld>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graphicFrame>
        <p:nvGraphicFramePr>
          <p:cNvPr id="11" name="Tabela 10"/>
          <p:cNvGraphicFramePr>
            <a:graphicFrameLocks noGrp="1"/>
          </p:cNvGraphicFramePr>
          <p:nvPr/>
        </p:nvGraphicFramePr>
        <p:xfrm>
          <a:off x="357158" y="2071678"/>
          <a:ext cx="8429684" cy="3686188"/>
        </p:xfrm>
        <a:graphic>
          <a:graphicData uri="http://schemas.openxmlformats.org/drawingml/2006/table">
            <a:tbl>
              <a:tblPr/>
              <a:tblGrid>
                <a:gridCol w="2213799"/>
                <a:gridCol w="2033382"/>
                <a:gridCol w="2090117"/>
                <a:gridCol w="2092386"/>
              </a:tblGrid>
              <a:tr h="857256">
                <a:tc>
                  <a:txBody>
                    <a:bodyPr/>
                    <a:lstStyle/>
                    <a:p>
                      <a:pPr algn="ctr">
                        <a:lnSpc>
                          <a:spcPct val="150000"/>
                        </a:lnSpc>
                        <a:spcAft>
                          <a:spcPts val="0"/>
                        </a:spcAft>
                      </a:pPr>
                      <a:r>
                        <a:rPr lang="pt-PT" sz="2000" b="1" dirty="0">
                          <a:solidFill>
                            <a:srgbClr val="FFC000"/>
                          </a:solidFill>
                          <a:latin typeface="+mn-lt"/>
                          <a:ea typeface="Times New Roman"/>
                          <a:cs typeface="Times New Roman"/>
                        </a:rPr>
                        <a:t>Rubricas</a:t>
                      </a:r>
                      <a:endParaRPr lang="pt-PT" sz="2000" dirty="0">
                        <a:solidFill>
                          <a:srgbClr val="FFC000"/>
                        </a:solidFill>
                        <a:latin typeface="+mn-lt"/>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schemeClr>
                    </a:solidFill>
                  </a:tcPr>
                </a:tc>
                <a:tc>
                  <a:txBody>
                    <a:bodyPr/>
                    <a:lstStyle/>
                    <a:p>
                      <a:pPr algn="ctr">
                        <a:lnSpc>
                          <a:spcPct val="150000"/>
                        </a:lnSpc>
                        <a:spcAft>
                          <a:spcPts val="0"/>
                        </a:spcAft>
                      </a:pPr>
                      <a:r>
                        <a:rPr lang="pt-PT" sz="2000" b="1" dirty="0">
                          <a:solidFill>
                            <a:srgbClr val="FFC000"/>
                          </a:solidFill>
                          <a:latin typeface="+mn-lt"/>
                          <a:ea typeface="Times New Roman"/>
                          <a:cs typeface="Times New Roman"/>
                        </a:rPr>
                        <a:t>Número de empregados</a:t>
                      </a:r>
                      <a:endParaRPr lang="pt-PT" sz="2000" dirty="0">
                        <a:solidFill>
                          <a:srgbClr val="FFC000"/>
                        </a:solidFill>
                        <a:latin typeface="+mn-lt"/>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schemeClr>
                    </a:solidFill>
                  </a:tcPr>
                </a:tc>
                <a:tc>
                  <a:txBody>
                    <a:bodyPr/>
                    <a:lstStyle/>
                    <a:p>
                      <a:pPr algn="ctr">
                        <a:lnSpc>
                          <a:spcPct val="150000"/>
                        </a:lnSpc>
                        <a:spcAft>
                          <a:spcPts val="0"/>
                        </a:spcAft>
                      </a:pPr>
                      <a:r>
                        <a:rPr lang="pt-PT" sz="2000" b="1" dirty="0">
                          <a:solidFill>
                            <a:srgbClr val="FFC000"/>
                          </a:solidFill>
                          <a:latin typeface="+mn-lt"/>
                          <a:ea typeface="Times New Roman"/>
                          <a:cs typeface="Times New Roman"/>
                        </a:rPr>
                        <a:t>Volume de negócios anual</a:t>
                      </a:r>
                      <a:endParaRPr lang="pt-PT" sz="2000" dirty="0">
                        <a:solidFill>
                          <a:srgbClr val="FFC000"/>
                        </a:solidFill>
                        <a:latin typeface="+mn-lt"/>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schemeClr>
                    </a:solidFill>
                  </a:tcPr>
                </a:tc>
                <a:tc>
                  <a:txBody>
                    <a:bodyPr/>
                    <a:lstStyle/>
                    <a:p>
                      <a:pPr algn="ctr">
                        <a:lnSpc>
                          <a:spcPct val="150000"/>
                        </a:lnSpc>
                        <a:spcAft>
                          <a:spcPts val="0"/>
                        </a:spcAft>
                      </a:pPr>
                      <a:r>
                        <a:rPr lang="pt-PT" sz="2000" b="1" dirty="0">
                          <a:solidFill>
                            <a:srgbClr val="FFC000"/>
                          </a:solidFill>
                          <a:latin typeface="+mn-lt"/>
                          <a:ea typeface="Times New Roman"/>
                          <a:cs typeface="Times New Roman"/>
                        </a:rPr>
                        <a:t>Balanço total anual</a:t>
                      </a:r>
                      <a:endParaRPr lang="pt-PT" sz="2000" dirty="0">
                        <a:solidFill>
                          <a:srgbClr val="FFC000"/>
                        </a:solidFill>
                        <a:latin typeface="+mn-lt"/>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schemeClr>
                    </a:solidFill>
                  </a:tcPr>
                </a:tc>
              </a:tr>
              <a:tr h="942988">
                <a:tc>
                  <a:txBody>
                    <a:bodyPr/>
                    <a:lstStyle/>
                    <a:p>
                      <a:pPr algn="just">
                        <a:lnSpc>
                          <a:spcPct val="150000"/>
                        </a:lnSpc>
                        <a:spcAft>
                          <a:spcPts val="0"/>
                        </a:spcAft>
                      </a:pPr>
                      <a:r>
                        <a:rPr lang="pt-PT" sz="2000" b="1" dirty="0">
                          <a:solidFill>
                            <a:schemeClr val="bg1"/>
                          </a:solidFill>
                          <a:latin typeface="+mn-lt"/>
                          <a:ea typeface="Times New Roman"/>
                          <a:cs typeface="Times New Roman"/>
                        </a:rPr>
                        <a:t>Microempresa</a:t>
                      </a:r>
                      <a:endParaRPr lang="pt-PT" sz="2000" dirty="0">
                        <a:solidFill>
                          <a:schemeClr val="bg1"/>
                        </a:solidFill>
                        <a:latin typeface="+mn-lt"/>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schemeClr>
                    </a:solidFill>
                  </a:tcPr>
                </a:tc>
                <a:tc>
                  <a:txBody>
                    <a:bodyPr/>
                    <a:lstStyle/>
                    <a:p>
                      <a:pPr algn="ctr">
                        <a:lnSpc>
                          <a:spcPct val="150000"/>
                        </a:lnSpc>
                        <a:spcAft>
                          <a:spcPts val="0"/>
                        </a:spcAft>
                      </a:pPr>
                      <a:r>
                        <a:rPr lang="pt-PT" sz="2000" dirty="0">
                          <a:latin typeface="+mn-lt"/>
                          <a:ea typeface="Times New Roman"/>
                          <a:cs typeface="Times New Roman"/>
                        </a:rPr>
                        <a:t>Menos de 10 pessoas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50000"/>
                        </a:lnSpc>
                        <a:spcAft>
                          <a:spcPts val="0"/>
                        </a:spcAft>
                      </a:pPr>
                      <a:r>
                        <a:rPr lang="pt-PT" sz="2000" dirty="0">
                          <a:latin typeface="+mn-lt"/>
                          <a:ea typeface="Times New Roman"/>
                          <a:cs typeface="Times New Roman"/>
                        </a:rPr>
                        <a:t>Não excede 2 milhões de euros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50000"/>
                        </a:lnSpc>
                        <a:spcAft>
                          <a:spcPts val="0"/>
                        </a:spcAft>
                      </a:pPr>
                      <a:r>
                        <a:rPr lang="pt-PT" sz="2000" dirty="0">
                          <a:latin typeface="+mn-lt"/>
                          <a:ea typeface="Times New Roman"/>
                          <a:cs typeface="Times New Roman"/>
                        </a:rPr>
                        <a:t>Não excede 2 milhões de euros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857256">
                <a:tc>
                  <a:txBody>
                    <a:bodyPr/>
                    <a:lstStyle/>
                    <a:p>
                      <a:pPr algn="just">
                        <a:lnSpc>
                          <a:spcPct val="150000"/>
                        </a:lnSpc>
                        <a:spcAft>
                          <a:spcPts val="0"/>
                        </a:spcAft>
                      </a:pPr>
                      <a:r>
                        <a:rPr lang="pt-PT" sz="2000" b="1" dirty="0">
                          <a:solidFill>
                            <a:schemeClr val="bg1"/>
                          </a:solidFill>
                          <a:latin typeface="+mn-lt"/>
                          <a:ea typeface="Times New Roman"/>
                          <a:cs typeface="Times New Roman"/>
                        </a:rPr>
                        <a:t>Pequena empresa</a:t>
                      </a:r>
                      <a:endParaRPr lang="pt-PT" sz="2000" dirty="0">
                        <a:solidFill>
                          <a:schemeClr val="bg1"/>
                        </a:solidFill>
                        <a:latin typeface="+mn-lt"/>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schemeClr>
                    </a:solidFill>
                  </a:tcPr>
                </a:tc>
                <a:tc>
                  <a:txBody>
                    <a:bodyPr/>
                    <a:lstStyle/>
                    <a:p>
                      <a:pPr algn="ctr">
                        <a:lnSpc>
                          <a:spcPct val="150000"/>
                        </a:lnSpc>
                        <a:spcAft>
                          <a:spcPts val="0"/>
                        </a:spcAft>
                      </a:pPr>
                      <a:r>
                        <a:rPr lang="pt-PT" sz="2000" dirty="0">
                          <a:latin typeface="+mn-lt"/>
                          <a:ea typeface="Times New Roman"/>
                          <a:cs typeface="Times New Roman"/>
                        </a:rPr>
                        <a:t>Menos de 50 pessoas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50000"/>
                        </a:lnSpc>
                        <a:spcAft>
                          <a:spcPts val="0"/>
                        </a:spcAft>
                      </a:pPr>
                      <a:r>
                        <a:rPr lang="pt-PT" sz="2000" dirty="0">
                          <a:latin typeface="+mn-lt"/>
                          <a:ea typeface="Times New Roman"/>
                          <a:cs typeface="Times New Roman"/>
                        </a:rPr>
                        <a:t>Não excede 10 milhões de euros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50000"/>
                        </a:lnSpc>
                        <a:spcAft>
                          <a:spcPts val="0"/>
                        </a:spcAft>
                      </a:pPr>
                      <a:r>
                        <a:rPr lang="pt-PT" sz="2000" dirty="0">
                          <a:latin typeface="+mn-lt"/>
                          <a:ea typeface="Times New Roman"/>
                          <a:cs typeface="Times New Roman"/>
                        </a:rPr>
                        <a:t>Não excede 10 milhões de euros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857256">
                <a:tc>
                  <a:txBody>
                    <a:bodyPr/>
                    <a:lstStyle/>
                    <a:p>
                      <a:pPr algn="just">
                        <a:lnSpc>
                          <a:spcPct val="150000"/>
                        </a:lnSpc>
                        <a:spcAft>
                          <a:spcPts val="0"/>
                        </a:spcAft>
                      </a:pPr>
                      <a:r>
                        <a:rPr lang="pt-PT" sz="2000" b="1" dirty="0">
                          <a:solidFill>
                            <a:schemeClr val="bg1"/>
                          </a:solidFill>
                          <a:latin typeface="+mn-lt"/>
                          <a:ea typeface="Times New Roman"/>
                          <a:cs typeface="Times New Roman"/>
                        </a:rPr>
                        <a:t>Média empresa</a:t>
                      </a:r>
                      <a:endParaRPr lang="pt-PT" sz="2000" dirty="0">
                        <a:solidFill>
                          <a:schemeClr val="bg1"/>
                        </a:solidFill>
                        <a:latin typeface="+mn-lt"/>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75000"/>
                      </a:schemeClr>
                    </a:solidFill>
                  </a:tcPr>
                </a:tc>
                <a:tc>
                  <a:txBody>
                    <a:bodyPr/>
                    <a:lstStyle/>
                    <a:p>
                      <a:pPr algn="ctr">
                        <a:lnSpc>
                          <a:spcPct val="150000"/>
                        </a:lnSpc>
                        <a:spcAft>
                          <a:spcPts val="0"/>
                        </a:spcAft>
                      </a:pPr>
                      <a:r>
                        <a:rPr lang="pt-PT" sz="2000">
                          <a:latin typeface="+mn-lt"/>
                          <a:ea typeface="Times New Roman"/>
                          <a:cs typeface="Times New Roman"/>
                        </a:rPr>
                        <a:t>Menos de 250 pessoas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50000"/>
                        </a:lnSpc>
                        <a:spcAft>
                          <a:spcPts val="0"/>
                        </a:spcAft>
                      </a:pPr>
                      <a:r>
                        <a:rPr lang="pt-PT" sz="2000">
                          <a:latin typeface="+mn-lt"/>
                          <a:ea typeface="Times New Roman"/>
                          <a:cs typeface="Times New Roman"/>
                        </a:rPr>
                        <a:t>Não excede 50 milhões de euros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50000"/>
                        </a:lnSpc>
                        <a:spcAft>
                          <a:spcPts val="0"/>
                        </a:spcAft>
                      </a:pPr>
                      <a:r>
                        <a:rPr lang="pt-PT" sz="2000" dirty="0">
                          <a:latin typeface="+mn-lt"/>
                          <a:ea typeface="Times New Roman"/>
                          <a:cs typeface="Times New Roman"/>
                        </a:rPr>
                        <a:t>Não excede 43 milhões de euros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bl>
          </a:graphicData>
        </a:graphic>
      </p:graphicFrame>
      <p:sp>
        <p:nvSpPr>
          <p:cNvPr id="15" name="CaixaDeTexto 14"/>
          <p:cNvSpPr txBox="1"/>
          <p:nvPr/>
        </p:nvSpPr>
        <p:spPr>
          <a:xfrm>
            <a:off x="357158" y="1000108"/>
            <a:ext cx="8429684" cy="800219"/>
          </a:xfrm>
          <a:prstGeom prst="rect">
            <a:avLst/>
          </a:prstGeom>
          <a:noFill/>
        </p:spPr>
        <p:txBody>
          <a:bodyPr wrap="square" rtlCol="0">
            <a:spAutoFit/>
          </a:bodyPr>
          <a:lstStyle/>
          <a:p>
            <a:pPr algn="ctr"/>
            <a:r>
              <a:rPr lang="pt-PT" sz="2800" b="1" dirty="0" smtClean="0"/>
              <a:t>Recomendação Comissão Europeia (2003/361/CE</a:t>
            </a:r>
            <a:r>
              <a:rPr lang="pt-PT" sz="2800" dirty="0" smtClean="0"/>
              <a:t>)</a:t>
            </a:r>
          </a:p>
          <a:p>
            <a:pPr algn="ctr"/>
            <a:r>
              <a:rPr lang="pt-PT" b="1" dirty="0" smtClean="0"/>
              <a:t>de 6 de Maio de 2003</a:t>
            </a:r>
            <a:endParaRPr lang="pt-PT" b="1" dirty="0"/>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9" name="CaixaDeTexto 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Marcador de Posição da Data 9"/>
          <p:cNvSpPr>
            <a:spLocks noGrp="1"/>
          </p:cNvSpPr>
          <p:nvPr>
            <p:ph type="dt" sz="half" idx="10"/>
          </p:nvPr>
        </p:nvSpPr>
        <p:spPr/>
        <p:txBody>
          <a:bodyPr/>
          <a:lstStyle/>
          <a:p>
            <a:r>
              <a:rPr lang="pt-PT" smtClean="0"/>
              <a:t>João Gomes /Jorge Pires</a:t>
            </a:r>
            <a:endParaRPr lang="en-US"/>
          </a:p>
        </p:txBody>
      </p:sp>
      <p:sp>
        <p:nvSpPr>
          <p:cNvPr id="12" name="Marcador de Posição do Número do Diapositivo 11"/>
          <p:cNvSpPr>
            <a:spLocks noGrp="1"/>
          </p:cNvSpPr>
          <p:nvPr>
            <p:ph type="sldNum" sz="quarter" idx="12"/>
          </p:nvPr>
        </p:nvSpPr>
        <p:spPr/>
        <p:txBody>
          <a:bodyPr/>
          <a:lstStyle/>
          <a:p>
            <a:fld id="{8745C66F-FC7B-4C52-931F-EAABACA1CBDF}" type="slidenum">
              <a:rPr lang="en-US" smtClean="0"/>
              <a:pPr/>
              <a:t>175</a:t>
            </a:fld>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Diagrama 10"/>
          <p:cNvGraphicFramePr/>
          <p:nvPr/>
        </p:nvGraphicFramePr>
        <p:xfrm>
          <a:off x="571472" y="1357298"/>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CaixaDeTexto 14"/>
          <p:cNvSpPr txBox="1"/>
          <p:nvPr/>
        </p:nvSpPr>
        <p:spPr>
          <a:xfrm>
            <a:off x="6715140" y="3071810"/>
            <a:ext cx="2143140" cy="1815882"/>
          </a:xfrm>
          <a:prstGeom prst="rect">
            <a:avLst/>
          </a:prstGeom>
          <a:noFill/>
        </p:spPr>
        <p:txBody>
          <a:bodyPr wrap="square" rtlCol="0">
            <a:spAutoFit/>
          </a:bodyPr>
          <a:lstStyle/>
          <a:p>
            <a:pPr algn="ctr"/>
            <a:r>
              <a:rPr lang="pt-PT" sz="2800" b="1" dirty="0" smtClean="0"/>
              <a:t>Aplicação generalizada a partir de 01/01/2010</a:t>
            </a:r>
            <a:endParaRPr lang="pt-PT" sz="2800" b="1" dirty="0"/>
          </a:p>
        </p:txBody>
      </p:sp>
      <p:sp>
        <p:nvSpPr>
          <p:cNvPr id="16" name="Seta em ângulo recto para cima 15"/>
          <p:cNvSpPr/>
          <p:nvPr/>
        </p:nvSpPr>
        <p:spPr>
          <a:xfrm rot="16200000">
            <a:off x="6357950" y="1142984"/>
            <a:ext cx="1500198" cy="2071702"/>
          </a:xfrm>
          <a:prstGeom prst="ben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7" name="CaixaDeTexto 16"/>
          <p:cNvSpPr txBox="1"/>
          <p:nvPr/>
        </p:nvSpPr>
        <p:spPr>
          <a:xfrm rot="244257">
            <a:off x="1794432" y="4486551"/>
            <a:ext cx="3643338" cy="369332"/>
          </a:xfrm>
          <a:prstGeom prst="rect">
            <a:avLst/>
          </a:prstGeom>
          <a:noFill/>
        </p:spPr>
        <p:txBody>
          <a:bodyPr wrap="square" rtlCol="0">
            <a:spAutoFit/>
          </a:bodyPr>
          <a:lstStyle/>
          <a:p>
            <a:pPr algn="ctr"/>
            <a:r>
              <a:rPr lang="pt-PT" b="1" dirty="0" smtClean="0">
                <a:solidFill>
                  <a:srgbClr val="FFC000"/>
                </a:solidFill>
              </a:rPr>
              <a:t>Tecido empresarial nacional</a:t>
            </a:r>
            <a:endParaRPr lang="pt-PT" b="1" dirty="0">
              <a:solidFill>
                <a:srgbClr val="FFC000"/>
              </a:solidFill>
            </a:endParaRPr>
          </a:p>
        </p:txBody>
      </p:sp>
      <p:pic>
        <p:nvPicPr>
          <p:cNvPr id="9" name="Imagem 8" descr="C:\Users\Goreti\AppData\Local\Microsoft\Windows Live Mail\WLMDSS.tmp\WLM11E4.tmp\Logo ESGT_Jpeg.jpg"/>
          <p:cNvPicPr>
            <a:picLocks noChangeAspect="1" noChangeArrowheads="1"/>
          </p:cNvPicPr>
          <p:nvPr/>
        </p:nvPicPr>
        <p:blipFill>
          <a:blip r:embed="rId8"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Número do Diapositivo 12"/>
          <p:cNvSpPr>
            <a:spLocks noGrp="1"/>
          </p:cNvSpPr>
          <p:nvPr>
            <p:ph type="sldNum" sz="quarter" idx="12"/>
          </p:nvPr>
        </p:nvSpPr>
        <p:spPr/>
        <p:txBody>
          <a:bodyPr/>
          <a:lstStyle/>
          <a:p>
            <a:fld id="{8745C66F-FC7B-4C52-931F-EAABACA1CBDF}" type="slidenum">
              <a:rPr lang="en-US" smtClean="0"/>
              <a:pPr/>
              <a:t>176</a:t>
            </a:fld>
            <a:endParaRPr lang="en-US"/>
          </a:p>
        </p:txBody>
      </p:sp>
      <p:sp>
        <p:nvSpPr>
          <p:cNvPr id="14" name="Marcador de Posição do Rodapé 13"/>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graphicFrame>
        <p:nvGraphicFramePr>
          <p:cNvPr id="11" name="Diagrama 10"/>
          <p:cNvGraphicFramePr/>
          <p:nvPr/>
        </p:nvGraphicFramePr>
        <p:xfrm>
          <a:off x="2143108" y="1285860"/>
          <a:ext cx="6643734" cy="45005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Rectângulo 15"/>
          <p:cNvSpPr/>
          <p:nvPr/>
        </p:nvSpPr>
        <p:spPr>
          <a:xfrm>
            <a:off x="500034" y="1285860"/>
            <a:ext cx="1500198" cy="4572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FFC000"/>
                </a:solidFill>
              </a:rPr>
              <a:t>Proibição de aplicação</a:t>
            </a:r>
          </a:p>
        </p:txBody>
      </p:sp>
      <p:pic>
        <p:nvPicPr>
          <p:cNvPr id="8" name="Imagem 7" descr="C:\Users\Goreti\AppData\Local\Microsoft\Windows Live Mail\WLMDSS.tmp\WLM11E4.tmp\Logo ESGT_Jpeg.jpg"/>
          <p:cNvPicPr>
            <a:picLocks noChangeAspect="1" noChangeArrowheads="1"/>
          </p:cNvPicPr>
          <p:nvPr/>
        </p:nvPicPr>
        <p:blipFill>
          <a:blip r:embed="rId8" cstate="print"/>
          <a:srcRect/>
          <a:stretch>
            <a:fillRect/>
          </a:stretch>
        </p:blipFill>
        <p:spPr bwMode="auto">
          <a:xfrm>
            <a:off x="7924800" y="0"/>
            <a:ext cx="1219200" cy="945502"/>
          </a:xfrm>
          <a:prstGeom prst="rect">
            <a:avLst/>
          </a:prstGeom>
          <a:noFill/>
          <a:ln w="9525">
            <a:noFill/>
            <a:miter lim="800000"/>
            <a:headEnd/>
            <a:tailEnd/>
          </a:ln>
        </p:spPr>
      </p:pic>
      <p:sp>
        <p:nvSpPr>
          <p:cNvPr id="9" name="CaixaDeTexto 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Marcador de Posição da Data 9"/>
          <p:cNvSpPr>
            <a:spLocks noGrp="1"/>
          </p:cNvSpPr>
          <p:nvPr>
            <p:ph type="dt" sz="half" idx="10"/>
          </p:nvPr>
        </p:nvSpPr>
        <p:spPr/>
        <p:txBody>
          <a:bodyPr/>
          <a:lstStyle/>
          <a:p>
            <a:r>
              <a:rPr lang="pt-PT" smtClean="0"/>
              <a:t>João Gomes /Jorge Pires</a:t>
            </a:r>
            <a:endParaRPr lang="en-US"/>
          </a:p>
        </p:txBody>
      </p:sp>
      <p:sp>
        <p:nvSpPr>
          <p:cNvPr id="12" name="Marcador de Posição do Número do Diapositivo 11"/>
          <p:cNvSpPr>
            <a:spLocks noGrp="1"/>
          </p:cNvSpPr>
          <p:nvPr>
            <p:ph type="sldNum" sz="quarter" idx="12"/>
          </p:nvPr>
        </p:nvSpPr>
        <p:spPr/>
        <p:txBody>
          <a:bodyPr/>
          <a:lstStyle/>
          <a:p>
            <a:fld id="{8745C66F-FC7B-4C52-931F-EAABACA1CBDF}" type="slidenum">
              <a:rPr lang="en-US" smtClean="0"/>
              <a:pPr/>
              <a:t>177</a:t>
            </a:fld>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2" y="4538658"/>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9" name="TextBox 54"/>
          <p:cNvSpPr txBox="1"/>
          <p:nvPr/>
        </p:nvSpPr>
        <p:spPr>
          <a:xfrm>
            <a:off x="5214942" y="5072074"/>
            <a:ext cx="1928812" cy="276225"/>
          </a:xfrm>
          <a:prstGeom prst="rect">
            <a:avLst/>
          </a:prstGeom>
          <a:noFill/>
        </p:spPr>
        <p:txBody>
          <a:bodyPr>
            <a:spAutoFit/>
          </a:bodyPr>
          <a:lstStyle/>
          <a:p>
            <a:pPr algn="ctr">
              <a:defRPr/>
            </a:pPr>
            <a:r>
              <a:rPr lang="pt-PT" sz="1200" b="1" dirty="0">
                <a:solidFill>
                  <a:schemeClr val="accent1">
                    <a:lumMod val="75000"/>
                  </a:schemeClr>
                </a:solidFill>
                <a:latin typeface="+mn-lt"/>
              </a:rPr>
              <a:t>MERCADO DE CAPITAIS</a:t>
            </a:r>
          </a:p>
        </p:txBody>
      </p:sp>
      <p:sp>
        <p:nvSpPr>
          <p:cNvPr id="10" name="TextBox 55"/>
          <p:cNvSpPr txBox="1"/>
          <p:nvPr/>
        </p:nvSpPr>
        <p:spPr>
          <a:xfrm>
            <a:off x="3714744" y="3429000"/>
            <a:ext cx="1571625" cy="461963"/>
          </a:xfrm>
          <a:prstGeom prst="rect">
            <a:avLst/>
          </a:prstGeom>
          <a:noFill/>
        </p:spPr>
        <p:txBody>
          <a:bodyPr>
            <a:spAutoFit/>
          </a:bodyPr>
          <a:lstStyle/>
          <a:p>
            <a:pPr algn="ctr">
              <a:defRPr/>
            </a:pPr>
            <a:r>
              <a:rPr lang="pt-PT" sz="1200" b="1" dirty="0">
                <a:solidFill>
                  <a:schemeClr val="accent1">
                    <a:lumMod val="75000"/>
                  </a:schemeClr>
                </a:solidFill>
                <a:latin typeface="+mn-lt"/>
              </a:rPr>
              <a:t>PEQUENAS ENTIDADES</a:t>
            </a:r>
          </a:p>
        </p:txBody>
      </p:sp>
      <p:cxnSp>
        <p:nvCxnSpPr>
          <p:cNvPr id="12" name="Straight Arrow Connector 57"/>
          <p:cNvCxnSpPr/>
          <p:nvPr/>
        </p:nvCxnSpPr>
        <p:spPr>
          <a:xfrm rot="16200000" flipH="1">
            <a:off x="5072057" y="3929058"/>
            <a:ext cx="1143000" cy="1000125"/>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grpSp>
        <p:nvGrpSpPr>
          <p:cNvPr id="2" name="Group 71"/>
          <p:cNvGrpSpPr>
            <a:grpSpLocks/>
          </p:cNvGrpSpPr>
          <p:nvPr/>
        </p:nvGrpSpPr>
        <p:grpSpPr bwMode="auto">
          <a:xfrm>
            <a:off x="5429244" y="4214808"/>
            <a:ext cx="357188" cy="357188"/>
            <a:chOff x="285720" y="3786190"/>
            <a:chExt cx="357190" cy="357190"/>
          </a:xfrm>
        </p:grpSpPr>
        <p:sp>
          <p:nvSpPr>
            <p:cNvPr id="14" name="Flowchart: Connector 60"/>
            <p:cNvSpPr/>
            <p:nvPr/>
          </p:nvSpPr>
          <p:spPr>
            <a:xfrm>
              <a:off x="285720" y="3786190"/>
              <a:ext cx="357190" cy="357190"/>
            </a:xfrm>
            <a:prstGeom prst="flowChartConnector">
              <a:avLst/>
            </a:prstGeom>
            <a:solidFill>
              <a:schemeClr val="accent2">
                <a:lumMod val="40000"/>
                <a:lumOff val="60000"/>
              </a:schemeClr>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PT"/>
            </a:p>
          </p:txBody>
        </p:sp>
        <p:sp>
          <p:nvSpPr>
            <p:cNvPr id="17" name="Minus 61"/>
            <p:cNvSpPr/>
            <p:nvPr/>
          </p:nvSpPr>
          <p:spPr>
            <a:xfrm>
              <a:off x="322233" y="3857628"/>
              <a:ext cx="285752" cy="214313"/>
            </a:xfrm>
            <a:prstGeom prst="mathMinus">
              <a:avLst/>
            </a:prstGeom>
            <a:solidFill>
              <a:srgbClr val="FF0000"/>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PT" dirty="0">
                <a:solidFill>
                  <a:schemeClr val="accent2">
                    <a:lumMod val="40000"/>
                    <a:lumOff val="60000"/>
                  </a:schemeClr>
                </a:solidFill>
              </a:endParaRPr>
            </a:p>
          </p:txBody>
        </p:sp>
      </p:grpSp>
      <p:sp>
        <p:nvSpPr>
          <p:cNvPr id="18" name="TextBox 62"/>
          <p:cNvSpPr txBox="1"/>
          <p:nvPr/>
        </p:nvSpPr>
        <p:spPr>
          <a:xfrm>
            <a:off x="1571604" y="5000636"/>
            <a:ext cx="1571625" cy="461963"/>
          </a:xfrm>
          <a:prstGeom prst="rect">
            <a:avLst/>
          </a:prstGeom>
          <a:noFill/>
        </p:spPr>
        <p:txBody>
          <a:bodyPr>
            <a:spAutoFit/>
          </a:bodyPr>
          <a:lstStyle/>
          <a:p>
            <a:pPr algn="ctr">
              <a:defRPr/>
            </a:pPr>
            <a:r>
              <a:rPr lang="pt-PT" sz="1200" b="1" dirty="0">
                <a:solidFill>
                  <a:schemeClr val="accent1">
                    <a:lumMod val="75000"/>
                  </a:schemeClr>
                </a:solidFill>
                <a:latin typeface="+mn-lt"/>
              </a:rPr>
              <a:t>INSTITUIÇÃO DE CRÉDITO</a:t>
            </a:r>
          </a:p>
        </p:txBody>
      </p:sp>
      <p:cxnSp>
        <p:nvCxnSpPr>
          <p:cNvPr id="19" name="Straight Arrow Connector 63"/>
          <p:cNvCxnSpPr/>
          <p:nvPr/>
        </p:nvCxnSpPr>
        <p:spPr>
          <a:xfrm rot="5400000">
            <a:off x="2678901" y="3821901"/>
            <a:ext cx="1143000" cy="1071563"/>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grpSp>
        <p:nvGrpSpPr>
          <p:cNvPr id="3" name="Group 70"/>
          <p:cNvGrpSpPr>
            <a:grpSpLocks/>
          </p:cNvGrpSpPr>
          <p:nvPr/>
        </p:nvGrpSpPr>
        <p:grpSpPr bwMode="auto">
          <a:xfrm>
            <a:off x="3000369" y="4214808"/>
            <a:ext cx="357188" cy="357188"/>
            <a:chOff x="8358214" y="3857628"/>
            <a:chExt cx="357190" cy="357190"/>
          </a:xfrm>
        </p:grpSpPr>
        <p:sp>
          <p:nvSpPr>
            <p:cNvPr id="21" name="Flowchart: Connector 70"/>
            <p:cNvSpPr/>
            <p:nvPr/>
          </p:nvSpPr>
          <p:spPr>
            <a:xfrm>
              <a:off x="8358214" y="3857628"/>
              <a:ext cx="357190" cy="357190"/>
            </a:xfrm>
            <a:prstGeom prst="flowChartConnector">
              <a:avLst/>
            </a:prstGeom>
            <a:solidFill>
              <a:schemeClr val="accent3">
                <a:lumMod val="60000"/>
                <a:lumOff val="40000"/>
              </a:schemeClr>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PT"/>
            </a:p>
          </p:txBody>
        </p:sp>
        <p:sp>
          <p:nvSpPr>
            <p:cNvPr id="22" name="Plus 71"/>
            <p:cNvSpPr/>
            <p:nvPr/>
          </p:nvSpPr>
          <p:spPr>
            <a:xfrm>
              <a:off x="8394727" y="3894141"/>
              <a:ext cx="285752" cy="285752"/>
            </a:xfrm>
            <a:prstGeom prst="mathPlus">
              <a:avLst/>
            </a:prstGeom>
            <a:solidFill>
              <a:schemeClr val="accent3">
                <a:lumMod val="5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PT" dirty="0">
                <a:solidFill>
                  <a:srgbClr val="00B050"/>
                </a:solidFill>
              </a:endParaRPr>
            </a:p>
          </p:txBody>
        </p:sp>
      </p:grpSp>
      <p:sp>
        <p:nvSpPr>
          <p:cNvPr id="23" name="Título 1"/>
          <p:cNvSpPr>
            <a:spLocks noGrp="1"/>
          </p:cNvSpPr>
          <p:nvPr>
            <p:ph type="ctrTitle" idx="4294967295"/>
          </p:nvPr>
        </p:nvSpPr>
        <p:spPr>
          <a:xfrm>
            <a:off x="990600" y="1828800"/>
            <a:ext cx="7215188" cy="857250"/>
          </a:xfrm>
          <a:solidFill>
            <a:schemeClr val="accent5">
              <a:lumMod val="20000"/>
              <a:lumOff val="80000"/>
            </a:schemeClr>
          </a:solidFill>
          <a:effectLst>
            <a:outerShdw blurRad="50800" dist="38100" algn="l" rotWithShape="0">
              <a:prstClr val="black">
                <a:alpha val="40000"/>
              </a:prstClr>
            </a:outerShdw>
          </a:effectLst>
        </p:spPr>
        <p:txBody>
          <a:bodyPr>
            <a:noAutofit/>
          </a:bodyPr>
          <a:lstStyle/>
          <a:p>
            <a:r>
              <a:rPr lang="pt-PT" sz="2800" dirty="0" smtClean="0">
                <a:solidFill>
                  <a:schemeClr val="accent1">
                    <a:lumMod val="75000"/>
                  </a:schemeClr>
                </a:solidFill>
              </a:rPr>
              <a:t>As Instituições Financeiras  interagem essencialmente com Pequenas Entidades (PE)</a:t>
            </a:r>
            <a:endParaRPr lang="pt-PT" sz="2800" dirty="0">
              <a:solidFill>
                <a:schemeClr val="accent1">
                  <a:lumMod val="75000"/>
                </a:schemeClr>
              </a:solidFill>
            </a:endParaRPr>
          </a:p>
        </p:txBody>
      </p:sp>
      <p:pic>
        <p:nvPicPr>
          <p:cNvPr id="20" name="Imagem 19"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5" name="CaixaDeTexto 2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6" name="Marcador de Posição da Data 25"/>
          <p:cNvSpPr>
            <a:spLocks noGrp="1"/>
          </p:cNvSpPr>
          <p:nvPr>
            <p:ph type="dt" sz="half" idx="10"/>
          </p:nvPr>
        </p:nvSpPr>
        <p:spPr/>
        <p:txBody>
          <a:bodyPr/>
          <a:lstStyle/>
          <a:p>
            <a:r>
              <a:rPr lang="pt-PT" smtClean="0"/>
              <a:t>João Gomes /Jorge Pires</a:t>
            </a:r>
            <a:endParaRPr lang="en-US"/>
          </a:p>
        </p:txBody>
      </p:sp>
      <p:sp>
        <p:nvSpPr>
          <p:cNvPr id="27" name="Marcador de Posição do Número do Diapositivo 26"/>
          <p:cNvSpPr>
            <a:spLocks noGrp="1"/>
          </p:cNvSpPr>
          <p:nvPr>
            <p:ph type="sldNum" sz="quarter" idx="12"/>
          </p:nvPr>
        </p:nvSpPr>
        <p:spPr/>
        <p:txBody>
          <a:bodyPr/>
          <a:lstStyle/>
          <a:p>
            <a:fld id="{8745C66F-FC7B-4C52-931F-EAABACA1CBDF}" type="slidenum">
              <a:rPr lang="en-US" smtClean="0"/>
              <a:pPr/>
              <a:t>178</a:t>
            </a:fld>
            <a:endParaRPr lang="en-US"/>
          </a:p>
        </p:txBody>
      </p:sp>
      <p:sp>
        <p:nvSpPr>
          <p:cNvPr id="28" name="Marcador de Posição do Rodapé 27"/>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11" name="Rectângulo arredondado 10"/>
          <p:cNvSpPr/>
          <p:nvPr/>
        </p:nvSpPr>
        <p:spPr>
          <a:xfrm>
            <a:off x="1214414" y="1428736"/>
            <a:ext cx="2714644" cy="928694"/>
          </a:xfrm>
          <a:prstGeom prst="roundRect">
            <a:avLst/>
          </a:prstGeom>
          <a:solidFill>
            <a:schemeClr val="tx2">
              <a:lumMod val="75000"/>
            </a:schemeClr>
          </a:solidFill>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NCRF-PE</a:t>
            </a:r>
          </a:p>
        </p:txBody>
      </p:sp>
      <p:sp>
        <p:nvSpPr>
          <p:cNvPr id="15" name="Rectângulo arredondado 14"/>
          <p:cNvSpPr/>
          <p:nvPr/>
        </p:nvSpPr>
        <p:spPr>
          <a:xfrm>
            <a:off x="2357422" y="2928934"/>
            <a:ext cx="2714644" cy="928694"/>
          </a:xfrm>
          <a:prstGeom prst="roundRect">
            <a:avLst/>
          </a:prstGeom>
          <a:solidFill>
            <a:schemeClr val="accent1">
              <a:lumMod val="60000"/>
              <a:lumOff val="40000"/>
            </a:schemeClr>
          </a:solidFill>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chemeClr val="tx2">
                    <a:lumMod val="75000"/>
                  </a:schemeClr>
                </a:solidFill>
              </a:rPr>
              <a:t>19 </a:t>
            </a:r>
          </a:p>
          <a:p>
            <a:pPr algn="ctr"/>
            <a:r>
              <a:rPr lang="pt-PT" sz="2400" b="1" dirty="0" smtClean="0">
                <a:solidFill>
                  <a:schemeClr val="tx2">
                    <a:lumMod val="75000"/>
                  </a:schemeClr>
                </a:solidFill>
              </a:rPr>
              <a:t>capítulos</a:t>
            </a:r>
          </a:p>
        </p:txBody>
      </p:sp>
      <p:sp>
        <p:nvSpPr>
          <p:cNvPr id="16" name="Rectângulo arredondado 15"/>
          <p:cNvSpPr/>
          <p:nvPr/>
        </p:nvSpPr>
        <p:spPr>
          <a:xfrm>
            <a:off x="2357422" y="4214818"/>
            <a:ext cx="2714644" cy="928694"/>
          </a:xfrm>
          <a:prstGeom prst="roundRect">
            <a:avLst/>
          </a:prstGeom>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chemeClr val="tx2">
                    <a:lumMod val="75000"/>
                  </a:schemeClr>
                </a:solidFill>
              </a:rPr>
              <a:t>2 </a:t>
            </a:r>
          </a:p>
          <a:p>
            <a:pPr algn="ctr"/>
            <a:r>
              <a:rPr lang="pt-PT" sz="2400" b="1" dirty="0" smtClean="0">
                <a:solidFill>
                  <a:schemeClr val="tx2">
                    <a:lumMod val="75000"/>
                  </a:schemeClr>
                </a:solidFill>
              </a:rPr>
              <a:t>apêndices</a:t>
            </a:r>
          </a:p>
        </p:txBody>
      </p:sp>
      <p:cxnSp>
        <p:nvCxnSpPr>
          <p:cNvPr id="18" name="Forma 17"/>
          <p:cNvCxnSpPr>
            <a:stCxn id="11" idx="1"/>
            <a:endCxn id="15" idx="1"/>
          </p:cNvCxnSpPr>
          <p:nvPr/>
        </p:nvCxnSpPr>
        <p:spPr>
          <a:xfrm rot="10800000" flipH="1" flipV="1">
            <a:off x="1214414" y="1893083"/>
            <a:ext cx="1143008" cy="1500198"/>
          </a:xfrm>
          <a:prstGeom prst="bentConnector3">
            <a:avLst>
              <a:gd name="adj1" fmla="val -20000"/>
            </a:avLst>
          </a:prstGeom>
          <a:ln w="50800" cap="sq">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0" name="Conexão em ângulos rectos 19"/>
          <p:cNvCxnSpPr>
            <a:stCxn id="11" idx="1"/>
            <a:endCxn id="16" idx="1"/>
          </p:cNvCxnSpPr>
          <p:nvPr/>
        </p:nvCxnSpPr>
        <p:spPr>
          <a:xfrm rot="10800000" flipH="1" flipV="1">
            <a:off x="1214414" y="1893083"/>
            <a:ext cx="1143008" cy="2786082"/>
          </a:xfrm>
          <a:prstGeom prst="bentConnector3">
            <a:avLst>
              <a:gd name="adj1" fmla="val -20000"/>
            </a:avLst>
          </a:prstGeom>
          <a:ln w="50800" cap="sq">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22" name="Chaveta à direita 21"/>
          <p:cNvSpPr/>
          <p:nvPr/>
        </p:nvSpPr>
        <p:spPr>
          <a:xfrm>
            <a:off x="5357818" y="1142984"/>
            <a:ext cx="571504" cy="4429156"/>
          </a:xfrm>
          <a:prstGeom prst="rightBrace">
            <a:avLst>
              <a:gd name="adj1" fmla="val 43627"/>
              <a:gd name="adj2" fmla="val 50608"/>
            </a:avLst>
          </a:prstGeom>
          <a:ln w="50800">
            <a:solidFill>
              <a:srgbClr val="FFC00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pt-PT"/>
          </a:p>
        </p:txBody>
      </p:sp>
      <p:sp>
        <p:nvSpPr>
          <p:cNvPr id="23" name="CaixaDeTexto 22"/>
          <p:cNvSpPr txBox="1"/>
          <p:nvPr/>
        </p:nvSpPr>
        <p:spPr>
          <a:xfrm>
            <a:off x="6215074" y="2071678"/>
            <a:ext cx="2643206" cy="2677656"/>
          </a:xfrm>
          <a:prstGeom prst="rect">
            <a:avLst/>
          </a:prstGeom>
          <a:solidFill>
            <a:schemeClr val="accent1">
              <a:lumMod val="20000"/>
              <a:lumOff val="80000"/>
            </a:schemeClr>
          </a:solidFill>
        </p:spPr>
        <p:txBody>
          <a:bodyPr wrap="square" rtlCol="0">
            <a:spAutoFit/>
          </a:bodyPr>
          <a:lstStyle/>
          <a:p>
            <a:pPr algn="ctr"/>
            <a:endParaRPr lang="pt-PT" sz="2400" b="1" dirty="0" smtClean="0">
              <a:solidFill>
                <a:schemeClr val="tx2">
                  <a:lumMod val="75000"/>
                </a:schemeClr>
              </a:solidFill>
            </a:endParaRPr>
          </a:p>
          <a:p>
            <a:pPr algn="ctr"/>
            <a:r>
              <a:rPr lang="pt-PT" sz="2400" b="1" dirty="0" smtClean="0">
                <a:solidFill>
                  <a:schemeClr val="tx2">
                    <a:lumMod val="75000"/>
                  </a:schemeClr>
                </a:solidFill>
              </a:rPr>
              <a:t>Condensação e aglutinação de conceitos e princípios tratados nas 28 NCRF</a:t>
            </a:r>
          </a:p>
          <a:p>
            <a:pPr algn="ctr"/>
            <a:endParaRPr lang="pt-PT" sz="2400" b="1" dirty="0">
              <a:solidFill>
                <a:schemeClr val="tx2">
                  <a:lumMod val="75000"/>
                </a:schemeClr>
              </a:solidFill>
            </a:endParaRPr>
          </a:p>
        </p:txBody>
      </p:sp>
      <p:pic>
        <p:nvPicPr>
          <p:cNvPr id="13" name="Imagem 12"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9" name="Marcador de Posição da Data 18"/>
          <p:cNvSpPr>
            <a:spLocks noGrp="1"/>
          </p:cNvSpPr>
          <p:nvPr>
            <p:ph type="dt" sz="half" idx="10"/>
          </p:nvPr>
        </p:nvSpPr>
        <p:spPr/>
        <p:txBody>
          <a:bodyPr/>
          <a:lstStyle/>
          <a:p>
            <a:r>
              <a:rPr lang="pt-PT" smtClean="0"/>
              <a:t>João Gomes /Jorge Pires</a:t>
            </a:r>
            <a:endParaRPr lang="en-US"/>
          </a:p>
        </p:txBody>
      </p:sp>
      <p:sp>
        <p:nvSpPr>
          <p:cNvPr id="21" name="Marcador de Posição do Número do Diapositivo 20"/>
          <p:cNvSpPr>
            <a:spLocks noGrp="1"/>
          </p:cNvSpPr>
          <p:nvPr>
            <p:ph type="sldNum" sz="quarter" idx="12"/>
          </p:nvPr>
        </p:nvSpPr>
        <p:spPr/>
        <p:txBody>
          <a:bodyPr/>
          <a:lstStyle/>
          <a:p>
            <a:fld id="{8745C66F-FC7B-4C52-931F-EAABACA1CBDF}" type="slidenum">
              <a:rPr lang="en-US" smtClean="0"/>
              <a:pPr/>
              <a:t>179</a:t>
            </a:fld>
            <a:endParaRPr lang="en-US"/>
          </a:p>
        </p:txBody>
      </p:sp>
      <p:sp>
        <p:nvSpPr>
          <p:cNvPr id="24" name="Marcador de Posição do Rodapé 23"/>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18</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12" name="Rectângulo 11"/>
          <p:cNvSpPr/>
          <p:nvPr/>
        </p:nvSpPr>
        <p:spPr>
          <a:xfrm>
            <a:off x="0" y="1066800"/>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Normalização Contabilística</a:t>
            </a:r>
            <a:endParaRPr lang="pt-PT" sz="2400" b="1" dirty="0">
              <a:solidFill>
                <a:schemeClr val="bg1"/>
              </a:solidFill>
            </a:endParaRPr>
          </a:p>
        </p:txBody>
      </p:sp>
      <p:sp>
        <p:nvSpPr>
          <p:cNvPr id="25" name="Rectângulo 24"/>
          <p:cNvSpPr/>
          <p:nvPr/>
        </p:nvSpPr>
        <p:spPr>
          <a:xfrm>
            <a:off x="609600" y="2133600"/>
            <a:ext cx="7848600" cy="1508105"/>
          </a:xfrm>
          <a:prstGeom prst="rect">
            <a:avLst/>
          </a:prstGeom>
          <a:solidFill>
            <a:schemeClr val="tx2">
              <a:lumMod val="20000"/>
              <a:lumOff val="80000"/>
            </a:schemeClr>
          </a:solidFill>
        </p:spPr>
        <p:txBody>
          <a:bodyPr wrap="square">
            <a:spAutoFit/>
          </a:bodyPr>
          <a:lstStyle/>
          <a:p>
            <a:pPr marL="342900" lvl="0" indent="-342900" algn="just">
              <a:spcBef>
                <a:spcPct val="200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A </a:t>
            </a:r>
            <a:r>
              <a:rPr lang="en-GB" sz="2000" dirty="0" err="1" smtClean="0">
                <a:solidFill>
                  <a:srgbClr val="002060"/>
                </a:solidFill>
              </a:rPr>
              <a:t>harmonização</a:t>
            </a:r>
            <a:r>
              <a:rPr lang="en-GB" sz="2000" dirty="0" smtClean="0">
                <a:solidFill>
                  <a:srgbClr val="002060"/>
                </a:solidFill>
              </a:rPr>
              <a:t> </a:t>
            </a:r>
            <a:r>
              <a:rPr lang="en-GB" sz="2000" dirty="0" err="1" smtClean="0">
                <a:solidFill>
                  <a:srgbClr val="002060"/>
                </a:solidFill>
              </a:rPr>
              <a:t>resulta</a:t>
            </a:r>
            <a:r>
              <a:rPr lang="en-GB" sz="2000" dirty="0" smtClean="0">
                <a:solidFill>
                  <a:srgbClr val="002060"/>
                </a:solidFill>
              </a:rPr>
              <a:t> </a:t>
            </a:r>
            <a:r>
              <a:rPr lang="en-GB" sz="2000" dirty="0" err="1" smtClean="0">
                <a:solidFill>
                  <a:srgbClr val="002060"/>
                </a:solidFill>
              </a:rPr>
              <a:t>da</a:t>
            </a:r>
            <a:r>
              <a:rPr lang="en-GB" sz="2000" dirty="0" smtClean="0">
                <a:solidFill>
                  <a:srgbClr val="002060"/>
                </a:solidFill>
              </a:rPr>
              <a:t> </a:t>
            </a:r>
            <a:r>
              <a:rPr lang="en-GB" sz="2000" dirty="0" err="1" smtClean="0">
                <a:solidFill>
                  <a:srgbClr val="002060"/>
                </a:solidFill>
              </a:rPr>
              <a:t>necessidade</a:t>
            </a:r>
            <a:r>
              <a:rPr lang="en-GB" sz="2000" dirty="0" smtClean="0">
                <a:solidFill>
                  <a:srgbClr val="002060"/>
                </a:solidFill>
              </a:rPr>
              <a:t> de </a:t>
            </a:r>
            <a:r>
              <a:rPr lang="en-GB" sz="2000" dirty="0" err="1" smtClean="0">
                <a:solidFill>
                  <a:srgbClr val="002060"/>
                </a:solidFill>
              </a:rPr>
              <a:t>articular</a:t>
            </a:r>
            <a:r>
              <a:rPr lang="en-GB" sz="2000" dirty="0" smtClean="0">
                <a:solidFill>
                  <a:srgbClr val="002060"/>
                </a:solidFill>
              </a:rPr>
              <a:t>:</a:t>
            </a:r>
          </a:p>
          <a:p>
            <a:pPr marL="742950" lvl="1" indent="-285750" algn="just">
              <a:spcBef>
                <a:spcPct val="200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rgbClr val="002060"/>
                </a:solidFill>
              </a:rPr>
              <a:t>Uma</a:t>
            </a:r>
            <a:r>
              <a:rPr lang="en-GB" sz="2000" dirty="0" smtClean="0">
                <a:solidFill>
                  <a:srgbClr val="002060"/>
                </a:solidFill>
              </a:rPr>
              <a:t> </a:t>
            </a:r>
            <a:r>
              <a:rPr lang="en-GB" sz="2000" dirty="0" err="1" smtClean="0">
                <a:solidFill>
                  <a:srgbClr val="002060"/>
                </a:solidFill>
              </a:rPr>
              <a:t>economia</a:t>
            </a:r>
            <a:r>
              <a:rPr lang="en-GB" sz="2000" dirty="0" smtClean="0">
                <a:solidFill>
                  <a:srgbClr val="002060"/>
                </a:solidFill>
              </a:rPr>
              <a:t> </a:t>
            </a:r>
            <a:r>
              <a:rPr lang="en-GB" sz="2000" dirty="0" err="1" smtClean="0">
                <a:solidFill>
                  <a:srgbClr val="002060"/>
                </a:solidFill>
              </a:rPr>
              <a:t>única</a:t>
            </a:r>
            <a:r>
              <a:rPr lang="en-GB" sz="2000" dirty="0" smtClean="0">
                <a:solidFill>
                  <a:srgbClr val="002060"/>
                </a:solidFill>
              </a:rPr>
              <a:t> (UE)</a:t>
            </a:r>
          </a:p>
          <a:p>
            <a:pPr marL="742950" lvl="1" indent="-285750" algn="just">
              <a:spcBef>
                <a:spcPct val="200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rgbClr val="002060"/>
                </a:solidFill>
              </a:rPr>
              <a:t>Uma</a:t>
            </a:r>
            <a:r>
              <a:rPr lang="en-GB" sz="2000" dirty="0" smtClean="0">
                <a:solidFill>
                  <a:srgbClr val="002060"/>
                </a:solidFill>
              </a:rPr>
              <a:t> </a:t>
            </a:r>
            <a:r>
              <a:rPr lang="en-GB" sz="2000" dirty="0" err="1" smtClean="0">
                <a:solidFill>
                  <a:srgbClr val="002060"/>
                </a:solidFill>
              </a:rPr>
              <a:t>moeda</a:t>
            </a:r>
            <a:r>
              <a:rPr lang="en-GB" sz="2000" dirty="0" smtClean="0">
                <a:solidFill>
                  <a:srgbClr val="002060"/>
                </a:solidFill>
              </a:rPr>
              <a:t> </a:t>
            </a:r>
            <a:r>
              <a:rPr lang="en-GB" sz="2000" dirty="0" err="1" smtClean="0">
                <a:solidFill>
                  <a:srgbClr val="002060"/>
                </a:solidFill>
              </a:rPr>
              <a:t>única</a:t>
            </a:r>
            <a:r>
              <a:rPr lang="en-GB" sz="2000" dirty="0" smtClean="0">
                <a:solidFill>
                  <a:srgbClr val="002060"/>
                </a:solidFill>
              </a:rPr>
              <a:t> (UEM)</a:t>
            </a:r>
          </a:p>
          <a:p>
            <a:pPr marL="742950" lvl="1" indent="-285750" algn="just">
              <a:spcBef>
                <a:spcPct val="200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rgbClr val="002060"/>
                </a:solidFill>
              </a:rPr>
              <a:t>Uma</a:t>
            </a:r>
            <a:r>
              <a:rPr lang="en-GB" sz="2000" dirty="0" smtClean="0">
                <a:solidFill>
                  <a:srgbClr val="002060"/>
                </a:solidFill>
              </a:rPr>
              <a:t> </a:t>
            </a:r>
            <a:r>
              <a:rPr lang="en-GB" sz="2000" dirty="0" err="1" smtClean="0">
                <a:solidFill>
                  <a:srgbClr val="002060"/>
                </a:solidFill>
              </a:rPr>
              <a:t>bolsa</a:t>
            </a:r>
            <a:r>
              <a:rPr lang="en-GB" sz="2000" dirty="0" smtClean="0">
                <a:solidFill>
                  <a:srgbClr val="002060"/>
                </a:solidFill>
              </a:rPr>
              <a:t> de </a:t>
            </a:r>
            <a:r>
              <a:rPr lang="en-GB" sz="2000" dirty="0" err="1" smtClean="0">
                <a:solidFill>
                  <a:srgbClr val="002060"/>
                </a:solidFill>
              </a:rPr>
              <a:t>valores</a:t>
            </a:r>
            <a:r>
              <a:rPr lang="en-GB" sz="2000" dirty="0" smtClean="0">
                <a:solidFill>
                  <a:srgbClr val="002060"/>
                </a:solidFill>
              </a:rPr>
              <a:t> </a:t>
            </a:r>
            <a:r>
              <a:rPr lang="en-GB" sz="2000" dirty="0" err="1" smtClean="0">
                <a:solidFill>
                  <a:srgbClr val="002060"/>
                </a:solidFill>
              </a:rPr>
              <a:t>única</a:t>
            </a:r>
            <a:r>
              <a:rPr lang="en-GB" sz="2000" dirty="0" smtClean="0">
                <a:solidFill>
                  <a:srgbClr val="002060"/>
                </a:solidFill>
              </a:rPr>
              <a:t> (</a:t>
            </a:r>
            <a:r>
              <a:rPr lang="en-GB" sz="2000" dirty="0" err="1" smtClean="0">
                <a:solidFill>
                  <a:srgbClr val="002060"/>
                </a:solidFill>
              </a:rPr>
              <a:t>Rede</a:t>
            </a:r>
            <a:r>
              <a:rPr lang="en-GB" sz="2000" dirty="0" smtClean="0">
                <a:solidFill>
                  <a:srgbClr val="002060"/>
                </a:solidFill>
              </a:rPr>
              <a:t> </a:t>
            </a:r>
            <a:r>
              <a:rPr lang="en-GB" sz="2000" dirty="0" err="1" smtClean="0">
                <a:solidFill>
                  <a:srgbClr val="002060"/>
                </a:solidFill>
              </a:rPr>
              <a:t>europeia</a:t>
            </a:r>
            <a:r>
              <a:rPr lang="en-GB" sz="2000" dirty="0" smtClean="0">
                <a:solidFill>
                  <a:srgbClr val="002060"/>
                </a:solidFill>
              </a:rPr>
              <a:t> de </a:t>
            </a:r>
            <a:r>
              <a:rPr lang="en-GB" sz="2000" dirty="0" err="1" smtClean="0">
                <a:solidFill>
                  <a:srgbClr val="002060"/>
                </a:solidFill>
              </a:rPr>
              <a:t>bolsa</a:t>
            </a:r>
            <a:r>
              <a:rPr lang="en-GB" sz="2000" dirty="0" smtClean="0">
                <a:solidFill>
                  <a:srgbClr val="002060"/>
                </a:solidFill>
              </a:rPr>
              <a:t> de </a:t>
            </a:r>
            <a:r>
              <a:rPr lang="en-GB" sz="2000" dirty="0" err="1" smtClean="0">
                <a:solidFill>
                  <a:srgbClr val="002060"/>
                </a:solidFill>
              </a:rPr>
              <a:t>valores</a:t>
            </a:r>
            <a:r>
              <a:rPr lang="en-GB" sz="2000" dirty="0" smtClean="0">
                <a:solidFill>
                  <a:srgbClr val="002060"/>
                </a:solidFill>
              </a:rPr>
              <a:t>)</a:t>
            </a:r>
          </a:p>
        </p:txBody>
      </p:sp>
      <p:sp>
        <p:nvSpPr>
          <p:cNvPr id="26" name="Rectangle 2"/>
          <p:cNvSpPr txBox="1">
            <a:spLocks noChangeArrowheads="1"/>
          </p:cNvSpPr>
          <p:nvPr/>
        </p:nvSpPr>
        <p:spPr>
          <a:xfrm>
            <a:off x="609600" y="4038600"/>
            <a:ext cx="7848600" cy="1752600"/>
          </a:xfrm>
          <a:prstGeom prst="rect">
            <a:avLst/>
          </a:prstGeom>
          <a:solidFill>
            <a:schemeClr val="accent1">
              <a:lumMod val="75000"/>
            </a:schemeClr>
          </a:solidFill>
        </p:spPr>
        <p:txBody>
          <a:bodyPr vert="horz" lIns="91440" tIns="45720" rIns="91440" bIns="45720" rtlCol="0">
            <a:normAutofit lnSpcReduction="10000"/>
          </a:bodyPr>
          <a:lstStyle/>
          <a:p>
            <a:pPr marL="342900" marR="0" lvl="0" indent="-342900" algn="just" defTabSz="914400" rtl="0" eaLnBrk="1" fontAlgn="auto" latinLnBrk="0" hangingPunct="1">
              <a:lnSpc>
                <a:spcPct val="100000"/>
              </a:lnSpc>
              <a:spcBef>
                <a:spcPct val="20000"/>
              </a:spcBef>
              <a:spcAft>
                <a:spcPts val="0"/>
              </a:spcAft>
              <a:buClrTx/>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Consequentemente</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terá</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que</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existir</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chemeClr val="bg1"/>
              </a:solidFill>
              <a:effectLst/>
              <a:uLnTx/>
              <a:uFillTx/>
              <a:latin typeface="+mn-lt"/>
              <a:ea typeface="+mn-ea"/>
              <a:cs typeface="+mn-cs"/>
            </a:endParaRPr>
          </a:p>
          <a:p>
            <a:pPr marL="742950" marR="0" lvl="1" indent="-285750" algn="just" defTabSz="914400" rtl="0" eaLnBrk="1" fontAlgn="auto" latinLnBrk="0" hangingPunct="1">
              <a:lnSpc>
                <a:spcPct val="100000"/>
              </a:lnSpc>
              <a:spcBef>
                <a:spcPct val="200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Uma</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contabilidade</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única</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baseada</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nos</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IASB-GAAP)</a:t>
            </a:r>
          </a:p>
          <a:p>
            <a:pPr marL="742950" marR="0" lvl="1" indent="-285750" algn="just" defTabSz="914400" rtl="0" eaLnBrk="1" fontAlgn="auto" latinLnBrk="0" hangingPunct="1">
              <a:lnSpc>
                <a:spcPct val="100000"/>
              </a:lnSpc>
              <a:spcBef>
                <a:spcPct val="200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Uma</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fiscalidade</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única</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harmonização</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fiscal)</a:t>
            </a:r>
          </a:p>
          <a:p>
            <a:pPr marL="742950" marR="0" lvl="1" indent="-285750" algn="just" defTabSz="914400" rtl="0" eaLnBrk="1" fontAlgn="auto" latinLnBrk="0" hangingPunct="1">
              <a:lnSpc>
                <a:spcPct val="100000"/>
              </a:lnSpc>
              <a:spcBef>
                <a:spcPct val="200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Uma</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auditoria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única</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baseada</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nos</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IFAC-GAAS)</a:t>
            </a: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ângulo 14"/>
          <p:cNvSpPr/>
          <p:nvPr/>
        </p:nvSpPr>
        <p:spPr>
          <a:xfrm>
            <a:off x="357158" y="1857364"/>
            <a:ext cx="8429684" cy="4401205"/>
          </a:xfrm>
          <a:prstGeom prst="rect">
            <a:avLst/>
          </a:prstGeom>
        </p:spPr>
        <p:txBody>
          <a:bodyPr wrap="square">
            <a:spAutoFit/>
          </a:bodyPr>
          <a:lstStyle/>
          <a:p>
            <a:r>
              <a:rPr lang="pt-PT" b="1" dirty="0" smtClean="0">
                <a:solidFill>
                  <a:srgbClr val="FFC000"/>
                </a:solidFill>
              </a:rPr>
              <a:t>↗</a:t>
            </a:r>
            <a:r>
              <a:rPr lang="pt-PT" dirty="0" smtClean="0"/>
              <a:t> </a:t>
            </a:r>
            <a:r>
              <a:rPr lang="pt-PT" sz="2000" b="1" dirty="0" smtClean="0"/>
              <a:t>Demonstração de Fluxos de Caixa (NCRF 2)</a:t>
            </a:r>
          </a:p>
          <a:p>
            <a:r>
              <a:rPr lang="pt-PT" sz="2000" b="1" dirty="0" smtClean="0">
                <a:solidFill>
                  <a:srgbClr val="FFC000"/>
                </a:solidFill>
              </a:rPr>
              <a:t>↗</a:t>
            </a:r>
            <a:r>
              <a:rPr lang="pt-PT" sz="2000" b="1" dirty="0" smtClean="0"/>
              <a:t> Divulgações de Partes Relacionadas (NCRF 5)</a:t>
            </a:r>
          </a:p>
          <a:p>
            <a:r>
              <a:rPr lang="pt-PT" sz="2000" b="1" dirty="0" smtClean="0">
                <a:solidFill>
                  <a:srgbClr val="FFC000"/>
                </a:solidFill>
              </a:rPr>
              <a:t>↗</a:t>
            </a:r>
            <a:r>
              <a:rPr lang="pt-PT" sz="2000" b="1" dirty="0" smtClean="0"/>
              <a:t> Activos não Correntes Detidos para Venda e Unidades Operacionais</a:t>
            </a:r>
          </a:p>
          <a:p>
            <a:r>
              <a:rPr lang="pt-PT" sz="2000" b="1" dirty="0" smtClean="0"/>
              <a:t> Descontinuadas (NCRF 8)</a:t>
            </a:r>
          </a:p>
          <a:p>
            <a:r>
              <a:rPr lang="pt-PT" sz="2000" b="1" dirty="0" smtClean="0">
                <a:solidFill>
                  <a:srgbClr val="FFC000"/>
                </a:solidFill>
              </a:rPr>
              <a:t>↗</a:t>
            </a:r>
            <a:r>
              <a:rPr lang="pt-PT" sz="2000" b="1" dirty="0" smtClean="0"/>
              <a:t> Propriedades de Investimento (NCRF 11)</a:t>
            </a:r>
          </a:p>
          <a:p>
            <a:r>
              <a:rPr lang="pt-PT" sz="2000" b="1" dirty="0" smtClean="0">
                <a:solidFill>
                  <a:srgbClr val="FFC000"/>
                </a:solidFill>
              </a:rPr>
              <a:t>↗</a:t>
            </a:r>
            <a:r>
              <a:rPr lang="pt-PT" sz="2000" b="1" dirty="0" smtClean="0"/>
              <a:t> Imparidade de Activos (NCRF 12)</a:t>
            </a:r>
          </a:p>
          <a:p>
            <a:r>
              <a:rPr lang="pt-PT" sz="2000" b="1" dirty="0" smtClean="0">
                <a:solidFill>
                  <a:srgbClr val="FFC000"/>
                </a:solidFill>
              </a:rPr>
              <a:t>↗</a:t>
            </a:r>
            <a:r>
              <a:rPr lang="pt-PT" sz="2000" b="1" dirty="0" smtClean="0"/>
              <a:t> Interesses em Empreendimentos Conjuntos e Investimentos em Associadas (NCRF 13)</a:t>
            </a:r>
          </a:p>
          <a:p>
            <a:r>
              <a:rPr lang="pt-PT" sz="2000" b="1" dirty="0" smtClean="0">
                <a:solidFill>
                  <a:srgbClr val="FFC000"/>
                </a:solidFill>
              </a:rPr>
              <a:t>↗</a:t>
            </a:r>
            <a:r>
              <a:rPr lang="pt-PT" sz="2000" b="1" dirty="0" smtClean="0"/>
              <a:t> Concentrações de Actividades Empresariais (NCRF 14)</a:t>
            </a:r>
          </a:p>
          <a:p>
            <a:r>
              <a:rPr lang="pt-PT" sz="2000" b="1" dirty="0" smtClean="0">
                <a:solidFill>
                  <a:srgbClr val="FFC000"/>
                </a:solidFill>
              </a:rPr>
              <a:t>↗</a:t>
            </a:r>
            <a:r>
              <a:rPr lang="pt-PT" sz="2000" b="1" dirty="0" smtClean="0"/>
              <a:t> Investimentos em Subsidiárias e Consolidação (NCRF 15)</a:t>
            </a:r>
          </a:p>
          <a:p>
            <a:r>
              <a:rPr lang="pt-PT" sz="2000" b="1" dirty="0" smtClean="0">
                <a:solidFill>
                  <a:srgbClr val="FFC000"/>
                </a:solidFill>
              </a:rPr>
              <a:t>↗</a:t>
            </a:r>
            <a:r>
              <a:rPr lang="pt-PT" sz="2000" b="1" dirty="0" smtClean="0"/>
              <a:t> Exploração e Avaliação de Recursos Minerais (NCRF 16)</a:t>
            </a:r>
          </a:p>
          <a:p>
            <a:r>
              <a:rPr lang="pt-PT" sz="2000" b="1" dirty="0" smtClean="0">
                <a:solidFill>
                  <a:srgbClr val="FFC000"/>
                </a:solidFill>
              </a:rPr>
              <a:t>↗</a:t>
            </a:r>
            <a:r>
              <a:rPr lang="pt-PT" sz="2000" b="1" dirty="0" smtClean="0"/>
              <a:t> Agricultura (NCRF 17)</a:t>
            </a:r>
          </a:p>
          <a:p>
            <a:r>
              <a:rPr lang="pt-PT" sz="2000" b="1" dirty="0" smtClean="0">
                <a:solidFill>
                  <a:srgbClr val="FFC000"/>
                </a:solidFill>
              </a:rPr>
              <a:t>↗</a:t>
            </a:r>
            <a:r>
              <a:rPr lang="pt-PT" sz="2000" b="1" dirty="0" smtClean="0"/>
              <a:t> Contratos de Construção (NCRF 19)</a:t>
            </a:r>
          </a:p>
          <a:p>
            <a:r>
              <a:rPr lang="pt-PT" sz="2000" b="1" dirty="0" smtClean="0">
                <a:solidFill>
                  <a:srgbClr val="FFC000"/>
                </a:solidFill>
              </a:rPr>
              <a:t>↗</a:t>
            </a:r>
            <a:r>
              <a:rPr lang="pt-PT" sz="2000" b="1" dirty="0" smtClean="0"/>
              <a:t> Acontecimentos Após a Data do Balanço (NCRF 24)</a:t>
            </a:r>
            <a:endParaRPr lang="pt-PT" sz="2000" b="1" dirty="0"/>
          </a:p>
        </p:txBody>
      </p:sp>
      <p:sp>
        <p:nvSpPr>
          <p:cNvPr id="16" name="CaixaDeTexto 15"/>
          <p:cNvSpPr txBox="1"/>
          <p:nvPr/>
        </p:nvSpPr>
        <p:spPr>
          <a:xfrm>
            <a:off x="357158" y="1214422"/>
            <a:ext cx="8358246" cy="523220"/>
          </a:xfrm>
          <a:prstGeom prst="rect">
            <a:avLst/>
          </a:prstGeom>
          <a:solidFill>
            <a:schemeClr val="tx2">
              <a:lumMod val="50000"/>
            </a:schemeClr>
          </a:solidFill>
        </p:spPr>
        <p:txBody>
          <a:bodyPr wrap="square" rtlCol="0">
            <a:spAutoFit/>
          </a:bodyPr>
          <a:lstStyle/>
          <a:p>
            <a:pPr algn="ctr"/>
            <a:r>
              <a:rPr lang="pt-PT" sz="2800" b="1" dirty="0" smtClean="0">
                <a:solidFill>
                  <a:srgbClr val="FFC000"/>
                </a:solidFill>
              </a:rPr>
              <a:t>Temáticas não tratadas pela NCRF-PE</a:t>
            </a:r>
            <a:endParaRPr lang="pt-PT" sz="2800" b="1" dirty="0">
              <a:solidFill>
                <a:srgbClr val="FFC000"/>
              </a:solidFill>
            </a:endParaRPr>
          </a:p>
        </p:txBody>
      </p:sp>
      <p:pic>
        <p:nvPicPr>
          <p:cNvPr id="7" name="Imagem 6"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8" name="CaixaDeTexto 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180</a:t>
            </a:fld>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6" name="Rectângulo 5"/>
          <p:cNvSpPr/>
          <p:nvPr/>
        </p:nvSpPr>
        <p:spPr>
          <a:xfrm>
            <a:off x="685800" y="1447800"/>
            <a:ext cx="7997970" cy="410445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vert="horz" rtlCol="0" anchor="ctr"/>
          <a:lstStyle/>
          <a:p>
            <a:pPr algn="ctr">
              <a:tabLst>
                <a:tab pos="3228975" algn="l"/>
              </a:tabLst>
            </a:pPr>
            <a:r>
              <a:rPr lang="pt-PT" sz="3600" b="1" cap="small" dirty="0" smtClean="0">
                <a:solidFill>
                  <a:srgbClr val="002060"/>
                </a:solidFill>
              </a:rPr>
              <a:t>Microentidades</a:t>
            </a:r>
          </a:p>
          <a:p>
            <a:pPr algn="ctr">
              <a:tabLst>
                <a:tab pos="3228975" algn="l"/>
              </a:tabLst>
            </a:pPr>
            <a:r>
              <a:rPr lang="pt-PT" sz="3600" b="1" cap="small" dirty="0" smtClean="0">
                <a:solidFill>
                  <a:srgbClr val="002060"/>
                </a:solidFill>
              </a:rPr>
              <a:t>NC-ME</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181</a:t>
            </a:fld>
            <a:endParaRPr lang="en-US"/>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aixaDeTexto 3"/>
          <p:cNvSpPr txBox="1">
            <a:spLocks noChangeArrowheads="1"/>
          </p:cNvSpPr>
          <p:nvPr/>
        </p:nvSpPr>
        <p:spPr bwMode="auto">
          <a:xfrm>
            <a:off x="374650" y="6470650"/>
            <a:ext cx="1295400" cy="368300"/>
          </a:xfrm>
          <a:prstGeom prst="rect">
            <a:avLst/>
          </a:prstGeom>
          <a:solidFill>
            <a:schemeClr val="bg1"/>
          </a:solidFill>
          <a:ln w="9525">
            <a:noFill/>
            <a:miter lim="800000"/>
            <a:headEnd/>
            <a:tailEnd/>
          </a:ln>
        </p:spPr>
        <p:txBody>
          <a:bodyPr>
            <a:spAutoFit/>
          </a:bodyPr>
          <a:lstStyle/>
          <a:p>
            <a:endParaRPr lang="pt-PT"/>
          </a:p>
        </p:txBody>
      </p:sp>
      <p:sp>
        <p:nvSpPr>
          <p:cNvPr id="19460" name="CaixaDeTexto 3"/>
          <p:cNvSpPr txBox="1">
            <a:spLocks noChangeArrowheads="1"/>
          </p:cNvSpPr>
          <p:nvPr/>
        </p:nvSpPr>
        <p:spPr bwMode="auto">
          <a:xfrm>
            <a:off x="7596188" y="6489700"/>
            <a:ext cx="1295400" cy="368300"/>
          </a:xfrm>
          <a:prstGeom prst="rect">
            <a:avLst/>
          </a:prstGeom>
          <a:solidFill>
            <a:schemeClr val="bg1"/>
          </a:solidFill>
          <a:ln w="9525">
            <a:noFill/>
            <a:miter lim="800000"/>
            <a:headEnd/>
            <a:tailEnd/>
          </a:ln>
        </p:spPr>
        <p:txBody>
          <a:bodyPr>
            <a:spAutoFit/>
          </a:bodyPr>
          <a:lstStyle/>
          <a:p>
            <a:endParaRPr lang="pt-PT"/>
          </a:p>
        </p:txBody>
      </p:sp>
      <p:sp>
        <p:nvSpPr>
          <p:cNvPr id="7" name="Rectangle 2"/>
          <p:cNvSpPr txBox="1">
            <a:spLocks noChangeArrowheads="1"/>
          </p:cNvSpPr>
          <p:nvPr/>
        </p:nvSpPr>
        <p:spPr bwMode="auto">
          <a:xfrm>
            <a:off x="683568" y="1988840"/>
            <a:ext cx="7473950" cy="503238"/>
          </a:xfrm>
          <a:prstGeom prst="rect">
            <a:avLst/>
          </a:prstGeom>
          <a:noFill/>
          <a:ln w="9525">
            <a:noFill/>
            <a:miter lim="800000"/>
            <a:headEnd/>
            <a:tailEnd/>
          </a:ln>
        </p:spPr>
        <p:txBody>
          <a:bodyPr anchor="ctr"/>
          <a:lstStyle/>
          <a:p>
            <a:pPr marL="762000" indent="-762000">
              <a:defRPr/>
            </a:pPr>
            <a:r>
              <a:rPr lang="pt-PT" sz="2800" b="1" cap="small" dirty="0" smtClean="0">
                <a:latin typeface="+mj-lt"/>
                <a:ea typeface="+mj-ea"/>
                <a:cs typeface="+mj-cs"/>
              </a:rPr>
              <a:t>Decreto-Lei n.º 158/2009, de 13 de Julho</a:t>
            </a:r>
            <a:endParaRPr lang="pt-PT" sz="2800" b="1" cap="small" dirty="0">
              <a:latin typeface="+mj-lt"/>
              <a:ea typeface="+mj-ea"/>
              <a:cs typeface="+mj-cs"/>
            </a:endParaRPr>
          </a:p>
        </p:txBody>
      </p:sp>
      <p:sp>
        <p:nvSpPr>
          <p:cNvPr id="9" name="CaixaDeTexto 8"/>
          <p:cNvSpPr txBox="1"/>
          <p:nvPr/>
        </p:nvSpPr>
        <p:spPr>
          <a:xfrm>
            <a:off x="755576" y="2924944"/>
            <a:ext cx="7488832" cy="1323439"/>
          </a:xfrm>
          <a:prstGeom prst="rect">
            <a:avLst/>
          </a:prstGeom>
          <a:noFill/>
        </p:spPr>
        <p:txBody>
          <a:bodyPr wrap="square" rtlCol="0">
            <a:spAutoFit/>
          </a:bodyPr>
          <a:lstStyle/>
          <a:p>
            <a:pPr algn="just"/>
            <a:r>
              <a:rPr lang="pt-PT" sz="2000" dirty="0" smtClean="0">
                <a:latin typeface="+mn-lt"/>
              </a:rPr>
              <a:t> Aprovou o Sistema de Normalização Contabilística (SNC), através do qual foi instituído o actual modelo nacional de normalização contabilística para as empresas comerciais e industriais e outras entidades. </a:t>
            </a:r>
            <a:endParaRPr lang="pt-PT" sz="2000" dirty="0">
              <a:latin typeface="+mn-lt"/>
            </a:endParaRPr>
          </a:p>
        </p:txBody>
      </p:sp>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182</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3" name="CaixaDeTexto 12"/>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5" name="Rectângulo 14"/>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NC-ME</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aixaDeTexto 3"/>
          <p:cNvSpPr txBox="1">
            <a:spLocks noChangeArrowheads="1"/>
          </p:cNvSpPr>
          <p:nvPr/>
        </p:nvSpPr>
        <p:spPr bwMode="auto">
          <a:xfrm>
            <a:off x="374650" y="6470650"/>
            <a:ext cx="1295400" cy="368300"/>
          </a:xfrm>
          <a:prstGeom prst="rect">
            <a:avLst/>
          </a:prstGeom>
          <a:solidFill>
            <a:schemeClr val="bg1"/>
          </a:solidFill>
          <a:ln w="9525">
            <a:noFill/>
            <a:miter lim="800000"/>
            <a:headEnd/>
            <a:tailEnd/>
          </a:ln>
        </p:spPr>
        <p:txBody>
          <a:bodyPr>
            <a:spAutoFit/>
          </a:bodyPr>
          <a:lstStyle/>
          <a:p>
            <a:endParaRPr lang="pt-PT"/>
          </a:p>
        </p:txBody>
      </p:sp>
      <p:sp>
        <p:nvSpPr>
          <p:cNvPr id="19460" name="CaixaDeTexto 3"/>
          <p:cNvSpPr txBox="1">
            <a:spLocks noChangeArrowheads="1"/>
          </p:cNvSpPr>
          <p:nvPr/>
        </p:nvSpPr>
        <p:spPr bwMode="auto">
          <a:xfrm>
            <a:off x="7596188" y="6489700"/>
            <a:ext cx="1295400" cy="368300"/>
          </a:xfrm>
          <a:prstGeom prst="rect">
            <a:avLst/>
          </a:prstGeom>
          <a:solidFill>
            <a:schemeClr val="bg1"/>
          </a:solidFill>
          <a:ln w="9525">
            <a:noFill/>
            <a:miter lim="800000"/>
            <a:headEnd/>
            <a:tailEnd/>
          </a:ln>
        </p:spPr>
        <p:txBody>
          <a:bodyPr>
            <a:spAutoFit/>
          </a:bodyPr>
          <a:lstStyle/>
          <a:p>
            <a:endParaRPr lang="pt-PT"/>
          </a:p>
        </p:txBody>
      </p:sp>
      <p:sp>
        <p:nvSpPr>
          <p:cNvPr id="7" name="Rectangle 2"/>
          <p:cNvSpPr txBox="1">
            <a:spLocks noChangeArrowheads="1"/>
          </p:cNvSpPr>
          <p:nvPr/>
        </p:nvSpPr>
        <p:spPr bwMode="auto">
          <a:xfrm>
            <a:off x="683568" y="1988840"/>
            <a:ext cx="7473950" cy="503238"/>
          </a:xfrm>
          <a:prstGeom prst="rect">
            <a:avLst/>
          </a:prstGeom>
          <a:noFill/>
          <a:ln w="9525">
            <a:noFill/>
            <a:miter lim="800000"/>
            <a:headEnd/>
            <a:tailEnd/>
          </a:ln>
        </p:spPr>
        <p:txBody>
          <a:bodyPr anchor="ctr"/>
          <a:lstStyle/>
          <a:p>
            <a:pPr marL="762000" indent="-762000">
              <a:defRPr/>
            </a:pPr>
            <a:r>
              <a:rPr lang="pt-PT" sz="2800" b="1" cap="small" dirty="0" smtClean="0">
                <a:latin typeface="+mj-lt"/>
                <a:ea typeface="+mj-ea"/>
                <a:cs typeface="+mj-cs"/>
              </a:rPr>
              <a:t>Lei n.º 20/2010, de 23 de Agosto</a:t>
            </a:r>
            <a:endParaRPr lang="pt-PT" sz="2800" b="1" cap="small" dirty="0">
              <a:latin typeface="+mj-lt"/>
              <a:ea typeface="+mj-ea"/>
              <a:cs typeface="+mj-cs"/>
            </a:endParaRPr>
          </a:p>
        </p:txBody>
      </p:sp>
      <p:sp>
        <p:nvSpPr>
          <p:cNvPr id="9" name="CaixaDeTexto 8"/>
          <p:cNvSpPr txBox="1"/>
          <p:nvPr/>
        </p:nvSpPr>
        <p:spPr>
          <a:xfrm>
            <a:off x="755576" y="2924944"/>
            <a:ext cx="7488832" cy="1938992"/>
          </a:xfrm>
          <a:prstGeom prst="rect">
            <a:avLst/>
          </a:prstGeom>
          <a:noFill/>
        </p:spPr>
        <p:txBody>
          <a:bodyPr wrap="square" rtlCol="0">
            <a:spAutoFit/>
          </a:bodyPr>
          <a:lstStyle/>
          <a:p>
            <a:pPr algn="just"/>
            <a:r>
              <a:rPr lang="pt-PT" sz="2000" dirty="0" smtClean="0">
                <a:latin typeface="+mn-lt"/>
              </a:rPr>
              <a:t> Apesar de estar prevista, dentro do SNC, uma norma contabilística para pequenas entidades (a NCRF-PE), cujo conceito foi entretanto revisto pela Lei n.º 20/2010, de 23 de Agosto, foi entendido pelos legisladores que essa norma se revelava ainda assim, excessiva para entidades com menores exigências qualitativas de relato financeiro. </a:t>
            </a:r>
          </a:p>
          <a:p>
            <a:pPr algn="just"/>
            <a:endParaRPr lang="pt-PT" sz="2000" dirty="0">
              <a:latin typeface="+mn-lt"/>
            </a:endParaRPr>
          </a:p>
        </p:txBody>
      </p:sp>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183</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pic>
        <p:nvPicPr>
          <p:cNvPr id="13" name="Imagem 12"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5" name="Rectângulo 14"/>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NC-ME</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aixaDeTexto 3"/>
          <p:cNvSpPr txBox="1">
            <a:spLocks noChangeArrowheads="1"/>
          </p:cNvSpPr>
          <p:nvPr/>
        </p:nvSpPr>
        <p:spPr bwMode="auto">
          <a:xfrm>
            <a:off x="374650" y="6470650"/>
            <a:ext cx="1295400" cy="368300"/>
          </a:xfrm>
          <a:prstGeom prst="rect">
            <a:avLst/>
          </a:prstGeom>
          <a:solidFill>
            <a:schemeClr val="bg1"/>
          </a:solidFill>
          <a:ln w="9525">
            <a:noFill/>
            <a:miter lim="800000"/>
            <a:headEnd/>
            <a:tailEnd/>
          </a:ln>
        </p:spPr>
        <p:txBody>
          <a:bodyPr>
            <a:spAutoFit/>
          </a:bodyPr>
          <a:lstStyle/>
          <a:p>
            <a:endParaRPr lang="pt-PT"/>
          </a:p>
        </p:txBody>
      </p:sp>
      <p:sp>
        <p:nvSpPr>
          <p:cNvPr id="19460" name="CaixaDeTexto 3"/>
          <p:cNvSpPr txBox="1">
            <a:spLocks noChangeArrowheads="1"/>
          </p:cNvSpPr>
          <p:nvPr/>
        </p:nvSpPr>
        <p:spPr bwMode="auto">
          <a:xfrm>
            <a:off x="7596188" y="6489700"/>
            <a:ext cx="1295400" cy="368300"/>
          </a:xfrm>
          <a:prstGeom prst="rect">
            <a:avLst/>
          </a:prstGeom>
          <a:solidFill>
            <a:schemeClr val="bg1"/>
          </a:solidFill>
          <a:ln w="9525">
            <a:noFill/>
            <a:miter lim="800000"/>
            <a:headEnd/>
            <a:tailEnd/>
          </a:ln>
        </p:spPr>
        <p:txBody>
          <a:bodyPr>
            <a:spAutoFit/>
          </a:bodyPr>
          <a:lstStyle/>
          <a:p>
            <a:endParaRPr lang="pt-PT"/>
          </a:p>
        </p:txBody>
      </p:sp>
      <p:sp>
        <p:nvSpPr>
          <p:cNvPr id="7" name="Rectangle 2"/>
          <p:cNvSpPr txBox="1">
            <a:spLocks noChangeArrowheads="1"/>
          </p:cNvSpPr>
          <p:nvPr/>
        </p:nvSpPr>
        <p:spPr bwMode="auto">
          <a:xfrm>
            <a:off x="683568" y="1988840"/>
            <a:ext cx="7473950" cy="503238"/>
          </a:xfrm>
          <a:prstGeom prst="rect">
            <a:avLst/>
          </a:prstGeom>
          <a:noFill/>
          <a:ln w="9525">
            <a:noFill/>
            <a:miter lim="800000"/>
            <a:headEnd/>
            <a:tailEnd/>
          </a:ln>
        </p:spPr>
        <p:txBody>
          <a:bodyPr anchor="ctr"/>
          <a:lstStyle/>
          <a:p>
            <a:pPr marL="762000" indent="-762000">
              <a:defRPr/>
            </a:pPr>
            <a:r>
              <a:rPr lang="pt-PT" sz="2800" b="1" cap="small" dirty="0" smtClean="0">
                <a:latin typeface="+mj-lt"/>
                <a:ea typeface="+mj-ea"/>
                <a:cs typeface="+mj-cs"/>
              </a:rPr>
              <a:t>Lei n.º 35/2010, de 2 de Setembro</a:t>
            </a:r>
            <a:endParaRPr lang="pt-PT" sz="2800" b="1" cap="small" dirty="0">
              <a:latin typeface="+mj-lt"/>
              <a:ea typeface="+mj-ea"/>
              <a:cs typeface="+mj-cs"/>
            </a:endParaRPr>
          </a:p>
        </p:txBody>
      </p:sp>
      <p:sp>
        <p:nvSpPr>
          <p:cNvPr id="9" name="CaixaDeTexto 8"/>
          <p:cNvSpPr txBox="1"/>
          <p:nvPr/>
        </p:nvSpPr>
        <p:spPr>
          <a:xfrm>
            <a:off x="755576" y="2924944"/>
            <a:ext cx="7488832" cy="1938992"/>
          </a:xfrm>
          <a:prstGeom prst="rect">
            <a:avLst/>
          </a:prstGeom>
          <a:noFill/>
        </p:spPr>
        <p:txBody>
          <a:bodyPr wrap="square" rtlCol="0">
            <a:spAutoFit/>
          </a:bodyPr>
          <a:lstStyle/>
          <a:p>
            <a:pPr algn="just"/>
            <a:r>
              <a:rPr lang="pt-PT" sz="2000" dirty="0" smtClean="0">
                <a:latin typeface="+mn-lt"/>
              </a:rPr>
              <a:t>Institui um regime especial simplificado das normas e informações contabilísticas aplicáveis às designadas microentidades</a:t>
            </a:r>
          </a:p>
          <a:p>
            <a:pPr algn="just"/>
            <a:endParaRPr lang="pt-PT" sz="2000" dirty="0" smtClean="0">
              <a:latin typeface="+mn-lt"/>
            </a:endParaRPr>
          </a:p>
          <a:p>
            <a:pPr algn="just"/>
            <a:r>
              <a:rPr lang="pt-PT" sz="2000" dirty="0" smtClean="0">
                <a:latin typeface="+mn-lt"/>
              </a:rPr>
              <a:t>Exige ao Governo a aprovação de normas contabilísticas e de um quadro de contas simplificado para estas entidades, a aplicar ainda no exercício de 2010</a:t>
            </a:r>
            <a:endParaRPr lang="pt-PT" sz="2000" dirty="0">
              <a:latin typeface="+mn-lt"/>
            </a:endParaRPr>
          </a:p>
        </p:txBody>
      </p:sp>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184</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pic>
        <p:nvPicPr>
          <p:cNvPr id="13" name="Imagem 12"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5" name="Rectângulo 14"/>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NC-ME</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aixaDeTexto 3"/>
          <p:cNvSpPr txBox="1">
            <a:spLocks noChangeArrowheads="1"/>
          </p:cNvSpPr>
          <p:nvPr/>
        </p:nvSpPr>
        <p:spPr bwMode="auto">
          <a:xfrm>
            <a:off x="374650" y="6470650"/>
            <a:ext cx="1295400" cy="368300"/>
          </a:xfrm>
          <a:prstGeom prst="rect">
            <a:avLst/>
          </a:prstGeom>
          <a:solidFill>
            <a:schemeClr val="bg1"/>
          </a:solidFill>
          <a:ln w="9525">
            <a:noFill/>
            <a:miter lim="800000"/>
            <a:headEnd/>
            <a:tailEnd/>
          </a:ln>
        </p:spPr>
        <p:txBody>
          <a:bodyPr>
            <a:spAutoFit/>
          </a:bodyPr>
          <a:lstStyle/>
          <a:p>
            <a:endParaRPr lang="pt-PT"/>
          </a:p>
        </p:txBody>
      </p:sp>
      <p:sp>
        <p:nvSpPr>
          <p:cNvPr id="19460" name="CaixaDeTexto 3"/>
          <p:cNvSpPr txBox="1">
            <a:spLocks noChangeArrowheads="1"/>
          </p:cNvSpPr>
          <p:nvPr/>
        </p:nvSpPr>
        <p:spPr bwMode="auto">
          <a:xfrm>
            <a:off x="7596188" y="6489700"/>
            <a:ext cx="1295400" cy="368300"/>
          </a:xfrm>
          <a:prstGeom prst="rect">
            <a:avLst/>
          </a:prstGeom>
          <a:solidFill>
            <a:schemeClr val="bg1"/>
          </a:solidFill>
          <a:ln w="9525">
            <a:noFill/>
            <a:miter lim="800000"/>
            <a:headEnd/>
            <a:tailEnd/>
          </a:ln>
        </p:spPr>
        <p:txBody>
          <a:bodyPr>
            <a:spAutoFit/>
          </a:bodyPr>
          <a:lstStyle/>
          <a:p>
            <a:endParaRPr lang="pt-PT"/>
          </a:p>
        </p:txBody>
      </p:sp>
      <p:sp>
        <p:nvSpPr>
          <p:cNvPr id="7" name="Rectangle 2"/>
          <p:cNvSpPr txBox="1">
            <a:spLocks noChangeArrowheads="1"/>
          </p:cNvSpPr>
          <p:nvPr/>
        </p:nvSpPr>
        <p:spPr bwMode="auto">
          <a:xfrm>
            <a:off x="683568" y="1988840"/>
            <a:ext cx="7473950" cy="503238"/>
          </a:xfrm>
          <a:prstGeom prst="rect">
            <a:avLst/>
          </a:prstGeom>
          <a:noFill/>
          <a:ln w="9525">
            <a:noFill/>
            <a:miter lim="800000"/>
            <a:headEnd/>
            <a:tailEnd/>
          </a:ln>
        </p:spPr>
        <p:txBody>
          <a:bodyPr anchor="ctr"/>
          <a:lstStyle/>
          <a:p>
            <a:pPr marL="762000" indent="-762000">
              <a:defRPr/>
            </a:pPr>
            <a:r>
              <a:rPr lang="pt-PT" sz="2800" b="1" cap="small" dirty="0" smtClean="0">
                <a:latin typeface="+mj-lt"/>
                <a:ea typeface="+mj-ea"/>
                <a:cs typeface="+mj-cs"/>
              </a:rPr>
              <a:t>Decreto-Lei n.º 36-A/2011, de 9 de Março</a:t>
            </a:r>
            <a:endParaRPr lang="pt-PT" sz="2800" b="1" cap="small" dirty="0">
              <a:latin typeface="+mj-lt"/>
              <a:ea typeface="+mj-ea"/>
              <a:cs typeface="+mj-cs"/>
            </a:endParaRPr>
          </a:p>
        </p:txBody>
      </p:sp>
      <p:sp>
        <p:nvSpPr>
          <p:cNvPr id="9" name="CaixaDeTexto 8"/>
          <p:cNvSpPr txBox="1"/>
          <p:nvPr/>
        </p:nvSpPr>
        <p:spPr>
          <a:xfrm>
            <a:off x="755576" y="2924944"/>
            <a:ext cx="7488832" cy="2554545"/>
          </a:xfrm>
          <a:prstGeom prst="rect">
            <a:avLst/>
          </a:prstGeom>
          <a:noFill/>
        </p:spPr>
        <p:txBody>
          <a:bodyPr wrap="square" rtlCol="0">
            <a:spAutoFit/>
          </a:bodyPr>
          <a:lstStyle/>
          <a:p>
            <a:pPr algn="just"/>
            <a:r>
              <a:rPr lang="pt-PT" sz="2000" dirty="0" smtClean="0">
                <a:latin typeface="+mn-lt"/>
              </a:rPr>
              <a:t>Aprovou o regime da normalização contabilística para as microentidades, procedendo desta forma à criação do conjunto normativo aplicável às microentidades</a:t>
            </a:r>
          </a:p>
          <a:p>
            <a:pPr algn="just"/>
            <a:endParaRPr lang="pt-PT" sz="2000" dirty="0" smtClean="0">
              <a:latin typeface="+mn-lt"/>
            </a:endParaRPr>
          </a:p>
          <a:p>
            <a:pPr algn="just"/>
            <a:r>
              <a:rPr lang="pt-PT" sz="2000" dirty="0" smtClean="0">
                <a:latin typeface="+mn-lt"/>
              </a:rPr>
              <a:t>Compatibilidade e coerente com o SNC</a:t>
            </a:r>
          </a:p>
          <a:p>
            <a:pPr algn="just"/>
            <a:endParaRPr lang="pt-PT" sz="2000" dirty="0" smtClean="0">
              <a:latin typeface="+mn-lt"/>
            </a:endParaRPr>
          </a:p>
          <a:p>
            <a:pPr algn="just"/>
            <a:r>
              <a:rPr lang="pt-PT" sz="2000" dirty="0" smtClean="0">
                <a:latin typeface="+mn-lt"/>
              </a:rPr>
              <a:t>Mesma filosofia de conceitos</a:t>
            </a:r>
          </a:p>
          <a:p>
            <a:pPr algn="just"/>
            <a:r>
              <a:rPr lang="pt-PT" sz="2000" dirty="0" smtClean="0">
                <a:latin typeface="+mn-lt"/>
              </a:rPr>
              <a:t>Orienta-se pelos mesmos requisitos técnicos de referência. </a:t>
            </a:r>
            <a:endParaRPr lang="pt-PT" sz="2000" dirty="0">
              <a:latin typeface="+mn-lt"/>
            </a:endParaRPr>
          </a:p>
        </p:txBody>
      </p:sp>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185</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pic>
        <p:nvPicPr>
          <p:cNvPr id="13" name="Imagem 12"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5" name="Rectângulo 14"/>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NC-ME</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aixaDeTexto 3"/>
          <p:cNvSpPr txBox="1">
            <a:spLocks noChangeArrowheads="1"/>
          </p:cNvSpPr>
          <p:nvPr/>
        </p:nvSpPr>
        <p:spPr bwMode="auto">
          <a:xfrm>
            <a:off x="374650" y="6470650"/>
            <a:ext cx="1295400" cy="368300"/>
          </a:xfrm>
          <a:prstGeom prst="rect">
            <a:avLst/>
          </a:prstGeom>
          <a:solidFill>
            <a:schemeClr val="bg1"/>
          </a:solidFill>
          <a:ln w="9525">
            <a:noFill/>
            <a:miter lim="800000"/>
            <a:headEnd/>
            <a:tailEnd/>
          </a:ln>
        </p:spPr>
        <p:txBody>
          <a:bodyPr>
            <a:spAutoFit/>
          </a:bodyPr>
          <a:lstStyle/>
          <a:p>
            <a:endParaRPr lang="pt-PT"/>
          </a:p>
        </p:txBody>
      </p:sp>
      <p:sp>
        <p:nvSpPr>
          <p:cNvPr id="19460" name="CaixaDeTexto 3"/>
          <p:cNvSpPr txBox="1">
            <a:spLocks noChangeArrowheads="1"/>
          </p:cNvSpPr>
          <p:nvPr/>
        </p:nvSpPr>
        <p:spPr bwMode="auto">
          <a:xfrm>
            <a:off x="7596188" y="6489700"/>
            <a:ext cx="1295400" cy="368300"/>
          </a:xfrm>
          <a:prstGeom prst="rect">
            <a:avLst/>
          </a:prstGeom>
          <a:solidFill>
            <a:schemeClr val="bg1"/>
          </a:solidFill>
          <a:ln w="9525">
            <a:noFill/>
            <a:miter lim="800000"/>
            <a:headEnd/>
            <a:tailEnd/>
          </a:ln>
        </p:spPr>
        <p:txBody>
          <a:bodyPr>
            <a:spAutoFit/>
          </a:bodyPr>
          <a:lstStyle/>
          <a:p>
            <a:endParaRPr lang="pt-PT"/>
          </a:p>
        </p:txBody>
      </p:sp>
      <p:sp>
        <p:nvSpPr>
          <p:cNvPr id="7" name="Rectangle 2"/>
          <p:cNvSpPr txBox="1">
            <a:spLocks noChangeArrowheads="1"/>
          </p:cNvSpPr>
          <p:nvPr/>
        </p:nvSpPr>
        <p:spPr bwMode="auto">
          <a:xfrm>
            <a:off x="683568" y="1988840"/>
            <a:ext cx="7473950" cy="503238"/>
          </a:xfrm>
          <a:prstGeom prst="rect">
            <a:avLst/>
          </a:prstGeom>
          <a:noFill/>
          <a:ln w="9525">
            <a:noFill/>
            <a:miter lim="800000"/>
            <a:headEnd/>
            <a:tailEnd/>
          </a:ln>
        </p:spPr>
        <p:txBody>
          <a:bodyPr anchor="ctr"/>
          <a:lstStyle/>
          <a:p>
            <a:pPr marL="762000" indent="-762000">
              <a:defRPr/>
            </a:pPr>
            <a:r>
              <a:rPr lang="pt-PT" sz="2800" b="1" cap="small" dirty="0" smtClean="0">
                <a:latin typeface="+mj-lt"/>
                <a:ea typeface="+mj-ea"/>
                <a:cs typeface="+mj-cs"/>
              </a:rPr>
              <a:t>Decreto-Lei n.º 36-A/2011, de 9 de Março</a:t>
            </a:r>
            <a:endParaRPr lang="pt-PT" sz="2800" b="1" cap="small" dirty="0">
              <a:latin typeface="+mj-lt"/>
              <a:ea typeface="+mj-ea"/>
              <a:cs typeface="+mj-cs"/>
            </a:endParaRPr>
          </a:p>
        </p:txBody>
      </p:sp>
      <p:sp>
        <p:nvSpPr>
          <p:cNvPr id="9" name="CaixaDeTexto 8"/>
          <p:cNvSpPr txBox="1"/>
          <p:nvPr/>
        </p:nvSpPr>
        <p:spPr>
          <a:xfrm>
            <a:off x="755576" y="2924944"/>
            <a:ext cx="7488832" cy="2554545"/>
          </a:xfrm>
          <a:prstGeom prst="rect">
            <a:avLst/>
          </a:prstGeom>
          <a:noFill/>
        </p:spPr>
        <p:txBody>
          <a:bodyPr wrap="square" rtlCol="0">
            <a:spAutoFit/>
          </a:bodyPr>
          <a:lstStyle/>
          <a:p>
            <a:pPr algn="just"/>
            <a:r>
              <a:rPr lang="pt-PT" sz="2000" dirty="0" smtClean="0">
                <a:latin typeface="+mn-lt"/>
              </a:rPr>
              <a:t>Aprovou o regime da normalização contabilística para as microentidades, procedendo desta forma à criação do conjunto normativo aplicável às microentidades</a:t>
            </a:r>
          </a:p>
          <a:p>
            <a:pPr algn="just"/>
            <a:endParaRPr lang="pt-PT" sz="2000" dirty="0" smtClean="0">
              <a:latin typeface="+mn-lt"/>
            </a:endParaRPr>
          </a:p>
          <a:p>
            <a:pPr algn="just"/>
            <a:r>
              <a:rPr lang="pt-PT" sz="2000" dirty="0" smtClean="0">
                <a:latin typeface="+mn-lt"/>
              </a:rPr>
              <a:t>Compatibilidade e coerente com o SNC</a:t>
            </a:r>
          </a:p>
          <a:p>
            <a:pPr algn="just"/>
            <a:endParaRPr lang="pt-PT" sz="2000" dirty="0" smtClean="0">
              <a:latin typeface="+mn-lt"/>
            </a:endParaRPr>
          </a:p>
          <a:p>
            <a:pPr algn="just"/>
            <a:r>
              <a:rPr lang="pt-PT" sz="2000" dirty="0" smtClean="0">
                <a:latin typeface="+mn-lt"/>
              </a:rPr>
              <a:t>Mesma filosofia de conceitos</a:t>
            </a:r>
          </a:p>
          <a:p>
            <a:pPr algn="just"/>
            <a:r>
              <a:rPr lang="pt-PT" sz="2000" dirty="0" smtClean="0">
                <a:latin typeface="+mn-lt"/>
              </a:rPr>
              <a:t>Orienta-se pelos mesmos requisitos técnicos de referência. </a:t>
            </a:r>
            <a:endParaRPr lang="pt-PT" sz="2000" dirty="0">
              <a:latin typeface="+mn-lt"/>
            </a:endParaRPr>
          </a:p>
        </p:txBody>
      </p:sp>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186</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pic>
        <p:nvPicPr>
          <p:cNvPr id="13" name="Imagem 12"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5" name="Rectângulo 14"/>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NC-ME</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aixaDeTexto 3"/>
          <p:cNvSpPr txBox="1">
            <a:spLocks noChangeArrowheads="1"/>
          </p:cNvSpPr>
          <p:nvPr/>
        </p:nvSpPr>
        <p:spPr bwMode="auto">
          <a:xfrm>
            <a:off x="374650" y="6470650"/>
            <a:ext cx="1295400" cy="368300"/>
          </a:xfrm>
          <a:prstGeom prst="rect">
            <a:avLst/>
          </a:prstGeom>
          <a:solidFill>
            <a:schemeClr val="bg1"/>
          </a:solidFill>
          <a:ln w="9525">
            <a:noFill/>
            <a:miter lim="800000"/>
            <a:headEnd/>
            <a:tailEnd/>
          </a:ln>
        </p:spPr>
        <p:txBody>
          <a:bodyPr>
            <a:spAutoFit/>
          </a:bodyPr>
          <a:lstStyle/>
          <a:p>
            <a:endParaRPr lang="pt-PT"/>
          </a:p>
        </p:txBody>
      </p:sp>
      <p:sp>
        <p:nvSpPr>
          <p:cNvPr id="19460" name="CaixaDeTexto 3"/>
          <p:cNvSpPr txBox="1">
            <a:spLocks noChangeArrowheads="1"/>
          </p:cNvSpPr>
          <p:nvPr/>
        </p:nvSpPr>
        <p:spPr bwMode="auto">
          <a:xfrm>
            <a:off x="7596188" y="6489700"/>
            <a:ext cx="1295400" cy="368300"/>
          </a:xfrm>
          <a:prstGeom prst="rect">
            <a:avLst/>
          </a:prstGeom>
          <a:solidFill>
            <a:schemeClr val="bg1"/>
          </a:solidFill>
          <a:ln w="9525">
            <a:noFill/>
            <a:miter lim="800000"/>
            <a:headEnd/>
            <a:tailEnd/>
          </a:ln>
        </p:spPr>
        <p:txBody>
          <a:bodyPr>
            <a:spAutoFit/>
          </a:bodyPr>
          <a:lstStyle/>
          <a:p>
            <a:endParaRPr lang="pt-PT"/>
          </a:p>
        </p:txBody>
      </p:sp>
      <p:sp>
        <p:nvSpPr>
          <p:cNvPr id="7" name="Rectangle 2"/>
          <p:cNvSpPr txBox="1">
            <a:spLocks noChangeArrowheads="1"/>
          </p:cNvSpPr>
          <p:nvPr/>
        </p:nvSpPr>
        <p:spPr bwMode="auto">
          <a:xfrm>
            <a:off x="683568" y="1988840"/>
            <a:ext cx="7473950" cy="503238"/>
          </a:xfrm>
          <a:prstGeom prst="rect">
            <a:avLst/>
          </a:prstGeom>
          <a:noFill/>
          <a:ln w="9525">
            <a:noFill/>
            <a:miter lim="800000"/>
            <a:headEnd/>
            <a:tailEnd/>
          </a:ln>
        </p:spPr>
        <p:txBody>
          <a:bodyPr anchor="ctr"/>
          <a:lstStyle/>
          <a:p>
            <a:pPr marL="762000" indent="-762000">
              <a:defRPr/>
            </a:pPr>
            <a:r>
              <a:rPr lang="pt-PT" sz="2800" b="1" cap="small" dirty="0" smtClean="0">
                <a:latin typeface="+mj-lt"/>
                <a:ea typeface="+mj-ea"/>
                <a:cs typeface="+mj-cs"/>
              </a:rPr>
              <a:t>Decreto-Lei n.º 36-A/2011, de 9 de Março</a:t>
            </a:r>
            <a:endParaRPr lang="pt-PT" sz="2800" b="1" cap="small" dirty="0">
              <a:latin typeface="+mj-lt"/>
              <a:ea typeface="+mj-ea"/>
              <a:cs typeface="+mj-cs"/>
            </a:endParaRPr>
          </a:p>
        </p:txBody>
      </p:sp>
      <p:sp>
        <p:nvSpPr>
          <p:cNvPr id="9" name="CaixaDeTexto 8"/>
          <p:cNvSpPr txBox="1"/>
          <p:nvPr/>
        </p:nvSpPr>
        <p:spPr>
          <a:xfrm>
            <a:off x="755576" y="2924944"/>
            <a:ext cx="7488832" cy="1631216"/>
          </a:xfrm>
          <a:prstGeom prst="rect">
            <a:avLst/>
          </a:prstGeom>
          <a:noFill/>
        </p:spPr>
        <p:txBody>
          <a:bodyPr wrap="square" rtlCol="0">
            <a:spAutoFit/>
          </a:bodyPr>
          <a:lstStyle/>
          <a:p>
            <a:pPr algn="just"/>
            <a:r>
              <a:rPr lang="pt-PT" sz="2000" dirty="0" smtClean="0">
                <a:latin typeface="+mn-lt"/>
              </a:rPr>
              <a:t>A NCM aplica-se às empresas que, à data do balanço, não ultrapassem dois dos seguintes limites: </a:t>
            </a:r>
          </a:p>
          <a:p>
            <a:pPr marL="712788" indent="-349250" algn="just">
              <a:buAutoNum type="arabicParenR"/>
            </a:pPr>
            <a:r>
              <a:rPr lang="pt-PT" sz="2000" dirty="0" smtClean="0">
                <a:latin typeface="+mn-lt"/>
              </a:rPr>
              <a:t>um total do balanço de € 500 000;</a:t>
            </a:r>
          </a:p>
          <a:p>
            <a:pPr marL="712788" indent="-349250" algn="just">
              <a:buAutoNum type="arabicParenR"/>
            </a:pPr>
            <a:r>
              <a:rPr lang="pt-PT" sz="2000" dirty="0" smtClean="0">
                <a:latin typeface="+mn-lt"/>
              </a:rPr>
              <a:t>um volume de negócios líquido de € 500 000; e </a:t>
            </a:r>
          </a:p>
          <a:p>
            <a:pPr marL="712788" indent="-349250" algn="just">
              <a:buAutoNum type="arabicParenR"/>
            </a:pPr>
            <a:r>
              <a:rPr lang="pt-PT" sz="2000" dirty="0" smtClean="0">
                <a:latin typeface="+mn-lt"/>
              </a:rPr>
              <a:t>um número médio de empregados durante o exercício de cinco</a:t>
            </a:r>
            <a:endParaRPr lang="pt-PT" sz="2000" dirty="0">
              <a:latin typeface="+mn-lt"/>
            </a:endParaRPr>
          </a:p>
        </p:txBody>
      </p:sp>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187</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pic>
        <p:nvPicPr>
          <p:cNvPr id="13" name="Imagem 12"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5" name="Rectângulo 14"/>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NC-ME</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aixaDeTexto 3"/>
          <p:cNvSpPr txBox="1">
            <a:spLocks noChangeArrowheads="1"/>
          </p:cNvSpPr>
          <p:nvPr/>
        </p:nvSpPr>
        <p:spPr bwMode="auto">
          <a:xfrm>
            <a:off x="374650" y="6470650"/>
            <a:ext cx="1295400" cy="368300"/>
          </a:xfrm>
          <a:prstGeom prst="rect">
            <a:avLst/>
          </a:prstGeom>
          <a:solidFill>
            <a:schemeClr val="bg1"/>
          </a:solidFill>
          <a:ln w="9525">
            <a:noFill/>
            <a:miter lim="800000"/>
            <a:headEnd/>
            <a:tailEnd/>
          </a:ln>
        </p:spPr>
        <p:txBody>
          <a:bodyPr>
            <a:spAutoFit/>
          </a:bodyPr>
          <a:lstStyle/>
          <a:p>
            <a:endParaRPr lang="pt-PT"/>
          </a:p>
        </p:txBody>
      </p:sp>
      <p:sp>
        <p:nvSpPr>
          <p:cNvPr id="19460" name="CaixaDeTexto 3"/>
          <p:cNvSpPr txBox="1">
            <a:spLocks noChangeArrowheads="1"/>
          </p:cNvSpPr>
          <p:nvPr/>
        </p:nvSpPr>
        <p:spPr bwMode="auto">
          <a:xfrm>
            <a:off x="7596188" y="6489700"/>
            <a:ext cx="1295400" cy="368300"/>
          </a:xfrm>
          <a:prstGeom prst="rect">
            <a:avLst/>
          </a:prstGeom>
          <a:solidFill>
            <a:schemeClr val="bg1"/>
          </a:solidFill>
          <a:ln w="9525">
            <a:noFill/>
            <a:miter lim="800000"/>
            <a:headEnd/>
            <a:tailEnd/>
          </a:ln>
        </p:spPr>
        <p:txBody>
          <a:bodyPr>
            <a:spAutoFit/>
          </a:bodyPr>
          <a:lstStyle/>
          <a:p>
            <a:endParaRPr lang="pt-PT"/>
          </a:p>
        </p:txBody>
      </p:sp>
      <p:sp>
        <p:nvSpPr>
          <p:cNvPr id="7" name="Rectangle 2"/>
          <p:cNvSpPr txBox="1">
            <a:spLocks noChangeArrowheads="1"/>
          </p:cNvSpPr>
          <p:nvPr/>
        </p:nvSpPr>
        <p:spPr bwMode="auto">
          <a:xfrm>
            <a:off x="683568" y="1988840"/>
            <a:ext cx="7473950" cy="503238"/>
          </a:xfrm>
          <a:prstGeom prst="rect">
            <a:avLst/>
          </a:prstGeom>
          <a:noFill/>
          <a:ln w="9525">
            <a:noFill/>
            <a:miter lim="800000"/>
            <a:headEnd/>
            <a:tailEnd/>
          </a:ln>
        </p:spPr>
        <p:txBody>
          <a:bodyPr anchor="ctr"/>
          <a:lstStyle/>
          <a:p>
            <a:pPr marL="762000" indent="-762000">
              <a:defRPr/>
            </a:pPr>
            <a:r>
              <a:rPr lang="pt-PT" sz="2800" b="1" cap="small" dirty="0" smtClean="0">
                <a:latin typeface="+mj-lt"/>
                <a:ea typeface="+mj-ea"/>
                <a:cs typeface="+mj-cs"/>
              </a:rPr>
              <a:t>Decreto-Lei n.º 36-A/2011, de 9 de Março</a:t>
            </a:r>
            <a:endParaRPr lang="pt-PT" sz="2800" b="1" cap="small" dirty="0">
              <a:latin typeface="+mj-lt"/>
              <a:ea typeface="+mj-ea"/>
              <a:cs typeface="+mj-cs"/>
            </a:endParaRPr>
          </a:p>
        </p:txBody>
      </p:sp>
      <p:sp>
        <p:nvSpPr>
          <p:cNvPr id="9" name="CaixaDeTexto 8"/>
          <p:cNvSpPr txBox="1"/>
          <p:nvPr/>
        </p:nvSpPr>
        <p:spPr>
          <a:xfrm>
            <a:off x="755576" y="2924944"/>
            <a:ext cx="7488832" cy="1015663"/>
          </a:xfrm>
          <a:prstGeom prst="rect">
            <a:avLst/>
          </a:prstGeom>
          <a:noFill/>
        </p:spPr>
        <p:txBody>
          <a:bodyPr wrap="square" rtlCol="0">
            <a:spAutoFit/>
          </a:bodyPr>
          <a:lstStyle/>
          <a:p>
            <a:pPr algn="just"/>
            <a:r>
              <a:rPr lang="pt-PT" sz="2000" dirty="0" smtClean="0">
                <a:latin typeface="+mn-lt"/>
              </a:rPr>
              <a:t>Dispensa da obrigação de apresentar:</a:t>
            </a:r>
          </a:p>
          <a:p>
            <a:pPr marL="712788" indent="-349250" algn="just">
              <a:buFont typeface="+mj-lt"/>
              <a:buAutoNum type="arabicPeriod"/>
            </a:pPr>
            <a:r>
              <a:rPr lang="pt-PT" sz="2000" dirty="0" smtClean="0">
                <a:latin typeface="+mn-lt"/>
              </a:rPr>
              <a:t>Demonstração de fluxos de caixa;</a:t>
            </a:r>
          </a:p>
          <a:p>
            <a:pPr marL="712788" indent="-349250" algn="just">
              <a:buFont typeface="+mj-lt"/>
              <a:buAutoNum type="arabicPeriod"/>
            </a:pPr>
            <a:r>
              <a:rPr lang="pt-PT" sz="2000" dirty="0" smtClean="0">
                <a:latin typeface="+mn-lt"/>
              </a:rPr>
              <a:t>Demonstração de alterações no capital próprio. </a:t>
            </a:r>
            <a:endParaRPr lang="pt-PT" sz="2000" dirty="0">
              <a:latin typeface="+mn-lt"/>
            </a:endParaRPr>
          </a:p>
        </p:txBody>
      </p:sp>
      <p:sp>
        <p:nvSpPr>
          <p:cNvPr id="8" name="CaixaDeTexto 7"/>
          <p:cNvSpPr txBox="1"/>
          <p:nvPr/>
        </p:nvSpPr>
        <p:spPr>
          <a:xfrm>
            <a:off x="755576" y="4437112"/>
            <a:ext cx="7488832" cy="707886"/>
          </a:xfrm>
          <a:prstGeom prst="rect">
            <a:avLst/>
          </a:prstGeom>
          <a:solidFill>
            <a:schemeClr val="tx2">
              <a:lumMod val="20000"/>
              <a:lumOff val="80000"/>
            </a:schemeClr>
          </a:solidFill>
        </p:spPr>
        <p:txBody>
          <a:bodyPr wrap="square" rtlCol="0">
            <a:spAutoFit/>
          </a:bodyPr>
          <a:lstStyle/>
          <a:p>
            <a:pPr algn="just"/>
            <a:r>
              <a:rPr lang="pt-PT" sz="2000" dirty="0" smtClean="0">
                <a:latin typeface="+mn-lt"/>
              </a:rPr>
              <a:t>O anexo exigido pelo SNC é substituído pelo anexo para microentidades</a:t>
            </a:r>
            <a:endParaRPr lang="pt-PT" sz="2000" dirty="0">
              <a:latin typeface="+mn-lt"/>
            </a:endParaRPr>
          </a:p>
        </p:txBody>
      </p:sp>
      <p:sp>
        <p:nvSpPr>
          <p:cNvPr id="10" name="Marcador de Posição da Data 9"/>
          <p:cNvSpPr>
            <a:spLocks noGrp="1"/>
          </p:cNvSpPr>
          <p:nvPr>
            <p:ph type="dt" sz="half" idx="10"/>
          </p:nvPr>
        </p:nvSpPr>
        <p:spPr/>
        <p:txBody>
          <a:bodyPr/>
          <a:lstStyle/>
          <a:p>
            <a:r>
              <a:rPr lang="pt-PT" smtClean="0"/>
              <a:t>João Gomes /Jorge Pires</a:t>
            </a:r>
            <a:endParaRPr lang="en-US"/>
          </a:p>
        </p:txBody>
      </p:sp>
      <p:sp>
        <p:nvSpPr>
          <p:cNvPr id="11" name="Marcador de Posição do Número do Diapositivo 10"/>
          <p:cNvSpPr>
            <a:spLocks noGrp="1"/>
          </p:cNvSpPr>
          <p:nvPr>
            <p:ph type="sldNum" sz="quarter" idx="12"/>
          </p:nvPr>
        </p:nvSpPr>
        <p:spPr/>
        <p:txBody>
          <a:bodyPr/>
          <a:lstStyle/>
          <a:p>
            <a:fld id="{8745C66F-FC7B-4C52-931F-EAABACA1CBDF}" type="slidenum">
              <a:rPr lang="en-US" smtClean="0"/>
              <a:pPr/>
              <a:t>188</a:t>
            </a:fld>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pic>
        <p:nvPicPr>
          <p:cNvPr id="14" name="Imagem 1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6" name="Rectângulo 15"/>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NC-ME</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aixaDeTexto 3"/>
          <p:cNvSpPr txBox="1">
            <a:spLocks noChangeArrowheads="1"/>
          </p:cNvSpPr>
          <p:nvPr/>
        </p:nvSpPr>
        <p:spPr bwMode="auto">
          <a:xfrm>
            <a:off x="374650" y="6470650"/>
            <a:ext cx="1295400" cy="368300"/>
          </a:xfrm>
          <a:prstGeom prst="rect">
            <a:avLst/>
          </a:prstGeom>
          <a:solidFill>
            <a:schemeClr val="bg1"/>
          </a:solidFill>
          <a:ln w="9525">
            <a:noFill/>
            <a:miter lim="800000"/>
            <a:headEnd/>
            <a:tailEnd/>
          </a:ln>
        </p:spPr>
        <p:txBody>
          <a:bodyPr>
            <a:spAutoFit/>
          </a:bodyPr>
          <a:lstStyle/>
          <a:p>
            <a:endParaRPr lang="pt-PT"/>
          </a:p>
        </p:txBody>
      </p:sp>
      <p:sp>
        <p:nvSpPr>
          <p:cNvPr id="19460" name="CaixaDeTexto 3"/>
          <p:cNvSpPr txBox="1">
            <a:spLocks noChangeArrowheads="1"/>
          </p:cNvSpPr>
          <p:nvPr/>
        </p:nvSpPr>
        <p:spPr bwMode="auto">
          <a:xfrm>
            <a:off x="7596188" y="6489700"/>
            <a:ext cx="1295400" cy="368300"/>
          </a:xfrm>
          <a:prstGeom prst="rect">
            <a:avLst/>
          </a:prstGeom>
          <a:solidFill>
            <a:schemeClr val="bg1"/>
          </a:solidFill>
          <a:ln w="9525">
            <a:noFill/>
            <a:miter lim="800000"/>
            <a:headEnd/>
            <a:tailEnd/>
          </a:ln>
        </p:spPr>
        <p:txBody>
          <a:bodyPr>
            <a:spAutoFit/>
          </a:bodyPr>
          <a:lstStyle/>
          <a:p>
            <a:endParaRPr lang="pt-PT"/>
          </a:p>
        </p:txBody>
      </p:sp>
      <p:sp>
        <p:nvSpPr>
          <p:cNvPr id="7" name="Rectangle 2"/>
          <p:cNvSpPr txBox="1">
            <a:spLocks noChangeArrowheads="1"/>
          </p:cNvSpPr>
          <p:nvPr/>
        </p:nvSpPr>
        <p:spPr bwMode="auto">
          <a:xfrm>
            <a:off x="683568" y="1988840"/>
            <a:ext cx="7473950" cy="503238"/>
          </a:xfrm>
          <a:prstGeom prst="rect">
            <a:avLst/>
          </a:prstGeom>
          <a:noFill/>
          <a:ln w="9525">
            <a:noFill/>
            <a:miter lim="800000"/>
            <a:headEnd/>
            <a:tailEnd/>
          </a:ln>
        </p:spPr>
        <p:txBody>
          <a:bodyPr anchor="ctr"/>
          <a:lstStyle/>
          <a:p>
            <a:pPr marL="762000" indent="-762000">
              <a:defRPr/>
            </a:pPr>
            <a:r>
              <a:rPr lang="pt-PT" sz="2800" b="1" cap="small" dirty="0" smtClean="0">
                <a:latin typeface="+mj-lt"/>
                <a:ea typeface="+mj-ea"/>
                <a:cs typeface="+mj-cs"/>
              </a:rPr>
              <a:t>Decreto-Lei n.º 36-A/2011, de 9 de Março</a:t>
            </a:r>
            <a:endParaRPr lang="pt-PT" sz="2800" b="1" cap="small" dirty="0">
              <a:latin typeface="+mj-lt"/>
              <a:ea typeface="+mj-ea"/>
              <a:cs typeface="+mj-cs"/>
            </a:endParaRPr>
          </a:p>
        </p:txBody>
      </p:sp>
      <p:sp>
        <p:nvSpPr>
          <p:cNvPr id="9" name="CaixaDeTexto 8"/>
          <p:cNvSpPr txBox="1"/>
          <p:nvPr/>
        </p:nvSpPr>
        <p:spPr>
          <a:xfrm>
            <a:off x="755576" y="2780928"/>
            <a:ext cx="7488832" cy="2554545"/>
          </a:xfrm>
          <a:prstGeom prst="rect">
            <a:avLst/>
          </a:prstGeom>
          <a:noFill/>
        </p:spPr>
        <p:txBody>
          <a:bodyPr wrap="square" rtlCol="0">
            <a:spAutoFit/>
          </a:bodyPr>
          <a:lstStyle/>
          <a:p>
            <a:pPr algn="just"/>
            <a:r>
              <a:rPr lang="pt-PT" sz="2000" dirty="0" smtClean="0">
                <a:latin typeface="+mn-lt"/>
              </a:rPr>
              <a:t>As microentidades ficam dispensadas da aplicação das normas contabilísticas previstas no Decreto -Lei n.º 158/2009, de 13 de Julho, (regime geral) passando a adoptar a NCM, salvo quando por determinação legal ou estatutária tenham as suas demonstrações financeiras sujeitas a certificação legal de contas ou integrem o perímetro de consolidação de uma entidade que apresente demonstrações financeiras consolidadas (artigos 6.º a 8.º do Decreto -Lei n.º 158/2009, de 13 de Julho) </a:t>
            </a:r>
            <a:endParaRPr lang="pt-PT" sz="2000" dirty="0">
              <a:latin typeface="+mn-lt"/>
            </a:endParaRPr>
          </a:p>
        </p:txBody>
      </p:sp>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189</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pic>
        <p:nvPicPr>
          <p:cNvPr id="13" name="Imagem 12"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5" name="Rectângulo 14"/>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NC-ME</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19</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12" name="Rectângulo 11"/>
          <p:cNvSpPr/>
          <p:nvPr/>
        </p:nvSpPr>
        <p:spPr>
          <a:xfrm>
            <a:off x="0" y="1066800"/>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Referenciais da Normalização Contabilística Mundial</a:t>
            </a:r>
            <a:endParaRPr lang="pt-PT" sz="2400" b="1" dirty="0">
              <a:solidFill>
                <a:schemeClr val="bg1"/>
              </a:solidFill>
            </a:endParaRPr>
          </a:p>
        </p:txBody>
      </p:sp>
      <p:graphicFrame>
        <p:nvGraphicFramePr>
          <p:cNvPr id="13" name="Diagrama 12"/>
          <p:cNvGraphicFramePr/>
          <p:nvPr/>
        </p:nvGraphicFramePr>
        <p:xfrm>
          <a:off x="2438400" y="2514600"/>
          <a:ext cx="3962400" cy="2590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aixaDeTexto 3"/>
          <p:cNvSpPr txBox="1">
            <a:spLocks noChangeArrowheads="1"/>
          </p:cNvSpPr>
          <p:nvPr/>
        </p:nvSpPr>
        <p:spPr bwMode="auto">
          <a:xfrm>
            <a:off x="374650" y="6470650"/>
            <a:ext cx="1295400" cy="368300"/>
          </a:xfrm>
          <a:prstGeom prst="rect">
            <a:avLst/>
          </a:prstGeom>
          <a:solidFill>
            <a:schemeClr val="bg1"/>
          </a:solidFill>
          <a:ln w="9525">
            <a:noFill/>
            <a:miter lim="800000"/>
            <a:headEnd/>
            <a:tailEnd/>
          </a:ln>
        </p:spPr>
        <p:txBody>
          <a:bodyPr>
            <a:spAutoFit/>
          </a:bodyPr>
          <a:lstStyle/>
          <a:p>
            <a:endParaRPr lang="pt-PT"/>
          </a:p>
        </p:txBody>
      </p:sp>
      <p:sp>
        <p:nvSpPr>
          <p:cNvPr id="19460" name="CaixaDeTexto 3"/>
          <p:cNvSpPr txBox="1">
            <a:spLocks noChangeArrowheads="1"/>
          </p:cNvSpPr>
          <p:nvPr/>
        </p:nvSpPr>
        <p:spPr bwMode="auto">
          <a:xfrm>
            <a:off x="7596188" y="6489700"/>
            <a:ext cx="1295400" cy="368300"/>
          </a:xfrm>
          <a:prstGeom prst="rect">
            <a:avLst/>
          </a:prstGeom>
          <a:solidFill>
            <a:schemeClr val="bg1"/>
          </a:solidFill>
          <a:ln w="9525">
            <a:noFill/>
            <a:miter lim="800000"/>
            <a:headEnd/>
            <a:tailEnd/>
          </a:ln>
        </p:spPr>
        <p:txBody>
          <a:bodyPr>
            <a:spAutoFit/>
          </a:bodyPr>
          <a:lstStyle/>
          <a:p>
            <a:endParaRPr lang="pt-PT"/>
          </a:p>
        </p:txBody>
      </p:sp>
      <p:sp>
        <p:nvSpPr>
          <p:cNvPr id="7" name="Rectangle 2"/>
          <p:cNvSpPr txBox="1">
            <a:spLocks noChangeArrowheads="1"/>
          </p:cNvSpPr>
          <p:nvPr/>
        </p:nvSpPr>
        <p:spPr bwMode="auto">
          <a:xfrm>
            <a:off x="683568" y="1988840"/>
            <a:ext cx="7473950" cy="503238"/>
          </a:xfrm>
          <a:prstGeom prst="rect">
            <a:avLst/>
          </a:prstGeom>
          <a:noFill/>
          <a:ln w="9525">
            <a:noFill/>
            <a:miter lim="800000"/>
            <a:headEnd/>
            <a:tailEnd/>
          </a:ln>
        </p:spPr>
        <p:txBody>
          <a:bodyPr anchor="ctr"/>
          <a:lstStyle/>
          <a:p>
            <a:pPr marL="762000" indent="-762000">
              <a:defRPr/>
            </a:pPr>
            <a:r>
              <a:rPr lang="pt-PT" sz="2800" b="1" cap="small" dirty="0" smtClean="0">
                <a:latin typeface="+mj-lt"/>
                <a:ea typeface="+mj-ea"/>
                <a:cs typeface="+mj-cs"/>
              </a:rPr>
              <a:t>Decreto-Lei n.º 36-A/2011, de 9 de Março</a:t>
            </a:r>
            <a:endParaRPr lang="pt-PT" sz="2800" b="1" cap="small" dirty="0">
              <a:latin typeface="+mj-lt"/>
              <a:ea typeface="+mj-ea"/>
              <a:cs typeface="+mj-cs"/>
            </a:endParaRPr>
          </a:p>
        </p:txBody>
      </p:sp>
      <p:sp>
        <p:nvSpPr>
          <p:cNvPr id="9" name="CaixaDeTexto 8"/>
          <p:cNvSpPr txBox="1"/>
          <p:nvPr/>
        </p:nvSpPr>
        <p:spPr>
          <a:xfrm>
            <a:off x="755576" y="2780928"/>
            <a:ext cx="7488832" cy="2554545"/>
          </a:xfrm>
          <a:prstGeom prst="rect">
            <a:avLst/>
          </a:prstGeom>
          <a:noFill/>
        </p:spPr>
        <p:txBody>
          <a:bodyPr wrap="square" rtlCol="0">
            <a:spAutoFit/>
          </a:bodyPr>
          <a:lstStyle/>
          <a:p>
            <a:pPr algn="just"/>
            <a:r>
              <a:rPr lang="pt-PT" sz="2000" dirty="0" smtClean="0">
                <a:latin typeface="+mn-lt"/>
              </a:rPr>
              <a:t>As microentidades ficam dispensadas da aplicação das normas contabilísticas previstas no Decreto -Lei n.º 158/2009, de 13 de Julho, (regime geral) passando a adoptar a NCM, salvo quando por determinação legal ou estatutária tenham as suas demonstrações financeiras sujeitas a certificação legal de contas ou integrem o perímetro de consolidação de uma entidade que apresente demonstrações financeiras consolidadas (artigos 6.º a 8.º do Decreto -Lei n.º 158/2009, de 13 de Julho) </a:t>
            </a:r>
            <a:endParaRPr lang="pt-PT" sz="2000" dirty="0">
              <a:latin typeface="+mn-lt"/>
            </a:endParaRPr>
          </a:p>
        </p:txBody>
      </p:sp>
      <p:sp>
        <p:nvSpPr>
          <p:cNvPr id="8" name="Rectângulo 7"/>
          <p:cNvSpPr/>
          <p:nvPr/>
        </p:nvSpPr>
        <p:spPr>
          <a:xfrm>
            <a:off x="755576" y="5445224"/>
            <a:ext cx="7560840" cy="830997"/>
          </a:xfrm>
          <a:prstGeom prst="rect">
            <a:avLst/>
          </a:prstGeom>
          <a:solidFill>
            <a:schemeClr val="tx2">
              <a:lumMod val="20000"/>
              <a:lumOff val="80000"/>
            </a:schemeClr>
          </a:solidFill>
        </p:spPr>
        <p:txBody>
          <a:bodyPr wrap="square">
            <a:spAutoFit/>
          </a:bodyPr>
          <a:lstStyle/>
          <a:p>
            <a:pPr algn="just"/>
            <a:r>
              <a:rPr lang="pt-PT" sz="1600" dirty="0" smtClean="0">
                <a:latin typeface="+mj-lt"/>
              </a:rPr>
              <a:t>Podem optar pela aplicação das normas contabilísticas previstas no Decreto -Lei n.º 158/2009, de 13 de Julho, nos termos previstos no n.º 2 do artigo 5.º da Lei n.º 35/2010, de 2 de Setembro, ou seja, o regime geral.</a:t>
            </a:r>
            <a:endParaRPr lang="pt-PT" sz="1600" dirty="0">
              <a:latin typeface="+mj-lt"/>
            </a:endParaRPr>
          </a:p>
        </p:txBody>
      </p:sp>
      <p:sp>
        <p:nvSpPr>
          <p:cNvPr id="10" name="Marcador de Posição da Data 9"/>
          <p:cNvSpPr>
            <a:spLocks noGrp="1"/>
          </p:cNvSpPr>
          <p:nvPr>
            <p:ph type="dt" sz="half" idx="10"/>
          </p:nvPr>
        </p:nvSpPr>
        <p:spPr/>
        <p:txBody>
          <a:bodyPr/>
          <a:lstStyle/>
          <a:p>
            <a:r>
              <a:rPr lang="pt-PT" smtClean="0"/>
              <a:t>João Gomes /Jorge Pires</a:t>
            </a:r>
            <a:endParaRPr lang="en-US"/>
          </a:p>
        </p:txBody>
      </p:sp>
      <p:sp>
        <p:nvSpPr>
          <p:cNvPr id="11" name="Marcador de Posição do Número do Diapositivo 10"/>
          <p:cNvSpPr>
            <a:spLocks noGrp="1"/>
          </p:cNvSpPr>
          <p:nvPr>
            <p:ph type="sldNum" sz="quarter" idx="12"/>
          </p:nvPr>
        </p:nvSpPr>
        <p:spPr/>
        <p:txBody>
          <a:bodyPr/>
          <a:lstStyle/>
          <a:p>
            <a:fld id="{8745C66F-FC7B-4C52-931F-EAABACA1CBDF}" type="slidenum">
              <a:rPr lang="en-US" smtClean="0"/>
              <a:pPr/>
              <a:t>190</a:t>
            </a:fld>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pic>
        <p:nvPicPr>
          <p:cNvPr id="14" name="Imagem 1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6" name="Rectângulo 15"/>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NC-ME</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aixaDeTexto 3"/>
          <p:cNvSpPr txBox="1">
            <a:spLocks noChangeArrowheads="1"/>
          </p:cNvSpPr>
          <p:nvPr/>
        </p:nvSpPr>
        <p:spPr bwMode="auto">
          <a:xfrm>
            <a:off x="374650" y="6470650"/>
            <a:ext cx="1295400" cy="368300"/>
          </a:xfrm>
          <a:prstGeom prst="rect">
            <a:avLst/>
          </a:prstGeom>
          <a:solidFill>
            <a:schemeClr val="bg1"/>
          </a:solidFill>
          <a:ln w="9525">
            <a:noFill/>
            <a:miter lim="800000"/>
            <a:headEnd/>
            <a:tailEnd/>
          </a:ln>
        </p:spPr>
        <p:txBody>
          <a:bodyPr>
            <a:spAutoFit/>
          </a:bodyPr>
          <a:lstStyle/>
          <a:p>
            <a:endParaRPr lang="pt-PT"/>
          </a:p>
        </p:txBody>
      </p:sp>
      <p:sp>
        <p:nvSpPr>
          <p:cNvPr id="19460" name="CaixaDeTexto 3"/>
          <p:cNvSpPr txBox="1">
            <a:spLocks noChangeArrowheads="1"/>
          </p:cNvSpPr>
          <p:nvPr/>
        </p:nvSpPr>
        <p:spPr bwMode="auto">
          <a:xfrm>
            <a:off x="7596188" y="6489700"/>
            <a:ext cx="1295400" cy="368300"/>
          </a:xfrm>
          <a:prstGeom prst="rect">
            <a:avLst/>
          </a:prstGeom>
          <a:solidFill>
            <a:schemeClr val="bg1"/>
          </a:solidFill>
          <a:ln w="9525">
            <a:noFill/>
            <a:miter lim="800000"/>
            <a:headEnd/>
            <a:tailEnd/>
          </a:ln>
        </p:spPr>
        <p:txBody>
          <a:bodyPr>
            <a:spAutoFit/>
          </a:bodyPr>
          <a:lstStyle/>
          <a:p>
            <a:endParaRPr lang="pt-PT"/>
          </a:p>
        </p:txBody>
      </p:sp>
      <p:sp>
        <p:nvSpPr>
          <p:cNvPr id="7" name="Rectangle 2"/>
          <p:cNvSpPr txBox="1">
            <a:spLocks noChangeArrowheads="1"/>
          </p:cNvSpPr>
          <p:nvPr/>
        </p:nvSpPr>
        <p:spPr bwMode="auto">
          <a:xfrm>
            <a:off x="683568" y="1988840"/>
            <a:ext cx="7473950" cy="503238"/>
          </a:xfrm>
          <a:prstGeom prst="rect">
            <a:avLst/>
          </a:prstGeom>
          <a:noFill/>
          <a:ln w="9525">
            <a:noFill/>
            <a:miter lim="800000"/>
            <a:headEnd/>
            <a:tailEnd/>
          </a:ln>
        </p:spPr>
        <p:txBody>
          <a:bodyPr anchor="ctr"/>
          <a:lstStyle/>
          <a:p>
            <a:pPr marL="762000" indent="-762000">
              <a:defRPr/>
            </a:pPr>
            <a:r>
              <a:rPr lang="pt-PT" sz="2800" b="1" cap="small" dirty="0" smtClean="0">
                <a:latin typeface="+mj-lt"/>
                <a:ea typeface="+mj-ea"/>
                <a:cs typeface="+mj-cs"/>
              </a:rPr>
              <a:t>Decreto-Lei n.º 36-A/2011, de 9 de Março</a:t>
            </a:r>
            <a:endParaRPr lang="pt-PT" sz="2800" b="1" cap="small" dirty="0">
              <a:latin typeface="+mj-lt"/>
              <a:ea typeface="+mj-ea"/>
              <a:cs typeface="+mj-cs"/>
            </a:endParaRPr>
          </a:p>
        </p:txBody>
      </p:sp>
      <p:sp>
        <p:nvSpPr>
          <p:cNvPr id="9" name="CaixaDeTexto 8"/>
          <p:cNvSpPr txBox="1"/>
          <p:nvPr/>
        </p:nvSpPr>
        <p:spPr>
          <a:xfrm>
            <a:off x="755576" y="2636912"/>
            <a:ext cx="7488832" cy="3170099"/>
          </a:xfrm>
          <a:prstGeom prst="rect">
            <a:avLst/>
          </a:prstGeom>
          <a:noFill/>
        </p:spPr>
        <p:txBody>
          <a:bodyPr wrap="square" rtlCol="0">
            <a:spAutoFit/>
          </a:bodyPr>
          <a:lstStyle/>
          <a:p>
            <a:pPr algn="just"/>
            <a:r>
              <a:rPr lang="pt-PT" sz="2000" dirty="0" smtClean="0">
                <a:latin typeface="+mn-lt"/>
              </a:rPr>
              <a:t>A dispensa da aplicação das normas contabilísticas previstas no Decreto -Lei n.º 158/2009, de 13 de Julho, (regime geral) cessa sempre que nos dois exercícios consecutivos imediatamente anteriores se ultrapassem dois dos três limites enunciados no n.º 1 do artigo 2.º, à data do balanço. </a:t>
            </a:r>
          </a:p>
          <a:p>
            <a:pPr algn="just"/>
            <a:endParaRPr lang="pt-PT" sz="2000" dirty="0" smtClean="0">
              <a:latin typeface="+mn-lt"/>
            </a:endParaRPr>
          </a:p>
          <a:p>
            <a:pPr algn="just"/>
            <a:r>
              <a:rPr lang="pt-PT" sz="2000" dirty="0" smtClean="0">
                <a:latin typeface="+mn-lt"/>
              </a:rPr>
              <a:t>Quando ocorre a situação exposta, as entidades podem novamente ser dispensadas nos termos no n.º 1, caso nos dois exercícios consecutivos imediatamente anteriores deixem de ultrapassar dois dos três limites enunciados no n.º 1 do artigo 2.º, à data do balanço.</a:t>
            </a:r>
            <a:endParaRPr lang="pt-PT" sz="2000" dirty="0">
              <a:latin typeface="+mn-lt"/>
            </a:endParaRPr>
          </a:p>
        </p:txBody>
      </p:sp>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191</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pic>
        <p:nvPicPr>
          <p:cNvPr id="13" name="Imagem 12"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5" name="Rectângulo 14"/>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NC-ME</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aixaDeTexto 3"/>
          <p:cNvSpPr txBox="1">
            <a:spLocks noChangeArrowheads="1"/>
          </p:cNvSpPr>
          <p:nvPr/>
        </p:nvSpPr>
        <p:spPr bwMode="auto">
          <a:xfrm>
            <a:off x="374650" y="6470650"/>
            <a:ext cx="1295400" cy="368300"/>
          </a:xfrm>
          <a:prstGeom prst="rect">
            <a:avLst/>
          </a:prstGeom>
          <a:solidFill>
            <a:schemeClr val="bg1"/>
          </a:solidFill>
          <a:ln w="9525">
            <a:noFill/>
            <a:miter lim="800000"/>
            <a:headEnd/>
            <a:tailEnd/>
          </a:ln>
        </p:spPr>
        <p:txBody>
          <a:bodyPr>
            <a:spAutoFit/>
          </a:bodyPr>
          <a:lstStyle/>
          <a:p>
            <a:endParaRPr lang="pt-PT"/>
          </a:p>
        </p:txBody>
      </p:sp>
      <p:sp>
        <p:nvSpPr>
          <p:cNvPr id="19460" name="CaixaDeTexto 3"/>
          <p:cNvSpPr txBox="1">
            <a:spLocks noChangeArrowheads="1"/>
          </p:cNvSpPr>
          <p:nvPr/>
        </p:nvSpPr>
        <p:spPr bwMode="auto">
          <a:xfrm>
            <a:off x="7596188" y="6489700"/>
            <a:ext cx="1295400" cy="368300"/>
          </a:xfrm>
          <a:prstGeom prst="rect">
            <a:avLst/>
          </a:prstGeom>
          <a:solidFill>
            <a:schemeClr val="bg1"/>
          </a:solidFill>
          <a:ln w="9525">
            <a:noFill/>
            <a:miter lim="800000"/>
            <a:headEnd/>
            <a:tailEnd/>
          </a:ln>
        </p:spPr>
        <p:txBody>
          <a:bodyPr>
            <a:spAutoFit/>
          </a:bodyPr>
          <a:lstStyle/>
          <a:p>
            <a:endParaRPr lang="pt-PT"/>
          </a:p>
        </p:txBody>
      </p:sp>
      <p:graphicFrame>
        <p:nvGraphicFramePr>
          <p:cNvPr id="8" name="Tabela 7"/>
          <p:cNvGraphicFramePr>
            <a:graphicFrameLocks noGrp="1"/>
          </p:cNvGraphicFramePr>
          <p:nvPr/>
        </p:nvGraphicFramePr>
        <p:xfrm>
          <a:off x="539552" y="2132856"/>
          <a:ext cx="7776864" cy="4106989"/>
        </p:xfrm>
        <a:graphic>
          <a:graphicData uri="http://schemas.openxmlformats.org/drawingml/2006/table">
            <a:tbl>
              <a:tblPr>
                <a:tableStyleId>{3C2FFA5D-87B4-456A-9821-1D502468CF0F}</a:tableStyleId>
              </a:tblPr>
              <a:tblGrid>
                <a:gridCol w="1944216"/>
                <a:gridCol w="1944216"/>
                <a:gridCol w="1944216"/>
                <a:gridCol w="1944216"/>
              </a:tblGrid>
              <a:tr h="423576">
                <a:tc>
                  <a:txBody>
                    <a:bodyPr/>
                    <a:lstStyle/>
                    <a:p>
                      <a:pPr algn="ctr">
                        <a:lnSpc>
                          <a:spcPct val="115000"/>
                        </a:lnSpc>
                        <a:spcAft>
                          <a:spcPts val="0"/>
                        </a:spcAft>
                      </a:pPr>
                      <a:endParaRPr lang="pt-PT" sz="1400" dirty="0">
                        <a:latin typeface="+mn-lt"/>
                        <a:ea typeface="Calibri"/>
                        <a:cs typeface="Times New Roman"/>
                      </a:endParaRPr>
                    </a:p>
                  </a:txBody>
                  <a:tcPr marL="68580" marR="68580" marT="0" marB="0" anchor="ctr"/>
                </a:tc>
                <a:tc>
                  <a:txBody>
                    <a:bodyPr/>
                    <a:lstStyle/>
                    <a:p>
                      <a:pPr algn="ctr">
                        <a:lnSpc>
                          <a:spcPct val="115000"/>
                        </a:lnSpc>
                        <a:spcAft>
                          <a:spcPts val="0"/>
                        </a:spcAft>
                      </a:pPr>
                      <a:r>
                        <a:rPr lang="pt-PT" sz="1600" b="1" dirty="0"/>
                        <a:t>Normativo aplicável</a:t>
                      </a:r>
                      <a:endParaRPr lang="pt-PT" sz="1600" b="1" dirty="0">
                        <a:latin typeface="+mn-lt"/>
                        <a:ea typeface="Calibri"/>
                        <a:cs typeface="Times New Roman"/>
                      </a:endParaRPr>
                    </a:p>
                  </a:txBody>
                  <a:tcPr marL="68580" marR="68580" marT="0" marB="0" anchor="ctr"/>
                </a:tc>
                <a:tc>
                  <a:txBody>
                    <a:bodyPr/>
                    <a:lstStyle/>
                    <a:p>
                      <a:pPr algn="ctr">
                        <a:lnSpc>
                          <a:spcPct val="115000"/>
                        </a:lnSpc>
                        <a:spcAft>
                          <a:spcPts val="0"/>
                        </a:spcAft>
                      </a:pPr>
                      <a:r>
                        <a:rPr lang="pt-PT" sz="1600" b="1" dirty="0"/>
                        <a:t>Demonstrações Financeiras (DF)</a:t>
                      </a:r>
                      <a:endParaRPr lang="pt-PT" sz="1600" b="1" dirty="0">
                        <a:latin typeface="+mn-lt"/>
                        <a:ea typeface="Calibri"/>
                        <a:cs typeface="Times New Roman"/>
                      </a:endParaRPr>
                    </a:p>
                  </a:txBody>
                  <a:tcPr marL="68580" marR="68580" marT="0" marB="0" anchor="ctr"/>
                </a:tc>
                <a:tc>
                  <a:txBody>
                    <a:bodyPr/>
                    <a:lstStyle/>
                    <a:p>
                      <a:pPr algn="ctr">
                        <a:lnSpc>
                          <a:spcPct val="115000"/>
                        </a:lnSpc>
                        <a:spcAft>
                          <a:spcPts val="0"/>
                        </a:spcAft>
                      </a:pPr>
                      <a:r>
                        <a:rPr lang="pt-PT" sz="1600" b="1" dirty="0"/>
                        <a:t>Código de Contas (CC)</a:t>
                      </a:r>
                      <a:endParaRPr lang="pt-PT" sz="1600" b="1" dirty="0">
                        <a:latin typeface="+mn-lt"/>
                        <a:ea typeface="Calibri"/>
                        <a:cs typeface="Times New Roman"/>
                      </a:endParaRPr>
                    </a:p>
                  </a:txBody>
                  <a:tcPr marL="68580" marR="68580" marT="0" marB="0" anchor="ctr"/>
                </a:tc>
              </a:tr>
              <a:tr h="847153">
                <a:tc>
                  <a:txBody>
                    <a:bodyPr/>
                    <a:lstStyle/>
                    <a:p>
                      <a:pPr algn="ctr">
                        <a:lnSpc>
                          <a:spcPct val="115000"/>
                        </a:lnSpc>
                        <a:spcAft>
                          <a:spcPts val="0"/>
                        </a:spcAft>
                      </a:pPr>
                      <a:r>
                        <a:rPr lang="pt-PT" sz="1600" b="1" dirty="0"/>
                        <a:t>Entidades cotadas em Bolsa</a:t>
                      </a:r>
                      <a:endParaRPr lang="pt-PT" sz="1600" b="1" dirty="0">
                        <a:latin typeface="+mn-lt"/>
                        <a:ea typeface="Calibri"/>
                        <a:cs typeface="Times New Roman"/>
                      </a:endParaRPr>
                    </a:p>
                  </a:txBody>
                  <a:tcPr marL="68580" marR="68580" marT="0" marB="0" anchor="ctr"/>
                </a:tc>
                <a:tc>
                  <a:txBody>
                    <a:bodyPr/>
                    <a:lstStyle/>
                    <a:p>
                      <a:pPr algn="ctr">
                        <a:lnSpc>
                          <a:spcPct val="115000"/>
                        </a:lnSpc>
                        <a:spcAft>
                          <a:spcPts val="0"/>
                        </a:spcAft>
                      </a:pPr>
                      <a:r>
                        <a:rPr lang="pt-PT" sz="1400"/>
                        <a:t>Decreto-Lei n.º 35/2005</a:t>
                      </a:r>
                    </a:p>
                    <a:p>
                      <a:pPr algn="ctr">
                        <a:lnSpc>
                          <a:spcPct val="115000"/>
                        </a:lnSpc>
                        <a:spcAft>
                          <a:spcPts val="0"/>
                        </a:spcAft>
                      </a:pPr>
                      <a:r>
                        <a:rPr lang="pt-PT" sz="1400"/>
                        <a:t>Regulamento (CE) n.º 1126/2008</a:t>
                      </a:r>
                      <a:endParaRPr lang="pt-PT" sz="1400">
                        <a:latin typeface="+mn-lt"/>
                        <a:ea typeface="Calibri"/>
                        <a:cs typeface="Times New Roman"/>
                      </a:endParaRPr>
                    </a:p>
                  </a:txBody>
                  <a:tcPr marL="68580" marR="68580" marT="0" marB="0" anchor="ctr"/>
                </a:tc>
                <a:tc>
                  <a:txBody>
                    <a:bodyPr/>
                    <a:lstStyle/>
                    <a:p>
                      <a:pPr algn="ctr">
                        <a:lnSpc>
                          <a:spcPct val="115000"/>
                        </a:lnSpc>
                        <a:spcAft>
                          <a:spcPts val="0"/>
                        </a:spcAft>
                      </a:pPr>
                      <a:r>
                        <a:rPr lang="pt-PT" sz="1400" dirty="0" smtClean="0">
                          <a:latin typeface="+mn-lt"/>
                          <a:ea typeface="Calibri"/>
                          <a:cs typeface="Times New Roman"/>
                        </a:rPr>
                        <a:t>---</a:t>
                      </a:r>
                      <a:endParaRPr lang="pt-PT" sz="1400" dirty="0">
                        <a:latin typeface="+mn-lt"/>
                        <a:ea typeface="Calibri"/>
                        <a:cs typeface="Times New Roman"/>
                      </a:endParaRPr>
                    </a:p>
                  </a:txBody>
                  <a:tcPr marL="68580" marR="68580" marT="0" marB="0" anchor="ctr"/>
                </a:tc>
                <a:tc>
                  <a:txBody>
                    <a:bodyPr/>
                    <a:lstStyle/>
                    <a:p>
                      <a:pPr algn="ctr">
                        <a:lnSpc>
                          <a:spcPct val="115000"/>
                        </a:lnSpc>
                        <a:spcAft>
                          <a:spcPts val="0"/>
                        </a:spcAft>
                      </a:pPr>
                      <a:r>
                        <a:rPr lang="pt-PT" sz="1400" dirty="0" smtClean="0">
                          <a:latin typeface="+mn-lt"/>
                          <a:ea typeface="Calibri"/>
                          <a:cs typeface="Times New Roman"/>
                        </a:rPr>
                        <a:t>---</a:t>
                      </a:r>
                      <a:endParaRPr lang="pt-PT" sz="1400" dirty="0">
                        <a:latin typeface="+mn-lt"/>
                        <a:ea typeface="Calibri"/>
                        <a:cs typeface="Times New Roman"/>
                      </a:endParaRPr>
                    </a:p>
                  </a:txBody>
                  <a:tcPr marL="68580" marR="68580" marT="0" marB="0" anchor="ctr"/>
                </a:tc>
              </a:tr>
              <a:tr h="847153">
                <a:tc>
                  <a:txBody>
                    <a:bodyPr/>
                    <a:lstStyle/>
                    <a:p>
                      <a:pPr algn="ctr">
                        <a:lnSpc>
                          <a:spcPct val="115000"/>
                        </a:lnSpc>
                        <a:spcAft>
                          <a:spcPts val="0"/>
                        </a:spcAft>
                      </a:pPr>
                      <a:r>
                        <a:rPr lang="pt-PT" sz="1600" b="1" dirty="0"/>
                        <a:t>Regime Geral SNC</a:t>
                      </a:r>
                      <a:endParaRPr lang="pt-PT" sz="1600" b="1" dirty="0">
                        <a:latin typeface="+mn-lt"/>
                        <a:ea typeface="Calibri"/>
                        <a:cs typeface="Times New Roman"/>
                      </a:endParaRPr>
                    </a:p>
                  </a:txBody>
                  <a:tcPr marL="68580" marR="68580" marT="0" marB="0" anchor="ctr"/>
                </a:tc>
                <a:tc>
                  <a:txBody>
                    <a:bodyPr/>
                    <a:lstStyle/>
                    <a:p>
                      <a:pPr algn="ctr">
                        <a:lnSpc>
                          <a:spcPct val="115000"/>
                        </a:lnSpc>
                        <a:spcAft>
                          <a:spcPts val="0"/>
                        </a:spcAft>
                      </a:pPr>
                      <a:r>
                        <a:rPr lang="pt-PT" sz="1400"/>
                        <a:t>Decreto-Lei n.º 158/2009</a:t>
                      </a:r>
                    </a:p>
                    <a:p>
                      <a:pPr algn="ctr">
                        <a:lnSpc>
                          <a:spcPct val="115000"/>
                        </a:lnSpc>
                        <a:spcAft>
                          <a:spcPts val="0"/>
                        </a:spcAft>
                      </a:pPr>
                      <a:r>
                        <a:rPr lang="pt-PT" sz="1400"/>
                        <a:t>Aviso n.º 15655/2009 - NCRF</a:t>
                      </a:r>
                      <a:endParaRPr lang="pt-PT" sz="1400">
                        <a:latin typeface="+mn-lt"/>
                        <a:ea typeface="Calibri"/>
                        <a:cs typeface="Times New Roman"/>
                      </a:endParaRPr>
                    </a:p>
                  </a:txBody>
                  <a:tcPr marL="68580" marR="68580" marT="0" marB="0" anchor="ctr"/>
                </a:tc>
                <a:tc>
                  <a:txBody>
                    <a:bodyPr/>
                    <a:lstStyle/>
                    <a:p>
                      <a:pPr algn="ctr">
                        <a:lnSpc>
                          <a:spcPct val="115000"/>
                        </a:lnSpc>
                        <a:spcAft>
                          <a:spcPts val="0"/>
                        </a:spcAft>
                      </a:pPr>
                      <a:r>
                        <a:rPr lang="pt-PT" sz="1400"/>
                        <a:t>Portaria n.º 986/2009</a:t>
                      </a:r>
                      <a:endParaRPr lang="pt-PT" sz="1400">
                        <a:latin typeface="+mn-lt"/>
                        <a:ea typeface="Calibri"/>
                        <a:cs typeface="Times New Roman"/>
                      </a:endParaRPr>
                    </a:p>
                  </a:txBody>
                  <a:tcPr marL="68580" marR="68580" marT="0" marB="0" anchor="ctr"/>
                </a:tc>
                <a:tc>
                  <a:txBody>
                    <a:bodyPr/>
                    <a:lstStyle/>
                    <a:p>
                      <a:pPr algn="ctr">
                        <a:lnSpc>
                          <a:spcPct val="115000"/>
                        </a:lnSpc>
                        <a:spcAft>
                          <a:spcPts val="0"/>
                        </a:spcAft>
                      </a:pPr>
                      <a:r>
                        <a:rPr lang="pt-PT" sz="1400"/>
                        <a:t>Portaria n.º 1011/2009</a:t>
                      </a:r>
                      <a:endParaRPr lang="pt-PT" sz="1400">
                        <a:latin typeface="+mn-lt"/>
                        <a:ea typeface="Calibri"/>
                        <a:cs typeface="Times New Roman"/>
                      </a:endParaRPr>
                    </a:p>
                  </a:txBody>
                  <a:tcPr marL="68580" marR="68580" marT="0" marB="0" anchor="ctr"/>
                </a:tc>
              </a:tr>
              <a:tr h="847153">
                <a:tc>
                  <a:txBody>
                    <a:bodyPr/>
                    <a:lstStyle/>
                    <a:p>
                      <a:pPr algn="ctr">
                        <a:lnSpc>
                          <a:spcPct val="115000"/>
                        </a:lnSpc>
                        <a:spcAft>
                          <a:spcPts val="0"/>
                        </a:spcAft>
                      </a:pPr>
                      <a:r>
                        <a:rPr lang="pt-PT" sz="1600" b="1" dirty="0"/>
                        <a:t>Pequenas Entidades (PE)</a:t>
                      </a:r>
                      <a:endParaRPr lang="pt-PT" sz="1600" b="1" dirty="0">
                        <a:latin typeface="+mn-lt"/>
                        <a:ea typeface="Calibri"/>
                        <a:cs typeface="Times New Roman"/>
                      </a:endParaRPr>
                    </a:p>
                  </a:txBody>
                  <a:tcPr marL="68580" marR="68580" marT="0" marB="0" anchor="ctr"/>
                </a:tc>
                <a:tc>
                  <a:txBody>
                    <a:bodyPr/>
                    <a:lstStyle/>
                    <a:p>
                      <a:pPr algn="ctr">
                        <a:lnSpc>
                          <a:spcPct val="115000"/>
                        </a:lnSpc>
                        <a:spcAft>
                          <a:spcPts val="0"/>
                        </a:spcAft>
                      </a:pPr>
                      <a:r>
                        <a:rPr lang="pt-PT" sz="1400"/>
                        <a:t>Decreto-Lei n.º 158/2009</a:t>
                      </a:r>
                    </a:p>
                    <a:p>
                      <a:pPr algn="ctr">
                        <a:lnSpc>
                          <a:spcPct val="115000"/>
                        </a:lnSpc>
                        <a:spcAft>
                          <a:spcPts val="0"/>
                        </a:spcAft>
                      </a:pPr>
                      <a:r>
                        <a:rPr lang="pt-PT" sz="1400"/>
                        <a:t>Aviso n.º 15654/2009 – NCRF-PE</a:t>
                      </a:r>
                      <a:endParaRPr lang="pt-PT" sz="1400">
                        <a:latin typeface="+mn-lt"/>
                        <a:ea typeface="Calibri"/>
                        <a:cs typeface="Times New Roman"/>
                      </a:endParaRPr>
                    </a:p>
                  </a:txBody>
                  <a:tcPr marL="68580" marR="68580" marT="0" marB="0" anchor="ctr"/>
                </a:tc>
                <a:tc>
                  <a:txBody>
                    <a:bodyPr/>
                    <a:lstStyle/>
                    <a:p>
                      <a:pPr algn="ctr">
                        <a:lnSpc>
                          <a:spcPct val="115000"/>
                        </a:lnSpc>
                        <a:spcAft>
                          <a:spcPts val="0"/>
                        </a:spcAft>
                      </a:pPr>
                      <a:r>
                        <a:rPr lang="pt-PT" sz="1400"/>
                        <a:t>Portaria n.º 986/2009</a:t>
                      </a:r>
                      <a:endParaRPr lang="pt-PT" sz="1400">
                        <a:latin typeface="+mn-lt"/>
                        <a:ea typeface="Calibri"/>
                        <a:cs typeface="Times New Roman"/>
                      </a:endParaRPr>
                    </a:p>
                  </a:txBody>
                  <a:tcPr marL="68580" marR="68580" marT="0" marB="0" anchor="ctr"/>
                </a:tc>
                <a:tc>
                  <a:txBody>
                    <a:bodyPr/>
                    <a:lstStyle/>
                    <a:p>
                      <a:pPr algn="ctr">
                        <a:lnSpc>
                          <a:spcPct val="115000"/>
                        </a:lnSpc>
                        <a:spcAft>
                          <a:spcPts val="0"/>
                        </a:spcAft>
                      </a:pPr>
                      <a:r>
                        <a:rPr lang="pt-PT" sz="1400"/>
                        <a:t>Portaria n.º 1011/2009</a:t>
                      </a:r>
                      <a:endParaRPr lang="pt-PT" sz="1400">
                        <a:latin typeface="+mn-lt"/>
                        <a:ea typeface="Calibri"/>
                        <a:cs typeface="Times New Roman"/>
                      </a:endParaRPr>
                    </a:p>
                  </a:txBody>
                  <a:tcPr marL="68580" marR="68580" marT="0" marB="0" anchor="ctr"/>
                </a:tc>
              </a:tr>
              <a:tr h="635365">
                <a:tc>
                  <a:txBody>
                    <a:bodyPr/>
                    <a:lstStyle/>
                    <a:p>
                      <a:pPr algn="ctr">
                        <a:lnSpc>
                          <a:spcPct val="115000"/>
                        </a:lnSpc>
                        <a:spcAft>
                          <a:spcPts val="0"/>
                        </a:spcAft>
                      </a:pPr>
                      <a:r>
                        <a:rPr lang="pt-PT" sz="1600" b="1" dirty="0" err="1"/>
                        <a:t>Microentidades</a:t>
                      </a:r>
                      <a:r>
                        <a:rPr lang="pt-PT" sz="1600" b="1" dirty="0"/>
                        <a:t> </a:t>
                      </a:r>
                      <a:r>
                        <a:rPr lang="pt-PT" sz="1600" b="1" dirty="0" smtClean="0"/>
                        <a:t>(ME)</a:t>
                      </a:r>
                      <a:endParaRPr lang="pt-PT" sz="1600" b="1" dirty="0">
                        <a:latin typeface="+mn-lt"/>
                        <a:ea typeface="Calibri"/>
                        <a:cs typeface="Times New Roman"/>
                      </a:endParaRPr>
                    </a:p>
                  </a:txBody>
                  <a:tcPr marL="68580" marR="68580" marT="0" marB="0" anchor="ctr"/>
                </a:tc>
                <a:tc>
                  <a:txBody>
                    <a:bodyPr/>
                    <a:lstStyle/>
                    <a:p>
                      <a:pPr algn="ctr">
                        <a:lnSpc>
                          <a:spcPct val="115000"/>
                        </a:lnSpc>
                        <a:spcAft>
                          <a:spcPts val="0"/>
                        </a:spcAft>
                      </a:pPr>
                      <a:r>
                        <a:rPr lang="pt-PT" sz="1400"/>
                        <a:t>Lei n.º 35/2010</a:t>
                      </a:r>
                    </a:p>
                    <a:p>
                      <a:pPr algn="ctr">
                        <a:lnSpc>
                          <a:spcPct val="115000"/>
                        </a:lnSpc>
                        <a:spcAft>
                          <a:spcPts val="0"/>
                        </a:spcAft>
                      </a:pPr>
                      <a:r>
                        <a:rPr lang="pt-PT" sz="1400"/>
                        <a:t>Decreto-Lei n.º 36-A/2011</a:t>
                      </a:r>
                      <a:endParaRPr lang="pt-PT" sz="1400">
                        <a:latin typeface="+mn-lt"/>
                        <a:ea typeface="Calibri"/>
                        <a:cs typeface="Times New Roman"/>
                      </a:endParaRPr>
                    </a:p>
                  </a:txBody>
                  <a:tcPr marL="68580" marR="68580" marT="0" marB="0" anchor="ctr"/>
                </a:tc>
                <a:tc>
                  <a:txBody>
                    <a:bodyPr/>
                    <a:lstStyle/>
                    <a:p>
                      <a:pPr algn="ctr">
                        <a:lnSpc>
                          <a:spcPct val="115000"/>
                        </a:lnSpc>
                        <a:spcAft>
                          <a:spcPts val="0"/>
                        </a:spcAft>
                      </a:pPr>
                      <a:r>
                        <a:rPr lang="pt-PT" sz="1400"/>
                        <a:t>Portaria n.º 104/2011</a:t>
                      </a:r>
                      <a:endParaRPr lang="pt-PT" sz="1400">
                        <a:latin typeface="+mn-lt"/>
                        <a:ea typeface="Calibri"/>
                        <a:cs typeface="Times New Roman"/>
                      </a:endParaRPr>
                    </a:p>
                  </a:txBody>
                  <a:tcPr marL="68580" marR="68580" marT="0" marB="0" anchor="ctr"/>
                </a:tc>
                <a:tc>
                  <a:txBody>
                    <a:bodyPr/>
                    <a:lstStyle/>
                    <a:p>
                      <a:pPr algn="ctr">
                        <a:lnSpc>
                          <a:spcPct val="115000"/>
                        </a:lnSpc>
                        <a:spcAft>
                          <a:spcPts val="0"/>
                        </a:spcAft>
                      </a:pPr>
                      <a:r>
                        <a:rPr lang="pt-PT" sz="1400" dirty="0"/>
                        <a:t>Portaria n.º 107/2011</a:t>
                      </a:r>
                      <a:endParaRPr lang="pt-PT" sz="1400" dirty="0">
                        <a:latin typeface="+mn-lt"/>
                        <a:ea typeface="Calibri"/>
                        <a:cs typeface="Times New Roman"/>
                      </a:endParaRPr>
                    </a:p>
                  </a:txBody>
                  <a:tcPr marL="68580" marR="68580" marT="0" marB="0" anchor="ctr"/>
                </a:tc>
              </a:tr>
            </a:tbl>
          </a:graphicData>
        </a:graphic>
      </p:graphicFrame>
      <p:sp>
        <p:nvSpPr>
          <p:cNvPr id="6" name="Marcador de Posição da Data 5"/>
          <p:cNvSpPr>
            <a:spLocks noGrp="1"/>
          </p:cNvSpPr>
          <p:nvPr>
            <p:ph type="dt" sz="half" idx="10"/>
          </p:nvPr>
        </p:nvSpPr>
        <p:spPr/>
        <p:txBody>
          <a:bodyPr/>
          <a:lstStyle/>
          <a:p>
            <a:r>
              <a:rPr lang="pt-PT" smtClean="0"/>
              <a:t>João Gomes /Jorge Pires</a:t>
            </a:r>
            <a:endParaRPr lang="en-US"/>
          </a:p>
        </p:txBody>
      </p:sp>
      <p:sp>
        <p:nvSpPr>
          <p:cNvPr id="7" name="Marcador de Posição do Número do Diapositivo 6"/>
          <p:cNvSpPr>
            <a:spLocks noGrp="1"/>
          </p:cNvSpPr>
          <p:nvPr>
            <p:ph type="sldNum" sz="quarter" idx="12"/>
          </p:nvPr>
        </p:nvSpPr>
        <p:spPr/>
        <p:txBody>
          <a:bodyPr/>
          <a:lstStyle/>
          <a:p>
            <a:fld id="{8745C66F-FC7B-4C52-931F-EAABACA1CBDF}" type="slidenum">
              <a:rPr lang="en-US" smtClean="0"/>
              <a:pPr/>
              <a:t>192</a:t>
            </a:fld>
            <a:endParaRPr lang="en-US"/>
          </a:p>
        </p:txBody>
      </p:sp>
      <p:sp>
        <p:nvSpPr>
          <p:cNvPr id="9" name="Marcador de Posição do Rodapé 8"/>
          <p:cNvSpPr>
            <a:spLocks noGrp="1"/>
          </p:cNvSpPr>
          <p:nvPr>
            <p:ph type="ftr" sz="quarter" idx="11"/>
          </p:nvPr>
        </p:nvSpPr>
        <p:spPr/>
        <p:txBody>
          <a:bodyPr/>
          <a:lstStyle/>
          <a:p>
            <a:r>
              <a:rPr lang="en-US" smtClean="0"/>
              <a:t>Contabilidade Financeira</a:t>
            </a:r>
            <a:endParaRPr lang="en-US"/>
          </a:p>
        </p:txBody>
      </p:sp>
      <p:pic>
        <p:nvPicPr>
          <p:cNvPr id="11" name="Imagem 10"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2" name="CaixaDeTexto 11"/>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3" name="Rectângulo 12"/>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NC-ME</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ângulo 9"/>
          <p:cNvSpPr/>
          <p:nvPr/>
        </p:nvSpPr>
        <p:spPr>
          <a:xfrm>
            <a:off x="2771800" y="4869160"/>
            <a:ext cx="3096344"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solidFill>
                <a:schemeClr val="bg1"/>
              </a:solidFill>
            </a:endParaRPr>
          </a:p>
        </p:txBody>
      </p:sp>
      <p:sp>
        <p:nvSpPr>
          <p:cNvPr id="19459" name="CaixaDeTexto 3"/>
          <p:cNvSpPr txBox="1">
            <a:spLocks noChangeArrowheads="1"/>
          </p:cNvSpPr>
          <p:nvPr/>
        </p:nvSpPr>
        <p:spPr bwMode="auto">
          <a:xfrm>
            <a:off x="374650" y="6470650"/>
            <a:ext cx="1295400" cy="368300"/>
          </a:xfrm>
          <a:prstGeom prst="rect">
            <a:avLst/>
          </a:prstGeom>
          <a:solidFill>
            <a:schemeClr val="bg1"/>
          </a:solidFill>
          <a:ln w="9525">
            <a:noFill/>
            <a:miter lim="800000"/>
            <a:headEnd/>
            <a:tailEnd/>
          </a:ln>
        </p:spPr>
        <p:txBody>
          <a:bodyPr>
            <a:spAutoFit/>
          </a:bodyPr>
          <a:lstStyle/>
          <a:p>
            <a:endParaRPr lang="pt-PT"/>
          </a:p>
        </p:txBody>
      </p:sp>
      <p:sp>
        <p:nvSpPr>
          <p:cNvPr id="19460" name="CaixaDeTexto 3"/>
          <p:cNvSpPr txBox="1">
            <a:spLocks noChangeArrowheads="1"/>
          </p:cNvSpPr>
          <p:nvPr/>
        </p:nvSpPr>
        <p:spPr bwMode="auto">
          <a:xfrm>
            <a:off x="7596188" y="6489700"/>
            <a:ext cx="1295400" cy="368300"/>
          </a:xfrm>
          <a:prstGeom prst="rect">
            <a:avLst/>
          </a:prstGeom>
          <a:solidFill>
            <a:schemeClr val="bg1"/>
          </a:solidFill>
          <a:ln w="9525">
            <a:noFill/>
            <a:miter lim="800000"/>
            <a:headEnd/>
            <a:tailEnd/>
          </a:ln>
        </p:spPr>
        <p:txBody>
          <a:bodyPr>
            <a:spAutoFit/>
          </a:bodyPr>
          <a:lstStyle/>
          <a:p>
            <a:endParaRPr lang="pt-PT"/>
          </a:p>
        </p:txBody>
      </p:sp>
      <p:sp>
        <p:nvSpPr>
          <p:cNvPr id="7" name="Rectangle 2"/>
          <p:cNvSpPr txBox="1">
            <a:spLocks noChangeArrowheads="1"/>
          </p:cNvSpPr>
          <p:nvPr/>
        </p:nvSpPr>
        <p:spPr bwMode="auto">
          <a:xfrm>
            <a:off x="683568" y="1988840"/>
            <a:ext cx="7473950" cy="503238"/>
          </a:xfrm>
          <a:prstGeom prst="rect">
            <a:avLst/>
          </a:prstGeom>
          <a:noFill/>
          <a:ln w="9525">
            <a:noFill/>
            <a:miter lim="800000"/>
            <a:headEnd/>
            <a:tailEnd/>
          </a:ln>
        </p:spPr>
        <p:txBody>
          <a:bodyPr anchor="ctr"/>
          <a:lstStyle/>
          <a:p>
            <a:pPr marL="762000" indent="-762000">
              <a:defRPr/>
            </a:pPr>
            <a:r>
              <a:rPr lang="pt-PT" sz="2800" b="1" cap="small" dirty="0" smtClean="0">
                <a:latin typeface="+mj-lt"/>
                <a:ea typeface="+mj-ea"/>
                <a:cs typeface="+mj-cs"/>
              </a:rPr>
              <a:t>Decreto-Lei n.º 36-A/2011, de 9 de Março</a:t>
            </a:r>
            <a:endParaRPr lang="pt-PT" sz="2800" b="1" cap="small" dirty="0">
              <a:latin typeface="+mj-lt"/>
              <a:ea typeface="+mj-ea"/>
              <a:cs typeface="+mj-cs"/>
            </a:endParaRPr>
          </a:p>
        </p:txBody>
      </p:sp>
      <p:sp>
        <p:nvSpPr>
          <p:cNvPr id="9" name="CaixaDeTexto 8"/>
          <p:cNvSpPr txBox="1"/>
          <p:nvPr/>
        </p:nvSpPr>
        <p:spPr>
          <a:xfrm>
            <a:off x="755576" y="3068960"/>
            <a:ext cx="7488832" cy="1323439"/>
          </a:xfrm>
          <a:prstGeom prst="rect">
            <a:avLst/>
          </a:prstGeom>
          <a:noFill/>
        </p:spPr>
        <p:txBody>
          <a:bodyPr wrap="square" rtlCol="0">
            <a:spAutoFit/>
          </a:bodyPr>
          <a:lstStyle/>
          <a:p>
            <a:pPr algn="just"/>
            <a:r>
              <a:rPr lang="pt-PT" sz="2000" b="1" dirty="0" smtClean="0">
                <a:latin typeface="+mn-lt"/>
              </a:rPr>
              <a:t>Regime sancionatório</a:t>
            </a:r>
          </a:p>
          <a:p>
            <a:pPr algn="just"/>
            <a:endParaRPr lang="pt-PT" sz="2000" dirty="0" smtClean="0">
              <a:latin typeface="+mn-lt"/>
            </a:endParaRPr>
          </a:p>
          <a:p>
            <a:pPr algn="just"/>
            <a:r>
              <a:rPr lang="pt-PT" sz="2000" dirty="0" smtClean="0">
                <a:latin typeface="+mn-lt"/>
              </a:rPr>
              <a:t>Decreto-Lei n.º 36-A/2001, no seu artigo 16º - estabelece as contra -ordenações no regime da NCM</a:t>
            </a:r>
            <a:endParaRPr lang="pt-PT" sz="2000" dirty="0">
              <a:latin typeface="+mn-lt"/>
            </a:endParaRPr>
          </a:p>
        </p:txBody>
      </p:sp>
      <p:sp>
        <p:nvSpPr>
          <p:cNvPr id="8" name="Rectângulo 7"/>
          <p:cNvSpPr/>
          <p:nvPr/>
        </p:nvSpPr>
        <p:spPr>
          <a:xfrm>
            <a:off x="2699792" y="4941168"/>
            <a:ext cx="3168352" cy="400110"/>
          </a:xfrm>
          <a:prstGeom prst="rect">
            <a:avLst/>
          </a:prstGeom>
        </p:spPr>
        <p:txBody>
          <a:bodyPr wrap="square">
            <a:spAutoFit/>
          </a:bodyPr>
          <a:lstStyle/>
          <a:p>
            <a:pPr algn="ctr"/>
            <a:r>
              <a:rPr lang="pt-PT" sz="2000" b="1" dirty="0" smtClean="0">
                <a:solidFill>
                  <a:schemeClr val="bg1"/>
                </a:solidFill>
                <a:latin typeface="+mn-lt"/>
              </a:rPr>
              <a:t>Coima de € 500 a € 15 000</a:t>
            </a:r>
            <a:endParaRPr lang="pt-PT" sz="2000" b="1" dirty="0">
              <a:solidFill>
                <a:schemeClr val="bg1"/>
              </a:solidFill>
              <a:latin typeface="+mn-lt"/>
            </a:endParaRP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Número do Diapositivo 11"/>
          <p:cNvSpPr>
            <a:spLocks noGrp="1"/>
          </p:cNvSpPr>
          <p:nvPr>
            <p:ph type="sldNum" sz="quarter" idx="12"/>
          </p:nvPr>
        </p:nvSpPr>
        <p:spPr/>
        <p:txBody>
          <a:bodyPr/>
          <a:lstStyle/>
          <a:p>
            <a:fld id="{8745C66F-FC7B-4C52-931F-EAABACA1CBDF}" type="slidenum">
              <a:rPr lang="en-US" smtClean="0"/>
              <a:pPr/>
              <a:t>193</a:t>
            </a:fld>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pic>
        <p:nvPicPr>
          <p:cNvPr id="15" name="Imagem 14"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6" name="CaixaDeTexto 15"/>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7" name="Rectângulo 16"/>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NC-ME</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6" name="Rectângulo 5"/>
          <p:cNvSpPr/>
          <p:nvPr/>
        </p:nvSpPr>
        <p:spPr>
          <a:xfrm>
            <a:off x="685800" y="1447800"/>
            <a:ext cx="7997970" cy="410445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vert="horz" rtlCol="0" anchor="ctr"/>
          <a:lstStyle/>
          <a:p>
            <a:pPr algn="ctr">
              <a:tabLst>
                <a:tab pos="3228975" algn="l"/>
              </a:tabLst>
            </a:pPr>
            <a:r>
              <a:rPr lang="pt-PT" sz="3600" b="1" cap="small" dirty="0" smtClean="0">
                <a:solidFill>
                  <a:srgbClr val="002060"/>
                </a:solidFill>
              </a:rPr>
              <a:t>Consolidação de Contas</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194</a:t>
            </a:fld>
            <a:endParaRPr lang="en-US"/>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0" name="Rectângulo 9"/>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a:solidFill>
                  <a:srgbClr val="FFC000"/>
                </a:solidFill>
              </a:rPr>
              <a:t>Enquadramento</a:t>
            </a:r>
          </a:p>
        </p:txBody>
      </p:sp>
      <p:sp>
        <p:nvSpPr>
          <p:cNvPr id="18" name="Rectângulo 17"/>
          <p:cNvSpPr/>
          <p:nvPr/>
        </p:nvSpPr>
        <p:spPr>
          <a:xfrm>
            <a:off x="914400" y="2057400"/>
            <a:ext cx="21336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Consolidação de contas</a:t>
            </a:r>
          </a:p>
        </p:txBody>
      </p:sp>
      <p:sp>
        <p:nvSpPr>
          <p:cNvPr id="19" name="Rectângulo 18"/>
          <p:cNvSpPr/>
          <p:nvPr/>
        </p:nvSpPr>
        <p:spPr>
          <a:xfrm>
            <a:off x="5638800" y="2057400"/>
            <a:ext cx="2590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Necessidade de informação</a:t>
            </a:r>
          </a:p>
        </p:txBody>
      </p:sp>
      <p:sp>
        <p:nvSpPr>
          <p:cNvPr id="20" name="Seta para a direita 19"/>
          <p:cNvSpPr/>
          <p:nvPr/>
        </p:nvSpPr>
        <p:spPr>
          <a:xfrm>
            <a:off x="3505200" y="2133600"/>
            <a:ext cx="1905000" cy="914400"/>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chemeClr val="accent1">
                    <a:lumMod val="50000"/>
                  </a:schemeClr>
                </a:solidFill>
              </a:rPr>
              <a:t>origem na</a:t>
            </a:r>
          </a:p>
        </p:txBody>
      </p:sp>
      <p:sp>
        <p:nvSpPr>
          <p:cNvPr id="21" name="Rectângulo arredondado 20"/>
          <p:cNvSpPr/>
          <p:nvPr/>
        </p:nvSpPr>
        <p:spPr>
          <a:xfrm>
            <a:off x="1600200" y="3733800"/>
            <a:ext cx="2667000" cy="106680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Preparação e divulgação de simples DF (balanço e DR)</a:t>
            </a:r>
          </a:p>
        </p:txBody>
      </p:sp>
      <p:sp>
        <p:nvSpPr>
          <p:cNvPr id="22" name="Rectângulo 21"/>
          <p:cNvSpPr/>
          <p:nvPr/>
        </p:nvSpPr>
        <p:spPr>
          <a:xfrm>
            <a:off x="6096000" y="3886200"/>
            <a:ext cx="2133600" cy="4572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accent1">
                    <a:lumMod val="50000"/>
                  </a:schemeClr>
                </a:solidFill>
              </a:rPr>
              <a:t>Accionistas</a:t>
            </a:r>
          </a:p>
        </p:txBody>
      </p:sp>
      <p:sp>
        <p:nvSpPr>
          <p:cNvPr id="23" name="Rectângulo 22"/>
          <p:cNvSpPr/>
          <p:nvPr/>
        </p:nvSpPr>
        <p:spPr>
          <a:xfrm>
            <a:off x="6096000" y="4495800"/>
            <a:ext cx="2133600" cy="4572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accent1">
                    <a:lumMod val="50000"/>
                  </a:schemeClr>
                </a:solidFill>
              </a:rPr>
              <a:t>Público</a:t>
            </a:r>
          </a:p>
        </p:txBody>
      </p:sp>
      <p:sp>
        <p:nvSpPr>
          <p:cNvPr id="24" name="Seta para a esquerda 23"/>
          <p:cNvSpPr/>
          <p:nvPr/>
        </p:nvSpPr>
        <p:spPr>
          <a:xfrm>
            <a:off x="4114800" y="3733800"/>
            <a:ext cx="2057400" cy="12192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accent1">
                    <a:lumMod val="50000"/>
                  </a:schemeClr>
                </a:solidFill>
              </a:rPr>
              <a:t>Informação insuficiente</a:t>
            </a:r>
          </a:p>
        </p:txBody>
      </p:sp>
      <p:sp>
        <p:nvSpPr>
          <p:cNvPr id="25" name="Seta para cima 24"/>
          <p:cNvSpPr/>
          <p:nvPr/>
        </p:nvSpPr>
        <p:spPr>
          <a:xfrm rot="10800000">
            <a:off x="6629400" y="3124200"/>
            <a:ext cx="838200" cy="685800"/>
          </a:xfrm>
          <a:prstGeom prst="up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6" name="Oval 25"/>
          <p:cNvSpPr/>
          <p:nvPr/>
        </p:nvSpPr>
        <p:spPr>
          <a:xfrm>
            <a:off x="2590800" y="5181600"/>
            <a:ext cx="4724400" cy="1219200"/>
          </a:xfrm>
          <a:prstGeom prst="ellips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accent1">
                    <a:lumMod val="50000"/>
                  </a:schemeClr>
                </a:solidFill>
                <a:ea typeface="Times New Roman" pitchFamily="18" charset="0"/>
                <a:cs typeface="Arial" pitchFamily="34" charset="0"/>
              </a:rPr>
              <a:t>Grupo de empresas ligadas entre si ou funcionando sobre uma gestão comum</a:t>
            </a:r>
            <a:endParaRPr lang="pt-PT" sz="2000" b="1" dirty="0" smtClean="0">
              <a:solidFill>
                <a:schemeClr val="accent1">
                  <a:lumMod val="50000"/>
                </a:schemeClr>
              </a:solidFill>
            </a:endParaRPr>
          </a:p>
        </p:txBody>
      </p:sp>
      <p:sp>
        <p:nvSpPr>
          <p:cNvPr id="27" name="Seta para a direita 26"/>
          <p:cNvSpPr/>
          <p:nvPr/>
        </p:nvSpPr>
        <p:spPr>
          <a:xfrm rot="2881138">
            <a:off x="2449166" y="4824110"/>
            <a:ext cx="970575" cy="6401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8" name="Seta para a direita 27"/>
          <p:cNvSpPr/>
          <p:nvPr/>
        </p:nvSpPr>
        <p:spPr>
          <a:xfrm rot="18332671">
            <a:off x="6915275" y="4909049"/>
            <a:ext cx="970575" cy="6401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5" name="Marcador de Posição do Número do Diapositivo 14"/>
          <p:cNvSpPr>
            <a:spLocks noGrp="1"/>
          </p:cNvSpPr>
          <p:nvPr>
            <p:ph type="sldNum" sz="quarter" idx="12"/>
          </p:nvPr>
        </p:nvSpPr>
        <p:spPr/>
        <p:txBody>
          <a:bodyPr/>
          <a:lstStyle/>
          <a:p>
            <a:fld id="{4719B857-6CA3-44CB-8B2D-4E132A4A98BF}" type="slidenum">
              <a:rPr lang="pt-PT" smtClean="0"/>
              <a:pPr/>
              <a:t>195</a:t>
            </a:fld>
            <a:endParaRPr lang="pt-PT"/>
          </a:p>
        </p:txBody>
      </p:sp>
      <p:pic>
        <p:nvPicPr>
          <p:cNvPr id="29" name="Imagem 28"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30" name="CaixaDeTexto 2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31" name="Marcador de Posição da Data 30"/>
          <p:cNvSpPr>
            <a:spLocks noGrp="1"/>
          </p:cNvSpPr>
          <p:nvPr>
            <p:ph type="dt" sz="half" idx="10"/>
          </p:nvPr>
        </p:nvSpPr>
        <p:spPr/>
        <p:txBody>
          <a:bodyPr/>
          <a:lstStyle/>
          <a:p>
            <a:r>
              <a:rPr lang="pt-PT" smtClean="0"/>
              <a:t>João Gomes /Jorge Pires</a:t>
            </a:r>
            <a:endParaRPr lang="en-US"/>
          </a:p>
        </p:txBody>
      </p:sp>
      <p:sp>
        <p:nvSpPr>
          <p:cNvPr id="32" name="Marcador de Posição do Rodapé 3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0" name="Rectângulo 9"/>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a:solidFill>
                  <a:srgbClr val="FFC000"/>
                </a:solidFill>
              </a:rPr>
              <a:t>Enquadramento</a:t>
            </a:r>
          </a:p>
        </p:txBody>
      </p:sp>
      <p:grpSp>
        <p:nvGrpSpPr>
          <p:cNvPr id="2" name="Group 41"/>
          <p:cNvGrpSpPr>
            <a:grpSpLocks noChangeAspect="1"/>
          </p:cNvGrpSpPr>
          <p:nvPr/>
        </p:nvGrpSpPr>
        <p:grpSpPr bwMode="auto">
          <a:xfrm>
            <a:off x="914400" y="1905000"/>
            <a:ext cx="7162800" cy="4191000"/>
            <a:chOff x="2281" y="2226"/>
            <a:chExt cx="7200" cy="4936"/>
          </a:xfrm>
          <a:solidFill>
            <a:schemeClr val="accent1">
              <a:lumMod val="20000"/>
              <a:lumOff val="80000"/>
            </a:schemeClr>
          </a:solidFill>
          <a:effectLst>
            <a:outerShdw blurRad="50800" dist="38100" dir="18900000" algn="bl" rotWithShape="0">
              <a:prstClr val="black">
                <a:alpha val="40000"/>
              </a:prstClr>
            </a:outerShdw>
          </a:effectLst>
        </p:grpSpPr>
        <p:sp>
          <p:nvSpPr>
            <p:cNvPr id="3129" name="AutoShape 57"/>
            <p:cNvSpPr>
              <a:spLocks noChangeAspect="1" noChangeArrowheads="1" noTextEdit="1"/>
            </p:cNvSpPr>
            <p:nvPr/>
          </p:nvSpPr>
          <p:spPr bwMode="auto">
            <a:xfrm>
              <a:off x="2281" y="2226"/>
              <a:ext cx="7200" cy="4936"/>
            </a:xfrm>
            <a:prstGeom prst="rect">
              <a:avLst/>
            </a:prstGeom>
            <a:grpFill/>
          </p:spPr>
          <p:txBody>
            <a:bodyPr vert="horz" wrap="square" lIns="91440" tIns="45720" rIns="91440" bIns="45720" numCol="1" anchor="t" anchorCtr="0" compatLnSpc="1">
              <a:prstTxWarp prst="textNoShape">
                <a:avLst/>
              </a:prstTxWarp>
            </a:bodyPr>
            <a:lstStyle/>
            <a:p>
              <a:endParaRPr lang="pt-PT" sz="1600">
                <a:latin typeface="+mn-lt"/>
              </a:endParaRPr>
            </a:p>
          </p:txBody>
        </p:sp>
        <p:sp>
          <p:nvSpPr>
            <p:cNvPr id="3128" name="Rectangle 56"/>
            <p:cNvSpPr>
              <a:spLocks noChangeArrowheads="1"/>
            </p:cNvSpPr>
            <p:nvPr/>
          </p:nvSpPr>
          <p:spPr bwMode="auto">
            <a:xfrm>
              <a:off x="2741" y="2380"/>
              <a:ext cx="2296" cy="462"/>
            </a:xfrm>
            <a:prstGeom prst="rect">
              <a:avLst/>
            </a:prstGeom>
            <a:grpFill/>
            <a:ln w="25400">
              <a:solidFill>
                <a:schemeClr val="accent1">
                  <a:shade val="50000"/>
                </a:schemeClr>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1" i="0" u="none" strike="noStrike" cap="none" normalizeH="0" baseline="0" smtClean="0">
                  <a:ln>
                    <a:noFill/>
                  </a:ln>
                  <a:solidFill>
                    <a:schemeClr val="accent1">
                      <a:lumMod val="75000"/>
                    </a:schemeClr>
                  </a:solidFill>
                  <a:effectLst/>
                  <a:latin typeface="+mn-lt"/>
                  <a:ea typeface="Times New Roman" pitchFamily="18" charset="0"/>
                  <a:cs typeface="Arial" pitchFamily="34" charset="0"/>
                </a:rPr>
                <a:t>Decreto-Lei n.º 238/91</a:t>
              </a:r>
              <a:endParaRPr kumimoji="0" lang="pt-PT" sz="1600" b="0" i="0" u="none" strike="noStrike" cap="none" normalizeH="0" baseline="0" smtClean="0">
                <a:ln>
                  <a:noFill/>
                </a:ln>
                <a:solidFill>
                  <a:schemeClr val="accent1">
                    <a:lumMod val="75000"/>
                  </a:schemeClr>
                </a:solidFill>
                <a:effectLst/>
                <a:latin typeface="+mn-lt"/>
                <a:cs typeface="Arial" pitchFamily="34" charset="0"/>
              </a:endParaRPr>
            </a:p>
          </p:txBody>
        </p:sp>
        <p:sp>
          <p:nvSpPr>
            <p:cNvPr id="3127" name="Rectangle 55"/>
            <p:cNvSpPr>
              <a:spLocks noChangeArrowheads="1"/>
            </p:cNvSpPr>
            <p:nvPr/>
          </p:nvSpPr>
          <p:spPr bwMode="auto">
            <a:xfrm>
              <a:off x="3047" y="3151"/>
              <a:ext cx="2451" cy="616"/>
            </a:xfrm>
            <a:prstGeom prst="rect">
              <a:avLst/>
            </a:prstGeom>
            <a:grpFill/>
            <a:ln w="25400">
              <a:solidFill>
                <a:schemeClr val="accent1">
                  <a:shade val="50000"/>
                </a:schemeClr>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1" i="0" u="none" strike="noStrike" cap="none" normalizeH="0" baseline="0" dirty="0" smtClean="0">
                  <a:ln>
                    <a:noFill/>
                  </a:ln>
                  <a:solidFill>
                    <a:schemeClr val="tx1"/>
                  </a:solidFill>
                  <a:effectLst/>
                  <a:latin typeface="+mn-lt"/>
                  <a:ea typeface="Times New Roman" pitchFamily="18" charset="0"/>
                  <a:cs typeface="Arial" pitchFamily="34" charset="0"/>
                </a:rPr>
                <a:t>Declaração de Rectificação n.º 236-A/91</a:t>
              </a:r>
              <a:endParaRPr kumimoji="0" lang="pt-PT" sz="1600" b="0" i="0" u="none" strike="noStrike" cap="none" normalizeH="0" baseline="0" dirty="0" smtClean="0">
                <a:ln>
                  <a:noFill/>
                </a:ln>
                <a:solidFill>
                  <a:schemeClr val="tx1"/>
                </a:solidFill>
                <a:effectLst/>
                <a:latin typeface="+mn-lt"/>
                <a:cs typeface="Arial" pitchFamily="34" charset="0"/>
              </a:endParaRPr>
            </a:p>
          </p:txBody>
        </p:sp>
        <p:sp>
          <p:nvSpPr>
            <p:cNvPr id="3126" name="Rectangle 54"/>
            <p:cNvSpPr>
              <a:spLocks noChangeArrowheads="1"/>
            </p:cNvSpPr>
            <p:nvPr/>
          </p:nvSpPr>
          <p:spPr bwMode="auto">
            <a:xfrm>
              <a:off x="3660" y="3922"/>
              <a:ext cx="2298" cy="463"/>
            </a:xfrm>
            <a:prstGeom prst="rect">
              <a:avLst/>
            </a:prstGeom>
            <a:grpFill/>
            <a:ln w="25400">
              <a:solidFill>
                <a:schemeClr val="accent1">
                  <a:shade val="50000"/>
                </a:schemeClr>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1" i="0" u="none" strike="noStrike" cap="none" normalizeH="0" baseline="0" dirty="0" smtClean="0">
                  <a:ln>
                    <a:noFill/>
                  </a:ln>
                  <a:solidFill>
                    <a:schemeClr val="accent1">
                      <a:lumMod val="75000"/>
                    </a:schemeClr>
                  </a:solidFill>
                  <a:effectLst/>
                  <a:latin typeface="+mn-lt"/>
                  <a:ea typeface="Times New Roman" pitchFamily="18" charset="0"/>
                  <a:cs typeface="Arial" pitchFamily="34" charset="0"/>
                </a:rPr>
                <a:t>Decreto-Lei n.º 127/95</a:t>
              </a:r>
              <a:endParaRPr kumimoji="0" lang="pt-PT" sz="1600" b="0" i="0" u="none" strike="noStrike" cap="none" normalizeH="0" baseline="0" dirty="0" smtClean="0">
                <a:ln>
                  <a:noFill/>
                </a:ln>
                <a:solidFill>
                  <a:schemeClr val="accent1">
                    <a:lumMod val="75000"/>
                  </a:schemeClr>
                </a:solidFill>
                <a:effectLst/>
                <a:latin typeface="+mn-lt"/>
                <a:cs typeface="Arial" pitchFamily="34" charset="0"/>
              </a:endParaRPr>
            </a:p>
          </p:txBody>
        </p:sp>
        <p:sp>
          <p:nvSpPr>
            <p:cNvPr id="3125" name="Rectangle 53"/>
            <p:cNvSpPr>
              <a:spLocks noChangeArrowheads="1"/>
            </p:cNvSpPr>
            <p:nvPr/>
          </p:nvSpPr>
          <p:spPr bwMode="auto">
            <a:xfrm>
              <a:off x="6877" y="5816"/>
              <a:ext cx="2298" cy="666"/>
            </a:xfrm>
            <a:prstGeom prst="rect">
              <a:avLst/>
            </a:prstGeom>
            <a:grpFill/>
            <a:ln w="25400">
              <a:solidFill>
                <a:schemeClr val="accent1">
                  <a:shade val="50000"/>
                </a:schemeClr>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1" i="0" u="none" strike="noStrike" cap="none" normalizeH="0" baseline="0" dirty="0" smtClean="0">
                  <a:ln>
                    <a:noFill/>
                  </a:ln>
                  <a:solidFill>
                    <a:schemeClr val="tx1"/>
                  </a:solidFill>
                  <a:effectLst/>
                  <a:latin typeface="+mn-lt"/>
                  <a:ea typeface="Times New Roman" pitchFamily="18" charset="0"/>
                  <a:cs typeface="Arial" pitchFamily="34" charset="0"/>
                </a:rPr>
                <a:t>Decreto-Lei n.º 158/2009 (SNC)</a:t>
              </a:r>
              <a:endParaRPr kumimoji="0" lang="pt-PT" sz="1600" b="0" i="0" u="none" strike="noStrike" cap="none" normalizeH="0" baseline="0" dirty="0" smtClean="0">
                <a:ln>
                  <a:noFill/>
                </a:ln>
                <a:solidFill>
                  <a:schemeClr val="tx1"/>
                </a:solidFill>
                <a:effectLst/>
                <a:latin typeface="+mn-lt"/>
                <a:cs typeface="Arial" pitchFamily="34" charset="0"/>
              </a:endParaRPr>
            </a:p>
          </p:txBody>
        </p:sp>
        <p:sp>
          <p:nvSpPr>
            <p:cNvPr id="3124" name="Rectangle 52"/>
            <p:cNvSpPr>
              <a:spLocks noChangeArrowheads="1"/>
            </p:cNvSpPr>
            <p:nvPr/>
          </p:nvSpPr>
          <p:spPr bwMode="auto">
            <a:xfrm>
              <a:off x="5958" y="4539"/>
              <a:ext cx="2298" cy="462"/>
            </a:xfrm>
            <a:prstGeom prst="rect">
              <a:avLst/>
            </a:prstGeom>
            <a:grpFill/>
            <a:ln w="25400">
              <a:solidFill>
                <a:schemeClr val="accent1">
                  <a:shade val="50000"/>
                </a:schemeClr>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1" i="0" u="none" strike="noStrike" cap="none" normalizeH="0" baseline="0" dirty="0" smtClean="0">
                  <a:ln>
                    <a:noFill/>
                  </a:ln>
                  <a:solidFill>
                    <a:schemeClr val="tx1"/>
                  </a:solidFill>
                  <a:effectLst/>
                  <a:latin typeface="+mn-lt"/>
                  <a:ea typeface="Times New Roman" pitchFamily="18" charset="0"/>
                  <a:cs typeface="Arial" pitchFamily="34" charset="0"/>
                </a:rPr>
                <a:t>Decreto-Lei n.º 88/2004</a:t>
              </a:r>
              <a:endParaRPr kumimoji="0" lang="pt-PT" sz="1600" b="0" i="0" u="none" strike="noStrike" cap="none" normalizeH="0" baseline="0" dirty="0" smtClean="0">
                <a:ln>
                  <a:noFill/>
                </a:ln>
                <a:solidFill>
                  <a:schemeClr val="tx1"/>
                </a:solidFill>
                <a:effectLst/>
                <a:latin typeface="+mn-lt"/>
                <a:cs typeface="Arial" pitchFamily="34" charset="0"/>
              </a:endParaRPr>
            </a:p>
          </p:txBody>
        </p:sp>
        <p:sp>
          <p:nvSpPr>
            <p:cNvPr id="3123" name="Rectangle 51"/>
            <p:cNvSpPr>
              <a:spLocks noChangeArrowheads="1"/>
            </p:cNvSpPr>
            <p:nvPr/>
          </p:nvSpPr>
          <p:spPr bwMode="auto">
            <a:xfrm>
              <a:off x="6264" y="5311"/>
              <a:ext cx="2298" cy="462"/>
            </a:xfrm>
            <a:prstGeom prst="rect">
              <a:avLst/>
            </a:prstGeom>
            <a:grpFill/>
            <a:ln w="25400">
              <a:solidFill>
                <a:schemeClr val="accent1">
                  <a:shade val="50000"/>
                </a:schemeClr>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1" i="0" u="none" strike="noStrike" cap="none" normalizeH="0" baseline="0" dirty="0" smtClean="0">
                  <a:ln>
                    <a:noFill/>
                  </a:ln>
                  <a:solidFill>
                    <a:schemeClr val="accent1">
                      <a:lumMod val="75000"/>
                    </a:schemeClr>
                  </a:solidFill>
                  <a:effectLst/>
                  <a:latin typeface="+mn-lt"/>
                  <a:ea typeface="Times New Roman" pitchFamily="18" charset="0"/>
                  <a:cs typeface="Arial" pitchFamily="34" charset="0"/>
                </a:rPr>
                <a:t>Decreto-Lei n.º 35/2005</a:t>
              </a:r>
              <a:endParaRPr kumimoji="0" lang="pt-PT" sz="1600" b="0" i="0" u="none" strike="noStrike" cap="none" normalizeH="0" baseline="0" dirty="0" smtClean="0">
                <a:ln>
                  <a:noFill/>
                </a:ln>
                <a:solidFill>
                  <a:schemeClr val="accent1">
                    <a:lumMod val="75000"/>
                  </a:schemeClr>
                </a:solidFill>
                <a:effectLst/>
                <a:latin typeface="+mn-lt"/>
                <a:cs typeface="Arial" pitchFamily="34" charset="0"/>
              </a:endParaRPr>
            </a:p>
          </p:txBody>
        </p:sp>
        <p:sp>
          <p:nvSpPr>
            <p:cNvPr id="3122" name="Line 50"/>
            <p:cNvSpPr>
              <a:spLocks noChangeShapeType="1"/>
            </p:cNvSpPr>
            <p:nvPr/>
          </p:nvSpPr>
          <p:spPr bwMode="auto">
            <a:xfrm>
              <a:off x="2587" y="6699"/>
              <a:ext cx="6741" cy="0"/>
            </a:xfrm>
            <a:prstGeom prst="line">
              <a:avLst/>
            </a:prstGeom>
            <a:grpFill/>
            <a:ln w="38100">
              <a:solidFill>
                <a:srgbClr val="003366"/>
              </a:solidFill>
              <a:round/>
              <a:headEnd/>
              <a:tailEnd type="stealth" w="med" len="med"/>
            </a:ln>
          </p:spPr>
          <p:txBody>
            <a:bodyPr vert="horz" wrap="square" lIns="91440" tIns="45720" rIns="91440" bIns="45720" numCol="1" anchor="t" anchorCtr="0" compatLnSpc="1">
              <a:prstTxWarp prst="textNoShape">
                <a:avLst/>
              </a:prstTxWarp>
            </a:bodyPr>
            <a:lstStyle/>
            <a:p>
              <a:endParaRPr lang="pt-PT" sz="1600">
                <a:latin typeface="+mn-lt"/>
              </a:endParaRPr>
            </a:p>
          </p:txBody>
        </p:sp>
        <p:sp>
          <p:nvSpPr>
            <p:cNvPr id="3121" name="Line 49"/>
            <p:cNvSpPr>
              <a:spLocks noChangeShapeType="1"/>
            </p:cNvSpPr>
            <p:nvPr/>
          </p:nvSpPr>
          <p:spPr bwMode="auto">
            <a:xfrm>
              <a:off x="7031" y="6482"/>
              <a:ext cx="1" cy="217"/>
            </a:xfrm>
            <a:prstGeom prst="line">
              <a:avLst/>
            </a:prstGeom>
            <a:grpFill/>
            <a:ln w="25400">
              <a:solidFill>
                <a:srgbClr val="969696"/>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600">
                <a:latin typeface="+mn-lt"/>
              </a:endParaRPr>
            </a:p>
          </p:txBody>
        </p:sp>
        <p:sp>
          <p:nvSpPr>
            <p:cNvPr id="3120" name="Line 48"/>
            <p:cNvSpPr>
              <a:spLocks noChangeShapeType="1"/>
            </p:cNvSpPr>
            <p:nvPr/>
          </p:nvSpPr>
          <p:spPr bwMode="auto">
            <a:xfrm>
              <a:off x="6417" y="5773"/>
              <a:ext cx="0" cy="926"/>
            </a:xfrm>
            <a:prstGeom prst="line">
              <a:avLst/>
            </a:prstGeom>
            <a:grpFill/>
            <a:ln w="25400">
              <a:solidFill>
                <a:srgbClr val="969696"/>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600">
                <a:latin typeface="+mn-lt"/>
              </a:endParaRPr>
            </a:p>
          </p:txBody>
        </p:sp>
        <p:sp>
          <p:nvSpPr>
            <p:cNvPr id="3119" name="Line 47"/>
            <p:cNvSpPr>
              <a:spLocks noChangeShapeType="1"/>
            </p:cNvSpPr>
            <p:nvPr/>
          </p:nvSpPr>
          <p:spPr bwMode="auto">
            <a:xfrm>
              <a:off x="6111" y="5002"/>
              <a:ext cx="0" cy="1697"/>
            </a:xfrm>
            <a:prstGeom prst="line">
              <a:avLst/>
            </a:prstGeom>
            <a:grpFill/>
            <a:ln w="25400">
              <a:solidFill>
                <a:srgbClr val="969696"/>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600">
                <a:latin typeface="+mn-lt"/>
              </a:endParaRPr>
            </a:p>
          </p:txBody>
        </p:sp>
        <p:sp>
          <p:nvSpPr>
            <p:cNvPr id="3118" name="Line 46"/>
            <p:cNvSpPr>
              <a:spLocks noChangeShapeType="1"/>
            </p:cNvSpPr>
            <p:nvPr/>
          </p:nvSpPr>
          <p:spPr bwMode="auto">
            <a:xfrm>
              <a:off x="3813" y="4385"/>
              <a:ext cx="1" cy="2314"/>
            </a:xfrm>
            <a:prstGeom prst="line">
              <a:avLst/>
            </a:prstGeom>
            <a:grpFill/>
            <a:ln w="25400">
              <a:solidFill>
                <a:srgbClr val="969696"/>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600">
                <a:latin typeface="+mn-lt"/>
              </a:endParaRPr>
            </a:p>
          </p:txBody>
        </p:sp>
        <p:sp>
          <p:nvSpPr>
            <p:cNvPr id="3117" name="Line 45"/>
            <p:cNvSpPr>
              <a:spLocks noChangeShapeType="1"/>
            </p:cNvSpPr>
            <p:nvPr/>
          </p:nvSpPr>
          <p:spPr bwMode="auto">
            <a:xfrm>
              <a:off x="3200" y="3768"/>
              <a:ext cx="1" cy="2931"/>
            </a:xfrm>
            <a:prstGeom prst="line">
              <a:avLst/>
            </a:prstGeom>
            <a:grpFill/>
            <a:ln w="25400">
              <a:solidFill>
                <a:srgbClr val="969696"/>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600">
                <a:latin typeface="+mn-lt"/>
              </a:endParaRPr>
            </a:p>
          </p:txBody>
        </p:sp>
        <p:sp>
          <p:nvSpPr>
            <p:cNvPr id="3116" name="Line 44"/>
            <p:cNvSpPr>
              <a:spLocks noChangeShapeType="1"/>
            </p:cNvSpPr>
            <p:nvPr/>
          </p:nvSpPr>
          <p:spPr bwMode="auto">
            <a:xfrm>
              <a:off x="2894" y="2843"/>
              <a:ext cx="1" cy="3856"/>
            </a:xfrm>
            <a:prstGeom prst="line">
              <a:avLst/>
            </a:prstGeom>
            <a:grpFill/>
            <a:ln w="25400">
              <a:solidFill>
                <a:srgbClr val="969696"/>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600">
                <a:latin typeface="+mn-lt"/>
              </a:endParaRPr>
            </a:p>
          </p:txBody>
        </p:sp>
        <p:sp>
          <p:nvSpPr>
            <p:cNvPr id="3115" name="Text Box 43"/>
            <p:cNvSpPr txBox="1">
              <a:spLocks noChangeArrowheads="1"/>
            </p:cNvSpPr>
            <p:nvPr/>
          </p:nvSpPr>
          <p:spPr bwMode="auto">
            <a:xfrm>
              <a:off x="2434" y="6803"/>
              <a:ext cx="766" cy="309"/>
            </a:xfrm>
            <a:prstGeom prst="rect">
              <a:avLst/>
            </a:prstGeom>
            <a:grp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600" b="1" i="0" u="none" strike="noStrike" cap="none" normalizeH="0" baseline="0" dirty="0" smtClean="0">
                  <a:ln>
                    <a:noFill/>
                  </a:ln>
                  <a:solidFill>
                    <a:schemeClr val="tx1"/>
                  </a:solidFill>
                  <a:effectLst/>
                  <a:latin typeface="+mn-lt"/>
                  <a:ea typeface="Times New Roman" pitchFamily="18" charset="0"/>
                  <a:cs typeface="Arial" pitchFamily="34" charset="0"/>
                </a:rPr>
                <a:t>1991</a:t>
              </a:r>
              <a:endParaRPr kumimoji="0" lang="pt-PT" sz="1600" b="0" i="0" u="none" strike="noStrike" cap="none" normalizeH="0" baseline="0" dirty="0" smtClean="0">
                <a:ln>
                  <a:noFill/>
                </a:ln>
                <a:solidFill>
                  <a:schemeClr val="tx1"/>
                </a:solidFill>
                <a:effectLst/>
                <a:latin typeface="+mn-lt"/>
                <a:cs typeface="Arial" pitchFamily="34" charset="0"/>
              </a:endParaRPr>
            </a:p>
          </p:txBody>
        </p:sp>
        <p:sp>
          <p:nvSpPr>
            <p:cNvPr id="3114" name="Text Box 42"/>
            <p:cNvSpPr txBox="1">
              <a:spLocks noChangeArrowheads="1"/>
            </p:cNvSpPr>
            <p:nvPr/>
          </p:nvSpPr>
          <p:spPr bwMode="auto">
            <a:xfrm>
              <a:off x="6724" y="6803"/>
              <a:ext cx="766" cy="309"/>
            </a:xfrm>
            <a:prstGeom prst="rect">
              <a:avLst/>
            </a:prstGeom>
            <a:grp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1600" b="1" i="0" u="none" strike="noStrike" cap="none" normalizeH="0" baseline="0" smtClean="0">
                  <a:ln>
                    <a:noFill/>
                  </a:ln>
                  <a:solidFill>
                    <a:schemeClr val="tx1"/>
                  </a:solidFill>
                  <a:effectLst/>
                  <a:latin typeface="+mn-lt"/>
                  <a:ea typeface="Times New Roman" pitchFamily="18" charset="0"/>
                  <a:cs typeface="Arial" pitchFamily="34" charset="0"/>
                </a:rPr>
                <a:t>2009</a:t>
              </a:r>
              <a:endParaRPr kumimoji="0" lang="pt-PT" sz="1600" b="0" i="0" u="none" strike="noStrike" cap="none" normalizeH="0" baseline="0" smtClean="0">
                <a:ln>
                  <a:noFill/>
                </a:ln>
                <a:solidFill>
                  <a:schemeClr val="tx1"/>
                </a:solidFill>
                <a:effectLst/>
                <a:latin typeface="+mn-lt"/>
                <a:cs typeface="Arial" pitchFamily="34" charset="0"/>
              </a:endParaRPr>
            </a:p>
          </p:txBody>
        </p:sp>
      </p:grpSp>
      <p:pic>
        <p:nvPicPr>
          <p:cNvPr id="61"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553200" y="1981200"/>
            <a:ext cx="928670" cy="1257752"/>
          </a:xfrm>
          <a:prstGeom prst="rect">
            <a:avLst/>
          </a:prstGeom>
          <a:noFill/>
          <a:ln w="9525">
            <a:noFill/>
            <a:miter lim="800000"/>
            <a:headEnd/>
            <a:tailEnd/>
          </a:ln>
        </p:spPr>
      </p:pic>
      <p:sp>
        <p:nvSpPr>
          <p:cNvPr id="62" name="Chamada em forma de nuvem 61"/>
          <p:cNvSpPr/>
          <p:nvPr/>
        </p:nvSpPr>
        <p:spPr>
          <a:xfrm>
            <a:off x="6858000" y="1295400"/>
            <a:ext cx="1905000" cy="8382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Historial</a:t>
            </a:r>
          </a:p>
        </p:txBody>
      </p:sp>
      <p:sp>
        <p:nvSpPr>
          <p:cNvPr id="23" name="Marcador de Posição do Número do Diapositivo 22"/>
          <p:cNvSpPr>
            <a:spLocks noGrp="1"/>
          </p:cNvSpPr>
          <p:nvPr>
            <p:ph type="sldNum" sz="quarter" idx="12"/>
          </p:nvPr>
        </p:nvSpPr>
        <p:spPr/>
        <p:txBody>
          <a:bodyPr/>
          <a:lstStyle/>
          <a:p>
            <a:fld id="{4719B857-6CA3-44CB-8B2D-4E132A4A98BF}" type="slidenum">
              <a:rPr lang="pt-PT" smtClean="0"/>
              <a:pPr/>
              <a:t>196</a:t>
            </a:fld>
            <a:endParaRPr lang="pt-PT"/>
          </a:p>
        </p:txBody>
      </p:sp>
      <p:pic>
        <p:nvPicPr>
          <p:cNvPr id="26" name="Imagem 25"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27" name="CaixaDeTexto 2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8" name="Marcador de Posição da Data 27"/>
          <p:cNvSpPr>
            <a:spLocks noGrp="1"/>
          </p:cNvSpPr>
          <p:nvPr>
            <p:ph type="dt" sz="half" idx="10"/>
          </p:nvPr>
        </p:nvSpPr>
        <p:spPr/>
        <p:txBody>
          <a:bodyPr/>
          <a:lstStyle/>
          <a:p>
            <a:r>
              <a:rPr lang="pt-PT" smtClean="0"/>
              <a:t>João Gomes /Jorge Pires</a:t>
            </a:r>
            <a:endParaRPr lang="en-US"/>
          </a:p>
        </p:txBody>
      </p:sp>
      <p:sp>
        <p:nvSpPr>
          <p:cNvPr id="29" name="Marcador de Posição do Rodapé 28"/>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286676" cy="4114800"/>
          </a:xfrm>
          <a:ln/>
        </p:spPr>
        <p:txBody>
          <a:bodyPr>
            <a:normAutofit fontScale="92500"/>
          </a:bodyPr>
          <a:lstStyle/>
          <a:p>
            <a:pPr algn="just">
              <a:spcBef>
                <a:spcPts val="7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sz="2800" b="1" dirty="0" err="1" smtClean="0">
                <a:solidFill>
                  <a:srgbClr val="002060"/>
                </a:solidFill>
              </a:rPr>
              <a:t>Decreto</a:t>
            </a:r>
            <a:r>
              <a:rPr lang="en-GB" sz="2800" b="1" dirty="0" smtClean="0">
                <a:solidFill>
                  <a:srgbClr val="002060"/>
                </a:solidFill>
              </a:rPr>
              <a:t>-Lei n.º 158/2009</a:t>
            </a:r>
            <a:r>
              <a:rPr lang="en-GB" sz="2800" dirty="0" smtClean="0">
                <a:solidFill>
                  <a:srgbClr val="002060"/>
                </a:solidFill>
              </a:rPr>
              <a:t>, de 13 de </a:t>
            </a:r>
            <a:r>
              <a:rPr lang="en-GB" sz="2800" dirty="0" err="1" smtClean="0">
                <a:solidFill>
                  <a:srgbClr val="002060"/>
                </a:solidFill>
              </a:rPr>
              <a:t>Julho</a:t>
            </a:r>
            <a:r>
              <a:rPr lang="en-GB" sz="2800" dirty="0" smtClean="0">
                <a:solidFill>
                  <a:srgbClr val="002060"/>
                </a:solidFill>
              </a:rPr>
              <a:t> (SNC).</a:t>
            </a:r>
          </a:p>
          <a:p>
            <a:pPr algn="just">
              <a:lnSpc>
                <a:spcPct val="100000"/>
              </a:lnSpc>
              <a:spcBef>
                <a:spcPts val="7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sz="2800" b="1" dirty="0" err="1" smtClean="0">
                <a:solidFill>
                  <a:srgbClr val="002060"/>
                </a:solidFill>
              </a:rPr>
              <a:t>Decreto</a:t>
            </a:r>
            <a:r>
              <a:rPr lang="en-GB" sz="2800" b="1" dirty="0" smtClean="0">
                <a:solidFill>
                  <a:srgbClr val="002060"/>
                </a:solidFill>
              </a:rPr>
              <a:t>-Lei </a:t>
            </a:r>
            <a:r>
              <a:rPr lang="en-GB" sz="2800" b="1" dirty="0">
                <a:solidFill>
                  <a:srgbClr val="002060"/>
                </a:solidFill>
              </a:rPr>
              <a:t>nº. 238/91</a:t>
            </a:r>
            <a:r>
              <a:rPr lang="en-GB" sz="2800" dirty="0">
                <a:solidFill>
                  <a:srgbClr val="002060"/>
                </a:solidFill>
              </a:rPr>
              <a:t>, de 2 de </a:t>
            </a:r>
            <a:r>
              <a:rPr lang="en-GB" sz="2800" dirty="0" err="1">
                <a:solidFill>
                  <a:srgbClr val="002060"/>
                </a:solidFill>
              </a:rPr>
              <a:t>Julho</a:t>
            </a:r>
            <a:r>
              <a:rPr lang="en-GB" sz="2800" dirty="0">
                <a:solidFill>
                  <a:srgbClr val="002060"/>
                </a:solidFill>
              </a:rPr>
              <a:t> (</a:t>
            </a:r>
            <a:r>
              <a:rPr lang="en-GB" sz="2800" dirty="0" err="1">
                <a:solidFill>
                  <a:srgbClr val="002060"/>
                </a:solidFill>
              </a:rPr>
              <a:t>transposição</a:t>
            </a:r>
            <a:r>
              <a:rPr lang="en-GB" sz="2800" dirty="0">
                <a:solidFill>
                  <a:srgbClr val="002060"/>
                </a:solidFill>
              </a:rPr>
              <a:t> </a:t>
            </a:r>
            <a:r>
              <a:rPr lang="en-GB" sz="2800" dirty="0" err="1">
                <a:solidFill>
                  <a:srgbClr val="002060"/>
                </a:solidFill>
              </a:rPr>
              <a:t>da</a:t>
            </a:r>
            <a:r>
              <a:rPr lang="en-GB" sz="2800" dirty="0">
                <a:solidFill>
                  <a:srgbClr val="002060"/>
                </a:solidFill>
              </a:rPr>
              <a:t> 7.ª </a:t>
            </a:r>
            <a:r>
              <a:rPr lang="en-GB" sz="2800" dirty="0" err="1">
                <a:solidFill>
                  <a:srgbClr val="002060"/>
                </a:solidFill>
              </a:rPr>
              <a:t>Directiva</a:t>
            </a:r>
            <a:r>
              <a:rPr lang="en-GB" sz="2800" dirty="0">
                <a:solidFill>
                  <a:srgbClr val="002060"/>
                </a:solidFill>
              </a:rPr>
              <a:t> – </a:t>
            </a:r>
            <a:r>
              <a:rPr lang="en-GB" sz="2800" dirty="0" err="1">
                <a:solidFill>
                  <a:srgbClr val="002060"/>
                </a:solidFill>
              </a:rPr>
              <a:t>Contas</a:t>
            </a:r>
            <a:r>
              <a:rPr lang="en-GB" sz="2800" dirty="0">
                <a:solidFill>
                  <a:srgbClr val="002060"/>
                </a:solidFill>
              </a:rPr>
              <a:t> </a:t>
            </a:r>
            <a:r>
              <a:rPr lang="en-GB" sz="2800" dirty="0" err="1" smtClean="0">
                <a:solidFill>
                  <a:srgbClr val="002060"/>
                </a:solidFill>
              </a:rPr>
              <a:t>consolidadas</a:t>
            </a:r>
            <a:r>
              <a:rPr lang="en-GB" sz="2800" dirty="0" smtClean="0">
                <a:solidFill>
                  <a:srgbClr val="002060"/>
                </a:solidFill>
              </a:rPr>
              <a:t>) - </a:t>
            </a:r>
            <a:r>
              <a:rPr lang="en-GB" sz="2800" dirty="0" err="1" smtClean="0">
                <a:solidFill>
                  <a:srgbClr val="C00000"/>
                </a:solidFill>
              </a:rPr>
              <a:t>Revogado</a:t>
            </a:r>
            <a:r>
              <a:rPr lang="en-GB" sz="2800" dirty="0" smtClean="0">
                <a:solidFill>
                  <a:schemeClr val="tx2">
                    <a:lumMod val="50000"/>
                  </a:schemeClr>
                </a:solidFill>
              </a:rPr>
              <a:t>.</a:t>
            </a:r>
          </a:p>
          <a:p>
            <a:pPr algn="just">
              <a:spcBef>
                <a:spcPts val="7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pt-PT" sz="2800" b="1" dirty="0" smtClean="0">
                <a:solidFill>
                  <a:srgbClr val="002060"/>
                </a:solidFill>
              </a:rPr>
              <a:t>Portaria 1446-C/2001</a:t>
            </a:r>
            <a:r>
              <a:rPr lang="pt-PT" sz="2800" dirty="0" smtClean="0">
                <a:solidFill>
                  <a:srgbClr val="002060"/>
                </a:solidFill>
              </a:rPr>
              <a:t>, de 21 de Dezembro. </a:t>
            </a:r>
          </a:p>
          <a:p>
            <a:pPr algn="just">
              <a:spcBef>
                <a:spcPts val="7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pt-PT" sz="2800" dirty="0" smtClean="0">
                <a:solidFill>
                  <a:srgbClr val="002060"/>
                </a:solidFill>
              </a:rPr>
              <a:t>N.º 4 do </a:t>
            </a:r>
            <a:r>
              <a:rPr lang="pt-PT" sz="2800" b="1" dirty="0" smtClean="0">
                <a:solidFill>
                  <a:srgbClr val="002060"/>
                </a:solidFill>
              </a:rPr>
              <a:t>Artigo 63º do CIRC</a:t>
            </a:r>
            <a:r>
              <a:rPr lang="pt-PT" sz="2800" dirty="0" smtClean="0">
                <a:solidFill>
                  <a:srgbClr val="002060"/>
                </a:solidFill>
              </a:rPr>
              <a:t> – Preços de Transferência </a:t>
            </a:r>
            <a:r>
              <a:rPr lang="pt-PT" sz="1600" dirty="0" smtClean="0">
                <a:solidFill>
                  <a:srgbClr val="002060"/>
                </a:solidFill>
              </a:rPr>
              <a:t>(1)</a:t>
            </a:r>
            <a:r>
              <a:rPr lang="pt-PT" sz="2800" dirty="0" smtClean="0">
                <a:solidFill>
                  <a:srgbClr val="002060"/>
                </a:solidFill>
              </a:rPr>
              <a:t>.</a:t>
            </a:r>
          </a:p>
          <a:p>
            <a:pPr algn="just">
              <a:spcBef>
                <a:spcPts val="700"/>
              </a:spcBef>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endParaRPr lang="pt-PT" sz="2400" dirty="0" smtClean="0">
              <a:solidFill>
                <a:srgbClr val="002060"/>
              </a:solidFill>
            </a:endParaRPr>
          </a:p>
          <a:p>
            <a:pPr algn="just">
              <a:spcBef>
                <a:spcPts val="700"/>
              </a:spcBef>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pt-PT" sz="1900" dirty="0" smtClean="0">
                <a:solidFill>
                  <a:srgbClr val="002060"/>
                </a:solidFill>
              </a:rPr>
              <a:t>	(1) Nova redacção dada pelo Decreto-Lei n.º 159/2009, de 13 de Julho.</a:t>
            </a:r>
            <a:endParaRPr lang="en-GB" sz="1900" dirty="0" smtClean="0">
              <a:solidFill>
                <a:schemeClr val="tx2">
                  <a:lumMod val="50000"/>
                </a:schemeClr>
              </a:solidFill>
            </a:endParaRPr>
          </a:p>
          <a:p>
            <a:pPr algn="just">
              <a:lnSpc>
                <a:spcPct val="100000"/>
              </a:lnSpc>
              <a:spcBef>
                <a:spcPts val="7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endParaRPr lang="en-GB" sz="2800" dirty="0" smtClean="0">
              <a:solidFill>
                <a:schemeClr val="tx2">
                  <a:lumMod val="50000"/>
                </a:schemeClr>
              </a:solidFill>
            </a:endParaRPr>
          </a:p>
        </p:txBody>
      </p:sp>
      <p:sp>
        <p:nvSpPr>
          <p:cNvPr id="7171"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0" name="Rectângulo 9"/>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a:solidFill>
                  <a:srgbClr val="FFC000"/>
                </a:solidFill>
              </a:rPr>
              <a:t>Enquadramento</a:t>
            </a:r>
          </a:p>
        </p:txBody>
      </p:sp>
      <p:sp>
        <p:nvSpPr>
          <p:cNvPr id="5" name="Marcador de Posição do Número do Diapositivo 4"/>
          <p:cNvSpPr>
            <a:spLocks noGrp="1"/>
          </p:cNvSpPr>
          <p:nvPr>
            <p:ph type="sldNum" sz="quarter" idx="12"/>
          </p:nvPr>
        </p:nvSpPr>
        <p:spPr/>
        <p:txBody>
          <a:bodyPr/>
          <a:lstStyle/>
          <a:p>
            <a:fld id="{4719B857-6CA3-44CB-8B2D-4E132A4A98BF}" type="slidenum">
              <a:rPr lang="pt-PT" smtClean="0"/>
              <a:pPr/>
              <a:t>197</a:t>
            </a:fld>
            <a:endParaRPr lang="pt-PT"/>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9" name="CaixaDeTexto 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2438400"/>
            <a:ext cx="7372376" cy="3733800"/>
          </a:xfrm>
          <a:solidFill>
            <a:schemeClr val="accent1">
              <a:lumMod val="20000"/>
              <a:lumOff val="80000"/>
            </a:schemeClr>
          </a:solidFill>
          <a:ln/>
        </p:spPr>
        <p:txBody>
          <a:bodyPr>
            <a:normAutofit fontScale="92500" lnSpcReduction="10000"/>
          </a:bodyPr>
          <a:lstStyle/>
          <a:p>
            <a:pPr marL="0" algn="just">
              <a:spcBef>
                <a:spcPts val="0"/>
              </a:spcBef>
              <a:buNone/>
            </a:pPr>
            <a:r>
              <a:rPr lang="pt-PT" sz="2800" dirty="0" smtClean="0">
                <a:solidFill>
                  <a:schemeClr val="accent1">
                    <a:lumMod val="50000"/>
                  </a:schemeClr>
                </a:solidFill>
              </a:rPr>
              <a:t>Transpôs para a ordem jurídica interna o tratamento contabilístico de consolidação de contas, em consonância com o estabelecido na Directiva n.º 83/349/CEE (Sétima Directiva) e veio introduzir novos ajustamentos no Plano Oficial de Contabilidade (POC) que datava de 1989. Estes ajustamentos, consistiram em algumas modificações e no aditamento dos capítulos 13 e 14, respeitantes a normas de consolidação de contas e demonstrações financeiras consolidadas.</a:t>
            </a:r>
          </a:p>
          <a:p>
            <a:pPr marL="0" algn="just">
              <a:lnSpc>
                <a:spcPct val="100000"/>
              </a:lnSpc>
              <a:spcBef>
                <a:spcPts val="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endParaRPr lang="en-GB" sz="2800" dirty="0" smtClean="0">
              <a:solidFill>
                <a:schemeClr val="accent1">
                  <a:lumMod val="50000"/>
                </a:schemeClr>
              </a:solidFill>
            </a:endParaRPr>
          </a:p>
        </p:txBody>
      </p:sp>
      <p:sp>
        <p:nvSpPr>
          <p:cNvPr id="7171"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0" name="Rectângulo 9"/>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a:solidFill>
                  <a:srgbClr val="FFC000"/>
                </a:solidFill>
              </a:rPr>
              <a:t>Enquadramento</a:t>
            </a:r>
          </a:p>
        </p:txBody>
      </p:sp>
      <p:sp>
        <p:nvSpPr>
          <p:cNvPr id="17" name="Rectângulo 16"/>
          <p:cNvSpPr/>
          <p:nvPr/>
        </p:nvSpPr>
        <p:spPr>
          <a:xfrm>
            <a:off x="838200" y="1752600"/>
            <a:ext cx="3857652" cy="571504"/>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Decreto-Lei n.º 238/91</a:t>
            </a:r>
          </a:p>
        </p:txBody>
      </p:sp>
      <p:sp>
        <p:nvSpPr>
          <p:cNvPr id="6" name="Marcador de Posição do Número do Diapositivo 5"/>
          <p:cNvSpPr>
            <a:spLocks noGrp="1"/>
          </p:cNvSpPr>
          <p:nvPr>
            <p:ph type="sldNum" sz="quarter" idx="12"/>
          </p:nvPr>
        </p:nvSpPr>
        <p:spPr/>
        <p:txBody>
          <a:bodyPr/>
          <a:lstStyle/>
          <a:p>
            <a:fld id="{4719B857-6CA3-44CB-8B2D-4E132A4A98BF}" type="slidenum">
              <a:rPr lang="pt-PT" smtClean="0"/>
              <a:pPr/>
              <a:t>198</a:t>
            </a:fld>
            <a:endParaRPr lang="pt-PT"/>
          </a:p>
        </p:txBody>
      </p:sp>
      <p:pic>
        <p:nvPicPr>
          <p:cNvPr id="9" name="Imagem 8"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2438400"/>
            <a:ext cx="7372376" cy="2971800"/>
          </a:xfrm>
          <a:solidFill>
            <a:schemeClr val="accent1">
              <a:lumMod val="20000"/>
              <a:lumOff val="80000"/>
            </a:schemeClr>
          </a:solidFill>
          <a:ln/>
        </p:spPr>
        <p:txBody>
          <a:bodyPr>
            <a:normAutofit fontScale="92500" lnSpcReduction="10000"/>
          </a:bodyPr>
          <a:lstStyle/>
          <a:p>
            <a:pPr marL="0" lvl="0" algn="just">
              <a:spcBef>
                <a:spcPts val="0"/>
              </a:spcBef>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pt-PT" sz="2600" dirty="0" smtClean="0">
                <a:solidFill>
                  <a:schemeClr val="accent1">
                    <a:lumMod val="50000"/>
                  </a:schemeClr>
                </a:solidFill>
              </a:rPr>
              <a:t>A Sétima Directiva, fundamentada na alínea g), paragrafo 3 do artigo 54º do Tratado de Roma tinha como objectivo coordenar as diversas legislações nacionais dos países membros, sobre a elaboração, a revisão de contas consolidadas, a publicidade das contas anuais consolidadas e o relatório consolidado de gestão, de forma a assegurar a equivalência e a comparabilidade da informação financeira. </a:t>
            </a:r>
          </a:p>
          <a:p>
            <a:pPr marL="0" lvl="0" algn="just">
              <a:spcBef>
                <a:spcPts val="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2800" dirty="0" smtClean="0">
              <a:solidFill>
                <a:schemeClr val="tx2">
                  <a:lumMod val="50000"/>
                </a:schemeClr>
              </a:solidFill>
            </a:endParaRPr>
          </a:p>
          <a:p>
            <a:pPr marL="0" algn="just">
              <a:lnSpc>
                <a:spcPct val="100000"/>
              </a:lnSpc>
              <a:spcBef>
                <a:spcPts val="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endParaRPr lang="en-GB" sz="2800" dirty="0" smtClean="0">
              <a:solidFill>
                <a:schemeClr val="accent1">
                  <a:lumMod val="50000"/>
                </a:schemeClr>
              </a:solidFill>
            </a:endParaRPr>
          </a:p>
        </p:txBody>
      </p:sp>
      <p:sp>
        <p:nvSpPr>
          <p:cNvPr id="7171"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0" name="Rectângulo 9"/>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a:solidFill>
                  <a:srgbClr val="FFC000"/>
                </a:solidFill>
              </a:rPr>
              <a:t>Enquadramento</a:t>
            </a:r>
          </a:p>
        </p:txBody>
      </p:sp>
      <p:sp>
        <p:nvSpPr>
          <p:cNvPr id="17" name="Rectângulo 16"/>
          <p:cNvSpPr/>
          <p:nvPr/>
        </p:nvSpPr>
        <p:spPr>
          <a:xfrm>
            <a:off x="838200" y="1752600"/>
            <a:ext cx="3857652" cy="571504"/>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Decreto-Lei n.º 238/91</a:t>
            </a:r>
          </a:p>
        </p:txBody>
      </p:sp>
      <p:sp>
        <p:nvSpPr>
          <p:cNvPr id="6" name="Marcador de Posição do Número do Diapositivo 5"/>
          <p:cNvSpPr>
            <a:spLocks noGrp="1"/>
          </p:cNvSpPr>
          <p:nvPr>
            <p:ph type="sldNum" sz="quarter" idx="12"/>
          </p:nvPr>
        </p:nvSpPr>
        <p:spPr/>
        <p:txBody>
          <a:bodyPr/>
          <a:lstStyle/>
          <a:p>
            <a:fld id="{4719B857-6CA3-44CB-8B2D-4E132A4A98BF}" type="slidenum">
              <a:rPr lang="pt-PT" smtClean="0"/>
              <a:pPr/>
              <a:t>199</a:t>
            </a:fld>
            <a:endParaRPr lang="pt-PT"/>
          </a:p>
        </p:txBody>
      </p:sp>
      <p:pic>
        <p:nvPicPr>
          <p:cNvPr id="9" name="Imagem 8"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6" name="Rectângulo 5"/>
          <p:cNvSpPr/>
          <p:nvPr/>
        </p:nvSpPr>
        <p:spPr>
          <a:xfrm>
            <a:off x="685800" y="1447800"/>
            <a:ext cx="7997970" cy="410445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vert="horz" rtlCol="0" anchor="ctr"/>
          <a:lstStyle/>
          <a:p>
            <a:pPr algn="ctr">
              <a:tabLst>
                <a:tab pos="3228975" algn="l"/>
              </a:tabLst>
            </a:pPr>
            <a:r>
              <a:rPr lang="pt-PT" sz="3600" b="1" cap="small" dirty="0" smtClean="0">
                <a:solidFill>
                  <a:srgbClr val="002060"/>
                </a:solidFill>
              </a:rPr>
              <a:t>Fundamentos</a:t>
            </a:r>
          </a:p>
          <a:p>
            <a:pPr algn="ctr">
              <a:tabLst>
                <a:tab pos="3228975" algn="l"/>
              </a:tabLst>
            </a:pPr>
            <a:r>
              <a:rPr lang="pt-PT" sz="3600" b="1" cap="small" dirty="0" smtClean="0">
                <a:solidFill>
                  <a:srgbClr val="002060"/>
                </a:solidFill>
              </a:rPr>
              <a:t>da</a:t>
            </a:r>
          </a:p>
          <a:p>
            <a:pPr algn="ctr">
              <a:tabLst>
                <a:tab pos="3228975" algn="l"/>
              </a:tabLst>
            </a:pPr>
            <a:r>
              <a:rPr lang="pt-PT" sz="3600" b="1" cap="small" dirty="0" smtClean="0">
                <a:solidFill>
                  <a:srgbClr val="002060"/>
                </a:solidFill>
              </a:rPr>
              <a:t>Contabilidade Financeira</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2</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20</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12" name="Rectângulo 11"/>
          <p:cNvSpPr/>
          <p:nvPr/>
        </p:nvSpPr>
        <p:spPr>
          <a:xfrm>
            <a:off x="0" y="1066800"/>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Evolução histórica IAS/IFRS</a:t>
            </a:r>
            <a:endParaRPr lang="pt-PT" sz="2400" b="1" dirty="0">
              <a:solidFill>
                <a:schemeClr val="bg1"/>
              </a:solidFill>
            </a:endParaRPr>
          </a:p>
        </p:txBody>
      </p:sp>
      <p:sp>
        <p:nvSpPr>
          <p:cNvPr id="13" name="Rectângulo 12"/>
          <p:cNvSpPr/>
          <p:nvPr/>
        </p:nvSpPr>
        <p:spPr>
          <a:xfrm>
            <a:off x="1619672" y="1930896"/>
            <a:ext cx="6552728" cy="576064"/>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PT" sz="2000" b="1" dirty="0" smtClean="0">
                <a:solidFill>
                  <a:srgbClr val="FFC000"/>
                </a:solidFill>
              </a:rPr>
              <a:t>UE aprova regulamentação =&gt; Entidades cotadas adoptem IAS/IFRS em 2005</a:t>
            </a:r>
          </a:p>
        </p:txBody>
      </p:sp>
      <p:sp>
        <p:nvSpPr>
          <p:cNvPr id="14" name="Rectângulo 13"/>
          <p:cNvSpPr/>
          <p:nvPr/>
        </p:nvSpPr>
        <p:spPr>
          <a:xfrm>
            <a:off x="1619672" y="2650976"/>
            <a:ext cx="6552728"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PT" sz="2000" b="1" dirty="0" smtClean="0"/>
              <a:t>Aproximadamente 7.000 entidades cotadas adoptam as IAS/IFRS</a:t>
            </a:r>
          </a:p>
        </p:txBody>
      </p:sp>
      <p:sp>
        <p:nvSpPr>
          <p:cNvPr id="15" name="Rectângulo 14"/>
          <p:cNvSpPr/>
          <p:nvPr/>
        </p:nvSpPr>
        <p:spPr>
          <a:xfrm>
            <a:off x="1619672" y="4091136"/>
            <a:ext cx="6552728"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PT" sz="2000" b="1" dirty="0" smtClean="0"/>
              <a:t>China adopta normativo em convergência com as IAS/IFRS</a:t>
            </a:r>
          </a:p>
        </p:txBody>
      </p:sp>
      <p:sp>
        <p:nvSpPr>
          <p:cNvPr id="16" name="Rectângulo 15"/>
          <p:cNvSpPr/>
          <p:nvPr/>
        </p:nvSpPr>
        <p:spPr>
          <a:xfrm>
            <a:off x="1619672" y="3371056"/>
            <a:ext cx="6552728" cy="576064"/>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PT" sz="2000" b="1" dirty="0" smtClean="0">
                <a:solidFill>
                  <a:srgbClr val="FFC000"/>
                </a:solidFill>
              </a:rPr>
              <a:t>Acordo de convergência entre o IASB e o FASB</a:t>
            </a:r>
          </a:p>
        </p:txBody>
      </p:sp>
      <p:sp>
        <p:nvSpPr>
          <p:cNvPr id="17" name="Rectângulo 16"/>
          <p:cNvSpPr/>
          <p:nvPr/>
        </p:nvSpPr>
        <p:spPr>
          <a:xfrm>
            <a:off x="1619672" y="4811216"/>
            <a:ext cx="6552728" cy="576064"/>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PT" sz="2000" b="1" dirty="0" smtClean="0">
                <a:solidFill>
                  <a:srgbClr val="FFC000"/>
                </a:solidFill>
              </a:rPr>
              <a:t>Brasil, Canadá, China, Japão e Coreia estabelecem datas para adoptar as IFRS </a:t>
            </a:r>
          </a:p>
        </p:txBody>
      </p:sp>
      <p:sp>
        <p:nvSpPr>
          <p:cNvPr id="18" name="Rectângulo 17"/>
          <p:cNvSpPr/>
          <p:nvPr/>
        </p:nvSpPr>
        <p:spPr>
          <a:xfrm>
            <a:off x="1619672" y="5531296"/>
            <a:ext cx="6552728" cy="576064"/>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PT" sz="2000" b="1" dirty="0" smtClean="0">
                <a:solidFill>
                  <a:srgbClr val="FFC000"/>
                </a:solidFill>
              </a:rPr>
              <a:t>SNC entra em vigor em Portugal</a:t>
            </a:r>
          </a:p>
        </p:txBody>
      </p:sp>
      <p:sp>
        <p:nvSpPr>
          <p:cNvPr id="19" name="Seta para a direita 18"/>
          <p:cNvSpPr/>
          <p:nvPr/>
        </p:nvSpPr>
        <p:spPr>
          <a:xfrm>
            <a:off x="539552" y="1930896"/>
            <a:ext cx="936104" cy="576064"/>
          </a:xfrm>
          <a:prstGeom prs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2002</a:t>
            </a:r>
          </a:p>
        </p:txBody>
      </p:sp>
      <p:sp>
        <p:nvSpPr>
          <p:cNvPr id="20" name="Seta para a direita 19"/>
          <p:cNvSpPr/>
          <p:nvPr/>
        </p:nvSpPr>
        <p:spPr>
          <a:xfrm>
            <a:off x="539552" y="5531296"/>
            <a:ext cx="936104" cy="576064"/>
          </a:xfrm>
          <a:prstGeom prs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2010</a:t>
            </a:r>
          </a:p>
        </p:txBody>
      </p:sp>
      <p:sp>
        <p:nvSpPr>
          <p:cNvPr id="21" name="Seta para a direita 20"/>
          <p:cNvSpPr/>
          <p:nvPr/>
        </p:nvSpPr>
        <p:spPr>
          <a:xfrm>
            <a:off x="539552" y="2650976"/>
            <a:ext cx="936104" cy="576064"/>
          </a:xfrm>
          <a:prstGeom prs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2005</a:t>
            </a:r>
          </a:p>
        </p:txBody>
      </p:sp>
      <p:sp>
        <p:nvSpPr>
          <p:cNvPr id="22" name="Seta para a direita 21"/>
          <p:cNvSpPr/>
          <p:nvPr/>
        </p:nvSpPr>
        <p:spPr>
          <a:xfrm>
            <a:off x="539552" y="3371056"/>
            <a:ext cx="936104" cy="576064"/>
          </a:xfrm>
          <a:prstGeom prs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2006</a:t>
            </a:r>
          </a:p>
        </p:txBody>
      </p:sp>
      <p:sp>
        <p:nvSpPr>
          <p:cNvPr id="23" name="Seta para a direita 22"/>
          <p:cNvSpPr/>
          <p:nvPr/>
        </p:nvSpPr>
        <p:spPr>
          <a:xfrm>
            <a:off x="539552" y="4091136"/>
            <a:ext cx="936104" cy="576064"/>
          </a:xfrm>
          <a:prstGeom prs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2006</a:t>
            </a:r>
          </a:p>
        </p:txBody>
      </p:sp>
      <p:sp>
        <p:nvSpPr>
          <p:cNvPr id="24" name="Seta para a direita 23"/>
          <p:cNvSpPr/>
          <p:nvPr/>
        </p:nvSpPr>
        <p:spPr>
          <a:xfrm>
            <a:off x="539552" y="4811216"/>
            <a:ext cx="936104" cy="576064"/>
          </a:xfrm>
          <a:prstGeom prs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2007</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ângulo 17"/>
          <p:cNvSpPr/>
          <p:nvPr/>
        </p:nvSpPr>
        <p:spPr>
          <a:xfrm>
            <a:off x="4343400" y="5181600"/>
            <a:ext cx="3886200" cy="1219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7170" name="Rectangle 2"/>
          <p:cNvSpPr>
            <a:spLocks noGrp="1" noChangeArrowheads="1"/>
          </p:cNvSpPr>
          <p:nvPr>
            <p:ph idx="1"/>
          </p:nvPr>
        </p:nvSpPr>
        <p:spPr>
          <a:xfrm>
            <a:off x="838200" y="2438400"/>
            <a:ext cx="7372376" cy="3352800"/>
          </a:xfrm>
          <a:solidFill>
            <a:schemeClr val="accent1">
              <a:lumMod val="20000"/>
              <a:lumOff val="80000"/>
            </a:schemeClr>
          </a:solidFill>
          <a:ln/>
        </p:spPr>
        <p:txBody>
          <a:bodyPr>
            <a:normAutofit fontScale="85000" lnSpcReduction="20000"/>
          </a:bodyPr>
          <a:lstStyle/>
          <a:p>
            <a:pPr algn="just"/>
            <a:r>
              <a:rPr lang="pt-PT" sz="2800" dirty="0" smtClean="0">
                <a:solidFill>
                  <a:schemeClr val="accent1">
                    <a:lumMod val="50000"/>
                  </a:schemeClr>
                </a:solidFill>
              </a:rPr>
              <a:t>Decreto-Lei 88/2004, de 20 de Abril. O diploma veio transpor para o ordenamento jurídico interno a Directiva </a:t>
            </a:r>
            <a:r>
              <a:rPr lang="pt-PT" sz="2800" dirty="0" err="1" smtClean="0">
                <a:solidFill>
                  <a:schemeClr val="accent1">
                    <a:lumMod val="50000"/>
                  </a:schemeClr>
                </a:solidFill>
              </a:rPr>
              <a:t>n.o</a:t>
            </a:r>
            <a:r>
              <a:rPr lang="pt-PT" sz="2800" dirty="0" smtClean="0">
                <a:solidFill>
                  <a:schemeClr val="accent1">
                    <a:lumMod val="50000"/>
                  </a:schemeClr>
                </a:solidFill>
              </a:rPr>
              <a:t> 2001/65/CE, do Parlamento Europeu e do Conselho, de 27 de Setembro, relativamente às regras de valorimetria aplicáveis às contas individuais e consolidadas de certas formas de sociedades, bem como dos bancos e de outras instituições financeiras. </a:t>
            </a:r>
          </a:p>
          <a:p>
            <a:pPr algn="just"/>
            <a:r>
              <a:rPr lang="pt-PT" sz="2800" dirty="0" smtClean="0">
                <a:solidFill>
                  <a:schemeClr val="accent1">
                    <a:lumMod val="50000"/>
                  </a:schemeClr>
                </a:solidFill>
              </a:rPr>
              <a:t>O principal objectivo era a convergência entre a legislação comunitária e as normas internacionais de contabilidade. </a:t>
            </a:r>
          </a:p>
        </p:txBody>
      </p:sp>
      <p:sp>
        <p:nvSpPr>
          <p:cNvPr id="7171"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0" name="Rectângulo 9"/>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a:solidFill>
                  <a:srgbClr val="FFC000"/>
                </a:solidFill>
              </a:rPr>
              <a:t>Enquadramento</a:t>
            </a:r>
          </a:p>
        </p:txBody>
      </p:sp>
      <p:sp>
        <p:nvSpPr>
          <p:cNvPr id="17" name="Rectângulo 16"/>
          <p:cNvSpPr/>
          <p:nvPr/>
        </p:nvSpPr>
        <p:spPr>
          <a:xfrm>
            <a:off x="838200" y="1752600"/>
            <a:ext cx="3857652" cy="571504"/>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Decreto-Lei n.º 88/2004</a:t>
            </a:r>
          </a:p>
        </p:txBody>
      </p:sp>
      <p:pic>
        <p:nvPicPr>
          <p:cNvPr id="180226" name="Picture 2" descr="bandeiraUE"/>
          <p:cNvPicPr>
            <a:picLocks noChangeAspect="1" noChangeArrowheads="1"/>
          </p:cNvPicPr>
          <p:nvPr/>
        </p:nvPicPr>
        <p:blipFill>
          <a:blip r:embed="rId3" cstate="print"/>
          <a:srcRect/>
          <a:stretch>
            <a:fillRect/>
          </a:stretch>
        </p:blipFill>
        <p:spPr bwMode="auto">
          <a:xfrm>
            <a:off x="4724400" y="5410200"/>
            <a:ext cx="1168977" cy="762000"/>
          </a:xfrm>
          <a:prstGeom prst="rect">
            <a:avLst/>
          </a:prstGeom>
          <a:noFill/>
        </p:spPr>
      </p:pic>
      <p:pic>
        <p:nvPicPr>
          <p:cNvPr id="180225" name="Picture 1" descr="IASB"/>
          <p:cNvPicPr>
            <a:picLocks noChangeAspect="1" noChangeArrowheads="1"/>
          </p:cNvPicPr>
          <p:nvPr/>
        </p:nvPicPr>
        <p:blipFill>
          <a:blip r:embed="rId4" cstate="print"/>
          <a:srcRect/>
          <a:stretch>
            <a:fillRect/>
          </a:stretch>
        </p:blipFill>
        <p:spPr bwMode="auto">
          <a:xfrm>
            <a:off x="7086600" y="5334000"/>
            <a:ext cx="931333" cy="838200"/>
          </a:xfrm>
          <a:prstGeom prst="rect">
            <a:avLst/>
          </a:prstGeom>
          <a:noFill/>
        </p:spPr>
      </p:pic>
      <p:sp>
        <p:nvSpPr>
          <p:cNvPr id="180227" name="AutoShape 3"/>
          <p:cNvSpPr>
            <a:spLocks noChangeArrowheads="1"/>
          </p:cNvSpPr>
          <p:nvPr/>
        </p:nvSpPr>
        <p:spPr bwMode="auto">
          <a:xfrm>
            <a:off x="5867400" y="5486400"/>
            <a:ext cx="1143000" cy="495300"/>
          </a:xfrm>
          <a:prstGeom prst="leftRightArrow">
            <a:avLst>
              <a:gd name="adj1" fmla="val 50000"/>
              <a:gd name="adj2" fmla="val 66667"/>
            </a:avLst>
          </a:prstGeom>
          <a:solidFill>
            <a:srgbClr val="C0C0C0"/>
          </a:solidFill>
          <a:ln w="25400">
            <a:solidFill>
              <a:srgbClr val="80808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Convergência</a:t>
            </a:r>
            <a:endParaRPr kumimoji="0" lang="pt-PT"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0231" name="Rectangle 7"/>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200" b="0" i="0" u="none" strike="noStrike" cap="none" normalizeH="0" baseline="0" smtClean="0">
              <a:ln>
                <a:noFill/>
              </a:ln>
              <a:solidFill>
                <a:schemeClr val="tx1"/>
              </a:solidFill>
              <a:effectLst/>
              <a:latin typeface="Arial" pitchFamily="34" charset="0"/>
              <a:ea typeface="Times New Roman" pitchFamily="18" charset="0"/>
              <a:cs typeface="Dutch801BT-Roman"/>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PT" sz="1200" b="0" i="0" u="none" strike="noStrike" cap="none" normalizeH="0" baseline="0" smtClean="0">
                <a:ln>
                  <a:noFill/>
                </a:ln>
                <a:solidFill>
                  <a:schemeClr val="tx1"/>
                </a:solidFill>
                <a:effectLst/>
                <a:latin typeface="Arial" pitchFamily="34" charset="0"/>
                <a:ea typeface="Times New Roman" pitchFamily="18" charset="0"/>
                <a:cs typeface="Dutch801BT-Roman"/>
              </a:rPr>
              <a:t>				</a:t>
            </a:r>
            <a:endParaRPr kumimoji="0" lang="pt-PT"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Marcador de Posição do Número do Diapositivo 10"/>
          <p:cNvSpPr>
            <a:spLocks noGrp="1"/>
          </p:cNvSpPr>
          <p:nvPr>
            <p:ph type="sldNum" sz="quarter" idx="12"/>
          </p:nvPr>
        </p:nvSpPr>
        <p:spPr/>
        <p:txBody>
          <a:bodyPr/>
          <a:lstStyle/>
          <a:p>
            <a:fld id="{4719B857-6CA3-44CB-8B2D-4E132A4A98BF}" type="slidenum">
              <a:rPr lang="pt-PT" smtClean="0"/>
              <a:pPr/>
              <a:t>200</a:t>
            </a:fld>
            <a:endParaRPr lang="pt-PT"/>
          </a:p>
        </p:txBody>
      </p:sp>
      <p:pic>
        <p:nvPicPr>
          <p:cNvPr id="14" name="Imagem 13" descr="C:\Users\Goreti\AppData\Local\Microsoft\Windows Live Mail\WLMDSS.tmp\WLM11E4.tmp\Logo ESGT_Jpeg.jpg"/>
          <p:cNvPicPr>
            <a:picLocks noChangeAspect="1" noChangeArrowheads="1"/>
          </p:cNvPicPr>
          <p:nvPr/>
        </p:nvPicPr>
        <p:blipFill>
          <a:blip r:embed="rId5"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6" name="Marcador de Posição da Data 15"/>
          <p:cNvSpPr>
            <a:spLocks noGrp="1"/>
          </p:cNvSpPr>
          <p:nvPr>
            <p:ph type="dt" sz="half" idx="10"/>
          </p:nvPr>
        </p:nvSpPr>
        <p:spPr/>
        <p:txBody>
          <a:bodyPr/>
          <a:lstStyle/>
          <a:p>
            <a:r>
              <a:rPr lang="pt-PT" smtClean="0"/>
              <a:t>João Gomes /Jorge Pires</a:t>
            </a:r>
            <a:endParaRPr lang="en-US"/>
          </a:p>
        </p:txBody>
      </p:sp>
      <p:sp>
        <p:nvSpPr>
          <p:cNvPr id="19" name="Marcador de Posição do Rodapé 18"/>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2438400"/>
            <a:ext cx="7372376" cy="3733800"/>
          </a:xfrm>
          <a:solidFill>
            <a:schemeClr val="accent1">
              <a:lumMod val="20000"/>
              <a:lumOff val="80000"/>
            </a:schemeClr>
          </a:solidFill>
          <a:ln/>
        </p:spPr>
        <p:txBody>
          <a:bodyPr>
            <a:normAutofit fontScale="77500" lnSpcReduction="20000"/>
          </a:bodyPr>
          <a:lstStyle/>
          <a:p>
            <a:pPr marL="0" algn="just">
              <a:spcBef>
                <a:spcPts val="0"/>
              </a:spcBef>
              <a:buNone/>
            </a:pPr>
            <a:r>
              <a:rPr lang="pt-PT" sz="2800" dirty="0" smtClean="0">
                <a:solidFill>
                  <a:schemeClr val="accent1">
                    <a:lumMod val="50000"/>
                  </a:schemeClr>
                </a:solidFill>
              </a:rPr>
              <a:t>Transpôs para a ordem jurídica interna a Directiva n.º 2003/51/CE, do Parlamento Europeu e do Conselho, de 18 de Junho, relativa à modernização das directivas contabilísticas, que alterou as Directivas n.º 78/660/CEE, 83/349/CEE, 86/635/CEE e 91/674/CEE, do Conselho, relativas às contas anuais e às contas consolidadas de determinadas formas de sociedades, bancos e outras instituições financeiras, bem como empresas de seguros. </a:t>
            </a:r>
          </a:p>
          <a:p>
            <a:pPr marL="0" algn="just">
              <a:spcBef>
                <a:spcPts val="0"/>
              </a:spcBef>
              <a:buNone/>
            </a:pPr>
            <a:endParaRPr lang="pt-PT" sz="2800" dirty="0" smtClean="0">
              <a:solidFill>
                <a:schemeClr val="accent1">
                  <a:lumMod val="50000"/>
                </a:schemeClr>
              </a:solidFill>
            </a:endParaRPr>
          </a:p>
          <a:p>
            <a:pPr marL="0" algn="just">
              <a:spcBef>
                <a:spcPts val="0"/>
              </a:spcBef>
              <a:buNone/>
            </a:pPr>
            <a:r>
              <a:rPr lang="pt-PT" sz="2800" dirty="0" smtClean="0">
                <a:solidFill>
                  <a:schemeClr val="accent1">
                    <a:lumMod val="50000"/>
                  </a:schemeClr>
                </a:solidFill>
              </a:rPr>
              <a:t>O principal objectivo visava assegurar a coerência entre a legislação contabilística comunitária e as normas internacionais de contabilidade (NIC), em vigor desde 1 de Maio de 2002.</a:t>
            </a:r>
          </a:p>
        </p:txBody>
      </p:sp>
      <p:sp>
        <p:nvSpPr>
          <p:cNvPr id="7171"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0" name="Rectângulo 9"/>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a:solidFill>
                  <a:srgbClr val="FFC000"/>
                </a:solidFill>
              </a:rPr>
              <a:t>Enquadramento</a:t>
            </a:r>
          </a:p>
        </p:txBody>
      </p:sp>
      <p:sp>
        <p:nvSpPr>
          <p:cNvPr id="17" name="Rectângulo 16"/>
          <p:cNvSpPr/>
          <p:nvPr/>
        </p:nvSpPr>
        <p:spPr>
          <a:xfrm>
            <a:off x="838200" y="1752600"/>
            <a:ext cx="3857652" cy="571504"/>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Decreto-Lei n.º 35/2005</a:t>
            </a:r>
          </a:p>
        </p:txBody>
      </p:sp>
      <p:sp>
        <p:nvSpPr>
          <p:cNvPr id="6" name="Marcador de Posição do Número do Diapositivo 5"/>
          <p:cNvSpPr>
            <a:spLocks noGrp="1"/>
          </p:cNvSpPr>
          <p:nvPr>
            <p:ph type="sldNum" sz="quarter" idx="12"/>
          </p:nvPr>
        </p:nvSpPr>
        <p:spPr/>
        <p:txBody>
          <a:bodyPr/>
          <a:lstStyle/>
          <a:p>
            <a:fld id="{4719B857-6CA3-44CB-8B2D-4E132A4A98BF}" type="slidenum">
              <a:rPr lang="pt-PT" smtClean="0"/>
              <a:pPr/>
              <a:t>201</a:t>
            </a:fld>
            <a:endParaRPr lang="pt-PT"/>
          </a:p>
        </p:txBody>
      </p:sp>
      <p:pic>
        <p:nvPicPr>
          <p:cNvPr id="9" name="Imagem 8"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ângulo 14"/>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4" name="Rectângulo 13"/>
          <p:cNvSpPr/>
          <p:nvPr/>
        </p:nvSpPr>
        <p:spPr>
          <a:xfrm>
            <a:off x="2571736" y="2285992"/>
            <a:ext cx="3857652" cy="571504"/>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Decreto-Lei n.º 158/2009</a:t>
            </a:r>
          </a:p>
        </p:txBody>
      </p:sp>
      <p:sp>
        <p:nvSpPr>
          <p:cNvPr id="16" name="Rectângulo 15"/>
          <p:cNvSpPr/>
          <p:nvPr/>
        </p:nvSpPr>
        <p:spPr>
          <a:xfrm>
            <a:off x="2285984" y="4000504"/>
            <a:ext cx="2214578" cy="1428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Artigo 6.º</a:t>
            </a:r>
          </a:p>
          <a:p>
            <a:pPr algn="ctr"/>
            <a:r>
              <a:rPr lang="pt-PT" dirty="0" smtClean="0"/>
              <a:t>Obrigatoriedade de elaborar contas consolidadas</a:t>
            </a:r>
          </a:p>
        </p:txBody>
      </p:sp>
      <p:sp>
        <p:nvSpPr>
          <p:cNvPr id="17" name="Rectângulo 16"/>
          <p:cNvSpPr/>
          <p:nvPr/>
        </p:nvSpPr>
        <p:spPr>
          <a:xfrm>
            <a:off x="4643438" y="4000504"/>
            <a:ext cx="2143140" cy="142876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Artigo 7.º</a:t>
            </a:r>
          </a:p>
          <a:p>
            <a:pPr algn="ctr"/>
            <a:r>
              <a:rPr lang="pt-PT" dirty="0" smtClean="0">
                <a:solidFill>
                  <a:srgbClr val="002060"/>
                </a:solidFill>
              </a:rPr>
              <a:t>Dispensa da elaboração de contas consolidadas</a:t>
            </a:r>
          </a:p>
        </p:txBody>
      </p:sp>
      <p:sp>
        <p:nvSpPr>
          <p:cNvPr id="18" name="Rectângulo 17"/>
          <p:cNvSpPr/>
          <p:nvPr/>
        </p:nvSpPr>
        <p:spPr>
          <a:xfrm>
            <a:off x="6929454" y="4000504"/>
            <a:ext cx="1928826" cy="1000132"/>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Artigo 8.º</a:t>
            </a:r>
          </a:p>
          <a:p>
            <a:pPr algn="ctr"/>
            <a:r>
              <a:rPr lang="pt-PT" dirty="0" smtClean="0">
                <a:solidFill>
                  <a:schemeClr val="bg1"/>
                </a:solidFill>
              </a:rPr>
              <a:t>Exclusões da consolidação</a:t>
            </a:r>
          </a:p>
        </p:txBody>
      </p:sp>
      <p:sp>
        <p:nvSpPr>
          <p:cNvPr id="19" name="Rectângulo 18"/>
          <p:cNvSpPr/>
          <p:nvPr/>
        </p:nvSpPr>
        <p:spPr>
          <a:xfrm>
            <a:off x="285720" y="4000504"/>
            <a:ext cx="1857388" cy="857256"/>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Artigo 2.º</a:t>
            </a:r>
          </a:p>
          <a:p>
            <a:pPr algn="ctr"/>
            <a:r>
              <a:rPr lang="pt-PT" dirty="0" smtClean="0">
                <a:solidFill>
                  <a:srgbClr val="002060"/>
                </a:solidFill>
              </a:rPr>
              <a:t>Definições</a:t>
            </a:r>
          </a:p>
        </p:txBody>
      </p:sp>
      <p:cxnSp>
        <p:nvCxnSpPr>
          <p:cNvPr id="21" name="Conexão em ângulos rectos 20"/>
          <p:cNvCxnSpPr>
            <a:stCxn id="14" idx="2"/>
            <a:endCxn id="19" idx="0"/>
          </p:cNvCxnSpPr>
          <p:nvPr/>
        </p:nvCxnSpPr>
        <p:spPr>
          <a:xfrm rot="5400000">
            <a:off x="2285984" y="1785926"/>
            <a:ext cx="1143008" cy="3286148"/>
          </a:xfrm>
          <a:prstGeom prst="bentConnector3">
            <a:avLst>
              <a:gd name="adj1" fmla="val 50000"/>
            </a:avLst>
          </a:prstGeom>
          <a:ln w="38100">
            <a:solidFill>
              <a:srgbClr val="FFC000"/>
            </a:solidFill>
            <a:tailEnd type="stealth"/>
          </a:ln>
        </p:spPr>
        <p:style>
          <a:lnRef idx="1">
            <a:schemeClr val="accent1"/>
          </a:lnRef>
          <a:fillRef idx="0">
            <a:schemeClr val="accent1"/>
          </a:fillRef>
          <a:effectRef idx="0">
            <a:schemeClr val="accent1"/>
          </a:effectRef>
          <a:fontRef idx="minor">
            <a:schemeClr val="tx1"/>
          </a:fontRef>
        </p:style>
      </p:cxnSp>
      <p:cxnSp>
        <p:nvCxnSpPr>
          <p:cNvPr id="23" name="Conexão em ângulos rectos 22"/>
          <p:cNvCxnSpPr>
            <a:stCxn id="14" idx="2"/>
            <a:endCxn id="16" idx="0"/>
          </p:cNvCxnSpPr>
          <p:nvPr/>
        </p:nvCxnSpPr>
        <p:spPr>
          <a:xfrm rot="5400000">
            <a:off x="3375414" y="2875356"/>
            <a:ext cx="1143008" cy="1107289"/>
          </a:xfrm>
          <a:prstGeom prst="bentConnector3">
            <a:avLst>
              <a:gd name="adj1" fmla="val 50000"/>
            </a:avLst>
          </a:prstGeom>
          <a:ln w="50800">
            <a:solidFill>
              <a:srgbClr val="FFC000"/>
            </a:solidFill>
            <a:tailEnd type="stealth"/>
          </a:ln>
        </p:spPr>
        <p:style>
          <a:lnRef idx="1">
            <a:schemeClr val="accent1"/>
          </a:lnRef>
          <a:fillRef idx="0">
            <a:schemeClr val="accent1"/>
          </a:fillRef>
          <a:effectRef idx="0">
            <a:schemeClr val="accent1"/>
          </a:effectRef>
          <a:fontRef idx="minor">
            <a:schemeClr val="tx1"/>
          </a:fontRef>
        </p:style>
      </p:cxnSp>
      <p:cxnSp>
        <p:nvCxnSpPr>
          <p:cNvPr id="25" name="Conexão em ângulos rectos 24"/>
          <p:cNvCxnSpPr>
            <a:stCxn id="14" idx="2"/>
            <a:endCxn id="17" idx="0"/>
          </p:cNvCxnSpPr>
          <p:nvPr/>
        </p:nvCxnSpPr>
        <p:spPr>
          <a:xfrm rot="16200000" flipH="1">
            <a:off x="4536281" y="2821777"/>
            <a:ext cx="1143008" cy="1214446"/>
          </a:xfrm>
          <a:prstGeom prst="bentConnector3">
            <a:avLst>
              <a:gd name="adj1" fmla="val 50000"/>
            </a:avLst>
          </a:prstGeom>
          <a:ln w="50800">
            <a:solidFill>
              <a:srgbClr val="FFC000"/>
            </a:solidFill>
            <a:tailEnd type="stealth"/>
          </a:ln>
        </p:spPr>
        <p:style>
          <a:lnRef idx="1">
            <a:schemeClr val="accent1"/>
          </a:lnRef>
          <a:fillRef idx="0">
            <a:schemeClr val="accent1"/>
          </a:fillRef>
          <a:effectRef idx="0">
            <a:schemeClr val="accent1"/>
          </a:effectRef>
          <a:fontRef idx="minor">
            <a:schemeClr val="tx1"/>
          </a:fontRef>
        </p:style>
      </p:cxnSp>
      <p:cxnSp>
        <p:nvCxnSpPr>
          <p:cNvPr id="27" name="Conexão em ângulos rectos 26"/>
          <p:cNvCxnSpPr>
            <a:stCxn id="14" idx="2"/>
            <a:endCxn id="18" idx="0"/>
          </p:cNvCxnSpPr>
          <p:nvPr/>
        </p:nvCxnSpPr>
        <p:spPr>
          <a:xfrm rot="16200000" flipH="1">
            <a:off x="5625710" y="1732347"/>
            <a:ext cx="1143008" cy="3393305"/>
          </a:xfrm>
          <a:prstGeom prst="bentConnector3">
            <a:avLst>
              <a:gd name="adj1" fmla="val 50000"/>
            </a:avLst>
          </a:prstGeom>
          <a:ln w="50800">
            <a:solidFill>
              <a:srgbClr val="FFC000"/>
            </a:solidFill>
            <a:tailEnd type="stealth"/>
          </a:ln>
        </p:spPr>
        <p:style>
          <a:lnRef idx="1">
            <a:schemeClr val="accent1"/>
          </a:lnRef>
          <a:fillRef idx="0">
            <a:schemeClr val="accent1"/>
          </a:fillRef>
          <a:effectRef idx="0">
            <a:schemeClr val="accent1"/>
          </a:effectRef>
          <a:fontRef idx="minor">
            <a:schemeClr val="tx1"/>
          </a:fontRef>
        </p:style>
      </p:cxnSp>
      <p:sp>
        <p:nvSpPr>
          <p:cNvPr id="12" name="Marcador de Posição do Número do Diapositivo 11"/>
          <p:cNvSpPr>
            <a:spLocks noGrp="1"/>
          </p:cNvSpPr>
          <p:nvPr>
            <p:ph type="sldNum" sz="quarter" idx="12"/>
          </p:nvPr>
        </p:nvSpPr>
        <p:spPr/>
        <p:txBody>
          <a:bodyPr/>
          <a:lstStyle/>
          <a:p>
            <a:fld id="{4719B857-6CA3-44CB-8B2D-4E132A4A98BF}" type="slidenum">
              <a:rPr lang="pt-PT" smtClean="0"/>
              <a:pPr/>
              <a:t>202</a:t>
            </a:fld>
            <a:endParaRPr lang="pt-PT"/>
          </a:p>
        </p:txBody>
      </p:sp>
      <p:pic>
        <p:nvPicPr>
          <p:cNvPr id="22" name="Imagem 2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4" name="CaixaDeTexto 2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6" name="Marcador de Posição da Data 25"/>
          <p:cNvSpPr>
            <a:spLocks noGrp="1"/>
          </p:cNvSpPr>
          <p:nvPr>
            <p:ph type="dt" sz="half" idx="10"/>
          </p:nvPr>
        </p:nvSpPr>
        <p:spPr/>
        <p:txBody>
          <a:bodyPr/>
          <a:lstStyle/>
          <a:p>
            <a:r>
              <a:rPr lang="pt-PT" smtClean="0"/>
              <a:t>João Gomes /Jorge Pires</a:t>
            </a:r>
            <a:endParaRPr lang="en-US"/>
          </a:p>
        </p:txBody>
      </p:sp>
      <p:sp>
        <p:nvSpPr>
          <p:cNvPr id="28" name="Marcador de Posição do Rodapé 27"/>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idx="1"/>
          </p:nvPr>
        </p:nvSpPr>
        <p:spPr>
          <a:xfrm>
            <a:off x="857224" y="1714488"/>
            <a:ext cx="7358114" cy="4357718"/>
          </a:xfrm>
          <a:solidFill>
            <a:schemeClr val="accent1">
              <a:lumMod val="20000"/>
              <a:lumOff val="80000"/>
            </a:schemeClr>
          </a:solidFill>
          <a:ln/>
        </p:spPr>
        <p:txBody>
          <a:bodyPr>
            <a:noAutofit/>
          </a:bodyPr>
          <a:lstStyle/>
          <a:p>
            <a:pPr algn="ctr">
              <a:buNone/>
            </a:pPr>
            <a:r>
              <a:rPr lang="pt-PT" sz="2000" dirty="0" smtClean="0">
                <a:solidFill>
                  <a:srgbClr val="002060"/>
                </a:solidFill>
              </a:rPr>
              <a:t>Artigo 2.º</a:t>
            </a:r>
          </a:p>
          <a:p>
            <a:pPr algn="ctr">
              <a:buNone/>
            </a:pPr>
            <a:r>
              <a:rPr lang="pt-PT" sz="2000" b="1" dirty="0" smtClean="0">
                <a:solidFill>
                  <a:srgbClr val="002060"/>
                </a:solidFill>
              </a:rPr>
              <a:t>Definições</a:t>
            </a:r>
          </a:p>
          <a:p>
            <a:pPr algn="just">
              <a:buNone/>
            </a:pPr>
            <a:r>
              <a:rPr lang="pt-PT" sz="2000" dirty="0" smtClean="0">
                <a:solidFill>
                  <a:srgbClr val="002060"/>
                </a:solidFill>
              </a:rPr>
              <a:t>Para efeitos do presente decreto -lei, considera -se:</a:t>
            </a:r>
          </a:p>
          <a:p>
            <a:pPr marL="354013" indent="-354013" algn="just">
              <a:buAutoNum type="alphaLcParenR"/>
            </a:pPr>
            <a:r>
              <a:rPr lang="pt-PT" sz="1900" b="1" i="1" dirty="0" smtClean="0">
                <a:solidFill>
                  <a:srgbClr val="002060"/>
                </a:solidFill>
              </a:rPr>
              <a:t>«Controlo»</a:t>
            </a:r>
            <a:r>
              <a:rPr lang="pt-PT" sz="1900" i="1" dirty="0" smtClean="0">
                <a:solidFill>
                  <a:srgbClr val="002060"/>
                </a:solidFill>
              </a:rPr>
              <a:t> o poder de gerir as políticas financeiras </a:t>
            </a:r>
            <a:r>
              <a:rPr lang="pt-PT" sz="1900" dirty="0" smtClean="0">
                <a:solidFill>
                  <a:srgbClr val="002060"/>
                </a:solidFill>
              </a:rPr>
              <a:t>e operacionais de uma entidade ou de uma actividade económica a fim de obter benefícios da mesma;</a:t>
            </a:r>
          </a:p>
          <a:p>
            <a:pPr algn="just">
              <a:buNone/>
            </a:pPr>
            <a:r>
              <a:rPr lang="pt-PT" sz="1900" i="1" dirty="0" smtClean="0">
                <a:solidFill>
                  <a:srgbClr val="002060"/>
                </a:solidFill>
              </a:rPr>
              <a:t>b) </a:t>
            </a:r>
            <a:r>
              <a:rPr lang="pt-PT" sz="1900" b="1" i="1" dirty="0" smtClean="0">
                <a:solidFill>
                  <a:srgbClr val="002060"/>
                </a:solidFill>
              </a:rPr>
              <a:t>«Demonstrações financeiras consolidadas»</a:t>
            </a:r>
            <a:r>
              <a:rPr lang="pt-PT" sz="1900" i="1" dirty="0" smtClean="0">
                <a:solidFill>
                  <a:srgbClr val="002060"/>
                </a:solidFill>
              </a:rPr>
              <a:t> as </a:t>
            </a:r>
            <a:r>
              <a:rPr lang="pt-PT" sz="1900" dirty="0" smtClean="0">
                <a:solidFill>
                  <a:srgbClr val="002060"/>
                </a:solidFill>
              </a:rPr>
              <a:t>demonstrações financeiras de um grupo apresentadas como as de uma única entidade económica;</a:t>
            </a:r>
          </a:p>
          <a:p>
            <a:pPr algn="just">
              <a:buNone/>
            </a:pPr>
            <a:r>
              <a:rPr lang="pt-PT" sz="1900" i="1" dirty="0" smtClean="0">
                <a:solidFill>
                  <a:srgbClr val="002060"/>
                </a:solidFill>
              </a:rPr>
              <a:t>c) </a:t>
            </a:r>
            <a:r>
              <a:rPr lang="pt-PT" sz="1900" b="1" i="1" dirty="0" smtClean="0">
                <a:solidFill>
                  <a:srgbClr val="002060"/>
                </a:solidFill>
              </a:rPr>
              <a:t>«Empresa mãe»</a:t>
            </a:r>
            <a:r>
              <a:rPr lang="pt-PT" sz="1900" i="1" dirty="0" smtClean="0">
                <a:solidFill>
                  <a:srgbClr val="002060"/>
                </a:solidFill>
              </a:rPr>
              <a:t> uma entidade que detém uma ou </a:t>
            </a:r>
            <a:r>
              <a:rPr lang="pt-PT" sz="1900" dirty="0" smtClean="0">
                <a:solidFill>
                  <a:srgbClr val="002060"/>
                </a:solidFill>
              </a:rPr>
              <a:t>mais subsidiárias;</a:t>
            </a:r>
          </a:p>
          <a:p>
            <a:pPr algn="just">
              <a:buNone/>
            </a:pPr>
            <a:r>
              <a:rPr lang="pt-PT" sz="1900" i="1" dirty="0" smtClean="0">
                <a:solidFill>
                  <a:srgbClr val="002060"/>
                </a:solidFill>
              </a:rPr>
              <a:t>d) </a:t>
            </a:r>
            <a:r>
              <a:rPr lang="pt-PT" sz="1900" b="1" i="1" dirty="0" smtClean="0">
                <a:solidFill>
                  <a:srgbClr val="002060"/>
                </a:solidFill>
              </a:rPr>
              <a:t>«Subsidiária»</a:t>
            </a:r>
            <a:r>
              <a:rPr lang="pt-PT" sz="1900" i="1" dirty="0" smtClean="0">
                <a:solidFill>
                  <a:srgbClr val="002060"/>
                </a:solidFill>
              </a:rPr>
              <a:t> uma entidade, ainda que não constituída </a:t>
            </a:r>
            <a:r>
              <a:rPr lang="pt-PT" sz="1900" dirty="0" smtClean="0">
                <a:solidFill>
                  <a:srgbClr val="002060"/>
                </a:solidFill>
              </a:rPr>
              <a:t>sob a forma de sociedade, que é controlada por uma outra entidade, designada por empresa mãe.</a:t>
            </a:r>
            <a:endParaRPr lang="en-GB" sz="1900" dirty="0">
              <a:solidFill>
                <a:srgbClr val="002060"/>
              </a:solidFill>
            </a:endParaRPr>
          </a:p>
        </p:txBody>
      </p:sp>
      <p:sp>
        <p:nvSpPr>
          <p:cNvPr id="15" name="Rectângulo 14"/>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6" name="Marcador de Posição do Número do Diapositivo 5"/>
          <p:cNvSpPr>
            <a:spLocks noGrp="1"/>
          </p:cNvSpPr>
          <p:nvPr>
            <p:ph type="sldNum" sz="quarter" idx="12"/>
          </p:nvPr>
        </p:nvSpPr>
        <p:spPr/>
        <p:txBody>
          <a:bodyPr/>
          <a:lstStyle/>
          <a:p>
            <a:fld id="{4719B857-6CA3-44CB-8B2D-4E132A4A98BF}" type="slidenum">
              <a:rPr lang="pt-PT" smtClean="0"/>
              <a:pPr/>
              <a:t>203</a:t>
            </a:fld>
            <a:endParaRPr lang="pt-PT"/>
          </a:p>
        </p:txBody>
      </p:sp>
      <p:pic>
        <p:nvPicPr>
          <p:cNvPr id="9" name="Imagem 8"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4357718"/>
          </a:xfrm>
          <a:solidFill>
            <a:schemeClr val="accent1">
              <a:lumMod val="20000"/>
              <a:lumOff val="80000"/>
            </a:schemeClr>
          </a:solidFill>
          <a:ln/>
        </p:spPr>
        <p:txBody>
          <a:bodyPr>
            <a:noAutofit/>
          </a:bodyPr>
          <a:lstStyle/>
          <a:p>
            <a:pPr algn="ctr">
              <a:buNone/>
            </a:pPr>
            <a:r>
              <a:rPr lang="pt-PT" sz="2000" dirty="0" smtClean="0">
                <a:solidFill>
                  <a:srgbClr val="002060"/>
                </a:solidFill>
              </a:rPr>
              <a:t>Artigo 6.º</a:t>
            </a:r>
          </a:p>
          <a:p>
            <a:pPr algn="ctr">
              <a:buNone/>
            </a:pPr>
            <a:r>
              <a:rPr lang="pt-PT" sz="2000" b="1" dirty="0" smtClean="0">
                <a:solidFill>
                  <a:srgbClr val="002060"/>
                </a:solidFill>
              </a:rPr>
              <a:t>Obrigatoriedade de elaborar contas consolidadas</a:t>
            </a:r>
          </a:p>
          <a:p>
            <a:pPr algn="just">
              <a:buNone/>
            </a:pPr>
            <a:r>
              <a:rPr lang="pt-PT" sz="2000" dirty="0" smtClean="0">
                <a:solidFill>
                  <a:srgbClr val="002060"/>
                </a:solidFill>
              </a:rPr>
              <a:t>1 — Qualquer empresa mãe sujeita ao direito nacional é obrigada a elaborar demonstrações financeiras consolidadas do grupo constituído por ela própria e por todas as subsidiárias, sobre as quais:</a:t>
            </a:r>
          </a:p>
          <a:p>
            <a:pPr marL="633413" indent="-279400" algn="just">
              <a:buNone/>
            </a:pPr>
            <a:r>
              <a:rPr lang="pt-PT" sz="2000" i="1" dirty="0" smtClean="0">
                <a:solidFill>
                  <a:srgbClr val="002060"/>
                </a:solidFill>
              </a:rPr>
              <a:t>a) Independentemente da titularidade do capital, se verifique </a:t>
            </a:r>
            <a:r>
              <a:rPr lang="pt-PT" sz="2000" dirty="0" smtClean="0">
                <a:solidFill>
                  <a:srgbClr val="002060"/>
                </a:solidFill>
              </a:rPr>
              <a:t>que, em alternativa:</a:t>
            </a:r>
          </a:p>
          <a:p>
            <a:pPr marL="1430338" indent="-354013" algn="just">
              <a:buNone/>
            </a:pPr>
            <a:r>
              <a:rPr lang="pt-PT" sz="2000" i="1" dirty="0" smtClean="0">
                <a:solidFill>
                  <a:srgbClr val="002060"/>
                </a:solidFill>
              </a:rPr>
              <a:t>i) Possa exercer, ou exerça efectivamente, influência </a:t>
            </a:r>
            <a:r>
              <a:rPr lang="pt-PT" sz="2000" dirty="0" smtClean="0">
                <a:solidFill>
                  <a:srgbClr val="002060"/>
                </a:solidFill>
              </a:rPr>
              <a:t>dominante ou controlo;</a:t>
            </a:r>
          </a:p>
          <a:p>
            <a:pPr marL="1430338" indent="-354013" algn="just">
              <a:buNone/>
            </a:pPr>
            <a:r>
              <a:rPr lang="pt-PT" sz="2000" i="1" dirty="0" err="1" smtClean="0">
                <a:solidFill>
                  <a:srgbClr val="002060"/>
                </a:solidFill>
              </a:rPr>
              <a:t>ii</a:t>
            </a:r>
            <a:r>
              <a:rPr lang="pt-PT" sz="2000" i="1" dirty="0" smtClean="0">
                <a:solidFill>
                  <a:srgbClr val="002060"/>
                </a:solidFill>
              </a:rPr>
              <a:t>) Exerça a gestão como se as duas constituíssem uma </a:t>
            </a:r>
            <a:r>
              <a:rPr lang="pt-PT" sz="2000" dirty="0" smtClean="0">
                <a:solidFill>
                  <a:srgbClr val="002060"/>
                </a:solidFill>
              </a:rPr>
              <a:t>única entidade;</a:t>
            </a:r>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6" name="Marcador de Posição do Número do Diapositivo 5"/>
          <p:cNvSpPr>
            <a:spLocks noGrp="1"/>
          </p:cNvSpPr>
          <p:nvPr>
            <p:ph type="sldNum" sz="quarter" idx="12"/>
          </p:nvPr>
        </p:nvSpPr>
        <p:spPr/>
        <p:txBody>
          <a:bodyPr/>
          <a:lstStyle/>
          <a:p>
            <a:fld id="{4719B857-6CA3-44CB-8B2D-4E132A4A98BF}" type="slidenum">
              <a:rPr lang="pt-PT" smtClean="0"/>
              <a:pPr/>
              <a:t>204</a:t>
            </a:fld>
            <a:endParaRPr lang="pt-PT"/>
          </a:p>
        </p:txBody>
      </p:sp>
      <p:pic>
        <p:nvPicPr>
          <p:cNvPr id="9" name="Imagem 8"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4357718"/>
          </a:xfrm>
          <a:solidFill>
            <a:schemeClr val="accent1">
              <a:lumMod val="20000"/>
              <a:lumOff val="80000"/>
            </a:schemeClr>
          </a:solidFill>
          <a:ln/>
        </p:spPr>
        <p:txBody>
          <a:bodyPr>
            <a:noAutofit/>
          </a:bodyPr>
          <a:lstStyle/>
          <a:p>
            <a:pPr algn="ctr">
              <a:buNone/>
            </a:pPr>
            <a:r>
              <a:rPr lang="pt-PT" sz="2000" dirty="0" smtClean="0">
                <a:solidFill>
                  <a:srgbClr val="002060"/>
                </a:solidFill>
              </a:rPr>
              <a:t>Artigo 6.º</a:t>
            </a:r>
          </a:p>
          <a:p>
            <a:pPr algn="ctr">
              <a:buNone/>
            </a:pPr>
            <a:r>
              <a:rPr lang="pt-PT" sz="2000" b="1" dirty="0" smtClean="0">
                <a:solidFill>
                  <a:srgbClr val="002060"/>
                </a:solidFill>
              </a:rPr>
              <a:t>Obrigatoriedade de elaborar contas consolidadas</a:t>
            </a:r>
          </a:p>
          <a:p>
            <a:pPr marL="722313" indent="-368300" algn="just">
              <a:buNone/>
            </a:pPr>
            <a:r>
              <a:rPr lang="pt-PT" sz="2000" i="1" dirty="0" smtClean="0">
                <a:solidFill>
                  <a:srgbClr val="002060"/>
                </a:solidFill>
              </a:rPr>
              <a:t>b) Sendo titular de capital, quando ocorra uma das seguintes </a:t>
            </a:r>
            <a:r>
              <a:rPr lang="pt-PT" sz="2000" dirty="0" smtClean="0">
                <a:solidFill>
                  <a:srgbClr val="002060"/>
                </a:solidFill>
              </a:rPr>
              <a:t>situações:</a:t>
            </a:r>
          </a:p>
          <a:p>
            <a:pPr marL="1076325" indent="-354013" algn="just">
              <a:buNone/>
            </a:pPr>
            <a:r>
              <a:rPr lang="pt-PT" sz="2000" i="1" dirty="0" smtClean="0">
                <a:solidFill>
                  <a:srgbClr val="002060"/>
                </a:solidFill>
              </a:rPr>
              <a:t>i) Tenha a maioria dos direitos de voto, excepto se for </a:t>
            </a:r>
            <a:r>
              <a:rPr lang="pt-PT" sz="2000" dirty="0" smtClean="0">
                <a:solidFill>
                  <a:srgbClr val="002060"/>
                </a:solidFill>
              </a:rPr>
              <a:t>demonstrado que esses direitos não conferem o controlo;</a:t>
            </a:r>
          </a:p>
          <a:p>
            <a:pPr marL="1076325" indent="-354013" algn="just">
              <a:buNone/>
            </a:pPr>
            <a:r>
              <a:rPr lang="pt-PT" sz="2000" i="1" dirty="0" err="1" smtClean="0">
                <a:solidFill>
                  <a:srgbClr val="002060"/>
                </a:solidFill>
              </a:rPr>
              <a:t>ii</a:t>
            </a:r>
            <a:r>
              <a:rPr lang="pt-PT" sz="2000" i="1" dirty="0" smtClean="0">
                <a:solidFill>
                  <a:srgbClr val="002060"/>
                </a:solidFill>
              </a:rPr>
              <a:t>) Tenha o direito de designar ou de destituir a maioria </a:t>
            </a:r>
            <a:r>
              <a:rPr lang="pt-PT" sz="2000" dirty="0" smtClean="0">
                <a:solidFill>
                  <a:srgbClr val="002060"/>
                </a:solidFill>
              </a:rPr>
              <a:t>dos titulares do órgão de gestão de uma entidade com poderes para gerir as políticas financeiras e operacionais dessa entidade;</a:t>
            </a:r>
          </a:p>
          <a:p>
            <a:pPr marL="1076325" indent="-354013" algn="just">
              <a:buNone/>
            </a:pPr>
            <a:r>
              <a:rPr lang="pt-PT" sz="2000" i="1" dirty="0" err="1" smtClean="0">
                <a:solidFill>
                  <a:srgbClr val="002060"/>
                </a:solidFill>
              </a:rPr>
              <a:t>iii</a:t>
            </a:r>
            <a:r>
              <a:rPr lang="pt-PT" sz="2000" i="1" dirty="0" smtClean="0">
                <a:solidFill>
                  <a:srgbClr val="002060"/>
                </a:solidFill>
              </a:rPr>
              <a:t>) Exerça uma influência dominante sobre uma entidade, </a:t>
            </a:r>
            <a:r>
              <a:rPr lang="pt-PT" sz="2000" dirty="0" smtClean="0">
                <a:solidFill>
                  <a:srgbClr val="002060"/>
                </a:solidFill>
              </a:rPr>
              <a:t>por força de um contrato celebrado com esta ou de uma outra cláusula do contrato social desta;</a:t>
            </a:r>
          </a:p>
        </p:txBody>
      </p:sp>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205</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4643470"/>
          </a:xfrm>
          <a:solidFill>
            <a:schemeClr val="accent1">
              <a:lumMod val="20000"/>
              <a:lumOff val="80000"/>
            </a:schemeClr>
          </a:solidFill>
          <a:ln/>
        </p:spPr>
        <p:txBody>
          <a:bodyPr>
            <a:noAutofit/>
          </a:bodyPr>
          <a:lstStyle/>
          <a:p>
            <a:pPr algn="ctr">
              <a:buNone/>
            </a:pPr>
            <a:r>
              <a:rPr lang="pt-PT" sz="2000" dirty="0" smtClean="0">
                <a:solidFill>
                  <a:srgbClr val="002060"/>
                </a:solidFill>
              </a:rPr>
              <a:t>Artigo 6.º</a:t>
            </a:r>
          </a:p>
          <a:p>
            <a:pPr algn="ctr">
              <a:buNone/>
            </a:pPr>
            <a:r>
              <a:rPr lang="pt-PT" sz="2000" b="1" dirty="0" smtClean="0">
                <a:solidFill>
                  <a:srgbClr val="002060"/>
                </a:solidFill>
              </a:rPr>
              <a:t>Obrigatoriedade de elaborar contas consolidadas</a:t>
            </a:r>
          </a:p>
          <a:p>
            <a:pPr marL="1076325" indent="-354013" algn="just">
              <a:buNone/>
            </a:pPr>
            <a:r>
              <a:rPr lang="pt-PT" sz="2000" i="1" dirty="0" err="1" smtClean="0">
                <a:solidFill>
                  <a:srgbClr val="002060"/>
                </a:solidFill>
              </a:rPr>
              <a:t>iv</a:t>
            </a:r>
            <a:r>
              <a:rPr lang="pt-PT" sz="2000" i="1" dirty="0" smtClean="0">
                <a:solidFill>
                  <a:srgbClr val="002060"/>
                </a:solidFill>
              </a:rPr>
              <a:t>) Detenha pelo menos 20 % dos direitos de voto e a </a:t>
            </a:r>
            <a:r>
              <a:rPr lang="pt-PT" sz="2000" dirty="0" smtClean="0">
                <a:solidFill>
                  <a:srgbClr val="002060"/>
                </a:solidFill>
              </a:rPr>
              <a:t>maioria dos titulares do órgão de gestão de uma entidade com poderes para gerir as políticas financeiras e operacionais dessa entidade, que tenham estado em funções durante o exercício a que se reportam as demonstrações financeiras consolidadas, bem como, no exercício precedente e até ao momento em que estas sejam elaboradas, tenham sido exclusivamente designados como consequência do exercício dos seus direitos de voto;</a:t>
            </a:r>
          </a:p>
          <a:p>
            <a:pPr marL="1076325" indent="-354013">
              <a:buNone/>
            </a:pPr>
            <a:r>
              <a:rPr lang="pt-PT" sz="2000" i="1" dirty="0" smtClean="0">
                <a:solidFill>
                  <a:srgbClr val="002060"/>
                </a:solidFill>
              </a:rPr>
              <a:t>v)  Disponha, por si só ou por força de um acordo com </a:t>
            </a:r>
            <a:r>
              <a:rPr lang="pt-PT" sz="2000" dirty="0" smtClean="0">
                <a:solidFill>
                  <a:srgbClr val="002060"/>
                </a:solidFill>
              </a:rPr>
              <a:t>outros titulares do capital desta entidade, da maioria dos direitos de voto dos titulares do capital da mesma.</a:t>
            </a:r>
          </a:p>
        </p:txBody>
      </p:sp>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206</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2928958"/>
          </a:xfrm>
          <a:solidFill>
            <a:schemeClr val="accent1">
              <a:lumMod val="20000"/>
              <a:lumOff val="80000"/>
            </a:schemeClr>
          </a:solidFill>
          <a:ln/>
        </p:spPr>
        <p:txBody>
          <a:bodyPr>
            <a:noAutofit/>
          </a:bodyPr>
          <a:lstStyle/>
          <a:p>
            <a:pPr algn="ctr">
              <a:buNone/>
            </a:pPr>
            <a:r>
              <a:rPr lang="pt-PT" sz="2000" dirty="0" smtClean="0">
                <a:solidFill>
                  <a:srgbClr val="002060"/>
                </a:solidFill>
              </a:rPr>
              <a:t>Artigo 6.º</a:t>
            </a:r>
          </a:p>
          <a:p>
            <a:pPr algn="ctr">
              <a:buNone/>
            </a:pPr>
            <a:r>
              <a:rPr lang="pt-PT" sz="2000" b="1" dirty="0" smtClean="0">
                <a:solidFill>
                  <a:srgbClr val="002060"/>
                </a:solidFill>
              </a:rPr>
              <a:t>Obrigatoriedade de elaborar contas consolidadas</a:t>
            </a:r>
          </a:p>
          <a:p>
            <a:pPr algn="just">
              <a:buNone/>
            </a:pPr>
            <a:r>
              <a:rPr lang="pt-PT" sz="2000" dirty="0" smtClean="0">
                <a:solidFill>
                  <a:srgbClr val="002060"/>
                </a:solidFill>
              </a:rPr>
              <a:t>2 — Para efeitos do disposto nas subalíneas </a:t>
            </a:r>
            <a:r>
              <a:rPr lang="pt-PT" sz="2000" i="1" dirty="0" smtClean="0">
                <a:solidFill>
                  <a:srgbClr val="002060"/>
                </a:solidFill>
              </a:rPr>
              <a:t>i), </a:t>
            </a:r>
            <a:r>
              <a:rPr lang="pt-PT" sz="2000" i="1" dirty="0" err="1" smtClean="0">
                <a:solidFill>
                  <a:srgbClr val="002060"/>
                </a:solidFill>
              </a:rPr>
              <a:t>ii</a:t>
            </a:r>
            <a:r>
              <a:rPr lang="pt-PT" sz="2000" i="1" dirty="0" smtClean="0">
                <a:solidFill>
                  <a:srgbClr val="002060"/>
                </a:solidFill>
              </a:rPr>
              <a:t>), </a:t>
            </a:r>
            <a:r>
              <a:rPr lang="pt-PT" sz="2000" i="1" dirty="0" err="1" smtClean="0">
                <a:solidFill>
                  <a:srgbClr val="002060"/>
                </a:solidFill>
              </a:rPr>
              <a:t>iv</a:t>
            </a:r>
            <a:r>
              <a:rPr lang="pt-PT" sz="2000" i="1" dirty="0" smtClean="0">
                <a:solidFill>
                  <a:srgbClr val="002060"/>
                </a:solidFill>
              </a:rPr>
              <a:t>) </a:t>
            </a:r>
            <a:r>
              <a:rPr lang="pt-PT" sz="2000" dirty="0" smtClean="0">
                <a:solidFill>
                  <a:srgbClr val="002060"/>
                </a:solidFill>
              </a:rPr>
              <a:t>e </a:t>
            </a:r>
            <a:r>
              <a:rPr lang="pt-PT" sz="2000" i="1" dirty="0" smtClean="0">
                <a:solidFill>
                  <a:srgbClr val="002060"/>
                </a:solidFill>
              </a:rPr>
              <a:t>v) da alínea b) do número anterior, aos direitos de voto, </a:t>
            </a:r>
            <a:r>
              <a:rPr lang="pt-PT" sz="2000" dirty="0" smtClean="0">
                <a:solidFill>
                  <a:srgbClr val="002060"/>
                </a:solidFill>
              </a:rPr>
              <a:t>de designação e de destituição da empresa mãe devem ser adicionados os direitos de qualquer outra subsidiária e os das subsidiárias desta, bem como os de qualquer pessoa agindo em seu próprio nome, mas por conta da empresa mãe ou de qualquer outra subsidiária.</a:t>
            </a:r>
          </a:p>
        </p:txBody>
      </p:sp>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207</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4357718"/>
          </a:xfrm>
          <a:solidFill>
            <a:schemeClr val="accent1">
              <a:lumMod val="20000"/>
              <a:lumOff val="80000"/>
            </a:schemeClr>
          </a:solidFill>
          <a:ln/>
        </p:spPr>
        <p:txBody>
          <a:bodyPr>
            <a:noAutofit/>
          </a:bodyPr>
          <a:lstStyle/>
          <a:p>
            <a:pPr algn="ctr">
              <a:buNone/>
            </a:pPr>
            <a:r>
              <a:rPr lang="pt-PT" sz="2000" dirty="0" smtClean="0">
                <a:solidFill>
                  <a:srgbClr val="002060"/>
                </a:solidFill>
              </a:rPr>
              <a:t>Artigo 6.º</a:t>
            </a:r>
          </a:p>
          <a:p>
            <a:pPr algn="ctr">
              <a:buNone/>
            </a:pPr>
            <a:r>
              <a:rPr lang="pt-PT" sz="2000" b="1" dirty="0" smtClean="0">
                <a:solidFill>
                  <a:srgbClr val="002060"/>
                </a:solidFill>
              </a:rPr>
              <a:t>Obrigatoriedade de elaborar contas consolidadas</a:t>
            </a:r>
          </a:p>
          <a:p>
            <a:pPr algn="just">
              <a:buNone/>
            </a:pPr>
            <a:r>
              <a:rPr lang="pt-PT" sz="2000" dirty="0" smtClean="0">
                <a:solidFill>
                  <a:srgbClr val="002060"/>
                </a:solidFill>
              </a:rPr>
              <a:t>3 — Para os mesmos efeitos, aos direitos indicados no número anterior devem ser deduzidos os direitos relativos:</a:t>
            </a:r>
          </a:p>
          <a:p>
            <a:pPr marL="900113" indent="-266700" algn="just">
              <a:buNone/>
              <a:tabLst>
                <a:tab pos="987425" algn="l"/>
              </a:tabLst>
            </a:pPr>
            <a:r>
              <a:rPr lang="pt-PT" sz="2000" i="1" dirty="0" smtClean="0">
                <a:solidFill>
                  <a:srgbClr val="002060"/>
                </a:solidFill>
              </a:rPr>
              <a:t>a) Às partes de capital detidas por conta de uma entidade </a:t>
            </a:r>
            <a:r>
              <a:rPr lang="pt-PT" sz="2000" dirty="0" smtClean="0">
                <a:solidFill>
                  <a:srgbClr val="002060"/>
                </a:solidFill>
              </a:rPr>
              <a:t>que não seja a empresa mãe ou uma subsidiária; ou</a:t>
            </a:r>
          </a:p>
          <a:p>
            <a:pPr marL="900113" indent="-266700" algn="just">
              <a:buNone/>
              <a:tabLst>
                <a:tab pos="987425" algn="l"/>
              </a:tabLst>
            </a:pPr>
            <a:r>
              <a:rPr lang="pt-PT" sz="2000" i="1" dirty="0" smtClean="0">
                <a:solidFill>
                  <a:srgbClr val="002060"/>
                </a:solidFill>
              </a:rPr>
              <a:t>b) Às partes de capital detidas como garantia, desde que </a:t>
            </a:r>
            <a:r>
              <a:rPr lang="pt-PT" sz="2000" dirty="0" smtClean="0">
                <a:solidFill>
                  <a:srgbClr val="002060"/>
                </a:solidFill>
              </a:rPr>
              <a:t>os direitos em causa sejam exercidos em conformidade com as instruções recebidas ou que a posse destas partes seja para a entidade detentora uma operação decorrente das suas actividades normais, em matéria de empréstimos, com a condição de que os direitos de voto sejam exercidos no interesse do prestador da garantia.</a:t>
            </a:r>
          </a:p>
        </p:txBody>
      </p:sp>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208</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2928958"/>
          </a:xfrm>
          <a:solidFill>
            <a:schemeClr val="accent1">
              <a:lumMod val="20000"/>
              <a:lumOff val="80000"/>
            </a:schemeClr>
          </a:solidFill>
          <a:ln/>
        </p:spPr>
        <p:txBody>
          <a:bodyPr>
            <a:noAutofit/>
          </a:bodyPr>
          <a:lstStyle/>
          <a:p>
            <a:pPr algn="ctr">
              <a:buNone/>
            </a:pPr>
            <a:r>
              <a:rPr lang="pt-PT" sz="2000" dirty="0" smtClean="0">
                <a:solidFill>
                  <a:srgbClr val="002060"/>
                </a:solidFill>
              </a:rPr>
              <a:t>Artigo 6.º</a:t>
            </a:r>
          </a:p>
          <a:p>
            <a:pPr algn="ctr">
              <a:buNone/>
            </a:pPr>
            <a:r>
              <a:rPr lang="pt-PT" sz="2000" b="1" dirty="0" smtClean="0">
                <a:solidFill>
                  <a:srgbClr val="002060"/>
                </a:solidFill>
              </a:rPr>
              <a:t>Obrigatoriedade de elaborar contas consolidadas</a:t>
            </a:r>
          </a:p>
          <a:p>
            <a:pPr>
              <a:buNone/>
            </a:pPr>
            <a:r>
              <a:rPr lang="pt-PT" sz="2000" dirty="0" smtClean="0">
                <a:solidFill>
                  <a:srgbClr val="002060"/>
                </a:solidFill>
              </a:rPr>
              <a:t>4 — Ainda para os efeitos do disposto nas subalíneas </a:t>
            </a:r>
            <a:r>
              <a:rPr lang="pt-PT" sz="2000" i="1" dirty="0" smtClean="0">
                <a:solidFill>
                  <a:srgbClr val="002060"/>
                </a:solidFill>
              </a:rPr>
              <a:t>i), </a:t>
            </a:r>
            <a:r>
              <a:rPr lang="pt-PT" sz="2000" i="1" dirty="0" err="1" smtClean="0">
                <a:solidFill>
                  <a:srgbClr val="002060"/>
                </a:solidFill>
              </a:rPr>
              <a:t>iv</a:t>
            </a:r>
            <a:r>
              <a:rPr lang="pt-PT" sz="2000" i="1" dirty="0" smtClean="0">
                <a:solidFill>
                  <a:srgbClr val="002060"/>
                </a:solidFill>
              </a:rPr>
              <a:t>) e v) da alínea b) do n.º 1, à totalidade dos direitos de </a:t>
            </a:r>
            <a:r>
              <a:rPr lang="pt-PT" sz="2000" dirty="0" smtClean="0">
                <a:solidFill>
                  <a:srgbClr val="002060"/>
                </a:solidFill>
              </a:rPr>
              <a:t>voto dos titulares do capital da entidade subsidiária devem deduzir -se os direitos de voto relativos às partes de capital detidas por essa entidade, por uma subsidiária desta ou por uma pessoa que actue no seu próprio nome, mas por conta destas entidades.</a:t>
            </a:r>
            <a:endParaRPr lang="en-GB" sz="1900" dirty="0">
              <a:solidFill>
                <a:srgbClr val="002060"/>
              </a:solidFill>
            </a:endParaRPr>
          </a:p>
        </p:txBody>
      </p:sp>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209</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21</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ângulo 6"/>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Convergência para as IAS/IFRS</a:t>
            </a:r>
            <a:endParaRPr lang="pt-PT" sz="2400" b="1" dirty="0">
              <a:solidFill>
                <a:schemeClr val="bg1"/>
              </a:solidFill>
            </a:endParaRPr>
          </a:p>
        </p:txBody>
      </p:sp>
      <p:sp>
        <p:nvSpPr>
          <p:cNvPr id="8" name="CaixaDeTexto 7"/>
          <p:cNvSpPr txBox="1"/>
          <p:nvPr/>
        </p:nvSpPr>
        <p:spPr>
          <a:xfrm>
            <a:off x="899592" y="5805264"/>
            <a:ext cx="7488832" cy="369332"/>
          </a:xfrm>
          <a:prstGeom prst="rect">
            <a:avLst/>
          </a:prstGeom>
          <a:noFill/>
        </p:spPr>
        <p:txBody>
          <a:bodyPr wrap="square" rtlCol="0">
            <a:spAutoFit/>
          </a:bodyPr>
          <a:lstStyle/>
          <a:p>
            <a:pPr algn="ctr"/>
            <a:r>
              <a:rPr lang="pt-PT" dirty="0" smtClean="0">
                <a:solidFill>
                  <a:srgbClr val="002060"/>
                </a:solidFill>
              </a:rPr>
              <a:t>Desde 2001, mais de 100 países convergiram para as IAS /IFRS</a:t>
            </a:r>
            <a:endParaRPr lang="pt-PT" dirty="0">
              <a:solidFill>
                <a:srgbClr val="002060"/>
              </a:solidFill>
            </a:endParaRPr>
          </a:p>
        </p:txBody>
      </p:sp>
      <p:pic>
        <p:nvPicPr>
          <p:cNvPr id="12" name="Imagem 11" descr="IFRS World.jpg"/>
          <p:cNvPicPr>
            <a:picLocks noChangeAspect="1"/>
          </p:cNvPicPr>
          <p:nvPr/>
        </p:nvPicPr>
        <p:blipFill>
          <a:blip r:embed="rId4" cstate="print"/>
          <a:stretch>
            <a:fillRect/>
          </a:stretch>
        </p:blipFill>
        <p:spPr>
          <a:xfrm>
            <a:off x="899592" y="1772816"/>
            <a:ext cx="7272807" cy="4007962"/>
          </a:xfrm>
          <a:prstGeom prst="rect">
            <a:avLst/>
          </a:prstGeom>
        </p:spPr>
      </p:pic>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noChangeAspect="1"/>
          </p:cNvGrpSpPr>
          <p:nvPr/>
        </p:nvGrpSpPr>
        <p:grpSpPr bwMode="auto">
          <a:xfrm>
            <a:off x="457200" y="990417"/>
            <a:ext cx="8265614" cy="5410384"/>
            <a:chOff x="2247" y="3742"/>
            <a:chExt cx="7199" cy="7758"/>
          </a:xfrm>
        </p:grpSpPr>
        <p:sp>
          <p:nvSpPr>
            <p:cNvPr id="190510" name="Rectangle 46"/>
            <p:cNvSpPr>
              <a:spLocks noChangeArrowheads="1"/>
            </p:cNvSpPr>
            <p:nvPr/>
          </p:nvSpPr>
          <p:spPr bwMode="auto">
            <a:xfrm>
              <a:off x="5158" y="3787"/>
              <a:ext cx="1533" cy="772"/>
            </a:xfrm>
            <a:prstGeom prst="rect">
              <a:avLst/>
            </a:prstGeom>
            <a:solidFill>
              <a:schemeClr val="accent1">
                <a:lumMod val="20000"/>
                <a:lumOff val="80000"/>
              </a:schemeClr>
            </a:solidFill>
            <a:ln w="25400">
              <a:solidFill>
                <a:srgbClr val="00008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É titular do capital ?</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509" name="Rectangle 45"/>
            <p:cNvSpPr>
              <a:spLocks noChangeArrowheads="1"/>
            </p:cNvSpPr>
            <p:nvPr/>
          </p:nvSpPr>
          <p:spPr bwMode="auto">
            <a:xfrm>
              <a:off x="5158" y="5022"/>
              <a:ext cx="1531" cy="771"/>
            </a:xfrm>
            <a:prstGeom prst="rect">
              <a:avLst/>
            </a:prstGeom>
            <a:solidFill>
              <a:schemeClr val="accent1">
                <a:lumMod val="20000"/>
                <a:lumOff val="80000"/>
              </a:schemeClr>
            </a:solidFill>
            <a:ln w="25400">
              <a:solidFill>
                <a:srgbClr val="00008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Tem a maioria dos direitos de voto?</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508" name="Text Box 44"/>
            <p:cNvSpPr txBox="1">
              <a:spLocks noChangeArrowheads="1"/>
            </p:cNvSpPr>
            <p:nvPr/>
          </p:nvSpPr>
          <p:spPr bwMode="auto">
            <a:xfrm>
              <a:off x="5312" y="4559"/>
              <a:ext cx="612" cy="309"/>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Sim</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507" name="Text Box 43"/>
            <p:cNvSpPr txBox="1">
              <a:spLocks noChangeArrowheads="1"/>
            </p:cNvSpPr>
            <p:nvPr/>
          </p:nvSpPr>
          <p:spPr bwMode="auto">
            <a:xfrm>
              <a:off x="5312" y="5793"/>
              <a:ext cx="612" cy="308"/>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Não</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506" name="Text Box 42"/>
            <p:cNvSpPr txBox="1">
              <a:spLocks noChangeArrowheads="1"/>
            </p:cNvSpPr>
            <p:nvPr/>
          </p:nvSpPr>
          <p:spPr bwMode="auto">
            <a:xfrm>
              <a:off x="6690" y="5021"/>
              <a:ext cx="616" cy="310"/>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Sim</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505" name="Text Box 41"/>
            <p:cNvSpPr txBox="1">
              <a:spLocks noChangeArrowheads="1"/>
            </p:cNvSpPr>
            <p:nvPr/>
          </p:nvSpPr>
          <p:spPr bwMode="auto">
            <a:xfrm>
              <a:off x="2860" y="4559"/>
              <a:ext cx="613" cy="308"/>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dirty="0" smtClean="0">
                  <a:ln>
                    <a:noFill/>
                  </a:ln>
                  <a:solidFill>
                    <a:schemeClr val="tx1"/>
                  </a:solidFill>
                  <a:effectLst/>
                  <a:latin typeface="+mn-lt"/>
                  <a:ea typeface="Times New Roman" pitchFamily="18" charset="0"/>
                  <a:cs typeface="Arial" pitchFamily="34" charset="0"/>
                </a:rPr>
                <a:t>Sim</a:t>
              </a:r>
              <a:endParaRPr kumimoji="0" lang="pt-PT" sz="1200" b="0" i="0" u="none" strike="noStrike" cap="none" normalizeH="0" baseline="0" dirty="0" smtClean="0">
                <a:ln>
                  <a:noFill/>
                </a:ln>
                <a:solidFill>
                  <a:schemeClr val="tx1"/>
                </a:solidFill>
                <a:effectLst/>
                <a:latin typeface="+mn-lt"/>
                <a:cs typeface="Arial" pitchFamily="34" charset="0"/>
              </a:endParaRPr>
            </a:p>
          </p:txBody>
        </p:sp>
        <p:sp>
          <p:nvSpPr>
            <p:cNvPr id="190504" name="Text Box 40"/>
            <p:cNvSpPr txBox="1">
              <a:spLocks noChangeArrowheads="1"/>
            </p:cNvSpPr>
            <p:nvPr/>
          </p:nvSpPr>
          <p:spPr bwMode="auto">
            <a:xfrm>
              <a:off x="6690" y="6255"/>
              <a:ext cx="612" cy="307"/>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Sim</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503" name="Rectangle 39"/>
            <p:cNvSpPr>
              <a:spLocks noChangeArrowheads="1"/>
            </p:cNvSpPr>
            <p:nvPr/>
          </p:nvSpPr>
          <p:spPr bwMode="auto">
            <a:xfrm>
              <a:off x="7915" y="5176"/>
              <a:ext cx="1531" cy="462"/>
            </a:xfrm>
            <a:prstGeom prst="rect">
              <a:avLst/>
            </a:prstGeom>
            <a:solidFill>
              <a:schemeClr val="tx2">
                <a:lumMod val="75000"/>
              </a:schemeClr>
            </a:solidFill>
            <a:ln w="25400">
              <a:solidFill>
                <a:srgbClr val="00008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bg1"/>
                  </a:solidFill>
                  <a:effectLst/>
                  <a:latin typeface="+mn-lt"/>
                  <a:ea typeface="Times New Roman" pitchFamily="18" charset="0"/>
                  <a:cs typeface="Arial" pitchFamily="34" charset="0"/>
                </a:rPr>
                <a:t>Consolida</a:t>
              </a:r>
              <a:endParaRPr kumimoji="0" lang="pt-PT" sz="1200" b="0" i="0" u="none" strike="noStrike" cap="none" normalizeH="0" baseline="0" smtClean="0">
                <a:ln>
                  <a:noFill/>
                </a:ln>
                <a:solidFill>
                  <a:schemeClr val="bg1"/>
                </a:solidFill>
                <a:effectLst/>
                <a:latin typeface="+mn-lt"/>
                <a:cs typeface="Arial" pitchFamily="34" charset="0"/>
              </a:endParaRPr>
            </a:p>
          </p:txBody>
        </p:sp>
        <p:sp>
          <p:nvSpPr>
            <p:cNvPr id="190502" name="AutoShape 38"/>
            <p:cNvSpPr>
              <a:spLocks noChangeShapeType="1"/>
            </p:cNvSpPr>
            <p:nvPr/>
          </p:nvSpPr>
          <p:spPr bwMode="auto">
            <a:xfrm flipH="1">
              <a:off x="5924" y="4577"/>
              <a:ext cx="1" cy="428"/>
            </a:xfrm>
            <a:prstGeom prst="straightConnector1">
              <a:avLst/>
            </a:prstGeom>
            <a:noFill/>
            <a:ln w="25400">
              <a:solidFill>
                <a:srgbClr val="FF9900"/>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501" name="AutoShape 37"/>
            <p:cNvSpPr>
              <a:spLocks noChangeShapeType="1"/>
            </p:cNvSpPr>
            <p:nvPr/>
          </p:nvSpPr>
          <p:spPr bwMode="auto">
            <a:xfrm flipV="1">
              <a:off x="6706" y="5407"/>
              <a:ext cx="1192" cy="1"/>
            </a:xfrm>
            <a:prstGeom prst="straightConnector1">
              <a:avLst/>
            </a:prstGeom>
            <a:noFill/>
            <a:ln w="25400">
              <a:solidFill>
                <a:srgbClr val="FF9900"/>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500" name="Rectangle 36"/>
            <p:cNvSpPr>
              <a:spLocks noChangeArrowheads="1"/>
            </p:cNvSpPr>
            <p:nvPr/>
          </p:nvSpPr>
          <p:spPr bwMode="auto">
            <a:xfrm>
              <a:off x="5158" y="6256"/>
              <a:ext cx="1529" cy="770"/>
            </a:xfrm>
            <a:prstGeom prst="rect">
              <a:avLst/>
            </a:prstGeom>
            <a:solidFill>
              <a:schemeClr val="accent1">
                <a:lumMod val="20000"/>
                <a:lumOff val="80000"/>
              </a:schemeClr>
            </a:solidFill>
            <a:ln w="25400">
              <a:solidFill>
                <a:srgbClr val="00008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dirty="0" smtClean="0">
                  <a:ln>
                    <a:noFill/>
                  </a:ln>
                  <a:solidFill>
                    <a:schemeClr val="tx1"/>
                  </a:solidFill>
                  <a:effectLst/>
                  <a:latin typeface="+mn-lt"/>
                  <a:ea typeface="Times New Roman" pitchFamily="18" charset="0"/>
                  <a:cs typeface="Arial" pitchFamily="34" charset="0"/>
                </a:rPr>
                <a:t>Pode designar ou destituir Órgão </a:t>
              </a:r>
              <a:r>
                <a:rPr lang="pt-PT" sz="1200" b="1" dirty="0" smtClean="0">
                  <a:latin typeface="+mn-lt"/>
                  <a:ea typeface="Times New Roman" pitchFamily="18" charset="0"/>
                  <a:cs typeface="Arial" pitchFamily="34" charset="0"/>
                </a:rPr>
                <a:t>G</a:t>
              </a:r>
              <a:r>
                <a:rPr kumimoji="0" lang="pt-PT" sz="1200" b="1" i="0" u="none" strike="noStrike" cap="none" normalizeH="0" baseline="0" dirty="0" smtClean="0">
                  <a:ln>
                    <a:noFill/>
                  </a:ln>
                  <a:solidFill>
                    <a:schemeClr val="tx1"/>
                  </a:solidFill>
                  <a:effectLst/>
                  <a:latin typeface="+mn-lt"/>
                  <a:ea typeface="Times New Roman" pitchFamily="18" charset="0"/>
                  <a:cs typeface="Arial" pitchFamily="34" charset="0"/>
                </a:rPr>
                <a:t>estão?</a:t>
              </a:r>
              <a:endParaRPr kumimoji="0" lang="pt-PT" sz="1200" b="0" i="0" u="none" strike="noStrike" cap="none" normalizeH="0" baseline="0" dirty="0" smtClean="0">
                <a:ln>
                  <a:noFill/>
                </a:ln>
                <a:solidFill>
                  <a:schemeClr val="tx1"/>
                </a:solidFill>
                <a:effectLst/>
                <a:latin typeface="+mn-lt"/>
                <a:cs typeface="Arial" pitchFamily="34" charset="0"/>
              </a:endParaRPr>
            </a:p>
          </p:txBody>
        </p:sp>
        <p:sp>
          <p:nvSpPr>
            <p:cNvPr id="190499" name="AutoShape 35"/>
            <p:cNvSpPr>
              <a:spLocks noChangeShapeType="1"/>
            </p:cNvSpPr>
            <p:nvPr/>
          </p:nvSpPr>
          <p:spPr bwMode="auto">
            <a:xfrm flipH="1">
              <a:off x="5923" y="5810"/>
              <a:ext cx="1" cy="429"/>
            </a:xfrm>
            <a:prstGeom prst="straightConnector1">
              <a:avLst/>
            </a:prstGeom>
            <a:noFill/>
            <a:ln w="25400">
              <a:solidFill>
                <a:srgbClr val="FF0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98" name="AutoShape 34"/>
            <p:cNvSpPr>
              <a:spLocks noChangeShapeType="1"/>
            </p:cNvSpPr>
            <p:nvPr/>
          </p:nvSpPr>
          <p:spPr bwMode="auto">
            <a:xfrm flipV="1">
              <a:off x="6704" y="5407"/>
              <a:ext cx="1194" cy="1234"/>
            </a:xfrm>
            <a:prstGeom prst="bentConnector3">
              <a:avLst>
                <a:gd name="adj1" fmla="val 49963"/>
              </a:avLst>
            </a:prstGeom>
            <a:noFill/>
            <a:ln w="25400">
              <a:solidFill>
                <a:srgbClr val="FF99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97" name="Rectangle 33"/>
            <p:cNvSpPr>
              <a:spLocks noChangeArrowheads="1"/>
            </p:cNvSpPr>
            <p:nvPr/>
          </p:nvSpPr>
          <p:spPr bwMode="auto">
            <a:xfrm>
              <a:off x="5158" y="7490"/>
              <a:ext cx="1529" cy="770"/>
            </a:xfrm>
            <a:prstGeom prst="rect">
              <a:avLst/>
            </a:prstGeom>
            <a:solidFill>
              <a:schemeClr val="accent1">
                <a:lumMod val="20000"/>
                <a:lumOff val="80000"/>
              </a:schemeClr>
            </a:solidFill>
            <a:ln w="25400">
              <a:solidFill>
                <a:srgbClr val="00008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Tem influência dominante (contrato) ?</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96" name="Text Box 32"/>
            <p:cNvSpPr txBox="1">
              <a:spLocks noChangeArrowheads="1"/>
            </p:cNvSpPr>
            <p:nvPr/>
          </p:nvSpPr>
          <p:spPr bwMode="auto">
            <a:xfrm>
              <a:off x="5312" y="7027"/>
              <a:ext cx="612" cy="309"/>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Não</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95" name="Text Box 31"/>
            <p:cNvSpPr txBox="1">
              <a:spLocks noChangeArrowheads="1"/>
            </p:cNvSpPr>
            <p:nvPr/>
          </p:nvSpPr>
          <p:spPr bwMode="auto">
            <a:xfrm>
              <a:off x="4570" y="3742"/>
              <a:ext cx="608" cy="305"/>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dirty="0" smtClean="0">
                  <a:ln>
                    <a:noFill/>
                  </a:ln>
                  <a:solidFill>
                    <a:schemeClr val="tx1"/>
                  </a:solidFill>
                  <a:effectLst/>
                  <a:latin typeface="+mn-lt"/>
                  <a:ea typeface="Times New Roman" pitchFamily="18" charset="0"/>
                  <a:cs typeface="Arial" pitchFamily="34" charset="0"/>
                </a:rPr>
                <a:t>Não</a:t>
              </a:r>
              <a:endParaRPr kumimoji="0" lang="pt-PT" sz="1200" b="0" i="0" u="none" strike="noStrike" cap="none" normalizeH="0" baseline="0" dirty="0" smtClean="0">
                <a:ln>
                  <a:noFill/>
                </a:ln>
                <a:solidFill>
                  <a:schemeClr val="tx1"/>
                </a:solidFill>
                <a:effectLst/>
                <a:latin typeface="+mn-lt"/>
                <a:cs typeface="Arial" pitchFamily="34" charset="0"/>
              </a:endParaRPr>
            </a:p>
          </p:txBody>
        </p:sp>
        <p:sp>
          <p:nvSpPr>
            <p:cNvPr id="190494" name="Text Box 30"/>
            <p:cNvSpPr txBox="1">
              <a:spLocks noChangeArrowheads="1"/>
            </p:cNvSpPr>
            <p:nvPr/>
          </p:nvSpPr>
          <p:spPr bwMode="auto">
            <a:xfrm>
              <a:off x="3660" y="10729"/>
              <a:ext cx="612" cy="309"/>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Não</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93" name="AutoShape 29"/>
            <p:cNvSpPr>
              <a:spLocks noChangeShapeType="1"/>
            </p:cNvSpPr>
            <p:nvPr/>
          </p:nvSpPr>
          <p:spPr bwMode="auto">
            <a:xfrm>
              <a:off x="5923" y="7043"/>
              <a:ext cx="1" cy="430"/>
            </a:xfrm>
            <a:prstGeom prst="straightConnector1">
              <a:avLst/>
            </a:prstGeom>
            <a:noFill/>
            <a:ln w="25400">
              <a:solidFill>
                <a:srgbClr val="FF0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92" name="Rectangle 28"/>
            <p:cNvSpPr>
              <a:spLocks noChangeArrowheads="1"/>
            </p:cNvSpPr>
            <p:nvPr/>
          </p:nvSpPr>
          <p:spPr bwMode="auto">
            <a:xfrm>
              <a:off x="5158" y="8724"/>
              <a:ext cx="1531" cy="1388"/>
            </a:xfrm>
            <a:prstGeom prst="rect">
              <a:avLst/>
            </a:prstGeom>
            <a:solidFill>
              <a:schemeClr val="accent1">
                <a:lumMod val="20000"/>
                <a:lumOff val="80000"/>
              </a:schemeClr>
            </a:solidFill>
            <a:ln w="25400">
              <a:solidFill>
                <a:srgbClr val="00008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Tem 20% direitos de voto e maioria de titulares dos Órgãos de Gestão?</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91" name="Rectangle 27"/>
            <p:cNvSpPr>
              <a:spLocks noChangeArrowheads="1"/>
            </p:cNvSpPr>
            <p:nvPr/>
          </p:nvSpPr>
          <p:spPr bwMode="auto">
            <a:xfrm>
              <a:off x="5158" y="10575"/>
              <a:ext cx="1531" cy="925"/>
            </a:xfrm>
            <a:prstGeom prst="rect">
              <a:avLst/>
            </a:prstGeom>
            <a:solidFill>
              <a:schemeClr val="accent1">
                <a:lumMod val="20000"/>
                <a:lumOff val="80000"/>
              </a:schemeClr>
            </a:solidFill>
            <a:ln w="25400">
              <a:solidFill>
                <a:srgbClr val="00008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Tem maioria dos votos (acordo com os outros titulares) ?</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90" name="AutoShape 26"/>
            <p:cNvSpPr>
              <a:spLocks noChangeShapeType="1"/>
            </p:cNvSpPr>
            <p:nvPr/>
          </p:nvSpPr>
          <p:spPr bwMode="auto">
            <a:xfrm>
              <a:off x="5923" y="8277"/>
              <a:ext cx="1" cy="430"/>
            </a:xfrm>
            <a:prstGeom prst="straightConnector1">
              <a:avLst/>
            </a:prstGeom>
            <a:noFill/>
            <a:ln w="25400">
              <a:solidFill>
                <a:srgbClr val="FF0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89" name="AutoShape 25"/>
            <p:cNvSpPr>
              <a:spLocks noChangeShapeType="1"/>
            </p:cNvSpPr>
            <p:nvPr/>
          </p:nvSpPr>
          <p:spPr bwMode="auto">
            <a:xfrm>
              <a:off x="5924" y="10129"/>
              <a:ext cx="1" cy="429"/>
            </a:xfrm>
            <a:prstGeom prst="straightConnector1">
              <a:avLst/>
            </a:prstGeom>
            <a:noFill/>
            <a:ln w="25400">
              <a:solidFill>
                <a:srgbClr val="FF0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88" name="AutoShape 24"/>
            <p:cNvSpPr>
              <a:spLocks noChangeShapeType="1"/>
            </p:cNvSpPr>
            <p:nvPr/>
          </p:nvSpPr>
          <p:spPr bwMode="auto">
            <a:xfrm flipV="1">
              <a:off x="6704" y="5407"/>
              <a:ext cx="1194" cy="2468"/>
            </a:xfrm>
            <a:prstGeom prst="bentConnector3">
              <a:avLst>
                <a:gd name="adj1" fmla="val 49963"/>
              </a:avLst>
            </a:prstGeom>
            <a:noFill/>
            <a:ln w="25400">
              <a:solidFill>
                <a:srgbClr val="FF99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87" name="AutoShape 23"/>
            <p:cNvSpPr>
              <a:spLocks noChangeShapeType="1"/>
            </p:cNvSpPr>
            <p:nvPr/>
          </p:nvSpPr>
          <p:spPr bwMode="auto">
            <a:xfrm flipV="1">
              <a:off x="6706" y="5407"/>
              <a:ext cx="1192" cy="4012"/>
            </a:xfrm>
            <a:prstGeom prst="bentConnector3">
              <a:avLst>
                <a:gd name="adj1" fmla="val 49963"/>
              </a:avLst>
            </a:prstGeom>
            <a:noFill/>
            <a:ln w="25400">
              <a:solidFill>
                <a:srgbClr val="FF99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86" name="AutoShape 22"/>
            <p:cNvSpPr>
              <a:spLocks noChangeShapeType="1"/>
            </p:cNvSpPr>
            <p:nvPr/>
          </p:nvSpPr>
          <p:spPr bwMode="auto">
            <a:xfrm flipV="1">
              <a:off x="6706" y="5407"/>
              <a:ext cx="1192" cy="5630"/>
            </a:xfrm>
            <a:prstGeom prst="bentConnector3">
              <a:avLst>
                <a:gd name="adj1" fmla="val 49963"/>
              </a:avLst>
            </a:prstGeom>
            <a:noFill/>
            <a:ln w="25400">
              <a:solidFill>
                <a:srgbClr val="FF99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85" name="Text Box 21"/>
            <p:cNvSpPr txBox="1">
              <a:spLocks noChangeArrowheads="1"/>
            </p:cNvSpPr>
            <p:nvPr/>
          </p:nvSpPr>
          <p:spPr bwMode="auto">
            <a:xfrm>
              <a:off x="6690" y="7489"/>
              <a:ext cx="612" cy="309"/>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Sim</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84" name="Text Box 20"/>
            <p:cNvSpPr txBox="1">
              <a:spLocks noChangeArrowheads="1"/>
            </p:cNvSpPr>
            <p:nvPr/>
          </p:nvSpPr>
          <p:spPr bwMode="auto">
            <a:xfrm>
              <a:off x="6690" y="9032"/>
              <a:ext cx="612" cy="307"/>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Sim</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83" name="Text Box 19"/>
            <p:cNvSpPr txBox="1">
              <a:spLocks noChangeArrowheads="1"/>
            </p:cNvSpPr>
            <p:nvPr/>
          </p:nvSpPr>
          <p:spPr bwMode="auto">
            <a:xfrm>
              <a:off x="6690" y="10729"/>
              <a:ext cx="612" cy="307"/>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Sim</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82" name="Text Box 18"/>
            <p:cNvSpPr txBox="1">
              <a:spLocks noChangeArrowheads="1"/>
            </p:cNvSpPr>
            <p:nvPr/>
          </p:nvSpPr>
          <p:spPr bwMode="auto">
            <a:xfrm>
              <a:off x="5312" y="8261"/>
              <a:ext cx="612" cy="309"/>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Não</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81" name="Text Box 17"/>
            <p:cNvSpPr txBox="1">
              <a:spLocks noChangeArrowheads="1"/>
            </p:cNvSpPr>
            <p:nvPr/>
          </p:nvSpPr>
          <p:spPr bwMode="auto">
            <a:xfrm>
              <a:off x="5312" y="10112"/>
              <a:ext cx="612" cy="308"/>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Não</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80" name="Rectangle 16"/>
            <p:cNvSpPr>
              <a:spLocks noChangeArrowheads="1"/>
            </p:cNvSpPr>
            <p:nvPr/>
          </p:nvSpPr>
          <p:spPr bwMode="auto">
            <a:xfrm>
              <a:off x="2707" y="9495"/>
              <a:ext cx="1532" cy="463"/>
            </a:xfrm>
            <a:prstGeom prst="rect">
              <a:avLst/>
            </a:prstGeom>
            <a:solidFill>
              <a:schemeClr val="tx2">
                <a:lumMod val="60000"/>
                <a:lumOff val="40000"/>
              </a:schemeClr>
            </a:solidFill>
            <a:ln w="25400">
              <a:solidFill>
                <a:srgbClr val="00008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Não consolida</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79" name="Rectangle 15"/>
            <p:cNvSpPr>
              <a:spLocks noChangeArrowheads="1"/>
            </p:cNvSpPr>
            <p:nvPr/>
          </p:nvSpPr>
          <p:spPr bwMode="auto">
            <a:xfrm>
              <a:off x="7556" y="3852"/>
              <a:ext cx="1531" cy="546"/>
            </a:xfrm>
            <a:prstGeom prst="rect">
              <a:avLst/>
            </a:prstGeom>
            <a:solidFill>
              <a:schemeClr val="accent1">
                <a:lumMod val="20000"/>
                <a:lumOff val="80000"/>
              </a:schemeClr>
            </a:solidFill>
            <a:ln w="25400">
              <a:solidFill>
                <a:srgbClr val="00008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Empresa-mãe</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78" name="Rectangle 14"/>
            <p:cNvSpPr>
              <a:spLocks noChangeArrowheads="1"/>
            </p:cNvSpPr>
            <p:nvPr/>
          </p:nvSpPr>
          <p:spPr bwMode="auto">
            <a:xfrm>
              <a:off x="2707" y="5021"/>
              <a:ext cx="1531" cy="1234"/>
            </a:xfrm>
            <a:prstGeom prst="rect">
              <a:avLst/>
            </a:prstGeom>
            <a:solidFill>
              <a:schemeClr val="accent1">
                <a:lumMod val="20000"/>
                <a:lumOff val="80000"/>
              </a:schemeClr>
            </a:solidFill>
            <a:ln w="25400">
              <a:solidFill>
                <a:srgbClr val="00008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Exerce ou pode exercer influência dominante ou controlo ?</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77" name="AutoShape 13"/>
            <p:cNvSpPr>
              <a:spLocks noChangeShapeType="1"/>
            </p:cNvSpPr>
            <p:nvPr/>
          </p:nvSpPr>
          <p:spPr bwMode="auto">
            <a:xfrm flipH="1">
              <a:off x="6708" y="4070"/>
              <a:ext cx="848" cy="104"/>
            </a:xfrm>
            <a:prstGeom prst="straightConnector1">
              <a:avLst/>
            </a:prstGeom>
            <a:noFill/>
            <a:ln w="25400">
              <a:solidFill>
                <a:srgbClr val="FF9900"/>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76" name="AutoShape 12"/>
            <p:cNvSpPr>
              <a:spLocks noChangeShapeType="1"/>
            </p:cNvSpPr>
            <p:nvPr/>
          </p:nvSpPr>
          <p:spPr bwMode="auto">
            <a:xfrm rot="10800000" flipV="1">
              <a:off x="4255" y="4174"/>
              <a:ext cx="886" cy="1464"/>
            </a:xfrm>
            <a:prstGeom prst="bentConnector3">
              <a:avLst>
                <a:gd name="adj1" fmla="val 49954"/>
              </a:avLst>
            </a:prstGeom>
            <a:noFill/>
            <a:ln w="25400">
              <a:solidFill>
                <a:srgbClr val="FF0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75" name="Rectangle 11"/>
            <p:cNvSpPr>
              <a:spLocks noChangeArrowheads="1"/>
            </p:cNvSpPr>
            <p:nvPr/>
          </p:nvSpPr>
          <p:spPr bwMode="auto">
            <a:xfrm>
              <a:off x="2707" y="3787"/>
              <a:ext cx="1531" cy="463"/>
            </a:xfrm>
            <a:prstGeom prst="rect">
              <a:avLst/>
            </a:prstGeom>
            <a:solidFill>
              <a:schemeClr val="tx2">
                <a:lumMod val="75000"/>
              </a:schemeClr>
            </a:solidFill>
            <a:ln w="25400">
              <a:solidFill>
                <a:srgbClr val="00008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bg1"/>
                  </a:solidFill>
                  <a:effectLst/>
                  <a:latin typeface="+mn-lt"/>
                  <a:ea typeface="Times New Roman" pitchFamily="18" charset="0"/>
                  <a:cs typeface="Arial" pitchFamily="34" charset="0"/>
                </a:rPr>
                <a:t>Consolida</a:t>
              </a:r>
              <a:endParaRPr kumimoji="0" lang="pt-PT" sz="1200" b="0" i="0" u="none" strike="noStrike" cap="none" normalizeH="0" baseline="0" smtClean="0">
                <a:ln>
                  <a:noFill/>
                </a:ln>
                <a:solidFill>
                  <a:schemeClr val="bg1"/>
                </a:solidFill>
                <a:effectLst/>
                <a:latin typeface="+mn-lt"/>
                <a:cs typeface="Arial" pitchFamily="34" charset="0"/>
              </a:endParaRPr>
            </a:p>
          </p:txBody>
        </p:sp>
        <p:sp>
          <p:nvSpPr>
            <p:cNvPr id="190474" name="AutoShape 10"/>
            <p:cNvSpPr>
              <a:spLocks noChangeShapeType="1"/>
            </p:cNvSpPr>
            <p:nvPr/>
          </p:nvSpPr>
          <p:spPr bwMode="auto">
            <a:xfrm flipV="1">
              <a:off x="3473" y="4267"/>
              <a:ext cx="1" cy="737"/>
            </a:xfrm>
            <a:prstGeom prst="straightConnector1">
              <a:avLst/>
            </a:prstGeom>
            <a:noFill/>
            <a:ln w="25400">
              <a:solidFill>
                <a:srgbClr val="FF9900"/>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73" name="Rectangle 9"/>
            <p:cNvSpPr>
              <a:spLocks noChangeArrowheads="1"/>
            </p:cNvSpPr>
            <p:nvPr/>
          </p:nvSpPr>
          <p:spPr bwMode="auto">
            <a:xfrm>
              <a:off x="2707" y="7027"/>
              <a:ext cx="1532" cy="1234"/>
            </a:xfrm>
            <a:prstGeom prst="rect">
              <a:avLst/>
            </a:prstGeom>
            <a:solidFill>
              <a:schemeClr val="accent1">
                <a:lumMod val="20000"/>
                <a:lumOff val="80000"/>
              </a:schemeClr>
            </a:solidFill>
            <a:ln w="25400">
              <a:solidFill>
                <a:srgbClr val="00008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dirty="0" smtClean="0">
                  <a:ln>
                    <a:noFill/>
                  </a:ln>
                  <a:solidFill>
                    <a:schemeClr val="tx1"/>
                  </a:solidFill>
                  <a:effectLst/>
                  <a:latin typeface="+mn-lt"/>
                  <a:ea typeface="Times New Roman" pitchFamily="18" charset="0"/>
                  <a:cs typeface="Arial" pitchFamily="34" charset="0"/>
                </a:rPr>
                <a:t>Exerce a gestão nas duas entidades como se de uma se tratasse ?</a:t>
              </a:r>
              <a:endParaRPr kumimoji="0" lang="pt-PT" sz="1200" b="0" i="0" u="none" strike="noStrike" cap="none" normalizeH="0" baseline="0" dirty="0" smtClean="0">
                <a:ln>
                  <a:noFill/>
                </a:ln>
                <a:solidFill>
                  <a:schemeClr val="tx1"/>
                </a:solidFill>
                <a:effectLst/>
                <a:latin typeface="+mn-lt"/>
                <a:cs typeface="Arial" pitchFamily="34" charset="0"/>
              </a:endParaRPr>
            </a:p>
          </p:txBody>
        </p:sp>
        <p:sp>
          <p:nvSpPr>
            <p:cNvPr id="190472" name="AutoShape 8"/>
            <p:cNvSpPr>
              <a:spLocks noChangeShapeType="1"/>
            </p:cNvSpPr>
            <p:nvPr/>
          </p:nvSpPr>
          <p:spPr bwMode="auto">
            <a:xfrm>
              <a:off x="3473" y="6273"/>
              <a:ext cx="1" cy="737"/>
            </a:xfrm>
            <a:prstGeom prst="straightConnector1">
              <a:avLst/>
            </a:prstGeom>
            <a:noFill/>
            <a:ln w="25400">
              <a:solidFill>
                <a:srgbClr val="FF0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71" name="Text Box 7"/>
            <p:cNvSpPr txBox="1">
              <a:spLocks noChangeArrowheads="1"/>
            </p:cNvSpPr>
            <p:nvPr/>
          </p:nvSpPr>
          <p:spPr bwMode="auto">
            <a:xfrm>
              <a:off x="2860" y="6410"/>
              <a:ext cx="608" cy="306"/>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Não</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70" name="AutoShape 6"/>
            <p:cNvSpPr>
              <a:spLocks noChangeShapeType="1"/>
            </p:cNvSpPr>
            <p:nvPr/>
          </p:nvSpPr>
          <p:spPr bwMode="auto">
            <a:xfrm rot="10800000">
              <a:off x="3473" y="9975"/>
              <a:ext cx="1668" cy="1062"/>
            </a:xfrm>
            <a:prstGeom prst="bentConnector2">
              <a:avLst/>
            </a:prstGeom>
            <a:noFill/>
            <a:ln w="25400">
              <a:solidFill>
                <a:srgbClr val="FF0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69" name="AutoShape 5"/>
            <p:cNvSpPr>
              <a:spLocks noChangeShapeType="1"/>
            </p:cNvSpPr>
            <p:nvPr/>
          </p:nvSpPr>
          <p:spPr bwMode="auto">
            <a:xfrm>
              <a:off x="3473" y="8278"/>
              <a:ext cx="1" cy="1200"/>
            </a:xfrm>
            <a:prstGeom prst="straightConnector1">
              <a:avLst/>
            </a:prstGeom>
            <a:noFill/>
            <a:ln w="25400">
              <a:solidFill>
                <a:srgbClr val="FF0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68" name="Text Box 4"/>
            <p:cNvSpPr txBox="1">
              <a:spLocks noChangeArrowheads="1"/>
            </p:cNvSpPr>
            <p:nvPr/>
          </p:nvSpPr>
          <p:spPr bwMode="auto">
            <a:xfrm>
              <a:off x="2860" y="8724"/>
              <a:ext cx="612" cy="309"/>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Não</a:t>
              </a:r>
              <a:endParaRPr kumimoji="0" lang="pt-PT" sz="1200" b="0" i="0" u="none" strike="noStrike" cap="none" normalizeH="0" baseline="0" smtClean="0">
                <a:ln>
                  <a:noFill/>
                </a:ln>
                <a:solidFill>
                  <a:schemeClr val="tx1"/>
                </a:solidFill>
                <a:effectLst/>
                <a:latin typeface="+mn-lt"/>
                <a:cs typeface="Arial" pitchFamily="34" charset="0"/>
              </a:endParaRPr>
            </a:p>
          </p:txBody>
        </p:sp>
        <p:sp>
          <p:nvSpPr>
            <p:cNvPr id="190467" name="AutoShape 3"/>
            <p:cNvSpPr>
              <a:spLocks noChangeShapeType="1"/>
            </p:cNvSpPr>
            <p:nvPr/>
          </p:nvSpPr>
          <p:spPr bwMode="auto">
            <a:xfrm rot="10800000" flipH="1">
              <a:off x="2645" y="4070"/>
              <a:ext cx="66" cy="3606"/>
            </a:xfrm>
            <a:prstGeom prst="bentConnector3">
              <a:avLst>
                <a:gd name="adj1" fmla="val -343200"/>
              </a:avLst>
            </a:prstGeom>
            <a:noFill/>
            <a:ln w="25400">
              <a:solidFill>
                <a:srgbClr val="FF99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200">
                <a:latin typeface="+mn-lt"/>
              </a:endParaRPr>
            </a:p>
          </p:txBody>
        </p:sp>
        <p:sp>
          <p:nvSpPr>
            <p:cNvPr id="190466" name="Text Box 2"/>
            <p:cNvSpPr txBox="1">
              <a:spLocks noChangeArrowheads="1"/>
            </p:cNvSpPr>
            <p:nvPr/>
          </p:nvSpPr>
          <p:spPr bwMode="auto">
            <a:xfrm>
              <a:off x="2247" y="7657"/>
              <a:ext cx="613" cy="307"/>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200" b="1" i="0" u="none" strike="noStrike" cap="none" normalizeH="0" baseline="0" smtClean="0">
                  <a:ln>
                    <a:noFill/>
                  </a:ln>
                  <a:solidFill>
                    <a:schemeClr val="tx1"/>
                  </a:solidFill>
                  <a:effectLst/>
                  <a:latin typeface="+mn-lt"/>
                  <a:ea typeface="Times New Roman" pitchFamily="18" charset="0"/>
                  <a:cs typeface="Arial" pitchFamily="34" charset="0"/>
                </a:rPr>
                <a:t>Sim</a:t>
              </a:r>
              <a:endParaRPr kumimoji="0" lang="pt-PT" sz="1200" b="0" i="0" u="none" strike="noStrike" cap="none" normalizeH="0" baseline="0" smtClean="0">
                <a:ln>
                  <a:noFill/>
                </a:ln>
                <a:solidFill>
                  <a:schemeClr val="tx1"/>
                </a:solidFill>
                <a:effectLst/>
                <a:latin typeface="+mn-lt"/>
                <a:cs typeface="Arial" pitchFamily="34" charset="0"/>
              </a:endParaRPr>
            </a:p>
          </p:txBody>
        </p:sp>
      </p:grpSp>
      <p:sp>
        <p:nvSpPr>
          <p:cNvPr id="61" name="Chamada rectangular 60"/>
          <p:cNvSpPr/>
          <p:nvPr/>
        </p:nvSpPr>
        <p:spPr>
          <a:xfrm>
            <a:off x="7086600" y="3733800"/>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62"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00" y="4343400"/>
            <a:ext cx="928662" cy="1257741"/>
          </a:xfrm>
          <a:prstGeom prst="rect">
            <a:avLst/>
          </a:prstGeom>
          <a:noFill/>
          <a:ln w="9525">
            <a:noFill/>
            <a:miter lim="800000"/>
            <a:headEnd/>
            <a:tailEnd/>
          </a:ln>
        </p:spPr>
      </p:pic>
      <p:sp>
        <p:nvSpPr>
          <p:cNvPr id="50" name="Marcador de Posição do Número do Diapositivo 49"/>
          <p:cNvSpPr>
            <a:spLocks noGrp="1"/>
          </p:cNvSpPr>
          <p:nvPr>
            <p:ph type="sldNum" sz="quarter" idx="12"/>
          </p:nvPr>
        </p:nvSpPr>
        <p:spPr/>
        <p:txBody>
          <a:bodyPr/>
          <a:lstStyle/>
          <a:p>
            <a:fld id="{4719B857-6CA3-44CB-8B2D-4E132A4A98BF}" type="slidenum">
              <a:rPr lang="pt-PT" smtClean="0"/>
              <a:pPr/>
              <a:t>210</a:t>
            </a:fld>
            <a:endParaRPr lang="pt-PT"/>
          </a:p>
        </p:txBody>
      </p:sp>
      <p:pic>
        <p:nvPicPr>
          <p:cNvPr id="53" name="Imagem 52"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54" name="CaixaDeTexto 5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5" name="Marcador de Posição da Data 54"/>
          <p:cNvSpPr>
            <a:spLocks noGrp="1"/>
          </p:cNvSpPr>
          <p:nvPr>
            <p:ph type="dt" sz="half" idx="10"/>
          </p:nvPr>
        </p:nvSpPr>
        <p:spPr/>
        <p:txBody>
          <a:bodyPr/>
          <a:lstStyle/>
          <a:p>
            <a:r>
              <a:rPr lang="pt-PT" smtClean="0"/>
              <a:t>João Gomes /Jorge Pires</a:t>
            </a:r>
            <a:endParaRPr lang="en-US"/>
          </a:p>
        </p:txBody>
      </p:sp>
      <p:sp>
        <p:nvSpPr>
          <p:cNvPr id="56" name="Marcador de Posição do Rodapé 55"/>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4214842"/>
          </a:xfrm>
          <a:solidFill>
            <a:schemeClr val="accent1">
              <a:lumMod val="20000"/>
              <a:lumOff val="80000"/>
            </a:schemeClr>
          </a:solidFill>
          <a:ln/>
        </p:spPr>
        <p:txBody>
          <a:bodyPr>
            <a:noAutofit/>
          </a:bodyPr>
          <a:lstStyle/>
          <a:p>
            <a:pPr algn="ctr">
              <a:buNone/>
            </a:pPr>
            <a:r>
              <a:rPr lang="pt-PT" sz="2000" dirty="0" smtClean="0">
                <a:solidFill>
                  <a:srgbClr val="002060"/>
                </a:solidFill>
              </a:rPr>
              <a:t>Artigo 7.º</a:t>
            </a:r>
          </a:p>
          <a:p>
            <a:pPr algn="ctr">
              <a:buNone/>
            </a:pPr>
            <a:r>
              <a:rPr lang="pt-PT" sz="2000" b="1" dirty="0" smtClean="0">
                <a:solidFill>
                  <a:srgbClr val="002060"/>
                </a:solidFill>
              </a:rPr>
              <a:t>Dispensa da elaboração de contas consolidadas</a:t>
            </a:r>
          </a:p>
          <a:p>
            <a:pPr algn="just">
              <a:buNone/>
            </a:pPr>
            <a:r>
              <a:rPr lang="pt-PT" sz="2000" dirty="0" smtClean="0">
                <a:solidFill>
                  <a:srgbClr val="002060"/>
                </a:solidFill>
              </a:rPr>
              <a:t>1 — Uma empresa mãe fica dispensada de elaborar as demonstrações financeiras consolidadas quando, na data do seu balanço, o conjunto das entidades a consolidar, com base nas suas últimas contas anuais aprovadas, não ultrapasse dois dos três limites a seguir indicados:</a:t>
            </a:r>
          </a:p>
          <a:p>
            <a:pPr marL="987425" indent="-265113" algn="just">
              <a:buNone/>
            </a:pPr>
            <a:r>
              <a:rPr lang="pt-PT" sz="2000" i="1" dirty="0" smtClean="0">
                <a:solidFill>
                  <a:srgbClr val="002060"/>
                </a:solidFill>
              </a:rPr>
              <a:t>a) Total do balanço: € 7.500.000;</a:t>
            </a:r>
          </a:p>
          <a:p>
            <a:pPr marL="987425" indent="-265113" algn="just">
              <a:buNone/>
            </a:pPr>
            <a:r>
              <a:rPr lang="pt-PT" sz="2000" i="1" dirty="0" smtClean="0">
                <a:solidFill>
                  <a:srgbClr val="002060"/>
                </a:solidFill>
              </a:rPr>
              <a:t>b) Total das vendas líquidas e outros rendimentos: </a:t>
            </a:r>
            <a:r>
              <a:rPr lang="pt-PT" sz="2000" dirty="0" smtClean="0">
                <a:solidFill>
                  <a:srgbClr val="002060"/>
                </a:solidFill>
              </a:rPr>
              <a:t>€ 15.000.000;</a:t>
            </a:r>
          </a:p>
          <a:p>
            <a:pPr marL="987425" indent="-265113" algn="just">
              <a:buNone/>
            </a:pPr>
            <a:r>
              <a:rPr lang="pt-PT" sz="2000" i="1" dirty="0" smtClean="0">
                <a:solidFill>
                  <a:srgbClr val="002060"/>
                </a:solidFill>
              </a:rPr>
              <a:t>c) Número de trabalhadores empregados em média durante </a:t>
            </a:r>
            <a:r>
              <a:rPr lang="pt-PT" sz="2000" dirty="0" smtClean="0">
                <a:solidFill>
                  <a:srgbClr val="002060"/>
                </a:solidFill>
              </a:rPr>
              <a:t>o exercício: 250.</a:t>
            </a:r>
            <a:endParaRPr lang="en-GB" sz="1900" dirty="0">
              <a:solidFill>
                <a:srgbClr val="002060"/>
              </a:solidFill>
            </a:endParaRPr>
          </a:p>
        </p:txBody>
      </p:sp>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211</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4714908"/>
          </a:xfrm>
          <a:solidFill>
            <a:schemeClr val="accent1">
              <a:lumMod val="20000"/>
              <a:lumOff val="80000"/>
            </a:schemeClr>
          </a:solidFill>
          <a:ln/>
        </p:spPr>
        <p:txBody>
          <a:bodyPr>
            <a:noAutofit/>
          </a:bodyPr>
          <a:lstStyle/>
          <a:p>
            <a:pPr algn="ctr">
              <a:buNone/>
            </a:pPr>
            <a:r>
              <a:rPr lang="pt-PT" sz="2000" dirty="0" smtClean="0">
                <a:solidFill>
                  <a:srgbClr val="002060"/>
                </a:solidFill>
              </a:rPr>
              <a:t>Artigo 7.º</a:t>
            </a:r>
          </a:p>
          <a:p>
            <a:pPr algn="ctr">
              <a:buNone/>
            </a:pPr>
            <a:r>
              <a:rPr lang="pt-PT" sz="2000" b="1" dirty="0" smtClean="0">
                <a:solidFill>
                  <a:srgbClr val="002060"/>
                </a:solidFill>
              </a:rPr>
              <a:t>Dispensa da elaboração de contas consolidadas</a:t>
            </a:r>
          </a:p>
          <a:p>
            <a:pPr algn="just">
              <a:buNone/>
            </a:pPr>
            <a:r>
              <a:rPr lang="pt-PT" sz="1900" dirty="0" smtClean="0">
                <a:solidFill>
                  <a:srgbClr val="002060"/>
                </a:solidFill>
              </a:rPr>
              <a:t>2 — A dispensa da obrigação de elaborar contas consolidadas só ocorre quando dois dos limites definidos no número anterior se verifiquem durante dois exercícios consecutivos.</a:t>
            </a:r>
          </a:p>
          <a:p>
            <a:pPr algn="just">
              <a:buNone/>
            </a:pPr>
            <a:r>
              <a:rPr lang="pt-PT" sz="1900" dirty="0" smtClean="0">
                <a:solidFill>
                  <a:srgbClr val="002060"/>
                </a:solidFill>
              </a:rPr>
              <a:t>3 — Não obstante o disposto nos números anteriores, é ainda dispensada da obrigação de elaborar contas consolidadas qualquer empresa mãe que seja também uma subsidiária, quando a sua própria empresa mãe esteja subordinada à legislação de um Estado membro da União Europeia e:</a:t>
            </a:r>
          </a:p>
          <a:p>
            <a:pPr marL="722313" indent="-279400" algn="just">
              <a:buNone/>
            </a:pPr>
            <a:r>
              <a:rPr lang="pt-PT" sz="1900" i="1" dirty="0" smtClean="0">
                <a:solidFill>
                  <a:srgbClr val="002060"/>
                </a:solidFill>
              </a:rPr>
              <a:t>a) Seja titular de todas as partes de capital da entidade </a:t>
            </a:r>
            <a:r>
              <a:rPr lang="pt-PT" sz="1900" dirty="0" smtClean="0">
                <a:solidFill>
                  <a:srgbClr val="002060"/>
                </a:solidFill>
              </a:rPr>
              <a:t>dispensada, não sendo tidas em consideração as partes de capital desta entidade detidas por membro dos seus órgãos de administração, de direcção, de gerência ou de fiscalização, por força de uma obrigação legal ou de cláusulas do contrato de sociedade; ou</a:t>
            </a:r>
          </a:p>
        </p:txBody>
      </p:sp>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212</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1928826"/>
          </a:xfrm>
          <a:solidFill>
            <a:schemeClr val="accent1">
              <a:lumMod val="20000"/>
              <a:lumOff val="80000"/>
            </a:schemeClr>
          </a:solidFill>
          <a:ln/>
        </p:spPr>
        <p:txBody>
          <a:bodyPr>
            <a:noAutofit/>
          </a:bodyPr>
          <a:lstStyle/>
          <a:p>
            <a:pPr algn="ctr">
              <a:buNone/>
            </a:pPr>
            <a:r>
              <a:rPr lang="pt-PT" sz="2000" dirty="0" smtClean="0">
                <a:solidFill>
                  <a:srgbClr val="002060"/>
                </a:solidFill>
              </a:rPr>
              <a:t>Artigo 7.º</a:t>
            </a:r>
          </a:p>
          <a:p>
            <a:pPr algn="ctr">
              <a:buNone/>
            </a:pPr>
            <a:r>
              <a:rPr lang="pt-PT" sz="2000" b="1" dirty="0" smtClean="0">
                <a:solidFill>
                  <a:srgbClr val="002060"/>
                </a:solidFill>
              </a:rPr>
              <a:t>Dispensa da elaboração de contas consolidadas</a:t>
            </a:r>
          </a:p>
          <a:p>
            <a:pPr algn="just">
              <a:buNone/>
            </a:pPr>
            <a:r>
              <a:rPr lang="pt-PT" sz="2000" i="1" dirty="0" smtClean="0">
                <a:solidFill>
                  <a:srgbClr val="002060"/>
                </a:solidFill>
              </a:rPr>
              <a:t>b) Detenha 90 %, ou mais, das partes de capital da entidade </a:t>
            </a:r>
            <a:r>
              <a:rPr lang="pt-PT" sz="2000" dirty="0" smtClean="0">
                <a:solidFill>
                  <a:srgbClr val="002060"/>
                </a:solidFill>
              </a:rPr>
              <a:t>dispensada da obrigação e os restantes titulares do capital desta entidade tenham aprovado a dispensa.</a:t>
            </a:r>
          </a:p>
          <a:p>
            <a:pPr algn="just">
              <a:buNone/>
            </a:pPr>
            <a:endParaRPr lang="en-GB" sz="1900" dirty="0">
              <a:solidFill>
                <a:srgbClr val="002060"/>
              </a:solidFill>
            </a:endParaRPr>
          </a:p>
        </p:txBody>
      </p:sp>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213</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4572032"/>
          </a:xfrm>
          <a:solidFill>
            <a:schemeClr val="accent1">
              <a:lumMod val="20000"/>
              <a:lumOff val="80000"/>
            </a:schemeClr>
          </a:solidFill>
          <a:ln/>
        </p:spPr>
        <p:txBody>
          <a:bodyPr>
            <a:noAutofit/>
          </a:bodyPr>
          <a:lstStyle/>
          <a:p>
            <a:pPr algn="ctr">
              <a:buNone/>
            </a:pPr>
            <a:r>
              <a:rPr lang="pt-PT" sz="2000" dirty="0" smtClean="0">
                <a:solidFill>
                  <a:srgbClr val="002060"/>
                </a:solidFill>
              </a:rPr>
              <a:t>Artigo 7.º</a:t>
            </a:r>
          </a:p>
          <a:p>
            <a:pPr algn="ctr">
              <a:buNone/>
            </a:pPr>
            <a:r>
              <a:rPr lang="pt-PT" sz="2000" b="1" dirty="0" smtClean="0">
                <a:solidFill>
                  <a:srgbClr val="002060"/>
                </a:solidFill>
              </a:rPr>
              <a:t>Dispensa da elaboração de contas consolidadas</a:t>
            </a:r>
          </a:p>
          <a:p>
            <a:pPr algn="just">
              <a:buNone/>
            </a:pPr>
            <a:r>
              <a:rPr lang="pt-PT" sz="2000" dirty="0" smtClean="0">
                <a:solidFill>
                  <a:srgbClr val="002060"/>
                </a:solidFill>
              </a:rPr>
              <a:t>4 — A dispensa referida no número anterior depende da verificação das seguintes condições:</a:t>
            </a:r>
          </a:p>
          <a:p>
            <a:pPr marL="722313" indent="-279400" algn="just">
              <a:buNone/>
            </a:pPr>
            <a:r>
              <a:rPr lang="pt-PT" sz="2000" i="1" dirty="0" smtClean="0">
                <a:solidFill>
                  <a:srgbClr val="002060"/>
                </a:solidFill>
              </a:rPr>
              <a:t>a) A entidade dispensada, bem como todas as suas subsidiárias, </a:t>
            </a:r>
            <a:r>
              <a:rPr lang="pt-PT" sz="2000" dirty="0" smtClean="0">
                <a:solidFill>
                  <a:srgbClr val="002060"/>
                </a:solidFill>
              </a:rPr>
              <a:t>serem consolidadas nas demonstrações financeiras de um conjunto mais vasto de entidades cuja empresa mãe esteja sujeita à legislação de um Estado membro da União Europeia;</a:t>
            </a:r>
          </a:p>
          <a:p>
            <a:pPr marL="722313" indent="-279400" algn="just">
              <a:buNone/>
            </a:pPr>
            <a:r>
              <a:rPr lang="pt-PT" sz="2000" i="1" dirty="0" smtClean="0">
                <a:solidFill>
                  <a:srgbClr val="002060"/>
                </a:solidFill>
              </a:rPr>
              <a:t>b) As demonstrações financeiras consolidadas referidas </a:t>
            </a:r>
            <a:r>
              <a:rPr lang="pt-PT" sz="2000" dirty="0" smtClean="0">
                <a:solidFill>
                  <a:srgbClr val="002060"/>
                </a:solidFill>
              </a:rPr>
              <a:t>na alínea anterior, bem como o relatório consolidado de gestão do conjunto mais vasto de entidades, serem elaborados pela empresa mãe deste conjunto e sujeitos a revisão legal segundo a legislação do Estado membro a que ela esteja sujeita, adaptada à Directiva n.º 83/349/CEE, de 13 de Junho;</a:t>
            </a:r>
          </a:p>
        </p:txBody>
      </p:sp>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2000240"/>
            <a:ext cx="928662" cy="1257741"/>
          </a:xfrm>
          <a:prstGeom prst="rect">
            <a:avLst/>
          </a:prstGeom>
          <a:noFill/>
          <a:ln w="9525">
            <a:noFill/>
            <a:miter lim="800000"/>
            <a:headEnd/>
            <a:tailEnd/>
          </a:ln>
        </p:spPr>
      </p:pic>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214</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4214842"/>
          </a:xfrm>
          <a:solidFill>
            <a:schemeClr val="accent1">
              <a:lumMod val="20000"/>
              <a:lumOff val="80000"/>
            </a:schemeClr>
          </a:solidFill>
          <a:ln/>
        </p:spPr>
        <p:txBody>
          <a:bodyPr>
            <a:noAutofit/>
          </a:bodyPr>
          <a:lstStyle/>
          <a:p>
            <a:pPr algn="ctr">
              <a:buNone/>
            </a:pPr>
            <a:r>
              <a:rPr lang="pt-PT" sz="2000" dirty="0" smtClean="0">
                <a:solidFill>
                  <a:srgbClr val="002060"/>
                </a:solidFill>
              </a:rPr>
              <a:t>Artigo 7.º</a:t>
            </a:r>
          </a:p>
          <a:p>
            <a:pPr algn="ctr">
              <a:buNone/>
            </a:pPr>
            <a:r>
              <a:rPr lang="pt-PT" sz="2000" b="1" dirty="0" smtClean="0">
                <a:solidFill>
                  <a:srgbClr val="002060"/>
                </a:solidFill>
              </a:rPr>
              <a:t>Dispensa da elaboração de contas consolidadas</a:t>
            </a:r>
          </a:p>
          <a:p>
            <a:pPr marL="722313" indent="-279400" algn="just">
              <a:buNone/>
            </a:pPr>
            <a:r>
              <a:rPr lang="pt-PT" sz="2000" i="1" dirty="0" smtClean="0">
                <a:solidFill>
                  <a:srgbClr val="002060"/>
                </a:solidFill>
              </a:rPr>
              <a:t>c) As demonstrações financeiras consolidadas referidas </a:t>
            </a:r>
            <a:r>
              <a:rPr lang="pt-PT" sz="2000" dirty="0" smtClean="0">
                <a:solidFill>
                  <a:srgbClr val="002060"/>
                </a:solidFill>
              </a:rPr>
              <a:t>na alínea a) e o relatório consolidado de gestão referido na alínea anterior, bem como o documento de revisão legal dessas contas, serem objecto de publicidade por parte da empresa dispensada, em língua portuguesa;</a:t>
            </a:r>
          </a:p>
          <a:p>
            <a:pPr algn="just">
              <a:buNone/>
            </a:pPr>
            <a:r>
              <a:rPr lang="pt-PT" sz="2000" dirty="0" smtClean="0">
                <a:solidFill>
                  <a:srgbClr val="002060"/>
                </a:solidFill>
              </a:rPr>
              <a:t>5 — As dispensas referidas nos </a:t>
            </a:r>
            <a:r>
              <a:rPr lang="pt-PT" sz="2000" dirty="0" err="1" smtClean="0">
                <a:solidFill>
                  <a:srgbClr val="002060"/>
                </a:solidFill>
              </a:rPr>
              <a:t>n.os</a:t>
            </a:r>
            <a:r>
              <a:rPr lang="pt-PT" sz="2000" dirty="0" smtClean="0">
                <a:solidFill>
                  <a:srgbClr val="002060"/>
                </a:solidFill>
              </a:rPr>
              <a:t> 1 e 3 não se aplicam caso uma das entidades a consolidar seja uma sociedade cujos valores mobiliários tenham sido admitidos ou estejam em processo de vir a ser admitidos à negociação num mercado regulamentado de qualquer Estado membro da União Europeia.</a:t>
            </a:r>
          </a:p>
          <a:p>
            <a:pPr algn="just">
              <a:buNone/>
            </a:pPr>
            <a:endParaRPr lang="en-GB" sz="1900" dirty="0">
              <a:solidFill>
                <a:srgbClr val="002060"/>
              </a:solidFill>
            </a:endParaRPr>
          </a:p>
        </p:txBody>
      </p:sp>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215</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3786214"/>
          </a:xfrm>
          <a:solidFill>
            <a:schemeClr val="accent1">
              <a:lumMod val="20000"/>
              <a:lumOff val="80000"/>
            </a:schemeClr>
          </a:solidFill>
          <a:ln/>
        </p:spPr>
        <p:txBody>
          <a:bodyPr>
            <a:noAutofit/>
          </a:bodyPr>
          <a:lstStyle/>
          <a:p>
            <a:pPr algn="ctr">
              <a:buNone/>
            </a:pPr>
            <a:r>
              <a:rPr lang="pt-PT" sz="2000" dirty="0" smtClean="0">
                <a:solidFill>
                  <a:srgbClr val="002060"/>
                </a:solidFill>
              </a:rPr>
              <a:t>Artigo 8.º</a:t>
            </a:r>
          </a:p>
          <a:p>
            <a:pPr algn="ctr">
              <a:buNone/>
            </a:pPr>
            <a:r>
              <a:rPr lang="pt-PT" sz="2000" b="1" dirty="0" smtClean="0">
                <a:solidFill>
                  <a:srgbClr val="002060"/>
                </a:solidFill>
              </a:rPr>
              <a:t>Exclusões da consolidação</a:t>
            </a:r>
          </a:p>
          <a:p>
            <a:pPr algn="just">
              <a:buNone/>
            </a:pPr>
            <a:r>
              <a:rPr lang="pt-PT" sz="2000" dirty="0" smtClean="0">
                <a:solidFill>
                  <a:srgbClr val="002060"/>
                </a:solidFill>
              </a:rPr>
              <a:t>1 — Uma entidade pode ser excluída da consolidação quando não seja materialmente relevante para a realização do objectivo de as demonstrações financeiras darem uma imagem verdadeira e apropriada da posição financeira do conjunto das entidades compreendidas na consolidação.</a:t>
            </a:r>
          </a:p>
          <a:p>
            <a:pPr algn="just">
              <a:buNone/>
            </a:pPr>
            <a:r>
              <a:rPr lang="pt-PT" sz="2000" dirty="0" smtClean="0">
                <a:solidFill>
                  <a:srgbClr val="002060"/>
                </a:solidFill>
              </a:rPr>
              <a:t>2 — Quando duas ou mais entidades estejam nas circunstâncias referidas no número anterior, mas sejam, no seu conjunto, materialmente relevantes para o mesmo objectivo devem ser incluídas na consolidação.</a:t>
            </a:r>
          </a:p>
        </p:txBody>
      </p:sp>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216</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3714776"/>
          </a:xfrm>
          <a:solidFill>
            <a:schemeClr val="accent1">
              <a:lumMod val="20000"/>
              <a:lumOff val="80000"/>
            </a:schemeClr>
          </a:solidFill>
          <a:ln/>
        </p:spPr>
        <p:txBody>
          <a:bodyPr>
            <a:noAutofit/>
          </a:bodyPr>
          <a:lstStyle/>
          <a:p>
            <a:pPr algn="ctr">
              <a:buNone/>
            </a:pPr>
            <a:r>
              <a:rPr lang="pt-PT" sz="2000" dirty="0" smtClean="0">
                <a:solidFill>
                  <a:srgbClr val="002060"/>
                </a:solidFill>
              </a:rPr>
              <a:t>Artigo 8.º</a:t>
            </a:r>
          </a:p>
          <a:p>
            <a:pPr algn="ctr">
              <a:buNone/>
            </a:pPr>
            <a:r>
              <a:rPr lang="pt-PT" sz="2000" b="1" dirty="0" smtClean="0">
                <a:solidFill>
                  <a:srgbClr val="002060"/>
                </a:solidFill>
              </a:rPr>
              <a:t>Exclusões da consolidação</a:t>
            </a:r>
          </a:p>
          <a:p>
            <a:pPr algn="just">
              <a:buNone/>
            </a:pPr>
            <a:r>
              <a:rPr lang="pt-PT" sz="2000" dirty="0" smtClean="0">
                <a:solidFill>
                  <a:srgbClr val="002060"/>
                </a:solidFill>
              </a:rPr>
              <a:t>3 — Uma entidade pode também ser excluída da consolidação sempre que:</a:t>
            </a:r>
          </a:p>
          <a:p>
            <a:pPr marL="722313" indent="-279400" algn="just">
              <a:buNone/>
            </a:pPr>
            <a:r>
              <a:rPr lang="pt-PT" sz="2000" i="1" dirty="0" smtClean="0">
                <a:solidFill>
                  <a:srgbClr val="002060"/>
                </a:solidFill>
              </a:rPr>
              <a:t>a) Restrições severas e duradouras prejudiquem substancialmente </a:t>
            </a:r>
            <a:r>
              <a:rPr lang="pt-PT" sz="2000" dirty="0" smtClean="0">
                <a:solidFill>
                  <a:srgbClr val="002060"/>
                </a:solidFill>
              </a:rPr>
              <a:t>o exercício pela empresa mãe dos seus direitos sobre o património ou a gestão dessa entidade;</a:t>
            </a:r>
          </a:p>
          <a:p>
            <a:pPr marL="722313" indent="-279400" algn="just">
              <a:buNone/>
            </a:pPr>
            <a:r>
              <a:rPr lang="pt-PT" sz="2000" i="1" dirty="0" smtClean="0">
                <a:solidFill>
                  <a:srgbClr val="002060"/>
                </a:solidFill>
              </a:rPr>
              <a:t>b) As partes de capital desta entidade tenham sido </a:t>
            </a:r>
            <a:r>
              <a:rPr lang="pt-PT" sz="2000" dirty="0" smtClean="0">
                <a:solidFill>
                  <a:srgbClr val="002060"/>
                </a:solidFill>
              </a:rPr>
              <a:t>adquiridas exclusivamente tendo em vista a sua cessão posterior, e enquanto se mantenham classificadas como detidas para venda.</a:t>
            </a:r>
          </a:p>
        </p:txBody>
      </p:sp>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217</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Enquadramento</a:t>
            </a:r>
            <a:endParaRPr lang="pt-PT" sz="2400" b="1" dirty="0">
              <a:solidFill>
                <a:srgbClr val="FFC000"/>
              </a:solidFill>
            </a:endParaRPr>
          </a:p>
        </p:txBody>
      </p:sp>
      <p:sp>
        <p:nvSpPr>
          <p:cNvPr id="11266" name="Rectangle 2"/>
          <p:cNvSpPr>
            <a:spLocks noGrp="1" noChangeArrowheads="1"/>
          </p:cNvSpPr>
          <p:nvPr>
            <p:ph idx="1"/>
          </p:nvPr>
        </p:nvSpPr>
        <p:spPr>
          <a:xfrm>
            <a:off x="857224" y="1714488"/>
            <a:ext cx="7358114" cy="3214710"/>
          </a:xfrm>
          <a:solidFill>
            <a:schemeClr val="accent1">
              <a:lumMod val="20000"/>
              <a:lumOff val="80000"/>
            </a:schemeClr>
          </a:solidFill>
          <a:ln/>
        </p:spPr>
        <p:txBody>
          <a:bodyPr>
            <a:noAutofit/>
          </a:bodyPr>
          <a:lstStyle/>
          <a:p>
            <a:pPr algn="ctr">
              <a:buNone/>
            </a:pPr>
            <a:r>
              <a:rPr lang="pt-PT" sz="2000" dirty="0" smtClean="0">
                <a:solidFill>
                  <a:srgbClr val="002060"/>
                </a:solidFill>
              </a:rPr>
              <a:t>Artigo 8.º</a:t>
            </a:r>
          </a:p>
          <a:p>
            <a:pPr algn="ctr">
              <a:buNone/>
            </a:pPr>
            <a:r>
              <a:rPr lang="pt-PT" sz="2000" b="1" dirty="0" smtClean="0">
                <a:solidFill>
                  <a:srgbClr val="002060"/>
                </a:solidFill>
              </a:rPr>
              <a:t>Exclusões da consolidação</a:t>
            </a:r>
          </a:p>
          <a:p>
            <a:pPr algn="just">
              <a:buNone/>
            </a:pPr>
            <a:r>
              <a:rPr lang="pt-PT" sz="2000" dirty="0" smtClean="0">
                <a:solidFill>
                  <a:srgbClr val="002060"/>
                </a:solidFill>
              </a:rPr>
              <a:t>4 — Uma subsidiária não é excluída da consolidação pelo simples facto de as suas actividades empresariais serem dissemelhantes das actividades das outras entidades do grupo.</a:t>
            </a:r>
          </a:p>
          <a:p>
            <a:pPr algn="just">
              <a:buNone/>
            </a:pPr>
            <a:r>
              <a:rPr lang="pt-PT" sz="2000" dirty="0" smtClean="0">
                <a:solidFill>
                  <a:srgbClr val="002060"/>
                </a:solidFill>
              </a:rPr>
              <a:t>5 — O disposto nos números anteriores não se aplica quando as demonstrações financeiras consolidadas sejam preparadas de acordo com as normas internacionais de contabilidade adoptadas pela UE.</a:t>
            </a:r>
            <a:endParaRPr lang="en-GB" sz="1900" dirty="0">
              <a:solidFill>
                <a:srgbClr val="002060"/>
              </a:solidFill>
            </a:endParaRPr>
          </a:p>
        </p:txBody>
      </p:sp>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6" name="Chamada rectangular 15"/>
          <p:cNvSpPr/>
          <p:nvPr/>
        </p:nvSpPr>
        <p:spPr>
          <a:xfrm>
            <a:off x="214282" y="1428736"/>
            <a:ext cx="1857388" cy="642942"/>
          </a:xfrm>
          <a:prstGeom prst="wedgeRect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DL 158/2009</a:t>
            </a:r>
          </a:p>
        </p:txBody>
      </p:sp>
      <p:pic>
        <p:nvPicPr>
          <p:cNvPr id="17"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1949654"/>
            <a:ext cx="928662" cy="1257741"/>
          </a:xfrm>
          <a:prstGeom prst="rect">
            <a:avLst/>
          </a:prstGeom>
          <a:noFill/>
          <a:ln w="9525">
            <a:noFill/>
            <a:miter lim="800000"/>
            <a:headEnd/>
            <a:tailEnd/>
          </a:ln>
        </p:spPr>
      </p:pic>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218</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a:solidFill>
                  <a:srgbClr val="FFC000"/>
                </a:solidFill>
              </a:rPr>
              <a:t>Enquadramento</a:t>
            </a:r>
          </a:p>
        </p:txBody>
      </p:sp>
      <p:grpSp>
        <p:nvGrpSpPr>
          <p:cNvPr id="2" name="Group 1"/>
          <p:cNvGrpSpPr>
            <a:grpSpLocks noChangeAspect="1"/>
          </p:cNvGrpSpPr>
          <p:nvPr/>
        </p:nvGrpSpPr>
        <p:grpSpPr bwMode="auto">
          <a:xfrm>
            <a:off x="761714" y="1676400"/>
            <a:ext cx="7696772" cy="4815191"/>
            <a:chOff x="2207" y="2150"/>
            <a:chExt cx="7346" cy="4629"/>
          </a:xfrm>
        </p:grpSpPr>
        <p:sp>
          <p:nvSpPr>
            <p:cNvPr id="194569" name="AutoShape 9"/>
            <p:cNvSpPr>
              <a:spLocks noChangeAspect="1" noChangeArrowheads="1" noTextEdit="1"/>
            </p:cNvSpPr>
            <p:nvPr/>
          </p:nvSpPr>
          <p:spPr bwMode="auto">
            <a:xfrm>
              <a:off x="2280" y="2150"/>
              <a:ext cx="7200" cy="4629"/>
            </a:xfrm>
            <a:prstGeom prst="rect">
              <a:avLst/>
            </a:prstGeom>
            <a:noFill/>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194568" name="AutoShape 8"/>
            <p:cNvSpPr>
              <a:spLocks noChangeArrowheads="1"/>
            </p:cNvSpPr>
            <p:nvPr/>
          </p:nvSpPr>
          <p:spPr bwMode="auto">
            <a:xfrm>
              <a:off x="2207" y="3469"/>
              <a:ext cx="1911" cy="1392"/>
            </a:xfrm>
            <a:prstGeom prst="roundRect">
              <a:avLst>
                <a:gd name="adj" fmla="val 16667"/>
              </a:avLst>
            </a:prstGeom>
            <a:solidFill>
              <a:srgbClr val="000080"/>
            </a:solidFill>
            <a:ln w="25400">
              <a:solidFill>
                <a:srgbClr val="00008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2400" b="1" i="0" u="none" strike="noStrike" cap="none" normalizeH="0" baseline="0" dirty="0" smtClean="0">
                  <a:ln>
                    <a:noFill/>
                  </a:ln>
                  <a:solidFill>
                    <a:schemeClr val="bg1"/>
                  </a:solidFill>
                  <a:effectLst/>
                  <a:latin typeface="+mn-lt"/>
                  <a:ea typeface="Times New Roman" pitchFamily="18" charset="0"/>
                  <a:cs typeface="Arial" pitchFamily="34" charset="0"/>
                </a:rPr>
                <a:t>Exclusão do perímetro de consolidação</a:t>
              </a:r>
              <a:endParaRPr kumimoji="0" lang="pt-PT" sz="2400" b="0" i="0" u="none" strike="noStrike" cap="none" normalizeH="0" baseline="0" dirty="0" smtClean="0">
                <a:ln>
                  <a:noFill/>
                </a:ln>
                <a:solidFill>
                  <a:schemeClr val="bg1"/>
                </a:solidFill>
                <a:effectLst/>
                <a:latin typeface="+mn-lt"/>
                <a:cs typeface="Arial" pitchFamily="34" charset="0"/>
              </a:endParaRPr>
            </a:p>
          </p:txBody>
        </p:sp>
        <p:sp>
          <p:nvSpPr>
            <p:cNvPr id="194567" name="AutoShape 7"/>
            <p:cNvSpPr>
              <a:spLocks noChangeArrowheads="1"/>
            </p:cNvSpPr>
            <p:nvPr/>
          </p:nvSpPr>
          <p:spPr bwMode="auto">
            <a:xfrm>
              <a:off x="5497" y="2304"/>
              <a:ext cx="2747" cy="652"/>
            </a:xfrm>
            <a:prstGeom prst="roundRect">
              <a:avLst>
                <a:gd name="adj" fmla="val 16667"/>
              </a:avLst>
            </a:prstGeom>
            <a:solidFill>
              <a:srgbClr val="000080">
                <a:alpha val="70000"/>
              </a:srgbClr>
            </a:solidFill>
            <a:ln w="25400">
              <a:solidFill>
                <a:srgbClr val="00008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2000" i="0" u="none" strike="noStrike" cap="none" normalizeH="0" baseline="0" dirty="0" smtClean="0">
                  <a:ln>
                    <a:noFill/>
                  </a:ln>
                  <a:solidFill>
                    <a:schemeClr val="bg1"/>
                  </a:solidFill>
                  <a:effectLst/>
                  <a:latin typeface="+mn-lt"/>
                  <a:ea typeface="Times New Roman" pitchFamily="18" charset="0"/>
                  <a:cs typeface="Arial" pitchFamily="34" charset="0"/>
                </a:rPr>
                <a:t>Não seja materialmente relevante</a:t>
              </a:r>
              <a:endParaRPr kumimoji="0" lang="pt-PT" sz="2000" i="0" u="none" strike="noStrike" cap="none" normalizeH="0" baseline="0" dirty="0" smtClean="0">
                <a:ln>
                  <a:noFill/>
                </a:ln>
                <a:solidFill>
                  <a:schemeClr val="bg1"/>
                </a:solidFill>
                <a:effectLst/>
                <a:latin typeface="+mn-lt"/>
                <a:cs typeface="Arial" pitchFamily="34" charset="0"/>
              </a:endParaRPr>
            </a:p>
          </p:txBody>
        </p:sp>
        <p:sp>
          <p:nvSpPr>
            <p:cNvPr id="194566" name="AutoShape 6"/>
            <p:cNvSpPr>
              <a:spLocks noChangeArrowheads="1"/>
            </p:cNvSpPr>
            <p:nvPr/>
          </p:nvSpPr>
          <p:spPr bwMode="auto">
            <a:xfrm>
              <a:off x="5553" y="3469"/>
              <a:ext cx="3910" cy="1388"/>
            </a:xfrm>
            <a:prstGeom prst="roundRect">
              <a:avLst>
                <a:gd name="adj" fmla="val 16667"/>
              </a:avLst>
            </a:prstGeom>
            <a:solidFill>
              <a:srgbClr val="000080">
                <a:alpha val="50000"/>
              </a:srgbClr>
            </a:solidFill>
            <a:ln w="25400">
              <a:solidFill>
                <a:srgbClr val="00008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i="0" u="none" strike="noStrike" cap="none" normalizeH="0" baseline="0" smtClean="0">
                  <a:ln>
                    <a:noFill/>
                  </a:ln>
                  <a:solidFill>
                    <a:schemeClr val="bg1"/>
                  </a:solidFill>
                  <a:effectLst/>
                  <a:latin typeface="+mn-lt"/>
                  <a:ea typeface="Times New Roman" pitchFamily="18" charset="0"/>
                  <a:cs typeface="TimesNewRomanPSMT"/>
                </a:rPr>
                <a:t>Restrições severas e duradouras prejudiquem o exercício pela empresa mãe dos seus direitos sobre o património ou a gestão dessa entidade</a:t>
              </a:r>
              <a:endParaRPr kumimoji="0" lang="pt-PT" i="0" u="none" strike="noStrike" cap="none" normalizeH="0" baseline="0" smtClean="0">
                <a:ln>
                  <a:noFill/>
                </a:ln>
                <a:solidFill>
                  <a:schemeClr val="bg1"/>
                </a:solidFill>
                <a:effectLst/>
                <a:latin typeface="+mn-lt"/>
                <a:cs typeface="Arial" pitchFamily="34" charset="0"/>
              </a:endParaRPr>
            </a:p>
          </p:txBody>
        </p:sp>
        <p:sp>
          <p:nvSpPr>
            <p:cNvPr id="194565" name="AutoShape 5"/>
            <p:cNvSpPr>
              <a:spLocks noChangeArrowheads="1"/>
            </p:cNvSpPr>
            <p:nvPr/>
          </p:nvSpPr>
          <p:spPr bwMode="auto">
            <a:xfrm>
              <a:off x="5497" y="5236"/>
              <a:ext cx="4056" cy="1529"/>
            </a:xfrm>
            <a:prstGeom prst="roundRect">
              <a:avLst>
                <a:gd name="adj" fmla="val 16667"/>
              </a:avLst>
            </a:prstGeom>
            <a:solidFill>
              <a:srgbClr val="000080"/>
            </a:solidFill>
            <a:ln w="25400">
              <a:solidFill>
                <a:srgbClr val="00008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i="0" u="none" strike="noStrike" cap="none" normalizeH="0" baseline="0" smtClean="0">
                  <a:ln>
                    <a:noFill/>
                  </a:ln>
                  <a:solidFill>
                    <a:schemeClr val="bg1"/>
                  </a:solidFill>
                  <a:effectLst/>
                  <a:latin typeface="+mn-lt"/>
                  <a:ea typeface="Times New Roman" pitchFamily="18" charset="0"/>
                  <a:cs typeface="TimesNewRomanPSMT"/>
                </a:rPr>
                <a:t>As partes de capital desta entidade tenham sido adquiridas exclusivamente tendo em vista a sua cessão posterior, e enquanto se mantenham classificadas como detidas para venda</a:t>
              </a:r>
              <a:endParaRPr kumimoji="0" lang="pt-PT" i="0" u="none" strike="noStrike" cap="none" normalizeH="0" baseline="0" smtClean="0">
                <a:ln>
                  <a:noFill/>
                </a:ln>
                <a:solidFill>
                  <a:schemeClr val="bg1"/>
                </a:solidFill>
                <a:effectLst/>
                <a:latin typeface="+mn-lt"/>
                <a:cs typeface="Arial" pitchFamily="34" charset="0"/>
              </a:endParaRPr>
            </a:p>
          </p:txBody>
        </p:sp>
        <p:sp>
          <p:nvSpPr>
            <p:cNvPr id="194564" name="AutoShape 4"/>
            <p:cNvSpPr>
              <a:spLocks noChangeShapeType="1"/>
            </p:cNvSpPr>
            <p:nvPr/>
          </p:nvSpPr>
          <p:spPr bwMode="auto">
            <a:xfrm flipV="1">
              <a:off x="4135" y="2767"/>
              <a:ext cx="1345" cy="1466"/>
            </a:xfrm>
            <a:prstGeom prst="straightConnector1">
              <a:avLst/>
            </a:prstGeom>
            <a:noFill/>
            <a:ln w="25400">
              <a:solidFill>
                <a:srgbClr val="FF9900"/>
              </a:solidFill>
              <a:round/>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194563" name="AutoShape 3"/>
            <p:cNvSpPr>
              <a:spLocks noChangeShapeType="1"/>
            </p:cNvSpPr>
            <p:nvPr/>
          </p:nvSpPr>
          <p:spPr bwMode="auto">
            <a:xfrm flipV="1">
              <a:off x="4135" y="4128"/>
              <a:ext cx="1418" cy="105"/>
            </a:xfrm>
            <a:prstGeom prst="straightConnector1">
              <a:avLst/>
            </a:prstGeom>
            <a:noFill/>
            <a:ln w="25400">
              <a:solidFill>
                <a:srgbClr val="FF9900"/>
              </a:solidFill>
              <a:round/>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194562" name="AutoShape 2"/>
            <p:cNvSpPr>
              <a:spLocks noChangeShapeType="1"/>
            </p:cNvSpPr>
            <p:nvPr/>
          </p:nvSpPr>
          <p:spPr bwMode="auto">
            <a:xfrm>
              <a:off x="4135" y="4233"/>
              <a:ext cx="1345" cy="1698"/>
            </a:xfrm>
            <a:prstGeom prst="straightConnector1">
              <a:avLst/>
            </a:prstGeom>
            <a:noFill/>
            <a:ln w="25400">
              <a:solidFill>
                <a:srgbClr val="FF9900"/>
              </a:solidFill>
              <a:round/>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grpSp>
      <p:sp>
        <p:nvSpPr>
          <p:cNvPr id="12" name="Marcador de Posição do Número do Diapositivo 11"/>
          <p:cNvSpPr>
            <a:spLocks noGrp="1"/>
          </p:cNvSpPr>
          <p:nvPr>
            <p:ph type="sldNum" sz="quarter" idx="12"/>
          </p:nvPr>
        </p:nvSpPr>
        <p:spPr/>
        <p:txBody>
          <a:bodyPr/>
          <a:lstStyle/>
          <a:p>
            <a:fld id="{4719B857-6CA3-44CB-8B2D-4E132A4A98BF}" type="slidenum">
              <a:rPr lang="pt-PT" smtClean="0"/>
              <a:pPr/>
              <a:t>219</a:t>
            </a:fld>
            <a:endParaRPr lang="pt-PT"/>
          </a:p>
        </p:txBody>
      </p:sp>
      <p:pic>
        <p:nvPicPr>
          <p:cNvPr id="16" name="Imagem 15"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7" name="CaixaDeTexto 1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8" name="Marcador de Posição da Data 17"/>
          <p:cNvSpPr>
            <a:spLocks noGrp="1"/>
          </p:cNvSpPr>
          <p:nvPr>
            <p:ph type="dt" sz="half" idx="10"/>
          </p:nvPr>
        </p:nvSpPr>
        <p:spPr/>
        <p:txBody>
          <a:bodyPr/>
          <a:lstStyle/>
          <a:p>
            <a:r>
              <a:rPr lang="pt-PT" smtClean="0"/>
              <a:t>João Gomes /Jorge Pires</a:t>
            </a:r>
            <a:endParaRPr lang="en-US"/>
          </a:p>
        </p:txBody>
      </p:sp>
      <p:sp>
        <p:nvSpPr>
          <p:cNvPr id="19" name="Marcador de Posição do Rodapé 18"/>
          <p:cNvSpPr>
            <a:spLocks noGrp="1"/>
          </p:cNvSpPr>
          <p:nvPr>
            <p:ph type="ftr" sz="quarter" idx="11"/>
          </p:nvPr>
        </p:nvSpPr>
        <p:spPr/>
        <p:txBody>
          <a:bodyPr/>
          <a:lstStyle/>
          <a:p>
            <a:r>
              <a:rPr lang="en-US" smtClean="0"/>
              <a:t>Contabilidade Financeira</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22</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ângulo 6"/>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IASB – </a:t>
            </a:r>
            <a:r>
              <a:rPr lang="pt-PT" sz="2400" b="1" dirty="0" err="1" smtClean="0">
                <a:solidFill>
                  <a:schemeClr val="bg1"/>
                </a:solidFill>
              </a:rPr>
              <a:t>International</a:t>
            </a:r>
            <a:r>
              <a:rPr lang="pt-PT" sz="2400" b="1" dirty="0" smtClean="0">
                <a:solidFill>
                  <a:schemeClr val="bg1"/>
                </a:solidFill>
              </a:rPr>
              <a:t> </a:t>
            </a:r>
            <a:r>
              <a:rPr lang="pt-PT" sz="2400" b="1" dirty="0" err="1" smtClean="0">
                <a:solidFill>
                  <a:schemeClr val="bg1"/>
                </a:solidFill>
              </a:rPr>
              <a:t>Accounting</a:t>
            </a:r>
            <a:r>
              <a:rPr lang="pt-PT" sz="2400" b="1" dirty="0" smtClean="0">
                <a:solidFill>
                  <a:schemeClr val="bg1"/>
                </a:solidFill>
              </a:rPr>
              <a:t> Standards </a:t>
            </a:r>
            <a:r>
              <a:rPr lang="pt-PT" sz="2400" b="1" dirty="0" err="1" smtClean="0">
                <a:solidFill>
                  <a:schemeClr val="bg1"/>
                </a:solidFill>
              </a:rPr>
              <a:t>Board</a:t>
            </a:r>
            <a:endParaRPr lang="pt-PT" sz="2400" b="1" dirty="0">
              <a:solidFill>
                <a:schemeClr val="bg1"/>
              </a:solidFill>
            </a:endParaRPr>
          </a:p>
        </p:txBody>
      </p:sp>
      <p:pic>
        <p:nvPicPr>
          <p:cNvPr id="8" name="Imagem 7" descr="IASB.bmp"/>
          <p:cNvPicPr>
            <a:picLocks noChangeAspect="1"/>
          </p:cNvPicPr>
          <p:nvPr/>
        </p:nvPicPr>
        <p:blipFill>
          <a:blip r:embed="rId4" cstate="print"/>
          <a:stretch>
            <a:fillRect/>
          </a:stretch>
        </p:blipFill>
        <p:spPr>
          <a:xfrm>
            <a:off x="395536" y="1988840"/>
            <a:ext cx="1800200" cy="1800200"/>
          </a:xfrm>
          <a:prstGeom prst="rect">
            <a:avLst/>
          </a:prstGeom>
        </p:spPr>
      </p:pic>
      <p:sp>
        <p:nvSpPr>
          <p:cNvPr id="12" name="Rectangle 2"/>
          <p:cNvSpPr txBox="1">
            <a:spLocks noChangeArrowheads="1"/>
          </p:cNvSpPr>
          <p:nvPr/>
        </p:nvSpPr>
        <p:spPr>
          <a:xfrm>
            <a:off x="2699792" y="1981200"/>
            <a:ext cx="5760640" cy="1951856"/>
          </a:xfrm>
          <a:prstGeom prst="rect">
            <a:avLst/>
          </a:prstGeom>
        </p:spPr>
        <p:txBody>
          <a:bodyPr vert="horz" lIns="91440" tIns="45720" rIns="91440" bIns="45720" rtlCol="0">
            <a:normAutofit/>
          </a:bodyPr>
          <a:lstStyle/>
          <a:p>
            <a:pPr marL="0" marR="0" lvl="1" indent="14288" algn="just" defTabSz="914400" rtl="0" eaLnBrk="1" fontAlgn="auto" latinLnBrk="0" hangingPunct="1">
              <a:lnSpc>
                <a:spcPct val="90000"/>
              </a:lnSpc>
              <a:spcBef>
                <a:spcPts val="600"/>
              </a:spcBef>
              <a:spcAft>
                <a:spcPts val="0"/>
              </a:spcAft>
              <a:buClrTx/>
              <a:buSzTx/>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Criado</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em</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1973 sob a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denominação</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de IASC – </a:t>
            </a:r>
            <a:r>
              <a:rPr kumimoji="0" lang="en-GB" sz="2000" b="0" i="1" u="none" strike="noStrike" kern="1200" cap="none" spc="0" normalizeH="0" baseline="0" noProof="0" dirty="0" smtClean="0">
                <a:ln>
                  <a:noFill/>
                </a:ln>
                <a:solidFill>
                  <a:schemeClr val="tx2">
                    <a:lumMod val="75000"/>
                  </a:schemeClr>
                </a:solidFill>
                <a:effectLst/>
                <a:uLnTx/>
                <a:uFillTx/>
                <a:latin typeface="+mn-lt"/>
                <a:ea typeface="+mn-ea"/>
                <a:cs typeface="+mn-cs"/>
              </a:rPr>
              <a:t>International Accounting Standards Committee</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visava</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a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criação</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de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normas</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internacionais</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de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contabilidade</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para</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serem</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adoptadas</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pelos</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grupos</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de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sociedades</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no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âmbito</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dos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seus</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processos</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de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internacionalização</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Tem a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sua</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sede</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em</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tx2">
                    <a:lumMod val="75000"/>
                  </a:schemeClr>
                </a:solidFill>
                <a:effectLst/>
                <a:uLnTx/>
                <a:uFillTx/>
                <a:latin typeface="+mn-lt"/>
                <a:ea typeface="+mn-ea"/>
                <a:cs typeface="+mn-cs"/>
              </a:rPr>
              <a:t>Londres</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a:t>
            </a:r>
          </a:p>
        </p:txBody>
      </p:sp>
      <p:sp>
        <p:nvSpPr>
          <p:cNvPr id="13" name="Rectangle 2"/>
          <p:cNvSpPr txBox="1">
            <a:spLocks noChangeArrowheads="1"/>
          </p:cNvSpPr>
          <p:nvPr/>
        </p:nvSpPr>
        <p:spPr>
          <a:xfrm>
            <a:off x="2555776" y="5373216"/>
            <a:ext cx="6120680" cy="792088"/>
          </a:xfrm>
          <a:prstGeom prst="rect">
            <a:avLst/>
          </a:prstGeom>
          <a:solidFill>
            <a:schemeClr val="tx2">
              <a:lumMod val="75000"/>
            </a:schemeClr>
          </a:solidFill>
        </p:spPr>
        <p:txBody>
          <a:bodyPr vert="horz" lIns="91440" tIns="45720" rIns="91440" bIns="45720" rtlCol="0">
            <a:noAutofit/>
          </a:bodyPr>
          <a:lstStyle/>
          <a:p>
            <a:pPr marL="742950" marR="0" lvl="1" indent="-285750" algn="just" defTabSz="914400" rtl="0" eaLnBrk="1" fontAlgn="auto" latinLnBrk="0" hangingPunct="1">
              <a:lnSpc>
                <a:spcPct val="100000"/>
              </a:lnSpc>
              <a:spcBef>
                <a:spcPct val="20000"/>
              </a:spcBef>
              <a:spcAft>
                <a:spcPts val="0"/>
              </a:spcAft>
              <a:buClrTx/>
              <a:buSzTx/>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1" i="0" u="none" strike="noStrike" kern="1200" cap="none" spc="0" normalizeH="0" baseline="0" noProof="0" dirty="0" smtClean="0">
                <a:ln>
                  <a:noFill/>
                </a:ln>
                <a:solidFill>
                  <a:schemeClr val="tx2">
                    <a:lumMod val="40000"/>
                    <a:lumOff val="60000"/>
                  </a:schemeClr>
                </a:solidFill>
                <a:effectLst/>
                <a:uLnTx/>
                <a:uFillTx/>
                <a:latin typeface="+mn-lt"/>
                <a:ea typeface="+mn-ea"/>
                <a:cs typeface="+mn-cs"/>
              </a:rPr>
              <a:t>IFRS</a:t>
            </a:r>
            <a:r>
              <a:rPr kumimoji="0" lang="en-GB" sz="2000" b="0" i="0" u="none" strike="noStrike" kern="1200" cap="none" spc="0" normalizeH="0" baseline="0" noProof="0" dirty="0" smtClean="0">
                <a:ln>
                  <a:noFill/>
                </a:ln>
                <a:solidFill>
                  <a:schemeClr val="tx2">
                    <a:lumMod val="40000"/>
                    <a:lumOff val="60000"/>
                  </a:schemeClr>
                </a:solidFill>
                <a:effectLst/>
                <a:uLnTx/>
                <a:uFillTx/>
                <a:latin typeface="+mn-lt"/>
                <a:ea typeface="+mn-ea"/>
                <a:cs typeface="+mn-cs"/>
              </a:rPr>
              <a:t> – International Financial Reporting Standards </a:t>
            </a:r>
          </a:p>
          <a:p>
            <a:pPr marL="742950" marR="0" lvl="1" indent="-285750" algn="just" defTabSz="914400" rtl="0" eaLnBrk="1" fontAlgn="auto" latinLnBrk="0" hangingPunct="1">
              <a:lnSpc>
                <a:spcPct val="100000"/>
              </a:lnSpc>
              <a:spcBef>
                <a:spcPct val="20000"/>
              </a:spcBef>
              <a:spcAft>
                <a:spcPts val="0"/>
              </a:spcAft>
              <a:buClrTx/>
              <a:buSzTx/>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Normas</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internacionais</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de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relato</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financeiro</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(NIRF)  </a:t>
            </a:r>
          </a:p>
        </p:txBody>
      </p:sp>
      <p:sp>
        <p:nvSpPr>
          <p:cNvPr id="14" name="Rectangle 2"/>
          <p:cNvSpPr txBox="1">
            <a:spLocks noChangeArrowheads="1"/>
          </p:cNvSpPr>
          <p:nvPr/>
        </p:nvSpPr>
        <p:spPr>
          <a:xfrm>
            <a:off x="395536" y="4365104"/>
            <a:ext cx="5688632" cy="792088"/>
          </a:xfrm>
          <a:prstGeom prst="rect">
            <a:avLst/>
          </a:prstGeom>
          <a:solidFill>
            <a:schemeClr val="tx2">
              <a:lumMod val="60000"/>
              <a:lumOff val="40000"/>
            </a:schemeClr>
          </a:solidFill>
        </p:spPr>
        <p:txBody>
          <a:bodyPr vert="horz" lIns="91440" tIns="45720" rIns="91440" bIns="45720" rtlCol="0">
            <a:noAutofit/>
          </a:bodyPr>
          <a:lstStyle/>
          <a:p>
            <a:pPr marL="742950" marR="0" lvl="1" indent="-285750" algn="just" defTabSz="914400" rtl="0" eaLnBrk="1" fontAlgn="auto" latinLnBrk="0" hangingPunct="1">
              <a:lnSpc>
                <a:spcPct val="100000"/>
              </a:lnSpc>
              <a:spcBef>
                <a:spcPct val="20000"/>
              </a:spcBef>
              <a:spcAft>
                <a:spcPts val="0"/>
              </a:spcAft>
              <a:buClrTx/>
              <a:buSzTx/>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1" i="0" u="none" strike="noStrike" kern="1200" cap="none" spc="0" normalizeH="0" baseline="0" noProof="0" dirty="0" smtClean="0">
                <a:ln>
                  <a:noFill/>
                </a:ln>
                <a:solidFill>
                  <a:schemeClr val="tx2">
                    <a:lumMod val="75000"/>
                  </a:schemeClr>
                </a:solidFill>
                <a:effectLst/>
                <a:uLnTx/>
                <a:uFillTx/>
                <a:latin typeface="+mn-lt"/>
                <a:ea typeface="+mn-ea"/>
                <a:cs typeface="+mn-cs"/>
              </a:rPr>
              <a:t>IAS </a:t>
            </a:r>
            <a:r>
              <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rPr>
              <a:t>– International Accounting Standards</a:t>
            </a:r>
          </a:p>
          <a:p>
            <a:pPr marL="742950" marR="0" lvl="1" indent="-285750" algn="just" defTabSz="914400" rtl="0" eaLnBrk="1" fontAlgn="auto" latinLnBrk="0" hangingPunct="1">
              <a:lnSpc>
                <a:spcPct val="100000"/>
              </a:lnSpc>
              <a:spcBef>
                <a:spcPct val="20000"/>
              </a:spcBef>
              <a:spcAft>
                <a:spcPts val="0"/>
              </a:spcAft>
              <a:buClrTx/>
              <a:buSzTx/>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Normas</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internacionais</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de </a:t>
            </a:r>
            <a:r>
              <a:rPr kumimoji="0" lang="en-GB" sz="2000" b="0" i="0" u="none" strike="noStrike" kern="1200" cap="none" spc="0" normalizeH="0" baseline="0" noProof="0" dirty="0" err="1" smtClean="0">
                <a:ln>
                  <a:noFill/>
                </a:ln>
                <a:solidFill>
                  <a:schemeClr val="bg1"/>
                </a:solidFill>
                <a:effectLst/>
                <a:uLnTx/>
                <a:uFillTx/>
                <a:latin typeface="+mn-lt"/>
                <a:ea typeface="+mn-ea"/>
                <a:cs typeface="+mn-cs"/>
              </a:rPr>
              <a:t>contabilidade</a:t>
            </a:r>
            <a:r>
              <a:rPr kumimoji="0" lang="en-GB" sz="2000" b="0" i="0" u="none" strike="noStrike" kern="1200" cap="none" spc="0" normalizeH="0" baseline="0" noProof="0" dirty="0" smtClean="0">
                <a:ln>
                  <a:noFill/>
                </a:ln>
                <a:solidFill>
                  <a:schemeClr val="bg1"/>
                </a:solidFill>
                <a:effectLst/>
                <a:uLnTx/>
                <a:uFillTx/>
                <a:latin typeface="+mn-lt"/>
                <a:ea typeface="+mn-ea"/>
                <a:cs typeface="+mn-cs"/>
              </a:rPr>
              <a:t> (NIC)</a:t>
            </a:r>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3"/>
          <p:cNvSpPr>
            <a:spLocks noGrp="1" noChangeArrowheads="1"/>
          </p:cNvSpPr>
          <p:nvPr>
            <p:ph idx="1"/>
          </p:nvPr>
        </p:nvSpPr>
        <p:spPr>
          <a:xfrm>
            <a:off x="838200" y="2057400"/>
            <a:ext cx="7391400" cy="3810000"/>
          </a:xfrm>
        </p:spPr>
        <p:txBody>
          <a:bodyPr>
            <a:normAutofit/>
          </a:bodyPr>
          <a:lstStyle/>
          <a:p>
            <a:pPr algn="just"/>
            <a:r>
              <a:rPr lang="pt-PT" sz="2800" b="1" dirty="0">
                <a:solidFill>
                  <a:srgbClr val="002060"/>
                </a:solidFill>
              </a:rPr>
              <a:t>NCRF 5</a:t>
            </a:r>
            <a:r>
              <a:rPr lang="pt-PT" sz="2800" dirty="0">
                <a:solidFill>
                  <a:srgbClr val="002060"/>
                </a:solidFill>
              </a:rPr>
              <a:t> – Divulgações de Partes Relacionadas. </a:t>
            </a:r>
            <a:endParaRPr lang="pt-PT" sz="2800" dirty="0" smtClean="0">
              <a:solidFill>
                <a:srgbClr val="002060"/>
              </a:solidFill>
            </a:endParaRPr>
          </a:p>
          <a:p>
            <a:pPr algn="just"/>
            <a:r>
              <a:rPr lang="pt-PT" sz="2800" b="1" dirty="0" smtClean="0">
                <a:solidFill>
                  <a:srgbClr val="002060"/>
                </a:solidFill>
              </a:rPr>
              <a:t>NCRF 13 </a:t>
            </a:r>
            <a:r>
              <a:rPr lang="pt-PT" sz="2800" dirty="0" smtClean="0">
                <a:solidFill>
                  <a:srgbClr val="002060"/>
                </a:solidFill>
              </a:rPr>
              <a:t>– Interesses em empreendimentos conjuntos e investimentos em associadas.</a:t>
            </a:r>
          </a:p>
          <a:p>
            <a:pPr algn="just"/>
            <a:r>
              <a:rPr lang="en-GB" sz="2800" b="1" dirty="0" smtClean="0">
                <a:solidFill>
                  <a:schemeClr val="tx2">
                    <a:lumMod val="75000"/>
                  </a:schemeClr>
                </a:solidFill>
              </a:rPr>
              <a:t>NCRF 14</a:t>
            </a:r>
            <a:r>
              <a:rPr lang="en-GB" sz="2800" dirty="0" smtClean="0">
                <a:solidFill>
                  <a:schemeClr val="tx2">
                    <a:lumMod val="75000"/>
                  </a:schemeClr>
                </a:solidFill>
              </a:rPr>
              <a:t> – </a:t>
            </a:r>
            <a:r>
              <a:rPr lang="en-GB" sz="2800" dirty="0" err="1" smtClean="0">
                <a:solidFill>
                  <a:schemeClr val="tx2">
                    <a:lumMod val="75000"/>
                  </a:schemeClr>
                </a:solidFill>
              </a:rPr>
              <a:t>Concentrações</a:t>
            </a:r>
            <a:r>
              <a:rPr lang="en-GB" sz="2800" dirty="0" smtClean="0">
                <a:solidFill>
                  <a:schemeClr val="tx2">
                    <a:lumMod val="75000"/>
                  </a:schemeClr>
                </a:solidFill>
              </a:rPr>
              <a:t> de </a:t>
            </a:r>
            <a:r>
              <a:rPr lang="en-GB" sz="2800" dirty="0" err="1" smtClean="0">
                <a:solidFill>
                  <a:schemeClr val="tx2">
                    <a:lumMod val="75000"/>
                  </a:schemeClr>
                </a:solidFill>
              </a:rPr>
              <a:t>actividades</a:t>
            </a:r>
            <a:r>
              <a:rPr lang="en-GB" sz="2800" dirty="0" smtClean="0">
                <a:solidFill>
                  <a:schemeClr val="tx2">
                    <a:lumMod val="75000"/>
                  </a:schemeClr>
                </a:solidFill>
              </a:rPr>
              <a:t> </a:t>
            </a:r>
            <a:r>
              <a:rPr lang="en-GB" sz="2800" dirty="0" err="1" smtClean="0">
                <a:solidFill>
                  <a:schemeClr val="tx2">
                    <a:lumMod val="75000"/>
                  </a:schemeClr>
                </a:solidFill>
              </a:rPr>
              <a:t>empresariais</a:t>
            </a:r>
            <a:r>
              <a:rPr lang="en-GB" sz="2800" dirty="0" smtClean="0">
                <a:solidFill>
                  <a:schemeClr val="tx2">
                    <a:lumMod val="75000"/>
                  </a:schemeClr>
                </a:solidFill>
              </a:rPr>
              <a:t>.</a:t>
            </a:r>
          </a:p>
          <a:p>
            <a:pPr algn="just"/>
            <a:r>
              <a:rPr lang="en-GB" sz="2800" b="1" dirty="0" smtClean="0">
                <a:solidFill>
                  <a:schemeClr val="tx2">
                    <a:lumMod val="75000"/>
                  </a:schemeClr>
                </a:solidFill>
              </a:rPr>
              <a:t>NCRF 15 </a:t>
            </a:r>
            <a:r>
              <a:rPr lang="en-GB" sz="2800" dirty="0" smtClean="0">
                <a:solidFill>
                  <a:schemeClr val="tx2">
                    <a:lumMod val="75000"/>
                  </a:schemeClr>
                </a:solidFill>
              </a:rPr>
              <a:t>– </a:t>
            </a:r>
            <a:r>
              <a:rPr lang="en-GB" sz="2800" dirty="0" err="1" smtClean="0">
                <a:solidFill>
                  <a:schemeClr val="tx2">
                    <a:lumMod val="75000"/>
                  </a:schemeClr>
                </a:solidFill>
              </a:rPr>
              <a:t>Investimentos</a:t>
            </a:r>
            <a:r>
              <a:rPr lang="en-GB" sz="2800" dirty="0" smtClean="0">
                <a:solidFill>
                  <a:schemeClr val="tx2">
                    <a:lumMod val="75000"/>
                  </a:schemeClr>
                </a:solidFill>
              </a:rPr>
              <a:t> </a:t>
            </a:r>
            <a:r>
              <a:rPr lang="en-GB" sz="2800" dirty="0" err="1" smtClean="0">
                <a:solidFill>
                  <a:schemeClr val="tx2">
                    <a:lumMod val="75000"/>
                  </a:schemeClr>
                </a:solidFill>
              </a:rPr>
              <a:t>em</a:t>
            </a:r>
            <a:r>
              <a:rPr lang="en-GB" sz="2800" dirty="0" smtClean="0">
                <a:solidFill>
                  <a:schemeClr val="tx2">
                    <a:lumMod val="75000"/>
                  </a:schemeClr>
                </a:solidFill>
              </a:rPr>
              <a:t> </a:t>
            </a:r>
            <a:r>
              <a:rPr lang="en-GB" sz="2800" dirty="0" err="1" smtClean="0">
                <a:solidFill>
                  <a:schemeClr val="tx2">
                    <a:lumMod val="75000"/>
                  </a:schemeClr>
                </a:solidFill>
              </a:rPr>
              <a:t>Subsidiárias</a:t>
            </a:r>
            <a:r>
              <a:rPr lang="en-GB" sz="2800" dirty="0" smtClean="0">
                <a:solidFill>
                  <a:schemeClr val="tx2">
                    <a:lumMod val="75000"/>
                  </a:schemeClr>
                </a:solidFill>
              </a:rPr>
              <a:t> e </a:t>
            </a:r>
            <a:r>
              <a:rPr lang="en-GB" sz="2800" dirty="0" err="1" smtClean="0">
                <a:solidFill>
                  <a:schemeClr val="tx2">
                    <a:lumMod val="75000"/>
                  </a:schemeClr>
                </a:solidFill>
              </a:rPr>
              <a:t>Consolidação</a:t>
            </a:r>
            <a:r>
              <a:rPr lang="en-GB" sz="2800" dirty="0" smtClean="0">
                <a:solidFill>
                  <a:schemeClr val="tx2">
                    <a:lumMod val="75000"/>
                  </a:schemeClr>
                </a:solidFill>
              </a:rPr>
              <a:t>.</a:t>
            </a:r>
          </a:p>
        </p:txBody>
      </p:sp>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a:solidFill>
                  <a:srgbClr val="FFC000"/>
                </a:solidFill>
              </a:rPr>
              <a:t>Enquadramento</a:t>
            </a:r>
          </a:p>
        </p:txBody>
      </p:sp>
      <p:sp>
        <p:nvSpPr>
          <p:cNvPr id="4" name="Marcador de Posição do Número do Diapositivo 3"/>
          <p:cNvSpPr>
            <a:spLocks noGrp="1"/>
          </p:cNvSpPr>
          <p:nvPr>
            <p:ph type="sldNum" sz="quarter" idx="12"/>
          </p:nvPr>
        </p:nvSpPr>
        <p:spPr/>
        <p:txBody>
          <a:bodyPr/>
          <a:lstStyle/>
          <a:p>
            <a:fld id="{4719B857-6CA3-44CB-8B2D-4E132A4A98BF}" type="slidenum">
              <a:rPr lang="pt-PT" smtClean="0"/>
              <a:pPr/>
              <a:t>220</a:t>
            </a:fld>
            <a:endParaRPr lang="pt-PT"/>
          </a:p>
        </p:txBody>
      </p:sp>
      <p:pic>
        <p:nvPicPr>
          <p:cNvPr id="7" name="Imagem 6"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8" name="CaixaDeTexto 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Rodapé 9"/>
          <p:cNvSpPr>
            <a:spLocks noGrp="1"/>
          </p:cNvSpPr>
          <p:nvPr>
            <p:ph type="ftr" sz="quarter" idx="11"/>
          </p:nvPr>
        </p:nvSpPr>
        <p:spPr/>
        <p:txBody>
          <a:bodyPr/>
          <a:lstStyle/>
          <a:p>
            <a:r>
              <a:rPr lang="en-US" smtClean="0"/>
              <a:t>Contabilidade Financeira</a:t>
            </a:r>
            <a:endParaRPr lang="en-US"/>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grpSp>
        <p:nvGrpSpPr>
          <p:cNvPr id="2" name="Group 1"/>
          <p:cNvGrpSpPr>
            <a:grpSpLocks noChangeAspect="1"/>
          </p:cNvGrpSpPr>
          <p:nvPr/>
        </p:nvGrpSpPr>
        <p:grpSpPr bwMode="auto">
          <a:xfrm>
            <a:off x="285720" y="1000108"/>
            <a:ext cx="8574005" cy="5214974"/>
            <a:chOff x="2280" y="2211"/>
            <a:chExt cx="6567" cy="4023"/>
          </a:xfrm>
        </p:grpSpPr>
        <p:sp>
          <p:nvSpPr>
            <p:cNvPr id="5151" name="AutoShape 31"/>
            <p:cNvSpPr>
              <a:spLocks noChangeAspect="1" noChangeArrowheads="1" noTextEdit="1"/>
            </p:cNvSpPr>
            <p:nvPr/>
          </p:nvSpPr>
          <p:spPr bwMode="auto">
            <a:xfrm>
              <a:off x="2280" y="2211"/>
              <a:ext cx="6567" cy="4023"/>
            </a:xfrm>
            <a:prstGeom prst="rect">
              <a:avLst/>
            </a:prstGeom>
            <a:noFill/>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5150" name="Oval 30"/>
            <p:cNvSpPr>
              <a:spLocks noChangeArrowheads="1"/>
            </p:cNvSpPr>
            <p:nvPr/>
          </p:nvSpPr>
          <p:spPr bwMode="auto">
            <a:xfrm>
              <a:off x="2586" y="3599"/>
              <a:ext cx="766" cy="617"/>
            </a:xfrm>
            <a:prstGeom prst="ellipse">
              <a:avLst/>
            </a:prstGeom>
            <a:solidFill>
              <a:schemeClr val="tx2">
                <a:lumMod val="50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chemeClr val="bg1"/>
                  </a:solidFill>
                  <a:effectLst/>
                  <a:latin typeface="+mn-lt"/>
                  <a:ea typeface="Times New Roman" pitchFamily="18" charset="0"/>
                  <a:cs typeface="Times New Roman" pitchFamily="18" charset="0"/>
                </a:rPr>
                <a:t>Mãe</a:t>
              </a:r>
              <a:endParaRPr kumimoji="0" lang="pt-PT" b="0" i="0" u="none" strike="noStrike" cap="none" normalizeH="0" baseline="0" smtClean="0">
                <a:ln>
                  <a:noFill/>
                </a:ln>
                <a:solidFill>
                  <a:schemeClr val="bg1"/>
                </a:solidFill>
                <a:effectLst/>
                <a:latin typeface="+mn-lt"/>
                <a:cs typeface="Arial" pitchFamily="34" charset="0"/>
              </a:endParaRPr>
            </a:p>
          </p:txBody>
        </p:sp>
        <p:sp>
          <p:nvSpPr>
            <p:cNvPr id="5149" name="Oval 29"/>
            <p:cNvSpPr>
              <a:spLocks noChangeArrowheads="1"/>
            </p:cNvSpPr>
            <p:nvPr/>
          </p:nvSpPr>
          <p:spPr bwMode="auto">
            <a:xfrm>
              <a:off x="4731" y="2674"/>
              <a:ext cx="766" cy="616"/>
            </a:xfrm>
            <a:prstGeom prst="ellipse">
              <a:avLst/>
            </a:prstGeom>
            <a:solidFill>
              <a:schemeClr val="tx2">
                <a:lumMod val="20000"/>
                <a:lumOff val="80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chemeClr val="tx1"/>
                  </a:solidFill>
                  <a:effectLst/>
                  <a:latin typeface="+mn-lt"/>
                  <a:ea typeface="Times New Roman" pitchFamily="18" charset="0"/>
                  <a:cs typeface="Times New Roman" pitchFamily="18" charset="0"/>
                </a:rPr>
                <a:t>A</a:t>
              </a:r>
              <a:endParaRPr kumimoji="0" lang="pt-PT" b="1" i="0" u="none" strike="noStrike" cap="none" normalizeH="0" baseline="0" smtClean="0">
                <a:ln>
                  <a:noFill/>
                </a:ln>
                <a:solidFill>
                  <a:schemeClr val="tx1"/>
                </a:solidFill>
                <a:effectLst/>
                <a:latin typeface="+mn-lt"/>
                <a:cs typeface="Arial" pitchFamily="34" charset="0"/>
              </a:endParaRPr>
            </a:p>
          </p:txBody>
        </p:sp>
        <p:sp>
          <p:nvSpPr>
            <p:cNvPr id="5148" name="Oval 28"/>
            <p:cNvSpPr>
              <a:spLocks noChangeArrowheads="1"/>
            </p:cNvSpPr>
            <p:nvPr/>
          </p:nvSpPr>
          <p:spPr bwMode="auto">
            <a:xfrm>
              <a:off x="4731" y="3599"/>
              <a:ext cx="766" cy="616"/>
            </a:xfrm>
            <a:prstGeom prst="ellipse">
              <a:avLst/>
            </a:prstGeom>
            <a:solidFill>
              <a:schemeClr val="tx2">
                <a:lumMod val="40000"/>
                <a:lumOff val="60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chemeClr val="tx1"/>
                  </a:solidFill>
                  <a:effectLst/>
                  <a:latin typeface="+mn-lt"/>
                  <a:ea typeface="Times New Roman" pitchFamily="18" charset="0"/>
                  <a:cs typeface="Times New Roman" pitchFamily="18" charset="0"/>
                </a:rPr>
                <a:t>B</a:t>
              </a:r>
              <a:endParaRPr kumimoji="0" lang="pt-PT" b="1" i="0" u="none" strike="noStrike" cap="none" normalizeH="0" baseline="0" smtClean="0">
                <a:ln>
                  <a:noFill/>
                </a:ln>
                <a:solidFill>
                  <a:schemeClr val="tx1"/>
                </a:solidFill>
                <a:effectLst/>
                <a:latin typeface="+mn-lt"/>
                <a:cs typeface="Arial" pitchFamily="34" charset="0"/>
              </a:endParaRPr>
            </a:p>
          </p:txBody>
        </p:sp>
        <p:sp>
          <p:nvSpPr>
            <p:cNvPr id="5147" name="Oval 27"/>
            <p:cNvSpPr>
              <a:spLocks noChangeArrowheads="1"/>
            </p:cNvSpPr>
            <p:nvPr/>
          </p:nvSpPr>
          <p:spPr bwMode="auto">
            <a:xfrm>
              <a:off x="4731" y="4525"/>
              <a:ext cx="766" cy="615"/>
            </a:xfrm>
            <a:prstGeom prst="ellipse">
              <a:avLst/>
            </a:prstGeom>
            <a:solidFill>
              <a:schemeClr val="tx2">
                <a:lumMod val="60000"/>
                <a:lumOff val="40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chemeClr val="tx1"/>
                  </a:solidFill>
                  <a:effectLst/>
                  <a:latin typeface="+mn-lt"/>
                  <a:ea typeface="Times New Roman" pitchFamily="18" charset="0"/>
                  <a:cs typeface="Times New Roman" pitchFamily="18" charset="0"/>
                </a:rPr>
                <a:t>C</a:t>
              </a:r>
              <a:endParaRPr kumimoji="0" lang="pt-PT" b="1" i="0" u="none" strike="noStrike" cap="none" normalizeH="0" baseline="0" smtClean="0">
                <a:ln>
                  <a:noFill/>
                </a:ln>
                <a:solidFill>
                  <a:schemeClr val="tx1"/>
                </a:solidFill>
                <a:effectLst/>
                <a:latin typeface="+mn-lt"/>
                <a:cs typeface="Arial" pitchFamily="34" charset="0"/>
              </a:endParaRPr>
            </a:p>
          </p:txBody>
        </p:sp>
        <p:sp>
          <p:nvSpPr>
            <p:cNvPr id="5146" name="AutoShape 26"/>
            <p:cNvSpPr>
              <a:spLocks noChangeShapeType="1"/>
            </p:cNvSpPr>
            <p:nvPr/>
          </p:nvSpPr>
          <p:spPr bwMode="auto">
            <a:xfrm>
              <a:off x="3352" y="3907"/>
              <a:ext cx="1379" cy="1"/>
            </a:xfrm>
            <a:prstGeom prst="straightConnector1">
              <a:avLst/>
            </a:prstGeom>
            <a:noFill/>
            <a:ln w="38100">
              <a:solidFill>
                <a:srgbClr val="FFC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5145" name="AutoShape 25"/>
            <p:cNvSpPr>
              <a:spLocks noChangeShapeType="1"/>
            </p:cNvSpPr>
            <p:nvPr/>
          </p:nvSpPr>
          <p:spPr bwMode="auto">
            <a:xfrm rot="16200000" flipH="1">
              <a:off x="3633" y="3733"/>
              <a:ext cx="706" cy="1491"/>
            </a:xfrm>
            <a:prstGeom prst="bentConnector2">
              <a:avLst/>
            </a:prstGeom>
            <a:noFill/>
            <a:ln w="38100">
              <a:solidFill>
                <a:srgbClr val="FFC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5144" name="AutoShape 24"/>
            <p:cNvSpPr>
              <a:spLocks noChangeShapeType="1"/>
            </p:cNvSpPr>
            <p:nvPr/>
          </p:nvSpPr>
          <p:spPr bwMode="auto">
            <a:xfrm rot="16200000">
              <a:off x="3633" y="2590"/>
              <a:ext cx="706" cy="1491"/>
            </a:xfrm>
            <a:prstGeom prst="bentConnector2">
              <a:avLst/>
            </a:prstGeom>
            <a:noFill/>
            <a:ln w="38100">
              <a:solidFill>
                <a:srgbClr val="FFC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5143" name="Text Box 23"/>
            <p:cNvSpPr txBox="1">
              <a:spLocks noChangeArrowheads="1"/>
            </p:cNvSpPr>
            <p:nvPr/>
          </p:nvSpPr>
          <p:spPr bwMode="auto">
            <a:xfrm>
              <a:off x="3352" y="2674"/>
              <a:ext cx="1226" cy="308"/>
            </a:xfrm>
            <a:prstGeom prst="rect">
              <a:avLst/>
            </a:prstGeom>
            <a:noFill/>
            <a:ln w="25400">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dirty="0" smtClean="0">
                  <a:ln>
                    <a:noFill/>
                  </a:ln>
                  <a:solidFill>
                    <a:srgbClr val="C00000"/>
                  </a:solidFill>
                  <a:effectLst/>
                  <a:latin typeface="+mn-lt"/>
                  <a:ea typeface="Times New Roman" pitchFamily="18" charset="0"/>
                  <a:cs typeface="Times New Roman" pitchFamily="18" charset="0"/>
                </a:rPr>
                <a:t>Controlo</a:t>
              </a:r>
              <a:endParaRPr kumimoji="0" lang="pt-PT" b="1" i="0" u="none" strike="noStrike" cap="none" normalizeH="0" baseline="0" dirty="0" smtClean="0">
                <a:ln>
                  <a:noFill/>
                </a:ln>
                <a:solidFill>
                  <a:srgbClr val="C00000"/>
                </a:solidFill>
                <a:effectLst/>
                <a:latin typeface="+mn-lt"/>
                <a:cs typeface="Arial" pitchFamily="34" charset="0"/>
              </a:endParaRPr>
            </a:p>
          </p:txBody>
        </p:sp>
        <p:sp>
          <p:nvSpPr>
            <p:cNvPr id="5142" name="Text Box 22"/>
            <p:cNvSpPr txBox="1">
              <a:spLocks noChangeArrowheads="1"/>
            </p:cNvSpPr>
            <p:nvPr/>
          </p:nvSpPr>
          <p:spPr bwMode="auto">
            <a:xfrm>
              <a:off x="3365" y="3349"/>
              <a:ext cx="1226" cy="618"/>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dirty="0" smtClean="0">
                  <a:ln>
                    <a:noFill/>
                  </a:ln>
                  <a:solidFill>
                    <a:srgbClr val="C00000"/>
                  </a:solidFill>
                  <a:effectLst/>
                  <a:latin typeface="+mn-lt"/>
                  <a:ea typeface="Times New Roman" pitchFamily="18" charset="0"/>
                  <a:cs typeface="Times New Roman" pitchFamily="18" charset="0"/>
                </a:rPr>
                <a:t>Influência significativa</a:t>
              </a:r>
              <a:endParaRPr kumimoji="0" lang="pt-PT" b="1" i="0" u="none" strike="noStrike" cap="none" normalizeH="0" baseline="0" dirty="0" smtClean="0">
                <a:ln>
                  <a:noFill/>
                </a:ln>
                <a:solidFill>
                  <a:srgbClr val="C00000"/>
                </a:solidFill>
                <a:effectLst/>
                <a:latin typeface="+mn-lt"/>
                <a:cs typeface="Arial" pitchFamily="34" charset="0"/>
              </a:endParaRPr>
            </a:p>
          </p:txBody>
        </p:sp>
        <p:sp>
          <p:nvSpPr>
            <p:cNvPr id="5141" name="Text Box 21"/>
            <p:cNvSpPr txBox="1">
              <a:spLocks noChangeArrowheads="1"/>
            </p:cNvSpPr>
            <p:nvPr/>
          </p:nvSpPr>
          <p:spPr bwMode="auto">
            <a:xfrm>
              <a:off x="3352" y="4302"/>
              <a:ext cx="1226" cy="611"/>
            </a:xfrm>
            <a:prstGeom prst="rect">
              <a:avLst/>
            </a:prstGeom>
            <a:noFill/>
            <a:ln w="25400">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dirty="0" smtClean="0">
                  <a:ln>
                    <a:noFill/>
                  </a:ln>
                  <a:solidFill>
                    <a:srgbClr val="C00000"/>
                  </a:solidFill>
                  <a:effectLst/>
                  <a:latin typeface="+mn-lt"/>
                  <a:ea typeface="Times New Roman" pitchFamily="18" charset="0"/>
                  <a:cs typeface="Times New Roman" pitchFamily="18" charset="0"/>
                </a:rPr>
                <a:t>Controlo conjunto</a:t>
              </a:r>
              <a:endParaRPr kumimoji="0" lang="pt-PT" b="1" i="0" u="none" strike="noStrike" cap="none" normalizeH="0" baseline="0" dirty="0" smtClean="0">
                <a:ln>
                  <a:noFill/>
                </a:ln>
                <a:solidFill>
                  <a:srgbClr val="C00000"/>
                </a:solidFill>
                <a:effectLst/>
                <a:latin typeface="+mn-lt"/>
                <a:cs typeface="Arial" pitchFamily="34" charset="0"/>
              </a:endParaRPr>
            </a:p>
          </p:txBody>
        </p:sp>
        <p:sp>
          <p:nvSpPr>
            <p:cNvPr id="5140" name="AutoShape 20"/>
            <p:cNvSpPr>
              <a:spLocks noChangeArrowheads="1"/>
            </p:cNvSpPr>
            <p:nvPr/>
          </p:nvSpPr>
          <p:spPr bwMode="auto">
            <a:xfrm>
              <a:off x="5809" y="2669"/>
              <a:ext cx="1531" cy="617"/>
            </a:xfrm>
            <a:prstGeom prst="roundRect">
              <a:avLst>
                <a:gd name="adj" fmla="val 16667"/>
              </a:avLst>
            </a:prstGeom>
            <a:solidFill>
              <a:schemeClr val="tx2">
                <a:lumMod val="20000"/>
                <a:lumOff val="80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chemeClr val="tx1"/>
                  </a:solidFill>
                  <a:effectLst/>
                  <a:latin typeface="+mn-lt"/>
                  <a:ea typeface="Times New Roman" pitchFamily="18" charset="0"/>
                  <a:cs typeface="Times New Roman" pitchFamily="18" charset="0"/>
                </a:rPr>
                <a:t>Subsidiária ou Filial</a:t>
              </a:r>
              <a:endParaRPr kumimoji="0" lang="pt-PT" b="1" i="0" u="none" strike="noStrike" cap="none" normalizeH="0" baseline="0" smtClean="0">
                <a:ln>
                  <a:noFill/>
                </a:ln>
                <a:solidFill>
                  <a:schemeClr val="tx1"/>
                </a:solidFill>
                <a:effectLst/>
                <a:latin typeface="+mn-lt"/>
                <a:cs typeface="Arial" pitchFamily="34" charset="0"/>
              </a:endParaRPr>
            </a:p>
          </p:txBody>
        </p:sp>
        <p:sp>
          <p:nvSpPr>
            <p:cNvPr id="5139" name="AutoShape 19"/>
            <p:cNvSpPr>
              <a:spLocks noChangeArrowheads="1"/>
            </p:cNvSpPr>
            <p:nvPr/>
          </p:nvSpPr>
          <p:spPr bwMode="auto">
            <a:xfrm>
              <a:off x="5809" y="3594"/>
              <a:ext cx="1531" cy="618"/>
            </a:xfrm>
            <a:prstGeom prst="roundRect">
              <a:avLst>
                <a:gd name="adj" fmla="val 16667"/>
              </a:avLst>
            </a:prstGeom>
            <a:solidFill>
              <a:schemeClr val="tx2">
                <a:lumMod val="40000"/>
                <a:lumOff val="60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chemeClr val="tx1"/>
                  </a:solidFill>
                  <a:effectLst/>
                  <a:latin typeface="+mn-lt"/>
                  <a:ea typeface="Times New Roman" pitchFamily="18" charset="0"/>
                  <a:cs typeface="Times New Roman" pitchFamily="18" charset="0"/>
                </a:rPr>
                <a:t>Associada</a:t>
              </a:r>
              <a:endParaRPr kumimoji="0" lang="pt-PT" b="1" i="0" u="none" strike="noStrike" cap="none" normalizeH="0" baseline="0" smtClean="0">
                <a:ln>
                  <a:noFill/>
                </a:ln>
                <a:solidFill>
                  <a:schemeClr val="tx1"/>
                </a:solidFill>
                <a:effectLst/>
                <a:latin typeface="+mn-lt"/>
                <a:cs typeface="Arial" pitchFamily="34" charset="0"/>
              </a:endParaRPr>
            </a:p>
          </p:txBody>
        </p:sp>
        <p:sp>
          <p:nvSpPr>
            <p:cNvPr id="5138" name="AutoShape 18"/>
            <p:cNvSpPr>
              <a:spLocks noChangeArrowheads="1"/>
            </p:cNvSpPr>
            <p:nvPr/>
          </p:nvSpPr>
          <p:spPr bwMode="auto">
            <a:xfrm>
              <a:off x="5809" y="4453"/>
              <a:ext cx="1531" cy="785"/>
            </a:xfrm>
            <a:prstGeom prst="roundRect">
              <a:avLst>
                <a:gd name="adj" fmla="val 16667"/>
              </a:avLst>
            </a:prstGeom>
            <a:solidFill>
              <a:schemeClr val="tx2">
                <a:lumMod val="60000"/>
                <a:lumOff val="40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chemeClr val="tx1"/>
                  </a:solidFill>
                  <a:effectLst/>
                  <a:latin typeface="+mn-lt"/>
                  <a:ea typeface="Times New Roman" pitchFamily="18" charset="0"/>
                  <a:cs typeface="Times New Roman" pitchFamily="18" charset="0"/>
                </a:rPr>
                <a:t>Entidade conjuntamente controlada</a:t>
              </a:r>
              <a:endParaRPr kumimoji="0" lang="pt-PT" b="1" i="0" u="none" strike="noStrike" cap="none" normalizeH="0" baseline="0" smtClean="0">
                <a:ln>
                  <a:noFill/>
                </a:ln>
                <a:solidFill>
                  <a:schemeClr val="tx1"/>
                </a:solidFill>
                <a:effectLst/>
                <a:latin typeface="+mn-lt"/>
                <a:cs typeface="Arial" pitchFamily="34" charset="0"/>
              </a:endParaRPr>
            </a:p>
          </p:txBody>
        </p:sp>
        <p:sp>
          <p:nvSpPr>
            <p:cNvPr id="5137" name="AutoShape 17"/>
            <p:cNvSpPr>
              <a:spLocks noChangeShapeType="1"/>
            </p:cNvSpPr>
            <p:nvPr/>
          </p:nvSpPr>
          <p:spPr bwMode="auto">
            <a:xfrm>
              <a:off x="5497" y="4832"/>
              <a:ext cx="312" cy="13"/>
            </a:xfrm>
            <a:prstGeom prst="straightConnector1">
              <a:avLst/>
            </a:prstGeom>
            <a:noFill/>
            <a:ln w="38100">
              <a:solidFill>
                <a:srgbClr val="FFC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5136" name="AutoShape 16"/>
            <p:cNvSpPr>
              <a:spLocks noChangeShapeType="1"/>
            </p:cNvSpPr>
            <p:nvPr/>
          </p:nvSpPr>
          <p:spPr bwMode="auto">
            <a:xfrm flipV="1">
              <a:off x="5497" y="3903"/>
              <a:ext cx="312" cy="4"/>
            </a:xfrm>
            <a:prstGeom prst="straightConnector1">
              <a:avLst/>
            </a:prstGeom>
            <a:noFill/>
            <a:ln w="38100">
              <a:solidFill>
                <a:srgbClr val="FFC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5135" name="AutoShape 15"/>
            <p:cNvSpPr>
              <a:spLocks noChangeShapeType="1"/>
            </p:cNvSpPr>
            <p:nvPr/>
          </p:nvSpPr>
          <p:spPr bwMode="auto">
            <a:xfrm flipV="1">
              <a:off x="5497" y="2977"/>
              <a:ext cx="312" cy="6"/>
            </a:xfrm>
            <a:prstGeom prst="straightConnector1">
              <a:avLst/>
            </a:prstGeom>
            <a:noFill/>
            <a:ln w="38100">
              <a:solidFill>
                <a:srgbClr val="FFC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5134" name="Oval 14"/>
            <p:cNvSpPr>
              <a:spLocks noChangeArrowheads="1"/>
            </p:cNvSpPr>
            <p:nvPr/>
          </p:nvSpPr>
          <p:spPr bwMode="auto">
            <a:xfrm>
              <a:off x="4731" y="5451"/>
              <a:ext cx="766" cy="615"/>
            </a:xfrm>
            <a:prstGeom prst="ellipse">
              <a:avLst/>
            </a:prstGeom>
            <a:solidFill>
              <a:schemeClr val="accent1">
                <a:lumMod val="60000"/>
                <a:lumOff val="40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chemeClr val="tx1"/>
                  </a:solidFill>
                  <a:effectLst/>
                  <a:latin typeface="+mn-lt"/>
                  <a:ea typeface="Times New Roman" pitchFamily="18" charset="0"/>
                  <a:cs typeface="Times New Roman" pitchFamily="18" charset="0"/>
                </a:rPr>
                <a:t>Y</a:t>
              </a:r>
              <a:endParaRPr kumimoji="0" lang="pt-PT" b="1" i="0" u="none" strike="noStrike" cap="none" normalizeH="0" baseline="0" smtClean="0">
                <a:ln>
                  <a:noFill/>
                </a:ln>
                <a:solidFill>
                  <a:schemeClr val="tx1"/>
                </a:solidFill>
                <a:effectLst/>
                <a:latin typeface="+mn-lt"/>
                <a:cs typeface="Arial" pitchFamily="34" charset="0"/>
              </a:endParaRPr>
            </a:p>
          </p:txBody>
        </p:sp>
        <p:sp>
          <p:nvSpPr>
            <p:cNvPr id="5133" name="AutoShape 13"/>
            <p:cNvSpPr>
              <a:spLocks noChangeShapeType="1"/>
            </p:cNvSpPr>
            <p:nvPr/>
          </p:nvSpPr>
          <p:spPr bwMode="auto">
            <a:xfrm rot="16200000" flipH="1">
              <a:off x="3078" y="4107"/>
              <a:ext cx="1543" cy="1762"/>
            </a:xfrm>
            <a:prstGeom prst="bentConnector2">
              <a:avLst/>
            </a:prstGeom>
            <a:noFill/>
            <a:ln w="38100">
              <a:solidFill>
                <a:srgbClr val="FFC000"/>
              </a:solidFill>
              <a:prstDash val="dash"/>
              <a:miter lim="800000"/>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5132" name="AutoShape 12"/>
            <p:cNvSpPr>
              <a:spLocks noChangeArrowheads="1"/>
            </p:cNvSpPr>
            <p:nvPr/>
          </p:nvSpPr>
          <p:spPr bwMode="auto">
            <a:xfrm>
              <a:off x="5809" y="5446"/>
              <a:ext cx="1531" cy="620"/>
            </a:xfrm>
            <a:prstGeom prst="roundRect">
              <a:avLst>
                <a:gd name="adj" fmla="val 16667"/>
              </a:avLst>
            </a:prstGeom>
            <a:solidFill>
              <a:schemeClr val="accent1">
                <a:lumMod val="60000"/>
                <a:lumOff val="40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chemeClr val="tx1"/>
                  </a:solidFill>
                  <a:effectLst/>
                  <a:latin typeface="+mn-lt"/>
                  <a:ea typeface="Times New Roman" pitchFamily="18" charset="0"/>
                  <a:cs typeface="Times New Roman" pitchFamily="18" charset="0"/>
                </a:rPr>
                <a:t>Investimento financeiro</a:t>
              </a:r>
              <a:endParaRPr kumimoji="0" lang="pt-PT" b="1" i="0" u="none" strike="noStrike" cap="none" normalizeH="0" baseline="0" smtClean="0">
                <a:ln>
                  <a:noFill/>
                </a:ln>
                <a:solidFill>
                  <a:schemeClr val="tx1"/>
                </a:solidFill>
                <a:effectLst/>
                <a:latin typeface="+mn-lt"/>
                <a:cs typeface="Arial" pitchFamily="34" charset="0"/>
              </a:endParaRPr>
            </a:p>
          </p:txBody>
        </p:sp>
        <p:sp>
          <p:nvSpPr>
            <p:cNvPr id="5131" name="AutoShape 11"/>
            <p:cNvSpPr>
              <a:spLocks noChangeShapeType="1"/>
            </p:cNvSpPr>
            <p:nvPr/>
          </p:nvSpPr>
          <p:spPr bwMode="auto">
            <a:xfrm flipV="1">
              <a:off x="5497" y="5757"/>
              <a:ext cx="312" cy="2"/>
            </a:xfrm>
            <a:prstGeom prst="straightConnector1">
              <a:avLst/>
            </a:prstGeom>
            <a:noFill/>
            <a:ln w="38100">
              <a:solidFill>
                <a:srgbClr val="FFC000"/>
              </a:solidFill>
              <a:prstDash val="dash"/>
              <a:round/>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5130" name="Rectangle 10"/>
            <p:cNvSpPr>
              <a:spLocks noChangeArrowheads="1"/>
            </p:cNvSpPr>
            <p:nvPr/>
          </p:nvSpPr>
          <p:spPr bwMode="auto">
            <a:xfrm>
              <a:off x="7706" y="2674"/>
              <a:ext cx="1072" cy="617"/>
            </a:xfrm>
            <a:prstGeom prst="rect">
              <a:avLst/>
            </a:prstGeom>
            <a:solidFill>
              <a:schemeClr val="accent1">
                <a:lumMod val="75000"/>
              </a:schemeClr>
            </a:solidFill>
            <a:ln w="9525">
              <a:solidFill>
                <a:srgbClr val="000000"/>
              </a:solidFill>
              <a:miter lim="800000"/>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rgbClr val="FFC000"/>
                  </a:solidFill>
                  <a:effectLst/>
                  <a:latin typeface="+mn-lt"/>
                  <a:ea typeface="Times New Roman" pitchFamily="18" charset="0"/>
                  <a:cs typeface="Times New Roman" pitchFamily="18" charset="0"/>
                </a:rPr>
                <a:t>NCRF 14</a:t>
              </a:r>
              <a:endParaRPr kumimoji="0" lang="pt-PT" b="1" i="0" u="none" strike="noStrike" cap="none" normalizeH="0" baseline="0" smtClean="0">
                <a:ln>
                  <a:noFill/>
                </a:ln>
                <a:solidFill>
                  <a:srgbClr val="FFC000"/>
                </a:solidFill>
                <a:effectLst/>
                <a:latin typeface="+mn-l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PT" b="1" i="0" u="none" strike="noStrike" cap="none" normalizeH="0" baseline="0" smtClean="0">
                  <a:ln>
                    <a:noFill/>
                  </a:ln>
                  <a:solidFill>
                    <a:srgbClr val="FFC000"/>
                  </a:solidFill>
                  <a:effectLst/>
                  <a:latin typeface="+mn-lt"/>
                  <a:ea typeface="Times New Roman" pitchFamily="18" charset="0"/>
                  <a:cs typeface="Times New Roman" pitchFamily="18" charset="0"/>
                </a:rPr>
                <a:t>NCRF 15</a:t>
              </a:r>
              <a:endParaRPr kumimoji="0" lang="pt-PT" b="1" i="0" u="none" strike="noStrike" cap="none" normalizeH="0" baseline="0" smtClean="0">
                <a:ln>
                  <a:noFill/>
                </a:ln>
                <a:solidFill>
                  <a:srgbClr val="FFC000"/>
                </a:solidFill>
                <a:effectLst/>
                <a:latin typeface="+mn-lt"/>
                <a:cs typeface="Arial" pitchFamily="34" charset="0"/>
              </a:endParaRPr>
            </a:p>
          </p:txBody>
        </p:sp>
        <p:sp>
          <p:nvSpPr>
            <p:cNvPr id="5129" name="AutoShape 9"/>
            <p:cNvSpPr>
              <a:spLocks noChangeShapeType="1"/>
            </p:cNvSpPr>
            <p:nvPr/>
          </p:nvSpPr>
          <p:spPr bwMode="auto">
            <a:xfrm>
              <a:off x="7340" y="2977"/>
              <a:ext cx="366" cy="6"/>
            </a:xfrm>
            <a:prstGeom prst="straightConnector1">
              <a:avLst/>
            </a:prstGeom>
            <a:noFill/>
            <a:ln w="38100">
              <a:solidFill>
                <a:srgbClr val="FFC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5128" name="Rectangle 8"/>
            <p:cNvSpPr>
              <a:spLocks noChangeArrowheads="1"/>
            </p:cNvSpPr>
            <p:nvPr/>
          </p:nvSpPr>
          <p:spPr bwMode="auto">
            <a:xfrm>
              <a:off x="7706" y="3599"/>
              <a:ext cx="1071" cy="618"/>
            </a:xfrm>
            <a:prstGeom prst="rect">
              <a:avLst/>
            </a:prstGeom>
            <a:solidFill>
              <a:schemeClr val="accent1">
                <a:lumMod val="75000"/>
              </a:schemeClr>
            </a:solidFill>
            <a:ln w="9525">
              <a:solidFill>
                <a:srgbClr val="000000"/>
              </a:solidFill>
              <a:miter lim="800000"/>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rgbClr val="FFC000"/>
                  </a:solidFill>
                  <a:effectLst/>
                  <a:latin typeface="+mn-lt"/>
                  <a:ea typeface="Times New Roman" pitchFamily="18" charset="0"/>
                  <a:cs typeface="Times New Roman" pitchFamily="18" charset="0"/>
                </a:rPr>
                <a:t>NCRF 13</a:t>
              </a:r>
              <a:endParaRPr kumimoji="0" lang="pt-PT" b="1" i="0" u="none" strike="noStrike" cap="none" normalizeH="0" baseline="0" smtClean="0">
                <a:ln>
                  <a:noFill/>
                </a:ln>
                <a:solidFill>
                  <a:srgbClr val="FFC000"/>
                </a:solidFill>
                <a:effectLst/>
                <a:latin typeface="+mn-l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PT" b="1" i="0" u="none" strike="noStrike" cap="none" normalizeH="0" baseline="0" smtClean="0">
                  <a:ln>
                    <a:noFill/>
                  </a:ln>
                  <a:solidFill>
                    <a:srgbClr val="FFC000"/>
                  </a:solidFill>
                  <a:effectLst/>
                  <a:latin typeface="+mn-lt"/>
                  <a:ea typeface="Times New Roman" pitchFamily="18" charset="0"/>
                  <a:cs typeface="Times New Roman" pitchFamily="18" charset="0"/>
                </a:rPr>
                <a:t>NCRF 14</a:t>
              </a:r>
              <a:endParaRPr kumimoji="0" lang="pt-PT" b="1" i="0" u="none" strike="noStrike" cap="none" normalizeH="0" baseline="0" smtClean="0">
                <a:ln>
                  <a:noFill/>
                </a:ln>
                <a:solidFill>
                  <a:srgbClr val="FFC000"/>
                </a:solidFill>
                <a:effectLst/>
                <a:latin typeface="+mn-lt"/>
                <a:cs typeface="Arial" pitchFamily="34" charset="0"/>
              </a:endParaRPr>
            </a:p>
          </p:txBody>
        </p:sp>
        <p:sp>
          <p:nvSpPr>
            <p:cNvPr id="5127" name="Rectangle 7"/>
            <p:cNvSpPr>
              <a:spLocks noChangeArrowheads="1"/>
            </p:cNvSpPr>
            <p:nvPr/>
          </p:nvSpPr>
          <p:spPr bwMode="auto">
            <a:xfrm>
              <a:off x="7706" y="4525"/>
              <a:ext cx="1071" cy="618"/>
            </a:xfrm>
            <a:prstGeom prst="rect">
              <a:avLst/>
            </a:prstGeom>
            <a:solidFill>
              <a:schemeClr val="accent1">
                <a:lumMod val="75000"/>
              </a:schemeClr>
            </a:solidFill>
            <a:ln w="9525">
              <a:solidFill>
                <a:srgbClr val="000000"/>
              </a:solidFill>
              <a:miter lim="800000"/>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rgbClr val="FFC000"/>
                  </a:solidFill>
                  <a:effectLst/>
                  <a:latin typeface="+mn-lt"/>
                  <a:ea typeface="Times New Roman" pitchFamily="18" charset="0"/>
                  <a:cs typeface="Times New Roman" pitchFamily="18" charset="0"/>
                </a:rPr>
                <a:t>NCRF 13</a:t>
              </a:r>
              <a:endParaRPr kumimoji="0" lang="pt-PT" b="1" i="0" u="none" strike="noStrike" cap="none" normalizeH="0" baseline="0" smtClean="0">
                <a:ln>
                  <a:noFill/>
                </a:ln>
                <a:solidFill>
                  <a:srgbClr val="FFC000"/>
                </a:solidFill>
                <a:effectLst/>
                <a:latin typeface="+mn-l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PT" b="1" i="0" u="none" strike="noStrike" cap="none" normalizeH="0" baseline="0" smtClean="0">
                  <a:ln>
                    <a:noFill/>
                  </a:ln>
                  <a:solidFill>
                    <a:srgbClr val="FFC000"/>
                  </a:solidFill>
                  <a:effectLst/>
                  <a:latin typeface="+mn-lt"/>
                  <a:ea typeface="Times New Roman" pitchFamily="18" charset="0"/>
                  <a:cs typeface="Times New Roman" pitchFamily="18" charset="0"/>
                </a:rPr>
                <a:t>NCRF 14</a:t>
              </a:r>
              <a:endParaRPr kumimoji="0" lang="pt-PT" b="1" i="0" u="none" strike="noStrike" cap="none" normalizeH="0" baseline="0" smtClean="0">
                <a:ln>
                  <a:noFill/>
                </a:ln>
                <a:solidFill>
                  <a:srgbClr val="FFC000"/>
                </a:solidFill>
                <a:effectLst/>
                <a:latin typeface="+mn-lt"/>
                <a:cs typeface="Arial" pitchFamily="34" charset="0"/>
              </a:endParaRPr>
            </a:p>
          </p:txBody>
        </p:sp>
        <p:sp>
          <p:nvSpPr>
            <p:cNvPr id="5126" name="Rectangle 6"/>
            <p:cNvSpPr>
              <a:spLocks noChangeArrowheads="1"/>
            </p:cNvSpPr>
            <p:nvPr/>
          </p:nvSpPr>
          <p:spPr bwMode="auto">
            <a:xfrm>
              <a:off x="7706" y="5451"/>
              <a:ext cx="1071" cy="617"/>
            </a:xfrm>
            <a:prstGeom prst="rect">
              <a:avLst/>
            </a:prstGeom>
            <a:solidFill>
              <a:schemeClr val="accent1">
                <a:lumMod val="75000"/>
              </a:schemeClr>
            </a:solidFill>
            <a:ln w="9525">
              <a:solidFill>
                <a:srgbClr val="000000"/>
              </a:solidFill>
              <a:miter lim="800000"/>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rgbClr val="FFC000"/>
                  </a:solidFill>
                  <a:effectLst/>
                  <a:latin typeface="+mn-lt"/>
                  <a:ea typeface="Times New Roman" pitchFamily="18" charset="0"/>
                  <a:cs typeface="Times New Roman" pitchFamily="18" charset="0"/>
                </a:rPr>
                <a:t>NCRF 27</a:t>
              </a:r>
              <a:endParaRPr kumimoji="0" lang="pt-PT" b="1" i="0" u="none" strike="noStrike" cap="none" normalizeH="0" baseline="0" smtClean="0">
                <a:ln>
                  <a:noFill/>
                </a:ln>
                <a:solidFill>
                  <a:srgbClr val="FFC000"/>
                </a:solidFill>
                <a:effectLst/>
                <a:latin typeface="+mn-lt"/>
                <a:cs typeface="Arial" pitchFamily="34" charset="0"/>
              </a:endParaRPr>
            </a:p>
          </p:txBody>
        </p:sp>
        <p:sp>
          <p:nvSpPr>
            <p:cNvPr id="5125" name="AutoShape 5"/>
            <p:cNvSpPr>
              <a:spLocks noChangeShapeType="1"/>
            </p:cNvSpPr>
            <p:nvPr/>
          </p:nvSpPr>
          <p:spPr bwMode="auto">
            <a:xfrm>
              <a:off x="7340" y="3903"/>
              <a:ext cx="366" cy="5"/>
            </a:xfrm>
            <a:prstGeom prst="straightConnector1">
              <a:avLst/>
            </a:prstGeom>
            <a:noFill/>
            <a:ln w="38100">
              <a:solidFill>
                <a:srgbClr val="FFC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5124" name="AutoShape 4"/>
            <p:cNvSpPr>
              <a:spLocks noChangeShapeType="1"/>
            </p:cNvSpPr>
            <p:nvPr/>
          </p:nvSpPr>
          <p:spPr bwMode="auto">
            <a:xfrm flipV="1">
              <a:off x="7340" y="4834"/>
              <a:ext cx="366" cy="11"/>
            </a:xfrm>
            <a:prstGeom prst="straightConnector1">
              <a:avLst/>
            </a:prstGeom>
            <a:noFill/>
            <a:ln w="38100">
              <a:solidFill>
                <a:srgbClr val="FFC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5123" name="AutoShape 3"/>
            <p:cNvSpPr>
              <a:spLocks noChangeShapeType="1"/>
            </p:cNvSpPr>
            <p:nvPr/>
          </p:nvSpPr>
          <p:spPr bwMode="auto">
            <a:xfrm>
              <a:off x="7340" y="5757"/>
              <a:ext cx="366" cy="3"/>
            </a:xfrm>
            <a:prstGeom prst="straightConnector1">
              <a:avLst/>
            </a:prstGeom>
            <a:noFill/>
            <a:ln w="38100">
              <a:solidFill>
                <a:srgbClr val="FFC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a:latin typeface="+mn-lt"/>
              </a:endParaRPr>
            </a:p>
          </p:txBody>
        </p:sp>
        <p:sp>
          <p:nvSpPr>
            <p:cNvPr id="5122" name="Rectangle 2"/>
            <p:cNvSpPr>
              <a:spLocks noChangeArrowheads="1"/>
            </p:cNvSpPr>
            <p:nvPr/>
          </p:nvSpPr>
          <p:spPr bwMode="auto">
            <a:xfrm>
              <a:off x="3345" y="2262"/>
              <a:ext cx="1142" cy="411"/>
            </a:xfrm>
            <a:prstGeom prst="rect">
              <a:avLst/>
            </a:prstGeom>
            <a:solidFill>
              <a:schemeClr val="accent1">
                <a:lumMod val="75000"/>
              </a:schemeClr>
            </a:solidFill>
            <a:ln w="9525">
              <a:solidFill>
                <a:srgbClr val="000000"/>
              </a:solidFill>
              <a:miter lim="800000"/>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dirty="0" smtClean="0">
                  <a:ln>
                    <a:noFill/>
                  </a:ln>
                  <a:solidFill>
                    <a:srgbClr val="FFC000"/>
                  </a:solidFill>
                  <a:effectLst/>
                  <a:latin typeface="+mn-lt"/>
                  <a:ea typeface="Times New Roman" pitchFamily="18" charset="0"/>
                  <a:cs typeface="Times New Roman" pitchFamily="18" charset="0"/>
                </a:rPr>
                <a:t>NCRF 5</a:t>
              </a:r>
              <a:endParaRPr kumimoji="0" lang="pt-PT" b="1" i="0" u="none" strike="noStrike" cap="none" normalizeH="0" baseline="0" dirty="0" smtClean="0">
                <a:ln>
                  <a:noFill/>
                </a:ln>
                <a:solidFill>
                  <a:srgbClr val="FFC000"/>
                </a:solidFill>
                <a:effectLst/>
                <a:latin typeface="+mn-lt"/>
                <a:cs typeface="Arial" pitchFamily="34" charset="0"/>
              </a:endParaRPr>
            </a:p>
          </p:txBody>
        </p:sp>
      </p:grpSp>
      <p:sp>
        <p:nvSpPr>
          <p:cNvPr id="34" name="Marcador de Posição do Número do Diapositivo 33"/>
          <p:cNvSpPr>
            <a:spLocks noGrp="1"/>
          </p:cNvSpPr>
          <p:nvPr>
            <p:ph type="sldNum" sz="quarter" idx="12"/>
          </p:nvPr>
        </p:nvSpPr>
        <p:spPr/>
        <p:txBody>
          <a:bodyPr/>
          <a:lstStyle/>
          <a:p>
            <a:fld id="{4719B857-6CA3-44CB-8B2D-4E132A4A98BF}" type="slidenum">
              <a:rPr lang="pt-PT" smtClean="0"/>
              <a:pPr/>
              <a:t>221</a:t>
            </a:fld>
            <a:endParaRPr lang="pt-PT"/>
          </a:p>
        </p:txBody>
      </p:sp>
      <p:pic>
        <p:nvPicPr>
          <p:cNvPr id="37" name="Imagem 36"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38" name="CaixaDeTexto 3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39" name="Marcador de Posição da Data 38"/>
          <p:cNvSpPr>
            <a:spLocks noGrp="1"/>
          </p:cNvSpPr>
          <p:nvPr>
            <p:ph type="dt" sz="half" idx="10"/>
          </p:nvPr>
        </p:nvSpPr>
        <p:spPr/>
        <p:txBody>
          <a:bodyPr/>
          <a:lstStyle/>
          <a:p>
            <a:r>
              <a:rPr lang="pt-PT" smtClean="0"/>
              <a:t>João Gomes /Jorge Pires</a:t>
            </a:r>
            <a:endParaRPr lang="en-US"/>
          </a:p>
        </p:txBody>
      </p:sp>
      <p:sp>
        <p:nvSpPr>
          <p:cNvPr id="40" name="Marcador de Posição do Rodapé 39"/>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3"/>
          <p:cNvSpPr>
            <a:spLocks noGrp="1" noChangeArrowheads="1"/>
          </p:cNvSpPr>
          <p:nvPr>
            <p:ph idx="1"/>
          </p:nvPr>
        </p:nvSpPr>
        <p:spPr>
          <a:xfrm>
            <a:off x="838200" y="1981200"/>
            <a:ext cx="7391400" cy="3352800"/>
          </a:xfrm>
        </p:spPr>
        <p:txBody>
          <a:bodyPr>
            <a:normAutofit fontScale="92500" lnSpcReduction="10000"/>
          </a:bodyPr>
          <a:lstStyle/>
          <a:p>
            <a:pPr algn="just"/>
            <a:r>
              <a:rPr lang="pt-PT" sz="2800" b="1" dirty="0" smtClean="0">
                <a:solidFill>
                  <a:srgbClr val="002060"/>
                </a:solidFill>
              </a:rPr>
              <a:t>IAS 24 </a:t>
            </a:r>
            <a:r>
              <a:rPr lang="pt-PT" sz="2800" dirty="0" smtClean="0">
                <a:solidFill>
                  <a:srgbClr val="002060"/>
                </a:solidFill>
              </a:rPr>
              <a:t>- Divulgações de Partes Relacionadas.</a:t>
            </a:r>
          </a:p>
          <a:p>
            <a:pPr algn="just"/>
            <a:r>
              <a:rPr lang="en-GB" sz="2800" b="1" dirty="0" smtClean="0">
                <a:solidFill>
                  <a:srgbClr val="002060"/>
                </a:solidFill>
              </a:rPr>
              <a:t>IAS 27 </a:t>
            </a:r>
            <a:r>
              <a:rPr lang="en-GB" sz="2800" dirty="0" smtClean="0">
                <a:solidFill>
                  <a:srgbClr val="002060"/>
                </a:solidFill>
              </a:rPr>
              <a:t>- </a:t>
            </a:r>
            <a:r>
              <a:rPr lang="en-GB" sz="2800" dirty="0" err="1" smtClean="0">
                <a:solidFill>
                  <a:srgbClr val="002060"/>
                </a:solidFill>
              </a:rPr>
              <a:t>Demonstrações</a:t>
            </a:r>
            <a:r>
              <a:rPr lang="en-GB" sz="2800" dirty="0" smtClean="0">
                <a:solidFill>
                  <a:srgbClr val="002060"/>
                </a:solidFill>
              </a:rPr>
              <a:t> </a:t>
            </a:r>
            <a:r>
              <a:rPr lang="en-GB" sz="2800" dirty="0" err="1" smtClean="0">
                <a:solidFill>
                  <a:srgbClr val="002060"/>
                </a:solidFill>
              </a:rPr>
              <a:t>Financeiras</a:t>
            </a:r>
            <a:r>
              <a:rPr lang="en-GB" sz="2800" dirty="0" smtClean="0">
                <a:solidFill>
                  <a:srgbClr val="002060"/>
                </a:solidFill>
              </a:rPr>
              <a:t> </a:t>
            </a:r>
            <a:r>
              <a:rPr lang="en-GB" sz="2800" dirty="0" err="1" smtClean="0">
                <a:solidFill>
                  <a:srgbClr val="002060"/>
                </a:solidFill>
              </a:rPr>
              <a:t>Consolidadas</a:t>
            </a:r>
            <a:r>
              <a:rPr lang="en-GB" sz="2800" dirty="0" smtClean="0">
                <a:solidFill>
                  <a:srgbClr val="002060"/>
                </a:solidFill>
              </a:rPr>
              <a:t> e </a:t>
            </a:r>
            <a:r>
              <a:rPr lang="en-GB" sz="2800" dirty="0" err="1" smtClean="0">
                <a:solidFill>
                  <a:srgbClr val="002060"/>
                </a:solidFill>
              </a:rPr>
              <a:t>Separadas</a:t>
            </a:r>
            <a:r>
              <a:rPr lang="en-GB" sz="2800" dirty="0" smtClean="0">
                <a:solidFill>
                  <a:srgbClr val="002060"/>
                </a:solidFill>
              </a:rPr>
              <a:t>.</a:t>
            </a:r>
          </a:p>
          <a:p>
            <a:pPr algn="just"/>
            <a:r>
              <a:rPr lang="pt-PT" sz="2800" b="1" dirty="0" smtClean="0">
                <a:solidFill>
                  <a:srgbClr val="002060"/>
                </a:solidFill>
              </a:rPr>
              <a:t>IAS </a:t>
            </a:r>
            <a:r>
              <a:rPr lang="pt-PT" sz="2800" b="1" dirty="0">
                <a:solidFill>
                  <a:srgbClr val="002060"/>
                </a:solidFill>
              </a:rPr>
              <a:t>28</a:t>
            </a:r>
            <a:r>
              <a:rPr lang="pt-PT" sz="2800" dirty="0">
                <a:solidFill>
                  <a:srgbClr val="002060"/>
                </a:solidFill>
              </a:rPr>
              <a:t> – Investimentos em associadas.</a:t>
            </a:r>
          </a:p>
          <a:p>
            <a:pPr algn="just"/>
            <a:r>
              <a:rPr lang="pt-PT" sz="2800" b="1" dirty="0">
                <a:solidFill>
                  <a:srgbClr val="002060"/>
                </a:solidFill>
              </a:rPr>
              <a:t>IAS 31</a:t>
            </a:r>
            <a:r>
              <a:rPr lang="pt-PT" sz="2800" dirty="0">
                <a:solidFill>
                  <a:srgbClr val="002060"/>
                </a:solidFill>
              </a:rPr>
              <a:t> – Interesses em empreendimentos conjuntos</a:t>
            </a:r>
            <a:r>
              <a:rPr lang="pt-PT" sz="2800" dirty="0" smtClean="0">
                <a:solidFill>
                  <a:srgbClr val="002060"/>
                </a:solidFill>
              </a:rPr>
              <a:t>.</a:t>
            </a:r>
          </a:p>
          <a:p>
            <a:pPr algn="just"/>
            <a:r>
              <a:rPr lang="en-GB" sz="2800" b="1" dirty="0" smtClean="0">
                <a:solidFill>
                  <a:srgbClr val="002060"/>
                </a:solidFill>
              </a:rPr>
              <a:t>IFRS 3</a:t>
            </a:r>
            <a:r>
              <a:rPr lang="en-GB" sz="2800" dirty="0" smtClean="0">
                <a:solidFill>
                  <a:srgbClr val="002060"/>
                </a:solidFill>
              </a:rPr>
              <a:t> – </a:t>
            </a:r>
            <a:r>
              <a:rPr lang="en-GB" sz="2800" dirty="0" err="1" smtClean="0">
                <a:solidFill>
                  <a:srgbClr val="002060"/>
                </a:solidFill>
              </a:rPr>
              <a:t>Concentrações</a:t>
            </a:r>
            <a:r>
              <a:rPr lang="en-GB" sz="2800" dirty="0" smtClean="0">
                <a:solidFill>
                  <a:srgbClr val="002060"/>
                </a:solidFill>
              </a:rPr>
              <a:t> de </a:t>
            </a:r>
            <a:r>
              <a:rPr lang="en-GB" sz="2800" dirty="0" err="1" smtClean="0">
                <a:solidFill>
                  <a:srgbClr val="002060"/>
                </a:solidFill>
              </a:rPr>
              <a:t>actividades</a:t>
            </a:r>
            <a:r>
              <a:rPr lang="en-GB" sz="2800" dirty="0" smtClean="0">
                <a:solidFill>
                  <a:srgbClr val="002060"/>
                </a:solidFill>
              </a:rPr>
              <a:t> </a:t>
            </a:r>
            <a:r>
              <a:rPr lang="en-GB" sz="2800" dirty="0" err="1" smtClean="0">
                <a:solidFill>
                  <a:srgbClr val="002060"/>
                </a:solidFill>
              </a:rPr>
              <a:t>empresariais</a:t>
            </a:r>
            <a:endParaRPr lang="en-GB" sz="2800" dirty="0" smtClean="0">
              <a:solidFill>
                <a:srgbClr val="002060"/>
              </a:solidFill>
            </a:endParaRPr>
          </a:p>
          <a:p>
            <a:pPr algn="just"/>
            <a:endParaRPr lang="en-GB" sz="2800" dirty="0" smtClean="0">
              <a:solidFill>
                <a:schemeClr val="tx2">
                  <a:lumMod val="50000"/>
                </a:schemeClr>
              </a:solidFill>
            </a:endParaRPr>
          </a:p>
          <a:p>
            <a:pPr algn="just"/>
            <a:endParaRPr lang="pt-PT" sz="2800" dirty="0" smtClean="0">
              <a:solidFill>
                <a:srgbClr val="002060"/>
              </a:solidFill>
            </a:endParaRPr>
          </a:p>
          <a:p>
            <a:pPr algn="just"/>
            <a:endParaRPr lang="pt-PT" sz="2800" dirty="0">
              <a:solidFill>
                <a:srgbClr val="002060"/>
              </a:solidFill>
            </a:endParaRPr>
          </a:p>
        </p:txBody>
      </p:sp>
      <p:sp>
        <p:nvSpPr>
          <p:cNvPr id="14" name="Rectângulo 13"/>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a:solidFill>
                  <a:srgbClr val="FFC000"/>
                </a:solidFill>
              </a:rPr>
              <a:t>Enquadramento</a:t>
            </a:r>
          </a:p>
        </p:txBody>
      </p:sp>
      <p:sp>
        <p:nvSpPr>
          <p:cNvPr id="4" name="Marcador de Posição do Número do Diapositivo 3"/>
          <p:cNvSpPr>
            <a:spLocks noGrp="1"/>
          </p:cNvSpPr>
          <p:nvPr>
            <p:ph type="sldNum" sz="quarter" idx="12"/>
          </p:nvPr>
        </p:nvSpPr>
        <p:spPr/>
        <p:txBody>
          <a:bodyPr/>
          <a:lstStyle/>
          <a:p>
            <a:fld id="{4719B857-6CA3-44CB-8B2D-4E132A4A98BF}" type="slidenum">
              <a:rPr lang="pt-PT" smtClean="0"/>
              <a:pPr/>
              <a:t>222</a:t>
            </a:fld>
            <a:endParaRPr lang="pt-PT"/>
          </a:p>
        </p:txBody>
      </p:sp>
      <p:pic>
        <p:nvPicPr>
          <p:cNvPr id="7" name="Imagem 6"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8" name="CaixaDeTexto 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Rodapé 9"/>
          <p:cNvSpPr>
            <a:spLocks noGrp="1"/>
          </p:cNvSpPr>
          <p:nvPr>
            <p:ph type="ftr" sz="quarter" idx="11"/>
          </p:nvPr>
        </p:nvSpPr>
        <p:spPr/>
        <p:txBody>
          <a:bodyPr/>
          <a:lstStyle/>
          <a:p>
            <a:r>
              <a:rPr lang="en-US" smtClean="0"/>
              <a:t>Contabilidade Financeira</a:t>
            </a:r>
            <a:endParaRPr lang="en-US"/>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Métodos de consolidação</a:t>
            </a:r>
            <a:endParaRPr lang="pt-PT" sz="2400" b="1" dirty="0">
              <a:solidFill>
                <a:srgbClr val="FFC000"/>
              </a:solidFill>
            </a:endParaRPr>
          </a:p>
        </p:txBody>
      </p:sp>
      <p:graphicFrame>
        <p:nvGraphicFramePr>
          <p:cNvPr id="16" name="Diagrama 15"/>
          <p:cNvGraphicFramePr/>
          <p:nvPr/>
        </p:nvGraphicFramePr>
        <p:xfrm>
          <a:off x="228600" y="2133600"/>
          <a:ext cx="8686800" cy="3632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Marcador de Posição do Número do Diapositivo 3"/>
          <p:cNvSpPr>
            <a:spLocks noGrp="1"/>
          </p:cNvSpPr>
          <p:nvPr>
            <p:ph type="sldNum" sz="quarter" idx="12"/>
          </p:nvPr>
        </p:nvSpPr>
        <p:spPr/>
        <p:txBody>
          <a:bodyPr/>
          <a:lstStyle/>
          <a:p>
            <a:fld id="{4719B857-6CA3-44CB-8B2D-4E132A4A98BF}" type="slidenum">
              <a:rPr lang="pt-PT" smtClean="0"/>
              <a:pPr/>
              <a:t>223</a:t>
            </a:fld>
            <a:endParaRPr lang="pt-PT"/>
          </a:p>
        </p:txBody>
      </p:sp>
      <p:pic>
        <p:nvPicPr>
          <p:cNvPr id="7" name="Imagem 6" descr="C:\Users\Goreti\AppData\Local\Microsoft\Windows Live Mail\WLMDSS.tmp\WLM11E4.tmp\Logo ESGT_Jpeg.jpg"/>
          <p:cNvPicPr>
            <a:picLocks noChangeAspect="1" noChangeArrowheads="1"/>
          </p:cNvPicPr>
          <p:nvPr/>
        </p:nvPicPr>
        <p:blipFill>
          <a:blip r:embed="rId8" cstate="print"/>
          <a:srcRect/>
          <a:stretch>
            <a:fillRect/>
          </a:stretch>
        </p:blipFill>
        <p:spPr bwMode="auto">
          <a:xfrm>
            <a:off x="7924800" y="0"/>
            <a:ext cx="1219200" cy="945502"/>
          </a:xfrm>
          <a:prstGeom prst="rect">
            <a:avLst/>
          </a:prstGeom>
          <a:noFill/>
          <a:ln w="9525">
            <a:noFill/>
            <a:miter lim="800000"/>
            <a:headEnd/>
            <a:tailEnd/>
          </a:ln>
        </p:spPr>
      </p:pic>
      <p:sp>
        <p:nvSpPr>
          <p:cNvPr id="8" name="CaixaDeTexto 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Marcador de Posição da Data 9"/>
          <p:cNvSpPr>
            <a:spLocks noGrp="1"/>
          </p:cNvSpPr>
          <p:nvPr>
            <p:ph type="dt" sz="half" idx="10"/>
          </p:nvPr>
        </p:nvSpPr>
        <p:spPr/>
        <p:txBody>
          <a:bodyPr/>
          <a:lstStyle/>
          <a:p>
            <a:r>
              <a:rPr lang="pt-PT" smtClean="0"/>
              <a:t>João Gomes /Jorge Pires</a:t>
            </a:r>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5" name="Rectângulo 14"/>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Métodos de consolidação</a:t>
            </a:r>
            <a:endParaRPr lang="pt-PT" sz="2400" b="1" dirty="0">
              <a:solidFill>
                <a:srgbClr val="FFC000"/>
              </a:solidFill>
            </a:endParaRPr>
          </a:p>
        </p:txBody>
      </p:sp>
      <p:pic>
        <p:nvPicPr>
          <p:cNvPr id="16"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67000" y="3505200"/>
            <a:ext cx="1529656" cy="2071702"/>
          </a:xfrm>
          <a:prstGeom prst="rect">
            <a:avLst/>
          </a:prstGeom>
          <a:noFill/>
          <a:ln w="9525">
            <a:noFill/>
            <a:miter lim="800000"/>
            <a:headEnd/>
            <a:tailEnd/>
          </a:ln>
        </p:spPr>
      </p:pic>
      <p:sp>
        <p:nvSpPr>
          <p:cNvPr id="17" name="Chamada oval 16"/>
          <p:cNvSpPr/>
          <p:nvPr/>
        </p:nvSpPr>
        <p:spPr>
          <a:xfrm>
            <a:off x="3048000" y="2071678"/>
            <a:ext cx="3810016" cy="1585922"/>
          </a:xfrm>
          <a:prstGeom prst="wedgeEllipseCallou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800" b="1" dirty="0" smtClean="0">
                <a:solidFill>
                  <a:srgbClr val="002060"/>
                </a:solidFill>
              </a:rPr>
              <a:t>Método de equivalência patrimonial</a:t>
            </a:r>
          </a:p>
        </p:txBody>
      </p:sp>
      <p:sp>
        <p:nvSpPr>
          <p:cNvPr id="6" name="Marcador de Posição do Número do Diapositivo 5"/>
          <p:cNvSpPr>
            <a:spLocks noGrp="1"/>
          </p:cNvSpPr>
          <p:nvPr>
            <p:ph type="sldNum" sz="quarter" idx="12"/>
          </p:nvPr>
        </p:nvSpPr>
        <p:spPr/>
        <p:txBody>
          <a:bodyPr/>
          <a:lstStyle/>
          <a:p>
            <a:fld id="{4719B857-6CA3-44CB-8B2D-4E132A4A98BF}" type="slidenum">
              <a:rPr lang="pt-PT" smtClean="0"/>
              <a:pPr/>
              <a:t>224</a:t>
            </a:fld>
            <a:endParaRPr lang="pt-PT"/>
          </a:p>
        </p:txBody>
      </p:sp>
      <p:pic>
        <p:nvPicPr>
          <p:cNvPr id="9" name="Imagem 8"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10" name="Rectângulo 9"/>
          <p:cNvSpPr/>
          <p:nvPr/>
        </p:nvSpPr>
        <p:spPr>
          <a:xfrm>
            <a:off x="3657600" y="1752600"/>
            <a:ext cx="18288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MEP</a:t>
            </a:r>
          </a:p>
        </p:txBody>
      </p:sp>
      <p:sp>
        <p:nvSpPr>
          <p:cNvPr id="16" name="Rectângulo 15"/>
          <p:cNvSpPr/>
          <p:nvPr/>
        </p:nvSpPr>
        <p:spPr>
          <a:xfrm>
            <a:off x="3657600" y="2743200"/>
            <a:ext cx="1828800" cy="6096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Aplicações</a:t>
            </a:r>
          </a:p>
        </p:txBody>
      </p:sp>
      <p:sp>
        <p:nvSpPr>
          <p:cNvPr id="17" name="Rectângulo 16"/>
          <p:cNvSpPr/>
          <p:nvPr/>
        </p:nvSpPr>
        <p:spPr>
          <a:xfrm>
            <a:off x="914400" y="2743200"/>
            <a:ext cx="1828800" cy="8382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Contas individuais</a:t>
            </a:r>
          </a:p>
        </p:txBody>
      </p:sp>
      <p:sp>
        <p:nvSpPr>
          <p:cNvPr id="18" name="Rectângulo 17"/>
          <p:cNvSpPr/>
          <p:nvPr/>
        </p:nvSpPr>
        <p:spPr>
          <a:xfrm>
            <a:off x="6400800" y="2743200"/>
            <a:ext cx="1828800" cy="838200"/>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Contas consolidadas</a:t>
            </a:r>
          </a:p>
        </p:txBody>
      </p:sp>
      <p:sp>
        <p:nvSpPr>
          <p:cNvPr id="19" name="Rectângulo 18"/>
          <p:cNvSpPr/>
          <p:nvPr/>
        </p:nvSpPr>
        <p:spPr>
          <a:xfrm>
            <a:off x="2743200" y="4191000"/>
            <a:ext cx="1828800" cy="8382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rgbClr val="002060"/>
                </a:solidFill>
              </a:rPr>
              <a:t>Investimentos em subsidiárias</a:t>
            </a:r>
          </a:p>
        </p:txBody>
      </p:sp>
      <p:sp>
        <p:nvSpPr>
          <p:cNvPr id="20" name="Rectângulo 19"/>
          <p:cNvSpPr/>
          <p:nvPr/>
        </p:nvSpPr>
        <p:spPr>
          <a:xfrm>
            <a:off x="228600" y="4419600"/>
            <a:ext cx="18288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Investimentos em associadas</a:t>
            </a:r>
          </a:p>
        </p:txBody>
      </p:sp>
      <p:sp>
        <p:nvSpPr>
          <p:cNvPr id="21" name="Rectângulo 20"/>
          <p:cNvSpPr/>
          <p:nvPr/>
        </p:nvSpPr>
        <p:spPr>
          <a:xfrm>
            <a:off x="1524000" y="5715000"/>
            <a:ext cx="1828800" cy="609600"/>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Investimentos em EC</a:t>
            </a:r>
          </a:p>
        </p:txBody>
      </p:sp>
      <p:cxnSp>
        <p:nvCxnSpPr>
          <p:cNvPr id="23" name="Conexão em ângulos rectos 22"/>
          <p:cNvCxnSpPr>
            <a:stCxn id="17" idx="2"/>
            <a:endCxn id="20" idx="0"/>
          </p:cNvCxnSpPr>
          <p:nvPr/>
        </p:nvCxnSpPr>
        <p:spPr>
          <a:xfrm rot="5400000">
            <a:off x="1066800" y="3657600"/>
            <a:ext cx="838200" cy="685800"/>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exão em ângulos rectos 28"/>
          <p:cNvCxnSpPr>
            <a:stCxn id="17" idx="2"/>
            <a:endCxn id="21" idx="0"/>
          </p:cNvCxnSpPr>
          <p:nvPr/>
        </p:nvCxnSpPr>
        <p:spPr>
          <a:xfrm rot="16200000" flipH="1">
            <a:off x="1066800" y="4343400"/>
            <a:ext cx="2133600" cy="609600"/>
          </a:xfrm>
          <a:prstGeom prst="bentConnector3">
            <a:avLst>
              <a:gd name="adj1" fmla="val 27189"/>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exão em ângulos rectos 31"/>
          <p:cNvCxnSpPr>
            <a:stCxn id="17" idx="2"/>
            <a:endCxn id="19" idx="0"/>
          </p:cNvCxnSpPr>
          <p:nvPr/>
        </p:nvCxnSpPr>
        <p:spPr>
          <a:xfrm rot="16200000" flipH="1">
            <a:off x="2438400" y="2971800"/>
            <a:ext cx="609600" cy="1828800"/>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exão em ângulos rectos 34"/>
          <p:cNvCxnSpPr>
            <a:stCxn id="10" idx="2"/>
            <a:endCxn id="16" idx="0"/>
          </p:cNvCxnSpPr>
          <p:nvPr/>
        </p:nvCxnSpPr>
        <p:spPr>
          <a:xfrm rot="5400000">
            <a:off x="4381500" y="2552700"/>
            <a:ext cx="381000" cy="1588"/>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exão em ângulos rectos 36"/>
          <p:cNvCxnSpPr>
            <a:stCxn id="16" idx="1"/>
            <a:endCxn id="17" idx="3"/>
          </p:cNvCxnSpPr>
          <p:nvPr/>
        </p:nvCxnSpPr>
        <p:spPr>
          <a:xfrm rot="10800000" flipV="1">
            <a:off x="2743200" y="3048000"/>
            <a:ext cx="914400" cy="114300"/>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exão em ângulos rectos 39"/>
          <p:cNvCxnSpPr>
            <a:stCxn id="16" idx="3"/>
            <a:endCxn id="18" idx="1"/>
          </p:cNvCxnSpPr>
          <p:nvPr/>
        </p:nvCxnSpPr>
        <p:spPr>
          <a:xfrm>
            <a:off x="5486400" y="3048000"/>
            <a:ext cx="914400" cy="114300"/>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44" name="Rectângulo 43"/>
          <p:cNvSpPr/>
          <p:nvPr/>
        </p:nvSpPr>
        <p:spPr>
          <a:xfrm>
            <a:off x="6400800" y="4419600"/>
            <a:ext cx="18288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Investimentos em associadas</a:t>
            </a:r>
          </a:p>
        </p:txBody>
      </p:sp>
      <p:cxnSp>
        <p:nvCxnSpPr>
          <p:cNvPr id="48" name="Conexão em ângulos rectos 47"/>
          <p:cNvCxnSpPr>
            <a:stCxn id="18" idx="2"/>
            <a:endCxn id="44" idx="0"/>
          </p:cNvCxnSpPr>
          <p:nvPr/>
        </p:nvCxnSpPr>
        <p:spPr>
          <a:xfrm rot="5400000">
            <a:off x="6896100" y="4000500"/>
            <a:ext cx="838200" cy="1588"/>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55" name="Rectângulo 54"/>
          <p:cNvSpPr/>
          <p:nvPr/>
        </p:nvSpPr>
        <p:spPr>
          <a:xfrm>
            <a:off x="3886200" y="6019800"/>
            <a:ext cx="2362200" cy="6858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Alternativo</a:t>
            </a:r>
          </a:p>
          <a:p>
            <a:pPr algn="ctr"/>
            <a:r>
              <a:rPr lang="pt-PT" sz="1600" b="1" dirty="0" smtClean="0"/>
              <a:t>(empreendedor sem contas consolidadas)</a:t>
            </a:r>
          </a:p>
        </p:txBody>
      </p:sp>
      <p:sp>
        <p:nvSpPr>
          <p:cNvPr id="56" name="Rectângulo 55"/>
          <p:cNvSpPr/>
          <p:nvPr/>
        </p:nvSpPr>
        <p:spPr>
          <a:xfrm>
            <a:off x="3886200" y="5181600"/>
            <a:ext cx="2362200" cy="6858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Obrigatório</a:t>
            </a:r>
          </a:p>
          <a:p>
            <a:pPr algn="ctr"/>
            <a:r>
              <a:rPr lang="pt-PT" sz="1600" b="1" dirty="0" smtClean="0"/>
              <a:t>(empreendedor contas consolidadas)</a:t>
            </a:r>
          </a:p>
        </p:txBody>
      </p:sp>
      <p:cxnSp>
        <p:nvCxnSpPr>
          <p:cNvPr id="58" name="Conexão em ângulos rectos 57"/>
          <p:cNvCxnSpPr>
            <a:stCxn id="56" idx="1"/>
            <a:endCxn id="21" idx="3"/>
          </p:cNvCxnSpPr>
          <p:nvPr/>
        </p:nvCxnSpPr>
        <p:spPr>
          <a:xfrm rot="10800000" flipV="1">
            <a:off x="3352800" y="5524500"/>
            <a:ext cx="533400" cy="495300"/>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Conexão em ângulos rectos 59"/>
          <p:cNvCxnSpPr>
            <a:stCxn id="55" idx="1"/>
            <a:endCxn id="21" idx="3"/>
          </p:cNvCxnSpPr>
          <p:nvPr/>
        </p:nvCxnSpPr>
        <p:spPr>
          <a:xfrm rot="10800000">
            <a:off x="3352800" y="6019800"/>
            <a:ext cx="533400" cy="342900"/>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61" name="Rectângulo 60"/>
          <p:cNvSpPr/>
          <p:nvPr/>
        </p:nvSpPr>
        <p:spPr>
          <a:xfrm>
            <a:off x="6858000" y="6019800"/>
            <a:ext cx="1524000" cy="381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MCP</a:t>
            </a:r>
          </a:p>
        </p:txBody>
      </p:sp>
      <p:cxnSp>
        <p:nvCxnSpPr>
          <p:cNvPr id="63" name="Conexão em ângulos rectos 62"/>
          <p:cNvCxnSpPr>
            <a:stCxn id="55" idx="3"/>
            <a:endCxn id="61" idx="1"/>
          </p:cNvCxnSpPr>
          <p:nvPr/>
        </p:nvCxnSpPr>
        <p:spPr>
          <a:xfrm flipV="1">
            <a:off x="6248400" y="6210300"/>
            <a:ext cx="609600" cy="152400"/>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24" name="Marcador de Posição do Número do Diapositivo 23"/>
          <p:cNvSpPr>
            <a:spLocks noGrp="1"/>
          </p:cNvSpPr>
          <p:nvPr>
            <p:ph type="sldNum" sz="quarter" idx="12"/>
          </p:nvPr>
        </p:nvSpPr>
        <p:spPr/>
        <p:txBody>
          <a:bodyPr/>
          <a:lstStyle/>
          <a:p>
            <a:fld id="{4719B857-6CA3-44CB-8B2D-4E132A4A98BF}" type="slidenum">
              <a:rPr lang="pt-PT" smtClean="0"/>
              <a:pPr/>
              <a:t>225</a:t>
            </a:fld>
            <a:endParaRPr lang="pt-PT"/>
          </a:p>
        </p:txBody>
      </p:sp>
      <p:pic>
        <p:nvPicPr>
          <p:cNvPr id="27" name="Imagem 26"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8" name="CaixaDeTexto 2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30" name="Marcador de Posição da Data 29"/>
          <p:cNvSpPr>
            <a:spLocks noGrp="1"/>
          </p:cNvSpPr>
          <p:nvPr>
            <p:ph type="dt" sz="half" idx="10"/>
          </p:nvPr>
        </p:nvSpPr>
        <p:spPr/>
        <p:txBody>
          <a:bodyPr/>
          <a:lstStyle/>
          <a:p>
            <a:r>
              <a:rPr lang="pt-PT" smtClean="0"/>
              <a:t>João Gomes /Jorge Pires</a:t>
            </a:r>
            <a:endParaRPr lang="en-US"/>
          </a:p>
        </p:txBody>
      </p:sp>
      <p:sp>
        <p:nvSpPr>
          <p:cNvPr id="31" name="Marcador de Posição do Rodapé 30"/>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358114" cy="3352800"/>
          </a:xfrm>
          <a:solidFill>
            <a:schemeClr val="accent1">
              <a:lumMod val="20000"/>
              <a:lumOff val="80000"/>
            </a:schemeClr>
          </a:solidFill>
          <a:ln/>
        </p:spPr>
        <p:txBody>
          <a:bodyPr>
            <a:norm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É um método de contabilização pelo qual o investimento ou interesse é inicialmente reconhecido pelo custo e posteriormente ajustado em função das alterações verificadas, após a aquisição, na quota-parte do investidor ou do empreendedor nos activos líquidos da investida ou da entidade conjuntamente controlada.</a:t>
            </a:r>
            <a:endParaRPr lang="en-GB" sz="2800" dirty="0">
              <a:solidFill>
                <a:schemeClr val="accent1">
                  <a:lumMod val="50000"/>
                </a:schemeClr>
              </a:solidFill>
            </a:endParaRP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5" name="Marcador de Posição do Número do Diapositivo 4"/>
          <p:cNvSpPr>
            <a:spLocks noGrp="1"/>
          </p:cNvSpPr>
          <p:nvPr>
            <p:ph type="sldNum" sz="quarter" idx="12"/>
          </p:nvPr>
        </p:nvSpPr>
        <p:spPr/>
        <p:txBody>
          <a:bodyPr/>
          <a:lstStyle/>
          <a:p>
            <a:fld id="{4719B857-6CA3-44CB-8B2D-4E132A4A98BF}" type="slidenum">
              <a:rPr lang="pt-PT" smtClean="0"/>
              <a:pPr/>
              <a:t>226</a:t>
            </a:fld>
            <a:endParaRPr lang="pt-PT"/>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358114" cy="1676400"/>
          </a:xfrm>
          <a:solidFill>
            <a:schemeClr val="accent1">
              <a:lumMod val="20000"/>
              <a:lumOff val="80000"/>
            </a:schemeClr>
          </a:solidFill>
          <a:ln/>
        </p:spPr>
        <p:txBody>
          <a:bodyPr>
            <a:norm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Os resultados do investidor ou empreendedor incluem a parte que lhe corresponda nos resultados da investida ou da entidade conjuntamente controlada.</a:t>
            </a:r>
            <a:endParaRPr lang="en-GB" sz="2800" dirty="0">
              <a:solidFill>
                <a:schemeClr val="accent1">
                  <a:lumMod val="50000"/>
                </a:schemeClr>
              </a:solidFill>
            </a:endParaRP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10" name="Rectângulo 9"/>
          <p:cNvSpPr/>
          <p:nvPr/>
        </p:nvSpPr>
        <p:spPr>
          <a:xfrm>
            <a:off x="914400" y="3886200"/>
            <a:ext cx="23622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Investidor ou empreendedor</a:t>
            </a:r>
          </a:p>
        </p:txBody>
      </p:sp>
      <p:sp>
        <p:nvSpPr>
          <p:cNvPr id="16" name="Rectângulo 15"/>
          <p:cNvSpPr/>
          <p:nvPr/>
        </p:nvSpPr>
        <p:spPr>
          <a:xfrm>
            <a:off x="3733800" y="5486400"/>
            <a:ext cx="1752600" cy="5334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chemeClr val="accent1">
                    <a:lumMod val="50000"/>
                  </a:schemeClr>
                </a:solidFill>
              </a:rPr>
              <a:t>Parte (%)</a:t>
            </a:r>
          </a:p>
        </p:txBody>
      </p:sp>
      <p:sp>
        <p:nvSpPr>
          <p:cNvPr id="17" name="Oval 16"/>
          <p:cNvSpPr/>
          <p:nvPr/>
        </p:nvSpPr>
        <p:spPr>
          <a:xfrm>
            <a:off x="1066800" y="5257800"/>
            <a:ext cx="1981200" cy="914400"/>
          </a:xfrm>
          <a:prstGeom prst="ellipse">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Resultados</a:t>
            </a:r>
          </a:p>
          <a:p>
            <a:pPr algn="ctr"/>
            <a:r>
              <a:rPr lang="pt-PT" sz="2000" b="1" dirty="0" smtClean="0"/>
              <a:t>€</a:t>
            </a:r>
          </a:p>
        </p:txBody>
      </p:sp>
      <p:sp>
        <p:nvSpPr>
          <p:cNvPr id="18" name="Seta para baixo 17"/>
          <p:cNvSpPr/>
          <p:nvPr/>
        </p:nvSpPr>
        <p:spPr>
          <a:xfrm rot="10800000">
            <a:off x="1752600" y="4724400"/>
            <a:ext cx="685800" cy="68580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9" name="Seta para a esquerda 18"/>
          <p:cNvSpPr/>
          <p:nvPr/>
        </p:nvSpPr>
        <p:spPr>
          <a:xfrm>
            <a:off x="2819400" y="5562600"/>
            <a:ext cx="1066800" cy="3048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0" name="Oval 19"/>
          <p:cNvSpPr/>
          <p:nvPr/>
        </p:nvSpPr>
        <p:spPr>
          <a:xfrm>
            <a:off x="6019800" y="5257800"/>
            <a:ext cx="1981200" cy="914400"/>
          </a:xfrm>
          <a:prstGeom prst="ellipse">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accent1">
                    <a:lumMod val="50000"/>
                  </a:schemeClr>
                </a:solidFill>
              </a:rPr>
              <a:t>Resultados</a:t>
            </a:r>
          </a:p>
          <a:p>
            <a:pPr algn="ctr"/>
            <a:r>
              <a:rPr lang="pt-PT" sz="2000" b="1" dirty="0" smtClean="0">
                <a:solidFill>
                  <a:schemeClr val="accent1">
                    <a:lumMod val="50000"/>
                  </a:schemeClr>
                </a:solidFill>
              </a:rPr>
              <a:t>€</a:t>
            </a:r>
          </a:p>
        </p:txBody>
      </p:sp>
      <p:sp>
        <p:nvSpPr>
          <p:cNvPr id="21" name="Seta para a esquerda 20"/>
          <p:cNvSpPr/>
          <p:nvPr/>
        </p:nvSpPr>
        <p:spPr>
          <a:xfrm>
            <a:off x="5257800" y="5638800"/>
            <a:ext cx="1066800" cy="3048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2" name="Rectângulo 21"/>
          <p:cNvSpPr/>
          <p:nvPr/>
        </p:nvSpPr>
        <p:spPr>
          <a:xfrm>
            <a:off x="5867400" y="3962400"/>
            <a:ext cx="2362200" cy="914400"/>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Investida ou ECC</a:t>
            </a:r>
          </a:p>
        </p:txBody>
      </p:sp>
      <p:sp>
        <p:nvSpPr>
          <p:cNvPr id="23" name="Seta para baixo 22"/>
          <p:cNvSpPr/>
          <p:nvPr/>
        </p:nvSpPr>
        <p:spPr>
          <a:xfrm>
            <a:off x="6629400" y="4724400"/>
            <a:ext cx="685800" cy="68580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4" name="Marcador de Posição do Número do Diapositivo 13"/>
          <p:cNvSpPr>
            <a:spLocks noGrp="1"/>
          </p:cNvSpPr>
          <p:nvPr>
            <p:ph type="sldNum" sz="quarter" idx="12"/>
          </p:nvPr>
        </p:nvSpPr>
        <p:spPr/>
        <p:txBody>
          <a:bodyPr/>
          <a:lstStyle/>
          <a:p>
            <a:fld id="{4719B857-6CA3-44CB-8B2D-4E132A4A98BF}" type="slidenum">
              <a:rPr lang="pt-PT" smtClean="0"/>
              <a:pPr/>
              <a:t>227</a:t>
            </a:fld>
            <a:endParaRPr lang="pt-PT"/>
          </a:p>
        </p:txBody>
      </p:sp>
      <p:pic>
        <p:nvPicPr>
          <p:cNvPr id="25" name="Imagem 24"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6" name="CaixaDeTexto 25"/>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7" name="Marcador de Posição da Data 26"/>
          <p:cNvSpPr>
            <a:spLocks noGrp="1"/>
          </p:cNvSpPr>
          <p:nvPr>
            <p:ph type="dt" sz="half" idx="10"/>
          </p:nvPr>
        </p:nvSpPr>
        <p:spPr/>
        <p:txBody>
          <a:bodyPr/>
          <a:lstStyle/>
          <a:p>
            <a:r>
              <a:rPr lang="pt-PT" smtClean="0"/>
              <a:t>João Gomes /Jorge Pires</a:t>
            </a:r>
            <a:endParaRPr lang="en-US"/>
          </a:p>
        </p:txBody>
      </p:sp>
      <p:sp>
        <p:nvSpPr>
          <p:cNvPr id="28" name="Marcador de Posição do Rodapé 27"/>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358114" cy="3200400"/>
          </a:xfrm>
          <a:solidFill>
            <a:schemeClr val="accent1">
              <a:lumMod val="20000"/>
              <a:lumOff val="80000"/>
            </a:schemeClr>
          </a:solidFill>
          <a:ln/>
        </p:spPr>
        <p:txBody>
          <a:bodyPr>
            <a:norm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Os resultados provenientes de transacções «ascendentes» e «descendentes» entre um investidor (incluindo as suas subsidiárias consolidadas) e uma associada são reconhecidos nas demonstrações financeiras do investidor somente na medida em que correspondam aos interesses de outros investidores na associada, não relacionados com o investidor. </a:t>
            </a:r>
          </a:p>
          <a:p>
            <a:pPr marL="0" algn="just">
              <a:lnSpc>
                <a:spcPct val="90000"/>
              </a:lnSpc>
              <a:spcBef>
                <a:spcPts val="0"/>
              </a:spcBef>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800" dirty="0">
              <a:solidFill>
                <a:schemeClr val="accent1">
                  <a:lumMod val="50000"/>
                </a:schemeClr>
              </a:solidFill>
            </a:endParaRPr>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4" name="Marcador de Posição do Número do Diapositivo 3"/>
          <p:cNvSpPr>
            <a:spLocks noGrp="1"/>
          </p:cNvSpPr>
          <p:nvPr>
            <p:ph type="sldNum" sz="quarter" idx="12"/>
          </p:nvPr>
        </p:nvSpPr>
        <p:spPr/>
        <p:txBody>
          <a:bodyPr/>
          <a:lstStyle/>
          <a:p>
            <a:fld id="{4719B857-6CA3-44CB-8B2D-4E132A4A98BF}" type="slidenum">
              <a:rPr lang="pt-PT" smtClean="0"/>
              <a:pPr/>
              <a:t>228</a:t>
            </a:fld>
            <a:endParaRPr lang="pt-PT"/>
          </a:p>
        </p:txBody>
      </p:sp>
      <p:pic>
        <p:nvPicPr>
          <p:cNvPr id="7" name="Imagem 6"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8" name="CaixaDeTexto 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Marcador de Posição da Data 9"/>
          <p:cNvSpPr>
            <a:spLocks noGrp="1"/>
          </p:cNvSpPr>
          <p:nvPr>
            <p:ph type="dt" sz="half" idx="10"/>
          </p:nvPr>
        </p:nvSpPr>
        <p:spPr/>
        <p:txBody>
          <a:bodyPr/>
          <a:lstStyle/>
          <a:p>
            <a:r>
              <a:rPr lang="pt-PT" smtClean="0"/>
              <a:t>João Gomes /Jorge Pires</a:t>
            </a:r>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914400" y="1828800"/>
            <a:ext cx="7358114" cy="1295400"/>
          </a:xfrm>
          <a:solidFill>
            <a:schemeClr val="accent1">
              <a:lumMod val="20000"/>
              <a:lumOff val="80000"/>
            </a:schemeClr>
          </a:solidFill>
          <a:ln/>
        </p:spPr>
        <p:txBody>
          <a:bodyPr>
            <a:norm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Transacções «ascendentes» são, por exemplo, vendas de activos de uma associada ao investidor. </a:t>
            </a:r>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10" name="Rectangle 2"/>
          <p:cNvSpPr txBox="1">
            <a:spLocks noChangeArrowheads="1"/>
          </p:cNvSpPr>
          <p:nvPr/>
        </p:nvSpPr>
        <p:spPr>
          <a:xfrm>
            <a:off x="914400" y="3352800"/>
            <a:ext cx="7358114" cy="990600"/>
          </a:xfrm>
          <a:prstGeom prst="rect">
            <a:avLst/>
          </a:prstGeom>
          <a:solidFill>
            <a:schemeClr val="accent1">
              <a:lumMod val="20000"/>
              <a:lumOff val="80000"/>
            </a:schemeClr>
          </a:solidFill>
          <a:ln/>
        </p:spPr>
        <p:txBody>
          <a:bodyPr vert="horz" lIns="91440" tIns="45720" rIns="91440" bIns="45720" rtlCol="0">
            <a:normAutofit/>
          </a:bodyPr>
          <a:lstStyle/>
          <a:p>
            <a:pPr marL="0" marR="0" lvl="0" indent="-342900" algn="just" defTabSz="914400" rtl="0" eaLnBrk="1" fontAlgn="auto" latinLnBrk="0" hangingPunct="1">
              <a:lnSpc>
                <a:spcPct val="90000"/>
              </a:lnSpc>
              <a:spcBef>
                <a:spcPts val="0"/>
              </a:spcBef>
              <a:spcAft>
                <a:spcPts val="0"/>
              </a:spcAft>
              <a:buClrTx/>
              <a:buSzTx/>
              <a:buFont typeface="Arial" pitchFamily="34"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800" b="0" i="0" u="none" strike="noStrike" kern="1200" cap="none" spc="0" normalizeH="0" baseline="0" noProof="0" dirty="0" smtClean="0">
                <a:ln>
                  <a:noFill/>
                </a:ln>
                <a:solidFill>
                  <a:schemeClr val="accent1">
                    <a:lumMod val="50000"/>
                  </a:schemeClr>
                </a:solidFill>
                <a:effectLst/>
                <a:uLnTx/>
                <a:uFillTx/>
                <a:latin typeface="+mn-lt"/>
                <a:ea typeface="+mn-ea"/>
                <a:cs typeface="+mn-cs"/>
              </a:rPr>
              <a:t>Transacções «descendentes» são, por exemplo, vendas de activos do investidor a uma associada.</a:t>
            </a:r>
          </a:p>
          <a:p>
            <a:pPr marL="0" marR="0" lvl="0" indent="-342900" algn="just" defTabSz="914400" rtl="0" eaLnBrk="1" fontAlgn="auto" latinLnBrk="0" hangingPunct="1">
              <a:lnSpc>
                <a:spcPct val="90000"/>
              </a:lnSpc>
              <a:spcBef>
                <a:spcPts val="0"/>
              </a:spcBef>
              <a:spcAft>
                <a:spcPts val="0"/>
              </a:spcAft>
              <a:buClrTx/>
              <a:buSzTx/>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kumimoji="0" lang="en-GB" sz="2800" b="0" i="0" u="none" strike="noStrike" kern="1200" cap="none" spc="0" normalizeH="0" baseline="0" noProof="0" dirty="0">
              <a:ln>
                <a:noFill/>
              </a:ln>
              <a:solidFill>
                <a:schemeClr val="accent1">
                  <a:lumMod val="50000"/>
                </a:schemeClr>
              </a:solidFill>
              <a:effectLst/>
              <a:uLnTx/>
              <a:uFillTx/>
              <a:latin typeface="+mn-lt"/>
              <a:ea typeface="+mn-ea"/>
              <a:cs typeface="+mn-cs"/>
            </a:endParaRPr>
          </a:p>
        </p:txBody>
      </p:sp>
      <p:sp>
        <p:nvSpPr>
          <p:cNvPr id="16" name="Oval 15"/>
          <p:cNvSpPr/>
          <p:nvPr/>
        </p:nvSpPr>
        <p:spPr>
          <a:xfrm>
            <a:off x="990600" y="4648200"/>
            <a:ext cx="18288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Investidor</a:t>
            </a:r>
          </a:p>
        </p:txBody>
      </p:sp>
      <p:sp>
        <p:nvSpPr>
          <p:cNvPr id="17" name="Oval 16"/>
          <p:cNvSpPr/>
          <p:nvPr/>
        </p:nvSpPr>
        <p:spPr>
          <a:xfrm>
            <a:off x="6477000" y="4648200"/>
            <a:ext cx="1828800" cy="1219200"/>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accent1">
                    <a:lumMod val="50000"/>
                  </a:schemeClr>
                </a:solidFill>
              </a:rPr>
              <a:t>Associada</a:t>
            </a:r>
          </a:p>
        </p:txBody>
      </p:sp>
      <p:sp>
        <p:nvSpPr>
          <p:cNvPr id="18" name="Rectângulo arredondado 17"/>
          <p:cNvSpPr/>
          <p:nvPr/>
        </p:nvSpPr>
        <p:spPr>
          <a:xfrm>
            <a:off x="3962400" y="4648200"/>
            <a:ext cx="1447800" cy="1295400"/>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Venda activos</a:t>
            </a:r>
          </a:p>
        </p:txBody>
      </p:sp>
      <p:sp>
        <p:nvSpPr>
          <p:cNvPr id="19" name="Seta para a esquerda 18"/>
          <p:cNvSpPr/>
          <p:nvPr/>
        </p:nvSpPr>
        <p:spPr>
          <a:xfrm>
            <a:off x="2438400" y="5334000"/>
            <a:ext cx="1676400" cy="6096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Transacção</a:t>
            </a:r>
          </a:p>
        </p:txBody>
      </p:sp>
      <p:sp>
        <p:nvSpPr>
          <p:cNvPr id="20" name="Seta para a esquerda 19"/>
          <p:cNvSpPr/>
          <p:nvPr/>
        </p:nvSpPr>
        <p:spPr>
          <a:xfrm>
            <a:off x="5257800" y="5334000"/>
            <a:ext cx="1676400" cy="6096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ascendente</a:t>
            </a:r>
          </a:p>
        </p:txBody>
      </p:sp>
      <p:sp>
        <p:nvSpPr>
          <p:cNvPr id="22" name="Seta para a direita 21"/>
          <p:cNvSpPr/>
          <p:nvPr/>
        </p:nvSpPr>
        <p:spPr>
          <a:xfrm>
            <a:off x="2514600" y="4572000"/>
            <a:ext cx="1676400" cy="609600"/>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Transacção</a:t>
            </a:r>
          </a:p>
        </p:txBody>
      </p:sp>
      <p:sp>
        <p:nvSpPr>
          <p:cNvPr id="23" name="Seta para a direita 22"/>
          <p:cNvSpPr/>
          <p:nvPr/>
        </p:nvSpPr>
        <p:spPr>
          <a:xfrm>
            <a:off x="5257800" y="4572000"/>
            <a:ext cx="1676400" cy="609600"/>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descendente</a:t>
            </a:r>
          </a:p>
        </p:txBody>
      </p:sp>
      <p:sp>
        <p:nvSpPr>
          <p:cNvPr id="12" name="Marcador de Posição do Número do Diapositivo 11"/>
          <p:cNvSpPr>
            <a:spLocks noGrp="1"/>
          </p:cNvSpPr>
          <p:nvPr>
            <p:ph type="sldNum" sz="quarter" idx="12"/>
          </p:nvPr>
        </p:nvSpPr>
        <p:spPr/>
        <p:txBody>
          <a:bodyPr/>
          <a:lstStyle/>
          <a:p>
            <a:fld id="{4719B857-6CA3-44CB-8B2D-4E132A4A98BF}" type="slidenum">
              <a:rPr lang="pt-PT" smtClean="0"/>
              <a:pPr/>
              <a:t>229</a:t>
            </a:fld>
            <a:endParaRPr lang="pt-PT"/>
          </a:p>
        </p:txBody>
      </p:sp>
      <p:pic>
        <p:nvPicPr>
          <p:cNvPr id="15" name="Imagem 14"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1" name="CaixaDeTexto 2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4" name="Marcador de Posição da Data 23"/>
          <p:cNvSpPr>
            <a:spLocks noGrp="1"/>
          </p:cNvSpPr>
          <p:nvPr>
            <p:ph type="dt" sz="half" idx="10"/>
          </p:nvPr>
        </p:nvSpPr>
        <p:spPr/>
        <p:txBody>
          <a:bodyPr/>
          <a:lstStyle/>
          <a:p>
            <a:r>
              <a:rPr lang="pt-PT" smtClean="0"/>
              <a:t>João Gomes /Jorge Pires</a:t>
            </a:r>
            <a:endParaRPr lang="en-US"/>
          </a:p>
        </p:txBody>
      </p:sp>
      <p:sp>
        <p:nvSpPr>
          <p:cNvPr id="25" name="Marcador de Posição do Rodapé 24"/>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23</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ângulo 6"/>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IASB – </a:t>
            </a:r>
            <a:r>
              <a:rPr lang="pt-PT" sz="2400" b="1" dirty="0" err="1" smtClean="0">
                <a:solidFill>
                  <a:schemeClr val="bg1"/>
                </a:solidFill>
              </a:rPr>
              <a:t>International</a:t>
            </a:r>
            <a:r>
              <a:rPr lang="pt-PT" sz="2400" b="1" dirty="0" smtClean="0">
                <a:solidFill>
                  <a:schemeClr val="bg1"/>
                </a:solidFill>
              </a:rPr>
              <a:t> </a:t>
            </a:r>
            <a:r>
              <a:rPr lang="pt-PT" sz="2400" b="1" dirty="0" err="1" smtClean="0">
                <a:solidFill>
                  <a:schemeClr val="bg1"/>
                </a:solidFill>
              </a:rPr>
              <a:t>Accounting</a:t>
            </a:r>
            <a:r>
              <a:rPr lang="pt-PT" sz="2400" b="1" dirty="0" smtClean="0">
                <a:solidFill>
                  <a:schemeClr val="bg1"/>
                </a:solidFill>
              </a:rPr>
              <a:t> Standards </a:t>
            </a:r>
            <a:r>
              <a:rPr lang="pt-PT" sz="2400" b="1" dirty="0" err="1" smtClean="0">
                <a:solidFill>
                  <a:schemeClr val="bg1"/>
                </a:solidFill>
              </a:rPr>
              <a:t>Board</a:t>
            </a:r>
            <a:endParaRPr lang="pt-PT" sz="2400" b="1" dirty="0">
              <a:solidFill>
                <a:schemeClr val="bg1"/>
              </a:solidFill>
            </a:endParaRPr>
          </a:p>
        </p:txBody>
      </p:sp>
      <p:pic>
        <p:nvPicPr>
          <p:cNvPr id="8" name="Imagem 7" descr="IASB.bmp"/>
          <p:cNvPicPr>
            <a:picLocks noChangeAspect="1"/>
          </p:cNvPicPr>
          <p:nvPr/>
        </p:nvPicPr>
        <p:blipFill>
          <a:blip r:embed="rId4" cstate="print"/>
          <a:stretch>
            <a:fillRect/>
          </a:stretch>
        </p:blipFill>
        <p:spPr>
          <a:xfrm>
            <a:off x="395536" y="1988840"/>
            <a:ext cx="1800200" cy="1800200"/>
          </a:xfrm>
          <a:prstGeom prst="rect">
            <a:avLst/>
          </a:prstGeom>
        </p:spPr>
      </p:pic>
      <p:sp>
        <p:nvSpPr>
          <p:cNvPr id="12" name="Rectangle 2"/>
          <p:cNvSpPr txBox="1">
            <a:spLocks noChangeArrowheads="1"/>
          </p:cNvSpPr>
          <p:nvPr/>
        </p:nvSpPr>
        <p:spPr>
          <a:xfrm>
            <a:off x="2699792" y="1981200"/>
            <a:ext cx="5760640" cy="1951856"/>
          </a:xfrm>
          <a:prstGeom prst="rect">
            <a:avLst/>
          </a:prstGeom>
        </p:spPr>
        <p:txBody>
          <a:bodyPr vert="horz" lIns="91440" tIns="45720" rIns="91440" bIns="45720" rtlCol="0">
            <a:normAutofit/>
          </a:bodyPr>
          <a:lstStyle/>
          <a:p>
            <a:pPr marL="0" lvl="1" indent="14288" algn="just">
              <a:lnSpc>
                <a:spcPct val="90000"/>
              </a:lnSpc>
              <a:spcBef>
                <a:spcPts val="600"/>
              </a:spcBef>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As IAS </a:t>
            </a:r>
            <a:r>
              <a:rPr lang="en-GB" sz="2000" dirty="0" err="1" smtClean="0">
                <a:solidFill>
                  <a:srgbClr val="002060"/>
                </a:solidFill>
              </a:rPr>
              <a:t>foram</a:t>
            </a:r>
            <a:r>
              <a:rPr lang="en-GB" sz="2000" dirty="0" smtClean="0">
                <a:solidFill>
                  <a:srgbClr val="002060"/>
                </a:solidFill>
              </a:rPr>
              <a:t> </a:t>
            </a:r>
            <a:r>
              <a:rPr lang="en-GB" sz="2000" dirty="0" err="1" smtClean="0">
                <a:solidFill>
                  <a:srgbClr val="002060"/>
                </a:solidFill>
              </a:rPr>
              <a:t>publicadas</a:t>
            </a:r>
            <a:r>
              <a:rPr lang="en-GB" sz="2000" dirty="0" smtClean="0">
                <a:solidFill>
                  <a:srgbClr val="002060"/>
                </a:solidFill>
              </a:rPr>
              <a:t> </a:t>
            </a:r>
            <a:r>
              <a:rPr lang="en-GB" sz="2000" dirty="0" err="1" smtClean="0">
                <a:solidFill>
                  <a:srgbClr val="002060"/>
                </a:solidFill>
              </a:rPr>
              <a:t>até</a:t>
            </a:r>
            <a:r>
              <a:rPr lang="en-GB" sz="2000" dirty="0" smtClean="0">
                <a:solidFill>
                  <a:srgbClr val="002060"/>
                </a:solidFill>
              </a:rPr>
              <a:t> à n.º 41 e </a:t>
            </a:r>
            <a:r>
              <a:rPr lang="en-GB" sz="2000" dirty="0" err="1" smtClean="0">
                <a:solidFill>
                  <a:srgbClr val="002060"/>
                </a:solidFill>
              </a:rPr>
              <a:t>daí</a:t>
            </a:r>
            <a:r>
              <a:rPr lang="en-GB" sz="2000" dirty="0" smtClean="0">
                <a:solidFill>
                  <a:srgbClr val="002060"/>
                </a:solidFill>
              </a:rPr>
              <a:t> </a:t>
            </a:r>
            <a:r>
              <a:rPr lang="en-GB" sz="2000" dirty="0" err="1" smtClean="0">
                <a:solidFill>
                  <a:srgbClr val="002060"/>
                </a:solidFill>
              </a:rPr>
              <a:t>em</a:t>
            </a:r>
            <a:r>
              <a:rPr lang="en-GB" sz="2000" dirty="0" smtClean="0">
                <a:solidFill>
                  <a:srgbClr val="002060"/>
                </a:solidFill>
              </a:rPr>
              <a:t> </a:t>
            </a:r>
            <a:r>
              <a:rPr lang="en-GB" sz="2000" dirty="0" err="1" smtClean="0">
                <a:solidFill>
                  <a:srgbClr val="002060"/>
                </a:solidFill>
              </a:rPr>
              <a:t>diante</a:t>
            </a:r>
            <a:r>
              <a:rPr lang="en-GB" sz="2000" dirty="0" smtClean="0">
                <a:solidFill>
                  <a:srgbClr val="002060"/>
                </a:solidFill>
              </a:rPr>
              <a:t> </a:t>
            </a:r>
            <a:r>
              <a:rPr lang="en-GB" sz="2000" dirty="0" err="1" smtClean="0">
                <a:solidFill>
                  <a:srgbClr val="002060"/>
                </a:solidFill>
              </a:rPr>
              <a:t>passaram</a:t>
            </a:r>
            <a:r>
              <a:rPr lang="en-GB" sz="2000" dirty="0" smtClean="0">
                <a:solidFill>
                  <a:srgbClr val="002060"/>
                </a:solidFill>
              </a:rPr>
              <a:t> a ser </a:t>
            </a:r>
            <a:r>
              <a:rPr lang="en-GB" sz="2000" dirty="0" err="1" smtClean="0">
                <a:solidFill>
                  <a:srgbClr val="002060"/>
                </a:solidFill>
              </a:rPr>
              <a:t>publicadas</a:t>
            </a:r>
            <a:r>
              <a:rPr lang="en-GB" sz="2000" dirty="0" smtClean="0">
                <a:solidFill>
                  <a:srgbClr val="002060"/>
                </a:solidFill>
              </a:rPr>
              <a:t> as IFRS.</a:t>
            </a:r>
          </a:p>
          <a:p>
            <a:pPr marL="0" lvl="1" indent="14288" algn="just">
              <a:lnSpc>
                <a:spcPct val="90000"/>
              </a:lnSpc>
              <a:spcBef>
                <a:spcPts val="600"/>
              </a:spcBef>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a:p>
            <a:pPr marL="0" lvl="1" indent="14288" algn="just">
              <a:lnSpc>
                <a:spcPct val="90000"/>
              </a:lnSpc>
              <a:spcBef>
                <a:spcPts val="600"/>
              </a:spcBef>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As SIC – Standing Interpretations Committee </a:t>
            </a:r>
            <a:r>
              <a:rPr lang="en-GB" sz="2000" dirty="0" err="1" smtClean="0">
                <a:solidFill>
                  <a:srgbClr val="002060"/>
                </a:solidFill>
              </a:rPr>
              <a:t>deram</a:t>
            </a:r>
            <a:r>
              <a:rPr lang="en-GB" sz="2000" dirty="0" smtClean="0">
                <a:solidFill>
                  <a:srgbClr val="002060"/>
                </a:solidFill>
              </a:rPr>
              <a:t> </a:t>
            </a:r>
            <a:r>
              <a:rPr lang="en-GB" sz="2000" dirty="0" err="1" smtClean="0">
                <a:solidFill>
                  <a:srgbClr val="002060"/>
                </a:solidFill>
              </a:rPr>
              <a:t>lugar</a:t>
            </a:r>
            <a:r>
              <a:rPr lang="en-GB" sz="2000" dirty="0" smtClean="0">
                <a:solidFill>
                  <a:srgbClr val="002060"/>
                </a:solidFill>
              </a:rPr>
              <a:t> </a:t>
            </a:r>
            <a:r>
              <a:rPr lang="en-GB" sz="2000" dirty="0" err="1" smtClean="0">
                <a:solidFill>
                  <a:srgbClr val="002060"/>
                </a:solidFill>
              </a:rPr>
              <a:t>às</a:t>
            </a:r>
            <a:r>
              <a:rPr lang="en-GB" sz="2000" dirty="0" smtClean="0">
                <a:solidFill>
                  <a:srgbClr val="002060"/>
                </a:solidFill>
              </a:rPr>
              <a:t> IFRIC – International Financial Reporting Interpretations Committee. </a:t>
            </a:r>
          </a:p>
          <a:p>
            <a:pPr marL="0" lvl="1" indent="14288" algn="just">
              <a:lnSpc>
                <a:spcPct val="90000"/>
              </a:lnSpc>
              <a:spcBef>
                <a:spcPts val="600"/>
              </a:spcBef>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chemeClr val="tx2">
                  <a:lumMod val="75000"/>
                </a:schemeClr>
              </a:solidFill>
              <a:effectLst/>
              <a:uLnTx/>
              <a:uFillTx/>
              <a:latin typeface="+mn-lt"/>
              <a:ea typeface="+mn-ea"/>
              <a:cs typeface="+mn-cs"/>
            </a:endParaRPr>
          </a:p>
        </p:txBody>
      </p:sp>
      <p:sp>
        <p:nvSpPr>
          <p:cNvPr id="16" name="Rectangle 7"/>
          <p:cNvSpPr>
            <a:spLocks noChangeArrowheads="1"/>
          </p:cNvSpPr>
          <p:nvPr/>
        </p:nvSpPr>
        <p:spPr bwMode="auto">
          <a:xfrm>
            <a:off x="914400" y="4572000"/>
            <a:ext cx="1953789" cy="533400"/>
          </a:xfrm>
          <a:prstGeom prst="rect">
            <a:avLst/>
          </a:prstGeom>
          <a:noFill/>
          <a:ln w="31750">
            <a:solidFill>
              <a:srgbClr val="000080"/>
            </a:solidFill>
            <a:prstDash val="dash"/>
            <a:miter lim="800000"/>
            <a:headEnd/>
            <a:tailEnd/>
          </a:ln>
        </p:spPr>
        <p:txBody>
          <a:bodyPr wrap="none" anchor="ctr"/>
          <a:lstStyle/>
          <a:p>
            <a:pPr algn="ctr"/>
            <a:r>
              <a:rPr lang="pt-PT" b="1" dirty="0">
                <a:solidFill>
                  <a:schemeClr val="accent1">
                    <a:lumMod val="75000"/>
                  </a:schemeClr>
                </a:solidFill>
              </a:rPr>
              <a:t>Mensuração</a:t>
            </a:r>
          </a:p>
        </p:txBody>
      </p:sp>
      <p:sp>
        <p:nvSpPr>
          <p:cNvPr id="17" name="Rectangle 8"/>
          <p:cNvSpPr>
            <a:spLocks noChangeArrowheads="1"/>
          </p:cNvSpPr>
          <p:nvPr/>
        </p:nvSpPr>
        <p:spPr bwMode="auto">
          <a:xfrm>
            <a:off x="5029200" y="5181600"/>
            <a:ext cx="3048000" cy="533400"/>
          </a:xfrm>
          <a:prstGeom prst="rect">
            <a:avLst/>
          </a:prstGeom>
          <a:noFill/>
          <a:ln w="31750">
            <a:solidFill>
              <a:srgbClr val="000080"/>
            </a:solidFill>
            <a:prstDash val="dash"/>
            <a:miter lim="800000"/>
            <a:headEnd/>
            <a:tailEnd/>
          </a:ln>
        </p:spPr>
        <p:txBody>
          <a:bodyPr wrap="none" anchor="ctr"/>
          <a:lstStyle/>
          <a:p>
            <a:pPr algn="ctr"/>
            <a:r>
              <a:rPr lang="pt-PT" b="1" dirty="0">
                <a:solidFill>
                  <a:schemeClr val="accent1">
                    <a:lumMod val="75000"/>
                  </a:schemeClr>
                </a:solidFill>
              </a:rPr>
              <a:t>Apresentação e </a:t>
            </a:r>
            <a:r>
              <a:rPr lang="pt-PT" b="1" dirty="0" smtClean="0">
                <a:solidFill>
                  <a:schemeClr val="accent1">
                    <a:lumMod val="75000"/>
                  </a:schemeClr>
                </a:solidFill>
              </a:rPr>
              <a:t>divulgação</a:t>
            </a:r>
            <a:endParaRPr lang="pt-PT" b="1" dirty="0">
              <a:solidFill>
                <a:schemeClr val="accent1">
                  <a:lumMod val="75000"/>
                </a:schemeClr>
              </a:solidFill>
            </a:endParaRPr>
          </a:p>
        </p:txBody>
      </p:sp>
      <p:sp>
        <p:nvSpPr>
          <p:cNvPr id="18" name="Rectangle 9"/>
          <p:cNvSpPr>
            <a:spLocks noChangeArrowheads="1"/>
          </p:cNvSpPr>
          <p:nvPr/>
        </p:nvSpPr>
        <p:spPr bwMode="auto">
          <a:xfrm>
            <a:off x="914400" y="5181600"/>
            <a:ext cx="1952625" cy="533400"/>
          </a:xfrm>
          <a:prstGeom prst="rect">
            <a:avLst/>
          </a:prstGeom>
          <a:noFill/>
          <a:ln w="31750">
            <a:solidFill>
              <a:srgbClr val="000080"/>
            </a:solidFill>
            <a:prstDash val="dash"/>
            <a:miter lim="800000"/>
            <a:headEnd/>
            <a:tailEnd/>
          </a:ln>
        </p:spPr>
        <p:txBody>
          <a:bodyPr wrap="none" anchor="ctr"/>
          <a:lstStyle/>
          <a:p>
            <a:pPr algn="ctr"/>
            <a:r>
              <a:rPr lang="pt-PT" b="1" dirty="0">
                <a:solidFill>
                  <a:schemeClr val="accent1">
                    <a:lumMod val="75000"/>
                  </a:schemeClr>
                </a:solidFill>
              </a:rPr>
              <a:t>Reconhecimento</a:t>
            </a:r>
          </a:p>
        </p:txBody>
      </p:sp>
      <p:sp>
        <p:nvSpPr>
          <p:cNvPr id="19" name="Rectangle 10"/>
          <p:cNvSpPr>
            <a:spLocks noChangeArrowheads="1"/>
          </p:cNvSpPr>
          <p:nvPr/>
        </p:nvSpPr>
        <p:spPr bwMode="auto">
          <a:xfrm>
            <a:off x="5029200" y="4572000"/>
            <a:ext cx="3048000" cy="512989"/>
          </a:xfrm>
          <a:prstGeom prst="rect">
            <a:avLst/>
          </a:prstGeom>
          <a:noFill/>
          <a:ln w="31750">
            <a:solidFill>
              <a:srgbClr val="000080"/>
            </a:solidFill>
            <a:prstDash val="dash"/>
            <a:miter lim="800000"/>
            <a:headEnd/>
            <a:tailEnd/>
          </a:ln>
        </p:spPr>
        <p:txBody>
          <a:bodyPr wrap="none" anchor="ctr"/>
          <a:lstStyle/>
          <a:p>
            <a:pPr algn="ctr"/>
            <a:r>
              <a:rPr lang="pt-PT" b="1" dirty="0">
                <a:solidFill>
                  <a:schemeClr val="accent1">
                    <a:lumMod val="75000"/>
                  </a:schemeClr>
                </a:solidFill>
              </a:rPr>
              <a:t>Desreconhecimento</a:t>
            </a:r>
          </a:p>
        </p:txBody>
      </p:sp>
      <p:sp>
        <p:nvSpPr>
          <p:cNvPr id="20" name="Rectangle 11"/>
          <p:cNvSpPr>
            <a:spLocks noChangeArrowheads="1"/>
          </p:cNvSpPr>
          <p:nvPr/>
        </p:nvSpPr>
        <p:spPr bwMode="auto">
          <a:xfrm>
            <a:off x="3048000" y="4572000"/>
            <a:ext cx="1795532" cy="1143000"/>
          </a:xfrm>
          <a:prstGeom prst="rect">
            <a:avLst/>
          </a:prstGeom>
          <a:solidFill>
            <a:schemeClr val="tx2">
              <a:lumMod val="60000"/>
              <a:lumOff val="40000"/>
            </a:schemeClr>
          </a:solidFill>
          <a:ln w="31750">
            <a:solidFill>
              <a:srgbClr val="000080"/>
            </a:solidFill>
            <a:miter lim="800000"/>
            <a:headEnd/>
            <a:tailEnd/>
          </a:ln>
        </p:spPr>
        <p:txBody>
          <a:bodyPr wrap="none" anchor="ctr"/>
          <a:lstStyle/>
          <a:p>
            <a:pPr algn="ctr"/>
            <a:r>
              <a:rPr lang="pt-PT" sz="2000" b="1"/>
              <a:t>Conceitos</a:t>
            </a:r>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358114" cy="914400"/>
          </a:xfrm>
          <a:solidFill>
            <a:schemeClr val="accent1">
              <a:lumMod val="20000"/>
              <a:lumOff val="80000"/>
            </a:schemeClr>
          </a:solidFill>
          <a:ln/>
        </p:spPr>
        <p:txBody>
          <a:bodyPr>
            <a:norm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A parte do investidor nos resultados da associada resultantes destas transacções é eliminada.</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10" name="Oval 9"/>
          <p:cNvSpPr/>
          <p:nvPr/>
        </p:nvSpPr>
        <p:spPr>
          <a:xfrm>
            <a:off x="914400" y="3352800"/>
            <a:ext cx="18288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Investidor</a:t>
            </a:r>
          </a:p>
        </p:txBody>
      </p:sp>
      <p:sp>
        <p:nvSpPr>
          <p:cNvPr id="16" name="Oval 15"/>
          <p:cNvSpPr/>
          <p:nvPr/>
        </p:nvSpPr>
        <p:spPr>
          <a:xfrm>
            <a:off x="6400800" y="3352800"/>
            <a:ext cx="1828800" cy="1219200"/>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accent1">
                    <a:lumMod val="50000"/>
                  </a:schemeClr>
                </a:solidFill>
              </a:rPr>
              <a:t>Associada</a:t>
            </a:r>
          </a:p>
        </p:txBody>
      </p:sp>
      <p:sp>
        <p:nvSpPr>
          <p:cNvPr id="17" name="Rectângulo arredondado 16"/>
          <p:cNvSpPr/>
          <p:nvPr/>
        </p:nvSpPr>
        <p:spPr>
          <a:xfrm>
            <a:off x="3886200" y="3352800"/>
            <a:ext cx="1447800" cy="1295400"/>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Venda activos</a:t>
            </a:r>
          </a:p>
        </p:txBody>
      </p:sp>
      <p:sp>
        <p:nvSpPr>
          <p:cNvPr id="18" name="Seta para a esquerda 17"/>
          <p:cNvSpPr/>
          <p:nvPr/>
        </p:nvSpPr>
        <p:spPr>
          <a:xfrm>
            <a:off x="2362200" y="4038600"/>
            <a:ext cx="1676400" cy="6096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Transacção</a:t>
            </a:r>
          </a:p>
        </p:txBody>
      </p:sp>
      <p:sp>
        <p:nvSpPr>
          <p:cNvPr id="19" name="Seta para a esquerda 18"/>
          <p:cNvSpPr/>
          <p:nvPr/>
        </p:nvSpPr>
        <p:spPr>
          <a:xfrm>
            <a:off x="5181600" y="4038600"/>
            <a:ext cx="1676400" cy="6096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ascendente</a:t>
            </a:r>
          </a:p>
        </p:txBody>
      </p:sp>
      <p:sp>
        <p:nvSpPr>
          <p:cNvPr id="20" name="Seta para a direita 19"/>
          <p:cNvSpPr/>
          <p:nvPr/>
        </p:nvSpPr>
        <p:spPr>
          <a:xfrm>
            <a:off x="2438400" y="3276600"/>
            <a:ext cx="1676400" cy="609600"/>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Transacção</a:t>
            </a:r>
          </a:p>
        </p:txBody>
      </p:sp>
      <p:sp>
        <p:nvSpPr>
          <p:cNvPr id="21" name="Seta para a direita 20"/>
          <p:cNvSpPr/>
          <p:nvPr/>
        </p:nvSpPr>
        <p:spPr>
          <a:xfrm>
            <a:off x="5181600" y="3276600"/>
            <a:ext cx="1676400" cy="609600"/>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descendente</a:t>
            </a:r>
          </a:p>
        </p:txBody>
      </p:sp>
      <p:sp>
        <p:nvSpPr>
          <p:cNvPr id="22" name="Rectângulo 21"/>
          <p:cNvSpPr/>
          <p:nvPr/>
        </p:nvSpPr>
        <p:spPr>
          <a:xfrm>
            <a:off x="3276600" y="5105400"/>
            <a:ext cx="2590800" cy="76200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accent1">
                    <a:lumMod val="50000"/>
                  </a:schemeClr>
                </a:solidFill>
              </a:rPr>
              <a:t>Resultado resultante da transacção</a:t>
            </a:r>
          </a:p>
        </p:txBody>
      </p:sp>
      <p:sp>
        <p:nvSpPr>
          <p:cNvPr id="24" name="Seta para baixo 23"/>
          <p:cNvSpPr/>
          <p:nvPr/>
        </p:nvSpPr>
        <p:spPr>
          <a:xfrm>
            <a:off x="4419600" y="4495800"/>
            <a:ext cx="457200" cy="685800"/>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cxnSp>
        <p:nvCxnSpPr>
          <p:cNvPr id="26" name="Forma 25"/>
          <p:cNvCxnSpPr>
            <a:stCxn id="22" idx="3"/>
            <a:endCxn id="16" idx="4"/>
          </p:cNvCxnSpPr>
          <p:nvPr/>
        </p:nvCxnSpPr>
        <p:spPr>
          <a:xfrm flipV="1">
            <a:off x="5867400" y="4572000"/>
            <a:ext cx="1447800" cy="914400"/>
          </a:xfrm>
          <a:prstGeom prst="bentConnector2">
            <a:avLst/>
          </a:prstGeom>
          <a:ln w="63500">
            <a:solidFill>
              <a:schemeClr val="accent3">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0" name="Forma 29"/>
          <p:cNvCxnSpPr>
            <a:stCxn id="10" idx="4"/>
            <a:endCxn id="22" idx="1"/>
          </p:cNvCxnSpPr>
          <p:nvPr/>
        </p:nvCxnSpPr>
        <p:spPr>
          <a:xfrm rot="16200000" flipH="1">
            <a:off x="2095500" y="4305300"/>
            <a:ext cx="914400" cy="1447800"/>
          </a:xfrm>
          <a:prstGeom prst="bentConnector2">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1" name="CaixaDeTexto 30"/>
          <p:cNvSpPr txBox="1"/>
          <p:nvPr/>
        </p:nvSpPr>
        <p:spPr>
          <a:xfrm>
            <a:off x="1752600" y="5486400"/>
            <a:ext cx="1447800" cy="400110"/>
          </a:xfrm>
          <a:prstGeom prst="rect">
            <a:avLst/>
          </a:prstGeom>
          <a:noFill/>
        </p:spPr>
        <p:txBody>
          <a:bodyPr wrap="square" rtlCol="0">
            <a:spAutoFit/>
          </a:bodyPr>
          <a:lstStyle/>
          <a:p>
            <a:pPr algn="ctr"/>
            <a:r>
              <a:rPr lang="pt-PT" sz="2000" b="1" dirty="0" smtClean="0">
                <a:solidFill>
                  <a:srgbClr val="C00000"/>
                </a:solidFill>
                <a:latin typeface="+mn-lt"/>
              </a:rPr>
              <a:t>Eliminar</a:t>
            </a:r>
            <a:endParaRPr lang="pt-PT" sz="2000" b="1" dirty="0">
              <a:solidFill>
                <a:srgbClr val="C00000"/>
              </a:solidFill>
              <a:latin typeface="+mn-lt"/>
            </a:endParaRPr>
          </a:p>
        </p:txBody>
      </p:sp>
      <p:sp>
        <p:nvSpPr>
          <p:cNvPr id="23" name="CaixaDeTexto 22"/>
          <p:cNvSpPr txBox="1"/>
          <p:nvPr/>
        </p:nvSpPr>
        <p:spPr>
          <a:xfrm>
            <a:off x="6019800" y="5486400"/>
            <a:ext cx="1447800" cy="400110"/>
          </a:xfrm>
          <a:prstGeom prst="rect">
            <a:avLst/>
          </a:prstGeom>
          <a:noFill/>
        </p:spPr>
        <p:txBody>
          <a:bodyPr wrap="square" rtlCol="0">
            <a:spAutoFit/>
          </a:bodyPr>
          <a:lstStyle/>
          <a:p>
            <a:pPr algn="ctr"/>
            <a:r>
              <a:rPr lang="pt-PT" sz="2000" b="1" dirty="0" smtClean="0">
                <a:solidFill>
                  <a:srgbClr val="C00000"/>
                </a:solidFill>
                <a:latin typeface="+mn-lt"/>
              </a:rPr>
              <a:t>Eliminar</a:t>
            </a:r>
            <a:endParaRPr lang="pt-PT" sz="2000" b="1" dirty="0">
              <a:solidFill>
                <a:srgbClr val="C00000"/>
              </a:solidFill>
              <a:latin typeface="+mn-lt"/>
            </a:endParaRPr>
          </a:p>
        </p:txBody>
      </p:sp>
      <p:sp>
        <p:nvSpPr>
          <p:cNvPr id="25" name="Marcador de Posição do Número do Diapositivo 24"/>
          <p:cNvSpPr>
            <a:spLocks noGrp="1"/>
          </p:cNvSpPr>
          <p:nvPr>
            <p:ph type="sldNum" sz="quarter" idx="12"/>
          </p:nvPr>
        </p:nvSpPr>
        <p:spPr/>
        <p:txBody>
          <a:bodyPr/>
          <a:lstStyle/>
          <a:p>
            <a:fld id="{4719B857-6CA3-44CB-8B2D-4E132A4A98BF}" type="slidenum">
              <a:rPr lang="pt-PT" smtClean="0"/>
              <a:pPr/>
              <a:t>230</a:t>
            </a:fld>
            <a:endParaRPr lang="pt-PT"/>
          </a:p>
        </p:txBody>
      </p:sp>
      <p:pic>
        <p:nvPicPr>
          <p:cNvPr id="29" name="Imagem 28"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32" name="CaixaDeTexto 31"/>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33" name="Marcador de Posição da Data 32"/>
          <p:cNvSpPr>
            <a:spLocks noGrp="1"/>
          </p:cNvSpPr>
          <p:nvPr>
            <p:ph type="dt" sz="half" idx="10"/>
          </p:nvPr>
        </p:nvSpPr>
        <p:spPr/>
        <p:txBody>
          <a:bodyPr/>
          <a:lstStyle/>
          <a:p>
            <a:r>
              <a:rPr lang="pt-PT" smtClean="0"/>
              <a:t>João Gomes /Jorge Pires</a:t>
            </a:r>
            <a:endParaRPr lang="en-US"/>
          </a:p>
        </p:txBody>
      </p:sp>
      <p:sp>
        <p:nvSpPr>
          <p:cNvPr id="34" name="Marcador de Posição do Rodapé 33"/>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358114" cy="14478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Um investimento numa associada é contabilizado usando o método da equivalência patrimonial a partir da data em que se torne uma associada. </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5" name="Marcador de Posição do Número do Diapositivo 4"/>
          <p:cNvSpPr>
            <a:spLocks noGrp="1"/>
          </p:cNvSpPr>
          <p:nvPr>
            <p:ph type="sldNum" sz="quarter" idx="12"/>
          </p:nvPr>
        </p:nvSpPr>
        <p:spPr/>
        <p:txBody>
          <a:bodyPr/>
          <a:lstStyle/>
          <a:p>
            <a:fld id="{4719B857-6CA3-44CB-8B2D-4E132A4A98BF}" type="slidenum">
              <a:rPr lang="pt-PT" smtClean="0"/>
              <a:pPr/>
              <a:t>231</a:t>
            </a:fld>
            <a:endParaRPr lang="pt-PT"/>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10" name="Rectangle 2"/>
          <p:cNvSpPr txBox="1">
            <a:spLocks noChangeArrowheads="1"/>
          </p:cNvSpPr>
          <p:nvPr/>
        </p:nvSpPr>
        <p:spPr>
          <a:xfrm>
            <a:off x="1009624" y="2133600"/>
            <a:ext cx="7358114" cy="2438400"/>
          </a:xfrm>
          <a:prstGeom prst="rect">
            <a:avLst/>
          </a:prstGeom>
          <a:ln w="9525" cap="flat" cmpd="sng" algn="ctr">
            <a:noFill/>
            <a:prstDash val="solid"/>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0" marR="0" lvl="0" indent="-342900" algn="just" defTabSz="914400" rtl="0" eaLnBrk="1" fontAlgn="auto" latinLnBrk="0" hangingPunct="1">
              <a:lnSpc>
                <a:spcPct val="90000"/>
              </a:lnSpc>
              <a:spcBef>
                <a:spcPts val="0"/>
              </a:spcBef>
              <a:spcAft>
                <a:spcPts val="0"/>
              </a:spcAft>
              <a:buClrTx/>
              <a:buSzTx/>
              <a:buFont typeface="Arial" pitchFamily="34"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800" b="0" i="0" u="none" strike="noStrike" kern="1200" cap="none" spc="0" normalizeH="0" baseline="0" noProof="0" dirty="0" smtClean="0">
                <a:ln>
                  <a:noFill/>
                </a:ln>
                <a:solidFill>
                  <a:schemeClr val="accent1">
                    <a:lumMod val="50000"/>
                  </a:schemeClr>
                </a:solidFill>
                <a:effectLst/>
                <a:uLnTx/>
                <a:uFillTx/>
                <a:latin typeface="+mn-lt"/>
                <a:ea typeface="+mn-ea"/>
                <a:cs typeface="+mn-cs"/>
              </a:rPr>
              <a:t>Na aquisição do investimento, qualquer diferença entre o custo do investimento e a parte do investidor no justo valor líquido dos activos, passivos e passivos contingentes identificáveis da associada é contabilizada de acordo com a NCRF 14.</a:t>
            </a:r>
            <a:endParaRPr kumimoji="0" lang="en-GB" sz="2800" b="0" i="0" u="none" strike="noStrike" kern="1200" cap="none" spc="0" normalizeH="0" baseline="0" noProof="0" dirty="0">
              <a:ln>
                <a:noFill/>
              </a:ln>
              <a:solidFill>
                <a:schemeClr val="accent1">
                  <a:lumMod val="50000"/>
                </a:schemeClr>
              </a:solidFill>
              <a:effectLst/>
              <a:uLnTx/>
              <a:uFillTx/>
              <a:latin typeface="+mn-lt"/>
              <a:ea typeface="+mn-ea"/>
              <a:cs typeface="+mn-cs"/>
            </a:endParaRPr>
          </a:p>
        </p:txBody>
      </p:sp>
      <p:sp>
        <p:nvSpPr>
          <p:cNvPr id="17" name="Rectângulo 16"/>
          <p:cNvSpPr/>
          <p:nvPr/>
        </p:nvSpPr>
        <p:spPr>
          <a:xfrm>
            <a:off x="2438400" y="4953000"/>
            <a:ext cx="2209800" cy="762000"/>
          </a:xfrm>
          <a:prstGeom prst="rect">
            <a:avLst/>
          </a:prstGeom>
          <a:solidFill>
            <a:schemeClr val="accent5">
              <a:lumMod val="7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Goodwill</a:t>
            </a:r>
          </a:p>
        </p:txBody>
      </p:sp>
      <p:sp>
        <p:nvSpPr>
          <p:cNvPr id="16" name="Seta para baixo 15"/>
          <p:cNvSpPr/>
          <p:nvPr/>
        </p:nvSpPr>
        <p:spPr>
          <a:xfrm rot="19015717">
            <a:off x="1834792" y="4160309"/>
            <a:ext cx="847643" cy="1244708"/>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8" name="CaixaDeTexto 17"/>
          <p:cNvSpPr txBox="1"/>
          <p:nvPr/>
        </p:nvSpPr>
        <p:spPr>
          <a:xfrm>
            <a:off x="5334000" y="4876800"/>
            <a:ext cx="3276600" cy="707886"/>
          </a:xfrm>
          <a:prstGeom prst="rect">
            <a:avLst/>
          </a:prstGeom>
          <a:noFill/>
        </p:spPr>
        <p:txBody>
          <a:bodyPr wrap="square" rtlCol="0">
            <a:spAutoFit/>
          </a:bodyPr>
          <a:lstStyle/>
          <a:p>
            <a:pPr algn="ctr"/>
            <a:r>
              <a:rPr lang="pt-PT" sz="2000" b="1" dirty="0" smtClean="0">
                <a:latin typeface="+mn-lt"/>
              </a:rPr>
              <a:t>Incluído na quantia escriturada do investimento</a:t>
            </a:r>
            <a:endParaRPr lang="pt-PT" sz="2000" b="1" dirty="0">
              <a:latin typeface="+mn-lt"/>
            </a:endParaRPr>
          </a:p>
        </p:txBody>
      </p:sp>
      <p:sp>
        <p:nvSpPr>
          <p:cNvPr id="19" name="Seta para a direita 18"/>
          <p:cNvSpPr/>
          <p:nvPr/>
        </p:nvSpPr>
        <p:spPr>
          <a:xfrm>
            <a:off x="4572000" y="5029200"/>
            <a:ext cx="762000" cy="381000"/>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0" name="Seta para a direita 19"/>
          <p:cNvSpPr/>
          <p:nvPr/>
        </p:nvSpPr>
        <p:spPr>
          <a:xfrm rot="2071020">
            <a:off x="4495800" y="5638800"/>
            <a:ext cx="762000" cy="381000"/>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1" name="CaixaDeTexto 20"/>
          <p:cNvSpPr txBox="1"/>
          <p:nvPr/>
        </p:nvSpPr>
        <p:spPr>
          <a:xfrm>
            <a:off x="5257800" y="5791200"/>
            <a:ext cx="3200400" cy="707886"/>
          </a:xfrm>
          <a:prstGeom prst="rect">
            <a:avLst/>
          </a:prstGeom>
          <a:noFill/>
        </p:spPr>
        <p:txBody>
          <a:bodyPr wrap="square" rtlCol="0">
            <a:spAutoFit/>
          </a:bodyPr>
          <a:lstStyle/>
          <a:p>
            <a:pPr algn="ctr"/>
            <a:r>
              <a:rPr lang="pt-PT" sz="2000" b="1" dirty="0" smtClean="0">
                <a:latin typeface="+mn-lt"/>
              </a:rPr>
              <a:t>Não é amortizado, mas sim testada a imparidade</a:t>
            </a:r>
            <a:endParaRPr lang="pt-PT" sz="2000" b="1" dirty="0">
              <a:latin typeface="+mn-lt"/>
            </a:endParaRPr>
          </a:p>
        </p:txBody>
      </p:sp>
      <p:sp>
        <p:nvSpPr>
          <p:cNvPr id="11" name="Marcador de Posição do Número do Diapositivo 10"/>
          <p:cNvSpPr>
            <a:spLocks noGrp="1"/>
          </p:cNvSpPr>
          <p:nvPr>
            <p:ph type="sldNum" sz="quarter" idx="12"/>
          </p:nvPr>
        </p:nvSpPr>
        <p:spPr/>
        <p:txBody>
          <a:bodyPr/>
          <a:lstStyle/>
          <a:p>
            <a:fld id="{4719B857-6CA3-44CB-8B2D-4E132A4A98BF}" type="slidenum">
              <a:rPr lang="pt-PT" smtClean="0"/>
              <a:pPr/>
              <a:t>232</a:t>
            </a:fld>
            <a:endParaRPr lang="pt-PT"/>
          </a:p>
        </p:txBody>
      </p:sp>
      <p:pic>
        <p:nvPicPr>
          <p:cNvPr id="14" name="Imagem 1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2" name="Marcador de Posição da Data 21"/>
          <p:cNvSpPr>
            <a:spLocks noGrp="1"/>
          </p:cNvSpPr>
          <p:nvPr>
            <p:ph type="dt" sz="half" idx="10"/>
          </p:nvPr>
        </p:nvSpPr>
        <p:spPr/>
        <p:txBody>
          <a:bodyPr/>
          <a:lstStyle/>
          <a:p>
            <a:r>
              <a:rPr lang="pt-PT" smtClean="0"/>
              <a:t>João Gomes /Jorge Pires</a:t>
            </a:r>
            <a:endParaRPr lang="en-US"/>
          </a:p>
        </p:txBody>
      </p:sp>
      <p:sp>
        <p:nvSpPr>
          <p:cNvPr id="23" name="Marcador de Posição do Rodapé 2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358114" cy="31242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Qualquer excesso da parte do investidor no justo valor líquido dos activos, passivos e passivos contingentes identificáveis da associada acima do custo do investimento é excluído da quantia escriturada do investimento e é incluído como rendimento na determinação da parte do investidor nos resultados da associada do período em que o investimento é adquirido.</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5" name="Marcador de Posição do Número do Diapositivo 4"/>
          <p:cNvSpPr>
            <a:spLocks noGrp="1"/>
          </p:cNvSpPr>
          <p:nvPr>
            <p:ph type="sldNum" sz="quarter" idx="12"/>
          </p:nvPr>
        </p:nvSpPr>
        <p:spPr/>
        <p:txBody>
          <a:bodyPr/>
          <a:lstStyle/>
          <a:p>
            <a:fld id="{4719B857-6CA3-44CB-8B2D-4E132A4A98BF}" type="slidenum">
              <a:rPr lang="pt-PT" smtClean="0"/>
              <a:pPr/>
              <a:t>233</a:t>
            </a:fld>
            <a:endParaRPr lang="pt-PT"/>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358114" cy="43434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Serão feitos ajustamentos apropriados na parte do investidor nos resultados da associada, após a aquisição, para contabilizar, por exemplo, a depreciação dos activos depreciáveis baseada nos seus justos valores à data da aquisição. De forma semelhante, serão feitos ajustamentos apropriados na parte do investidor nos resultados da associada, após a aquisição, para ter em conta perdas por imparidade reconhecidas pela associada em itens tais como o </a:t>
            </a:r>
            <a:r>
              <a:rPr lang="pt-PT" sz="2800" i="1" dirty="0" smtClean="0">
                <a:solidFill>
                  <a:schemeClr val="accent1">
                    <a:lumMod val="50000"/>
                  </a:schemeClr>
                </a:solidFill>
              </a:rPr>
              <a:t>goodwill </a:t>
            </a:r>
            <a:r>
              <a:rPr lang="pt-PT" sz="2800" dirty="0" smtClean="0">
                <a:solidFill>
                  <a:schemeClr val="accent1">
                    <a:lumMod val="50000"/>
                  </a:schemeClr>
                </a:solidFill>
              </a:rPr>
              <a:t>ou activos fixos tangíveis.</a:t>
            </a:r>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4" name="Marcador de Posição do Número do Diapositivo 3"/>
          <p:cNvSpPr>
            <a:spLocks noGrp="1"/>
          </p:cNvSpPr>
          <p:nvPr>
            <p:ph type="sldNum" sz="quarter" idx="12"/>
          </p:nvPr>
        </p:nvSpPr>
        <p:spPr/>
        <p:txBody>
          <a:bodyPr/>
          <a:lstStyle/>
          <a:p>
            <a:fld id="{4719B857-6CA3-44CB-8B2D-4E132A4A98BF}" type="slidenum">
              <a:rPr lang="pt-PT" smtClean="0"/>
              <a:pPr/>
              <a:t>234</a:t>
            </a:fld>
            <a:endParaRPr lang="pt-PT"/>
          </a:p>
        </p:txBody>
      </p:sp>
      <p:pic>
        <p:nvPicPr>
          <p:cNvPr id="7" name="Imagem 6"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8" name="CaixaDeTexto 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Marcador de Posição da Data 9"/>
          <p:cNvSpPr>
            <a:spLocks noGrp="1"/>
          </p:cNvSpPr>
          <p:nvPr>
            <p:ph type="dt" sz="half" idx="10"/>
          </p:nvPr>
        </p:nvSpPr>
        <p:spPr/>
        <p:txBody>
          <a:bodyPr/>
          <a:lstStyle/>
          <a:p>
            <a:r>
              <a:rPr lang="pt-PT" smtClean="0"/>
              <a:t>João Gomes /Jorge Pires</a:t>
            </a:r>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358114" cy="20574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Se a parte de um investidor nas perdas de uma associada igualar ou exceder o seu </a:t>
            </a:r>
            <a:r>
              <a:rPr lang="pt-PT" sz="2800" u="sng" dirty="0" smtClean="0">
                <a:solidFill>
                  <a:schemeClr val="accent1">
                    <a:lumMod val="50000"/>
                  </a:schemeClr>
                </a:solidFill>
              </a:rPr>
              <a:t>interesse na associada</a:t>
            </a:r>
            <a:r>
              <a:rPr lang="pt-PT" sz="2800" dirty="0" smtClean="0">
                <a:solidFill>
                  <a:schemeClr val="accent1">
                    <a:lumMod val="50000"/>
                  </a:schemeClr>
                </a:solidFill>
              </a:rPr>
              <a:t>, o investidor descontinua o reconhecimento da sua parte de perdas adicionais.</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10" name="Rectângulo 9"/>
          <p:cNvSpPr/>
          <p:nvPr/>
        </p:nvSpPr>
        <p:spPr>
          <a:xfrm>
            <a:off x="1905000" y="4495800"/>
            <a:ext cx="6324600" cy="1676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PT" sz="2000" dirty="0" smtClean="0">
                <a:solidFill>
                  <a:schemeClr val="bg1"/>
                </a:solidFill>
              </a:rPr>
              <a:t>O interesse na associada é a quantia escriturada do investimento na associada de acordo com o método da equivalência patrimonial juntamente com quaisquer interesses de longo prazo que, em substância, façam parte do investimento líquido do investidor na associada.</a:t>
            </a:r>
            <a:endParaRPr lang="pt-PT" sz="2000" b="1" dirty="0" smtClean="0">
              <a:solidFill>
                <a:schemeClr val="bg1"/>
              </a:solidFill>
            </a:endParaRPr>
          </a:p>
        </p:txBody>
      </p:sp>
      <p:cxnSp>
        <p:nvCxnSpPr>
          <p:cNvPr id="23" name="Conexão em ângulos rectos 22"/>
          <p:cNvCxnSpPr>
            <a:stCxn id="7170" idx="1"/>
            <a:endCxn id="10" idx="1"/>
          </p:cNvCxnSpPr>
          <p:nvPr/>
        </p:nvCxnSpPr>
        <p:spPr>
          <a:xfrm rot="10800000" flipH="1" flipV="1">
            <a:off x="857224" y="3009900"/>
            <a:ext cx="1047776" cy="2324100"/>
          </a:xfrm>
          <a:prstGeom prst="bentConnector3">
            <a:avLst>
              <a:gd name="adj1" fmla="val -21818"/>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235</a:t>
            </a:fld>
            <a:endParaRPr lang="pt-PT"/>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3" name="CaixaDeTexto 12"/>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4" name="Marcador de Posição da Data 13"/>
          <p:cNvSpPr>
            <a:spLocks noGrp="1"/>
          </p:cNvSpPr>
          <p:nvPr>
            <p:ph type="dt" sz="half" idx="10"/>
          </p:nvPr>
        </p:nvSpPr>
        <p:spPr/>
        <p:txBody>
          <a:bodyPr/>
          <a:lstStyle/>
          <a:p>
            <a:r>
              <a:rPr lang="pt-PT" smtClean="0"/>
              <a:t>João Gomes /Jorge Pires</a:t>
            </a:r>
            <a:endParaRPr lang="en-US"/>
          </a:p>
        </p:txBody>
      </p:sp>
      <p:sp>
        <p:nvSpPr>
          <p:cNvPr id="15" name="Marcador de Posição do Rodapé 14"/>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358114" cy="17526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Determinado item cuja liquidação não esteja planeada nem seja provável que ocorra no futuro previsível é, em substância, uma extensão do investimento da entidade nessa associada. </a:t>
            </a:r>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10" name="Rectângulo 9"/>
          <p:cNvSpPr/>
          <p:nvPr/>
        </p:nvSpPr>
        <p:spPr>
          <a:xfrm>
            <a:off x="914400" y="4495800"/>
            <a:ext cx="3352800" cy="1143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000" dirty="0" smtClean="0">
                <a:solidFill>
                  <a:schemeClr val="bg1"/>
                </a:solidFill>
              </a:rPr>
              <a:t>Incluem acções preferenciais e contas a receber ou empréstimos a longo prazo.</a:t>
            </a:r>
          </a:p>
        </p:txBody>
      </p:sp>
      <p:sp>
        <p:nvSpPr>
          <p:cNvPr id="17" name="Rectângulo 16"/>
          <p:cNvSpPr/>
          <p:nvPr/>
        </p:nvSpPr>
        <p:spPr>
          <a:xfrm>
            <a:off x="4648200" y="4495800"/>
            <a:ext cx="3581400" cy="1981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000" dirty="0" smtClean="0">
                <a:solidFill>
                  <a:schemeClr val="bg1"/>
                </a:solidFill>
              </a:rPr>
              <a:t>Não incluem contas a receber comerciais, contas a pagar comerciais ou quaisquer contas a receber de longo prazo para as quais existam garantias adequadas.</a:t>
            </a:r>
          </a:p>
        </p:txBody>
      </p:sp>
      <p:sp>
        <p:nvSpPr>
          <p:cNvPr id="18" name="Seta para baixo 17"/>
          <p:cNvSpPr/>
          <p:nvPr/>
        </p:nvSpPr>
        <p:spPr>
          <a:xfrm>
            <a:off x="2286000" y="3657600"/>
            <a:ext cx="685800" cy="99060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9" name="Seta para baixo 18"/>
          <p:cNvSpPr/>
          <p:nvPr/>
        </p:nvSpPr>
        <p:spPr>
          <a:xfrm>
            <a:off x="6172200" y="3657600"/>
            <a:ext cx="685800" cy="99060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8" name="Marcador de Posição do Número do Diapositivo 7"/>
          <p:cNvSpPr>
            <a:spLocks noGrp="1"/>
          </p:cNvSpPr>
          <p:nvPr>
            <p:ph type="sldNum" sz="quarter" idx="12"/>
          </p:nvPr>
        </p:nvSpPr>
        <p:spPr/>
        <p:txBody>
          <a:bodyPr/>
          <a:lstStyle/>
          <a:p>
            <a:fld id="{4719B857-6CA3-44CB-8B2D-4E132A4A98BF}" type="slidenum">
              <a:rPr lang="pt-PT" smtClean="0"/>
              <a:pPr/>
              <a:t>236</a:t>
            </a:fld>
            <a:endParaRPr lang="pt-PT"/>
          </a:p>
        </p:txBody>
      </p:sp>
      <p:pic>
        <p:nvPicPr>
          <p:cNvPr id="13" name="Imagem 12"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5" name="Marcador de Posição da Data 14"/>
          <p:cNvSpPr>
            <a:spLocks noGrp="1"/>
          </p:cNvSpPr>
          <p:nvPr>
            <p:ph type="dt" sz="half" idx="10"/>
          </p:nvPr>
        </p:nvSpPr>
        <p:spPr/>
        <p:txBody>
          <a:bodyPr/>
          <a:lstStyle/>
          <a:p>
            <a:r>
              <a:rPr lang="pt-PT" smtClean="0"/>
              <a:t>João Gomes /Jorge Pires</a:t>
            </a:r>
            <a:endParaRPr lang="en-US"/>
          </a:p>
        </p:txBody>
      </p:sp>
      <p:sp>
        <p:nvSpPr>
          <p:cNvPr id="16" name="Marcador de Posição do Rodapé 15"/>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358114" cy="25146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As perdas reconhecidas segundo o método da equivalência patrimonial que excedam o investimento do investidor em acções ordinárias são aplicadas a outros componentes do interesse do investidor numa associada pela ordem inversa da sua antiguidade </a:t>
            </a:r>
            <a:r>
              <a:rPr lang="pt-PT" sz="2000" dirty="0" smtClean="0">
                <a:solidFill>
                  <a:schemeClr val="accent1">
                    <a:lumMod val="50000"/>
                  </a:schemeClr>
                </a:solidFill>
              </a:rPr>
              <a:t>(i.e. prioridade na liquidação)</a:t>
            </a:r>
            <a:r>
              <a:rPr lang="pt-PT" sz="2800" dirty="0" smtClean="0">
                <a:solidFill>
                  <a:schemeClr val="accent1">
                    <a:lumMod val="50000"/>
                  </a:schemeClr>
                </a:solidFill>
              </a:rPr>
              <a:t>.</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5" name="Marcador de Posição do Número do Diapositivo 4"/>
          <p:cNvSpPr>
            <a:spLocks noGrp="1"/>
          </p:cNvSpPr>
          <p:nvPr>
            <p:ph type="sldNum" sz="quarter" idx="12"/>
          </p:nvPr>
        </p:nvSpPr>
        <p:spPr/>
        <p:txBody>
          <a:bodyPr/>
          <a:lstStyle/>
          <a:p>
            <a:fld id="{4719B857-6CA3-44CB-8B2D-4E132A4A98BF}" type="slidenum">
              <a:rPr lang="pt-PT" smtClean="0"/>
              <a:pPr/>
              <a:t>237</a:t>
            </a:fld>
            <a:endParaRPr lang="pt-PT"/>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358114" cy="25146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Depois de o interesse do investidor ser reduzido a zero, as perdas adicionais são tidas em conta mediante o reconhecido de um passivo, só na medida em que o investidor tenha incorrido em obrigações legais ou construtivas ou tenha feito pagamentos a favor da associada. </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10" name="Rectangle 2"/>
          <p:cNvSpPr txBox="1">
            <a:spLocks noChangeArrowheads="1"/>
          </p:cNvSpPr>
          <p:nvPr/>
        </p:nvSpPr>
        <p:spPr>
          <a:xfrm>
            <a:off x="838200" y="4876800"/>
            <a:ext cx="7358114" cy="1371600"/>
          </a:xfrm>
          <a:prstGeom prst="rect">
            <a:avLst/>
          </a:prstGeom>
          <a:ln w="9525" cap="flat" cmpd="sng" algn="ctr">
            <a:noFill/>
            <a:prstDash val="solid"/>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0" marR="0" lvl="0" indent="-342900" algn="just" defTabSz="914400" rtl="0" eaLnBrk="1" fontAlgn="auto" latinLnBrk="0" hangingPunct="1">
              <a:lnSpc>
                <a:spcPct val="90000"/>
              </a:lnSpc>
              <a:spcBef>
                <a:spcPts val="0"/>
              </a:spcBef>
              <a:spcAft>
                <a:spcPts val="0"/>
              </a:spcAft>
              <a:buClrTx/>
              <a:buSzTx/>
              <a:buFont typeface="Arial" pitchFamily="34"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200" b="0" i="0" u="none" strike="noStrike" kern="1200" cap="none" spc="0" normalizeH="0" baseline="0" noProof="0" dirty="0" smtClean="0">
                <a:ln>
                  <a:noFill/>
                </a:ln>
                <a:solidFill>
                  <a:schemeClr val="accent1">
                    <a:lumMod val="50000"/>
                  </a:schemeClr>
                </a:solidFill>
                <a:effectLst/>
                <a:uLnTx/>
                <a:uFillTx/>
                <a:latin typeface="+mn-lt"/>
                <a:ea typeface="+mn-ea"/>
                <a:cs typeface="+mn-cs"/>
              </a:rPr>
              <a:t>                   Se posteriormente a associada relatar lucros, o investidor retoma o reconhecimento da sua parte nesses lucros somente após a sua parte nos lucros igualar a parte das perdas não reconhecidas.</a:t>
            </a:r>
          </a:p>
        </p:txBody>
      </p:sp>
      <p:sp>
        <p:nvSpPr>
          <p:cNvPr id="16" name="Seta para baixo 15"/>
          <p:cNvSpPr/>
          <p:nvPr/>
        </p:nvSpPr>
        <p:spPr>
          <a:xfrm>
            <a:off x="1219200" y="4343400"/>
            <a:ext cx="7620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238</a:t>
            </a:fld>
            <a:endParaRPr lang="pt-PT"/>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3" name="CaixaDeTexto 12"/>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4" name="Marcador de Posição da Data 13"/>
          <p:cNvSpPr>
            <a:spLocks noGrp="1"/>
          </p:cNvSpPr>
          <p:nvPr>
            <p:ph type="dt" sz="half" idx="10"/>
          </p:nvPr>
        </p:nvSpPr>
        <p:spPr/>
        <p:txBody>
          <a:bodyPr/>
          <a:lstStyle/>
          <a:p>
            <a:r>
              <a:rPr lang="pt-PT" smtClean="0"/>
              <a:t>João Gomes /Jorge Pires</a:t>
            </a:r>
            <a:endParaRPr lang="en-US"/>
          </a:p>
        </p:txBody>
      </p:sp>
      <p:sp>
        <p:nvSpPr>
          <p:cNvPr id="15" name="Marcador de Posição do Rodapé 14"/>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358114" cy="36576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Aplicando o método da equivalência patrimonial e reconhecido as perdas da associada (</a:t>
            </a:r>
            <a:r>
              <a:rPr lang="pt-PT" sz="2800" i="1" dirty="0" smtClean="0">
                <a:solidFill>
                  <a:schemeClr val="accent1">
                    <a:lumMod val="75000"/>
                  </a:schemeClr>
                </a:solidFill>
              </a:rPr>
              <a:t>se parte de um investidor nas perdas de uma associada igualar ou exceder o seu interesse na associada, o investidor descontinua o reconhecimento da sua parte de perdas adicionais</a:t>
            </a:r>
            <a:r>
              <a:rPr lang="pt-PT" sz="2800" dirty="0" smtClean="0">
                <a:solidFill>
                  <a:schemeClr val="accent1">
                    <a:lumMod val="50000"/>
                  </a:schemeClr>
                </a:solidFill>
              </a:rPr>
              <a:t>), o investidor deve determinar se é necessário reconhecer qualquer perda por imparidade adicional com respeito ao conjunto de interesses na associada.</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5" name="Marcador de Posição do Número do Diapositivo 4"/>
          <p:cNvSpPr>
            <a:spLocks noGrp="1"/>
          </p:cNvSpPr>
          <p:nvPr>
            <p:ph type="sldNum" sz="quarter" idx="12"/>
          </p:nvPr>
        </p:nvSpPr>
        <p:spPr/>
        <p:txBody>
          <a:bodyPr/>
          <a:lstStyle/>
          <a:p>
            <a:fld id="{4719B857-6CA3-44CB-8B2D-4E132A4A98BF}" type="slidenum">
              <a:rPr lang="pt-PT" smtClean="0"/>
              <a:pPr/>
              <a:t>239</a:t>
            </a:fld>
            <a:endParaRPr lang="pt-PT"/>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6" name="Rectângulo 5"/>
          <p:cNvSpPr/>
          <p:nvPr/>
        </p:nvSpPr>
        <p:spPr>
          <a:xfrm>
            <a:off x="685800" y="1447800"/>
            <a:ext cx="7997970" cy="410445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vert="horz" rtlCol="0" anchor="ctr"/>
          <a:lstStyle/>
          <a:p>
            <a:pPr algn="ctr">
              <a:tabLst>
                <a:tab pos="3228975" algn="l"/>
              </a:tabLst>
            </a:pPr>
            <a:r>
              <a:rPr lang="pt-PT" sz="3600" b="1" cap="small" dirty="0" smtClean="0">
                <a:solidFill>
                  <a:srgbClr val="002060"/>
                </a:solidFill>
              </a:rPr>
              <a:t>Normalização Contabilística</a:t>
            </a:r>
          </a:p>
          <a:p>
            <a:pPr algn="ctr">
              <a:tabLst>
                <a:tab pos="3228975" algn="l"/>
              </a:tabLst>
            </a:pPr>
            <a:r>
              <a:rPr lang="pt-PT" sz="3600" b="1" cap="small" dirty="0" smtClean="0">
                <a:solidFill>
                  <a:srgbClr val="002060"/>
                </a:solidFill>
              </a:rPr>
              <a:t>em Portugal</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24</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981200"/>
            <a:ext cx="7377138" cy="13716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O </a:t>
            </a:r>
            <a:r>
              <a:rPr lang="pt-PT" sz="2800" i="1" dirty="0" smtClean="0">
                <a:solidFill>
                  <a:schemeClr val="accent1">
                    <a:lumMod val="50000"/>
                  </a:schemeClr>
                </a:solidFill>
              </a:rPr>
              <a:t>goodwill </a:t>
            </a:r>
            <a:r>
              <a:rPr lang="pt-PT" sz="2800" dirty="0" smtClean="0">
                <a:solidFill>
                  <a:schemeClr val="accent1">
                    <a:lumMod val="50000"/>
                  </a:schemeClr>
                </a:solidFill>
              </a:rPr>
              <a:t>incluído na quantia escriturada de um investimento numa associada não é reconhecido separadamente.</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10" name="Rectangle 2"/>
          <p:cNvSpPr txBox="1">
            <a:spLocks noChangeArrowheads="1"/>
          </p:cNvSpPr>
          <p:nvPr/>
        </p:nvSpPr>
        <p:spPr>
          <a:xfrm>
            <a:off x="838200" y="3657600"/>
            <a:ext cx="7358114" cy="2438400"/>
          </a:xfrm>
          <a:prstGeom prst="rect">
            <a:avLst/>
          </a:prstGeom>
          <a:ln w="9525" cap="flat" cmpd="sng" algn="ctr">
            <a:noFill/>
            <a:prstDash val="solid"/>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0" marR="0" lvl="0" indent="-342900" algn="just" defTabSz="914400" rtl="0" eaLnBrk="1" fontAlgn="auto" latinLnBrk="0" hangingPunct="1">
              <a:lnSpc>
                <a:spcPct val="90000"/>
              </a:lnSpc>
              <a:spcBef>
                <a:spcPts val="0"/>
              </a:spcBef>
              <a:spcAft>
                <a:spcPts val="0"/>
              </a:spcAft>
              <a:buClrTx/>
              <a:buSzTx/>
              <a:buFont typeface="Arial" pitchFamily="34"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800" b="0" i="0" u="none" strike="noStrike" kern="1200" cap="none" spc="0" normalizeH="0" baseline="0" noProof="0" dirty="0" smtClean="0">
                <a:ln>
                  <a:noFill/>
                </a:ln>
                <a:solidFill>
                  <a:schemeClr val="accent1">
                    <a:lumMod val="50000"/>
                  </a:schemeClr>
                </a:solidFill>
                <a:effectLst/>
                <a:uLnTx/>
                <a:uFillTx/>
                <a:latin typeface="+mn-lt"/>
                <a:ea typeface="+mn-ea"/>
                <a:cs typeface="+mn-cs"/>
              </a:rPr>
              <a:t>              Logo, a totalidade da quantia escriturada do investimento é testada quanto a imparidade segundo a NCRF 12, comparando a sua </a:t>
            </a:r>
            <a:r>
              <a:rPr kumimoji="0" lang="pt-PT" sz="2800" b="1" i="0" u="sng" strike="noStrike" kern="1200" cap="none" spc="0" normalizeH="0" baseline="0" noProof="0" dirty="0" smtClean="0">
                <a:ln>
                  <a:noFill/>
                </a:ln>
                <a:solidFill>
                  <a:schemeClr val="accent1">
                    <a:lumMod val="50000"/>
                  </a:schemeClr>
                </a:solidFill>
                <a:effectLst/>
                <a:uLnTx/>
                <a:uFillTx/>
                <a:latin typeface="+mn-lt"/>
                <a:ea typeface="+mn-ea"/>
                <a:cs typeface="+mn-cs"/>
              </a:rPr>
              <a:t>quantia recuperável</a:t>
            </a:r>
            <a:r>
              <a:rPr kumimoji="0" lang="pt-PT" sz="2800" b="0" i="0" u="none" strike="noStrike" kern="1200" cap="none" spc="0" normalizeH="0" baseline="0" noProof="0" dirty="0" smtClean="0">
                <a:ln>
                  <a:noFill/>
                </a:ln>
                <a:solidFill>
                  <a:schemeClr val="accent1">
                    <a:lumMod val="50000"/>
                  </a:schemeClr>
                </a:solidFill>
                <a:effectLst/>
                <a:uLnTx/>
                <a:uFillTx/>
                <a:latin typeface="+mn-lt"/>
                <a:ea typeface="+mn-ea"/>
                <a:cs typeface="+mn-cs"/>
              </a:rPr>
              <a:t> (o mais elevado entre valor de uso e justo valor, menos os custos de vender) com a sua </a:t>
            </a:r>
            <a:r>
              <a:rPr kumimoji="0" lang="pt-PT" sz="2800" b="1" i="0" u="sng" strike="noStrike" kern="1200" cap="none" spc="0" normalizeH="0" baseline="0" noProof="0" dirty="0" smtClean="0">
                <a:ln>
                  <a:noFill/>
                </a:ln>
                <a:solidFill>
                  <a:schemeClr val="accent1">
                    <a:lumMod val="50000"/>
                  </a:schemeClr>
                </a:solidFill>
                <a:effectLst/>
                <a:uLnTx/>
                <a:uFillTx/>
                <a:latin typeface="+mn-lt"/>
                <a:ea typeface="+mn-ea"/>
                <a:cs typeface="+mn-cs"/>
              </a:rPr>
              <a:t>quantia escriturada</a:t>
            </a:r>
            <a:r>
              <a:rPr kumimoji="0" lang="pt-PT" sz="2800" b="0" i="0" u="none" strike="noStrike" kern="1200" cap="none" spc="0" normalizeH="0" baseline="0" noProof="0" dirty="0" smtClean="0">
                <a:ln>
                  <a:noFill/>
                </a:ln>
                <a:solidFill>
                  <a:schemeClr val="accent1">
                    <a:lumMod val="50000"/>
                  </a:schemeClr>
                </a:solidFill>
                <a:effectLst/>
                <a:uLnTx/>
                <a:uFillTx/>
                <a:latin typeface="+mn-lt"/>
                <a:ea typeface="+mn-ea"/>
                <a:cs typeface="+mn-cs"/>
              </a:rPr>
              <a:t>.</a:t>
            </a:r>
          </a:p>
        </p:txBody>
      </p:sp>
      <p:sp>
        <p:nvSpPr>
          <p:cNvPr id="16" name="Seta para baixo 15"/>
          <p:cNvSpPr/>
          <p:nvPr/>
        </p:nvSpPr>
        <p:spPr>
          <a:xfrm>
            <a:off x="1066800" y="3200400"/>
            <a:ext cx="6858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240</a:t>
            </a:fld>
            <a:endParaRPr lang="pt-PT"/>
          </a:p>
        </p:txBody>
      </p:sp>
      <p:pic>
        <p:nvPicPr>
          <p:cNvPr id="12" name="Imagem 1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3" name="CaixaDeTexto 12"/>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4" name="Marcador de Posição da Data 13"/>
          <p:cNvSpPr>
            <a:spLocks noGrp="1"/>
          </p:cNvSpPr>
          <p:nvPr>
            <p:ph type="dt" sz="half" idx="10"/>
          </p:nvPr>
        </p:nvSpPr>
        <p:spPr/>
        <p:txBody>
          <a:bodyPr/>
          <a:lstStyle/>
          <a:p>
            <a:r>
              <a:rPr lang="pt-PT" smtClean="0"/>
              <a:t>João Gomes /Jorge Pires</a:t>
            </a:r>
            <a:endParaRPr lang="en-US"/>
          </a:p>
        </p:txBody>
      </p:sp>
      <p:sp>
        <p:nvSpPr>
          <p:cNvPr id="15" name="Marcador de Posição do Rodapé 14"/>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828800"/>
            <a:ext cx="7377138" cy="9144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Para determinar o </a:t>
            </a:r>
            <a:r>
              <a:rPr lang="pt-PT" sz="2800" u="sng" dirty="0" smtClean="0">
                <a:solidFill>
                  <a:schemeClr val="accent1">
                    <a:lumMod val="50000"/>
                  </a:schemeClr>
                </a:solidFill>
              </a:rPr>
              <a:t>valor de uso do investimento</a:t>
            </a:r>
            <a:r>
              <a:rPr lang="pt-PT" sz="2800" dirty="0" smtClean="0">
                <a:solidFill>
                  <a:schemeClr val="accent1">
                    <a:lumMod val="50000"/>
                  </a:schemeClr>
                </a:solidFill>
              </a:rPr>
              <a:t>, uma entidade estima:</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10" name="Rectangle 2"/>
          <p:cNvSpPr txBox="1">
            <a:spLocks noChangeArrowheads="1"/>
          </p:cNvSpPr>
          <p:nvPr/>
        </p:nvSpPr>
        <p:spPr>
          <a:xfrm>
            <a:off x="1752600" y="2895600"/>
            <a:ext cx="6443714" cy="1752600"/>
          </a:xfrm>
          <a:prstGeom prst="rect">
            <a:avLst/>
          </a:prstGeom>
          <a:ln w="9525" cap="flat" cmpd="sng" algn="ctr">
            <a:noFill/>
            <a:prstDash val="solid"/>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lvl="0" indent="-342900" algn="just" fontAlgn="auto">
              <a:lnSpc>
                <a:spcPct val="90000"/>
              </a:lnSpc>
              <a:spcBef>
                <a:spcPts val="0"/>
              </a:spcBef>
              <a:spcAft>
                <a:spcPts val="0"/>
              </a:spcAft>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400" dirty="0" smtClean="0">
                <a:solidFill>
                  <a:schemeClr val="accent1">
                    <a:lumMod val="50000"/>
                  </a:schemeClr>
                </a:solidFill>
              </a:rPr>
              <a:t>A sua parte no valor presente dos futuros fluxos de caixa estimados que se espera que venham a ser gerados pela associada (incluindo os fluxos de caixa das operações da associada e os proventos da alienação final do investimento).</a:t>
            </a:r>
            <a:endParaRPr kumimoji="0" lang="pt-PT" sz="2400" b="0" i="0" u="none" strike="noStrike" kern="1200" cap="none" spc="0" normalizeH="0" baseline="0" noProof="0" dirty="0" smtClean="0">
              <a:ln>
                <a:noFill/>
              </a:ln>
              <a:solidFill>
                <a:schemeClr val="accent1">
                  <a:lumMod val="50000"/>
                </a:schemeClr>
              </a:solidFill>
              <a:effectLst/>
              <a:uLnTx/>
              <a:uFillTx/>
              <a:latin typeface="+mn-lt"/>
              <a:ea typeface="+mn-ea"/>
              <a:cs typeface="+mn-cs"/>
            </a:endParaRPr>
          </a:p>
        </p:txBody>
      </p:sp>
      <p:sp>
        <p:nvSpPr>
          <p:cNvPr id="17" name="Rectangle 2"/>
          <p:cNvSpPr txBox="1">
            <a:spLocks noChangeArrowheads="1"/>
          </p:cNvSpPr>
          <p:nvPr/>
        </p:nvSpPr>
        <p:spPr>
          <a:xfrm>
            <a:off x="1752600" y="4800600"/>
            <a:ext cx="6443714" cy="1447800"/>
          </a:xfrm>
          <a:prstGeom prst="rect">
            <a:avLst/>
          </a:prstGeom>
          <a:ln w="9525" cap="flat" cmpd="sng" algn="ctr">
            <a:noFill/>
            <a:prstDash val="solid"/>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lvl="0" indent="-342900" algn="just" fontAlgn="auto">
              <a:lnSpc>
                <a:spcPct val="90000"/>
              </a:lnSpc>
              <a:spcBef>
                <a:spcPts val="0"/>
              </a:spcBef>
              <a:spcAft>
                <a:spcPts val="0"/>
              </a:spcAft>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400" dirty="0" smtClean="0">
                <a:solidFill>
                  <a:schemeClr val="accent1">
                    <a:lumMod val="50000"/>
                  </a:schemeClr>
                </a:solidFill>
              </a:rPr>
              <a:t>O valor presente dos futuros fluxos de caixa estimados que se espera que surjam de dividendos a serem recebidos do investimento e da sua alienação final. </a:t>
            </a:r>
            <a:endParaRPr kumimoji="0" lang="pt-PT" sz="2400" b="0" i="0" u="none" strike="noStrike" kern="1200" cap="none" spc="0" normalizeH="0" baseline="0" noProof="0" dirty="0" smtClean="0">
              <a:ln>
                <a:noFill/>
              </a:ln>
              <a:solidFill>
                <a:schemeClr val="accent1">
                  <a:lumMod val="50000"/>
                </a:schemeClr>
              </a:solidFill>
              <a:effectLst/>
              <a:uLnTx/>
              <a:uFillTx/>
              <a:latin typeface="+mn-lt"/>
              <a:ea typeface="+mn-ea"/>
              <a:cs typeface="+mn-cs"/>
            </a:endParaRPr>
          </a:p>
        </p:txBody>
      </p:sp>
      <p:sp>
        <p:nvSpPr>
          <p:cNvPr id="18" name="CaixaDeTexto 17"/>
          <p:cNvSpPr txBox="1"/>
          <p:nvPr/>
        </p:nvSpPr>
        <p:spPr>
          <a:xfrm>
            <a:off x="838200" y="4495800"/>
            <a:ext cx="838200" cy="523220"/>
          </a:xfrm>
          <a:prstGeom prst="rect">
            <a:avLst/>
          </a:prstGeom>
          <a:noFill/>
        </p:spPr>
        <p:txBody>
          <a:bodyPr wrap="square" rtlCol="0">
            <a:spAutoFit/>
          </a:bodyPr>
          <a:lstStyle/>
          <a:p>
            <a:pPr algn="ctr"/>
            <a:r>
              <a:rPr lang="pt-PT" sz="2800" b="1" dirty="0" smtClean="0">
                <a:solidFill>
                  <a:srgbClr val="0070C0"/>
                </a:solidFill>
                <a:latin typeface="+mn-lt"/>
              </a:rPr>
              <a:t>ou</a:t>
            </a:r>
            <a:endParaRPr lang="pt-PT" sz="2800" b="1" dirty="0">
              <a:solidFill>
                <a:srgbClr val="0070C0"/>
              </a:solidFill>
              <a:latin typeface="+mn-lt"/>
            </a:endParaRPr>
          </a:p>
        </p:txBody>
      </p:sp>
      <p:cxnSp>
        <p:nvCxnSpPr>
          <p:cNvPr id="20" name="Conexão em ângulos rectos 19"/>
          <p:cNvCxnSpPr>
            <a:stCxn id="7170" idx="1"/>
            <a:endCxn id="10" idx="1"/>
          </p:cNvCxnSpPr>
          <p:nvPr/>
        </p:nvCxnSpPr>
        <p:spPr>
          <a:xfrm rot="10800000" flipH="1" flipV="1">
            <a:off x="838200" y="2286000"/>
            <a:ext cx="914400" cy="1485900"/>
          </a:xfrm>
          <a:prstGeom prst="bentConnector3">
            <a:avLst>
              <a:gd name="adj1" fmla="val -25000"/>
            </a:avLst>
          </a:prstGeom>
          <a:ln w="101600">
            <a:solidFill>
              <a:srgbClr val="FFC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Conexão em ângulos rectos 21"/>
          <p:cNvCxnSpPr>
            <a:stCxn id="7170" idx="1"/>
            <a:endCxn id="17" idx="1"/>
          </p:cNvCxnSpPr>
          <p:nvPr/>
        </p:nvCxnSpPr>
        <p:spPr>
          <a:xfrm rot="10800000" flipH="1" flipV="1">
            <a:off x="838200" y="2286000"/>
            <a:ext cx="914400" cy="3238500"/>
          </a:xfrm>
          <a:prstGeom prst="bentConnector3">
            <a:avLst>
              <a:gd name="adj1" fmla="val -25000"/>
            </a:avLst>
          </a:prstGeom>
          <a:ln w="101600">
            <a:solidFill>
              <a:srgbClr val="FFC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Marcador de Posição do Número do Diapositivo 10"/>
          <p:cNvSpPr>
            <a:spLocks noGrp="1"/>
          </p:cNvSpPr>
          <p:nvPr>
            <p:ph type="sldNum" sz="quarter" idx="12"/>
          </p:nvPr>
        </p:nvSpPr>
        <p:spPr/>
        <p:txBody>
          <a:bodyPr/>
          <a:lstStyle/>
          <a:p>
            <a:fld id="{4719B857-6CA3-44CB-8B2D-4E132A4A98BF}" type="slidenum">
              <a:rPr lang="pt-PT" smtClean="0"/>
              <a:pPr/>
              <a:t>241</a:t>
            </a:fld>
            <a:endParaRPr lang="pt-PT"/>
          </a:p>
        </p:txBody>
      </p:sp>
      <p:pic>
        <p:nvPicPr>
          <p:cNvPr id="14" name="Imagem 1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6" name="Marcador de Posição da Data 15"/>
          <p:cNvSpPr>
            <a:spLocks noGrp="1"/>
          </p:cNvSpPr>
          <p:nvPr>
            <p:ph type="dt" sz="half" idx="10"/>
          </p:nvPr>
        </p:nvSpPr>
        <p:spPr/>
        <p:txBody>
          <a:bodyPr/>
          <a:lstStyle/>
          <a:p>
            <a:r>
              <a:rPr lang="pt-PT" smtClean="0"/>
              <a:t>João Gomes /Jorge Pires</a:t>
            </a:r>
            <a:endParaRPr lang="en-US"/>
          </a:p>
        </p:txBody>
      </p:sp>
      <p:sp>
        <p:nvSpPr>
          <p:cNvPr id="19" name="Marcador de Posição do Rodapé 18"/>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981200"/>
            <a:ext cx="7391400" cy="9906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A quantia recuperável de um investimento numa associada é avaliada para cada associada.</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17" name="Rectangle 2"/>
          <p:cNvSpPr txBox="1">
            <a:spLocks noChangeArrowheads="1"/>
          </p:cNvSpPr>
          <p:nvPr/>
        </p:nvSpPr>
        <p:spPr>
          <a:xfrm>
            <a:off x="838200" y="3581400"/>
            <a:ext cx="7377138" cy="1371600"/>
          </a:xfrm>
          <a:prstGeom prst="rect">
            <a:avLst/>
          </a:prstGeom>
          <a:ln w="9525" cap="flat" cmpd="sng" algn="ctr">
            <a:noFill/>
            <a:prstDash val="solid"/>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0" marR="0" lvl="0" indent="-342900" algn="just" defTabSz="914400" rtl="0" eaLnBrk="1" fontAlgn="auto" latinLnBrk="0" hangingPunct="1">
              <a:lnSpc>
                <a:spcPct val="90000"/>
              </a:lnSpc>
              <a:spcBef>
                <a:spcPts val="0"/>
              </a:spcBef>
              <a:spcAft>
                <a:spcPts val="0"/>
              </a:spcAft>
              <a:buClrTx/>
              <a:buSzTx/>
              <a:buFont typeface="Arial" pitchFamily="34"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800" b="0" i="0" u="none" strike="noStrike" kern="1200" cap="none" spc="0" normalizeH="0" baseline="0" noProof="0" dirty="0" smtClean="0">
                <a:ln>
                  <a:noFill/>
                </a:ln>
                <a:solidFill>
                  <a:schemeClr val="accent1">
                    <a:lumMod val="50000"/>
                  </a:schemeClr>
                </a:solidFill>
                <a:effectLst/>
                <a:uLnTx/>
                <a:uFillTx/>
                <a:latin typeface="+mn-lt"/>
                <a:ea typeface="+mn-ea"/>
                <a:cs typeface="+mn-cs"/>
              </a:rPr>
              <a:t>Excepto no caso em que a associada não gera influxos de caixa largamente independentes dos de outros activos da entidade.</a:t>
            </a:r>
          </a:p>
        </p:txBody>
      </p:sp>
      <p:sp>
        <p:nvSpPr>
          <p:cNvPr id="18" name="Seta para baixo 17"/>
          <p:cNvSpPr/>
          <p:nvPr/>
        </p:nvSpPr>
        <p:spPr>
          <a:xfrm>
            <a:off x="1219200" y="2819400"/>
            <a:ext cx="838200" cy="838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242</a:t>
            </a:fld>
            <a:endParaRPr lang="pt-PT"/>
          </a:p>
        </p:txBody>
      </p:sp>
      <p:pic>
        <p:nvPicPr>
          <p:cNvPr id="11" name="Imagem 10"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2" name="CaixaDeTexto 11"/>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3" name="Marcador de Posição da Data 12"/>
          <p:cNvSpPr>
            <a:spLocks noGrp="1"/>
          </p:cNvSpPr>
          <p:nvPr>
            <p:ph type="dt" sz="half" idx="10"/>
          </p:nvPr>
        </p:nvSpPr>
        <p:spPr/>
        <p:txBody>
          <a:bodyPr/>
          <a:lstStyle/>
          <a:p>
            <a:r>
              <a:rPr lang="pt-PT" smtClean="0"/>
              <a:t>João Gomes /Jorge Pires</a:t>
            </a:r>
            <a:endParaRPr lang="en-US"/>
          </a:p>
        </p:txBody>
      </p:sp>
      <p:sp>
        <p:nvSpPr>
          <p:cNvPr id="14" name="Marcador de Posição do Rodapé 13"/>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828800"/>
            <a:ext cx="7358114" cy="3581400"/>
          </a:xfrm>
          <a:solidFill>
            <a:schemeClr val="accent1">
              <a:lumMod val="20000"/>
              <a:lumOff val="80000"/>
            </a:schemeClr>
          </a:solidFill>
          <a:ln/>
          <a:effectLst>
            <a:outerShdw blurRad="50800" dist="38100" dir="18900000" algn="bl" rotWithShape="0">
              <a:prstClr val="black">
                <a:alpha val="40000"/>
              </a:prstClr>
            </a:outerShdw>
          </a:effectLst>
        </p:spPr>
        <p:txBody>
          <a:bodyPr>
            <a:noAutofit/>
          </a:bodyPr>
          <a:lstStyle/>
          <a:p>
            <a:pPr algn="just">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400" dirty="0" smtClean="0">
                <a:solidFill>
                  <a:schemeClr val="accent1">
                    <a:lumMod val="50000"/>
                  </a:schemeClr>
                </a:solidFill>
              </a:rPr>
              <a:t>Pelo método da equivalência patrimonial, o investimento numa entidade é inicialmente reconhecido pelo custo e a quantia escriturada é aumentada ou diminuída para reconhecer a parte do investidor nos resultados da investida depois da data da aquisição (reconhecida nos resultados do investidor). </a:t>
            </a:r>
          </a:p>
          <a:p>
            <a:pPr algn="just">
              <a:lnSpc>
                <a:spcPct val="90000"/>
              </a:lnSpc>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t-PT" sz="2400" dirty="0" smtClean="0">
              <a:solidFill>
                <a:schemeClr val="accent1">
                  <a:lumMod val="50000"/>
                </a:schemeClr>
              </a:solidFill>
            </a:endParaRPr>
          </a:p>
          <a:p>
            <a:pPr algn="just">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400" dirty="0" smtClean="0">
                <a:solidFill>
                  <a:schemeClr val="accent1">
                    <a:lumMod val="50000"/>
                  </a:schemeClr>
                </a:solidFill>
              </a:rPr>
              <a:t>As distribuições recebidas de uma investida reduzem a quantia escriturada do investimento. </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5" name="Marcador de Posição do Número do Diapositivo 4"/>
          <p:cNvSpPr>
            <a:spLocks noGrp="1"/>
          </p:cNvSpPr>
          <p:nvPr>
            <p:ph type="sldNum" sz="quarter" idx="12"/>
          </p:nvPr>
        </p:nvSpPr>
        <p:spPr/>
        <p:txBody>
          <a:bodyPr/>
          <a:lstStyle/>
          <a:p>
            <a:fld id="{4719B857-6CA3-44CB-8B2D-4E132A4A98BF}" type="slidenum">
              <a:rPr lang="pt-PT" smtClean="0"/>
              <a:pPr/>
              <a:t>243</a:t>
            </a:fld>
            <a:endParaRPr lang="pt-PT"/>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752600"/>
            <a:ext cx="7358114" cy="4419600"/>
          </a:xfrm>
          <a:solidFill>
            <a:schemeClr val="accent1">
              <a:lumMod val="20000"/>
              <a:lumOff val="80000"/>
            </a:schemeClr>
          </a:solidFill>
          <a:ln/>
          <a:effectLst>
            <a:outerShdw blurRad="50800" dist="38100" dir="18900000" algn="bl" rotWithShape="0">
              <a:prstClr val="black">
                <a:alpha val="40000"/>
              </a:prstClr>
            </a:outerShdw>
          </a:effectLst>
        </p:spPr>
        <p:txBody>
          <a:bodyPr>
            <a:noAutofit/>
          </a:bodyPr>
          <a:lstStyle/>
          <a:p>
            <a:pPr algn="just">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400" dirty="0" smtClean="0">
                <a:solidFill>
                  <a:schemeClr val="accent1">
                    <a:lumMod val="50000"/>
                  </a:schemeClr>
                </a:solidFill>
              </a:rPr>
              <a:t>Podem também ser necessários ajustamentos na quantia escriturada, para alterações no interesse proporcional do investidor na investida resultantes de alterações no capital próprio da investida que não tenham sido reconhecidas nos resultados da investida. </a:t>
            </a:r>
          </a:p>
          <a:p>
            <a:pPr algn="just">
              <a:lnSpc>
                <a:spcPct val="90000"/>
              </a:lnSpc>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t-PT" sz="2400" dirty="0" smtClean="0">
              <a:solidFill>
                <a:schemeClr val="accent1">
                  <a:lumMod val="50000"/>
                </a:schemeClr>
              </a:solidFill>
            </a:endParaRPr>
          </a:p>
          <a:p>
            <a:pPr algn="just">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400" dirty="0" smtClean="0">
                <a:solidFill>
                  <a:schemeClr val="accent1">
                    <a:lumMod val="50000"/>
                  </a:schemeClr>
                </a:solidFill>
              </a:rPr>
              <a:t>Tais alterações incluem as resultantes da revalorização de AFT e das diferenças de transposição de moeda estrangeira. </a:t>
            </a:r>
          </a:p>
          <a:p>
            <a:pPr algn="just">
              <a:lnSpc>
                <a:spcPct val="90000"/>
              </a:lnSpc>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t-PT" sz="2400" dirty="0" smtClean="0">
              <a:solidFill>
                <a:schemeClr val="accent1">
                  <a:lumMod val="50000"/>
                </a:schemeClr>
              </a:solidFill>
            </a:endParaRPr>
          </a:p>
          <a:p>
            <a:pPr algn="just">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400" dirty="0" smtClean="0">
                <a:solidFill>
                  <a:schemeClr val="accent1">
                    <a:lumMod val="50000"/>
                  </a:schemeClr>
                </a:solidFill>
              </a:rPr>
              <a:t>A parte do investidor nessas alterações é reconhecida directamente no seu capital próprio.</a:t>
            </a:r>
            <a:endParaRPr lang="en-GB" sz="2400" dirty="0">
              <a:solidFill>
                <a:schemeClr val="accent1">
                  <a:lumMod val="50000"/>
                </a:schemeClr>
              </a:solidFill>
            </a:endParaRP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5" name="Marcador de Posição do Número do Diapositivo 4"/>
          <p:cNvSpPr>
            <a:spLocks noGrp="1"/>
          </p:cNvSpPr>
          <p:nvPr>
            <p:ph type="sldNum" sz="quarter" idx="12"/>
          </p:nvPr>
        </p:nvSpPr>
        <p:spPr/>
        <p:txBody>
          <a:bodyPr/>
          <a:lstStyle/>
          <a:p>
            <a:fld id="{4719B857-6CA3-44CB-8B2D-4E132A4A98BF}" type="slidenum">
              <a:rPr lang="pt-PT" smtClean="0"/>
              <a:pPr/>
              <a:t>244</a:t>
            </a:fld>
            <a:endParaRPr lang="pt-PT"/>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981200"/>
            <a:ext cx="7391400" cy="16002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As DF do investidor devem ser preparadas usando políticas contabilísticas uniformes para transacções e acontecimentos idênticos em circunstâncias semelhantes.</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equivalência patrimonial</a:t>
            </a:r>
            <a:endParaRPr lang="pt-PT" sz="2400" b="1" dirty="0">
              <a:solidFill>
                <a:srgbClr val="FFC000"/>
              </a:solidFill>
            </a:endParaRPr>
          </a:p>
        </p:txBody>
      </p:sp>
      <p:sp>
        <p:nvSpPr>
          <p:cNvPr id="17" name="Rectangle 2"/>
          <p:cNvSpPr txBox="1">
            <a:spLocks noChangeArrowheads="1"/>
          </p:cNvSpPr>
          <p:nvPr/>
        </p:nvSpPr>
        <p:spPr>
          <a:xfrm>
            <a:off x="838200" y="3810000"/>
            <a:ext cx="7377138" cy="2438400"/>
          </a:xfrm>
          <a:prstGeom prst="rect">
            <a:avLst/>
          </a:prstGeom>
          <a:ln w="9525" cap="flat" cmpd="sng" algn="ctr">
            <a:noFill/>
            <a:prstDash val="solid"/>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lvl="0" indent="-342900" algn="just" fontAlgn="auto">
              <a:lnSpc>
                <a:spcPct val="90000"/>
              </a:lnSpc>
              <a:spcBef>
                <a:spcPts val="0"/>
              </a:spcBef>
              <a:spcAft>
                <a:spcPts val="0"/>
              </a:spcAft>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400" dirty="0" smtClean="0">
                <a:solidFill>
                  <a:schemeClr val="accent1">
                    <a:lumMod val="50000"/>
                  </a:schemeClr>
                </a:solidFill>
              </a:rPr>
              <a:t>Se uma investida usar políticas contabilísticas diferentes das do investidor para transacções e acontecimentos idênticos em circunstancias semelhantes, devem ser feitos ajustamentos para conformar as políticas contabilísticas da investida às do investidor quando as DF da investida forem usadas pelo investidor na aplicação do MEP.</a:t>
            </a:r>
            <a:endParaRPr kumimoji="0" lang="pt-PT" sz="2400" b="0" i="0" u="none" strike="noStrike" kern="1200" cap="none" spc="0" normalizeH="0" baseline="0" noProof="0" dirty="0" smtClean="0">
              <a:ln>
                <a:noFill/>
              </a:ln>
              <a:solidFill>
                <a:schemeClr val="accent1">
                  <a:lumMod val="50000"/>
                </a:schemeClr>
              </a:solidFill>
              <a:effectLst/>
              <a:uLnTx/>
              <a:uFillTx/>
              <a:latin typeface="+mn-lt"/>
              <a:ea typeface="+mn-ea"/>
              <a:cs typeface="+mn-cs"/>
            </a:endParaRPr>
          </a:p>
        </p:txBody>
      </p:sp>
      <p:sp>
        <p:nvSpPr>
          <p:cNvPr id="16" name="Seta para baixo 15"/>
          <p:cNvSpPr/>
          <p:nvPr/>
        </p:nvSpPr>
        <p:spPr>
          <a:xfrm>
            <a:off x="5867400" y="3276600"/>
            <a:ext cx="1447800" cy="609600"/>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7" name="Marcador de Posição do Número do Diapositivo 6"/>
          <p:cNvSpPr>
            <a:spLocks noGrp="1"/>
          </p:cNvSpPr>
          <p:nvPr>
            <p:ph type="sldNum" sz="quarter" idx="12"/>
          </p:nvPr>
        </p:nvSpPr>
        <p:spPr/>
        <p:txBody>
          <a:bodyPr/>
          <a:lstStyle/>
          <a:p>
            <a:fld id="{4719B857-6CA3-44CB-8B2D-4E132A4A98BF}" type="slidenum">
              <a:rPr lang="pt-PT" smtClean="0"/>
              <a:pPr/>
              <a:t>245</a:t>
            </a:fld>
            <a:endParaRPr lang="pt-PT"/>
          </a:p>
        </p:txBody>
      </p:sp>
      <p:pic>
        <p:nvPicPr>
          <p:cNvPr id="11" name="Imagem 10"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2" name="CaixaDeTexto 11"/>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3" name="Marcador de Posição da Data 12"/>
          <p:cNvSpPr>
            <a:spLocks noGrp="1"/>
          </p:cNvSpPr>
          <p:nvPr>
            <p:ph type="dt" sz="half" idx="10"/>
          </p:nvPr>
        </p:nvSpPr>
        <p:spPr/>
        <p:txBody>
          <a:bodyPr/>
          <a:lstStyle/>
          <a:p>
            <a:r>
              <a:rPr lang="pt-PT" smtClean="0"/>
              <a:t>João Gomes /Jorge Pires</a:t>
            </a:r>
            <a:endParaRPr lang="en-US"/>
          </a:p>
        </p:txBody>
      </p:sp>
      <p:sp>
        <p:nvSpPr>
          <p:cNvPr id="14" name="Marcador de Posição do Rodapé 13"/>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5" name="Rectângulo 14"/>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Métodos de consolidação</a:t>
            </a:r>
            <a:endParaRPr lang="pt-PT" sz="2400" b="1" dirty="0">
              <a:solidFill>
                <a:srgbClr val="FFC000"/>
              </a:solidFill>
            </a:endParaRPr>
          </a:p>
        </p:txBody>
      </p:sp>
      <p:pic>
        <p:nvPicPr>
          <p:cNvPr id="16"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67000" y="3505200"/>
            <a:ext cx="1529656" cy="2071702"/>
          </a:xfrm>
          <a:prstGeom prst="rect">
            <a:avLst/>
          </a:prstGeom>
          <a:noFill/>
          <a:ln w="9525">
            <a:noFill/>
            <a:miter lim="800000"/>
            <a:headEnd/>
            <a:tailEnd/>
          </a:ln>
        </p:spPr>
      </p:pic>
      <p:sp>
        <p:nvSpPr>
          <p:cNvPr id="17" name="Chamada oval 16"/>
          <p:cNvSpPr/>
          <p:nvPr/>
        </p:nvSpPr>
        <p:spPr>
          <a:xfrm>
            <a:off x="3048000" y="2071678"/>
            <a:ext cx="3810016" cy="1585922"/>
          </a:xfrm>
          <a:prstGeom prst="wedgeEllipseCallou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800" b="1" dirty="0" smtClean="0">
                <a:solidFill>
                  <a:srgbClr val="002060"/>
                </a:solidFill>
              </a:rPr>
              <a:t>Método de consolidação integral</a:t>
            </a:r>
          </a:p>
        </p:txBody>
      </p:sp>
      <p:sp>
        <p:nvSpPr>
          <p:cNvPr id="6" name="Marcador de Posição do Número do Diapositivo 5"/>
          <p:cNvSpPr>
            <a:spLocks noGrp="1"/>
          </p:cNvSpPr>
          <p:nvPr>
            <p:ph type="sldNum" sz="quarter" idx="12"/>
          </p:nvPr>
        </p:nvSpPr>
        <p:spPr/>
        <p:txBody>
          <a:bodyPr/>
          <a:lstStyle/>
          <a:p>
            <a:fld id="{4719B857-6CA3-44CB-8B2D-4E132A4A98BF}" type="slidenum">
              <a:rPr lang="pt-PT" smtClean="0"/>
              <a:pPr/>
              <a:t>246</a:t>
            </a:fld>
            <a:endParaRPr lang="pt-PT"/>
          </a:p>
        </p:txBody>
      </p:sp>
      <p:pic>
        <p:nvPicPr>
          <p:cNvPr id="9" name="Imagem 8"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752600"/>
            <a:ext cx="7358114" cy="3962400"/>
          </a:xfrm>
          <a:ln>
            <a:noFill/>
          </a:ln>
          <a:effectLst>
            <a:outerShdw blurRad="50800" dist="38100" dir="18900000" algn="b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a:noAutofit/>
          </a:bodyPr>
          <a:lstStyle/>
          <a:p>
            <a:pPr algn="just">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600" dirty="0" smtClean="0">
                <a:solidFill>
                  <a:schemeClr val="accent1">
                    <a:lumMod val="50000"/>
                  </a:schemeClr>
                </a:solidFill>
              </a:rPr>
              <a:t>É também denominado por método da consolidação global. </a:t>
            </a:r>
          </a:p>
          <a:p>
            <a:pPr algn="just">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600" dirty="0" smtClean="0">
                <a:solidFill>
                  <a:schemeClr val="accent1">
                    <a:lumMod val="50000"/>
                  </a:schemeClr>
                </a:solidFill>
              </a:rPr>
              <a:t>De acordo com este método, as contas das empresas subsidiárias são consideradas como sendo uma extensão das da empresa-mãe. A participação da empresa-mãe nas subsidiárias é substituída rubrica a rubrica nas DF pelos activos, passivos, gastos e rendimentos. </a:t>
            </a:r>
          </a:p>
          <a:p>
            <a:pPr algn="just">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600" dirty="0" smtClean="0">
                <a:solidFill>
                  <a:schemeClr val="accent1">
                    <a:lumMod val="50000"/>
                  </a:schemeClr>
                </a:solidFill>
              </a:rPr>
              <a:t>Os interesses minoritários são apresentados em rubricas próprias.</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integral</a:t>
            </a:r>
            <a:endParaRPr lang="pt-PT" sz="2400" b="1" dirty="0">
              <a:solidFill>
                <a:srgbClr val="FFC000"/>
              </a:solidFill>
            </a:endParaRPr>
          </a:p>
        </p:txBody>
      </p:sp>
      <p:sp>
        <p:nvSpPr>
          <p:cNvPr id="5" name="Marcador de Posição do Número do Diapositivo 4"/>
          <p:cNvSpPr>
            <a:spLocks noGrp="1"/>
          </p:cNvSpPr>
          <p:nvPr>
            <p:ph type="sldNum" sz="quarter" idx="12"/>
          </p:nvPr>
        </p:nvSpPr>
        <p:spPr/>
        <p:txBody>
          <a:bodyPr/>
          <a:lstStyle/>
          <a:p>
            <a:fld id="{4719B857-6CA3-44CB-8B2D-4E132A4A98BF}" type="slidenum">
              <a:rPr lang="pt-PT" smtClean="0"/>
              <a:pPr/>
              <a:t>247</a:t>
            </a:fld>
            <a:endParaRPr lang="pt-PT"/>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AutoShape 3"/>
          <p:cNvSpPr>
            <a:spLocks noChangeArrowheads="1"/>
          </p:cNvSpPr>
          <p:nvPr/>
        </p:nvSpPr>
        <p:spPr bwMode="auto">
          <a:xfrm>
            <a:off x="7667625" y="549275"/>
            <a:ext cx="1260475" cy="496888"/>
          </a:xfrm>
          <a:prstGeom prst="roundRect">
            <a:avLst>
              <a:gd name="adj" fmla="val 319"/>
            </a:avLst>
          </a:prstGeom>
          <a:noFill/>
          <a:ln w="9525">
            <a:noFill/>
            <a:round/>
            <a:headEnd/>
            <a:tailEnd/>
          </a:ln>
          <a:effectLst/>
        </p:spPr>
        <p:txBody>
          <a:bodyPr wrap="none" anchor="ctr"/>
          <a:lstStyle/>
          <a:p>
            <a:endParaRPr lang="pt-PT"/>
          </a:p>
        </p:txBody>
      </p:sp>
      <p:sp>
        <p:nvSpPr>
          <p:cNvPr id="15" name="Rectângulo 14"/>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Métodos de consolidação</a:t>
            </a:r>
            <a:endParaRPr lang="pt-PT" sz="2400" b="1" dirty="0">
              <a:solidFill>
                <a:srgbClr val="FFC000"/>
              </a:solidFill>
            </a:endParaRPr>
          </a:p>
        </p:txBody>
      </p:sp>
      <p:pic>
        <p:nvPicPr>
          <p:cNvPr id="16" name="Imagem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67000" y="3505200"/>
            <a:ext cx="1529656" cy="2071702"/>
          </a:xfrm>
          <a:prstGeom prst="rect">
            <a:avLst/>
          </a:prstGeom>
          <a:noFill/>
          <a:ln w="9525">
            <a:noFill/>
            <a:miter lim="800000"/>
            <a:headEnd/>
            <a:tailEnd/>
          </a:ln>
        </p:spPr>
      </p:pic>
      <p:sp>
        <p:nvSpPr>
          <p:cNvPr id="17" name="Chamada oval 16"/>
          <p:cNvSpPr/>
          <p:nvPr/>
        </p:nvSpPr>
        <p:spPr>
          <a:xfrm>
            <a:off x="3048000" y="2071678"/>
            <a:ext cx="3810016" cy="1585922"/>
          </a:xfrm>
          <a:prstGeom prst="wedgeEllipseCallou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800" b="1" dirty="0" smtClean="0">
                <a:solidFill>
                  <a:srgbClr val="002060"/>
                </a:solidFill>
              </a:rPr>
              <a:t>Método de consolidação proporcional</a:t>
            </a:r>
          </a:p>
        </p:txBody>
      </p:sp>
      <p:sp>
        <p:nvSpPr>
          <p:cNvPr id="6" name="Marcador de Posição do Número do Diapositivo 5"/>
          <p:cNvSpPr>
            <a:spLocks noGrp="1"/>
          </p:cNvSpPr>
          <p:nvPr>
            <p:ph type="sldNum" sz="quarter" idx="12"/>
          </p:nvPr>
        </p:nvSpPr>
        <p:spPr/>
        <p:txBody>
          <a:bodyPr/>
          <a:lstStyle/>
          <a:p>
            <a:fld id="{4719B857-6CA3-44CB-8B2D-4E132A4A98BF}" type="slidenum">
              <a:rPr lang="pt-PT" smtClean="0"/>
              <a:pPr/>
              <a:t>248</a:t>
            </a:fld>
            <a:endParaRPr lang="pt-PT"/>
          </a:p>
        </p:txBody>
      </p:sp>
      <p:pic>
        <p:nvPicPr>
          <p:cNvPr id="9" name="Imagem 8"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sp>
        <p:nvSpPr>
          <p:cNvPr id="10" name="Rectângulo 9"/>
          <p:cNvSpPr/>
          <p:nvPr/>
        </p:nvSpPr>
        <p:spPr>
          <a:xfrm>
            <a:off x="3657600" y="1752600"/>
            <a:ext cx="18288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002060"/>
                </a:solidFill>
              </a:rPr>
              <a:t>MCP</a:t>
            </a:r>
          </a:p>
        </p:txBody>
      </p:sp>
      <p:sp>
        <p:nvSpPr>
          <p:cNvPr id="16" name="Rectângulo 15"/>
          <p:cNvSpPr/>
          <p:nvPr/>
        </p:nvSpPr>
        <p:spPr>
          <a:xfrm>
            <a:off x="3657600" y="2743200"/>
            <a:ext cx="1828800" cy="6096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Aplicações</a:t>
            </a:r>
          </a:p>
        </p:txBody>
      </p:sp>
      <p:sp>
        <p:nvSpPr>
          <p:cNvPr id="17" name="Rectângulo 16"/>
          <p:cNvSpPr/>
          <p:nvPr/>
        </p:nvSpPr>
        <p:spPr>
          <a:xfrm>
            <a:off x="914400" y="2743200"/>
            <a:ext cx="1828800" cy="8382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Contas individuais</a:t>
            </a:r>
          </a:p>
        </p:txBody>
      </p:sp>
      <p:sp>
        <p:nvSpPr>
          <p:cNvPr id="18" name="Rectângulo 17"/>
          <p:cNvSpPr/>
          <p:nvPr/>
        </p:nvSpPr>
        <p:spPr>
          <a:xfrm>
            <a:off x="6400800" y="2743200"/>
            <a:ext cx="1828800" cy="838200"/>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Contas consolidadas</a:t>
            </a:r>
          </a:p>
        </p:txBody>
      </p:sp>
      <p:sp>
        <p:nvSpPr>
          <p:cNvPr id="21" name="Rectângulo 20"/>
          <p:cNvSpPr/>
          <p:nvPr/>
        </p:nvSpPr>
        <p:spPr>
          <a:xfrm>
            <a:off x="914400" y="4343400"/>
            <a:ext cx="1828800" cy="609600"/>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Investimentos em EC</a:t>
            </a:r>
          </a:p>
        </p:txBody>
      </p:sp>
      <p:cxnSp>
        <p:nvCxnSpPr>
          <p:cNvPr id="29" name="Conexão em ângulos rectos 28"/>
          <p:cNvCxnSpPr>
            <a:stCxn id="17" idx="2"/>
            <a:endCxn id="21" idx="0"/>
          </p:cNvCxnSpPr>
          <p:nvPr/>
        </p:nvCxnSpPr>
        <p:spPr>
          <a:xfrm rot="5400000">
            <a:off x="1447800" y="3962400"/>
            <a:ext cx="762000" cy="1588"/>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exão em ângulos rectos 34"/>
          <p:cNvCxnSpPr>
            <a:stCxn id="10" idx="2"/>
            <a:endCxn id="16" idx="0"/>
          </p:cNvCxnSpPr>
          <p:nvPr/>
        </p:nvCxnSpPr>
        <p:spPr>
          <a:xfrm rot="5400000">
            <a:off x="4381500" y="2552700"/>
            <a:ext cx="381000" cy="1588"/>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exão em ângulos rectos 36"/>
          <p:cNvCxnSpPr>
            <a:stCxn id="16" idx="1"/>
            <a:endCxn id="17" idx="3"/>
          </p:cNvCxnSpPr>
          <p:nvPr/>
        </p:nvCxnSpPr>
        <p:spPr>
          <a:xfrm rot="10800000" flipV="1">
            <a:off x="2743200" y="3048000"/>
            <a:ext cx="914400" cy="114300"/>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exão em ângulos rectos 39"/>
          <p:cNvCxnSpPr>
            <a:stCxn id="16" idx="3"/>
            <a:endCxn id="18" idx="1"/>
          </p:cNvCxnSpPr>
          <p:nvPr/>
        </p:nvCxnSpPr>
        <p:spPr>
          <a:xfrm>
            <a:off x="5486400" y="3048000"/>
            <a:ext cx="914400" cy="114300"/>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onexão em ângulos rectos 47"/>
          <p:cNvCxnSpPr>
            <a:stCxn id="18" idx="2"/>
            <a:endCxn id="43" idx="0"/>
          </p:cNvCxnSpPr>
          <p:nvPr/>
        </p:nvCxnSpPr>
        <p:spPr>
          <a:xfrm rot="5400000">
            <a:off x="6896100" y="4000500"/>
            <a:ext cx="838200" cy="1588"/>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55" name="Rectângulo 54"/>
          <p:cNvSpPr/>
          <p:nvPr/>
        </p:nvSpPr>
        <p:spPr>
          <a:xfrm>
            <a:off x="3429000" y="5638800"/>
            <a:ext cx="2362200" cy="6858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Alternativo</a:t>
            </a:r>
          </a:p>
          <a:p>
            <a:pPr algn="ctr"/>
            <a:r>
              <a:rPr lang="pt-PT" sz="1600" b="1" dirty="0" smtClean="0"/>
              <a:t>(empreendedor sem contas consolidadas)</a:t>
            </a:r>
          </a:p>
        </p:txBody>
      </p:sp>
      <p:sp>
        <p:nvSpPr>
          <p:cNvPr id="56" name="Rectângulo 55"/>
          <p:cNvSpPr/>
          <p:nvPr/>
        </p:nvSpPr>
        <p:spPr>
          <a:xfrm>
            <a:off x="3429000" y="4724400"/>
            <a:ext cx="2362200" cy="6858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Obrigatório</a:t>
            </a:r>
          </a:p>
          <a:p>
            <a:pPr algn="ctr"/>
            <a:r>
              <a:rPr lang="pt-PT" sz="1600" b="1" dirty="0" smtClean="0"/>
              <a:t>(empreendedor contas consolidadas)</a:t>
            </a:r>
          </a:p>
        </p:txBody>
      </p:sp>
      <p:cxnSp>
        <p:nvCxnSpPr>
          <p:cNvPr id="60" name="Conexão em ângulos rectos 59"/>
          <p:cNvCxnSpPr>
            <a:stCxn id="55" idx="1"/>
            <a:endCxn id="21" idx="2"/>
          </p:cNvCxnSpPr>
          <p:nvPr/>
        </p:nvCxnSpPr>
        <p:spPr>
          <a:xfrm rot="10800000">
            <a:off x="1828800" y="4953000"/>
            <a:ext cx="1600200" cy="1028700"/>
          </a:xfrm>
          <a:prstGeom prst="bentConnector2">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61" name="Rectângulo 60"/>
          <p:cNvSpPr/>
          <p:nvPr/>
        </p:nvSpPr>
        <p:spPr>
          <a:xfrm>
            <a:off x="6858000" y="6019800"/>
            <a:ext cx="1524000" cy="381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MEP</a:t>
            </a:r>
          </a:p>
        </p:txBody>
      </p:sp>
      <p:cxnSp>
        <p:nvCxnSpPr>
          <p:cNvPr id="63" name="Conexão em ângulos rectos 62"/>
          <p:cNvCxnSpPr>
            <a:stCxn id="55" idx="3"/>
            <a:endCxn id="61" idx="1"/>
          </p:cNvCxnSpPr>
          <p:nvPr/>
        </p:nvCxnSpPr>
        <p:spPr>
          <a:xfrm>
            <a:off x="5791200" y="5981700"/>
            <a:ext cx="1066800" cy="228600"/>
          </a:xfrm>
          <a:prstGeom prst="bentConnector3">
            <a:avLst>
              <a:gd name="adj1" fmla="val 50000"/>
            </a:avLst>
          </a:prstGeom>
          <a:ln w="508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43" name="Rectângulo 42"/>
          <p:cNvSpPr/>
          <p:nvPr/>
        </p:nvSpPr>
        <p:spPr>
          <a:xfrm>
            <a:off x="6400800" y="4419600"/>
            <a:ext cx="1828800" cy="609600"/>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Investimentos em EC</a:t>
            </a:r>
          </a:p>
        </p:txBody>
      </p:sp>
      <p:cxnSp>
        <p:nvCxnSpPr>
          <p:cNvPr id="57" name="Conexão em ângulos rectos 56"/>
          <p:cNvCxnSpPr>
            <a:stCxn id="56" idx="3"/>
            <a:endCxn id="43" idx="1"/>
          </p:cNvCxnSpPr>
          <p:nvPr/>
        </p:nvCxnSpPr>
        <p:spPr>
          <a:xfrm flipV="1">
            <a:off x="5791200" y="4724400"/>
            <a:ext cx="609600" cy="342900"/>
          </a:xfrm>
          <a:prstGeom prst="bentConnector3">
            <a:avLst>
              <a:gd name="adj1" fmla="val 50000"/>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20" name="Marcador de Posição do Número do Diapositivo 19"/>
          <p:cNvSpPr>
            <a:spLocks noGrp="1"/>
          </p:cNvSpPr>
          <p:nvPr>
            <p:ph type="sldNum" sz="quarter" idx="12"/>
          </p:nvPr>
        </p:nvSpPr>
        <p:spPr/>
        <p:txBody>
          <a:bodyPr/>
          <a:lstStyle/>
          <a:p>
            <a:fld id="{4719B857-6CA3-44CB-8B2D-4E132A4A98BF}" type="slidenum">
              <a:rPr lang="pt-PT" smtClean="0"/>
              <a:pPr/>
              <a:t>249</a:t>
            </a:fld>
            <a:endParaRPr lang="pt-PT"/>
          </a:p>
        </p:txBody>
      </p:sp>
      <p:pic>
        <p:nvPicPr>
          <p:cNvPr id="24" name="Imagem 2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5" name="CaixaDeTexto 2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6" name="Marcador de Posição da Data 25"/>
          <p:cNvSpPr>
            <a:spLocks noGrp="1"/>
          </p:cNvSpPr>
          <p:nvPr>
            <p:ph type="dt" sz="half" idx="10"/>
          </p:nvPr>
        </p:nvSpPr>
        <p:spPr/>
        <p:txBody>
          <a:bodyPr/>
          <a:lstStyle/>
          <a:p>
            <a:r>
              <a:rPr lang="pt-PT" smtClean="0"/>
              <a:t>João Gomes /Jorge Pires</a:t>
            </a:r>
            <a:endParaRPr lang="en-US"/>
          </a:p>
        </p:txBody>
      </p:sp>
      <p:sp>
        <p:nvSpPr>
          <p:cNvPr id="27" name="Marcador de Posição do Rodapé 26"/>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25</a:t>
            </a:fld>
            <a:endParaRPr lang="en-US" dirty="0"/>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ângulo 6"/>
          <p:cNvSpPr/>
          <p:nvPr/>
        </p:nvSpPr>
        <p:spPr>
          <a:xfrm>
            <a:off x="0" y="1295400"/>
            <a:ext cx="8352928"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Normalização Contabilística</a:t>
            </a:r>
            <a:endParaRPr lang="pt-PT" sz="2400" b="1" dirty="0">
              <a:solidFill>
                <a:schemeClr val="bg1"/>
              </a:solidFill>
            </a:endParaRPr>
          </a:p>
        </p:txBody>
      </p:sp>
      <p:sp>
        <p:nvSpPr>
          <p:cNvPr id="12" name="Rectangle 3"/>
          <p:cNvSpPr txBox="1">
            <a:spLocks/>
          </p:cNvSpPr>
          <p:nvPr/>
        </p:nvSpPr>
        <p:spPr>
          <a:xfrm>
            <a:off x="685800" y="2057400"/>
            <a:ext cx="7620000" cy="2286000"/>
          </a:xfrm>
          <a:prstGeom prst="rect">
            <a:avLst/>
          </a:prstGeom>
        </p:spPr>
        <p:txBody>
          <a:bodyPr vert="horz"/>
          <a:lstStyle/>
          <a:p>
            <a:pPr marL="0" marR="0" lvl="0" indent="0" algn="just" defTabSz="914400" rtl="0" eaLnBrk="1" fontAlgn="auto" latinLnBrk="0" hangingPunct="1">
              <a:lnSpc>
                <a:spcPct val="100000"/>
              </a:lnSpc>
              <a:spcBef>
                <a:spcPct val="20000"/>
              </a:spcBef>
              <a:spcAft>
                <a:spcPts val="0"/>
              </a:spcAft>
              <a:buClrTx/>
              <a:buSzTx/>
              <a:buFont typeface="Wingdings 3" pitchFamily="18" charset="2"/>
              <a:buNone/>
              <a:tabLst/>
              <a:defRPr/>
            </a:pPr>
            <a:r>
              <a:rPr kumimoji="0" lang="pt-PT" sz="2000" b="0" i="0" u="none" strike="noStrike" kern="1200" cap="none" spc="0" normalizeH="0" baseline="0" noProof="0" dirty="0" smtClean="0">
                <a:ln>
                  <a:noFill/>
                </a:ln>
                <a:solidFill>
                  <a:schemeClr val="tx1"/>
                </a:solidFill>
                <a:effectLst/>
                <a:uLnTx/>
                <a:uFillTx/>
                <a:latin typeface="Calibri" pitchFamily="34" charset="0"/>
              </a:rPr>
              <a:t>Define um conjunto de princípios, procedimentos e critérios no que concerne a:</a:t>
            </a:r>
          </a:p>
          <a:p>
            <a:pPr marL="971550" marR="0" lvl="1" indent="-514350" algn="just" defTabSz="914400" rtl="0" eaLnBrk="1" fontAlgn="auto" latinLnBrk="0" hangingPunct="1">
              <a:lnSpc>
                <a:spcPct val="100000"/>
              </a:lnSpc>
              <a:spcBef>
                <a:spcPct val="20000"/>
              </a:spcBef>
              <a:spcAft>
                <a:spcPts val="0"/>
              </a:spcAft>
              <a:buClrTx/>
              <a:buSzPct val="90000"/>
              <a:buFont typeface="+mj-lt"/>
              <a:buAutoNum type="romanUcPeriod"/>
              <a:tabLst/>
              <a:defRPr/>
            </a:pPr>
            <a:r>
              <a:rPr kumimoji="0" lang="pt-PT" sz="2000" b="0" i="0" u="none" strike="noStrike" kern="1200" cap="none" spc="0" normalizeH="0" baseline="0" noProof="0" dirty="0" smtClean="0">
                <a:ln>
                  <a:noFill/>
                </a:ln>
                <a:solidFill>
                  <a:schemeClr val="tx1"/>
                </a:solidFill>
                <a:effectLst/>
                <a:uLnTx/>
                <a:uFillTx/>
                <a:latin typeface="Calibri" pitchFamily="34" charset="0"/>
              </a:rPr>
              <a:t> Terminologia, âmbito e movimentação de contas;</a:t>
            </a:r>
          </a:p>
          <a:p>
            <a:pPr marL="971550" marR="0" lvl="1" indent="-514350" algn="just" defTabSz="914400" rtl="0" eaLnBrk="1" fontAlgn="auto" latinLnBrk="0" hangingPunct="1">
              <a:lnSpc>
                <a:spcPct val="100000"/>
              </a:lnSpc>
              <a:spcBef>
                <a:spcPct val="20000"/>
              </a:spcBef>
              <a:spcAft>
                <a:spcPts val="0"/>
              </a:spcAft>
              <a:buClrTx/>
              <a:buSzPct val="90000"/>
              <a:buFont typeface="+mj-lt"/>
              <a:buAutoNum type="romanUcPeriod"/>
              <a:tabLst/>
              <a:defRPr/>
            </a:pPr>
            <a:r>
              <a:rPr kumimoji="0" lang="pt-PT" sz="2000" b="0" i="0" u="none" strike="noStrike" kern="1200" cap="none" spc="0" normalizeH="0" baseline="0" noProof="0" dirty="0" smtClean="0">
                <a:ln>
                  <a:noFill/>
                </a:ln>
                <a:solidFill>
                  <a:schemeClr val="tx1"/>
                </a:solidFill>
                <a:effectLst/>
                <a:uLnTx/>
                <a:uFillTx/>
                <a:latin typeface="Calibri" pitchFamily="34" charset="0"/>
              </a:rPr>
              <a:t> Valorização dos elementos patrimoniais;</a:t>
            </a:r>
          </a:p>
          <a:p>
            <a:pPr marL="971550" marR="0" lvl="1" indent="-514350" algn="just" defTabSz="914400" rtl="0" eaLnBrk="1" fontAlgn="auto" latinLnBrk="0" hangingPunct="1">
              <a:lnSpc>
                <a:spcPct val="100000"/>
              </a:lnSpc>
              <a:spcBef>
                <a:spcPct val="20000"/>
              </a:spcBef>
              <a:spcAft>
                <a:spcPts val="0"/>
              </a:spcAft>
              <a:buClrTx/>
              <a:buSzPct val="90000"/>
              <a:buFont typeface="+mj-lt"/>
              <a:buAutoNum type="romanUcPeriod"/>
              <a:tabLst/>
              <a:defRPr/>
            </a:pPr>
            <a:r>
              <a:rPr kumimoji="0" lang="pt-PT" sz="2000" b="0" i="0" u="none" strike="noStrike" kern="1200" cap="none" spc="0" normalizeH="0" baseline="0" noProof="0" dirty="0" smtClean="0">
                <a:ln>
                  <a:noFill/>
                </a:ln>
                <a:solidFill>
                  <a:schemeClr val="tx1"/>
                </a:solidFill>
                <a:effectLst/>
                <a:uLnTx/>
                <a:uFillTx/>
                <a:latin typeface="Calibri" pitchFamily="34" charset="0"/>
              </a:rPr>
              <a:t> Determinação dos resultados; e,</a:t>
            </a:r>
          </a:p>
          <a:p>
            <a:pPr marL="971550" marR="0" lvl="1" indent="-514350" algn="just" defTabSz="914400" rtl="0" eaLnBrk="1" fontAlgn="auto" latinLnBrk="0" hangingPunct="1">
              <a:lnSpc>
                <a:spcPct val="100000"/>
              </a:lnSpc>
              <a:spcBef>
                <a:spcPct val="20000"/>
              </a:spcBef>
              <a:spcAft>
                <a:spcPts val="0"/>
              </a:spcAft>
              <a:buClrTx/>
              <a:buSzPct val="90000"/>
              <a:buFont typeface="+mj-lt"/>
              <a:buAutoNum type="romanUcPeriod"/>
              <a:tabLst/>
              <a:defRPr/>
            </a:pPr>
            <a:r>
              <a:rPr kumimoji="0" lang="pt-PT" sz="2000" b="0" i="0" u="none" strike="noStrike" kern="1200" cap="none" spc="0" normalizeH="0" baseline="0" noProof="0" dirty="0" smtClean="0">
                <a:ln>
                  <a:noFill/>
                </a:ln>
                <a:solidFill>
                  <a:schemeClr val="tx1"/>
                </a:solidFill>
                <a:effectLst/>
                <a:uLnTx/>
                <a:uFillTx/>
                <a:latin typeface="Calibri" pitchFamily="34" charset="0"/>
              </a:rPr>
              <a:t> Apresentação das contas.</a:t>
            </a:r>
          </a:p>
        </p:txBody>
      </p:sp>
      <p:sp>
        <p:nvSpPr>
          <p:cNvPr id="13" name="Rectângulo 12"/>
          <p:cNvSpPr/>
          <p:nvPr/>
        </p:nvSpPr>
        <p:spPr>
          <a:xfrm>
            <a:off x="1219200" y="4648200"/>
            <a:ext cx="7162800" cy="1615827"/>
          </a:xfrm>
          <a:prstGeom prst="rect">
            <a:avLst/>
          </a:prstGeom>
          <a:solidFill>
            <a:schemeClr val="tx2">
              <a:lumMod val="40000"/>
              <a:lumOff val="60000"/>
            </a:schemeClr>
          </a:solidFill>
        </p:spPr>
        <p:txBody>
          <a:bodyPr wrap="square">
            <a:spAutoFit/>
          </a:bodyPr>
          <a:lstStyle/>
          <a:p>
            <a:pPr marL="400050" indent="-400050" algn="just"/>
            <a:r>
              <a:rPr lang="pt-PT" b="1" dirty="0" smtClean="0">
                <a:solidFill>
                  <a:srgbClr val="002060"/>
                </a:solidFill>
                <a:latin typeface="Lucida Sans Unicode" pitchFamily="34" charset="0"/>
              </a:rPr>
              <a:t>OBJECTIVOS:</a:t>
            </a:r>
          </a:p>
          <a:p>
            <a:pPr marL="400050" indent="-400050" algn="just">
              <a:buFont typeface="Wingdings" pitchFamily="2" charset="2"/>
              <a:buChar char="ü"/>
            </a:pPr>
            <a:r>
              <a:rPr lang="pt-PT" dirty="0" smtClean="0">
                <a:solidFill>
                  <a:srgbClr val="002060"/>
                </a:solidFill>
                <a:latin typeface="Lucida Sans Unicode" pitchFamily="34" charset="0"/>
              </a:rPr>
              <a:t>Aproximação modelo adoptado na EU (IASB)</a:t>
            </a:r>
          </a:p>
          <a:p>
            <a:pPr algn="just">
              <a:buFont typeface="Wingdings 3" pitchFamily="18" charset="2"/>
              <a:buNone/>
            </a:pPr>
            <a:endParaRPr lang="pt-PT" sz="300" dirty="0" smtClean="0">
              <a:solidFill>
                <a:srgbClr val="002060"/>
              </a:solidFill>
              <a:latin typeface="Lucida Sans Unicode" pitchFamily="34" charset="0"/>
            </a:endParaRPr>
          </a:p>
          <a:p>
            <a:pPr marL="400050" indent="-400050" algn="just">
              <a:buFont typeface="Wingdings" pitchFamily="2" charset="2"/>
              <a:buChar char="ü"/>
            </a:pPr>
            <a:r>
              <a:rPr lang="pt-PT" dirty="0" smtClean="0">
                <a:solidFill>
                  <a:srgbClr val="002060"/>
                </a:solidFill>
                <a:latin typeface="Lucida Sans Unicode" pitchFamily="34" charset="0"/>
              </a:rPr>
              <a:t>Exigências de relato financeiro</a:t>
            </a:r>
          </a:p>
          <a:p>
            <a:pPr algn="just">
              <a:buFont typeface="Wingdings 3" pitchFamily="18" charset="2"/>
              <a:buNone/>
            </a:pPr>
            <a:endParaRPr lang="pt-PT" sz="300" dirty="0" smtClean="0">
              <a:solidFill>
                <a:srgbClr val="002060"/>
              </a:solidFill>
              <a:latin typeface="Lucida Sans Unicode" pitchFamily="34" charset="0"/>
            </a:endParaRPr>
          </a:p>
          <a:p>
            <a:pPr marL="400050" indent="-400050" algn="just">
              <a:buFont typeface="Wingdings" pitchFamily="2" charset="2"/>
              <a:buChar char="ü"/>
            </a:pPr>
            <a:r>
              <a:rPr lang="pt-PT" dirty="0" smtClean="0">
                <a:solidFill>
                  <a:srgbClr val="002060"/>
                </a:solidFill>
                <a:latin typeface="Lucida Sans Unicode" pitchFamily="34" charset="0"/>
              </a:rPr>
              <a:t>Intercomunicabilidade horizontal e vertical</a:t>
            </a:r>
          </a:p>
          <a:p>
            <a:pPr algn="just">
              <a:buFont typeface="Wingdings 3" pitchFamily="18" charset="2"/>
              <a:buNone/>
            </a:pPr>
            <a:endParaRPr lang="pt-PT" sz="300" dirty="0" smtClean="0">
              <a:solidFill>
                <a:srgbClr val="002060"/>
              </a:solidFill>
              <a:latin typeface="Lucida Sans Unicode" pitchFamily="34" charset="0"/>
            </a:endParaRPr>
          </a:p>
          <a:p>
            <a:pPr marL="400050" indent="-400050" algn="just">
              <a:buFont typeface="Wingdings" pitchFamily="2" charset="2"/>
              <a:buChar char="ü"/>
            </a:pPr>
            <a:r>
              <a:rPr lang="pt-PT" dirty="0" smtClean="0">
                <a:solidFill>
                  <a:srgbClr val="002060"/>
                </a:solidFill>
                <a:latin typeface="Lucida Sans Unicode" pitchFamily="34" charset="0"/>
              </a:rPr>
              <a:t>Flexibilização</a:t>
            </a:r>
            <a:endParaRPr lang="pt-PT" dirty="0">
              <a:solidFill>
                <a:srgbClr val="002060"/>
              </a:solidFill>
            </a:endParaRPr>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57224" y="1981200"/>
            <a:ext cx="7358114" cy="3124200"/>
          </a:xfrm>
          <a:solidFill>
            <a:schemeClr val="accent1">
              <a:lumMod val="20000"/>
              <a:lumOff val="80000"/>
            </a:schemeClr>
          </a:solidFill>
          <a:ln/>
        </p:spPr>
        <p:txBody>
          <a:bodyPr>
            <a:noAutofit/>
          </a:bodyPr>
          <a:lstStyle/>
          <a:p>
            <a:pPr marL="0" algn="just">
              <a:spcBef>
                <a:spcPts val="0"/>
              </a:spcBef>
              <a:buNone/>
            </a:pPr>
            <a:r>
              <a:rPr lang="pt-PT" sz="2800" dirty="0" smtClean="0">
                <a:solidFill>
                  <a:schemeClr val="accent1">
                    <a:lumMod val="50000"/>
                  </a:schemeClr>
                </a:solidFill>
              </a:rPr>
              <a:t>Método de contabilização em que a parte de um empreendedor em cada um dos activos, passivos, rendimentos e ganhos e gastos e perdas de uma entidade conjuntamente controlada é combinada linha a linha com itens semelhantes das DF do empreendedor ou relatada como linhas de itens separadas nas DF do empreendedor.</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dirty="0"/>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sp>
        <p:nvSpPr>
          <p:cNvPr id="5" name="Marcador de Posição do Número do Diapositivo 4"/>
          <p:cNvSpPr>
            <a:spLocks noGrp="1"/>
          </p:cNvSpPr>
          <p:nvPr>
            <p:ph type="sldNum" sz="quarter" idx="12"/>
          </p:nvPr>
        </p:nvSpPr>
        <p:spPr/>
        <p:txBody>
          <a:bodyPr/>
          <a:lstStyle/>
          <a:p>
            <a:fld id="{4719B857-6CA3-44CB-8B2D-4E132A4A98BF}" type="slidenum">
              <a:rPr lang="pt-PT" smtClean="0"/>
              <a:pPr/>
              <a:t>250</a:t>
            </a:fld>
            <a:endParaRPr lang="pt-PT"/>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981200"/>
            <a:ext cx="7391400" cy="17526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O balanço do empreendedor inclui a sua parte nos activos que controla conjuntamente e a sua parte nos passivos pelos quais é conjuntamente responsável.</a:t>
            </a:r>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sp>
        <p:nvSpPr>
          <p:cNvPr id="16" name="Rectangle 2"/>
          <p:cNvSpPr txBox="1">
            <a:spLocks noChangeArrowheads="1"/>
          </p:cNvSpPr>
          <p:nvPr/>
        </p:nvSpPr>
        <p:spPr>
          <a:xfrm>
            <a:off x="838200" y="4191000"/>
            <a:ext cx="7391400" cy="1676400"/>
          </a:xfrm>
          <a:prstGeom prst="rect">
            <a:avLst/>
          </a:prstGeom>
          <a:ln w="9525" cap="flat" cmpd="sng" algn="ctr">
            <a:noFill/>
            <a:prstDash val="solid"/>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0" marR="0" lvl="0" indent="-342900" algn="just" defTabSz="914400" rtl="0" eaLnBrk="1" fontAlgn="auto" latinLnBrk="0" hangingPunct="1">
              <a:lnSpc>
                <a:spcPct val="90000"/>
              </a:lnSpc>
              <a:spcBef>
                <a:spcPts val="0"/>
              </a:spcBef>
              <a:spcAft>
                <a:spcPts val="0"/>
              </a:spcAft>
              <a:buClrTx/>
              <a:buSzTx/>
              <a:buFont typeface="Arial" pitchFamily="34"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800" b="0" i="0" u="none" strike="noStrike" kern="1200" cap="none" spc="0" normalizeH="0" baseline="0" noProof="0" dirty="0" smtClean="0">
                <a:ln>
                  <a:noFill/>
                </a:ln>
                <a:solidFill>
                  <a:schemeClr val="accent1">
                    <a:lumMod val="50000"/>
                  </a:schemeClr>
                </a:solidFill>
                <a:effectLst/>
                <a:uLnTx/>
                <a:uFillTx/>
                <a:latin typeface="+mn-lt"/>
                <a:ea typeface="+mn-ea"/>
                <a:cs typeface="+mn-cs"/>
              </a:rPr>
              <a:t>A demonstração dos resultados do empreendedor inclui a sua parte nos rendimentos e ganhos e gastos e perdas da entidade conjuntamente controlada.</a:t>
            </a:r>
          </a:p>
        </p:txBody>
      </p:sp>
      <p:sp>
        <p:nvSpPr>
          <p:cNvPr id="5" name="Marcador de Posição do Número do Diapositivo 4"/>
          <p:cNvSpPr>
            <a:spLocks noGrp="1"/>
          </p:cNvSpPr>
          <p:nvPr>
            <p:ph type="sldNum" sz="quarter" idx="12"/>
          </p:nvPr>
        </p:nvSpPr>
        <p:spPr/>
        <p:txBody>
          <a:bodyPr/>
          <a:lstStyle/>
          <a:p>
            <a:fld id="{4719B857-6CA3-44CB-8B2D-4E132A4A98BF}" type="slidenum">
              <a:rPr lang="pt-PT" smtClean="0"/>
              <a:pPr/>
              <a:t>251</a:t>
            </a:fld>
            <a:endParaRPr lang="pt-PT"/>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981200"/>
            <a:ext cx="7391400" cy="9906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Podem ser usados formatos diferentes de relato para levar a efeito a consolidação proporcional.</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graphicFrame>
        <p:nvGraphicFramePr>
          <p:cNvPr id="17" name="Diagrama 16"/>
          <p:cNvGraphicFramePr/>
          <p:nvPr/>
        </p:nvGraphicFramePr>
        <p:xfrm>
          <a:off x="2514600" y="3505200"/>
          <a:ext cx="4267200" cy="198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Marcador de Posição do Número do Diapositivo 5"/>
          <p:cNvSpPr>
            <a:spLocks noGrp="1"/>
          </p:cNvSpPr>
          <p:nvPr>
            <p:ph type="sldNum" sz="quarter" idx="12"/>
          </p:nvPr>
        </p:nvSpPr>
        <p:spPr/>
        <p:txBody>
          <a:bodyPr/>
          <a:lstStyle/>
          <a:p>
            <a:fld id="{4719B857-6CA3-44CB-8B2D-4E132A4A98BF}" type="slidenum">
              <a:rPr lang="pt-PT" smtClean="0"/>
              <a:pPr/>
              <a:t>252</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8"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eta para baixo 18"/>
          <p:cNvSpPr/>
          <p:nvPr/>
        </p:nvSpPr>
        <p:spPr>
          <a:xfrm rot="10800000">
            <a:off x="7315200" y="3429000"/>
            <a:ext cx="685800" cy="213360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dirty="0"/>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sp>
        <p:nvSpPr>
          <p:cNvPr id="16" name="Rectângulo 15"/>
          <p:cNvSpPr/>
          <p:nvPr/>
        </p:nvSpPr>
        <p:spPr>
          <a:xfrm>
            <a:off x="6477000" y="2438400"/>
            <a:ext cx="23622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Investidor ou empreendedor</a:t>
            </a:r>
          </a:p>
        </p:txBody>
      </p:sp>
      <p:sp>
        <p:nvSpPr>
          <p:cNvPr id="17" name="Rectângulo 16"/>
          <p:cNvSpPr/>
          <p:nvPr/>
        </p:nvSpPr>
        <p:spPr>
          <a:xfrm>
            <a:off x="4038600" y="2286000"/>
            <a:ext cx="1752600" cy="5334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chemeClr val="accent1">
                    <a:lumMod val="50000"/>
                  </a:schemeClr>
                </a:solidFill>
              </a:rPr>
              <a:t>Parte (%)</a:t>
            </a:r>
          </a:p>
        </p:txBody>
      </p:sp>
      <p:sp>
        <p:nvSpPr>
          <p:cNvPr id="18" name="Oval 17"/>
          <p:cNvSpPr/>
          <p:nvPr/>
        </p:nvSpPr>
        <p:spPr>
          <a:xfrm>
            <a:off x="609600" y="1905000"/>
            <a:ext cx="1981200" cy="914400"/>
          </a:xfrm>
          <a:prstGeom prst="ellipse">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Activos</a:t>
            </a:r>
          </a:p>
        </p:txBody>
      </p:sp>
      <p:sp>
        <p:nvSpPr>
          <p:cNvPr id="21" name="Oval 20"/>
          <p:cNvSpPr/>
          <p:nvPr/>
        </p:nvSpPr>
        <p:spPr>
          <a:xfrm>
            <a:off x="6553200" y="4191000"/>
            <a:ext cx="2209800" cy="914400"/>
          </a:xfrm>
          <a:prstGeom prst="ellipse">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accent1">
                    <a:lumMod val="50000"/>
                  </a:schemeClr>
                </a:solidFill>
              </a:rPr>
              <a:t>Itens semelhantes DF</a:t>
            </a:r>
          </a:p>
        </p:txBody>
      </p:sp>
      <p:sp>
        <p:nvSpPr>
          <p:cNvPr id="23" name="Rectângulo 22"/>
          <p:cNvSpPr/>
          <p:nvPr/>
        </p:nvSpPr>
        <p:spPr>
          <a:xfrm>
            <a:off x="3810000" y="3352800"/>
            <a:ext cx="2362200" cy="1143000"/>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Entidade Conjuntamente Controlada</a:t>
            </a:r>
          </a:p>
        </p:txBody>
      </p:sp>
      <p:sp>
        <p:nvSpPr>
          <p:cNvPr id="24" name="Seta para baixo 23"/>
          <p:cNvSpPr/>
          <p:nvPr/>
        </p:nvSpPr>
        <p:spPr>
          <a:xfrm>
            <a:off x="4572000" y="2743200"/>
            <a:ext cx="685800" cy="68580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5" name="Oval 24"/>
          <p:cNvSpPr/>
          <p:nvPr/>
        </p:nvSpPr>
        <p:spPr>
          <a:xfrm>
            <a:off x="609600" y="2895600"/>
            <a:ext cx="1981200" cy="914400"/>
          </a:xfrm>
          <a:prstGeom prst="ellipse">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Passivos</a:t>
            </a:r>
          </a:p>
        </p:txBody>
      </p:sp>
      <p:sp>
        <p:nvSpPr>
          <p:cNvPr id="26" name="Oval 25"/>
          <p:cNvSpPr/>
          <p:nvPr/>
        </p:nvSpPr>
        <p:spPr>
          <a:xfrm>
            <a:off x="609600" y="3886200"/>
            <a:ext cx="1981200" cy="914400"/>
          </a:xfrm>
          <a:prstGeom prst="ellipse">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600" b="1" dirty="0" smtClean="0"/>
              <a:t>Rendimentos e ganhos</a:t>
            </a:r>
          </a:p>
        </p:txBody>
      </p:sp>
      <p:sp>
        <p:nvSpPr>
          <p:cNvPr id="27" name="Oval 26"/>
          <p:cNvSpPr/>
          <p:nvPr/>
        </p:nvSpPr>
        <p:spPr>
          <a:xfrm>
            <a:off x="609600" y="4876800"/>
            <a:ext cx="1981200" cy="914400"/>
          </a:xfrm>
          <a:prstGeom prst="ellipse">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Gastos e perdas</a:t>
            </a:r>
          </a:p>
        </p:txBody>
      </p:sp>
      <p:cxnSp>
        <p:nvCxnSpPr>
          <p:cNvPr id="29" name="Conexão em ângulos rectos 28"/>
          <p:cNvCxnSpPr>
            <a:stCxn id="27" idx="6"/>
            <a:endCxn id="17" idx="1"/>
          </p:cNvCxnSpPr>
          <p:nvPr/>
        </p:nvCxnSpPr>
        <p:spPr>
          <a:xfrm flipV="1">
            <a:off x="2590800" y="2552700"/>
            <a:ext cx="1447800" cy="2781300"/>
          </a:xfrm>
          <a:prstGeom prst="bentConnector3">
            <a:avLst>
              <a:gd name="adj1" fmla="val 50000"/>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31" name="Conexão em ângulos rectos 30"/>
          <p:cNvCxnSpPr>
            <a:stCxn id="26" idx="6"/>
            <a:endCxn id="17" idx="1"/>
          </p:cNvCxnSpPr>
          <p:nvPr/>
        </p:nvCxnSpPr>
        <p:spPr>
          <a:xfrm flipV="1">
            <a:off x="2590800" y="2552700"/>
            <a:ext cx="1447800" cy="1790700"/>
          </a:xfrm>
          <a:prstGeom prst="bentConnector3">
            <a:avLst>
              <a:gd name="adj1" fmla="val 50000"/>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33" name="Conexão em ângulos rectos 32"/>
          <p:cNvCxnSpPr>
            <a:stCxn id="25" idx="6"/>
            <a:endCxn id="17" idx="1"/>
          </p:cNvCxnSpPr>
          <p:nvPr/>
        </p:nvCxnSpPr>
        <p:spPr>
          <a:xfrm flipV="1">
            <a:off x="2590800" y="2552700"/>
            <a:ext cx="1447800" cy="800100"/>
          </a:xfrm>
          <a:prstGeom prst="bentConnector3">
            <a:avLst>
              <a:gd name="adj1" fmla="val 50000"/>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35" name="Conexão em ângulos rectos 34"/>
          <p:cNvCxnSpPr>
            <a:stCxn id="18" idx="6"/>
            <a:endCxn id="17" idx="1"/>
          </p:cNvCxnSpPr>
          <p:nvPr/>
        </p:nvCxnSpPr>
        <p:spPr>
          <a:xfrm>
            <a:off x="2590800" y="2362200"/>
            <a:ext cx="1447800" cy="190500"/>
          </a:xfrm>
          <a:prstGeom prst="bentConnector3">
            <a:avLst>
              <a:gd name="adj1" fmla="val 50000"/>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44" name="Rectângulo 43"/>
          <p:cNvSpPr/>
          <p:nvPr/>
        </p:nvSpPr>
        <p:spPr>
          <a:xfrm>
            <a:off x="3810000" y="5029200"/>
            <a:ext cx="2362200" cy="4572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600" b="1" dirty="0" smtClean="0">
                <a:solidFill>
                  <a:schemeClr val="accent1">
                    <a:lumMod val="50000"/>
                  </a:schemeClr>
                </a:solidFill>
              </a:rPr>
              <a:t>Combinada linha a linha</a:t>
            </a:r>
          </a:p>
        </p:txBody>
      </p:sp>
      <p:sp>
        <p:nvSpPr>
          <p:cNvPr id="45" name="Seta para baixo 44"/>
          <p:cNvSpPr/>
          <p:nvPr/>
        </p:nvSpPr>
        <p:spPr>
          <a:xfrm>
            <a:off x="4572000" y="4419600"/>
            <a:ext cx="685800" cy="68580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2" name="Seta para a esquerda 21"/>
          <p:cNvSpPr/>
          <p:nvPr/>
        </p:nvSpPr>
        <p:spPr>
          <a:xfrm rot="9676872">
            <a:off x="6044244" y="4782323"/>
            <a:ext cx="887129" cy="311045"/>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46" name="Oval 45"/>
          <p:cNvSpPr/>
          <p:nvPr/>
        </p:nvSpPr>
        <p:spPr>
          <a:xfrm>
            <a:off x="6553200" y="5486400"/>
            <a:ext cx="2209800" cy="914400"/>
          </a:xfrm>
          <a:prstGeom prst="ellipse">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accent1">
                    <a:lumMod val="50000"/>
                  </a:schemeClr>
                </a:solidFill>
              </a:rPr>
              <a:t>Itens separados DF</a:t>
            </a:r>
          </a:p>
        </p:txBody>
      </p:sp>
      <p:sp>
        <p:nvSpPr>
          <p:cNvPr id="47" name="Rectângulo 46"/>
          <p:cNvSpPr/>
          <p:nvPr/>
        </p:nvSpPr>
        <p:spPr>
          <a:xfrm>
            <a:off x="3810000" y="5715000"/>
            <a:ext cx="2362200" cy="4572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600" b="1" dirty="0" smtClean="0">
                <a:solidFill>
                  <a:schemeClr val="accent1">
                    <a:lumMod val="50000"/>
                  </a:schemeClr>
                </a:solidFill>
              </a:rPr>
              <a:t>Relatada  linha a linha</a:t>
            </a:r>
          </a:p>
        </p:txBody>
      </p:sp>
      <p:sp>
        <p:nvSpPr>
          <p:cNvPr id="20" name="Seta para a esquerda 19"/>
          <p:cNvSpPr/>
          <p:nvPr/>
        </p:nvSpPr>
        <p:spPr>
          <a:xfrm rot="10800000">
            <a:off x="5943600" y="5791200"/>
            <a:ext cx="1066800" cy="3048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8" name="Marcador de Posição do Número do Diapositivo 27"/>
          <p:cNvSpPr>
            <a:spLocks noGrp="1"/>
          </p:cNvSpPr>
          <p:nvPr>
            <p:ph type="sldNum" sz="quarter" idx="12"/>
          </p:nvPr>
        </p:nvSpPr>
        <p:spPr/>
        <p:txBody>
          <a:bodyPr/>
          <a:lstStyle/>
          <a:p>
            <a:fld id="{4719B857-6CA3-44CB-8B2D-4E132A4A98BF}" type="slidenum">
              <a:rPr lang="pt-PT" smtClean="0"/>
              <a:pPr/>
              <a:t>253</a:t>
            </a:fld>
            <a:endParaRPr lang="pt-PT"/>
          </a:p>
        </p:txBody>
      </p:sp>
      <p:pic>
        <p:nvPicPr>
          <p:cNvPr id="34" name="Imagem 3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36" name="CaixaDeTexto 35"/>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37" name="Marcador de Posição da Data 36"/>
          <p:cNvSpPr>
            <a:spLocks noGrp="1"/>
          </p:cNvSpPr>
          <p:nvPr>
            <p:ph type="dt" sz="half" idx="10"/>
          </p:nvPr>
        </p:nvSpPr>
        <p:spPr/>
        <p:txBody>
          <a:bodyPr/>
          <a:lstStyle/>
          <a:p>
            <a:r>
              <a:rPr lang="pt-PT" smtClean="0"/>
              <a:t>João Gomes /Jorge Pires</a:t>
            </a:r>
            <a:endParaRPr lang="en-US"/>
          </a:p>
        </p:txBody>
      </p:sp>
      <p:sp>
        <p:nvSpPr>
          <p:cNvPr id="38" name="Marcador de Posição do Rodapé 37"/>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981200"/>
            <a:ext cx="7391400" cy="24384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O empreendedor pode combinar a sua parte em cada um dos activos, passivos, rendimentos e ganhos e gastos e perdas da entidade conjuntamente controlada com os itens semelhantes, linha a linha, nas suas demonstrações financeiras.</a:t>
            </a:r>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sp>
        <p:nvSpPr>
          <p:cNvPr id="10" name="Rectangle 2"/>
          <p:cNvSpPr txBox="1">
            <a:spLocks noChangeArrowheads="1"/>
          </p:cNvSpPr>
          <p:nvPr/>
        </p:nvSpPr>
        <p:spPr>
          <a:xfrm>
            <a:off x="2057400" y="4572000"/>
            <a:ext cx="6096000" cy="1676400"/>
          </a:xfrm>
          <a:prstGeom prst="rect">
            <a:avLst/>
          </a:prstGeom>
          <a:ln w="9525" cap="flat" cmpd="sng" algn="ctr">
            <a:noFill/>
            <a:prstDash val="solid"/>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algn="just"/>
            <a:r>
              <a:rPr lang="pt-PT" sz="2000" dirty="0" smtClean="0">
                <a:solidFill>
                  <a:schemeClr val="accent1">
                    <a:lumMod val="50000"/>
                  </a:schemeClr>
                </a:solidFill>
              </a:rPr>
              <a:t>Pode combinar a sua parte nos inventários da entidade conjuntamente controlada com os seus inventários e a sua parte nos activos fixos tangíveis da entidade conjuntamente controlada com os seus activos fixos tangíveis.</a:t>
            </a:r>
          </a:p>
          <a:p>
            <a:pPr algn="just"/>
            <a:r>
              <a:rPr lang="pt-PT" sz="2000" dirty="0" smtClean="0">
                <a:solidFill>
                  <a:schemeClr val="accent1">
                    <a:lumMod val="50000"/>
                  </a:schemeClr>
                </a:solidFill>
              </a:rPr>
              <a:t> </a:t>
            </a:r>
            <a:endParaRPr lang="pt-PT" sz="2000" dirty="0">
              <a:solidFill>
                <a:schemeClr val="accent1">
                  <a:lumMod val="50000"/>
                </a:schemeClr>
              </a:solidFill>
            </a:endParaRPr>
          </a:p>
        </p:txBody>
      </p:sp>
      <p:sp>
        <p:nvSpPr>
          <p:cNvPr id="19" name="Seta em ângulo recto para cima 18"/>
          <p:cNvSpPr/>
          <p:nvPr/>
        </p:nvSpPr>
        <p:spPr>
          <a:xfrm rot="5400000">
            <a:off x="1066800" y="4724400"/>
            <a:ext cx="990600" cy="8382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6" name="Marcador de Posição do Número do Diapositivo 5"/>
          <p:cNvSpPr>
            <a:spLocks noGrp="1"/>
          </p:cNvSpPr>
          <p:nvPr>
            <p:ph type="sldNum" sz="quarter" idx="12"/>
          </p:nvPr>
        </p:nvSpPr>
        <p:spPr/>
        <p:txBody>
          <a:bodyPr/>
          <a:lstStyle/>
          <a:p>
            <a:fld id="{4719B857-6CA3-44CB-8B2D-4E132A4A98BF}" type="slidenum">
              <a:rPr lang="pt-PT" smtClean="0"/>
              <a:pPr/>
              <a:t>254</a:t>
            </a:fld>
            <a:endParaRPr lang="pt-PT"/>
          </a:p>
        </p:txBody>
      </p:sp>
      <p:pic>
        <p:nvPicPr>
          <p:cNvPr id="11" name="Imagem 10"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2" name="CaixaDeTexto 11"/>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3" name="Marcador de Posição da Data 12"/>
          <p:cNvSpPr>
            <a:spLocks noGrp="1"/>
          </p:cNvSpPr>
          <p:nvPr>
            <p:ph type="dt" sz="half" idx="10"/>
          </p:nvPr>
        </p:nvSpPr>
        <p:spPr/>
        <p:txBody>
          <a:bodyPr/>
          <a:lstStyle/>
          <a:p>
            <a:r>
              <a:rPr lang="pt-PT" smtClean="0"/>
              <a:t>João Gomes /Jorge Pires</a:t>
            </a:r>
            <a:endParaRPr lang="en-US"/>
          </a:p>
        </p:txBody>
      </p:sp>
      <p:sp>
        <p:nvSpPr>
          <p:cNvPr id="14" name="Marcador de Posição do Rodapé 13"/>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981200"/>
            <a:ext cx="7391400" cy="22860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spcBef>
                <a:spcPts val="0"/>
              </a:spcBef>
              <a:buNone/>
            </a:pPr>
            <a:r>
              <a:rPr lang="pt-PT" sz="2800" dirty="0" smtClean="0">
                <a:solidFill>
                  <a:schemeClr val="accent1">
                    <a:lumMod val="50000"/>
                  </a:schemeClr>
                </a:solidFill>
              </a:rPr>
              <a:t>Como alternativa, o empreendedor pode incluir nas suas demonstrações financeiras linhas de itens separadas relativas à sua parte nos activos, passivos, rendimentos e ganhos e gastos e perdas da entidade conjuntamente controlada. </a:t>
            </a:r>
            <a:endParaRPr lang="pt-PT" sz="2800" dirty="0">
              <a:solidFill>
                <a:schemeClr val="accent1">
                  <a:lumMod val="50000"/>
                </a:schemeClr>
              </a:solidFill>
            </a:endParaRPr>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sp>
        <p:nvSpPr>
          <p:cNvPr id="10" name="Rectangle 2"/>
          <p:cNvSpPr txBox="1">
            <a:spLocks noChangeArrowheads="1"/>
          </p:cNvSpPr>
          <p:nvPr/>
        </p:nvSpPr>
        <p:spPr>
          <a:xfrm>
            <a:off x="2133600" y="4419600"/>
            <a:ext cx="6096000" cy="1905000"/>
          </a:xfrm>
          <a:prstGeom prst="rect">
            <a:avLst/>
          </a:prstGeom>
          <a:ln w="9525" cap="flat" cmpd="sng" algn="ctr">
            <a:noFill/>
            <a:prstDash val="solid"/>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algn="just"/>
            <a:r>
              <a:rPr lang="pt-PT" sz="2000" dirty="0" smtClean="0">
                <a:solidFill>
                  <a:schemeClr val="accent1">
                    <a:lumMod val="50000"/>
                  </a:schemeClr>
                </a:solidFill>
              </a:rPr>
              <a:t>Pode mostrar a sua parte de um activo corrente da entidade conjuntamente controlada separadamente como parte dos seus activos correntes; pode mostrar a sua parte nos activos fixos tangíveis da entidade conjuntamente controlada separadamente como parte dos seus activos fixos tangíveis. </a:t>
            </a:r>
            <a:endParaRPr lang="pt-PT" sz="2000" dirty="0">
              <a:solidFill>
                <a:schemeClr val="accent1">
                  <a:lumMod val="50000"/>
                </a:schemeClr>
              </a:solidFill>
            </a:endParaRPr>
          </a:p>
        </p:txBody>
      </p:sp>
      <p:sp>
        <p:nvSpPr>
          <p:cNvPr id="19" name="Seta em ângulo recto para cima 18"/>
          <p:cNvSpPr/>
          <p:nvPr/>
        </p:nvSpPr>
        <p:spPr>
          <a:xfrm rot="5400000">
            <a:off x="1066800" y="4724400"/>
            <a:ext cx="990600" cy="838200"/>
          </a:xfrm>
          <a:prstGeom prst="bentUp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6" name="Marcador de Posição do Número do Diapositivo 5"/>
          <p:cNvSpPr>
            <a:spLocks noGrp="1"/>
          </p:cNvSpPr>
          <p:nvPr>
            <p:ph type="sldNum" sz="quarter" idx="12"/>
          </p:nvPr>
        </p:nvSpPr>
        <p:spPr/>
        <p:txBody>
          <a:bodyPr/>
          <a:lstStyle/>
          <a:p>
            <a:fld id="{4719B857-6CA3-44CB-8B2D-4E132A4A98BF}" type="slidenum">
              <a:rPr lang="pt-PT" smtClean="0"/>
              <a:pPr/>
              <a:t>255</a:t>
            </a:fld>
            <a:endParaRPr lang="pt-PT"/>
          </a:p>
        </p:txBody>
      </p:sp>
      <p:pic>
        <p:nvPicPr>
          <p:cNvPr id="11" name="Imagem 10"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2" name="CaixaDeTexto 11"/>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3" name="Marcador de Posição da Data 12"/>
          <p:cNvSpPr>
            <a:spLocks noGrp="1"/>
          </p:cNvSpPr>
          <p:nvPr>
            <p:ph type="dt" sz="half" idx="10"/>
          </p:nvPr>
        </p:nvSpPr>
        <p:spPr/>
        <p:txBody>
          <a:bodyPr/>
          <a:lstStyle/>
          <a:p>
            <a:r>
              <a:rPr lang="pt-PT" smtClean="0"/>
              <a:t>João Gomes /Jorge Pires</a:t>
            </a:r>
            <a:endParaRPr lang="en-US"/>
          </a:p>
        </p:txBody>
      </p:sp>
      <p:sp>
        <p:nvSpPr>
          <p:cNvPr id="14" name="Marcador de Posição do Rodapé 13"/>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981200"/>
            <a:ext cx="7391400" cy="41148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Ambos os formatos de relato mostrariam quantias idênticas, quer do resultado do exercício, quer de cada uma das principais classificações de activos, passivos, rendimentos e ganhos e gastos e perdas.</a:t>
            </a:r>
          </a:p>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t-PT" sz="2800" dirty="0" smtClean="0">
              <a:solidFill>
                <a:schemeClr val="accent1">
                  <a:lumMod val="50000"/>
                </a:schemeClr>
              </a:solidFill>
            </a:endParaRPr>
          </a:p>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Logo ambos os formatos são aceitáveis para a finalidade da NCRF 13.</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graphicFrame>
        <p:nvGraphicFramePr>
          <p:cNvPr id="17" name="Diagrama 16"/>
          <p:cNvGraphicFramePr/>
          <p:nvPr/>
        </p:nvGraphicFramePr>
        <p:xfrm>
          <a:off x="5410200" y="4724400"/>
          <a:ext cx="2438400" cy="129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Marcador de Posição do Número do Diapositivo 5"/>
          <p:cNvSpPr>
            <a:spLocks noGrp="1"/>
          </p:cNvSpPr>
          <p:nvPr>
            <p:ph type="sldNum" sz="quarter" idx="12"/>
          </p:nvPr>
        </p:nvSpPr>
        <p:spPr/>
        <p:txBody>
          <a:bodyPr/>
          <a:lstStyle/>
          <a:p>
            <a:fld id="{4719B857-6CA3-44CB-8B2D-4E132A4A98BF}" type="slidenum">
              <a:rPr lang="pt-PT" smtClean="0"/>
              <a:pPr/>
              <a:t>256</a:t>
            </a:fld>
            <a:endParaRPr lang="pt-PT"/>
          </a:p>
        </p:txBody>
      </p:sp>
      <p:pic>
        <p:nvPicPr>
          <p:cNvPr id="10" name="Imagem 9" descr="C:\Users\Goreti\AppData\Local\Microsoft\Windows Live Mail\WLMDSS.tmp\WLM11E4.tmp\Logo ESGT_Jpeg.jpg"/>
          <p:cNvPicPr>
            <a:picLocks noChangeAspect="1" noChangeArrowheads="1"/>
          </p:cNvPicPr>
          <p:nvPr/>
        </p:nvPicPr>
        <p:blipFill>
          <a:blip r:embed="rId8" cstate="print"/>
          <a:srcRect/>
          <a:stretch>
            <a:fillRect/>
          </a:stretch>
        </p:blipFill>
        <p:spPr bwMode="auto">
          <a:xfrm>
            <a:off x="7924800" y="0"/>
            <a:ext cx="1219200" cy="945502"/>
          </a:xfrm>
          <a:prstGeom prst="rect">
            <a:avLst/>
          </a:prstGeom>
          <a:noFill/>
          <a:ln w="9525">
            <a:noFill/>
            <a:miter lim="800000"/>
            <a:headEnd/>
            <a:tailEnd/>
          </a:ln>
        </p:spPr>
      </p:pic>
      <p:sp>
        <p:nvSpPr>
          <p:cNvPr id="11" name="CaixaDeTexto 1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981200"/>
            <a:ext cx="7391400" cy="40386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Independentemente do formato utilizado, é desapropriado compensar quaisquer activos ou passivos com a dedução de outros passivos ou activos ou quaisquer rendimentos ou gastos com a dedução de outros gastos ou rendimentos. </a:t>
            </a:r>
          </a:p>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pt-PT" sz="2800" dirty="0" smtClean="0">
              <a:solidFill>
                <a:schemeClr val="accent1">
                  <a:lumMod val="50000"/>
                </a:schemeClr>
              </a:solidFill>
            </a:endParaRPr>
          </a:p>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Excepto quando exista um direito legal de compensação e a compensação represente a expectativa quanto à realização do activo ou à liquidação do passivo.</a:t>
            </a:r>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sp>
        <p:nvSpPr>
          <p:cNvPr id="4" name="Marcador de Posição do Número do Diapositivo 3"/>
          <p:cNvSpPr>
            <a:spLocks noGrp="1"/>
          </p:cNvSpPr>
          <p:nvPr>
            <p:ph type="sldNum" sz="quarter" idx="12"/>
          </p:nvPr>
        </p:nvSpPr>
        <p:spPr/>
        <p:txBody>
          <a:bodyPr/>
          <a:lstStyle/>
          <a:p>
            <a:fld id="{4719B857-6CA3-44CB-8B2D-4E132A4A98BF}" type="slidenum">
              <a:rPr lang="pt-PT" smtClean="0"/>
              <a:pPr/>
              <a:t>257</a:t>
            </a:fld>
            <a:endParaRPr lang="pt-PT"/>
          </a:p>
        </p:txBody>
      </p:sp>
      <p:pic>
        <p:nvPicPr>
          <p:cNvPr id="7" name="Imagem 6"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8" name="CaixaDeTexto 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Marcador de Posição da Data 9"/>
          <p:cNvSpPr>
            <a:spLocks noGrp="1"/>
          </p:cNvSpPr>
          <p:nvPr>
            <p:ph type="dt" sz="half" idx="10"/>
          </p:nvPr>
        </p:nvSpPr>
        <p:spPr/>
        <p:txBody>
          <a:bodyPr/>
          <a:lstStyle/>
          <a:p>
            <a:r>
              <a:rPr lang="pt-PT" smtClean="0"/>
              <a:t>João Gomes /Jorge Pires</a:t>
            </a:r>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828800"/>
            <a:ext cx="7391400" cy="24384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t>À data da aquisição a adquirente deve  imputar o custo de uma concentração de actividades empresariais ao reconhecer os activos, passivos e passivos contingentes identificáveis da adquirida que satisfaçam os critérios de reconhecimento pelos seus justos valores nessa data. </a:t>
            </a:r>
            <a:endParaRPr lang="pt-PT" sz="2800" dirty="0" smtClean="0">
              <a:solidFill>
                <a:schemeClr val="accent1">
                  <a:lumMod val="50000"/>
                </a:schemeClr>
              </a:solidFill>
            </a:endParaRPr>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sp>
        <p:nvSpPr>
          <p:cNvPr id="18" name="Rectângulo 17"/>
          <p:cNvSpPr/>
          <p:nvPr/>
        </p:nvSpPr>
        <p:spPr>
          <a:xfrm>
            <a:off x="4876800" y="4419600"/>
            <a:ext cx="3352800" cy="8382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Custo de uma concentração de actividades empresariais</a:t>
            </a:r>
          </a:p>
        </p:txBody>
      </p:sp>
      <p:sp>
        <p:nvSpPr>
          <p:cNvPr id="19" name="Rectângulo 18"/>
          <p:cNvSpPr/>
          <p:nvPr/>
        </p:nvSpPr>
        <p:spPr>
          <a:xfrm>
            <a:off x="838200" y="5486400"/>
            <a:ext cx="1600200" cy="8382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accent1">
                    <a:lumMod val="50000"/>
                  </a:schemeClr>
                </a:solidFill>
              </a:rPr>
              <a:t>Justo valor</a:t>
            </a:r>
          </a:p>
        </p:txBody>
      </p:sp>
      <p:sp>
        <p:nvSpPr>
          <p:cNvPr id="20" name="Rectângulo 19"/>
          <p:cNvSpPr/>
          <p:nvPr/>
        </p:nvSpPr>
        <p:spPr>
          <a:xfrm>
            <a:off x="838200" y="4419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Data da aquisição</a:t>
            </a:r>
          </a:p>
        </p:txBody>
      </p:sp>
      <p:sp>
        <p:nvSpPr>
          <p:cNvPr id="21" name="Seta para a direita 20"/>
          <p:cNvSpPr/>
          <p:nvPr/>
        </p:nvSpPr>
        <p:spPr>
          <a:xfrm>
            <a:off x="2667000" y="4419600"/>
            <a:ext cx="1981200" cy="762000"/>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tx1"/>
                </a:solidFill>
              </a:rPr>
              <a:t>imputar</a:t>
            </a:r>
          </a:p>
        </p:txBody>
      </p:sp>
      <p:sp>
        <p:nvSpPr>
          <p:cNvPr id="22" name="Rectângulo 21"/>
          <p:cNvSpPr/>
          <p:nvPr/>
        </p:nvSpPr>
        <p:spPr>
          <a:xfrm>
            <a:off x="3352800" y="5486400"/>
            <a:ext cx="33528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Activos, passivos, passivos contingentes identificáveis</a:t>
            </a:r>
          </a:p>
        </p:txBody>
      </p:sp>
      <p:sp>
        <p:nvSpPr>
          <p:cNvPr id="23" name="Seta para a esquerda 22"/>
          <p:cNvSpPr/>
          <p:nvPr/>
        </p:nvSpPr>
        <p:spPr>
          <a:xfrm rot="20139134">
            <a:off x="6448522" y="5287166"/>
            <a:ext cx="1752600" cy="6096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tx1"/>
                </a:solidFill>
              </a:rPr>
              <a:t>Reconhecer</a:t>
            </a:r>
          </a:p>
        </p:txBody>
      </p:sp>
      <p:sp>
        <p:nvSpPr>
          <p:cNvPr id="24" name="Seta para a esquerda 23"/>
          <p:cNvSpPr/>
          <p:nvPr/>
        </p:nvSpPr>
        <p:spPr>
          <a:xfrm>
            <a:off x="2438400" y="5562600"/>
            <a:ext cx="1095276" cy="6096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000" b="1" dirty="0" smtClean="0">
              <a:solidFill>
                <a:schemeClr val="tx1"/>
              </a:solidFill>
            </a:endParaRPr>
          </a:p>
        </p:txBody>
      </p:sp>
      <p:sp>
        <p:nvSpPr>
          <p:cNvPr id="25" name="Seta para a esquerda 24"/>
          <p:cNvSpPr/>
          <p:nvPr/>
        </p:nvSpPr>
        <p:spPr>
          <a:xfrm rot="5400000">
            <a:off x="1402581" y="4998219"/>
            <a:ext cx="547638" cy="6096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000" b="1" dirty="0" smtClean="0">
              <a:solidFill>
                <a:schemeClr val="tx1"/>
              </a:solidFill>
            </a:endParaRPr>
          </a:p>
        </p:txBody>
      </p:sp>
      <p:sp>
        <p:nvSpPr>
          <p:cNvPr id="12" name="Marcador de Posição do Número do Diapositivo 11"/>
          <p:cNvSpPr>
            <a:spLocks noGrp="1"/>
          </p:cNvSpPr>
          <p:nvPr>
            <p:ph type="sldNum" sz="quarter" idx="12"/>
          </p:nvPr>
        </p:nvSpPr>
        <p:spPr/>
        <p:txBody>
          <a:bodyPr/>
          <a:lstStyle/>
          <a:p>
            <a:fld id="{4719B857-6CA3-44CB-8B2D-4E132A4A98BF}" type="slidenum">
              <a:rPr lang="pt-PT" smtClean="0"/>
              <a:pPr/>
              <a:t>258</a:t>
            </a:fld>
            <a:endParaRPr lang="pt-PT"/>
          </a:p>
        </p:txBody>
      </p:sp>
      <p:pic>
        <p:nvPicPr>
          <p:cNvPr id="15" name="Imagem 14"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6" name="CaixaDeTexto 15"/>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7" name="Marcador de Posição da Data 16"/>
          <p:cNvSpPr>
            <a:spLocks noGrp="1"/>
          </p:cNvSpPr>
          <p:nvPr>
            <p:ph type="dt" sz="half" idx="10"/>
          </p:nvPr>
        </p:nvSpPr>
        <p:spPr/>
        <p:txBody>
          <a:bodyPr/>
          <a:lstStyle/>
          <a:p>
            <a:r>
              <a:rPr lang="pt-PT" smtClean="0"/>
              <a:t>João Gomes /Jorge Pires</a:t>
            </a:r>
            <a:endParaRPr lang="en-US"/>
          </a:p>
        </p:txBody>
      </p:sp>
      <p:sp>
        <p:nvSpPr>
          <p:cNvPr id="26" name="Marcador de Posição do Rodapé 25"/>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a:t>
            </a:r>
            <a:r>
              <a:rPr lang="pt-PT" sz="2400" b="1" smtClean="0">
                <a:solidFill>
                  <a:srgbClr val="FFC000"/>
                </a:solidFill>
              </a:rPr>
              <a:t>consolidação proporcional</a:t>
            </a:r>
            <a:endParaRPr lang="pt-PT" sz="2400" b="1" dirty="0">
              <a:solidFill>
                <a:srgbClr val="FFC000"/>
              </a:solidFill>
            </a:endParaRPr>
          </a:p>
        </p:txBody>
      </p:sp>
      <p:sp>
        <p:nvSpPr>
          <p:cNvPr id="16" name="Rectangle 2"/>
          <p:cNvSpPr txBox="1">
            <a:spLocks noChangeArrowheads="1"/>
          </p:cNvSpPr>
          <p:nvPr/>
        </p:nvSpPr>
        <p:spPr>
          <a:xfrm>
            <a:off x="838200" y="1905000"/>
            <a:ext cx="7391400" cy="2133600"/>
          </a:xfrm>
          <a:prstGeom prst="rect">
            <a:avLst/>
          </a:prstGeom>
          <a:ln w="9525" cap="flat" cmpd="sng" algn="ctr">
            <a:noFill/>
            <a:prstDash val="solid"/>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p>
            <a:pPr marL="0" marR="0" lvl="0" indent="-342900" algn="just" defTabSz="914400" rtl="0" eaLnBrk="1" fontAlgn="auto" latinLnBrk="0" hangingPunct="1">
              <a:lnSpc>
                <a:spcPct val="90000"/>
              </a:lnSpc>
              <a:spcBef>
                <a:spcPts val="0"/>
              </a:spcBef>
              <a:spcAft>
                <a:spcPts val="0"/>
              </a:spcAft>
              <a:buClrTx/>
              <a:buSzTx/>
              <a:buFont typeface="Arial" pitchFamily="34"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pt-PT" sz="2800" b="0" i="0" u="none" strike="noStrike" kern="1200" cap="none" spc="0" normalizeH="0" baseline="0" noProof="0" dirty="0" smtClean="0">
                <a:ln>
                  <a:noFill/>
                </a:ln>
                <a:solidFill>
                  <a:schemeClr val="dk1"/>
                </a:solidFill>
                <a:effectLst/>
                <a:uLnTx/>
                <a:uFillTx/>
                <a:latin typeface="+mn-lt"/>
                <a:ea typeface="+mn-ea"/>
                <a:cs typeface="+mn-cs"/>
              </a:rPr>
              <a:t>Excepção para os activos não correntes (ou grupos de alienação) que sejam classificados como detidos para venda de acordo com a NCRF 8, os quais devem ser reconhecidos pelo justo valor menos os custos de vender. </a:t>
            </a:r>
            <a:endParaRPr kumimoji="0" lang="pt-PT" sz="2800" b="0" i="0" u="none" strike="noStrike" kern="1200" cap="none" spc="0" normalizeH="0" baseline="0" noProof="0" dirty="0" smtClean="0">
              <a:ln>
                <a:noFill/>
              </a:ln>
              <a:solidFill>
                <a:schemeClr val="accent1">
                  <a:lumMod val="50000"/>
                </a:schemeClr>
              </a:solidFill>
              <a:effectLst/>
              <a:uLnTx/>
              <a:uFillTx/>
              <a:latin typeface="+mn-lt"/>
              <a:ea typeface="+mn-ea"/>
              <a:cs typeface="+mn-cs"/>
            </a:endParaRPr>
          </a:p>
        </p:txBody>
      </p:sp>
      <p:sp>
        <p:nvSpPr>
          <p:cNvPr id="18" name="Rectângulo 17"/>
          <p:cNvSpPr/>
          <p:nvPr/>
        </p:nvSpPr>
        <p:spPr>
          <a:xfrm>
            <a:off x="4876800" y="4419600"/>
            <a:ext cx="3352800" cy="8382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Custo de uma concentração de actividades empresariais</a:t>
            </a:r>
          </a:p>
        </p:txBody>
      </p:sp>
      <p:sp>
        <p:nvSpPr>
          <p:cNvPr id="19" name="Rectângulo 18"/>
          <p:cNvSpPr/>
          <p:nvPr/>
        </p:nvSpPr>
        <p:spPr>
          <a:xfrm>
            <a:off x="304800" y="5486400"/>
            <a:ext cx="2133600" cy="8382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accent1">
                    <a:lumMod val="50000"/>
                  </a:schemeClr>
                </a:solidFill>
              </a:rPr>
              <a:t>Justo valor menos custos de vender</a:t>
            </a:r>
          </a:p>
        </p:txBody>
      </p:sp>
      <p:sp>
        <p:nvSpPr>
          <p:cNvPr id="20" name="Rectângulo 19"/>
          <p:cNvSpPr/>
          <p:nvPr/>
        </p:nvSpPr>
        <p:spPr>
          <a:xfrm>
            <a:off x="838200" y="4419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Data da aquisição</a:t>
            </a:r>
          </a:p>
        </p:txBody>
      </p:sp>
      <p:sp>
        <p:nvSpPr>
          <p:cNvPr id="21" name="Seta para a direita 20"/>
          <p:cNvSpPr/>
          <p:nvPr/>
        </p:nvSpPr>
        <p:spPr>
          <a:xfrm>
            <a:off x="2667000" y="4419600"/>
            <a:ext cx="1981200" cy="762000"/>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tx1"/>
                </a:solidFill>
              </a:rPr>
              <a:t>imputar</a:t>
            </a:r>
          </a:p>
        </p:txBody>
      </p:sp>
      <p:sp>
        <p:nvSpPr>
          <p:cNvPr id="22" name="Rectângulo 21"/>
          <p:cNvSpPr/>
          <p:nvPr/>
        </p:nvSpPr>
        <p:spPr>
          <a:xfrm>
            <a:off x="3352800" y="5486400"/>
            <a:ext cx="33528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Activos não correntes detidos para venda (NCRF 8)</a:t>
            </a:r>
          </a:p>
        </p:txBody>
      </p:sp>
      <p:sp>
        <p:nvSpPr>
          <p:cNvPr id="23" name="Seta para a esquerda 22"/>
          <p:cNvSpPr/>
          <p:nvPr/>
        </p:nvSpPr>
        <p:spPr>
          <a:xfrm rot="20139134">
            <a:off x="6448522" y="5287166"/>
            <a:ext cx="1752600" cy="6096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chemeClr val="tx1"/>
                </a:solidFill>
              </a:rPr>
              <a:t>Reconhecer</a:t>
            </a:r>
          </a:p>
        </p:txBody>
      </p:sp>
      <p:sp>
        <p:nvSpPr>
          <p:cNvPr id="24" name="Seta para a esquerda 23"/>
          <p:cNvSpPr/>
          <p:nvPr/>
        </p:nvSpPr>
        <p:spPr>
          <a:xfrm>
            <a:off x="2438400" y="5562600"/>
            <a:ext cx="1095276" cy="6096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000" b="1" dirty="0" smtClean="0">
              <a:solidFill>
                <a:schemeClr val="tx1"/>
              </a:solidFill>
            </a:endParaRPr>
          </a:p>
        </p:txBody>
      </p:sp>
      <p:sp>
        <p:nvSpPr>
          <p:cNvPr id="25" name="Seta para a esquerda 24"/>
          <p:cNvSpPr/>
          <p:nvPr/>
        </p:nvSpPr>
        <p:spPr>
          <a:xfrm rot="5400000">
            <a:off x="1402581" y="4998219"/>
            <a:ext cx="547638" cy="6096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000" b="1" dirty="0" smtClean="0">
              <a:solidFill>
                <a:schemeClr val="tx1"/>
              </a:solidFill>
            </a:endParaRPr>
          </a:p>
        </p:txBody>
      </p:sp>
      <p:sp>
        <p:nvSpPr>
          <p:cNvPr id="12" name="Marcador de Posição do Número do Diapositivo 11"/>
          <p:cNvSpPr>
            <a:spLocks noGrp="1"/>
          </p:cNvSpPr>
          <p:nvPr>
            <p:ph type="sldNum" sz="quarter" idx="12"/>
          </p:nvPr>
        </p:nvSpPr>
        <p:spPr/>
        <p:txBody>
          <a:bodyPr/>
          <a:lstStyle/>
          <a:p>
            <a:fld id="{4719B857-6CA3-44CB-8B2D-4E132A4A98BF}" type="slidenum">
              <a:rPr lang="pt-PT" smtClean="0"/>
              <a:pPr/>
              <a:t>259</a:t>
            </a:fld>
            <a:endParaRPr lang="pt-PT"/>
          </a:p>
        </p:txBody>
      </p:sp>
      <p:pic>
        <p:nvPicPr>
          <p:cNvPr id="15" name="Imagem 14"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7" name="CaixaDeTexto 1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6" name="Marcador de Posição da Data 25"/>
          <p:cNvSpPr>
            <a:spLocks noGrp="1"/>
          </p:cNvSpPr>
          <p:nvPr>
            <p:ph type="dt" sz="half" idx="10"/>
          </p:nvPr>
        </p:nvSpPr>
        <p:spPr/>
        <p:txBody>
          <a:bodyPr/>
          <a:lstStyle/>
          <a:p>
            <a:r>
              <a:rPr lang="pt-PT" smtClean="0"/>
              <a:t>João Gomes /Jorge Pires</a:t>
            </a:r>
            <a:endParaRPr lang="en-US"/>
          </a:p>
        </p:txBody>
      </p:sp>
      <p:sp>
        <p:nvSpPr>
          <p:cNvPr id="27" name="Marcador de Posição do Rodapé 26"/>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26</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angle 2"/>
          <p:cNvSpPr txBox="1">
            <a:spLocks noChangeArrowheads="1"/>
          </p:cNvSpPr>
          <p:nvPr/>
        </p:nvSpPr>
        <p:spPr>
          <a:xfrm>
            <a:off x="299120" y="3281536"/>
            <a:ext cx="5400600" cy="78370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vert="horz" lIns="91440" tIns="45720" rIns="91440" bIns="45720" rtlCol="0">
            <a:normAutofit/>
          </a:bodyPr>
          <a:lstStyle/>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novas atribuições,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competências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composição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CNC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constam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 DL 160/2009, de 13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Julho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p:txBody>
      </p:sp>
      <p:sp>
        <p:nvSpPr>
          <p:cNvPr id="8" name="Rectângulo 7"/>
          <p:cNvSpPr/>
          <p:nvPr/>
        </p:nvSpPr>
        <p:spPr>
          <a:xfrm>
            <a:off x="0" y="1295400"/>
            <a:ext cx="8352928"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CNC – Comissão de Normalização Contabilística</a:t>
            </a:r>
            <a:endParaRPr lang="pt-PT" sz="2400" b="1" dirty="0">
              <a:solidFill>
                <a:schemeClr val="bg1"/>
              </a:solidFill>
            </a:endParaRPr>
          </a:p>
        </p:txBody>
      </p:sp>
      <p:sp>
        <p:nvSpPr>
          <p:cNvPr id="12" name="Rectangle 2"/>
          <p:cNvSpPr txBox="1">
            <a:spLocks noChangeArrowheads="1"/>
          </p:cNvSpPr>
          <p:nvPr/>
        </p:nvSpPr>
        <p:spPr>
          <a:xfrm>
            <a:off x="2819400" y="2057400"/>
            <a:ext cx="5904656" cy="1080120"/>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vert="horz" lIns="91440" tIns="45720" rIns="91440" bIns="45720" rtlCol="0">
            <a:normAutofit/>
          </a:bodyPr>
          <a:lstStyle/>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É um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organismo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tecnicamente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independente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funciona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administrativa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financeiramente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no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âmbito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Ministério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Finanças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Administração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Pública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p:txBody>
      </p:sp>
      <p:sp>
        <p:nvSpPr>
          <p:cNvPr id="13" name="Seta para baixo 12"/>
          <p:cNvSpPr/>
          <p:nvPr/>
        </p:nvSpPr>
        <p:spPr>
          <a:xfrm>
            <a:off x="803176" y="2777480"/>
            <a:ext cx="864096" cy="576064"/>
          </a:xfrm>
          <a:prstGeom prst="downArrow">
            <a:avLst/>
          </a:prstGeom>
          <a:solidFill>
            <a:schemeClr val="tx2">
              <a:lumMod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pic>
        <p:nvPicPr>
          <p:cNvPr id="14" name="Imagem 13" descr="logositecnc2gif.gif"/>
          <p:cNvPicPr>
            <a:picLocks noChangeAspect="1"/>
          </p:cNvPicPr>
          <p:nvPr/>
        </p:nvPicPr>
        <p:blipFill>
          <a:blip r:embed="rId4" cstate="print"/>
          <a:stretch>
            <a:fillRect/>
          </a:stretch>
        </p:blipFill>
        <p:spPr>
          <a:xfrm>
            <a:off x="371128" y="2057400"/>
            <a:ext cx="2088232" cy="670533"/>
          </a:xfrm>
          <a:prstGeom prst="rect">
            <a:avLst/>
          </a:prstGeom>
        </p:spPr>
      </p:pic>
      <p:sp>
        <p:nvSpPr>
          <p:cNvPr id="15" name="Rectangle 3"/>
          <p:cNvSpPr txBox="1">
            <a:spLocks noChangeArrowheads="1"/>
          </p:cNvSpPr>
          <p:nvPr/>
        </p:nvSpPr>
        <p:spPr>
          <a:xfrm>
            <a:off x="299120" y="4289648"/>
            <a:ext cx="8352928" cy="1872208"/>
          </a:xfrm>
          <a:prstGeom prst="rect">
            <a:avLst/>
          </a:prstGeom>
          <a:solidFill>
            <a:schemeClr val="bg2"/>
          </a:solidFill>
          <a:effectLst>
            <a:outerShdw blurRad="50800" dist="38100" dir="2700000" algn="tl" rotWithShape="0">
              <a:prstClr val="black">
                <a:alpha val="40000"/>
              </a:prstClr>
            </a:outerShdw>
          </a:effectLst>
        </p:spPr>
        <p:txBody>
          <a:bodyPr vert="horz" lIns="91440" tIns="45720" rIns="91440" bIns="45720" rtlCol="0">
            <a:normAutofit fontScale="92500" lnSpcReduction="10000"/>
          </a:bodyPr>
          <a:lstStyle/>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Aplicar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coimas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variam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entre 500 € e 15.000 €,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cada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um dos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seguintes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ilícitos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914400" marR="0" lvl="2"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Pela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aplicação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das NCRF;</a:t>
            </a:r>
          </a:p>
          <a:p>
            <a:pPr marL="914400" marR="0" lvl="2"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Supressão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lacunas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modo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diverso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aí</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previsto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com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práticas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distroça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as DF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individuais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consolidadas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914400" marR="0" lvl="2" indent="0" algn="just" defTabSz="914400" rtl="0" eaLnBrk="1" fontAlgn="auto" latinLnBrk="0" hangingPunct="1">
              <a:lnSpc>
                <a:spcPct val="100000"/>
              </a:lnSpc>
              <a:spcBef>
                <a:spcPct val="20000"/>
              </a:spcBef>
              <a:spcAft>
                <a:spcPts val="0"/>
              </a:spcAft>
              <a:buClrTx/>
              <a:buSzTx/>
              <a:buFontTx/>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Falta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apresentação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DF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obrigatórias</a:t>
            </a:r>
            <a:endParaRPr lang="en-GB" sz="2000" dirty="0" smtClean="0">
              <a:solidFill>
                <a:srgbClr val="002060"/>
              </a:solidFill>
            </a:endParaRPr>
          </a:p>
        </p:txBody>
      </p:sp>
      <p:sp>
        <p:nvSpPr>
          <p:cNvPr id="16" name="Seta para baixo 15"/>
          <p:cNvSpPr/>
          <p:nvPr/>
        </p:nvSpPr>
        <p:spPr>
          <a:xfrm>
            <a:off x="2747392" y="4073624"/>
            <a:ext cx="432048" cy="216024"/>
          </a:xfrm>
          <a:prstGeom prst="downArrow">
            <a:avLst/>
          </a:prstGeom>
          <a:solidFill>
            <a:schemeClr val="tx2">
              <a:lumMod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981200"/>
            <a:ext cx="7391400" cy="28194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just">
              <a:lnSpc>
                <a:spcPct val="90000"/>
              </a:lnSpc>
              <a:spcBef>
                <a:spcPts val="0"/>
              </a:spcBef>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pt-PT" sz="2800" dirty="0" smtClean="0">
                <a:solidFill>
                  <a:schemeClr val="accent1">
                    <a:lumMod val="50000"/>
                  </a:schemeClr>
                </a:solidFill>
              </a:rPr>
              <a:t>Qualquer diferença entre o custo da concentração de actividades empresariais e o interesse da adquirente no justo valor líquido dos activos, passivos e passivos contingentes identificáveis assim reconhecidos deve ser contabilizada de acordo com a NCRF 14 </a:t>
            </a:r>
            <a:r>
              <a:rPr lang="pt-PT" sz="1800" dirty="0" smtClean="0">
                <a:solidFill>
                  <a:schemeClr val="accent1">
                    <a:lumMod val="50000"/>
                  </a:schemeClr>
                </a:solidFill>
              </a:rPr>
              <a:t>(parágrafos 32 a 36)</a:t>
            </a:r>
            <a:r>
              <a:rPr lang="pt-PT" sz="2800" dirty="0" smtClean="0">
                <a:solidFill>
                  <a:schemeClr val="accent1">
                    <a:lumMod val="50000"/>
                  </a:schemeClr>
                </a:solidFill>
              </a:rPr>
              <a:t>.</a:t>
            </a:r>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sp>
        <p:nvSpPr>
          <p:cNvPr id="10" name="Rectângulo 9"/>
          <p:cNvSpPr/>
          <p:nvPr/>
        </p:nvSpPr>
        <p:spPr>
          <a:xfrm>
            <a:off x="2438400" y="4953000"/>
            <a:ext cx="2209800" cy="762000"/>
          </a:xfrm>
          <a:prstGeom prst="rect">
            <a:avLst/>
          </a:prstGeom>
          <a:solidFill>
            <a:schemeClr val="accent5">
              <a:lumMod val="7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Goodwill</a:t>
            </a:r>
          </a:p>
        </p:txBody>
      </p:sp>
      <p:sp>
        <p:nvSpPr>
          <p:cNvPr id="16" name="Seta para baixo 15"/>
          <p:cNvSpPr/>
          <p:nvPr/>
        </p:nvSpPr>
        <p:spPr>
          <a:xfrm rot="19015717">
            <a:off x="1834792" y="4160309"/>
            <a:ext cx="847643" cy="1244708"/>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7" name="CaixaDeTexto 16"/>
          <p:cNvSpPr txBox="1"/>
          <p:nvPr/>
        </p:nvSpPr>
        <p:spPr>
          <a:xfrm>
            <a:off x="5334000" y="4876800"/>
            <a:ext cx="3276600" cy="707886"/>
          </a:xfrm>
          <a:prstGeom prst="rect">
            <a:avLst/>
          </a:prstGeom>
          <a:noFill/>
        </p:spPr>
        <p:txBody>
          <a:bodyPr wrap="square" rtlCol="0">
            <a:spAutoFit/>
          </a:bodyPr>
          <a:lstStyle/>
          <a:p>
            <a:pPr algn="ctr"/>
            <a:r>
              <a:rPr lang="pt-PT" sz="2000" b="1" dirty="0" smtClean="0">
                <a:latin typeface="+mn-lt"/>
              </a:rPr>
              <a:t>Incluído na quantia escriturada do investimento</a:t>
            </a:r>
            <a:endParaRPr lang="pt-PT" sz="2000" b="1" dirty="0">
              <a:latin typeface="+mn-lt"/>
            </a:endParaRPr>
          </a:p>
        </p:txBody>
      </p:sp>
      <p:sp>
        <p:nvSpPr>
          <p:cNvPr id="18" name="Seta para a direita 17"/>
          <p:cNvSpPr/>
          <p:nvPr/>
        </p:nvSpPr>
        <p:spPr>
          <a:xfrm>
            <a:off x="4572000" y="5029200"/>
            <a:ext cx="762000" cy="381000"/>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9" name="Seta para a direita 18"/>
          <p:cNvSpPr/>
          <p:nvPr/>
        </p:nvSpPr>
        <p:spPr>
          <a:xfrm rot="2071020">
            <a:off x="4495800" y="5638800"/>
            <a:ext cx="762000" cy="381000"/>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0" name="CaixaDeTexto 19"/>
          <p:cNvSpPr txBox="1"/>
          <p:nvPr/>
        </p:nvSpPr>
        <p:spPr>
          <a:xfrm>
            <a:off x="5257800" y="5791200"/>
            <a:ext cx="3200400" cy="707886"/>
          </a:xfrm>
          <a:prstGeom prst="rect">
            <a:avLst/>
          </a:prstGeom>
          <a:noFill/>
        </p:spPr>
        <p:txBody>
          <a:bodyPr wrap="square" rtlCol="0">
            <a:spAutoFit/>
          </a:bodyPr>
          <a:lstStyle/>
          <a:p>
            <a:pPr algn="ctr"/>
            <a:r>
              <a:rPr lang="pt-PT" sz="2000" b="1" dirty="0" smtClean="0">
                <a:latin typeface="+mn-lt"/>
              </a:rPr>
              <a:t>Não é amortizado, mas sim testada a imparidade</a:t>
            </a:r>
            <a:endParaRPr lang="pt-PT" sz="2000" b="1" dirty="0">
              <a:latin typeface="+mn-lt"/>
            </a:endParaRPr>
          </a:p>
        </p:txBody>
      </p:sp>
      <p:sp>
        <p:nvSpPr>
          <p:cNvPr id="11" name="Marcador de Posição do Número do Diapositivo 10"/>
          <p:cNvSpPr>
            <a:spLocks noGrp="1"/>
          </p:cNvSpPr>
          <p:nvPr>
            <p:ph type="sldNum" sz="quarter" idx="12"/>
          </p:nvPr>
        </p:nvSpPr>
        <p:spPr/>
        <p:txBody>
          <a:bodyPr/>
          <a:lstStyle/>
          <a:p>
            <a:fld id="{4719B857-6CA3-44CB-8B2D-4E132A4A98BF}" type="slidenum">
              <a:rPr lang="pt-PT" smtClean="0"/>
              <a:pPr/>
              <a:t>260</a:t>
            </a:fld>
            <a:endParaRPr lang="pt-PT"/>
          </a:p>
        </p:txBody>
      </p:sp>
      <p:pic>
        <p:nvPicPr>
          <p:cNvPr id="14" name="Imagem 1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1" name="Marcador de Posição da Data 20"/>
          <p:cNvSpPr>
            <a:spLocks noGrp="1"/>
          </p:cNvSpPr>
          <p:nvPr>
            <p:ph type="dt" sz="half" idx="10"/>
          </p:nvPr>
        </p:nvSpPr>
        <p:spPr/>
        <p:txBody>
          <a:bodyPr/>
          <a:lstStyle/>
          <a:p>
            <a:r>
              <a:rPr lang="pt-PT" smtClean="0"/>
              <a:t>João Gomes /Jorge Pires</a:t>
            </a:r>
            <a:endParaRPr lang="en-US"/>
          </a:p>
        </p:txBody>
      </p:sp>
      <p:sp>
        <p:nvSpPr>
          <p:cNvPr id="22" name="Marcador de Posição do Rodapé 2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828800"/>
            <a:ext cx="7391400" cy="30480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ctr">
              <a:spcBef>
                <a:spcPts val="0"/>
              </a:spcBef>
              <a:buNone/>
            </a:pPr>
            <a:r>
              <a:rPr lang="pt-PT" sz="2000" b="1" dirty="0" smtClean="0"/>
              <a:t>NCRF 14</a:t>
            </a:r>
          </a:p>
          <a:p>
            <a:pPr marL="0" algn="ctr">
              <a:spcBef>
                <a:spcPts val="0"/>
              </a:spcBef>
              <a:buNone/>
            </a:pPr>
            <a:r>
              <a:rPr lang="pt-PT" sz="2000" b="1" dirty="0" smtClean="0"/>
              <a:t>Âmbito (parágrafos 2 a 8)</a:t>
            </a:r>
          </a:p>
          <a:p>
            <a:pPr marL="0" algn="just">
              <a:spcBef>
                <a:spcPts val="0"/>
              </a:spcBef>
              <a:buNone/>
            </a:pPr>
            <a:r>
              <a:rPr lang="pt-PT" sz="2000" i="1" dirty="0" smtClean="0"/>
              <a:t>2 — Esta Norma deve ser aplicada na contabilização de concentrações de actividades empresariais.</a:t>
            </a:r>
          </a:p>
          <a:p>
            <a:pPr marL="0" algn="just">
              <a:spcBef>
                <a:spcPts val="0"/>
              </a:spcBef>
              <a:buNone/>
            </a:pPr>
            <a:r>
              <a:rPr lang="pt-PT" sz="2000" b="1" i="1" dirty="0" smtClean="0"/>
              <a:t>3 — Contudo, esta Norma não se aplica a</a:t>
            </a:r>
            <a:r>
              <a:rPr lang="pt-PT" sz="2000" i="1" dirty="0" smtClean="0"/>
              <a:t>:</a:t>
            </a:r>
          </a:p>
          <a:p>
            <a:pPr marL="696913" algn="just">
              <a:spcBef>
                <a:spcPts val="0"/>
              </a:spcBef>
              <a:buNone/>
            </a:pPr>
            <a:r>
              <a:rPr lang="pt-PT" sz="2000" i="1" dirty="0" smtClean="0"/>
              <a:t>(a) Concentrações de actividades empresariais em que entidades ou actividades empresariais separadas se reúnem para formar um empreendimento conjunto;</a:t>
            </a:r>
          </a:p>
          <a:p>
            <a:pPr marL="696913" algn="just">
              <a:spcBef>
                <a:spcPts val="0"/>
              </a:spcBef>
              <a:buNone/>
            </a:pPr>
            <a:r>
              <a:rPr lang="pt-PT" sz="2000" i="1" dirty="0" smtClean="0"/>
              <a:t>(b) …</a:t>
            </a:r>
          </a:p>
          <a:p>
            <a:pPr marL="696913" algn="just">
              <a:spcBef>
                <a:spcPts val="0"/>
              </a:spcBef>
              <a:buNone/>
            </a:pPr>
            <a:r>
              <a:rPr lang="pt-PT" sz="2000" i="1" dirty="0" smtClean="0"/>
              <a:t>(c) ...</a:t>
            </a:r>
            <a:endParaRPr lang="pt-PT" sz="2000" i="1" dirty="0" smtClean="0">
              <a:solidFill>
                <a:schemeClr val="accent1">
                  <a:lumMod val="50000"/>
                </a:schemeClr>
              </a:solidFill>
            </a:endParaRP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sp>
        <p:nvSpPr>
          <p:cNvPr id="5" name="Marcador de Posição do Número do Diapositivo 4"/>
          <p:cNvSpPr>
            <a:spLocks noGrp="1"/>
          </p:cNvSpPr>
          <p:nvPr>
            <p:ph type="sldNum" sz="quarter" idx="12"/>
          </p:nvPr>
        </p:nvSpPr>
        <p:spPr/>
        <p:txBody>
          <a:bodyPr/>
          <a:lstStyle/>
          <a:p>
            <a:fld id="{4719B857-6CA3-44CB-8B2D-4E132A4A98BF}" type="slidenum">
              <a:rPr lang="pt-PT" smtClean="0"/>
              <a:pPr/>
              <a:t>261</a:t>
            </a:fld>
            <a:endParaRPr lang="pt-PT"/>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828800"/>
            <a:ext cx="7391400" cy="19812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ctr">
              <a:spcBef>
                <a:spcPts val="0"/>
              </a:spcBef>
              <a:buNone/>
            </a:pPr>
            <a:r>
              <a:rPr lang="pt-PT" sz="2000" b="1" dirty="0" smtClean="0"/>
              <a:t>NCRF 13</a:t>
            </a:r>
          </a:p>
          <a:p>
            <a:pPr marL="0" algn="ctr">
              <a:spcBef>
                <a:spcPts val="0"/>
              </a:spcBef>
              <a:buNone/>
            </a:pPr>
            <a:r>
              <a:rPr lang="pt-PT" sz="2000" b="1" dirty="0" smtClean="0"/>
              <a:t>Consolidação proporcional (parágrafos 54 a 56)</a:t>
            </a:r>
          </a:p>
          <a:p>
            <a:pPr marL="0" algn="just">
              <a:spcBef>
                <a:spcPts val="0"/>
              </a:spcBef>
              <a:buNone/>
            </a:pPr>
            <a:r>
              <a:rPr lang="pt-PT" sz="2000" i="1" dirty="0" smtClean="0"/>
              <a:t>54 — ...Muitos dos procedimentos apropriados para a aplicação da consolidação proporcional são semelhantes aos procedimentos para a consolidação de investimentos em subsidiárias, que estão indicados na NCRF 15 — Investimentos em Subsidiárias e Consolidação.</a:t>
            </a:r>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sp>
        <p:nvSpPr>
          <p:cNvPr id="4" name="Marcador de Posição do Número do Diapositivo 3"/>
          <p:cNvSpPr>
            <a:spLocks noGrp="1"/>
          </p:cNvSpPr>
          <p:nvPr>
            <p:ph type="sldNum" sz="quarter" idx="12"/>
          </p:nvPr>
        </p:nvSpPr>
        <p:spPr/>
        <p:txBody>
          <a:bodyPr/>
          <a:lstStyle/>
          <a:p>
            <a:fld id="{4719B857-6CA3-44CB-8B2D-4E132A4A98BF}" type="slidenum">
              <a:rPr lang="pt-PT" smtClean="0"/>
              <a:pPr/>
              <a:t>262</a:t>
            </a:fld>
            <a:endParaRPr lang="pt-PT"/>
          </a:p>
        </p:txBody>
      </p:sp>
      <p:pic>
        <p:nvPicPr>
          <p:cNvPr id="7" name="Imagem 6"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8" name="CaixaDeTexto 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Marcador de Posição da Data 9"/>
          <p:cNvSpPr>
            <a:spLocks noGrp="1"/>
          </p:cNvSpPr>
          <p:nvPr>
            <p:ph type="dt" sz="half" idx="10"/>
          </p:nvPr>
        </p:nvSpPr>
        <p:spPr/>
        <p:txBody>
          <a:bodyPr/>
          <a:lstStyle/>
          <a:p>
            <a:r>
              <a:rPr lang="pt-PT" smtClean="0"/>
              <a:t>João Gomes /Jorge Pires</a:t>
            </a:r>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838200" y="1828800"/>
            <a:ext cx="7391400" cy="4419600"/>
          </a:xfrm>
          <a:ln>
            <a:noFill/>
          </a:ln>
        </p:spPr>
        <p:style>
          <a:lnRef idx="1">
            <a:schemeClr val="accent1"/>
          </a:lnRef>
          <a:fillRef idx="2">
            <a:schemeClr val="accent1"/>
          </a:fillRef>
          <a:effectRef idx="1">
            <a:schemeClr val="accent1"/>
          </a:effectRef>
          <a:fontRef idx="minor">
            <a:schemeClr val="dk1"/>
          </a:fontRef>
        </p:style>
        <p:txBody>
          <a:bodyPr>
            <a:noAutofit/>
          </a:bodyPr>
          <a:lstStyle/>
          <a:p>
            <a:pPr marL="0" algn="ctr">
              <a:spcBef>
                <a:spcPts val="0"/>
              </a:spcBef>
              <a:buNone/>
            </a:pPr>
            <a:r>
              <a:rPr lang="pt-PT" sz="2000" b="1" dirty="0" smtClean="0"/>
              <a:t>NCRF 15</a:t>
            </a:r>
          </a:p>
          <a:p>
            <a:pPr marL="0" algn="ctr">
              <a:spcBef>
                <a:spcPts val="0"/>
              </a:spcBef>
              <a:buNone/>
            </a:pPr>
            <a:r>
              <a:rPr lang="pt-PT" sz="2000" b="1" dirty="0" smtClean="0"/>
              <a:t>Procedimentos de consolidação (parágrafos 12 a 26)</a:t>
            </a:r>
          </a:p>
          <a:p>
            <a:pPr marL="0" algn="just">
              <a:spcBef>
                <a:spcPts val="0"/>
              </a:spcBef>
              <a:buNone/>
            </a:pPr>
            <a:r>
              <a:rPr lang="pt-PT" sz="2000" i="1" dirty="0" smtClean="0"/>
              <a:t>12 — Ao preparar demonstrações financeiras consolidadas, uma entidade combina as demonstrações financeiras da empresa-mãe e das suas subsidiárias linha a linha adicionando itens idênticos de activos, passivos, capital próprio, rendimentos e ganhos e gastos e perdas. A fim de que as demonstrações financeiras consolidadas apresentem informação financeira acerca do grupo como se fosse de uma entidade económica única, são dados os seguintes passos:</a:t>
            </a:r>
          </a:p>
          <a:p>
            <a:pPr marL="696913" algn="just">
              <a:spcBef>
                <a:spcPts val="0"/>
              </a:spcBef>
              <a:buNone/>
            </a:pPr>
            <a:r>
              <a:rPr lang="pt-PT" sz="2000" i="1" dirty="0" smtClean="0"/>
              <a:t>(a) São eliminadas a quantia escriturada do investimento da empresa-mãe em cada subsidiária e a parte da empresa -mãe do capital próprio de cada subsidiária (ver a NCRF 14 — Concentrações de Actividades Empresariais, que descreve o tratamento de qualquer goodwill resultante);</a:t>
            </a:r>
          </a:p>
        </p:txBody>
      </p:sp>
      <p:sp>
        <p:nvSpPr>
          <p:cNvPr id="7171" name="AutoShape 3"/>
          <p:cNvSpPr>
            <a:spLocks noChangeAspect="1" noChangeArrowheads="1"/>
          </p:cNvSpPr>
          <p:nvPr/>
        </p:nvSpPr>
        <p:spPr bwMode="auto">
          <a:xfrm>
            <a:off x="7667625" y="549275"/>
            <a:ext cx="1260475" cy="496888"/>
          </a:xfrm>
          <a:prstGeom prst="rect">
            <a:avLst/>
          </a:prstGeom>
          <a:noFill/>
          <a:ln w="9525">
            <a:noFill/>
            <a:round/>
            <a:headEnd/>
            <a:tailEnd/>
          </a:ln>
          <a:effectLst/>
        </p:spPr>
        <p:txBody>
          <a:bodyPr wrap="none" anchor="ctr"/>
          <a:lstStyle/>
          <a:p>
            <a:endParaRPr lang="pt-PT"/>
          </a:p>
        </p:txBody>
      </p:sp>
      <p:sp>
        <p:nvSpPr>
          <p:cNvPr id="9" name="Rectângulo 8"/>
          <p:cNvSpPr/>
          <p:nvPr/>
        </p:nvSpPr>
        <p:spPr>
          <a:xfrm>
            <a:off x="838200" y="1066800"/>
            <a:ext cx="7391400" cy="4572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rgbClr val="FFC000"/>
                </a:solidFill>
              </a:rPr>
              <a:t>Método de consolidação proporcional</a:t>
            </a:r>
            <a:endParaRPr lang="pt-PT" sz="2400" b="1" dirty="0">
              <a:solidFill>
                <a:srgbClr val="FFC000"/>
              </a:solidFill>
            </a:endParaRPr>
          </a:p>
        </p:txBody>
      </p:sp>
      <p:sp>
        <p:nvSpPr>
          <p:cNvPr id="5" name="Marcador de Posição do Número do Diapositivo 4"/>
          <p:cNvSpPr>
            <a:spLocks noGrp="1"/>
          </p:cNvSpPr>
          <p:nvPr>
            <p:ph type="sldNum" sz="quarter" idx="12"/>
          </p:nvPr>
        </p:nvSpPr>
        <p:spPr/>
        <p:txBody>
          <a:bodyPr/>
          <a:lstStyle/>
          <a:p>
            <a:fld id="{4719B857-6CA3-44CB-8B2D-4E132A4A98BF}" type="slidenum">
              <a:rPr lang="pt-PT" smtClean="0"/>
              <a:pPr/>
              <a:t>263</a:t>
            </a:fld>
            <a:endParaRPr lang="pt-PT"/>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0" name="CaixaDeTexto 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Rodapé 11"/>
          <p:cNvSpPr>
            <a:spLocks noGrp="1"/>
          </p:cNvSpPr>
          <p:nvPr>
            <p:ph type="ftr" sz="quarter" idx="11"/>
          </p:nvPr>
        </p:nvSpPr>
        <p:spPr/>
        <p:txBody>
          <a:bodyPr/>
          <a:lstStyle/>
          <a:p>
            <a:r>
              <a:rPr lang="en-US" smtClean="0"/>
              <a:t>Contabilidade Financeira</a:t>
            </a:r>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264</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ângulo 6"/>
          <p:cNvSpPr/>
          <p:nvPr/>
        </p:nvSpPr>
        <p:spPr>
          <a:xfrm>
            <a:off x="609600" y="2971800"/>
            <a:ext cx="7772400" cy="1107996"/>
          </a:xfrm>
          <a:prstGeom prst="rect">
            <a:avLst/>
          </a:prstGeom>
        </p:spPr>
        <p:txBody>
          <a:bodyPr wrap="square">
            <a:spAutoFit/>
          </a:bodyPr>
          <a:lstStyle/>
          <a:p>
            <a:pPr algn="ctr"/>
            <a:r>
              <a:rPr lang="pt-PT" sz="6600" b="1" dirty="0" smtClean="0">
                <a:solidFill>
                  <a:schemeClr val="accent1">
                    <a:lumMod val="75000"/>
                  </a:schemeClr>
                </a:solidFill>
              </a:rPr>
              <a:t>FIM</a:t>
            </a:r>
            <a:endParaRPr lang="pt-PT" sz="6600" dirty="0">
              <a:solidFill>
                <a:schemeClr val="accent1">
                  <a:lumMod val="75000"/>
                </a:schemeClr>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27</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ângulo 6"/>
          <p:cNvSpPr/>
          <p:nvPr/>
        </p:nvSpPr>
        <p:spPr>
          <a:xfrm>
            <a:off x="0" y="1295400"/>
            <a:ext cx="8352928"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CNC – Comissão de Normalização Contabilística</a:t>
            </a:r>
            <a:endParaRPr lang="pt-PT" sz="2400" b="1" dirty="0">
              <a:solidFill>
                <a:schemeClr val="bg1"/>
              </a:solidFill>
            </a:endParaRPr>
          </a:p>
        </p:txBody>
      </p:sp>
      <p:sp>
        <p:nvSpPr>
          <p:cNvPr id="8" name="Rectangle 3"/>
          <p:cNvSpPr txBox="1">
            <a:spLocks noChangeArrowheads="1"/>
          </p:cNvSpPr>
          <p:nvPr/>
        </p:nvSpPr>
        <p:spPr>
          <a:xfrm>
            <a:off x="609600" y="2743200"/>
            <a:ext cx="7859712" cy="1990725"/>
          </a:xfrm>
          <a:prstGeom prst="rect">
            <a:avLst/>
          </a:prstGeom>
        </p:spPr>
        <p:txBody>
          <a:bodyPr vert="horz" lIns="91440" tIns="45720" rIns="91440" bIns="45720" rtlCol="0">
            <a:normAutofit/>
          </a:bodyPr>
          <a:lstStyle/>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Composição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457200" marR="0" lvl="1"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Presidente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designado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pelo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Ministro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Finanças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lvl="1" algn="just">
              <a:spcBef>
                <a:spcPct val="200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 </a:t>
            </a:r>
            <a:r>
              <a:rPr lang="en-GB" sz="2000" dirty="0" err="1" smtClean="0">
                <a:solidFill>
                  <a:srgbClr val="002060"/>
                </a:solidFill>
              </a:rPr>
              <a:t>Conselho</a:t>
            </a:r>
            <a:r>
              <a:rPr lang="en-GB" sz="2000" dirty="0" smtClean="0">
                <a:solidFill>
                  <a:srgbClr val="002060"/>
                </a:solidFill>
              </a:rPr>
              <a:t> </a:t>
            </a:r>
            <a:r>
              <a:rPr lang="en-GB" sz="2000" dirty="0" err="1" smtClean="0">
                <a:solidFill>
                  <a:srgbClr val="002060"/>
                </a:solidFill>
              </a:rPr>
              <a:t>Geral</a:t>
            </a:r>
            <a:r>
              <a:rPr lang="en-GB" sz="2000" dirty="0" smtClean="0">
                <a:solidFill>
                  <a:srgbClr val="002060"/>
                </a:solidFill>
              </a:rPr>
              <a:t> com 27 </a:t>
            </a:r>
            <a:r>
              <a:rPr lang="en-GB" sz="2000" dirty="0" err="1" smtClean="0">
                <a:solidFill>
                  <a:srgbClr val="002060"/>
                </a:solidFill>
              </a:rPr>
              <a:t>membros</a:t>
            </a:r>
            <a:r>
              <a:rPr lang="en-GB" sz="2000" dirty="0" smtClean="0">
                <a:solidFill>
                  <a:srgbClr val="002060"/>
                </a:solidFill>
              </a:rPr>
              <a:t>;</a:t>
            </a:r>
          </a:p>
          <a:p>
            <a:pPr lvl="1" algn="just">
              <a:spcBef>
                <a:spcPct val="200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 </a:t>
            </a:r>
            <a:r>
              <a:rPr lang="en-GB" sz="2000" dirty="0" err="1" smtClean="0">
                <a:solidFill>
                  <a:srgbClr val="002060"/>
                </a:solidFill>
              </a:rPr>
              <a:t>Comissão</a:t>
            </a:r>
            <a:r>
              <a:rPr lang="en-GB" sz="2000" dirty="0" smtClean="0">
                <a:solidFill>
                  <a:srgbClr val="002060"/>
                </a:solidFill>
              </a:rPr>
              <a:t> </a:t>
            </a:r>
            <a:r>
              <a:rPr lang="en-GB" sz="2000" dirty="0" err="1" smtClean="0">
                <a:solidFill>
                  <a:srgbClr val="002060"/>
                </a:solidFill>
              </a:rPr>
              <a:t>executiva</a:t>
            </a:r>
            <a:r>
              <a:rPr lang="en-GB" sz="2000" dirty="0" smtClean="0">
                <a:solidFill>
                  <a:srgbClr val="002060"/>
                </a:solidFill>
              </a:rPr>
              <a:t> com 11 </a:t>
            </a:r>
            <a:r>
              <a:rPr lang="en-GB" sz="2000" dirty="0" err="1" smtClean="0">
                <a:solidFill>
                  <a:srgbClr val="002060"/>
                </a:solidFill>
              </a:rPr>
              <a:t>membros</a:t>
            </a:r>
            <a:r>
              <a:rPr lang="en-GB" sz="2000" dirty="0" smtClean="0">
                <a:solidFill>
                  <a:srgbClr val="002060"/>
                </a:solidFill>
              </a:rPr>
              <a:t> do </a:t>
            </a:r>
            <a:r>
              <a:rPr lang="en-GB" sz="2000" dirty="0" err="1" smtClean="0">
                <a:solidFill>
                  <a:srgbClr val="002060"/>
                </a:solidFill>
              </a:rPr>
              <a:t>Conselho</a:t>
            </a:r>
            <a:r>
              <a:rPr lang="en-GB" sz="2000" dirty="0" smtClean="0">
                <a:solidFill>
                  <a:srgbClr val="002060"/>
                </a:solidFill>
              </a:rPr>
              <a:t> </a:t>
            </a:r>
            <a:r>
              <a:rPr lang="en-GB" sz="2000" dirty="0" err="1" smtClean="0">
                <a:solidFill>
                  <a:srgbClr val="002060"/>
                </a:solidFill>
              </a:rPr>
              <a:t>Geral</a:t>
            </a:r>
            <a:r>
              <a:rPr lang="en-GB" sz="2000" dirty="0" smtClean="0">
                <a:solidFill>
                  <a:srgbClr val="002060"/>
                </a:solidFill>
              </a:rPr>
              <a:t>.</a:t>
            </a:r>
          </a:p>
          <a:p>
            <a:pPr lvl="1" algn="just">
              <a:spcBef>
                <a:spcPct val="200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2000" dirty="0" smtClean="0">
              <a:solidFill>
                <a:srgbClr val="002060"/>
              </a:solidFill>
            </a:endParaRPr>
          </a:p>
          <a:p>
            <a:pPr marL="457200" marR="0" lvl="1"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28</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ângulo 6"/>
          <p:cNvSpPr/>
          <p:nvPr/>
        </p:nvSpPr>
        <p:spPr>
          <a:xfrm>
            <a:off x="0" y="1295400"/>
            <a:ext cx="8352928"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CNC – Comissão de Normalização Contabilística</a:t>
            </a:r>
            <a:endParaRPr lang="pt-PT" sz="2400" b="1" dirty="0">
              <a:solidFill>
                <a:schemeClr val="bg1"/>
              </a:solidFill>
            </a:endParaRPr>
          </a:p>
        </p:txBody>
      </p:sp>
      <p:sp>
        <p:nvSpPr>
          <p:cNvPr id="8" name="Rectangle 2"/>
          <p:cNvSpPr txBox="1">
            <a:spLocks noChangeArrowheads="1"/>
          </p:cNvSpPr>
          <p:nvPr/>
        </p:nvSpPr>
        <p:spPr>
          <a:xfrm>
            <a:off x="381000" y="2133600"/>
            <a:ext cx="8319268" cy="3608040"/>
          </a:xfrm>
          <a:prstGeom prst="rect">
            <a:avLst/>
          </a:prstGeom>
        </p:spPr>
        <p:txBody>
          <a:bodyPr vert="horz" lIns="91440" tIns="45720" rIns="91440" bIns="45720" rtlCol="0">
            <a:normAutofit/>
          </a:bodyPr>
          <a:lstStyle/>
          <a:p>
            <a:pPr marL="742950" marR="0" lvl="1" indent="-285750" algn="just" defTabSz="914400" rtl="0" eaLnBrk="1" fontAlgn="auto" latinLnBrk="0" hangingPunct="1">
              <a:lnSpc>
                <a:spcPct val="90000"/>
              </a:lnSpc>
              <a:spcBef>
                <a:spcPct val="20000"/>
              </a:spcBef>
              <a:spcAft>
                <a:spcPts val="0"/>
              </a:spcAft>
              <a:buClrTx/>
              <a:buSzTx/>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i="0" u="none" strike="noStrike" kern="1200" cap="none" spc="0" normalizeH="0" baseline="0" noProof="0" dirty="0" err="1" smtClean="0">
                <a:ln>
                  <a:noFill/>
                </a:ln>
                <a:solidFill>
                  <a:srgbClr val="002060"/>
                </a:solidFill>
                <a:effectLst/>
                <a:uLnTx/>
                <a:uFillTx/>
                <a:latin typeface="+mn-lt"/>
                <a:ea typeface="+mn-ea"/>
                <a:cs typeface="+mn-cs"/>
              </a:rPr>
              <a:t>Conselho</a:t>
            </a:r>
            <a:r>
              <a:rPr kumimoji="0" lang="en-GB" sz="200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i="0" u="none" strike="noStrike" kern="1200" cap="none" spc="0" normalizeH="0" baseline="0" noProof="0" dirty="0" err="1" smtClean="0">
                <a:ln>
                  <a:noFill/>
                </a:ln>
                <a:solidFill>
                  <a:srgbClr val="002060"/>
                </a:solidFill>
                <a:effectLst/>
                <a:uLnTx/>
                <a:uFillTx/>
                <a:latin typeface="+mn-lt"/>
                <a:ea typeface="+mn-ea"/>
                <a:cs typeface="+mn-cs"/>
              </a:rPr>
              <a:t>Geral</a:t>
            </a:r>
            <a:r>
              <a:rPr kumimoji="0" lang="en-GB" sz="2000" i="0" u="none" strike="noStrike" kern="1200" cap="none" spc="0" normalizeH="0" baseline="0" noProof="0" dirty="0" smtClean="0">
                <a:ln>
                  <a:noFill/>
                </a:ln>
                <a:solidFill>
                  <a:srgbClr val="002060"/>
                </a:solidFill>
                <a:effectLst/>
                <a:uLnTx/>
                <a:uFillTx/>
                <a:latin typeface="+mn-lt"/>
                <a:ea typeface="+mn-ea"/>
                <a:cs typeface="+mn-cs"/>
              </a:rPr>
              <a:t> (27 </a:t>
            </a:r>
            <a:r>
              <a:rPr kumimoji="0" lang="en-GB" sz="2000" i="0" u="none" strike="noStrike" kern="1200" cap="none" spc="0" normalizeH="0" baseline="0" noProof="0" dirty="0" err="1" smtClean="0">
                <a:ln>
                  <a:noFill/>
                </a:ln>
                <a:solidFill>
                  <a:srgbClr val="002060"/>
                </a:solidFill>
                <a:effectLst/>
                <a:uLnTx/>
                <a:uFillTx/>
                <a:latin typeface="+mn-lt"/>
                <a:ea typeface="+mn-ea"/>
                <a:cs typeface="+mn-cs"/>
              </a:rPr>
              <a:t>membros</a:t>
            </a:r>
            <a:r>
              <a:rPr kumimoji="0" lang="en-GB" sz="2000" i="0" u="none" strike="noStrike" kern="1200" cap="none" spc="0" normalizeH="0" baseline="0" noProof="0" dirty="0" smtClean="0">
                <a:ln>
                  <a:noFill/>
                </a:ln>
                <a:solidFill>
                  <a:srgbClr val="002060"/>
                </a:solidFill>
                <a:effectLst/>
                <a:uLnTx/>
                <a:uFillTx/>
                <a:latin typeface="+mn-lt"/>
                <a:ea typeface="+mn-ea"/>
                <a:cs typeface="+mn-cs"/>
              </a:rPr>
              <a:t>):</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Presidente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CNC</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8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representantes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preparadores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financeira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10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representantes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utilizadores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financeira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2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representantes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dos ROC;</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2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representantes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Escolas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Superiores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3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personalidades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reconhecido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merito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matérias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contabilísticas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1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representante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Direcção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Geral</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Orçamento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a:xfrm>
            <a:off x="6553200" y="6324600"/>
            <a:ext cx="2133600" cy="365125"/>
          </a:xfrm>
        </p:spPr>
        <p:txBody>
          <a:bodyPr/>
          <a:lstStyle/>
          <a:p>
            <a:fld id="{8745C66F-FC7B-4C52-931F-EAABACA1CBDF}" type="slidenum">
              <a:rPr lang="en-US" smtClean="0"/>
              <a:pPr/>
              <a:t>29</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angle 2"/>
          <p:cNvSpPr txBox="1">
            <a:spLocks noChangeArrowheads="1"/>
          </p:cNvSpPr>
          <p:nvPr/>
        </p:nvSpPr>
        <p:spPr>
          <a:xfrm>
            <a:off x="381000" y="2133600"/>
            <a:ext cx="8229600" cy="3835782"/>
          </a:xfrm>
          <a:prstGeom prst="rect">
            <a:avLst/>
          </a:prstGeom>
        </p:spPr>
        <p:txBody>
          <a:bodyPr vert="horz" lIns="91440" tIns="45720" rIns="91440" bIns="45720" rtlCol="0">
            <a:noAutofit/>
          </a:bodyPr>
          <a:lstStyle/>
          <a:p>
            <a:pPr marL="742950" marR="0" lvl="1" indent="-285750" algn="l" defTabSz="914400" rtl="0" eaLnBrk="1" fontAlgn="auto" latinLnBrk="0" hangingPunct="1">
              <a:lnSpc>
                <a:spcPct val="90000"/>
              </a:lnSpc>
              <a:spcBef>
                <a:spcPct val="20000"/>
              </a:spcBef>
              <a:spcAft>
                <a:spcPts val="0"/>
              </a:spcAft>
              <a:buClrTx/>
              <a:buSzTx/>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i="0" u="none" strike="noStrike" kern="1200" cap="none" spc="0" normalizeH="0" baseline="0" noProof="0" dirty="0" err="1" smtClean="0">
                <a:ln>
                  <a:noFill/>
                </a:ln>
                <a:solidFill>
                  <a:srgbClr val="002060"/>
                </a:solidFill>
                <a:effectLst/>
                <a:uLnTx/>
                <a:uFillTx/>
                <a:latin typeface="+mn-lt"/>
                <a:ea typeface="+mn-ea"/>
                <a:cs typeface="+mn-cs"/>
              </a:rPr>
              <a:t>Comissão</a:t>
            </a:r>
            <a:r>
              <a:rPr kumimoji="0" lang="en-GB" sz="200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i="0" u="none" strike="noStrike" kern="1200" cap="none" spc="0" normalizeH="0" baseline="0" noProof="0" dirty="0" err="1" smtClean="0">
                <a:ln>
                  <a:noFill/>
                </a:ln>
                <a:solidFill>
                  <a:srgbClr val="002060"/>
                </a:solidFill>
                <a:effectLst/>
                <a:uLnTx/>
                <a:uFillTx/>
                <a:latin typeface="+mn-lt"/>
                <a:ea typeface="+mn-ea"/>
                <a:cs typeface="+mn-cs"/>
              </a:rPr>
              <a:t>executiva</a:t>
            </a:r>
            <a:r>
              <a:rPr kumimoji="0" lang="en-GB" sz="2000" i="0" u="none" strike="noStrike" kern="1200" cap="none" spc="0" normalizeH="0" baseline="0" noProof="0" dirty="0" smtClean="0">
                <a:ln>
                  <a:noFill/>
                </a:ln>
                <a:solidFill>
                  <a:srgbClr val="002060"/>
                </a:solidFill>
                <a:effectLst/>
                <a:uLnTx/>
                <a:uFillTx/>
                <a:latin typeface="+mn-lt"/>
                <a:ea typeface="+mn-ea"/>
                <a:cs typeface="+mn-cs"/>
              </a:rPr>
              <a:t> (11 </a:t>
            </a:r>
            <a:r>
              <a:rPr kumimoji="0" lang="en-GB" sz="2000" i="0" u="none" strike="noStrike" kern="1200" cap="none" spc="0" normalizeH="0" baseline="0" noProof="0" dirty="0" err="1" smtClean="0">
                <a:ln>
                  <a:noFill/>
                </a:ln>
                <a:solidFill>
                  <a:srgbClr val="002060"/>
                </a:solidFill>
                <a:effectLst/>
                <a:uLnTx/>
                <a:uFillTx/>
                <a:latin typeface="+mn-lt"/>
                <a:ea typeface="+mn-ea"/>
                <a:cs typeface="+mn-cs"/>
              </a:rPr>
              <a:t>membros</a:t>
            </a:r>
            <a:r>
              <a:rPr kumimoji="0" lang="en-GB" sz="2000" i="0" u="none" strike="noStrike" kern="1200" cap="none" spc="0" normalizeH="0" baseline="0" noProof="0" dirty="0" smtClean="0">
                <a:ln>
                  <a:noFill/>
                </a:ln>
                <a:solidFill>
                  <a:srgbClr val="002060"/>
                </a:solidFill>
                <a:effectLst/>
                <a:uLnTx/>
                <a:uFillTx/>
                <a:latin typeface="+mn-lt"/>
                <a:ea typeface="+mn-ea"/>
                <a:cs typeface="+mn-cs"/>
              </a:rPr>
              <a:t>)</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Presidente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CNC</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3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representantes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preparadores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financeira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incluí</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um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CTOC);</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1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representante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dos ROC;</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1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representante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Escolas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Superiores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3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representantes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utilizadores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financeira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incluí</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obrigatoriamente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1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representante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DGI e 1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IGF);</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1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personalidade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reconhecido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merito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matérias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contabilísticas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1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representante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Direcção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Geral</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Orçamento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a:p>
            <a:pPr marL="1143000" marR="0" lvl="2" indent="-228600" algn="l" defTabSz="914400" rtl="0" eaLnBrk="1" fontAlgn="auto" latinLnBrk="0" hangingPunct="1">
              <a:lnSpc>
                <a:spcPct val="90000"/>
              </a:lnSpc>
              <a:spcBef>
                <a:spcPct val="200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p:txBody>
      </p:sp>
      <p:sp>
        <p:nvSpPr>
          <p:cNvPr id="8" name="Rectângulo 7"/>
          <p:cNvSpPr/>
          <p:nvPr/>
        </p:nvSpPr>
        <p:spPr>
          <a:xfrm>
            <a:off x="0" y="1295400"/>
            <a:ext cx="8352928"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CNC – Comissão de Normalização Contabilística</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3</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8" name="Rectângulo 7"/>
          <p:cNvSpPr/>
          <p:nvPr/>
        </p:nvSpPr>
        <p:spPr>
          <a:xfrm>
            <a:off x="304800" y="1447800"/>
            <a:ext cx="8496944" cy="42484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dirty="0" smtClean="0"/>
          </a:p>
        </p:txBody>
      </p:sp>
      <p:sp>
        <p:nvSpPr>
          <p:cNvPr id="12" name="CaixaDeTexto 11"/>
          <p:cNvSpPr txBox="1"/>
          <p:nvPr/>
        </p:nvSpPr>
        <p:spPr>
          <a:xfrm>
            <a:off x="2465040" y="5048200"/>
            <a:ext cx="4214842" cy="523220"/>
          </a:xfrm>
          <a:prstGeom prst="rect">
            <a:avLst/>
          </a:prstGeom>
          <a:noFill/>
        </p:spPr>
        <p:txBody>
          <a:bodyPr wrap="square" rtlCol="0">
            <a:spAutoFit/>
          </a:bodyPr>
          <a:lstStyle/>
          <a:p>
            <a:pPr algn="ctr"/>
            <a:r>
              <a:rPr lang="pt-PT" sz="2800" dirty="0" smtClean="0">
                <a:solidFill>
                  <a:schemeClr val="accent3">
                    <a:lumMod val="50000"/>
                  </a:schemeClr>
                </a:solidFill>
              </a:rPr>
              <a:t>Meio Envolvente</a:t>
            </a:r>
            <a:endParaRPr lang="pt-PT" sz="2800" dirty="0">
              <a:solidFill>
                <a:schemeClr val="accent3">
                  <a:lumMod val="50000"/>
                </a:schemeClr>
              </a:solidFill>
            </a:endParaRPr>
          </a:p>
        </p:txBody>
      </p:sp>
      <p:sp>
        <p:nvSpPr>
          <p:cNvPr id="13" name="Rectângulo 12"/>
          <p:cNvSpPr/>
          <p:nvPr/>
        </p:nvSpPr>
        <p:spPr>
          <a:xfrm>
            <a:off x="6425480" y="1735832"/>
            <a:ext cx="2232248" cy="648072"/>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solidFill>
                  <a:srgbClr val="FFC000"/>
                </a:solidFill>
              </a:rPr>
              <a:t>Contabilidade</a:t>
            </a:r>
          </a:p>
        </p:txBody>
      </p:sp>
      <p:sp>
        <p:nvSpPr>
          <p:cNvPr id="14" name="Rectângulo 13"/>
          <p:cNvSpPr/>
          <p:nvPr/>
        </p:nvSpPr>
        <p:spPr>
          <a:xfrm>
            <a:off x="448816" y="1807840"/>
            <a:ext cx="2232248" cy="642942"/>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Factores</a:t>
            </a:r>
          </a:p>
        </p:txBody>
      </p:sp>
      <p:sp>
        <p:nvSpPr>
          <p:cNvPr id="15" name="Rectângulo 14"/>
          <p:cNvSpPr/>
          <p:nvPr/>
        </p:nvSpPr>
        <p:spPr>
          <a:xfrm>
            <a:off x="448816" y="3464024"/>
            <a:ext cx="2214578"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Políticos</a:t>
            </a:r>
          </a:p>
        </p:txBody>
      </p:sp>
      <p:sp>
        <p:nvSpPr>
          <p:cNvPr id="16" name="Seta para baixo 15"/>
          <p:cNvSpPr/>
          <p:nvPr/>
        </p:nvSpPr>
        <p:spPr>
          <a:xfrm rot="10800000">
            <a:off x="7145560" y="2311896"/>
            <a:ext cx="785818" cy="35719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dirty="0" smtClean="0"/>
          </a:p>
        </p:txBody>
      </p:sp>
      <p:sp>
        <p:nvSpPr>
          <p:cNvPr id="17" name="Seta para baixo 16"/>
          <p:cNvSpPr/>
          <p:nvPr/>
        </p:nvSpPr>
        <p:spPr>
          <a:xfrm rot="16200000">
            <a:off x="2466750" y="2742234"/>
            <a:ext cx="785818" cy="35719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dirty="0" smtClean="0"/>
          </a:p>
        </p:txBody>
      </p:sp>
      <p:sp>
        <p:nvSpPr>
          <p:cNvPr id="18" name="Rectângulo 17"/>
          <p:cNvSpPr/>
          <p:nvPr/>
        </p:nvSpPr>
        <p:spPr>
          <a:xfrm>
            <a:off x="3041104" y="2599928"/>
            <a:ext cx="3000396" cy="230425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600" dirty="0" smtClean="0"/>
              <a:t>Propriedade das entidades</a:t>
            </a:r>
          </a:p>
          <a:p>
            <a:pPr algn="ctr"/>
            <a:r>
              <a:rPr lang="pt-PT" sz="1600" dirty="0" smtClean="0">
                <a:solidFill>
                  <a:srgbClr val="FFC000"/>
                </a:solidFill>
              </a:rPr>
              <a:t>Sistema fiscal</a:t>
            </a:r>
          </a:p>
          <a:p>
            <a:pPr algn="ctr"/>
            <a:r>
              <a:rPr lang="pt-PT" sz="1600" dirty="0" smtClean="0"/>
              <a:t>Técnicos</a:t>
            </a:r>
          </a:p>
          <a:p>
            <a:pPr algn="ctr"/>
            <a:r>
              <a:rPr lang="pt-PT" sz="1600" dirty="0" smtClean="0">
                <a:solidFill>
                  <a:srgbClr val="FFC000"/>
                </a:solidFill>
              </a:rPr>
              <a:t>Fontes de financiamento</a:t>
            </a:r>
          </a:p>
          <a:p>
            <a:pPr algn="ctr"/>
            <a:r>
              <a:rPr lang="pt-PT" sz="1600" dirty="0" smtClean="0"/>
              <a:t>Grau de desenvolvimento económico e do mercado de capitais</a:t>
            </a:r>
          </a:p>
          <a:p>
            <a:pPr algn="ctr"/>
            <a:r>
              <a:rPr lang="pt-PT" sz="1600" dirty="0" smtClean="0">
                <a:solidFill>
                  <a:srgbClr val="FFC000"/>
                </a:solidFill>
              </a:rPr>
              <a:t>Ensino e a investigação da contabilidade</a:t>
            </a:r>
          </a:p>
        </p:txBody>
      </p:sp>
      <p:sp>
        <p:nvSpPr>
          <p:cNvPr id="19" name="Seta para a direita 18"/>
          <p:cNvSpPr/>
          <p:nvPr/>
        </p:nvSpPr>
        <p:spPr>
          <a:xfrm>
            <a:off x="2897088" y="1591816"/>
            <a:ext cx="3384375" cy="1000132"/>
          </a:xfrm>
          <a:prstGeom prst="rightArrow">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dirty="0" smtClean="0">
                <a:solidFill>
                  <a:schemeClr val="tx2">
                    <a:lumMod val="50000"/>
                  </a:schemeClr>
                </a:solidFill>
              </a:rPr>
              <a:t>Influência</a:t>
            </a:r>
          </a:p>
        </p:txBody>
      </p:sp>
      <p:sp>
        <p:nvSpPr>
          <p:cNvPr id="20" name="Rectângulo 19"/>
          <p:cNvSpPr/>
          <p:nvPr/>
        </p:nvSpPr>
        <p:spPr>
          <a:xfrm>
            <a:off x="448816" y="2599928"/>
            <a:ext cx="2214578"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Económicos</a:t>
            </a:r>
          </a:p>
        </p:txBody>
      </p:sp>
      <p:sp>
        <p:nvSpPr>
          <p:cNvPr id="21" name="Rectângulo 20"/>
          <p:cNvSpPr/>
          <p:nvPr/>
        </p:nvSpPr>
        <p:spPr>
          <a:xfrm>
            <a:off x="448816" y="4256112"/>
            <a:ext cx="2214578"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Sociais</a:t>
            </a:r>
          </a:p>
        </p:txBody>
      </p:sp>
      <p:sp>
        <p:nvSpPr>
          <p:cNvPr id="22" name="Seta para baixo 21"/>
          <p:cNvSpPr/>
          <p:nvPr/>
        </p:nvSpPr>
        <p:spPr>
          <a:xfrm rot="16200000">
            <a:off x="2466750" y="3606330"/>
            <a:ext cx="785818" cy="35719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dirty="0" smtClean="0"/>
          </a:p>
        </p:txBody>
      </p:sp>
      <p:sp>
        <p:nvSpPr>
          <p:cNvPr id="23" name="Seta para baixo 22"/>
          <p:cNvSpPr/>
          <p:nvPr/>
        </p:nvSpPr>
        <p:spPr>
          <a:xfrm rot="16200000">
            <a:off x="2466750" y="4398418"/>
            <a:ext cx="785818" cy="35719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dirty="0" smtClean="0"/>
          </a:p>
        </p:txBody>
      </p:sp>
      <p:sp>
        <p:nvSpPr>
          <p:cNvPr id="24" name="Rectângulo 23"/>
          <p:cNvSpPr/>
          <p:nvPr/>
        </p:nvSpPr>
        <p:spPr>
          <a:xfrm>
            <a:off x="6425480" y="2599928"/>
            <a:ext cx="2214578"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Actividade empresarial</a:t>
            </a:r>
          </a:p>
        </p:txBody>
      </p:sp>
      <p:sp>
        <p:nvSpPr>
          <p:cNvPr id="25" name="Rectângulo 24"/>
          <p:cNvSpPr/>
          <p:nvPr/>
        </p:nvSpPr>
        <p:spPr>
          <a:xfrm>
            <a:off x="6425480" y="3464024"/>
            <a:ext cx="2214578"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Prestação de contas</a:t>
            </a:r>
          </a:p>
        </p:txBody>
      </p:sp>
      <p:sp>
        <p:nvSpPr>
          <p:cNvPr id="26" name="Rectângulo 25"/>
          <p:cNvSpPr/>
          <p:nvPr/>
        </p:nvSpPr>
        <p:spPr>
          <a:xfrm>
            <a:off x="6425480" y="4256112"/>
            <a:ext cx="2214578"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Informação financeira</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30</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ângulo 6"/>
          <p:cNvSpPr/>
          <p:nvPr/>
        </p:nvSpPr>
        <p:spPr>
          <a:xfrm>
            <a:off x="0" y="1295400"/>
            <a:ext cx="8352928"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CNC – Comissão de Normalização Contabilística</a:t>
            </a:r>
            <a:endParaRPr lang="pt-PT" sz="2400" b="1" dirty="0">
              <a:solidFill>
                <a:schemeClr val="bg1"/>
              </a:solidFill>
            </a:endParaRPr>
          </a:p>
        </p:txBody>
      </p:sp>
      <p:sp>
        <p:nvSpPr>
          <p:cNvPr id="8" name="Rectangle 3"/>
          <p:cNvSpPr txBox="1">
            <a:spLocks noChangeArrowheads="1"/>
          </p:cNvSpPr>
          <p:nvPr/>
        </p:nvSpPr>
        <p:spPr>
          <a:xfrm>
            <a:off x="609600" y="2057400"/>
            <a:ext cx="7859712" cy="3816350"/>
          </a:xfrm>
          <a:prstGeom prst="rect">
            <a:avLst/>
          </a:prstGeom>
        </p:spPr>
        <p:txBody>
          <a:bodyPr vert="horz" lIns="91440" tIns="45720" rIns="91440" bIns="45720" rtlCol="0">
            <a:normAutofit/>
          </a:bodyPr>
          <a:lstStyle/>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Competências</a:t>
            </a:r>
            <a:r>
              <a:rPr kumimoji="0" lang="en-GB" sz="2000" b="1"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atribuições</a:t>
            </a: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457200" marR="0" lvl="1" indent="0" algn="just" defTabSz="914400" rtl="0" eaLnBrk="1" fontAlgn="auto" latinLnBrk="0" hangingPunct="1">
              <a:lnSpc>
                <a:spcPct val="77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1" u="none" strike="noStrike" kern="1200" cap="none" spc="0" normalizeH="0" baseline="0" noProof="0" dirty="0" smtClean="0">
                <a:ln>
                  <a:noFill/>
                </a:ln>
                <a:solidFill>
                  <a:srgbClr val="002060"/>
                </a:solidFill>
                <a:effectLst/>
                <a:uLnTx/>
                <a:uFillTx/>
                <a:latin typeface="+mn-lt"/>
                <a:ea typeface="+mn-ea"/>
                <a:cs typeface="+mn-cs"/>
              </a:rPr>
              <a:t>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Apresentar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Governo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propostas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alteração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SNC;</a:t>
            </a:r>
          </a:p>
          <a:p>
            <a:pPr marL="457200" marR="0" lvl="1" indent="0" algn="just" defTabSz="914400" rtl="0" eaLnBrk="1" fontAlgn="auto" latinLnBrk="0" hangingPunct="1">
              <a:lnSpc>
                <a:spcPct val="77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1" u="none" strike="noStrike" kern="1200" cap="none" spc="0" normalizeH="0" baseline="0" noProof="0" dirty="0" smtClean="0">
                <a:ln>
                  <a:noFill/>
                </a:ln>
                <a:solidFill>
                  <a:srgbClr val="002060"/>
                </a:solidFill>
                <a:effectLst/>
                <a:uLnTx/>
                <a:uFillTx/>
                <a:latin typeface="+mn-lt"/>
                <a:ea typeface="+mn-ea"/>
                <a:cs typeface="+mn-cs"/>
              </a:rPr>
              <a:t>b</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Emitir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normas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contabilísticas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normas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interpretativas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sejam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termos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 SNC,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efeito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obrigatório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457200" marR="0" lvl="1" indent="0" algn="just" defTabSz="914400" rtl="0" eaLnBrk="1" fontAlgn="auto" latinLnBrk="0" hangingPunct="1">
              <a:lnSpc>
                <a:spcPct val="77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1" u="none" strike="noStrike" kern="1200" cap="none" spc="0" normalizeH="0" baseline="0" noProof="0" dirty="0" smtClean="0">
                <a:ln>
                  <a:noFill/>
                </a:ln>
                <a:solidFill>
                  <a:srgbClr val="002060"/>
                </a:solidFill>
                <a:effectLst/>
                <a:uLnTx/>
                <a:uFillTx/>
                <a:latin typeface="+mn-lt"/>
                <a:ea typeface="+mn-ea"/>
                <a:cs typeface="+mn-cs"/>
              </a:rPr>
              <a:t>c</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Participar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instâncias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comunitárias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internacionais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dediquem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à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normalização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contabilística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reuniões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promovidas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pelas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mesmas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forma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directa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representação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 Estado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Português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31</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ângulo 6"/>
          <p:cNvSpPr/>
          <p:nvPr/>
        </p:nvSpPr>
        <p:spPr>
          <a:xfrm>
            <a:off x="0" y="1295400"/>
            <a:ext cx="8352928"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CNC – Comissão de Normalização Contabilística</a:t>
            </a:r>
            <a:endParaRPr lang="pt-PT" sz="2400" b="1" dirty="0">
              <a:solidFill>
                <a:schemeClr val="bg1"/>
              </a:solidFill>
            </a:endParaRPr>
          </a:p>
        </p:txBody>
      </p:sp>
      <p:sp>
        <p:nvSpPr>
          <p:cNvPr id="8" name="Rectangle 3"/>
          <p:cNvSpPr txBox="1">
            <a:spLocks noChangeArrowheads="1"/>
          </p:cNvSpPr>
          <p:nvPr/>
        </p:nvSpPr>
        <p:spPr>
          <a:xfrm>
            <a:off x="609600" y="2209800"/>
            <a:ext cx="7859712" cy="3472408"/>
          </a:xfrm>
          <a:prstGeom prst="rect">
            <a:avLst/>
          </a:prstGeom>
        </p:spPr>
        <p:txBody>
          <a:bodyPr vert="horz" lIns="91440" tIns="45720" rIns="91440" bIns="45720" rtlCol="0">
            <a:normAutofit/>
          </a:bodyPr>
          <a:lstStyle/>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Competências</a:t>
            </a:r>
            <a:r>
              <a:rPr kumimoji="0" lang="en-GB" sz="2000" b="1"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atribuições</a:t>
            </a: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457200" marR="0" lvl="1" indent="0" algn="just" defTabSz="914400" rtl="0" eaLnBrk="1" fontAlgn="auto" latinLnBrk="0" hangingPunct="1">
              <a:lnSpc>
                <a:spcPct val="77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1" u="none" strike="noStrike" kern="1200" cap="none" spc="0" normalizeH="0" baseline="0" noProof="0" dirty="0" smtClean="0">
                <a:ln>
                  <a:noFill/>
                </a:ln>
                <a:solidFill>
                  <a:srgbClr val="002060"/>
                </a:solidFill>
                <a:effectLst/>
                <a:uLnTx/>
                <a:uFillTx/>
                <a:latin typeface="+mn-lt"/>
                <a:ea typeface="+mn-ea"/>
                <a:cs typeface="+mn-cs"/>
              </a:rPr>
              <a:t>d</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Cooperar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área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normalização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contabilística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com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outras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entidades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nacionais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internacionais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detenham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atribuições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nesse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âmbito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457200" marR="0" lvl="1" indent="0" algn="just" defTabSz="914400" rtl="0" eaLnBrk="1" fontAlgn="auto" latinLnBrk="0" hangingPunct="1">
              <a:lnSpc>
                <a:spcPct val="77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1" u="none" strike="noStrike" kern="1200" cap="none" spc="0" normalizeH="0" baseline="0" noProof="0" dirty="0" smtClean="0">
                <a:ln>
                  <a:noFill/>
                </a:ln>
                <a:solidFill>
                  <a:srgbClr val="002060"/>
                </a:solidFill>
                <a:effectLst/>
                <a:uLnTx/>
                <a:uFillTx/>
                <a:latin typeface="+mn-lt"/>
                <a:ea typeface="+mn-ea"/>
                <a:cs typeface="+mn-cs"/>
              </a:rPr>
              <a: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Promover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divulgação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normas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contabilísticas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através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publicações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outros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meios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designadamente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congressos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colóquios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outras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actividades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natureza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semelhante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457200" marR="0" lvl="1" indent="0" algn="just" defTabSz="914400" rtl="0" eaLnBrk="1" fontAlgn="auto" latinLnBrk="0" hangingPunct="1">
              <a:lnSpc>
                <a:spcPct val="77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1" u="none" strike="noStrike" kern="1200" cap="none" spc="0" normalizeH="0" baseline="0" noProof="0" dirty="0" smtClean="0">
                <a:ln>
                  <a:noFill/>
                </a:ln>
                <a:solidFill>
                  <a:srgbClr val="002060"/>
                </a:solidFill>
                <a:effectLst/>
                <a:uLnTx/>
                <a:uFillTx/>
                <a:latin typeface="+mn-lt"/>
                <a:ea typeface="+mn-ea"/>
                <a:cs typeface="+mn-cs"/>
              </a:rPr>
              <a:t>f</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Promover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estudos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tendentes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à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adopção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conceitos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princípios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procedimentos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contabilísticos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devam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considerar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aplicação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geral</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32</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angle 3"/>
          <p:cNvSpPr txBox="1">
            <a:spLocks noChangeArrowheads="1"/>
          </p:cNvSpPr>
          <p:nvPr/>
        </p:nvSpPr>
        <p:spPr>
          <a:xfrm>
            <a:off x="609600" y="2286000"/>
            <a:ext cx="7859712" cy="3540224"/>
          </a:xfrm>
          <a:prstGeom prst="rect">
            <a:avLst/>
          </a:prstGeom>
        </p:spPr>
        <p:txBody>
          <a:bodyPr vert="horz" lIns="91440" tIns="45720" rIns="91440" bIns="45720" rtlCol="0">
            <a:normAutofit/>
          </a:bodyPr>
          <a:lstStyle/>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Competências</a:t>
            </a:r>
            <a:r>
              <a:rPr kumimoji="0" lang="en-GB" sz="2000" b="1"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atribuições</a:t>
            </a: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457200" marR="0" lvl="1" indent="0" algn="just" defTabSz="914400" rtl="0" eaLnBrk="1" fontAlgn="auto" latinLnBrk="0" hangingPunct="1">
              <a:lnSpc>
                <a:spcPct val="67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1" u="none" strike="noStrike" kern="1200" cap="none" spc="0" normalizeH="0" baseline="0" noProof="0" dirty="0" smtClean="0">
                <a:ln>
                  <a:noFill/>
                </a:ln>
                <a:solidFill>
                  <a:srgbClr val="002060"/>
                </a:solidFill>
                <a:effectLst/>
                <a:uLnTx/>
                <a:uFillTx/>
                <a:latin typeface="+mn-lt"/>
                <a:ea typeface="+mn-ea"/>
                <a:cs typeface="+mn-cs"/>
              </a:rPr>
              <a:t>g</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parecer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sobre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projectos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normas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contabilísticas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emitir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outras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entidades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457200" marR="0" lvl="1" indent="0" algn="just" defTabSz="914400" rtl="0" eaLnBrk="1" fontAlgn="auto" latinLnBrk="0" hangingPunct="1">
              <a:lnSpc>
                <a:spcPct val="67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1" u="none" strike="noStrike" kern="1200" cap="none" spc="0" normalizeH="0" baseline="0" noProof="0" dirty="0" smtClean="0">
                <a:ln>
                  <a:noFill/>
                </a:ln>
                <a:solidFill>
                  <a:srgbClr val="002060"/>
                </a:solidFill>
                <a:effectLst/>
                <a:uLnTx/>
                <a:uFillTx/>
                <a:latin typeface="+mn-lt"/>
                <a:ea typeface="+mn-ea"/>
                <a:cs typeface="+mn-cs"/>
              </a:rPr>
              <a:t>h</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parecer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sobre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projectos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planos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normas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âmbito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sectorial</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elaborados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outras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entidades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457200" marR="0" lvl="1" indent="0" algn="just" defTabSz="914400" rtl="0" eaLnBrk="1" fontAlgn="auto" latinLnBrk="0" hangingPunct="1">
              <a:lnSpc>
                <a:spcPct val="67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1" u="none" strike="noStrike" kern="1200" cap="none" spc="0" normalizeH="0" baseline="0" noProof="0" dirty="0" err="1" smtClean="0">
                <a:ln>
                  <a:noFill/>
                </a:ln>
                <a:solidFill>
                  <a:srgbClr val="002060"/>
                </a:solidFill>
                <a:effectLst/>
                <a:uLnTx/>
                <a:uFillTx/>
                <a:latin typeface="+mn-lt"/>
                <a:ea typeface="+mn-ea"/>
                <a:cs typeface="+mn-cs"/>
              </a:rPr>
              <a:t>i</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Pronunciar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sobre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disposições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natureza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contabilística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constantes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projectos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diplomas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legislativos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sempre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seja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solicitado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respectivo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parecer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457200" marR="0" lvl="1" indent="0" algn="just" defTabSz="914400" rtl="0" eaLnBrk="1" fontAlgn="auto" latinLnBrk="0" hangingPunct="1">
              <a:lnSpc>
                <a:spcPct val="67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1" u="none" strike="noStrike" kern="1200" cap="none" spc="0" normalizeH="0" baseline="0" noProof="0" dirty="0" smtClean="0">
                <a:ln>
                  <a:noFill/>
                </a:ln>
                <a:solidFill>
                  <a:srgbClr val="002060"/>
                </a:solidFill>
                <a:effectLst/>
                <a:uLnTx/>
                <a:uFillTx/>
                <a:latin typeface="+mn-lt"/>
                <a:ea typeface="+mn-ea"/>
                <a:cs typeface="+mn-cs"/>
              </a:rPr>
              <a:t>j</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Responder,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termos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condições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fixados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regulamento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interno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consultas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relativas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à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aplicação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interpretação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 SNC,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quando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para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tal</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for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consultada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p:txBody>
      </p:sp>
      <p:sp>
        <p:nvSpPr>
          <p:cNvPr id="8" name="Rectângulo 7"/>
          <p:cNvSpPr/>
          <p:nvPr/>
        </p:nvSpPr>
        <p:spPr>
          <a:xfrm>
            <a:off x="0" y="1295400"/>
            <a:ext cx="8352928"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CNC – Comissão de Normalização Contabilística</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33</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angle 3"/>
          <p:cNvSpPr txBox="1">
            <a:spLocks noChangeArrowheads="1"/>
          </p:cNvSpPr>
          <p:nvPr/>
        </p:nvSpPr>
        <p:spPr>
          <a:xfrm>
            <a:off x="533400" y="2209800"/>
            <a:ext cx="7859712" cy="2854424"/>
          </a:xfrm>
          <a:prstGeom prst="rect">
            <a:avLst/>
          </a:prstGeom>
        </p:spPr>
        <p:txBody>
          <a:bodyPr vert="horz" lIns="91440" tIns="45720" rIns="91440" bIns="45720" rtlCol="0">
            <a:normAutofit/>
          </a:bodyPr>
          <a:lstStyle/>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Competências</a:t>
            </a:r>
            <a:r>
              <a:rPr kumimoji="0" lang="en-GB" sz="2000" b="1"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atribuições</a:t>
            </a: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457200" marR="0" lvl="1" indent="0" algn="just" defTabSz="914400" rtl="0" eaLnBrk="1" fontAlgn="auto" latinLnBrk="0" hangingPunct="1">
              <a:lnSpc>
                <a:spcPct val="77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No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domínio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regulação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do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controlo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aplicação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normas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contabilísticas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CNC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desenvolve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acções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necessárias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para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normas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contabilísticas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sejam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efectiva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adequadamente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aplicadas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pelas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entidades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elas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sujeitas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designadamente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914400" marR="0" lvl="2" indent="0" algn="just" defTabSz="914400" rtl="0" eaLnBrk="1" fontAlgn="auto" latinLnBrk="0" hangingPunct="1">
              <a:lnSpc>
                <a:spcPct val="77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1" u="none" strike="noStrike" kern="1200" cap="none" spc="0" normalizeH="0" baseline="0" noProof="0" dirty="0" smtClean="0">
                <a:ln>
                  <a:noFill/>
                </a:ln>
                <a:solidFill>
                  <a:srgbClr val="002060"/>
                </a:solidFill>
                <a:effectLst/>
                <a:uLnTx/>
                <a:uFillTx/>
                <a:latin typeface="+mn-lt"/>
                <a:ea typeface="+mn-ea"/>
                <a:cs typeface="+mn-cs"/>
              </a:rPr>
              <a:t>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Através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acções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verificação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levada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efeito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sua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iniciativa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a:p>
            <a:pPr marL="914400" marR="0" lvl="2" indent="0" algn="just" defTabSz="914400" rtl="0" eaLnBrk="1" fontAlgn="auto" latinLnBrk="0" hangingPunct="1">
              <a:lnSpc>
                <a:spcPct val="77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1" u="none" strike="noStrike" kern="1200" cap="none" spc="0" normalizeH="0" baseline="0" noProof="0" dirty="0" smtClean="0">
                <a:ln>
                  <a:noFill/>
                </a:ln>
                <a:solidFill>
                  <a:srgbClr val="002060"/>
                </a:solidFill>
                <a:effectLst/>
                <a:uLnTx/>
                <a:uFillTx/>
                <a:latin typeface="+mn-lt"/>
                <a:ea typeface="+mn-ea"/>
                <a:cs typeface="+mn-cs"/>
              </a:rPr>
              <a:t>b</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Mediante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procedimentos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arbitragem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p:txBody>
      </p:sp>
      <p:sp>
        <p:nvSpPr>
          <p:cNvPr id="8" name="Rectângulo 7"/>
          <p:cNvSpPr/>
          <p:nvPr/>
        </p:nvSpPr>
        <p:spPr>
          <a:xfrm>
            <a:off x="0" y="1295400"/>
            <a:ext cx="8352928"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CNC – Comissão de Normalização Contabilística</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34</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ângulo 6"/>
          <p:cNvSpPr/>
          <p:nvPr/>
        </p:nvSpPr>
        <p:spPr>
          <a:xfrm>
            <a:off x="0" y="1295400"/>
            <a:ext cx="8352928"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CNC – Comissão de Normalização Contabilística</a:t>
            </a:r>
            <a:endParaRPr lang="pt-PT" sz="2400" b="1" dirty="0">
              <a:solidFill>
                <a:schemeClr val="bg1"/>
              </a:solidFill>
            </a:endParaRPr>
          </a:p>
        </p:txBody>
      </p:sp>
      <p:sp>
        <p:nvSpPr>
          <p:cNvPr id="8" name="Rectangle 3"/>
          <p:cNvSpPr txBox="1">
            <a:spLocks noChangeArrowheads="1"/>
          </p:cNvSpPr>
          <p:nvPr/>
        </p:nvSpPr>
        <p:spPr>
          <a:xfrm>
            <a:off x="609600" y="2133600"/>
            <a:ext cx="7859712" cy="3095600"/>
          </a:xfrm>
          <a:prstGeom prst="rect">
            <a:avLst/>
          </a:prstGeom>
        </p:spPr>
        <p:txBody>
          <a:bodyPr vert="horz" lIns="91440" tIns="45720" rIns="91440" bIns="45720" rtlCol="0">
            <a:normAutofit/>
          </a:bodyPr>
          <a:lstStyle/>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Competências</a:t>
            </a:r>
            <a:r>
              <a:rPr kumimoji="0" lang="en-GB" sz="2000" b="1"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atribuições</a:t>
            </a: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457200" marR="0" lvl="1"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Aplicar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coimas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variam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entre 500 € e 15.000 €,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cada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um dos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seguintes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ilícitos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914400" marR="0" lvl="2"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Pela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aplicação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das NCRF;</a:t>
            </a:r>
          </a:p>
          <a:p>
            <a:pPr marL="914400" marR="0" lvl="2"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Supressão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lacunas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modo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diverso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aí</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previsto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com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práticas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distroça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as DF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individuais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consolidadas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914400" marR="0" lvl="2" indent="0" algn="just" defTabSz="914400" rtl="0" eaLnBrk="1" fontAlgn="auto" latinLnBrk="0" hangingPunct="1">
              <a:lnSpc>
                <a:spcPct val="100000"/>
              </a:lnSpc>
              <a:spcBef>
                <a:spcPct val="20000"/>
              </a:spcBef>
              <a:spcAft>
                <a:spcPts val="0"/>
              </a:spcAft>
              <a:buClrTx/>
              <a:buSzTx/>
              <a:buFont typeface="Arial" pitchFamily="34" charset="0"/>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Falta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apresentação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DF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obrigatórias</a:t>
            </a:r>
            <a:r>
              <a:rPr lang="en-GB" sz="2000" dirty="0" smtClean="0">
                <a:solidFill>
                  <a:srgbClr val="002060"/>
                </a:solidFill>
              </a:rPr>
              <a:t>.</a:t>
            </a: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6" name="Rectângulo 5"/>
          <p:cNvSpPr/>
          <p:nvPr/>
        </p:nvSpPr>
        <p:spPr>
          <a:xfrm>
            <a:off x="685800" y="1447800"/>
            <a:ext cx="7997970" cy="410445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vert="horz" rtlCol="0" anchor="ctr"/>
          <a:lstStyle/>
          <a:p>
            <a:pPr algn="ctr">
              <a:tabLst>
                <a:tab pos="3228975" algn="l"/>
              </a:tabLst>
            </a:pPr>
            <a:r>
              <a:rPr lang="pt-PT" sz="3600" b="1" cap="small" dirty="0" smtClean="0">
                <a:solidFill>
                  <a:srgbClr val="002060"/>
                </a:solidFill>
              </a:rPr>
              <a:t>Estrutura Conceptual</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35</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36</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angle 2"/>
          <p:cNvSpPr txBox="1">
            <a:spLocks noChangeArrowheads="1"/>
          </p:cNvSpPr>
          <p:nvPr/>
        </p:nvSpPr>
        <p:spPr>
          <a:xfrm>
            <a:off x="762000" y="1905000"/>
            <a:ext cx="7620000" cy="3276600"/>
          </a:xfrm>
          <a:prstGeom prst="rect">
            <a:avLst/>
          </a:prstGeom>
        </p:spPr>
        <p:txBody>
          <a:bodyPr vert="horz" lIns="91440" tIns="45720" rIns="91440" bIns="45720" rtlCol="0">
            <a:normAutofit/>
          </a:bodyPr>
          <a:lstStyle/>
          <a:p>
            <a:pPr marR="0" lvl="0" algn="just" defTabSz="914400" rtl="0" eaLnBrk="1" fontAlgn="auto" latinLnBrk="0" hangingPunct="1">
              <a:lnSpc>
                <a:spcPct val="100000"/>
              </a:lnSpc>
              <a:spcBef>
                <a:spcPts val="700"/>
              </a:spcBef>
              <a:spcAft>
                <a:spcPts val="0"/>
              </a:spcAft>
              <a:buClrTx/>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400" dirty="0" err="1" smtClean="0">
                <a:solidFill>
                  <a:srgbClr val="002060"/>
                </a:solidFill>
              </a:rPr>
              <a:t>Hierarquia</a:t>
            </a:r>
            <a:r>
              <a:rPr lang="en-GB" sz="2400" dirty="0" smtClean="0">
                <a:solidFill>
                  <a:srgbClr val="002060"/>
                </a:solidFill>
              </a:rPr>
              <a:t> de </a:t>
            </a:r>
            <a:r>
              <a:rPr lang="en-GB" sz="2400" dirty="0" err="1" smtClean="0">
                <a:solidFill>
                  <a:srgbClr val="002060"/>
                </a:solidFill>
              </a:rPr>
              <a:t>aplicação</a:t>
            </a:r>
            <a:r>
              <a:rPr lang="en-GB" sz="2400" dirty="0" smtClean="0">
                <a:solidFill>
                  <a:srgbClr val="002060"/>
                </a:solidFill>
              </a:rPr>
              <a:t> das NC</a:t>
            </a:r>
            <a:r>
              <a:rPr kumimoji="0" lang="en-GB" sz="24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vigente</a:t>
            </a:r>
            <a:r>
              <a:rPr kumimoji="0" lang="en-GB" sz="24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em</a:t>
            </a:r>
            <a:r>
              <a:rPr lang="en-GB" sz="2400" dirty="0" smtClean="0">
                <a:solidFill>
                  <a:srgbClr val="002060"/>
                </a:solidFill>
              </a:rPr>
              <a:t> </a:t>
            </a:r>
            <a:r>
              <a:rPr kumimoji="0" lang="en-GB" sz="2400" b="0" i="0" u="none" strike="noStrike" kern="1200" cap="none" spc="0" normalizeH="0" baseline="0" noProof="0" dirty="0" smtClean="0">
                <a:ln>
                  <a:noFill/>
                </a:ln>
                <a:solidFill>
                  <a:srgbClr val="002060"/>
                </a:solidFill>
                <a:effectLst/>
                <a:uLnTx/>
                <a:uFillTx/>
                <a:latin typeface="+mn-lt"/>
                <a:ea typeface="+mn-ea"/>
                <a:cs typeface="+mn-cs"/>
              </a:rPr>
              <a:t>Portugal, </a:t>
            </a: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até</a:t>
            </a:r>
            <a:r>
              <a:rPr kumimoji="0" lang="en-GB" sz="2400" b="0" i="0" u="none" strike="noStrike" kern="1200" cap="none" spc="0" normalizeH="0" baseline="0" noProof="0" dirty="0" smtClean="0">
                <a:ln>
                  <a:noFill/>
                </a:ln>
                <a:solidFill>
                  <a:srgbClr val="002060"/>
                </a:solidFill>
                <a:effectLst/>
                <a:uLnTx/>
                <a:uFillTx/>
                <a:latin typeface="+mn-lt"/>
                <a:ea typeface="+mn-ea"/>
                <a:cs typeface="+mn-cs"/>
              </a:rPr>
              <a:t> 31/12/2009:</a:t>
            </a:r>
          </a:p>
          <a:p>
            <a:pPr marL="742950" marR="0" lvl="1" indent="-285750" algn="just" defTabSz="914400" rtl="0" eaLnBrk="1" fontAlgn="auto" latinLnBrk="0" hangingPunct="1">
              <a:lnSpc>
                <a:spcPct val="100000"/>
              </a:lnSpc>
              <a:spcBef>
                <a:spcPts val="6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POC –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Decreto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-Lei n.º 410/89, de 21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Novembro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baseado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4.ª e 7.ª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Directivas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100000"/>
              </a:lnSpc>
              <a:spcBef>
                <a:spcPts val="6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Directrizes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contabilísticas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emanadas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CNC);</a:t>
            </a:r>
          </a:p>
          <a:p>
            <a:pPr marL="742950" marR="0" lvl="1" indent="-285750" algn="just" defTabSz="914400" rtl="0" eaLnBrk="1" fontAlgn="auto" latinLnBrk="0" hangingPunct="1">
              <a:lnSpc>
                <a:spcPct val="100000"/>
              </a:lnSpc>
              <a:spcBef>
                <a:spcPts val="6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Normas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Internacionais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emitidas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pelo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IASB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adoptadas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pela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UE.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37</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CaixaDeTexto 6"/>
          <p:cNvSpPr txBox="1"/>
          <p:nvPr/>
        </p:nvSpPr>
        <p:spPr>
          <a:xfrm>
            <a:off x="4643438" y="5857892"/>
            <a:ext cx="4214842" cy="369332"/>
          </a:xfrm>
          <a:prstGeom prst="rect">
            <a:avLst/>
          </a:prstGeom>
          <a:noFill/>
        </p:spPr>
        <p:txBody>
          <a:bodyPr wrap="square" rtlCol="0">
            <a:spAutoFit/>
          </a:bodyPr>
          <a:lstStyle/>
          <a:p>
            <a:r>
              <a:rPr lang="pt-PT" dirty="0" smtClean="0"/>
              <a:t>Entrou em vigor em 1 de Janeiro de 2010</a:t>
            </a:r>
            <a:endParaRPr lang="pt-PT" dirty="0"/>
          </a:p>
        </p:txBody>
      </p:sp>
      <p:sp>
        <p:nvSpPr>
          <p:cNvPr id="8" name="Rectângulo 7"/>
          <p:cNvSpPr/>
          <p:nvPr/>
        </p:nvSpPr>
        <p:spPr>
          <a:xfrm>
            <a:off x="2357422" y="2214554"/>
            <a:ext cx="4286280" cy="857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Normativo contabilístico</a:t>
            </a:r>
          </a:p>
          <a:p>
            <a:pPr algn="ctr"/>
            <a:r>
              <a:rPr lang="pt-PT" sz="2400" b="1" dirty="0" smtClean="0"/>
              <a:t>(DL 158/2009, de 13 de Julho)</a:t>
            </a:r>
          </a:p>
        </p:txBody>
      </p:sp>
      <p:sp>
        <p:nvSpPr>
          <p:cNvPr id="12" name="Rectângulo 11"/>
          <p:cNvSpPr/>
          <p:nvPr/>
        </p:nvSpPr>
        <p:spPr>
          <a:xfrm>
            <a:off x="3000364" y="928670"/>
            <a:ext cx="3071834" cy="571504"/>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solidFill>
                  <a:srgbClr val="FFC000"/>
                </a:solidFill>
              </a:rPr>
              <a:t>SNC</a:t>
            </a:r>
          </a:p>
        </p:txBody>
      </p:sp>
      <p:sp>
        <p:nvSpPr>
          <p:cNvPr id="13" name="Rectângulo 12"/>
          <p:cNvSpPr/>
          <p:nvPr/>
        </p:nvSpPr>
        <p:spPr>
          <a:xfrm>
            <a:off x="785786" y="3786190"/>
            <a:ext cx="4286280" cy="642942"/>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Substituiu</a:t>
            </a:r>
          </a:p>
        </p:txBody>
      </p:sp>
      <p:sp>
        <p:nvSpPr>
          <p:cNvPr id="14" name="Rectângulo 13"/>
          <p:cNvSpPr/>
          <p:nvPr/>
        </p:nvSpPr>
        <p:spPr>
          <a:xfrm>
            <a:off x="714348" y="5000636"/>
            <a:ext cx="1500198"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POC</a:t>
            </a:r>
          </a:p>
          <a:p>
            <a:pPr algn="ctr"/>
            <a:r>
              <a:rPr lang="pt-PT" sz="1400" b="1" dirty="0" smtClean="0"/>
              <a:t>1977/1989</a:t>
            </a:r>
          </a:p>
        </p:txBody>
      </p:sp>
      <p:sp>
        <p:nvSpPr>
          <p:cNvPr id="15" name="Rectângulo 14"/>
          <p:cNvSpPr/>
          <p:nvPr/>
        </p:nvSpPr>
        <p:spPr>
          <a:xfrm>
            <a:off x="2857488" y="5000636"/>
            <a:ext cx="2214578"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Legislação complementar</a:t>
            </a:r>
          </a:p>
        </p:txBody>
      </p:sp>
      <p:sp>
        <p:nvSpPr>
          <p:cNvPr id="16" name="Seta para baixo 15"/>
          <p:cNvSpPr/>
          <p:nvPr/>
        </p:nvSpPr>
        <p:spPr>
          <a:xfrm>
            <a:off x="4071934" y="1643050"/>
            <a:ext cx="785818" cy="500066"/>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7" name="Seta para baixo 16"/>
          <p:cNvSpPr/>
          <p:nvPr/>
        </p:nvSpPr>
        <p:spPr>
          <a:xfrm>
            <a:off x="2500298" y="3214686"/>
            <a:ext cx="785818" cy="500066"/>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8" name="Seta para baixo 17"/>
          <p:cNvSpPr/>
          <p:nvPr/>
        </p:nvSpPr>
        <p:spPr>
          <a:xfrm>
            <a:off x="3571868" y="4572008"/>
            <a:ext cx="785818" cy="35719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9" name="Seta para baixo 18"/>
          <p:cNvSpPr/>
          <p:nvPr/>
        </p:nvSpPr>
        <p:spPr>
          <a:xfrm>
            <a:off x="1071538" y="4572008"/>
            <a:ext cx="785818" cy="35719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0" name="Rectângulo 19"/>
          <p:cNvSpPr/>
          <p:nvPr/>
        </p:nvSpPr>
        <p:spPr>
          <a:xfrm>
            <a:off x="5715008" y="4500570"/>
            <a:ext cx="3000396" cy="121444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CNC</a:t>
            </a:r>
          </a:p>
          <a:p>
            <a:pPr algn="ctr"/>
            <a:r>
              <a:rPr lang="pt-PT" sz="1600" b="1" dirty="0" smtClean="0"/>
              <a:t>Comissão de Normalização Contabilística</a:t>
            </a:r>
          </a:p>
        </p:txBody>
      </p:sp>
      <p:sp>
        <p:nvSpPr>
          <p:cNvPr id="21" name="Seta para a direita 20"/>
          <p:cNvSpPr/>
          <p:nvPr/>
        </p:nvSpPr>
        <p:spPr>
          <a:xfrm rot="2698519">
            <a:off x="5890789" y="3283245"/>
            <a:ext cx="1214446" cy="1000132"/>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38</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angle 2"/>
          <p:cNvSpPr txBox="1">
            <a:spLocks noChangeArrowheads="1"/>
          </p:cNvSpPr>
          <p:nvPr/>
        </p:nvSpPr>
        <p:spPr>
          <a:xfrm>
            <a:off x="457200" y="2514600"/>
            <a:ext cx="7772400" cy="3352800"/>
          </a:xfrm>
          <a:prstGeom prst="rect">
            <a:avLst/>
          </a:prstGeom>
        </p:spPr>
        <p:txBody>
          <a:bodyPr vert="horz" lIns="91440" tIns="45720" rIns="91440" bIns="45720" rtlCol="0">
            <a:normAutofit/>
          </a:bodyPr>
          <a:lstStyle/>
          <a:p>
            <a:pPr marR="0" lvl="1" indent="-457200" algn="just" defTabSz="914400" rtl="0" eaLnBrk="1" fontAlgn="auto" latinLnBrk="0" hangingPunct="1">
              <a:lnSpc>
                <a:spcPct val="90000"/>
              </a:lnSpc>
              <a:spcBef>
                <a:spcPct val="20000"/>
              </a:spcBef>
              <a:spcAft>
                <a:spcPts val="0"/>
              </a:spcAft>
              <a:buClrTx/>
              <a:buSzTx/>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4.ª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Directiva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Directiva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nº. 78/660/CEE do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Conselho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25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Julho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1978);</a:t>
            </a:r>
          </a:p>
          <a:p>
            <a:pPr marR="0" lvl="1" indent="-457200" algn="just" defTabSz="914400" rtl="0" eaLnBrk="1" fontAlgn="auto" latinLnBrk="0" hangingPunct="1">
              <a:lnSpc>
                <a:spcPct val="90000"/>
              </a:lnSpc>
              <a:spcBef>
                <a:spcPct val="20000"/>
              </a:spcBef>
              <a:spcAft>
                <a:spcPts val="0"/>
              </a:spcAft>
              <a:buClrTx/>
              <a:buSzTx/>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7.ª </a:t>
            </a:r>
            <a:r>
              <a:rPr lang="en-GB" sz="2000" dirty="0" err="1" smtClean="0">
                <a:solidFill>
                  <a:srgbClr val="002060"/>
                </a:solidFill>
              </a:rPr>
              <a:t>Directiva</a:t>
            </a:r>
            <a:r>
              <a:rPr lang="en-GB" sz="2000" dirty="0" smtClean="0">
                <a:solidFill>
                  <a:srgbClr val="002060"/>
                </a:solidFill>
              </a:rPr>
              <a:t> (</a:t>
            </a:r>
            <a:r>
              <a:rPr lang="en-GB" sz="2000" dirty="0" err="1" smtClean="0">
                <a:solidFill>
                  <a:srgbClr val="002060"/>
                </a:solidFill>
              </a:rPr>
              <a:t>Directiva</a:t>
            </a:r>
            <a:r>
              <a:rPr lang="en-GB" sz="2000" dirty="0" smtClean="0">
                <a:solidFill>
                  <a:srgbClr val="002060"/>
                </a:solidFill>
              </a:rPr>
              <a:t> nº. 83/349/CEE do </a:t>
            </a:r>
            <a:r>
              <a:rPr lang="en-GB" sz="2000" dirty="0" err="1" smtClean="0">
                <a:solidFill>
                  <a:srgbClr val="002060"/>
                </a:solidFill>
              </a:rPr>
              <a:t>Conselho</a:t>
            </a:r>
            <a:r>
              <a:rPr lang="en-GB" sz="2000" dirty="0" smtClean="0">
                <a:solidFill>
                  <a:srgbClr val="002060"/>
                </a:solidFill>
              </a:rPr>
              <a:t>, de 13 de </a:t>
            </a:r>
            <a:r>
              <a:rPr lang="en-GB" sz="2000" dirty="0" err="1" smtClean="0">
                <a:solidFill>
                  <a:srgbClr val="002060"/>
                </a:solidFill>
              </a:rPr>
              <a:t>Julho</a:t>
            </a:r>
            <a:r>
              <a:rPr lang="en-GB" sz="2000" dirty="0" smtClean="0">
                <a:solidFill>
                  <a:srgbClr val="002060"/>
                </a:solidFill>
              </a:rPr>
              <a:t> de 1983);</a:t>
            </a:r>
          </a:p>
          <a:p>
            <a:pPr marR="0" lvl="1" indent="-457200" algn="just" defTabSz="914400" rtl="0" eaLnBrk="1" fontAlgn="auto" latinLnBrk="0" hangingPunct="1">
              <a:lnSpc>
                <a:spcPct val="90000"/>
              </a:lnSpc>
              <a:spcBef>
                <a:spcPct val="20000"/>
              </a:spcBef>
              <a:spcAft>
                <a:spcPts val="0"/>
              </a:spcAft>
              <a:buClrTx/>
              <a:buSzTx/>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rgbClr val="002060"/>
                </a:solidFill>
              </a:rPr>
              <a:t>Directiva</a:t>
            </a:r>
            <a:r>
              <a:rPr lang="en-GB" sz="2000" dirty="0" smtClean="0">
                <a:solidFill>
                  <a:srgbClr val="002060"/>
                </a:solidFill>
              </a:rPr>
              <a:t> nº. 86/635/CEE do </a:t>
            </a:r>
            <a:r>
              <a:rPr lang="en-GB" sz="2000" dirty="0" err="1" smtClean="0">
                <a:solidFill>
                  <a:srgbClr val="002060"/>
                </a:solidFill>
              </a:rPr>
              <a:t>Conselho</a:t>
            </a:r>
            <a:r>
              <a:rPr lang="en-GB" sz="2000" dirty="0" smtClean="0">
                <a:solidFill>
                  <a:srgbClr val="002060"/>
                </a:solidFill>
              </a:rPr>
              <a:t>, de 8 de </a:t>
            </a:r>
            <a:r>
              <a:rPr lang="en-GB" sz="2000" dirty="0" err="1" smtClean="0">
                <a:solidFill>
                  <a:srgbClr val="002060"/>
                </a:solidFill>
              </a:rPr>
              <a:t>Dezembro</a:t>
            </a:r>
            <a:r>
              <a:rPr lang="en-GB" sz="2000" dirty="0" smtClean="0">
                <a:solidFill>
                  <a:srgbClr val="002060"/>
                </a:solidFill>
              </a:rPr>
              <a:t> de 1986 (</a:t>
            </a:r>
            <a:r>
              <a:rPr lang="en-GB" sz="2000" dirty="0" err="1" smtClean="0">
                <a:solidFill>
                  <a:srgbClr val="002060"/>
                </a:solidFill>
              </a:rPr>
              <a:t>contas</a:t>
            </a:r>
            <a:r>
              <a:rPr lang="en-GB" sz="2000" dirty="0" smtClean="0">
                <a:solidFill>
                  <a:srgbClr val="002060"/>
                </a:solidFill>
              </a:rPr>
              <a:t> dos </a:t>
            </a:r>
            <a:r>
              <a:rPr lang="en-GB" sz="2000" dirty="0" err="1" smtClean="0">
                <a:solidFill>
                  <a:srgbClr val="002060"/>
                </a:solidFill>
              </a:rPr>
              <a:t>bancos</a:t>
            </a:r>
            <a:r>
              <a:rPr lang="en-GB" sz="2000" dirty="0" smtClean="0">
                <a:solidFill>
                  <a:srgbClr val="002060"/>
                </a:solidFill>
              </a:rPr>
              <a:t>);</a:t>
            </a:r>
          </a:p>
          <a:p>
            <a:pPr marR="0" lvl="1" indent="-457200" algn="just" defTabSz="914400" rtl="0" eaLnBrk="1" fontAlgn="auto" latinLnBrk="0" hangingPunct="1">
              <a:lnSpc>
                <a:spcPct val="90000"/>
              </a:lnSpc>
              <a:spcBef>
                <a:spcPct val="20000"/>
              </a:spcBef>
              <a:spcAft>
                <a:spcPts val="0"/>
              </a:spcAft>
              <a:buClrTx/>
              <a:buSzTx/>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rgbClr val="002060"/>
                </a:solidFill>
              </a:rPr>
              <a:t>Directiva</a:t>
            </a:r>
            <a:r>
              <a:rPr lang="en-GB" sz="2000" dirty="0" smtClean="0">
                <a:solidFill>
                  <a:srgbClr val="002060"/>
                </a:solidFill>
              </a:rPr>
              <a:t> nº. 91/674/CEE do </a:t>
            </a:r>
            <a:r>
              <a:rPr lang="en-GB" sz="2000" dirty="0" err="1" smtClean="0">
                <a:solidFill>
                  <a:srgbClr val="002060"/>
                </a:solidFill>
              </a:rPr>
              <a:t>Conselho</a:t>
            </a:r>
            <a:r>
              <a:rPr lang="en-GB" sz="2000" dirty="0" smtClean="0">
                <a:solidFill>
                  <a:srgbClr val="002060"/>
                </a:solidFill>
              </a:rPr>
              <a:t>, de 19 de </a:t>
            </a:r>
            <a:r>
              <a:rPr lang="en-GB" sz="2000" dirty="0" err="1" smtClean="0">
                <a:solidFill>
                  <a:srgbClr val="002060"/>
                </a:solidFill>
              </a:rPr>
              <a:t>Dezembro</a:t>
            </a:r>
            <a:r>
              <a:rPr lang="en-GB" sz="2000" dirty="0" smtClean="0">
                <a:solidFill>
                  <a:srgbClr val="002060"/>
                </a:solidFill>
              </a:rPr>
              <a:t> de 1991 (</a:t>
            </a:r>
            <a:r>
              <a:rPr lang="en-GB" sz="2000" dirty="0" err="1" smtClean="0">
                <a:solidFill>
                  <a:srgbClr val="002060"/>
                </a:solidFill>
              </a:rPr>
              <a:t>contas</a:t>
            </a:r>
            <a:r>
              <a:rPr lang="en-GB" sz="2000" dirty="0" smtClean="0">
                <a:solidFill>
                  <a:srgbClr val="002060"/>
                </a:solidFill>
              </a:rPr>
              <a:t> das </a:t>
            </a:r>
            <a:r>
              <a:rPr lang="en-GB" sz="2000" dirty="0" err="1" smtClean="0">
                <a:solidFill>
                  <a:srgbClr val="002060"/>
                </a:solidFill>
              </a:rPr>
              <a:t>seguradoras</a:t>
            </a:r>
            <a:r>
              <a:rPr lang="en-GB" sz="2000" dirty="0" smtClean="0">
                <a:solidFill>
                  <a:srgbClr val="002060"/>
                </a:solidFill>
              </a:rPr>
              <a:t>) </a:t>
            </a:r>
          </a:p>
          <a:p>
            <a:pPr marR="0" lvl="1" indent="-457200" algn="just" defTabSz="914400" rtl="0" eaLnBrk="1" fontAlgn="auto" latinLnBrk="0" hangingPunct="1">
              <a:lnSpc>
                <a:spcPct val="90000"/>
              </a:lnSpc>
              <a:spcBef>
                <a:spcPct val="20000"/>
              </a:spcBef>
              <a:spcAft>
                <a:spcPts val="0"/>
              </a:spcAft>
              <a:buClrTx/>
              <a:buSzTx/>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p:txBody>
      </p:sp>
      <p:sp>
        <p:nvSpPr>
          <p:cNvPr id="8" name="Rectângulo 7"/>
          <p:cNvSpPr/>
          <p:nvPr/>
        </p:nvSpPr>
        <p:spPr>
          <a:xfrm>
            <a:off x="457200" y="1600200"/>
            <a:ext cx="8001000" cy="646331"/>
          </a:xfrm>
          <a:prstGeom prst="rect">
            <a:avLst/>
          </a:prstGeom>
          <a:solidFill>
            <a:schemeClr val="accent1">
              <a:lumMod val="40000"/>
              <a:lumOff val="60000"/>
            </a:schemeClr>
          </a:solidFill>
        </p:spPr>
        <p:txBody>
          <a:bodyPr wrap="square">
            <a:spAutoFit/>
          </a:bodyPr>
          <a:lstStyle/>
          <a:p>
            <a:pPr lvl="0" algn="just">
              <a:lnSpc>
                <a:spcPct val="90000"/>
              </a:lnSpc>
              <a:spcBef>
                <a:spcPct val="200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A </a:t>
            </a:r>
            <a:r>
              <a:rPr lang="en-GB" sz="2000" dirty="0" err="1" smtClean="0">
                <a:solidFill>
                  <a:srgbClr val="002060"/>
                </a:solidFill>
              </a:rPr>
              <a:t>União</a:t>
            </a:r>
            <a:r>
              <a:rPr lang="en-GB" sz="2000" dirty="0" smtClean="0">
                <a:solidFill>
                  <a:srgbClr val="002060"/>
                </a:solidFill>
              </a:rPr>
              <a:t> </a:t>
            </a:r>
            <a:r>
              <a:rPr lang="en-GB" sz="2000" dirty="0" err="1" smtClean="0">
                <a:solidFill>
                  <a:srgbClr val="002060"/>
                </a:solidFill>
              </a:rPr>
              <a:t>Europeia</a:t>
            </a:r>
            <a:r>
              <a:rPr lang="en-GB" sz="2000" dirty="0" smtClean="0">
                <a:solidFill>
                  <a:srgbClr val="002060"/>
                </a:solidFill>
              </a:rPr>
              <a:t> tem </a:t>
            </a:r>
            <a:r>
              <a:rPr lang="en-GB" sz="2000" dirty="0" err="1" smtClean="0">
                <a:solidFill>
                  <a:srgbClr val="002060"/>
                </a:solidFill>
              </a:rPr>
              <a:t>vindo</a:t>
            </a:r>
            <a:r>
              <a:rPr lang="en-GB" sz="2000" dirty="0" smtClean="0">
                <a:solidFill>
                  <a:srgbClr val="002060"/>
                </a:solidFill>
              </a:rPr>
              <a:t>, </a:t>
            </a:r>
            <a:r>
              <a:rPr lang="en-GB" sz="2000" dirty="0" err="1" smtClean="0">
                <a:solidFill>
                  <a:srgbClr val="002060"/>
                </a:solidFill>
              </a:rPr>
              <a:t>há</a:t>
            </a:r>
            <a:r>
              <a:rPr lang="en-GB" sz="2000" dirty="0" smtClean="0">
                <a:solidFill>
                  <a:srgbClr val="002060"/>
                </a:solidFill>
              </a:rPr>
              <a:t> </a:t>
            </a:r>
            <a:r>
              <a:rPr lang="en-GB" sz="2000" dirty="0" err="1" smtClean="0">
                <a:solidFill>
                  <a:srgbClr val="002060"/>
                </a:solidFill>
              </a:rPr>
              <a:t>cerca</a:t>
            </a:r>
            <a:r>
              <a:rPr lang="en-GB" sz="2000" dirty="0" smtClean="0">
                <a:solidFill>
                  <a:srgbClr val="002060"/>
                </a:solidFill>
              </a:rPr>
              <a:t> de 26 </a:t>
            </a:r>
            <a:r>
              <a:rPr lang="en-GB" sz="2000" dirty="0" err="1" smtClean="0">
                <a:solidFill>
                  <a:srgbClr val="002060"/>
                </a:solidFill>
              </a:rPr>
              <a:t>anos</a:t>
            </a:r>
            <a:r>
              <a:rPr lang="en-GB" sz="2000" dirty="0" smtClean="0">
                <a:solidFill>
                  <a:srgbClr val="002060"/>
                </a:solidFill>
              </a:rPr>
              <a:t>, a </a:t>
            </a:r>
            <a:r>
              <a:rPr lang="en-GB" sz="2000" dirty="0" err="1" smtClean="0">
                <a:solidFill>
                  <a:srgbClr val="002060"/>
                </a:solidFill>
              </a:rPr>
              <a:t>manifestar</a:t>
            </a:r>
            <a:r>
              <a:rPr lang="en-GB" sz="2000" dirty="0" smtClean="0">
                <a:solidFill>
                  <a:srgbClr val="002060"/>
                </a:solidFill>
              </a:rPr>
              <a:t> </a:t>
            </a:r>
            <a:r>
              <a:rPr lang="en-GB" sz="2000" dirty="0" err="1" smtClean="0">
                <a:solidFill>
                  <a:srgbClr val="002060"/>
                </a:solidFill>
              </a:rPr>
              <a:t>uma</a:t>
            </a:r>
            <a:r>
              <a:rPr lang="en-GB" sz="2000" dirty="0" smtClean="0">
                <a:solidFill>
                  <a:srgbClr val="002060"/>
                </a:solidFill>
              </a:rPr>
              <a:t> </a:t>
            </a:r>
            <a:r>
              <a:rPr lang="en-GB" sz="2000" dirty="0" err="1" smtClean="0">
                <a:solidFill>
                  <a:srgbClr val="002060"/>
                </a:solidFill>
              </a:rPr>
              <a:t>intenção</a:t>
            </a:r>
            <a:r>
              <a:rPr lang="en-GB" sz="2000" dirty="0" smtClean="0">
                <a:solidFill>
                  <a:srgbClr val="002060"/>
                </a:solidFill>
              </a:rPr>
              <a:t> </a:t>
            </a:r>
            <a:r>
              <a:rPr lang="en-GB" sz="2000" dirty="0" err="1" smtClean="0">
                <a:solidFill>
                  <a:srgbClr val="002060"/>
                </a:solidFill>
              </a:rPr>
              <a:t>harmonizadora</a:t>
            </a:r>
            <a:r>
              <a:rPr lang="en-GB" sz="2000" dirty="0" smtClean="0">
                <a:solidFill>
                  <a:srgbClr val="002060"/>
                </a:solidFill>
              </a:rPr>
              <a:t> </a:t>
            </a:r>
            <a:r>
              <a:rPr lang="en-GB" sz="2000" dirty="0" err="1" smtClean="0">
                <a:solidFill>
                  <a:srgbClr val="002060"/>
                </a:solidFill>
              </a:rPr>
              <a:t>relativamente</a:t>
            </a:r>
            <a:r>
              <a:rPr lang="en-GB" sz="2000" dirty="0" smtClean="0">
                <a:solidFill>
                  <a:srgbClr val="002060"/>
                </a:solidFill>
              </a:rPr>
              <a:t> </a:t>
            </a:r>
            <a:r>
              <a:rPr lang="en-GB" sz="2000" dirty="0" err="1" smtClean="0">
                <a:solidFill>
                  <a:srgbClr val="002060"/>
                </a:solidFill>
              </a:rPr>
              <a:t>às</a:t>
            </a:r>
            <a:r>
              <a:rPr lang="en-GB" sz="2000" dirty="0" smtClean="0">
                <a:solidFill>
                  <a:srgbClr val="002060"/>
                </a:solidFill>
              </a:rPr>
              <a:t> </a:t>
            </a:r>
            <a:r>
              <a:rPr lang="en-GB" sz="2000" dirty="0" err="1" smtClean="0">
                <a:solidFill>
                  <a:srgbClr val="002060"/>
                </a:solidFill>
              </a:rPr>
              <a:t>matérias</a:t>
            </a:r>
            <a:r>
              <a:rPr lang="en-GB" sz="2000" dirty="0" smtClean="0">
                <a:solidFill>
                  <a:srgbClr val="002060"/>
                </a:solidFill>
              </a:rPr>
              <a:t> </a:t>
            </a:r>
            <a:r>
              <a:rPr lang="en-GB" sz="2000" dirty="0" err="1" smtClean="0">
                <a:solidFill>
                  <a:srgbClr val="002060"/>
                </a:solidFill>
              </a:rPr>
              <a:t>contabilísticas</a:t>
            </a:r>
            <a:r>
              <a:rPr lang="en-GB" sz="2000" dirty="0" smtClean="0">
                <a:solidFill>
                  <a:srgbClr val="002060"/>
                </a:solidFill>
              </a:rPr>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39</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22" name="Rectangle 2"/>
          <p:cNvSpPr txBox="1">
            <a:spLocks noChangeArrowheads="1"/>
          </p:cNvSpPr>
          <p:nvPr/>
        </p:nvSpPr>
        <p:spPr>
          <a:xfrm>
            <a:off x="838200" y="1905000"/>
            <a:ext cx="7696200" cy="3810000"/>
          </a:xfrm>
          <a:prstGeom prst="rect">
            <a:avLst/>
          </a:prstGeom>
        </p:spPr>
        <p:txBody>
          <a:bodyPr vert="horz" lIns="91440" tIns="45720" rIns="91440" bIns="45720" rtlCol="0">
            <a:normAutofit/>
          </a:bodyPr>
          <a:lstStyle/>
          <a:p>
            <a:pPr marL="265113" marR="0" lvl="1" indent="-265113" algn="just" defTabSz="914400" rtl="0" eaLnBrk="1" fontAlgn="auto" latinLnBrk="0" hangingPunct="1">
              <a:lnSpc>
                <a:spcPct val="80000"/>
              </a:lnSpc>
              <a:spcBef>
                <a:spcPct val="20000"/>
              </a:spcBef>
              <a:spcAft>
                <a:spcPts val="0"/>
              </a:spcAft>
              <a:buClrTx/>
              <a:buSzTx/>
              <a:buFont typeface="Wingdings" pitchFamily="2" charset="2"/>
              <a:buChar char="ü"/>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Regulamento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(CE) nº. 1606/2002, de 19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Julho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2002:</a:t>
            </a:r>
          </a:p>
          <a:p>
            <a:pPr marL="1143000" marR="0" lvl="2" indent="-228600" algn="just" defTabSz="914400" rtl="0" eaLnBrk="1" fontAlgn="auto" latinLnBrk="0" hangingPunct="1">
              <a:lnSpc>
                <a:spcPct val="80000"/>
              </a:lnSpc>
              <a:spcBef>
                <a:spcPts val="5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Adopção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UE das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normas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internacionais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IAS/IFRS;</a:t>
            </a:r>
          </a:p>
          <a:p>
            <a:pPr marL="1143000" marR="0" lvl="2" indent="-228600" algn="just" defTabSz="914400" rtl="0" eaLnBrk="1" fontAlgn="auto" latinLnBrk="0" hangingPunct="1">
              <a:lnSpc>
                <a:spcPct val="80000"/>
              </a:lnSpc>
              <a:spcBef>
                <a:spcPts val="5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Adopção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UE das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interpretações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 SIC/IFRIC</a:t>
            </a:r>
          </a:p>
          <a:p>
            <a:pPr marL="1143000" marR="0" lvl="2" indent="-228600" algn="just" defTabSz="914400" rtl="0" eaLnBrk="1" fontAlgn="auto" latinLnBrk="0" hangingPunct="1">
              <a:lnSpc>
                <a:spcPct val="80000"/>
              </a:lnSpc>
              <a:spcBef>
                <a:spcPts val="5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Publicação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normas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adoptadas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todas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línguas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oficiais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Comunidade</a:t>
            </a: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a:p>
            <a:pPr marL="1143000" marR="0" lvl="2" indent="-228600" algn="just" defTabSz="914400" rtl="0" eaLnBrk="1" fontAlgn="auto" latinLnBrk="0" hangingPunct="1">
              <a:lnSpc>
                <a:spcPct val="80000"/>
              </a:lnSpc>
              <a:spcBef>
                <a:spcPts val="5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partir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1 de Janeiro de 2005 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sociedades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cotadas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bolsa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elaborar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suas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consolidadas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conformidade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com as IAS/IFRS </a:t>
            </a:r>
          </a:p>
          <a:p>
            <a:pPr marL="1143000" marR="0" lvl="2" indent="-228600" algn="just" defTabSz="914400" rtl="0" eaLnBrk="1" fontAlgn="auto" latinLnBrk="0" hangingPunct="1">
              <a:lnSpc>
                <a:spcPct val="80000"/>
              </a:lnSpc>
              <a:spcBef>
                <a:spcPts val="500"/>
              </a:spcBef>
              <a:spcAft>
                <a:spcPts val="0"/>
              </a:spcAft>
              <a:buClrTx/>
              <a:buSzTx/>
              <a:buFont typeface="Arial" pitchFamily="34" charset="0"/>
              <a:buChar char="•"/>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partir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1 de Janeiro de 2005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Estados-Membros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podem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permitir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adopção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das IAS/IFRS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para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sociedades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cotadas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(vide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publicação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Portugal do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Decreto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-Lei nº 35/2005)</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4</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ângulo 6"/>
          <p:cNvSpPr/>
          <p:nvPr/>
        </p:nvSpPr>
        <p:spPr>
          <a:xfrm>
            <a:off x="6553200" y="1447800"/>
            <a:ext cx="2286000" cy="1600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chemeClr val="bg1"/>
                </a:solidFill>
              </a:rPr>
              <a:t>Normalização e harmonização contabilística</a:t>
            </a:r>
            <a:endParaRPr lang="pt-PT" sz="2400" b="1" dirty="0">
              <a:solidFill>
                <a:schemeClr val="bg1"/>
              </a:solidFill>
            </a:endParaRPr>
          </a:p>
        </p:txBody>
      </p:sp>
      <p:sp>
        <p:nvSpPr>
          <p:cNvPr id="8" name="Rectângulo 7"/>
          <p:cNvSpPr/>
          <p:nvPr/>
        </p:nvSpPr>
        <p:spPr>
          <a:xfrm>
            <a:off x="709464" y="1879848"/>
            <a:ext cx="2232248" cy="936104"/>
          </a:xfrm>
          <a:prstGeom prst="rect">
            <a:avLst/>
          </a:prstGeom>
          <a:solidFill>
            <a:srgbClr val="002060"/>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solidFill>
                  <a:srgbClr val="FFC000"/>
                </a:solidFill>
              </a:rPr>
              <a:t>Mercado de capitais</a:t>
            </a:r>
          </a:p>
        </p:txBody>
      </p:sp>
      <p:sp>
        <p:nvSpPr>
          <p:cNvPr id="12" name="Rectângulo 11"/>
          <p:cNvSpPr/>
          <p:nvPr/>
        </p:nvSpPr>
        <p:spPr>
          <a:xfrm>
            <a:off x="3733800" y="3536032"/>
            <a:ext cx="2232248" cy="642942"/>
          </a:xfrm>
          <a:prstGeom prst="rect">
            <a:avLst/>
          </a:prstGeom>
          <a:solidFill>
            <a:schemeClr val="tx2">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Harmonização</a:t>
            </a:r>
          </a:p>
        </p:txBody>
      </p:sp>
      <p:sp>
        <p:nvSpPr>
          <p:cNvPr id="13" name="Rectângulo 12"/>
          <p:cNvSpPr/>
          <p:nvPr/>
        </p:nvSpPr>
        <p:spPr>
          <a:xfrm>
            <a:off x="6614120" y="3536032"/>
            <a:ext cx="2214578" cy="642942"/>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Contabilidade</a:t>
            </a:r>
          </a:p>
          <a:p>
            <a:pPr algn="ctr"/>
            <a:r>
              <a:rPr lang="pt-PT" sz="2000" b="1" dirty="0" smtClean="0"/>
              <a:t>IAS / IFRS</a:t>
            </a:r>
          </a:p>
        </p:txBody>
      </p:sp>
      <p:sp>
        <p:nvSpPr>
          <p:cNvPr id="14" name="Seta para baixo 13"/>
          <p:cNvSpPr/>
          <p:nvPr/>
        </p:nvSpPr>
        <p:spPr>
          <a:xfrm rot="16200000">
            <a:off x="2943422" y="3678338"/>
            <a:ext cx="785818" cy="357190"/>
          </a:xfrm>
          <a:prstGeom prst="downArrow">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5" name="Rectângulo 14"/>
          <p:cNvSpPr/>
          <p:nvPr/>
        </p:nvSpPr>
        <p:spPr>
          <a:xfrm>
            <a:off x="709464" y="3536032"/>
            <a:ext cx="2214578" cy="642942"/>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Global</a:t>
            </a:r>
          </a:p>
        </p:txBody>
      </p:sp>
      <p:sp>
        <p:nvSpPr>
          <p:cNvPr id="16" name="Seta para baixo 15"/>
          <p:cNvSpPr/>
          <p:nvPr/>
        </p:nvSpPr>
        <p:spPr>
          <a:xfrm rot="16200000">
            <a:off x="5895750" y="3678338"/>
            <a:ext cx="785818" cy="357190"/>
          </a:xfrm>
          <a:prstGeom prst="downArrow">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7" name="Seta para baixo 16"/>
          <p:cNvSpPr/>
          <p:nvPr/>
        </p:nvSpPr>
        <p:spPr>
          <a:xfrm>
            <a:off x="1429544" y="2959968"/>
            <a:ext cx="785818" cy="504056"/>
          </a:xfrm>
          <a:prstGeom prst="downArrow">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8" name="Rectângulo 17"/>
          <p:cNvSpPr/>
          <p:nvPr/>
        </p:nvSpPr>
        <p:spPr>
          <a:xfrm>
            <a:off x="3733800" y="5408240"/>
            <a:ext cx="2214578" cy="642942"/>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Prestação de contas</a:t>
            </a:r>
          </a:p>
        </p:txBody>
      </p:sp>
      <p:sp>
        <p:nvSpPr>
          <p:cNvPr id="19" name="Rectângulo 18"/>
          <p:cNvSpPr/>
          <p:nvPr/>
        </p:nvSpPr>
        <p:spPr>
          <a:xfrm>
            <a:off x="3733800" y="4760168"/>
            <a:ext cx="2214578" cy="642942"/>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Informação financeira</a:t>
            </a:r>
          </a:p>
        </p:txBody>
      </p:sp>
      <p:cxnSp>
        <p:nvCxnSpPr>
          <p:cNvPr id="20" name="Forma 19"/>
          <p:cNvCxnSpPr>
            <a:stCxn id="13" idx="2"/>
            <a:endCxn id="19" idx="3"/>
          </p:cNvCxnSpPr>
          <p:nvPr/>
        </p:nvCxnSpPr>
        <p:spPr>
          <a:xfrm rot="5400000">
            <a:off x="6383562" y="3743791"/>
            <a:ext cx="902665" cy="1773031"/>
          </a:xfrm>
          <a:prstGeom prst="bentConnector2">
            <a:avLst/>
          </a:prstGeom>
          <a:ln w="25400">
            <a:solidFill>
              <a:schemeClr val="tx2">
                <a:lumMod val="50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Forma 20"/>
          <p:cNvCxnSpPr>
            <a:stCxn id="15" idx="2"/>
            <a:endCxn id="19" idx="1"/>
          </p:cNvCxnSpPr>
          <p:nvPr/>
        </p:nvCxnSpPr>
        <p:spPr>
          <a:xfrm rot="16200000" flipH="1">
            <a:off x="2323944" y="3671782"/>
            <a:ext cx="902665" cy="1917047"/>
          </a:xfrm>
          <a:prstGeom prst="bentConnector2">
            <a:avLst/>
          </a:prstGeom>
          <a:ln w="25400">
            <a:solidFill>
              <a:schemeClr val="tx2">
                <a:lumMod val="50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Conexão recta unidireccional 21"/>
          <p:cNvCxnSpPr>
            <a:stCxn id="12" idx="2"/>
            <a:endCxn id="19" idx="0"/>
          </p:cNvCxnSpPr>
          <p:nvPr/>
        </p:nvCxnSpPr>
        <p:spPr>
          <a:xfrm rot="5400000">
            <a:off x="4554910" y="4465154"/>
            <a:ext cx="581194" cy="88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Rectângulo 22"/>
          <p:cNvSpPr/>
          <p:nvPr/>
        </p:nvSpPr>
        <p:spPr>
          <a:xfrm>
            <a:off x="3733800" y="1879848"/>
            <a:ext cx="2232248" cy="360040"/>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t>Confiança</a:t>
            </a:r>
          </a:p>
        </p:txBody>
      </p:sp>
      <p:sp>
        <p:nvSpPr>
          <p:cNvPr id="24" name="Rectângulo 23"/>
          <p:cNvSpPr/>
          <p:nvPr/>
        </p:nvSpPr>
        <p:spPr>
          <a:xfrm>
            <a:off x="3733800" y="2311896"/>
            <a:ext cx="2232248" cy="360040"/>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Custos</a:t>
            </a:r>
          </a:p>
        </p:txBody>
      </p:sp>
      <p:sp>
        <p:nvSpPr>
          <p:cNvPr id="25" name="Rectângulo 24"/>
          <p:cNvSpPr/>
          <p:nvPr/>
        </p:nvSpPr>
        <p:spPr>
          <a:xfrm>
            <a:off x="3733800" y="2743944"/>
            <a:ext cx="2232248" cy="360040"/>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t>Normalização</a:t>
            </a:r>
          </a:p>
        </p:txBody>
      </p:sp>
      <p:sp>
        <p:nvSpPr>
          <p:cNvPr id="26" name="Rectângulo 25"/>
          <p:cNvSpPr/>
          <p:nvPr/>
        </p:nvSpPr>
        <p:spPr>
          <a:xfrm>
            <a:off x="3733800" y="1447800"/>
            <a:ext cx="2232248" cy="360040"/>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Financiamento</a:t>
            </a:r>
          </a:p>
        </p:txBody>
      </p:sp>
      <p:cxnSp>
        <p:nvCxnSpPr>
          <p:cNvPr id="27" name="Conexão recta unidireccional 26"/>
          <p:cNvCxnSpPr>
            <a:stCxn id="8" idx="3"/>
            <a:endCxn id="26" idx="1"/>
          </p:cNvCxnSpPr>
          <p:nvPr/>
        </p:nvCxnSpPr>
        <p:spPr>
          <a:xfrm flipV="1">
            <a:off x="2941712" y="1627820"/>
            <a:ext cx="792088"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Conexão recta unidireccional 27"/>
          <p:cNvCxnSpPr>
            <a:stCxn id="8" idx="3"/>
            <a:endCxn id="23" idx="1"/>
          </p:cNvCxnSpPr>
          <p:nvPr/>
        </p:nvCxnSpPr>
        <p:spPr>
          <a:xfrm flipV="1">
            <a:off x="2941712" y="2059868"/>
            <a:ext cx="792088"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Conexão recta unidireccional 28"/>
          <p:cNvCxnSpPr>
            <a:stCxn id="8" idx="3"/>
            <a:endCxn id="24" idx="1"/>
          </p:cNvCxnSpPr>
          <p:nvPr/>
        </p:nvCxnSpPr>
        <p:spPr>
          <a:xfrm>
            <a:off x="2941712" y="2347900"/>
            <a:ext cx="792088"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Conexão recta unidireccional 29"/>
          <p:cNvCxnSpPr>
            <a:stCxn id="8" idx="3"/>
            <a:endCxn id="25" idx="1"/>
          </p:cNvCxnSpPr>
          <p:nvPr/>
        </p:nvCxnSpPr>
        <p:spPr>
          <a:xfrm>
            <a:off x="2941712" y="2347900"/>
            <a:ext cx="792088"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40</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8" name="Rectangle 2"/>
          <p:cNvSpPr txBox="1">
            <a:spLocks noChangeArrowheads="1"/>
          </p:cNvSpPr>
          <p:nvPr/>
        </p:nvSpPr>
        <p:spPr>
          <a:xfrm>
            <a:off x="685800" y="1981200"/>
            <a:ext cx="7772400" cy="1143000"/>
          </a:xfrm>
          <a:prstGeom prst="rect">
            <a:avLst/>
          </a:prstGeom>
        </p:spPr>
        <p:txBody>
          <a:bodyPr vert="horz" lIns="91440" tIns="45720" rIns="91440" bIns="45720" rtlCol="0">
            <a:normAutofit/>
          </a:bodyPr>
          <a:lstStyle/>
          <a:p>
            <a:pPr marL="265113" marR="0" lvl="1" indent="-265113" algn="just" defTabSz="914400" rtl="0" eaLnBrk="1" fontAlgn="auto" latinLnBrk="0" hangingPunct="1">
              <a:lnSpc>
                <a:spcPct val="100000"/>
              </a:lnSpc>
              <a:spcBef>
                <a:spcPct val="20000"/>
              </a:spcBef>
              <a:spcAft>
                <a:spcPts val="0"/>
              </a:spcAft>
              <a:buClrTx/>
              <a:buSzTx/>
              <a:buFont typeface="Wingdings" pitchFamily="2" charset="2"/>
              <a:buChar char="ü"/>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25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Setembro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2002,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foi</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proposta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pelo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Parlamento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Europeu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uma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proposta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Directiva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visa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eliminar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conflitos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existentes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entre 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directivas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contabilísticas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as IAS/IFRS.</a:t>
            </a:r>
          </a:p>
        </p:txBody>
      </p:sp>
      <p:sp>
        <p:nvSpPr>
          <p:cNvPr id="12" name="Rectângulo 11"/>
          <p:cNvSpPr/>
          <p:nvPr/>
        </p:nvSpPr>
        <p:spPr>
          <a:xfrm>
            <a:off x="1447800" y="4267200"/>
            <a:ext cx="6324600" cy="400110"/>
          </a:xfrm>
          <a:prstGeom prst="rect">
            <a:avLst/>
          </a:prstGeom>
          <a:solidFill>
            <a:schemeClr val="accent1">
              <a:lumMod val="75000"/>
            </a:schemeClr>
          </a:solidFill>
        </p:spPr>
        <p:txBody>
          <a:bodyPr wrap="square">
            <a:spAutoFit/>
          </a:bodyPr>
          <a:lstStyle/>
          <a:p>
            <a:pPr marL="20638" lvl="1" indent="-20638" algn="ctr">
              <a:spcBef>
                <a:spcPct val="20000"/>
              </a:spcBef>
              <a:tabLst>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 pos="9431338" algn="l"/>
              </a:tabLst>
              <a:defRPr/>
            </a:pPr>
            <a:r>
              <a:rPr lang="en-GB" sz="2000" dirty="0" err="1" smtClean="0">
                <a:solidFill>
                  <a:schemeClr val="bg1"/>
                </a:solidFill>
              </a:rPr>
              <a:t>Tendência</a:t>
            </a:r>
            <a:r>
              <a:rPr lang="en-GB" sz="2000" dirty="0" smtClean="0">
                <a:solidFill>
                  <a:schemeClr val="bg1"/>
                </a:solidFill>
              </a:rPr>
              <a:t> </a:t>
            </a:r>
            <a:r>
              <a:rPr lang="en-GB" sz="2000" dirty="0" err="1" smtClean="0">
                <a:solidFill>
                  <a:schemeClr val="bg1"/>
                </a:solidFill>
              </a:rPr>
              <a:t>para</a:t>
            </a:r>
            <a:r>
              <a:rPr lang="en-GB" sz="2000" dirty="0" smtClean="0">
                <a:solidFill>
                  <a:schemeClr val="bg1"/>
                </a:solidFill>
              </a:rPr>
              <a:t> </a:t>
            </a:r>
            <a:r>
              <a:rPr lang="en-GB" sz="2000" dirty="0" err="1" smtClean="0">
                <a:solidFill>
                  <a:schemeClr val="bg1"/>
                </a:solidFill>
              </a:rPr>
              <a:t>aproximar</a:t>
            </a:r>
            <a:r>
              <a:rPr lang="en-GB" sz="2000" dirty="0" smtClean="0">
                <a:solidFill>
                  <a:schemeClr val="bg1"/>
                </a:solidFill>
              </a:rPr>
              <a:t> </a:t>
            </a:r>
            <a:r>
              <a:rPr lang="en-GB" sz="2000" dirty="0" err="1" smtClean="0">
                <a:solidFill>
                  <a:schemeClr val="bg1"/>
                </a:solidFill>
              </a:rPr>
              <a:t>os</a:t>
            </a:r>
            <a:r>
              <a:rPr lang="en-GB" sz="2000" dirty="0" smtClean="0">
                <a:solidFill>
                  <a:schemeClr val="bg1"/>
                </a:solidFill>
              </a:rPr>
              <a:t> IASB-GAAP do US-GAAP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Legislação</a:t>
            </a:r>
            <a:endParaRPr lang="pt-PT" sz="2400" b="1" dirty="0">
              <a:solidFill>
                <a:schemeClr val="bg1"/>
              </a:solidFill>
            </a:endParaRPr>
          </a:p>
        </p:txBody>
      </p:sp>
      <p:sp>
        <p:nvSpPr>
          <p:cNvPr id="22" name="TextBox 7"/>
          <p:cNvSpPr txBox="1">
            <a:spLocks noChangeArrowheads="1"/>
          </p:cNvSpPr>
          <p:nvPr/>
        </p:nvSpPr>
        <p:spPr bwMode="auto">
          <a:xfrm>
            <a:off x="395536" y="2924944"/>
            <a:ext cx="1869358" cy="1200329"/>
          </a:xfrm>
          <a:prstGeom prst="rect">
            <a:avLst/>
          </a:prstGeom>
          <a:noFill/>
          <a:ln w="9525">
            <a:noFill/>
            <a:miter lim="800000"/>
            <a:headEnd/>
            <a:tailEnd/>
          </a:ln>
        </p:spPr>
        <p:txBody>
          <a:bodyPr wrap="square">
            <a:spAutoFit/>
          </a:bodyPr>
          <a:lstStyle/>
          <a:p>
            <a:r>
              <a:rPr lang="en-US" sz="7200" b="1" dirty="0" smtClean="0">
                <a:solidFill>
                  <a:srgbClr val="00A4E2"/>
                </a:solidFill>
                <a:latin typeface="Calibri" pitchFamily="34" charset="0"/>
              </a:rPr>
              <a:t>SNC</a:t>
            </a:r>
            <a:endParaRPr lang="en-US" sz="7200" b="1" dirty="0">
              <a:solidFill>
                <a:srgbClr val="00A4E2"/>
              </a:solidFill>
              <a:latin typeface="Calibri" pitchFamily="34" charset="0"/>
            </a:endParaRPr>
          </a:p>
        </p:txBody>
      </p:sp>
      <p:sp>
        <p:nvSpPr>
          <p:cNvPr id="23" name="TextBox 14"/>
          <p:cNvSpPr txBox="1">
            <a:spLocks noChangeArrowheads="1"/>
          </p:cNvSpPr>
          <p:nvPr/>
        </p:nvSpPr>
        <p:spPr bwMode="auto">
          <a:xfrm>
            <a:off x="2195736" y="3284984"/>
            <a:ext cx="5003800" cy="1323439"/>
          </a:xfrm>
          <a:prstGeom prst="rect">
            <a:avLst/>
          </a:prstGeom>
          <a:noFill/>
          <a:ln w="9525">
            <a:noFill/>
            <a:miter lim="800000"/>
            <a:headEnd/>
            <a:tailEnd/>
          </a:ln>
        </p:spPr>
        <p:txBody>
          <a:bodyPr>
            <a:spAutoFit/>
          </a:bodyPr>
          <a:lstStyle/>
          <a:p>
            <a:pPr algn="just"/>
            <a:r>
              <a:rPr lang="en-US" sz="2000" dirty="0" err="1" smtClean="0">
                <a:solidFill>
                  <a:srgbClr val="00A4E2"/>
                </a:solidFill>
                <a:latin typeface="Calibri" pitchFamily="34" charset="0"/>
              </a:rPr>
              <a:t>Sistema</a:t>
            </a:r>
            <a:r>
              <a:rPr lang="en-US" sz="2000" dirty="0" smtClean="0">
                <a:solidFill>
                  <a:srgbClr val="00A4E2"/>
                </a:solidFill>
                <a:latin typeface="Calibri" pitchFamily="34" charset="0"/>
              </a:rPr>
              <a:t> de </a:t>
            </a:r>
            <a:r>
              <a:rPr lang="en-US" sz="2000" dirty="0" err="1" smtClean="0">
                <a:solidFill>
                  <a:srgbClr val="00A4E2"/>
                </a:solidFill>
                <a:latin typeface="Calibri" pitchFamily="34" charset="0"/>
              </a:rPr>
              <a:t>Normalização</a:t>
            </a:r>
            <a:r>
              <a:rPr lang="en-US" sz="2000" dirty="0" smtClean="0">
                <a:solidFill>
                  <a:srgbClr val="00A4E2"/>
                </a:solidFill>
                <a:latin typeface="Calibri" pitchFamily="34" charset="0"/>
              </a:rPr>
              <a:t> </a:t>
            </a:r>
            <a:r>
              <a:rPr lang="en-US" sz="2000" dirty="0" err="1" smtClean="0">
                <a:solidFill>
                  <a:srgbClr val="00A4E2"/>
                </a:solidFill>
                <a:latin typeface="Calibri" pitchFamily="34" charset="0"/>
              </a:rPr>
              <a:t>Contabilística</a:t>
            </a:r>
            <a:endParaRPr lang="en-US" sz="2000" dirty="0" smtClean="0">
              <a:solidFill>
                <a:srgbClr val="00A4E2"/>
              </a:solidFill>
              <a:latin typeface="Calibri" pitchFamily="34" charset="0"/>
            </a:endParaRPr>
          </a:p>
          <a:p>
            <a:pPr algn="just"/>
            <a:r>
              <a:rPr lang="en-US" sz="2000" dirty="0" err="1" smtClean="0">
                <a:solidFill>
                  <a:srgbClr val="00A4E2"/>
                </a:solidFill>
                <a:latin typeface="Calibri" pitchFamily="34" charset="0"/>
              </a:rPr>
              <a:t>Normativo</a:t>
            </a:r>
            <a:r>
              <a:rPr lang="en-US" sz="2000" dirty="0" smtClean="0">
                <a:solidFill>
                  <a:srgbClr val="00A4E2"/>
                </a:solidFill>
                <a:latin typeface="Calibri" pitchFamily="34" charset="0"/>
              </a:rPr>
              <a:t> </a:t>
            </a:r>
            <a:r>
              <a:rPr lang="en-US" sz="2000" dirty="0" err="1" smtClean="0">
                <a:solidFill>
                  <a:srgbClr val="00A4E2"/>
                </a:solidFill>
                <a:latin typeface="Calibri" pitchFamily="34" charset="0"/>
              </a:rPr>
              <a:t>contabilístico</a:t>
            </a:r>
            <a:endParaRPr lang="en-US" sz="2000" dirty="0" smtClean="0">
              <a:solidFill>
                <a:srgbClr val="00A4E2"/>
              </a:solidFill>
              <a:latin typeface="Calibri" pitchFamily="34" charset="0"/>
            </a:endParaRPr>
          </a:p>
          <a:p>
            <a:pPr algn="just"/>
            <a:r>
              <a:rPr lang="en-US" b="1" dirty="0" err="1" smtClean="0">
                <a:solidFill>
                  <a:srgbClr val="00A4E2"/>
                </a:solidFill>
                <a:latin typeface="Calibri" pitchFamily="34" charset="0"/>
              </a:rPr>
              <a:t>Decreto</a:t>
            </a:r>
            <a:r>
              <a:rPr lang="en-US" b="1" dirty="0" smtClean="0">
                <a:solidFill>
                  <a:srgbClr val="00A4E2"/>
                </a:solidFill>
                <a:latin typeface="Calibri" pitchFamily="34" charset="0"/>
              </a:rPr>
              <a:t>-Lei n.º 158/2009, de 13 de </a:t>
            </a:r>
            <a:r>
              <a:rPr lang="en-US" b="1" dirty="0" err="1" smtClean="0">
                <a:solidFill>
                  <a:srgbClr val="00A4E2"/>
                </a:solidFill>
                <a:latin typeface="Calibri" pitchFamily="34" charset="0"/>
              </a:rPr>
              <a:t>Julho</a:t>
            </a:r>
            <a:endParaRPr lang="en-US" b="1" dirty="0" smtClean="0">
              <a:solidFill>
                <a:srgbClr val="00A4E2"/>
              </a:solidFill>
              <a:latin typeface="Calibri" pitchFamily="34" charset="0"/>
            </a:endParaRPr>
          </a:p>
          <a:p>
            <a:pPr algn="just"/>
            <a:r>
              <a:rPr lang="en-US" sz="2000" dirty="0" err="1" smtClean="0">
                <a:solidFill>
                  <a:srgbClr val="00A4E2"/>
                </a:solidFill>
                <a:latin typeface="Calibri" pitchFamily="34" charset="0"/>
              </a:rPr>
              <a:t>Entrada</a:t>
            </a:r>
            <a:r>
              <a:rPr lang="en-US" sz="2000" dirty="0" smtClean="0">
                <a:solidFill>
                  <a:srgbClr val="00A4E2"/>
                </a:solidFill>
                <a:latin typeface="Calibri" pitchFamily="34" charset="0"/>
              </a:rPr>
              <a:t> </a:t>
            </a:r>
            <a:r>
              <a:rPr lang="en-US" sz="2000" dirty="0" err="1" smtClean="0">
                <a:solidFill>
                  <a:srgbClr val="00A4E2"/>
                </a:solidFill>
                <a:latin typeface="Calibri" pitchFamily="34" charset="0"/>
              </a:rPr>
              <a:t>em</a:t>
            </a:r>
            <a:r>
              <a:rPr lang="en-US" sz="2000" dirty="0" smtClean="0">
                <a:solidFill>
                  <a:srgbClr val="00A4E2"/>
                </a:solidFill>
                <a:latin typeface="Calibri" pitchFamily="34" charset="0"/>
              </a:rPr>
              <a:t> vigor: 1 de Janeiro de 2010</a:t>
            </a:r>
            <a:endParaRPr lang="en-US" sz="2000" dirty="0">
              <a:solidFill>
                <a:srgbClr val="00A4E2"/>
              </a:solidFill>
              <a:latin typeface="Calibri" pitchFamily="34" charset="0"/>
            </a:endParaRPr>
          </a:p>
        </p:txBody>
      </p:sp>
      <p:sp>
        <p:nvSpPr>
          <p:cNvPr id="24" name="TextBox 7"/>
          <p:cNvSpPr txBox="1">
            <a:spLocks noChangeArrowheads="1"/>
          </p:cNvSpPr>
          <p:nvPr/>
        </p:nvSpPr>
        <p:spPr bwMode="auto">
          <a:xfrm>
            <a:off x="1995465" y="1418873"/>
            <a:ext cx="1869358" cy="1200329"/>
          </a:xfrm>
          <a:prstGeom prst="rect">
            <a:avLst/>
          </a:prstGeom>
          <a:noFill/>
          <a:ln w="9525">
            <a:noFill/>
            <a:miter lim="800000"/>
            <a:headEnd/>
            <a:tailEnd/>
          </a:ln>
        </p:spPr>
        <p:txBody>
          <a:bodyPr wrap="square">
            <a:spAutoFit/>
          </a:bodyPr>
          <a:lstStyle/>
          <a:p>
            <a:r>
              <a:rPr lang="en-US" sz="7200" b="1" dirty="0" smtClean="0">
                <a:solidFill>
                  <a:srgbClr val="002060"/>
                </a:solidFill>
                <a:latin typeface="Calibri" pitchFamily="34" charset="0"/>
              </a:rPr>
              <a:t>CNC</a:t>
            </a:r>
            <a:endParaRPr lang="en-US" sz="7200" b="1" dirty="0">
              <a:solidFill>
                <a:srgbClr val="002060"/>
              </a:solidFill>
              <a:latin typeface="Calibri" pitchFamily="34" charset="0"/>
            </a:endParaRPr>
          </a:p>
        </p:txBody>
      </p:sp>
      <p:sp>
        <p:nvSpPr>
          <p:cNvPr id="25" name="TextBox 14"/>
          <p:cNvSpPr txBox="1">
            <a:spLocks noChangeArrowheads="1"/>
          </p:cNvSpPr>
          <p:nvPr/>
        </p:nvSpPr>
        <p:spPr bwMode="auto">
          <a:xfrm>
            <a:off x="3851920" y="1772816"/>
            <a:ext cx="4622185" cy="1015663"/>
          </a:xfrm>
          <a:prstGeom prst="rect">
            <a:avLst/>
          </a:prstGeom>
          <a:noFill/>
          <a:ln w="9525">
            <a:noFill/>
            <a:miter lim="800000"/>
            <a:headEnd/>
            <a:tailEnd/>
          </a:ln>
        </p:spPr>
        <p:txBody>
          <a:bodyPr wrap="square">
            <a:spAutoFit/>
          </a:bodyPr>
          <a:lstStyle/>
          <a:p>
            <a:pPr algn="just"/>
            <a:r>
              <a:rPr lang="en-US" sz="2000" dirty="0" err="1" smtClean="0">
                <a:solidFill>
                  <a:srgbClr val="002060"/>
                </a:solidFill>
                <a:latin typeface="Calibri" pitchFamily="34" charset="0"/>
              </a:rPr>
              <a:t>Comissão</a:t>
            </a:r>
            <a:r>
              <a:rPr lang="en-US" sz="2000" dirty="0" smtClean="0">
                <a:solidFill>
                  <a:srgbClr val="002060"/>
                </a:solidFill>
                <a:latin typeface="Calibri" pitchFamily="34" charset="0"/>
              </a:rPr>
              <a:t> de </a:t>
            </a:r>
            <a:r>
              <a:rPr lang="en-US" sz="2000" dirty="0" err="1" smtClean="0">
                <a:solidFill>
                  <a:srgbClr val="002060"/>
                </a:solidFill>
                <a:latin typeface="Calibri" pitchFamily="34" charset="0"/>
              </a:rPr>
              <a:t>Normalização</a:t>
            </a:r>
            <a:r>
              <a:rPr lang="en-US" sz="2000" dirty="0" smtClean="0">
                <a:solidFill>
                  <a:srgbClr val="002060"/>
                </a:solidFill>
                <a:latin typeface="Calibri" pitchFamily="34" charset="0"/>
              </a:rPr>
              <a:t> </a:t>
            </a:r>
            <a:r>
              <a:rPr lang="en-US" sz="2000" dirty="0" err="1" smtClean="0">
                <a:solidFill>
                  <a:srgbClr val="002060"/>
                </a:solidFill>
                <a:latin typeface="Calibri" pitchFamily="34" charset="0"/>
              </a:rPr>
              <a:t>Contabilística</a:t>
            </a:r>
            <a:endParaRPr lang="en-US" sz="2000" dirty="0" smtClean="0">
              <a:solidFill>
                <a:srgbClr val="002060"/>
              </a:solidFill>
              <a:latin typeface="Calibri" pitchFamily="34" charset="0"/>
            </a:endParaRPr>
          </a:p>
          <a:p>
            <a:pPr algn="just"/>
            <a:r>
              <a:rPr lang="en-US" sz="2000" dirty="0" smtClean="0">
                <a:solidFill>
                  <a:srgbClr val="002060"/>
                </a:solidFill>
                <a:latin typeface="Calibri" pitchFamily="34" charset="0"/>
              </a:rPr>
              <a:t>Novas </a:t>
            </a:r>
            <a:r>
              <a:rPr lang="en-US" sz="2000" dirty="0" err="1" smtClean="0">
                <a:solidFill>
                  <a:srgbClr val="002060"/>
                </a:solidFill>
                <a:latin typeface="Calibri" pitchFamily="34" charset="0"/>
              </a:rPr>
              <a:t>atribuições</a:t>
            </a:r>
            <a:r>
              <a:rPr lang="en-US" sz="2000" dirty="0" smtClean="0">
                <a:solidFill>
                  <a:srgbClr val="002060"/>
                </a:solidFill>
                <a:latin typeface="Calibri" pitchFamily="34" charset="0"/>
              </a:rPr>
              <a:t> e </a:t>
            </a:r>
            <a:r>
              <a:rPr lang="en-US" sz="2000" dirty="0" err="1" smtClean="0">
                <a:solidFill>
                  <a:srgbClr val="002060"/>
                </a:solidFill>
                <a:latin typeface="Calibri" pitchFamily="34" charset="0"/>
              </a:rPr>
              <a:t>competências</a:t>
            </a:r>
            <a:endParaRPr lang="en-US" sz="2000" dirty="0" smtClean="0">
              <a:solidFill>
                <a:srgbClr val="002060"/>
              </a:solidFill>
              <a:latin typeface="Calibri" pitchFamily="34" charset="0"/>
            </a:endParaRPr>
          </a:p>
          <a:p>
            <a:pPr algn="just"/>
            <a:r>
              <a:rPr lang="en-US" b="1" dirty="0" err="1" smtClean="0">
                <a:solidFill>
                  <a:srgbClr val="002060"/>
                </a:solidFill>
                <a:latin typeface="Calibri" pitchFamily="34" charset="0"/>
              </a:rPr>
              <a:t>Decreto</a:t>
            </a:r>
            <a:r>
              <a:rPr lang="en-US" b="1" dirty="0" smtClean="0">
                <a:solidFill>
                  <a:srgbClr val="002060"/>
                </a:solidFill>
                <a:latin typeface="Calibri" pitchFamily="34" charset="0"/>
              </a:rPr>
              <a:t>-Lei n.º 160/2009, de 13 de </a:t>
            </a:r>
            <a:r>
              <a:rPr lang="en-US" b="1" dirty="0" err="1" smtClean="0">
                <a:solidFill>
                  <a:srgbClr val="002060"/>
                </a:solidFill>
                <a:latin typeface="Calibri" pitchFamily="34" charset="0"/>
              </a:rPr>
              <a:t>Julho</a:t>
            </a:r>
            <a:endParaRPr lang="en-US" b="1" dirty="0">
              <a:solidFill>
                <a:srgbClr val="002060"/>
              </a:solidFill>
              <a:latin typeface="Calibri" pitchFamily="34" charset="0"/>
            </a:endParaRPr>
          </a:p>
        </p:txBody>
      </p:sp>
      <p:cxnSp>
        <p:nvCxnSpPr>
          <p:cNvPr id="26" name="Forma 25"/>
          <p:cNvCxnSpPr>
            <a:stCxn id="24" idx="1"/>
            <a:endCxn id="22" idx="0"/>
          </p:cNvCxnSpPr>
          <p:nvPr/>
        </p:nvCxnSpPr>
        <p:spPr>
          <a:xfrm rot="10800000" flipV="1">
            <a:off x="1330215" y="2019038"/>
            <a:ext cx="665250" cy="905906"/>
          </a:xfrm>
          <a:prstGeom prst="bentConnector2">
            <a:avLst/>
          </a:prstGeom>
          <a:ln w="50800">
            <a:solidFill>
              <a:schemeClr val="tx2">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27" name="TextBox 7"/>
          <p:cNvSpPr txBox="1">
            <a:spLocks noChangeArrowheads="1"/>
          </p:cNvSpPr>
          <p:nvPr/>
        </p:nvSpPr>
        <p:spPr bwMode="auto">
          <a:xfrm>
            <a:off x="1995465" y="4747490"/>
            <a:ext cx="1869358" cy="1200329"/>
          </a:xfrm>
          <a:prstGeom prst="rect">
            <a:avLst/>
          </a:prstGeom>
          <a:noFill/>
          <a:ln w="9525">
            <a:noFill/>
            <a:miter lim="800000"/>
            <a:headEnd/>
            <a:tailEnd/>
          </a:ln>
        </p:spPr>
        <p:txBody>
          <a:bodyPr wrap="square">
            <a:spAutoFit/>
          </a:bodyPr>
          <a:lstStyle/>
          <a:p>
            <a:r>
              <a:rPr lang="en-US" sz="7200" b="1" dirty="0" smtClean="0">
                <a:solidFill>
                  <a:srgbClr val="002060"/>
                </a:solidFill>
                <a:latin typeface="Calibri" pitchFamily="34" charset="0"/>
              </a:rPr>
              <a:t>POC</a:t>
            </a:r>
            <a:endParaRPr lang="en-US" sz="7200" b="1" dirty="0">
              <a:solidFill>
                <a:srgbClr val="002060"/>
              </a:solidFill>
              <a:latin typeface="Calibri" pitchFamily="34" charset="0"/>
            </a:endParaRPr>
          </a:p>
        </p:txBody>
      </p:sp>
      <p:sp>
        <p:nvSpPr>
          <p:cNvPr id="28" name="TextBox 14"/>
          <p:cNvSpPr txBox="1">
            <a:spLocks noChangeArrowheads="1"/>
          </p:cNvSpPr>
          <p:nvPr/>
        </p:nvSpPr>
        <p:spPr bwMode="auto">
          <a:xfrm>
            <a:off x="3851920" y="4964195"/>
            <a:ext cx="4516897" cy="1323439"/>
          </a:xfrm>
          <a:prstGeom prst="rect">
            <a:avLst/>
          </a:prstGeom>
          <a:noFill/>
          <a:ln w="9525">
            <a:noFill/>
            <a:miter lim="800000"/>
            <a:headEnd/>
            <a:tailEnd/>
          </a:ln>
        </p:spPr>
        <p:txBody>
          <a:bodyPr wrap="square">
            <a:spAutoFit/>
          </a:bodyPr>
          <a:lstStyle/>
          <a:p>
            <a:pPr algn="just"/>
            <a:r>
              <a:rPr lang="en-US" sz="2000" dirty="0" err="1" smtClean="0">
                <a:solidFill>
                  <a:srgbClr val="002060"/>
                </a:solidFill>
                <a:latin typeface="Calibri" pitchFamily="34" charset="0"/>
              </a:rPr>
              <a:t>Foi</a:t>
            </a:r>
            <a:r>
              <a:rPr lang="en-US" sz="2000" dirty="0" smtClean="0">
                <a:solidFill>
                  <a:srgbClr val="002060"/>
                </a:solidFill>
                <a:latin typeface="Calibri" pitchFamily="34" charset="0"/>
              </a:rPr>
              <a:t> </a:t>
            </a:r>
            <a:r>
              <a:rPr lang="en-US" sz="2000" dirty="0" err="1" smtClean="0">
                <a:solidFill>
                  <a:srgbClr val="002060"/>
                </a:solidFill>
                <a:latin typeface="Calibri" pitchFamily="34" charset="0"/>
              </a:rPr>
              <a:t>revogado</a:t>
            </a:r>
            <a:r>
              <a:rPr lang="en-US" sz="2000" dirty="0" smtClean="0">
                <a:solidFill>
                  <a:srgbClr val="002060"/>
                </a:solidFill>
                <a:latin typeface="Calibri" pitchFamily="34" charset="0"/>
              </a:rPr>
              <a:t> o Plano </a:t>
            </a:r>
            <a:r>
              <a:rPr lang="en-US" sz="2000" dirty="0" err="1" smtClean="0">
                <a:solidFill>
                  <a:srgbClr val="002060"/>
                </a:solidFill>
                <a:latin typeface="Calibri" pitchFamily="34" charset="0"/>
              </a:rPr>
              <a:t>Oficial</a:t>
            </a:r>
            <a:r>
              <a:rPr lang="en-US" sz="2000" dirty="0" smtClean="0">
                <a:solidFill>
                  <a:srgbClr val="002060"/>
                </a:solidFill>
                <a:latin typeface="Calibri" pitchFamily="34" charset="0"/>
              </a:rPr>
              <a:t> de </a:t>
            </a:r>
            <a:r>
              <a:rPr lang="en-US" sz="2000" dirty="0" err="1" smtClean="0">
                <a:solidFill>
                  <a:srgbClr val="002060"/>
                </a:solidFill>
                <a:latin typeface="Calibri" pitchFamily="34" charset="0"/>
              </a:rPr>
              <a:t>Contabilidade</a:t>
            </a:r>
            <a:r>
              <a:rPr lang="en-US" sz="2000" dirty="0" smtClean="0">
                <a:solidFill>
                  <a:srgbClr val="002060"/>
                </a:solidFill>
                <a:latin typeface="Calibri" pitchFamily="34" charset="0"/>
              </a:rPr>
              <a:t> e </a:t>
            </a:r>
            <a:r>
              <a:rPr lang="en-US" sz="2000" dirty="0" err="1" smtClean="0">
                <a:solidFill>
                  <a:srgbClr val="002060"/>
                </a:solidFill>
                <a:latin typeface="Calibri" pitchFamily="34" charset="0"/>
              </a:rPr>
              <a:t>legislação</a:t>
            </a:r>
            <a:r>
              <a:rPr lang="en-US" sz="2000" dirty="0" smtClean="0">
                <a:solidFill>
                  <a:srgbClr val="002060"/>
                </a:solidFill>
                <a:latin typeface="Calibri" pitchFamily="34" charset="0"/>
              </a:rPr>
              <a:t> </a:t>
            </a:r>
            <a:r>
              <a:rPr lang="en-US" sz="2000" dirty="0" err="1" smtClean="0">
                <a:solidFill>
                  <a:srgbClr val="002060"/>
                </a:solidFill>
                <a:latin typeface="Calibri" pitchFamily="34" charset="0"/>
              </a:rPr>
              <a:t>complementar</a:t>
            </a:r>
            <a:r>
              <a:rPr lang="en-US" sz="2000" dirty="0" smtClean="0">
                <a:solidFill>
                  <a:srgbClr val="002060"/>
                </a:solidFill>
                <a:latin typeface="Calibri" pitchFamily="34" charset="0"/>
              </a:rPr>
              <a:t> </a:t>
            </a:r>
            <a:r>
              <a:rPr lang="en-US" sz="2000" dirty="0" err="1" smtClean="0">
                <a:solidFill>
                  <a:srgbClr val="002060"/>
                </a:solidFill>
                <a:latin typeface="Calibri" pitchFamily="34" charset="0"/>
              </a:rPr>
              <a:t>em</a:t>
            </a:r>
            <a:r>
              <a:rPr lang="en-US" sz="2000" dirty="0" smtClean="0">
                <a:solidFill>
                  <a:srgbClr val="002060"/>
                </a:solidFill>
                <a:latin typeface="Calibri" pitchFamily="34" charset="0"/>
              </a:rPr>
              <a:t> vigor (</a:t>
            </a:r>
            <a:r>
              <a:rPr lang="en-US" sz="2000" dirty="0" err="1" smtClean="0">
                <a:solidFill>
                  <a:srgbClr val="002060"/>
                </a:solidFill>
                <a:latin typeface="Calibri" pitchFamily="34" charset="0"/>
              </a:rPr>
              <a:t>Directrizes</a:t>
            </a:r>
            <a:r>
              <a:rPr lang="en-US" sz="2000" dirty="0" smtClean="0">
                <a:solidFill>
                  <a:srgbClr val="002060"/>
                </a:solidFill>
                <a:latin typeface="Calibri" pitchFamily="34" charset="0"/>
              </a:rPr>
              <a:t> </a:t>
            </a:r>
            <a:r>
              <a:rPr lang="en-US" sz="2000" dirty="0" err="1" smtClean="0">
                <a:solidFill>
                  <a:srgbClr val="002060"/>
                </a:solidFill>
                <a:latin typeface="Calibri" pitchFamily="34" charset="0"/>
              </a:rPr>
              <a:t>Contabilísticas</a:t>
            </a:r>
            <a:r>
              <a:rPr lang="en-US" sz="2000" dirty="0" smtClean="0">
                <a:solidFill>
                  <a:srgbClr val="002060"/>
                </a:solidFill>
                <a:latin typeface="Calibri" pitchFamily="34" charset="0"/>
              </a:rPr>
              <a:t>)</a:t>
            </a:r>
          </a:p>
          <a:p>
            <a:pPr algn="just"/>
            <a:r>
              <a:rPr lang="en-US" sz="2000" dirty="0" err="1" smtClean="0">
                <a:solidFill>
                  <a:srgbClr val="002060"/>
                </a:solidFill>
                <a:latin typeface="Calibri" pitchFamily="34" charset="0"/>
              </a:rPr>
              <a:t>Datava</a:t>
            </a:r>
            <a:r>
              <a:rPr lang="en-US" sz="2000" dirty="0" smtClean="0">
                <a:solidFill>
                  <a:srgbClr val="002060"/>
                </a:solidFill>
                <a:latin typeface="Calibri" pitchFamily="34" charset="0"/>
              </a:rPr>
              <a:t> de 1977 com </a:t>
            </a:r>
            <a:r>
              <a:rPr lang="en-US" sz="2000" dirty="0" err="1" smtClean="0">
                <a:solidFill>
                  <a:srgbClr val="002060"/>
                </a:solidFill>
                <a:latin typeface="Calibri" pitchFamily="34" charset="0"/>
              </a:rPr>
              <a:t>revisão</a:t>
            </a:r>
            <a:r>
              <a:rPr lang="en-US" sz="2000" dirty="0" smtClean="0">
                <a:solidFill>
                  <a:srgbClr val="002060"/>
                </a:solidFill>
                <a:latin typeface="Calibri" pitchFamily="34" charset="0"/>
              </a:rPr>
              <a:t> </a:t>
            </a:r>
            <a:r>
              <a:rPr lang="en-US" sz="2000" dirty="0" err="1" smtClean="0">
                <a:solidFill>
                  <a:srgbClr val="002060"/>
                </a:solidFill>
                <a:latin typeface="Calibri" pitchFamily="34" charset="0"/>
              </a:rPr>
              <a:t>em</a:t>
            </a:r>
            <a:r>
              <a:rPr lang="en-US" sz="2000" dirty="0" smtClean="0">
                <a:solidFill>
                  <a:srgbClr val="002060"/>
                </a:solidFill>
                <a:latin typeface="Calibri" pitchFamily="34" charset="0"/>
              </a:rPr>
              <a:t> 1989</a:t>
            </a:r>
            <a:endParaRPr lang="en-US" sz="2000" dirty="0">
              <a:solidFill>
                <a:srgbClr val="002060"/>
              </a:solidFill>
              <a:latin typeface="Calibri" pitchFamily="34" charset="0"/>
            </a:endParaRPr>
          </a:p>
        </p:txBody>
      </p:sp>
      <p:cxnSp>
        <p:nvCxnSpPr>
          <p:cNvPr id="29" name="Forma 28"/>
          <p:cNvCxnSpPr>
            <a:stCxn id="27" idx="1"/>
            <a:endCxn id="22" idx="2"/>
          </p:cNvCxnSpPr>
          <p:nvPr/>
        </p:nvCxnSpPr>
        <p:spPr>
          <a:xfrm rot="10800000">
            <a:off x="1330215" y="4125273"/>
            <a:ext cx="665250" cy="1222382"/>
          </a:xfrm>
          <a:prstGeom prst="bentConnector2">
            <a:avLst/>
          </a:prstGeom>
          <a:ln w="50800">
            <a:solidFill>
              <a:schemeClr val="tx2">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pic>
        <p:nvPicPr>
          <p:cNvPr id="14" name="Imagem 13"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5" name="CaixaDeTexto 14"/>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9" name="Marcador de Posição da Data 18"/>
          <p:cNvSpPr>
            <a:spLocks noGrp="1"/>
          </p:cNvSpPr>
          <p:nvPr>
            <p:ph type="dt" sz="half" idx="10"/>
          </p:nvPr>
        </p:nvSpPr>
        <p:spPr/>
        <p:txBody>
          <a:bodyPr/>
          <a:lstStyle/>
          <a:p>
            <a:r>
              <a:rPr lang="pt-PT" smtClean="0"/>
              <a:t>João Gomes /Jorge Pires</a:t>
            </a:r>
            <a:endParaRPr lang="en-US"/>
          </a:p>
        </p:txBody>
      </p:sp>
      <p:sp>
        <p:nvSpPr>
          <p:cNvPr id="20" name="Marcador de Posição do Número do Diapositivo 19"/>
          <p:cNvSpPr>
            <a:spLocks noGrp="1"/>
          </p:cNvSpPr>
          <p:nvPr>
            <p:ph type="sldNum" sz="quarter" idx="12"/>
          </p:nvPr>
        </p:nvSpPr>
        <p:spPr/>
        <p:txBody>
          <a:bodyPr/>
          <a:lstStyle/>
          <a:p>
            <a:fld id="{8745C66F-FC7B-4C52-931F-EAABACA1CBDF}" type="slidenum">
              <a:rPr lang="en-US" smtClean="0"/>
              <a:pPr/>
              <a:t>41</a:t>
            </a:fld>
            <a:endParaRPr lang="en-US"/>
          </a:p>
        </p:txBody>
      </p:sp>
      <p:sp>
        <p:nvSpPr>
          <p:cNvPr id="21" name="Marcador de Posição do Rodapé 20"/>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Harmonização</a:t>
            </a:r>
            <a:endParaRPr lang="pt-PT" sz="2400" b="1" dirty="0">
              <a:solidFill>
                <a:schemeClr val="bg1"/>
              </a:solidFill>
            </a:endParaRPr>
          </a:p>
        </p:txBody>
      </p:sp>
      <p:pic>
        <p:nvPicPr>
          <p:cNvPr id="22" name="Imagem 2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3" name="CaixaDeTexto 22"/>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7" name="Marcador de Posição da Data 26"/>
          <p:cNvSpPr>
            <a:spLocks noGrp="1"/>
          </p:cNvSpPr>
          <p:nvPr>
            <p:ph type="dt" sz="half" idx="10"/>
          </p:nvPr>
        </p:nvSpPr>
        <p:spPr/>
        <p:txBody>
          <a:bodyPr/>
          <a:lstStyle/>
          <a:p>
            <a:r>
              <a:rPr lang="pt-PT" smtClean="0"/>
              <a:t>João Gomes /Jorge Pires</a:t>
            </a:r>
            <a:endParaRPr lang="en-US"/>
          </a:p>
        </p:txBody>
      </p:sp>
      <p:sp>
        <p:nvSpPr>
          <p:cNvPr id="28" name="Marcador de Posição do Número do Diapositivo 27"/>
          <p:cNvSpPr>
            <a:spLocks noGrp="1"/>
          </p:cNvSpPr>
          <p:nvPr>
            <p:ph type="sldNum" sz="quarter" idx="12"/>
          </p:nvPr>
        </p:nvSpPr>
        <p:spPr/>
        <p:txBody>
          <a:bodyPr/>
          <a:lstStyle/>
          <a:p>
            <a:fld id="{8745C66F-FC7B-4C52-931F-EAABACA1CBDF}" type="slidenum">
              <a:rPr lang="en-US" smtClean="0"/>
              <a:pPr/>
              <a:t>42</a:t>
            </a:fld>
            <a:endParaRPr lang="en-US"/>
          </a:p>
        </p:txBody>
      </p:sp>
      <p:sp>
        <p:nvSpPr>
          <p:cNvPr id="29" name="Marcador de Posição do Rodapé 28"/>
          <p:cNvSpPr>
            <a:spLocks noGrp="1"/>
          </p:cNvSpPr>
          <p:nvPr>
            <p:ph type="ftr" sz="quarter" idx="11"/>
          </p:nvPr>
        </p:nvSpPr>
        <p:spPr/>
        <p:txBody>
          <a:bodyPr/>
          <a:lstStyle/>
          <a:p>
            <a:r>
              <a:rPr lang="en-US" smtClean="0"/>
              <a:t>Contabilidade Financeira</a:t>
            </a:r>
            <a:endParaRPr lang="en-US"/>
          </a:p>
        </p:txBody>
      </p:sp>
      <p:sp>
        <p:nvSpPr>
          <p:cNvPr id="30" name="Rectangle 2"/>
          <p:cNvSpPr txBox="1">
            <a:spLocks noChangeArrowheads="1"/>
          </p:cNvSpPr>
          <p:nvPr/>
        </p:nvSpPr>
        <p:spPr bwMode="auto">
          <a:xfrm>
            <a:off x="683568" y="1628800"/>
            <a:ext cx="7473950" cy="503238"/>
          </a:xfrm>
          <a:prstGeom prst="rect">
            <a:avLst/>
          </a:prstGeom>
          <a:noFill/>
          <a:ln w="9525">
            <a:noFill/>
            <a:miter lim="800000"/>
            <a:headEnd/>
            <a:tailEnd/>
          </a:ln>
        </p:spPr>
        <p:txBody>
          <a:bodyPr anchor="ctr"/>
          <a:lstStyle/>
          <a:p>
            <a:pPr marL="762000" indent="-762000">
              <a:defRPr/>
            </a:pPr>
            <a:r>
              <a:rPr lang="pt-PT" sz="2800" cap="small" dirty="0" smtClean="0">
                <a:latin typeface="+mj-lt"/>
                <a:ea typeface="+mj-ea"/>
                <a:cs typeface="+mj-cs"/>
              </a:rPr>
              <a:t>Decreto-Lei n.º 158/2009, de 13 de Julho</a:t>
            </a:r>
            <a:endParaRPr lang="pt-PT" sz="2800" cap="small" dirty="0">
              <a:latin typeface="+mj-lt"/>
              <a:ea typeface="+mj-ea"/>
              <a:cs typeface="+mj-cs"/>
            </a:endParaRPr>
          </a:p>
        </p:txBody>
      </p:sp>
      <p:pic>
        <p:nvPicPr>
          <p:cNvPr id="31" name="Imagem 30"/>
          <p:cNvPicPr/>
          <p:nvPr/>
        </p:nvPicPr>
        <p:blipFill>
          <a:blip r:embed="rId4" cstate="print"/>
          <a:srcRect/>
          <a:stretch>
            <a:fillRect/>
          </a:stretch>
        </p:blipFill>
        <p:spPr bwMode="auto">
          <a:xfrm>
            <a:off x="611560" y="5301208"/>
            <a:ext cx="1752600" cy="609600"/>
          </a:xfrm>
          <a:prstGeom prst="rect">
            <a:avLst/>
          </a:prstGeom>
          <a:noFill/>
          <a:ln w="9525">
            <a:noFill/>
            <a:miter lim="800000"/>
            <a:headEnd/>
            <a:tailEnd/>
          </a:ln>
        </p:spPr>
      </p:pic>
      <p:pic>
        <p:nvPicPr>
          <p:cNvPr id="32" name="Imagem 31" descr="bandeiraUE.jpg"/>
          <p:cNvPicPr>
            <a:picLocks noChangeAspect="1"/>
          </p:cNvPicPr>
          <p:nvPr/>
        </p:nvPicPr>
        <p:blipFill>
          <a:blip r:embed="rId5" cstate="print"/>
          <a:stretch>
            <a:fillRect/>
          </a:stretch>
        </p:blipFill>
        <p:spPr>
          <a:xfrm>
            <a:off x="3923928" y="5301208"/>
            <a:ext cx="1062464" cy="685800"/>
          </a:xfrm>
          <a:prstGeom prst="rect">
            <a:avLst/>
          </a:prstGeom>
        </p:spPr>
      </p:pic>
      <p:pic>
        <p:nvPicPr>
          <p:cNvPr id="33" name="Imagem 32" descr="logositecnc2gif.gif"/>
          <p:cNvPicPr>
            <a:picLocks noChangeAspect="1"/>
          </p:cNvPicPr>
          <p:nvPr/>
        </p:nvPicPr>
        <p:blipFill>
          <a:blip r:embed="rId6" cstate="print"/>
          <a:stretch>
            <a:fillRect/>
          </a:stretch>
        </p:blipFill>
        <p:spPr>
          <a:xfrm flipV="1">
            <a:off x="6660232" y="5373216"/>
            <a:ext cx="1737369" cy="557871"/>
          </a:xfrm>
          <a:prstGeom prst="rect">
            <a:avLst/>
          </a:prstGeom>
        </p:spPr>
      </p:pic>
      <p:sp>
        <p:nvSpPr>
          <p:cNvPr id="34" name="Seta para baixo 33"/>
          <p:cNvSpPr/>
          <p:nvPr/>
        </p:nvSpPr>
        <p:spPr>
          <a:xfrm rot="16200000">
            <a:off x="5638116" y="5315212"/>
            <a:ext cx="436728" cy="55273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35" name="Seta para baixo 34"/>
          <p:cNvSpPr/>
          <p:nvPr/>
        </p:nvSpPr>
        <p:spPr>
          <a:xfrm rot="16200000">
            <a:off x="2837876" y="5379148"/>
            <a:ext cx="436728" cy="56888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sp>
        <p:nvSpPr>
          <p:cNvPr id="36" name="CaixaDeTexto 35"/>
          <p:cNvSpPr txBox="1"/>
          <p:nvPr/>
        </p:nvSpPr>
        <p:spPr>
          <a:xfrm>
            <a:off x="755576" y="2420888"/>
            <a:ext cx="7344816" cy="523220"/>
          </a:xfrm>
          <a:prstGeom prst="rect">
            <a:avLst/>
          </a:prstGeom>
          <a:noFill/>
        </p:spPr>
        <p:txBody>
          <a:bodyPr wrap="square" rtlCol="0">
            <a:spAutoFit/>
          </a:bodyPr>
          <a:lstStyle/>
          <a:p>
            <a:pPr marL="0" lvl="1" algn="just"/>
            <a:r>
              <a:rPr lang="en-US" sz="2800" b="1" dirty="0" err="1" smtClean="0">
                <a:solidFill>
                  <a:schemeClr val="tx2">
                    <a:lumMod val="60000"/>
                    <a:lumOff val="40000"/>
                  </a:schemeClr>
                </a:solidFill>
                <a:latin typeface="+mn-lt"/>
              </a:rPr>
              <a:t>Sistema</a:t>
            </a:r>
            <a:r>
              <a:rPr lang="en-US" sz="2800" b="1" dirty="0" smtClean="0">
                <a:solidFill>
                  <a:schemeClr val="tx2">
                    <a:lumMod val="60000"/>
                    <a:lumOff val="40000"/>
                  </a:schemeClr>
                </a:solidFill>
                <a:latin typeface="+mn-lt"/>
              </a:rPr>
              <a:t> de </a:t>
            </a:r>
            <a:r>
              <a:rPr lang="en-US" sz="2800" b="1" dirty="0" err="1" smtClean="0">
                <a:solidFill>
                  <a:schemeClr val="tx2">
                    <a:lumMod val="60000"/>
                    <a:lumOff val="40000"/>
                  </a:schemeClr>
                </a:solidFill>
                <a:latin typeface="+mn-lt"/>
              </a:rPr>
              <a:t>Normalização</a:t>
            </a:r>
            <a:r>
              <a:rPr lang="en-US" sz="2800" b="1" dirty="0" smtClean="0">
                <a:solidFill>
                  <a:schemeClr val="tx2">
                    <a:lumMod val="60000"/>
                    <a:lumOff val="40000"/>
                  </a:schemeClr>
                </a:solidFill>
                <a:latin typeface="+mn-lt"/>
              </a:rPr>
              <a:t> </a:t>
            </a:r>
            <a:r>
              <a:rPr lang="en-US" sz="2800" b="1" dirty="0" err="1" smtClean="0">
                <a:solidFill>
                  <a:schemeClr val="tx2">
                    <a:lumMod val="60000"/>
                    <a:lumOff val="40000"/>
                  </a:schemeClr>
                </a:solidFill>
                <a:latin typeface="+mn-lt"/>
              </a:rPr>
              <a:t>Contabilística</a:t>
            </a:r>
            <a:r>
              <a:rPr lang="en-US" sz="2800" b="1" dirty="0" smtClean="0">
                <a:solidFill>
                  <a:schemeClr val="tx2">
                    <a:lumMod val="60000"/>
                    <a:lumOff val="40000"/>
                  </a:schemeClr>
                </a:solidFill>
                <a:latin typeface="+mn-lt"/>
              </a:rPr>
              <a:t> (SNC). </a:t>
            </a:r>
          </a:p>
        </p:txBody>
      </p:sp>
      <p:sp>
        <p:nvSpPr>
          <p:cNvPr id="37" name="CaixaDeTexto 36"/>
          <p:cNvSpPr txBox="1"/>
          <p:nvPr/>
        </p:nvSpPr>
        <p:spPr>
          <a:xfrm>
            <a:off x="755576" y="2924944"/>
            <a:ext cx="7344816" cy="1938992"/>
          </a:xfrm>
          <a:prstGeom prst="rect">
            <a:avLst/>
          </a:prstGeom>
          <a:noFill/>
        </p:spPr>
        <p:txBody>
          <a:bodyPr wrap="square" rtlCol="0">
            <a:spAutoFit/>
          </a:bodyPr>
          <a:lstStyle/>
          <a:p>
            <a:pPr marL="0" lvl="1" algn="just"/>
            <a:r>
              <a:rPr lang="en-US" sz="2000" dirty="0" smtClean="0">
                <a:latin typeface="+mn-lt"/>
              </a:rPr>
              <a:t>Este </a:t>
            </a:r>
            <a:r>
              <a:rPr lang="en-US" sz="2000" dirty="0" err="1" smtClean="0">
                <a:latin typeface="+mn-lt"/>
              </a:rPr>
              <a:t>sistema</a:t>
            </a:r>
            <a:r>
              <a:rPr lang="en-US" sz="2000" dirty="0" smtClean="0">
                <a:latin typeface="+mn-lt"/>
              </a:rPr>
              <a:t> </a:t>
            </a:r>
            <a:r>
              <a:rPr lang="en-US" sz="2000" dirty="0" err="1" smtClean="0">
                <a:latin typeface="+mn-lt"/>
              </a:rPr>
              <a:t>constituí</a:t>
            </a:r>
            <a:r>
              <a:rPr lang="en-US" sz="2000" dirty="0" smtClean="0">
                <a:latin typeface="+mn-lt"/>
              </a:rPr>
              <a:t> </a:t>
            </a:r>
            <a:r>
              <a:rPr lang="en-US" sz="2000" dirty="0" err="1" smtClean="0">
                <a:latin typeface="+mn-lt"/>
              </a:rPr>
              <a:t>uma</a:t>
            </a:r>
            <a:r>
              <a:rPr lang="en-US" sz="2000" dirty="0" smtClean="0">
                <a:latin typeface="+mn-lt"/>
              </a:rPr>
              <a:t> </a:t>
            </a:r>
            <a:r>
              <a:rPr lang="en-US" sz="2000" dirty="0" err="1" smtClean="0">
                <a:latin typeface="+mn-lt"/>
              </a:rPr>
              <a:t>adaptação</a:t>
            </a:r>
            <a:r>
              <a:rPr lang="en-US" sz="2000" dirty="0" smtClean="0">
                <a:latin typeface="+mn-lt"/>
              </a:rPr>
              <a:t> das </a:t>
            </a:r>
            <a:r>
              <a:rPr lang="en-US" sz="2000" dirty="0" err="1" smtClean="0">
                <a:latin typeface="+mn-lt"/>
              </a:rPr>
              <a:t>normas</a:t>
            </a:r>
            <a:r>
              <a:rPr lang="en-US" sz="2000" dirty="0" smtClean="0">
                <a:latin typeface="+mn-lt"/>
              </a:rPr>
              <a:t> </a:t>
            </a:r>
            <a:r>
              <a:rPr lang="en-US" sz="2000" dirty="0" err="1" smtClean="0">
                <a:latin typeface="+mn-lt"/>
              </a:rPr>
              <a:t>internacionais</a:t>
            </a:r>
            <a:r>
              <a:rPr lang="en-US" sz="2000" dirty="0" smtClean="0">
                <a:latin typeface="+mn-lt"/>
              </a:rPr>
              <a:t> de </a:t>
            </a:r>
            <a:r>
              <a:rPr lang="en-US" sz="2000" dirty="0" err="1" smtClean="0">
                <a:latin typeface="+mn-lt"/>
              </a:rPr>
              <a:t>contabilidade</a:t>
            </a:r>
            <a:r>
              <a:rPr lang="en-US" sz="2000" dirty="0" smtClean="0">
                <a:latin typeface="+mn-lt"/>
              </a:rPr>
              <a:t> (IAS/IFRS) </a:t>
            </a:r>
            <a:r>
              <a:rPr lang="pt-PT" sz="2000" dirty="0" smtClean="0">
                <a:latin typeface="+mn-lt"/>
              </a:rPr>
              <a:t>adoptadas pela UE nos termos do Regulamento (CE) n.º 1606/2002, do Parlamento Europeu e do Conselho, de 19 de Julho, e em conformidade com o texto original do Regulamento (CE) n.º 1126/2008, da Comissão, de 3 de Novembro.</a:t>
            </a:r>
          </a:p>
          <a:p>
            <a:pPr algn="just"/>
            <a:endParaRPr lang="pt-PT" sz="2000" dirty="0">
              <a:latin typeface="+mn-lt"/>
            </a:endParaRP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Decreto-Lei n.º 158/2009</a:t>
            </a:r>
            <a:endParaRPr lang="pt-PT" sz="2400" b="1" dirty="0">
              <a:solidFill>
                <a:schemeClr val="bg1"/>
              </a:solidFill>
            </a:endParaRPr>
          </a:p>
        </p:txBody>
      </p:sp>
      <p:sp>
        <p:nvSpPr>
          <p:cNvPr id="6" name="Rectangle 4"/>
          <p:cNvSpPr>
            <a:spLocks noChangeArrowheads="1"/>
          </p:cNvSpPr>
          <p:nvPr/>
        </p:nvSpPr>
        <p:spPr bwMode="gray">
          <a:xfrm>
            <a:off x="808038" y="3646267"/>
            <a:ext cx="7848600" cy="1495645"/>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grpSp>
        <p:nvGrpSpPr>
          <p:cNvPr id="2" name="Group 1"/>
          <p:cNvGrpSpPr>
            <a:grpSpLocks noChangeAspect="1"/>
          </p:cNvGrpSpPr>
          <p:nvPr/>
        </p:nvGrpSpPr>
        <p:grpSpPr bwMode="auto">
          <a:xfrm>
            <a:off x="316795" y="1340768"/>
            <a:ext cx="8827147" cy="2801970"/>
            <a:chOff x="1313" y="3822"/>
            <a:chExt cx="7233" cy="2671"/>
          </a:xfrm>
        </p:grpSpPr>
        <p:sp>
          <p:nvSpPr>
            <p:cNvPr id="12" name="AutoShape 15"/>
            <p:cNvSpPr>
              <a:spLocks noChangeAspect="1" noChangeArrowheads="1" noTextEdit="1"/>
            </p:cNvSpPr>
            <p:nvPr/>
          </p:nvSpPr>
          <p:spPr bwMode="auto">
            <a:xfrm>
              <a:off x="1346" y="3822"/>
              <a:ext cx="7200" cy="2671"/>
            </a:xfrm>
            <a:prstGeom prst="rect">
              <a:avLst/>
            </a:prstGeom>
            <a:noFill/>
          </p:spPr>
          <p:txBody>
            <a:bodyPr vert="horz" wrap="square" lIns="91440" tIns="45720" rIns="91440" bIns="45720" numCol="1" anchor="t" anchorCtr="0" compatLnSpc="1">
              <a:prstTxWarp prst="textNoShape">
                <a:avLst/>
              </a:prstTxWarp>
            </a:bodyPr>
            <a:lstStyle/>
            <a:p>
              <a:endParaRPr lang="pt-PT" sz="1600"/>
            </a:p>
          </p:txBody>
        </p:sp>
        <p:sp>
          <p:nvSpPr>
            <p:cNvPr id="14" name="AutoShape 14"/>
            <p:cNvSpPr>
              <a:spLocks noChangeArrowheads="1"/>
            </p:cNvSpPr>
            <p:nvPr/>
          </p:nvSpPr>
          <p:spPr bwMode="auto">
            <a:xfrm>
              <a:off x="3600" y="4056"/>
              <a:ext cx="2441" cy="498"/>
            </a:xfrm>
            <a:prstGeom prst="roundRect">
              <a:avLst>
                <a:gd name="adj" fmla="val 16667"/>
              </a:avLst>
            </a:prstGeom>
            <a:solidFill>
              <a:schemeClr val="tx2">
                <a:lumMod val="50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2000" b="1" i="0" u="none" strike="noStrike" cap="none" normalizeH="0" baseline="0" dirty="0" smtClean="0">
                  <a:ln>
                    <a:noFill/>
                  </a:ln>
                  <a:solidFill>
                    <a:schemeClr val="bg1"/>
                  </a:solidFill>
                  <a:effectLst/>
                  <a:ea typeface="Times New Roman" pitchFamily="18" charset="0"/>
                  <a:cs typeface="Times New Roman" pitchFamily="18" charset="0"/>
                </a:rPr>
                <a:t>Decreto-Lei n.º 158/2009</a:t>
              </a:r>
              <a:endParaRPr kumimoji="0" lang="pt-PT" sz="2000" b="1" i="0" u="none" strike="noStrike" cap="none" normalizeH="0" baseline="0" dirty="0" smtClean="0">
                <a:ln>
                  <a:noFill/>
                </a:ln>
                <a:solidFill>
                  <a:schemeClr val="bg1"/>
                </a:solidFill>
                <a:effectLst/>
                <a:cs typeface="Arial" pitchFamily="34" charset="0"/>
              </a:endParaRPr>
            </a:p>
          </p:txBody>
        </p:sp>
        <p:sp>
          <p:nvSpPr>
            <p:cNvPr id="15" name="AutoShape 13"/>
            <p:cNvSpPr>
              <a:spLocks noChangeArrowheads="1"/>
            </p:cNvSpPr>
            <p:nvPr/>
          </p:nvSpPr>
          <p:spPr bwMode="auto">
            <a:xfrm>
              <a:off x="1313" y="5231"/>
              <a:ext cx="1558" cy="614"/>
            </a:xfrm>
            <a:prstGeom prst="roundRect">
              <a:avLst>
                <a:gd name="adj" fmla="val 16667"/>
              </a:avLst>
            </a:prstGeom>
            <a:solidFill>
              <a:schemeClr val="accent1">
                <a:lumMod val="75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2000" b="1" i="0" u="none" strike="noStrike" cap="none" normalizeH="0" baseline="0" dirty="0" smtClean="0">
                  <a:ln>
                    <a:noFill/>
                  </a:ln>
                  <a:solidFill>
                    <a:schemeClr val="bg1"/>
                  </a:solidFill>
                  <a:effectLst/>
                  <a:ea typeface="Times New Roman" pitchFamily="18" charset="0"/>
                  <a:cs typeface="Times New Roman" pitchFamily="18" charset="0"/>
                </a:rPr>
                <a:t>SNC – 28 NCRF</a:t>
              </a:r>
              <a:endParaRPr kumimoji="0" lang="pt-PT" sz="2000" b="1" i="0" u="none" strike="noStrike" cap="none" normalizeH="0" baseline="0" dirty="0" smtClean="0">
                <a:ln>
                  <a:noFill/>
                </a:ln>
                <a:solidFill>
                  <a:schemeClr val="bg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PT" sz="1600" b="1" i="0" u="none" strike="noStrike" cap="none" normalizeH="0" baseline="0" dirty="0" smtClean="0">
                  <a:ln>
                    <a:noFill/>
                  </a:ln>
                  <a:solidFill>
                    <a:schemeClr val="bg1"/>
                  </a:solidFill>
                  <a:effectLst/>
                  <a:ea typeface="Times New Roman" pitchFamily="18" charset="0"/>
                  <a:cs typeface="Times New Roman" pitchFamily="18" charset="0"/>
                </a:rPr>
                <a:t>(artigo 3º)</a:t>
              </a:r>
              <a:endParaRPr kumimoji="0" lang="pt-PT" sz="1600" b="1" i="0" u="none" strike="noStrike" cap="none" normalizeH="0" baseline="0" dirty="0" smtClean="0">
                <a:ln>
                  <a:noFill/>
                </a:ln>
                <a:solidFill>
                  <a:schemeClr val="bg1"/>
                </a:solidFill>
                <a:effectLst/>
                <a:cs typeface="Arial" pitchFamily="34" charset="0"/>
              </a:endParaRPr>
            </a:p>
          </p:txBody>
        </p:sp>
        <p:sp>
          <p:nvSpPr>
            <p:cNvPr id="16" name="AutoShape 12"/>
            <p:cNvSpPr>
              <a:spLocks noChangeArrowheads="1"/>
            </p:cNvSpPr>
            <p:nvPr/>
          </p:nvSpPr>
          <p:spPr bwMode="auto">
            <a:xfrm>
              <a:off x="3045" y="5231"/>
              <a:ext cx="1559" cy="614"/>
            </a:xfrm>
            <a:prstGeom prst="roundRect">
              <a:avLst>
                <a:gd name="adj" fmla="val 16667"/>
              </a:avLst>
            </a:prstGeom>
            <a:solidFill>
              <a:schemeClr val="accent1">
                <a:lumMod val="75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2000" b="1" i="0" u="none" strike="noStrike" cap="none" normalizeH="0" baseline="0" dirty="0" smtClean="0">
                  <a:ln>
                    <a:noFill/>
                  </a:ln>
                  <a:solidFill>
                    <a:schemeClr val="bg1"/>
                  </a:solidFill>
                  <a:effectLst/>
                  <a:ea typeface="Times New Roman" pitchFamily="18" charset="0"/>
                  <a:cs typeface="Times New Roman" pitchFamily="18" charset="0"/>
                </a:rPr>
                <a:t>NIC (IASB-UE)</a:t>
              </a:r>
              <a:endParaRPr kumimoji="0" lang="pt-PT" sz="2000" b="1" i="0" u="none" strike="noStrike" cap="none" normalizeH="0" baseline="0" dirty="0" smtClean="0">
                <a:ln>
                  <a:noFill/>
                </a:ln>
                <a:solidFill>
                  <a:schemeClr val="bg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PT" sz="1600" b="1" i="0" u="none" strike="noStrike" cap="none" normalizeH="0" baseline="0" dirty="0" smtClean="0">
                  <a:ln>
                    <a:noFill/>
                  </a:ln>
                  <a:solidFill>
                    <a:schemeClr val="bg1"/>
                  </a:solidFill>
                  <a:effectLst/>
                  <a:ea typeface="Times New Roman" pitchFamily="18" charset="0"/>
                  <a:cs typeface="Times New Roman" pitchFamily="18" charset="0"/>
                </a:rPr>
                <a:t>(artigo 4º)</a:t>
              </a:r>
              <a:endParaRPr kumimoji="0" lang="pt-PT" sz="1600" b="1" i="0" u="none" strike="noStrike" cap="none" normalizeH="0" baseline="0" dirty="0" smtClean="0">
                <a:ln>
                  <a:noFill/>
                </a:ln>
                <a:solidFill>
                  <a:schemeClr val="bg1"/>
                </a:solidFill>
                <a:effectLst/>
                <a:cs typeface="Arial" pitchFamily="34" charset="0"/>
              </a:endParaRPr>
            </a:p>
          </p:txBody>
        </p:sp>
        <p:sp>
          <p:nvSpPr>
            <p:cNvPr id="17" name="AutoShape 11"/>
            <p:cNvSpPr>
              <a:spLocks noChangeArrowheads="1"/>
            </p:cNvSpPr>
            <p:nvPr/>
          </p:nvSpPr>
          <p:spPr bwMode="auto">
            <a:xfrm>
              <a:off x="4741" y="5240"/>
              <a:ext cx="1901" cy="614"/>
            </a:xfrm>
            <a:prstGeom prst="roundRect">
              <a:avLst>
                <a:gd name="adj" fmla="val 16667"/>
              </a:avLst>
            </a:prstGeom>
            <a:solidFill>
              <a:schemeClr val="accent1">
                <a:lumMod val="75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2000" b="1" i="0" u="none" strike="noStrike" cap="none" normalizeH="0" baseline="0" dirty="0" smtClean="0">
                  <a:ln>
                    <a:noFill/>
                  </a:ln>
                  <a:solidFill>
                    <a:schemeClr val="bg1"/>
                  </a:solidFill>
                  <a:effectLst/>
                  <a:ea typeface="Times New Roman" pitchFamily="18" charset="0"/>
                  <a:cs typeface="Times New Roman" pitchFamily="18" charset="0"/>
                </a:rPr>
                <a:t>Sector financeiro  e segurador</a:t>
              </a:r>
              <a:r>
                <a:rPr kumimoji="0" lang="pt-PT" sz="1600" b="1" i="0" u="none" strike="noStrike" cap="none" normalizeH="0" baseline="0" dirty="0" smtClean="0">
                  <a:ln>
                    <a:noFill/>
                  </a:ln>
                  <a:solidFill>
                    <a:schemeClr val="bg1"/>
                  </a:solidFill>
                  <a:effectLst/>
                  <a:ea typeface="Times New Roman" pitchFamily="18" charset="0"/>
                  <a:cs typeface="Times New Roman" pitchFamily="18" charset="0"/>
                </a:rPr>
                <a:t> (artigo 5º)</a:t>
              </a:r>
              <a:endParaRPr kumimoji="0" lang="pt-PT" sz="1600" b="1" i="0" u="none" strike="noStrike" cap="none" normalizeH="0" baseline="0" dirty="0" smtClean="0">
                <a:ln>
                  <a:noFill/>
                </a:ln>
                <a:solidFill>
                  <a:schemeClr val="bg1"/>
                </a:solidFill>
                <a:effectLst/>
                <a:cs typeface="Arial" pitchFamily="34" charset="0"/>
              </a:endParaRPr>
            </a:p>
          </p:txBody>
        </p:sp>
        <p:sp>
          <p:nvSpPr>
            <p:cNvPr id="18" name="AutoShape 10"/>
            <p:cNvSpPr>
              <a:spLocks noChangeArrowheads="1"/>
            </p:cNvSpPr>
            <p:nvPr/>
          </p:nvSpPr>
          <p:spPr bwMode="auto">
            <a:xfrm>
              <a:off x="6764" y="5231"/>
              <a:ext cx="1558" cy="614"/>
            </a:xfrm>
            <a:prstGeom prst="roundRect">
              <a:avLst>
                <a:gd name="adj" fmla="val 16667"/>
              </a:avLst>
            </a:prstGeom>
            <a:solidFill>
              <a:schemeClr val="accent1">
                <a:lumMod val="75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2000" b="1" i="0" u="none" strike="noStrike" cap="none" normalizeH="0" baseline="0" dirty="0" smtClean="0">
                  <a:ln>
                    <a:noFill/>
                  </a:ln>
                  <a:solidFill>
                    <a:schemeClr val="bg1"/>
                  </a:solidFill>
                  <a:effectLst/>
                  <a:ea typeface="Times New Roman" pitchFamily="18" charset="0"/>
                  <a:cs typeface="Times New Roman" pitchFamily="18" charset="0"/>
                </a:rPr>
                <a:t>SNC – NCRF-PE</a:t>
              </a:r>
              <a:endParaRPr kumimoji="0" lang="pt-PT" sz="2000" b="1" i="0" u="none" strike="noStrike" cap="none" normalizeH="0" baseline="0" dirty="0" smtClean="0">
                <a:ln>
                  <a:noFill/>
                </a:ln>
                <a:solidFill>
                  <a:schemeClr val="bg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PT" sz="1600" b="1" i="0" u="none" strike="noStrike" cap="none" normalizeH="0" baseline="0" dirty="0" smtClean="0">
                  <a:ln>
                    <a:noFill/>
                  </a:ln>
                  <a:solidFill>
                    <a:schemeClr val="bg1"/>
                  </a:solidFill>
                  <a:effectLst/>
                  <a:ea typeface="Times New Roman" pitchFamily="18" charset="0"/>
                  <a:cs typeface="Times New Roman" pitchFamily="18" charset="0"/>
                </a:rPr>
                <a:t>(artigo 9º)</a:t>
              </a:r>
              <a:endParaRPr kumimoji="0" lang="pt-PT" sz="1600" b="1" i="0" u="none" strike="noStrike" cap="none" normalizeH="0" baseline="0" dirty="0" smtClean="0">
                <a:ln>
                  <a:noFill/>
                </a:ln>
                <a:solidFill>
                  <a:schemeClr val="bg1"/>
                </a:solidFill>
                <a:effectLst/>
                <a:cs typeface="Arial" pitchFamily="34" charset="0"/>
              </a:endParaRPr>
            </a:p>
          </p:txBody>
        </p:sp>
        <p:sp>
          <p:nvSpPr>
            <p:cNvPr id="19" name="AutoShape 9"/>
            <p:cNvSpPr>
              <a:spLocks noChangeShapeType="1"/>
            </p:cNvSpPr>
            <p:nvPr/>
          </p:nvSpPr>
          <p:spPr bwMode="auto">
            <a:xfrm rot="5400000">
              <a:off x="3118" y="3529"/>
              <a:ext cx="677" cy="2728"/>
            </a:xfrm>
            <a:prstGeom prst="bentConnector3">
              <a:avLst>
                <a:gd name="adj1" fmla="val 50000"/>
              </a:avLst>
            </a:prstGeom>
            <a:noFill/>
            <a:ln w="9525">
              <a:solidFill>
                <a:srgbClr val="000000"/>
              </a:solidFill>
              <a:miter lim="800000"/>
              <a:headEnd/>
              <a:tailEnd type="triangle" w="med" len="me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pt-PT" sz="1600"/>
            </a:p>
          </p:txBody>
        </p:sp>
        <p:sp>
          <p:nvSpPr>
            <p:cNvPr id="20" name="AutoShape 8"/>
            <p:cNvSpPr>
              <a:spLocks noChangeShapeType="1"/>
            </p:cNvSpPr>
            <p:nvPr/>
          </p:nvSpPr>
          <p:spPr bwMode="auto">
            <a:xfrm rot="5400000">
              <a:off x="3984" y="4395"/>
              <a:ext cx="677" cy="996"/>
            </a:xfrm>
            <a:prstGeom prst="bentConnector3">
              <a:avLst>
                <a:gd name="adj1" fmla="val 50000"/>
              </a:avLst>
            </a:prstGeom>
            <a:noFill/>
            <a:ln w="9525">
              <a:solidFill>
                <a:srgbClr val="000000"/>
              </a:solidFill>
              <a:miter lim="800000"/>
              <a:headEnd/>
              <a:tailEnd type="triangle" w="med" len="me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pt-PT" sz="1600"/>
            </a:p>
          </p:txBody>
        </p:sp>
        <p:sp>
          <p:nvSpPr>
            <p:cNvPr id="21" name="AutoShape 7"/>
            <p:cNvSpPr>
              <a:spLocks noChangeShapeType="1"/>
            </p:cNvSpPr>
            <p:nvPr/>
          </p:nvSpPr>
          <p:spPr bwMode="auto">
            <a:xfrm rot="16200000" flipH="1">
              <a:off x="4910" y="4465"/>
              <a:ext cx="677" cy="856"/>
            </a:xfrm>
            <a:prstGeom prst="bentConnector3">
              <a:avLst>
                <a:gd name="adj1" fmla="val 50000"/>
              </a:avLst>
            </a:prstGeom>
            <a:noFill/>
            <a:ln w="9525">
              <a:solidFill>
                <a:srgbClr val="000000"/>
              </a:solidFill>
              <a:miter lim="800000"/>
              <a:headEnd/>
              <a:tailEnd type="triangle" w="med" len="me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pt-PT" sz="1600"/>
            </a:p>
          </p:txBody>
        </p:sp>
        <p:sp>
          <p:nvSpPr>
            <p:cNvPr id="22" name="AutoShape 6"/>
            <p:cNvSpPr>
              <a:spLocks noChangeShapeType="1"/>
            </p:cNvSpPr>
            <p:nvPr/>
          </p:nvSpPr>
          <p:spPr bwMode="auto">
            <a:xfrm rot="16200000" flipH="1">
              <a:off x="5843" y="3532"/>
              <a:ext cx="677" cy="2722"/>
            </a:xfrm>
            <a:prstGeom prst="bentConnector3">
              <a:avLst>
                <a:gd name="adj1" fmla="val 50000"/>
              </a:avLst>
            </a:prstGeom>
            <a:noFill/>
            <a:ln w="9525">
              <a:solidFill>
                <a:srgbClr val="000000"/>
              </a:solidFill>
              <a:miter lim="800000"/>
              <a:headEnd/>
              <a:tailEnd type="triangle" w="med" len="me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pt-PT" sz="1600"/>
            </a:p>
          </p:txBody>
        </p:sp>
        <p:sp>
          <p:nvSpPr>
            <p:cNvPr id="23" name="AutoShape 5"/>
            <p:cNvSpPr>
              <a:spLocks noChangeArrowheads="1"/>
            </p:cNvSpPr>
            <p:nvPr/>
          </p:nvSpPr>
          <p:spPr bwMode="auto">
            <a:xfrm>
              <a:off x="5919" y="6050"/>
              <a:ext cx="1948" cy="383"/>
            </a:xfrm>
            <a:prstGeom prst="roundRect">
              <a:avLst>
                <a:gd name="adj" fmla="val 16667"/>
              </a:avLst>
            </a:prstGeom>
            <a:solidFill>
              <a:schemeClr val="tx2">
                <a:lumMod val="75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smtClean="0">
                  <a:ln>
                    <a:noFill/>
                  </a:ln>
                  <a:solidFill>
                    <a:schemeClr val="bg1"/>
                  </a:solidFill>
                  <a:effectLst/>
                  <a:ea typeface="Times New Roman" pitchFamily="18" charset="0"/>
                  <a:cs typeface="TimesNewRomanPSMT"/>
                </a:rPr>
                <a:t>Aviso n.º 15654/2009</a:t>
              </a:r>
              <a:endParaRPr kumimoji="0" lang="pt-PT" b="1" i="0" u="none" strike="noStrike" cap="none" normalizeH="0" baseline="0" smtClean="0">
                <a:ln>
                  <a:noFill/>
                </a:ln>
                <a:solidFill>
                  <a:schemeClr val="bg1"/>
                </a:solidFill>
                <a:effectLst/>
                <a:cs typeface="Arial" pitchFamily="34" charset="0"/>
              </a:endParaRPr>
            </a:p>
          </p:txBody>
        </p:sp>
        <p:sp>
          <p:nvSpPr>
            <p:cNvPr id="24" name="AutoShape 4"/>
            <p:cNvSpPr>
              <a:spLocks noChangeShapeType="1"/>
            </p:cNvSpPr>
            <p:nvPr/>
          </p:nvSpPr>
          <p:spPr bwMode="auto">
            <a:xfrm rot="16200000" flipH="1">
              <a:off x="7507" y="5881"/>
              <a:ext cx="396" cy="324"/>
            </a:xfrm>
            <a:prstGeom prst="bentConnector4">
              <a:avLst>
                <a:gd name="adj1" fmla="val 25653"/>
                <a:gd name="adj2" fmla="val 204060"/>
              </a:avLst>
            </a:prstGeom>
            <a:noFill/>
            <a:ln w="9525">
              <a:solidFill>
                <a:srgbClr val="000000"/>
              </a:solidFill>
              <a:miter lim="800000"/>
              <a:headEnd/>
              <a:tailEnd type="triangle" w="med" len="me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pt-PT" sz="1600"/>
            </a:p>
          </p:txBody>
        </p:sp>
        <p:sp>
          <p:nvSpPr>
            <p:cNvPr id="25" name="AutoShape 3"/>
            <p:cNvSpPr>
              <a:spLocks noChangeArrowheads="1"/>
            </p:cNvSpPr>
            <p:nvPr/>
          </p:nvSpPr>
          <p:spPr bwMode="auto">
            <a:xfrm>
              <a:off x="1990" y="6057"/>
              <a:ext cx="1949" cy="383"/>
            </a:xfrm>
            <a:prstGeom prst="roundRect">
              <a:avLst>
                <a:gd name="adj" fmla="val 16667"/>
              </a:avLst>
            </a:prstGeom>
            <a:solidFill>
              <a:schemeClr val="tx2">
                <a:lumMod val="75000"/>
              </a:schemeClr>
            </a:solidFill>
            <a:ln w="9525">
              <a:solidFill>
                <a:srgbClr val="000000"/>
              </a:solidFill>
              <a:round/>
              <a:headEnd/>
              <a:tailEnd/>
            </a:ln>
            <a:effectLst>
              <a:outerShdw dist="35921" dir="2700000" algn="ctr" rotWithShape="0">
                <a:srgbClr val="808080"/>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b="1" i="0" u="none" strike="noStrike" cap="none" normalizeH="0" baseline="0" dirty="0" smtClean="0">
                  <a:ln>
                    <a:noFill/>
                  </a:ln>
                  <a:solidFill>
                    <a:schemeClr val="bg1"/>
                  </a:solidFill>
                  <a:effectLst/>
                  <a:ea typeface="Times New Roman" pitchFamily="18" charset="0"/>
                  <a:cs typeface="TimesNewRomanPSMT"/>
                </a:rPr>
                <a:t>Aviso n.º 15655/2009</a:t>
              </a:r>
              <a:endParaRPr kumimoji="0" lang="pt-PT" b="1" i="0" u="none" strike="noStrike" cap="none" normalizeH="0" baseline="0" dirty="0" smtClean="0">
                <a:ln>
                  <a:noFill/>
                </a:ln>
                <a:solidFill>
                  <a:schemeClr val="bg1"/>
                </a:solidFill>
                <a:effectLst/>
                <a:cs typeface="Arial" pitchFamily="34" charset="0"/>
              </a:endParaRPr>
            </a:p>
          </p:txBody>
        </p:sp>
        <p:sp>
          <p:nvSpPr>
            <p:cNvPr id="26" name="AutoShape 2"/>
            <p:cNvSpPr>
              <a:spLocks noChangeShapeType="1"/>
            </p:cNvSpPr>
            <p:nvPr/>
          </p:nvSpPr>
          <p:spPr bwMode="auto">
            <a:xfrm rot="5400000">
              <a:off x="1847" y="5994"/>
              <a:ext cx="396" cy="97"/>
            </a:xfrm>
            <a:prstGeom prst="bentConnector4">
              <a:avLst>
                <a:gd name="adj1" fmla="val 25653"/>
                <a:gd name="adj2" fmla="val 449514"/>
              </a:avLst>
            </a:prstGeom>
            <a:noFill/>
            <a:ln w="9525">
              <a:solidFill>
                <a:srgbClr val="000000"/>
              </a:solidFill>
              <a:miter lim="800000"/>
              <a:headEnd/>
              <a:tailEnd type="triangle" w="med" len="me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pt-PT" sz="1600"/>
            </a:p>
          </p:txBody>
        </p:sp>
      </p:grpSp>
      <p:graphicFrame>
        <p:nvGraphicFramePr>
          <p:cNvPr id="27" name="Diagrama 26"/>
          <p:cNvGraphicFramePr/>
          <p:nvPr/>
        </p:nvGraphicFramePr>
        <p:xfrm>
          <a:off x="285720" y="4585446"/>
          <a:ext cx="8429684" cy="14867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8" name="Imagem 27" descr="C:\Users\Goreti\AppData\Local\Microsoft\Windows Live Mail\WLMDSS.tmp\WLM11E4.tmp\Logo ESGT_Jpeg.jpg"/>
          <p:cNvPicPr>
            <a:picLocks noChangeAspect="1" noChangeArrowheads="1"/>
          </p:cNvPicPr>
          <p:nvPr/>
        </p:nvPicPr>
        <p:blipFill>
          <a:blip r:embed="rId8" cstate="print"/>
          <a:srcRect/>
          <a:stretch>
            <a:fillRect/>
          </a:stretch>
        </p:blipFill>
        <p:spPr bwMode="auto">
          <a:xfrm>
            <a:off x="7924800" y="0"/>
            <a:ext cx="1219200" cy="945502"/>
          </a:xfrm>
          <a:prstGeom prst="rect">
            <a:avLst/>
          </a:prstGeom>
          <a:noFill/>
          <a:ln w="9525">
            <a:noFill/>
            <a:miter lim="800000"/>
            <a:headEnd/>
            <a:tailEnd/>
          </a:ln>
        </p:spPr>
      </p:pic>
      <p:sp>
        <p:nvSpPr>
          <p:cNvPr id="29" name="CaixaDeTexto 2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33" name="Marcador de Posição da Data 32"/>
          <p:cNvSpPr>
            <a:spLocks noGrp="1"/>
          </p:cNvSpPr>
          <p:nvPr>
            <p:ph type="dt" sz="half" idx="10"/>
          </p:nvPr>
        </p:nvSpPr>
        <p:spPr/>
        <p:txBody>
          <a:bodyPr/>
          <a:lstStyle/>
          <a:p>
            <a:r>
              <a:rPr lang="pt-PT" smtClean="0"/>
              <a:t>João Gomes /Jorge Pires</a:t>
            </a:r>
            <a:endParaRPr lang="en-US"/>
          </a:p>
        </p:txBody>
      </p:sp>
      <p:sp>
        <p:nvSpPr>
          <p:cNvPr id="34" name="Marcador de Posição do Número do Diapositivo 33"/>
          <p:cNvSpPr>
            <a:spLocks noGrp="1"/>
          </p:cNvSpPr>
          <p:nvPr>
            <p:ph type="sldNum" sz="quarter" idx="12"/>
          </p:nvPr>
        </p:nvSpPr>
        <p:spPr/>
        <p:txBody>
          <a:bodyPr/>
          <a:lstStyle/>
          <a:p>
            <a:fld id="{8745C66F-FC7B-4C52-931F-EAABACA1CBDF}" type="slidenum">
              <a:rPr lang="en-US" smtClean="0"/>
              <a:pPr/>
              <a:t>43</a:t>
            </a:fld>
            <a:endParaRPr lang="en-US"/>
          </a:p>
        </p:txBody>
      </p:sp>
      <p:sp>
        <p:nvSpPr>
          <p:cNvPr id="35" name="Marcador de Posição do Rodapé 34"/>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m 2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3" name="CaixaDeTexto 22"/>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7" name="Marcador de Posição da Data 26"/>
          <p:cNvSpPr>
            <a:spLocks noGrp="1"/>
          </p:cNvSpPr>
          <p:nvPr>
            <p:ph type="dt" sz="half" idx="10"/>
          </p:nvPr>
        </p:nvSpPr>
        <p:spPr/>
        <p:txBody>
          <a:bodyPr/>
          <a:lstStyle/>
          <a:p>
            <a:r>
              <a:rPr lang="pt-PT" smtClean="0"/>
              <a:t>João Gomes /Jorge Pires</a:t>
            </a:r>
            <a:endParaRPr lang="en-US"/>
          </a:p>
        </p:txBody>
      </p:sp>
      <p:sp>
        <p:nvSpPr>
          <p:cNvPr id="28" name="Marcador de Posição do Número do Diapositivo 27"/>
          <p:cNvSpPr>
            <a:spLocks noGrp="1"/>
          </p:cNvSpPr>
          <p:nvPr>
            <p:ph type="sldNum" sz="quarter" idx="12"/>
          </p:nvPr>
        </p:nvSpPr>
        <p:spPr/>
        <p:txBody>
          <a:bodyPr/>
          <a:lstStyle/>
          <a:p>
            <a:fld id="{8745C66F-FC7B-4C52-931F-EAABACA1CBDF}" type="slidenum">
              <a:rPr lang="en-US" smtClean="0"/>
              <a:pPr/>
              <a:t>44</a:t>
            </a:fld>
            <a:endParaRPr lang="en-US"/>
          </a:p>
        </p:txBody>
      </p:sp>
      <p:sp>
        <p:nvSpPr>
          <p:cNvPr id="29" name="Marcador de Posição do Rodapé 28"/>
          <p:cNvSpPr>
            <a:spLocks noGrp="1"/>
          </p:cNvSpPr>
          <p:nvPr>
            <p:ph type="ftr" sz="quarter" idx="11"/>
          </p:nvPr>
        </p:nvSpPr>
        <p:spPr/>
        <p:txBody>
          <a:bodyPr/>
          <a:lstStyle/>
          <a:p>
            <a:r>
              <a:rPr lang="en-US" smtClean="0"/>
              <a:t>Contabilidade Financeira</a:t>
            </a:r>
            <a:endParaRPr lang="en-US"/>
          </a:p>
        </p:txBody>
      </p:sp>
      <p:sp>
        <p:nvSpPr>
          <p:cNvPr id="30" name="Rectângulo 29"/>
          <p:cNvSpPr/>
          <p:nvPr/>
        </p:nvSpPr>
        <p:spPr>
          <a:xfrm rot="16200000">
            <a:off x="-1985522" y="3442122"/>
            <a:ext cx="5112568"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400" b="1" dirty="0" smtClean="0">
                <a:solidFill>
                  <a:schemeClr val="bg1"/>
                </a:solidFill>
              </a:rPr>
              <a:t>Instrumentos do SNC</a:t>
            </a:r>
            <a:endParaRPr lang="pt-PT" sz="2400" b="1" dirty="0">
              <a:solidFill>
                <a:schemeClr val="bg1"/>
              </a:solidFill>
            </a:endParaRPr>
          </a:p>
        </p:txBody>
      </p:sp>
      <p:sp>
        <p:nvSpPr>
          <p:cNvPr id="31" name="TextBox 7"/>
          <p:cNvSpPr txBox="1">
            <a:spLocks noChangeArrowheads="1"/>
          </p:cNvSpPr>
          <p:nvPr/>
        </p:nvSpPr>
        <p:spPr bwMode="auto">
          <a:xfrm>
            <a:off x="558186" y="866104"/>
            <a:ext cx="2847052" cy="923330"/>
          </a:xfrm>
          <a:prstGeom prst="rect">
            <a:avLst/>
          </a:prstGeom>
          <a:noFill/>
          <a:ln w="9525">
            <a:noFill/>
            <a:miter lim="800000"/>
            <a:headEnd/>
            <a:tailEnd/>
          </a:ln>
        </p:spPr>
        <p:txBody>
          <a:bodyPr wrap="square">
            <a:spAutoFit/>
          </a:bodyPr>
          <a:lstStyle/>
          <a:p>
            <a:pPr algn="r"/>
            <a:r>
              <a:rPr lang="en-US" sz="5400" b="1" dirty="0" smtClean="0">
                <a:solidFill>
                  <a:srgbClr val="002060"/>
                </a:solidFill>
                <a:latin typeface="Calibri" pitchFamily="34" charset="0"/>
              </a:rPr>
              <a:t>EC</a:t>
            </a:r>
            <a:endParaRPr lang="en-US" sz="5400" b="1" dirty="0">
              <a:solidFill>
                <a:srgbClr val="002060"/>
              </a:solidFill>
              <a:latin typeface="Calibri" pitchFamily="34" charset="0"/>
            </a:endParaRPr>
          </a:p>
        </p:txBody>
      </p:sp>
      <p:sp>
        <p:nvSpPr>
          <p:cNvPr id="32" name="TextBox 7"/>
          <p:cNvSpPr txBox="1">
            <a:spLocks noChangeArrowheads="1"/>
          </p:cNvSpPr>
          <p:nvPr/>
        </p:nvSpPr>
        <p:spPr bwMode="auto">
          <a:xfrm>
            <a:off x="558185" y="1833678"/>
            <a:ext cx="2847052" cy="923330"/>
          </a:xfrm>
          <a:prstGeom prst="rect">
            <a:avLst/>
          </a:prstGeom>
          <a:noFill/>
          <a:ln w="9525">
            <a:noFill/>
            <a:miter lim="800000"/>
            <a:headEnd/>
            <a:tailEnd/>
          </a:ln>
        </p:spPr>
        <p:txBody>
          <a:bodyPr wrap="square">
            <a:spAutoFit/>
          </a:bodyPr>
          <a:lstStyle/>
          <a:p>
            <a:pPr algn="r"/>
            <a:r>
              <a:rPr lang="en-US" sz="5400" b="1" dirty="0" smtClean="0">
                <a:solidFill>
                  <a:srgbClr val="00A4E2"/>
                </a:solidFill>
                <a:latin typeface="Calibri" pitchFamily="34" charset="0"/>
              </a:rPr>
              <a:t>NCRF</a:t>
            </a:r>
            <a:endParaRPr lang="en-US" sz="5400" b="1" dirty="0">
              <a:solidFill>
                <a:srgbClr val="00A4E2"/>
              </a:solidFill>
              <a:latin typeface="Calibri" pitchFamily="34" charset="0"/>
            </a:endParaRPr>
          </a:p>
        </p:txBody>
      </p:sp>
      <p:sp>
        <p:nvSpPr>
          <p:cNvPr id="33" name="TextBox 7"/>
          <p:cNvSpPr txBox="1">
            <a:spLocks noChangeArrowheads="1"/>
          </p:cNvSpPr>
          <p:nvPr/>
        </p:nvSpPr>
        <p:spPr bwMode="auto">
          <a:xfrm>
            <a:off x="558189" y="3697649"/>
            <a:ext cx="2847052" cy="923330"/>
          </a:xfrm>
          <a:prstGeom prst="rect">
            <a:avLst/>
          </a:prstGeom>
          <a:noFill/>
          <a:ln w="9525">
            <a:noFill/>
            <a:miter lim="800000"/>
            <a:headEnd/>
            <a:tailEnd/>
          </a:ln>
        </p:spPr>
        <p:txBody>
          <a:bodyPr wrap="square">
            <a:spAutoFit/>
          </a:bodyPr>
          <a:lstStyle/>
          <a:p>
            <a:pPr algn="r"/>
            <a:r>
              <a:rPr lang="en-US" sz="5400" b="1" dirty="0" smtClean="0">
                <a:solidFill>
                  <a:srgbClr val="00A4E2"/>
                </a:solidFill>
                <a:latin typeface="Calibri" pitchFamily="34" charset="0"/>
              </a:rPr>
              <a:t>NI</a:t>
            </a:r>
            <a:endParaRPr lang="en-US" sz="5400" b="1" dirty="0">
              <a:solidFill>
                <a:srgbClr val="00A4E2"/>
              </a:solidFill>
              <a:latin typeface="Calibri" pitchFamily="34" charset="0"/>
            </a:endParaRPr>
          </a:p>
        </p:txBody>
      </p:sp>
      <p:sp>
        <p:nvSpPr>
          <p:cNvPr id="34" name="TextBox 7"/>
          <p:cNvSpPr txBox="1">
            <a:spLocks noChangeArrowheads="1"/>
          </p:cNvSpPr>
          <p:nvPr/>
        </p:nvSpPr>
        <p:spPr bwMode="auto">
          <a:xfrm>
            <a:off x="558188" y="2774319"/>
            <a:ext cx="2847053" cy="923330"/>
          </a:xfrm>
          <a:prstGeom prst="rect">
            <a:avLst/>
          </a:prstGeom>
          <a:noFill/>
          <a:ln w="9525">
            <a:noFill/>
            <a:miter lim="800000"/>
            <a:headEnd/>
            <a:tailEnd/>
          </a:ln>
        </p:spPr>
        <p:txBody>
          <a:bodyPr wrap="square">
            <a:spAutoFit/>
          </a:bodyPr>
          <a:lstStyle/>
          <a:p>
            <a:pPr algn="r"/>
            <a:r>
              <a:rPr lang="en-US" sz="5400" b="1" dirty="0" smtClean="0">
                <a:solidFill>
                  <a:srgbClr val="002060"/>
                </a:solidFill>
                <a:latin typeface="Calibri" pitchFamily="34" charset="0"/>
              </a:rPr>
              <a:t>NCRF-PE</a:t>
            </a:r>
            <a:endParaRPr lang="en-US" sz="5400" b="1" dirty="0">
              <a:solidFill>
                <a:srgbClr val="002060"/>
              </a:solidFill>
              <a:latin typeface="Calibri" pitchFamily="34" charset="0"/>
            </a:endParaRPr>
          </a:p>
        </p:txBody>
      </p:sp>
      <p:sp>
        <p:nvSpPr>
          <p:cNvPr id="35" name="TextBox 14"/>
          <p:cNvSpPr txBox="1">
            <a:spLocks noChangeArrowheads="1"/>
          </p:cNvSpPr>
          <p:nvPr/>
        </p:nvSpPr>
        <p:spPr bwMode="auto">
          <a:xfrm>
            <a:off x="3581400" y="1066800"/>
            <a:ext cx="4872909" cy="707886"/>
          </a:xfrm>
          <a:prstGeom prst="rect">
            <a:avLst/>
          </a:prstGeom>
          <a:noFill/>
          <a:ln w="9525">
            <a:noFill/>
            <a:miter lim="800000"/>
            <a:headEnd/>
            <a:tailEnd/>
          </a:ln>
        </p:spPr>
        <p:txBody>
          <a:bodyPr wrap="square">
            <a:spAutoFit/>
          </a:bodyPr>
          <a:lstStyle/>
          <a:p>
            <a:pPr algn="just"/>
            <a:r>
              <a:rPr lang="en-US" sz="2000" b="1" dirty="0" smtClean="0">
                <a:solidFill>
                  <a:srgbClr val="002060"/>
                </a:solidFill>
                <a:latin typeface="Calibri" pitchFamily="34" charset="0"/>
              </a:rPr>
              <a:t>ESTRUTURA CONCEPTUAL</a:t>
            </a:r>
          </a:p>
          <a:p>
            <a:pPr algn="just"/>
            <a:r>
              <a:rPr lang="en-US" sz="2000" dirty="0" err="1" smtClean="0">
                <a:solidFill>
                  <a:srgbClr val="002060"/>
                </a:solidFill>
                <a:latin typeface="Calibri" pitchFamily="34" charset="0"/>
              </a:rPr>
              <a:t>Aviso</a:t>
            </a:r>
            <a:r>
              <a:rPr lang="en-US" sz="2000" dirty="0" smtClean="0">
                <a:solidFill>
                  <a:srgbClr val="002060"/>
                </a:solidFill>
                <a:latin typeface="Calibri" pitchFamily="34" charset="0"/>
              </a:rPr>
              <a:t> n.º 15652/2009, de 7 de </a:t>
            </a:r>
            <a:r>
              <a:rPr lang="en-US" sz="2000" dirty="0" err="1" smtClean="0">
                <a:solidFill>
                  <a:srgbClr val="002060"/>
                </a:solidFill>
                <a:latin typeface="Calibri" pitchFamily="34" charset="0"/>
              </a:rPr>
              <a:t>Setembro</a:t>
            </a:r>
            <a:endParaRPr lang="en-US" sz="2000" dirty="0">
              <a:solidFill>
                <a:srgbClr val="002060"/>
              </a:solidFill>
              <a:latin typeface="Calibri" pitchFamily="34" charset="0"/>
            </a:endParaRPr>
          </a:p>
        </p:txBody>
      </p:sp>
      <p:sp>
        <p:nvSpPr>
          <p:cNvPr id="36" name="TextBox 14"/>
          <p:cNvSpPr txBox="1">
            <a:spLocks noChangeArrowheads="1"/>
          </p:cNvSpPr>
          <p:nvPr/>
        </p:nvSpPr>
        <p:spPr bwMode="auto">
          <a:xfrm>
            <a:off x="3581398" y="1789434"/>
            <a:ext cx="5136536" cy="984885"/>
          </a:xfrm>
          <a:prstGeom prst="rect">
            <a:avLst/>
          </a:prstGeom>
          <a:noFill/>
          <a:ln w="9525">
            <a:noFill/>
            <a:miter lim="800000"/>
            <a:headEnd/>
            <a:tailEnd/>
          </a:ln>
        </p:spPr>
        <p:txBody>
          <a:bodyPr wrap="square">
            <a:spAutoFit/>
          </a:bodyPr>
          <a:lstStyle/>
          <a:p>
            <a:pPr algn="just"/>
            <a:r>
              <a:rPr lang="en-US" sz="1900" b="1" dirty="0" smtClean="0">
                <a:solidFill>
                  <a:srgbClr val="00A4E2"/>
                </a:solidFill>
                <a:latin typeface="Calibri" pitchFamily="34" charset="0"/>
              </a:rPr>
              <a:t>28 NORMAS CONTABILÍSTICAS E DE RELATO FINANCEIRO</a:t>
            </a:r>
          </a:p>
          <a:p>
            <a:pPr algn="just"/>
            <a:r>
              <a:rPr lang="en-US" sz="2000" dirty="0" err="1" smtClean="0">
                <a:solidFill>
                  <a:srgbClr val="00A4E2"/>
                </a:solidFill>
                <a:latin typeface="Calibri" pitchFamily="34" charset="0"/>
              </a:rPr>
              <a:t>Aviso</a:t>
            </a:r>
            <a:r>
              <a:rPr lang="en-US" sz="2000" dirty="0" smtClean="0">
                <a:solidFill>
                  <a:srgbClr val="00A4E2"/>
                </a:solidFill>
                <a:latin typeface="Calibri" pitchFamily="34" charset="0"/>
              </a:rPr>
              <a:t> n.º 15655/2009, de 7 de </a:t>
            </a:r>
            <a:r>
              <a:rPr lang="en-US" sz="2000" dirty="0" err="1" smtClean="0">
                <a:solidFill>
                  <a:srgbClr val="00A4E2"/>
                </a:solidFill>
                <a:latin typeface="Calibri" pitchFamily="34" charset="0"/>
              </a:rPr>
              <a:t>Setembro</a:t>
            </a:r>
            <a:endParaRPr lang="en-US" sz="2000" dirty="0">
              <a:solidFill>
                <a:srgbClr val="00A4E2"/>
              </a:solidFill>
              <a:latin typeface="Calibri" pitchFamily="34" charset="0"/>
            </a:endParaRPr>
          </a:p>
        </p:txBody>
      </p:sp>
      <p:sp>
        <p:nvSpPr>
          <p:cNvPr id="37" name="TextBox 14"/>
          <p:cNvSpPr txBox="1">
            <a:spLocks noChangeArrowheads="1"/>
          </p:cNvSpPr>
          <p:nvPr/>
        </p:nvSpPr>
        <p:spPr bwMode="auto">
          <a:xfrm>
            <a:off x="3555386" y="2852593"/>
            <a:ext cx="4872909" cy="1015663"/>
          </a:xfrm>
          <a:prstGeom prst="rect">
            <a:avLst/>
          </a:prstGeom>
          <a:noFill/>
          <a:ln w="9525">
            <a:noFill/>
            <a:miter lim="800000"/>
            <a:headEnd/>
            <a:tailEnd/>
          </a:ln>
        </p:spPr>
        <p:txBody>
          <a:bodyPr wrap="square">
            <a:spAutoFit/>
          </a:bodyPr>
          <a:lstStyle/>
          <a:p>
            <a:pPr algn="just"/>
            <a:r>
              <a:rPr lang="en-US" sz="2000" b="1" dirty="0" smtClean="0">
                <a:solidFill>
                  <a:srgbClr val="002060"/>
                </a:solidFill>
                <a:latin typeface="Calibri" pitchFamily="34" charset="0"/>
              </a:rPr>
              <a:t>NCRF – PEQUENAS ENTIDADES</a:t>
            </a:r>
          </a:p>
          <a:p>
            <a:pPr algn="just"/>
            <a:r>
              <a:rPr lang="en-US" sz="2000" dirty="0" err="1" smtClean="0">
                <a:solidFill>
                  <a:srgbClr val="002060"/>
                </a:solidFill>
                <a:latin typeface="Calibri" pitchFamily="34" charset="0"/>
              </a:rPr>
              <a:t>Aviso</a:t>
            </a:r>
            <a:r>
              <a:rPr lang="en-US" sz="2000" dirty="0" smtClean="0">
                <a:solidFill>
                  <a:srgbClr val="002060"/>
                </a:solidFill>
                <a:latin typeface="Calibri" pitchFamily="34" charset="0"/>
              </a:rPr>
              <a:t> n.º 15654/2009, de 7 de </a:t>
            </a:r>
            <a:r>
              <a:rPr lang="en-US" sz="2000" dirty="0" err="1" smtClean="0">
                <a:solidFill>
                  <a:srgbClr val="002060"/>
                </a:solidFill>
                <a:latin typeface="Calibri" pitchFamily="34" charset="0"/>
              </a:rPr>
              <a:t>Setembro</a:t>
            </a:r>
            <a:endParaRPr lang="en-US" sz="2000" dirty="0" smtClean="0">
              <a:solidFill>
                <a:srgbClr val="002060"/>
              </a:solidFill>
              <a:latin typeface="Calibri" pitchFamily="34" charset="0"/>
            </a:endParaRPr>
          </a:p>
          <a:p>
            <a:pPr algn="just"/>
            <a:r>
              <a:rPr lang="en-US" sz="2000" dirty="0" smtClean="0">
                <a:solidFill>
                  <a:srgbClr val="002060"/>
                </a:solidFill>
                <a:latin typeface="Calibri" pitchFamily="34" charset="0"/>
              </a:rPr>
              <a:t>Lei n.º 20/2010, de 23 de </a:t>
            </a:r>
            <a:r>
              <a:rPr lang="en-US" sz="2000" dirty="0" err="1" smtClean="0">
                <a:solidFill>
                  <a:srgbClr val="002060"/>
                </a:solidFill>
                <a:latin typeface="Calibri" pitchFamily="34" charset="0"/>
              </a:rPr>
              <a:t>Agosto</a:t>
            </a:r>
            <a:endParaRPr lang="en-US" sz="2000" dirty="0">
              <a:solidFill>
                <a:srgbClr val="002060"/>
              </a:solidFill>
              <a:latin typeface="Calibri" pitchFamily="34" charset="0"/>
            </a:endParaRPr>
          </a:p>
        </p:txBody>
      </p:sp>
      <p:sp>
        <p:nvSpPr>
          <p:cNvPr id="38" name="TextBox 14"/>
          <p:cNvSpPr txBox="1">
            <a:spLocks noChangeArrowheads="1"/>
          </p:cNvSpPr>
          <p:nvPr/>
        </p:nvSpPr>
        <p:spPr bwMode="auto">
          <a:xfrm>
            <a:off x="3581401" y="3927841"/>
            <a:ext cx="4872909" cy="707886"/>
          </a:xfrm>
          <a:prstGeom prst="rect">
            <a:avLst/>
          </a:prstGeom>
          <a:noFill/>
          <a:ln w="9525">
            <a:noFill/>
            <a:miter lim="800000"/>
            <a:headEnd/>
            <a:tailEnd/>
          </a:ln>
        </p:spPr>
        <p:txBody>
          <a:bodyPr wrap="square">
            <a:spAutoFit/>
          </a:bodyPr>
          <a:lstStyle/>
          <a:p>
            <a:pPr algn="just"/>
            <a:r>
              <a:rPr lang="en-US" sz="2000" b="1" dirty="0" smtClean="0">
                <a:solidFill>
                  <a:srgbClr val="00A4E2"/>
                </a:solidFill>
                <a:latin typeface="Calibri" pitchFamily="34" charset="0"/>
              </a:rPr>
              <a:t>2 NORMAS INTERPRETATIVAS</a:t>
            </a:r>
          </a:p>
          <a:p>
            <a:pPr algn="just"/>
            <a:r>
              <a:rPr lang="en-US" sz="2000" dirty="0" err="1" smtClean="0">
                <a:solidFill>
                  <a:srgbClr val="00A4E2"/>
                </a:solidFill>
                <a:latin typeface="Calibri" pitchFamily="34" charset="0"/>
              </a:rPr>
              <a:t>Aviso</a:t>
            </a:r>
            <a:r>
              <a:rPr lang="en-US" sz="2000" dirty="0" smtClean="0">
                <a:solidFill>
                  <a:srgbClr val="00A4E2"/>
                </a:solidFill>
                <a:latin typeface="Calibri" pitchFamily="34" charset="0"/>
              </a:rPr>
              <a:t> n.º 15653/2009, de 7 de </a:t>
            </a:r>
            <a:r>
              <a:rPr lang="en-US" sz="2000" dirty="0" err="1" smtClean="0">
                <a:solidFill>
                  <a:srgbClr val="00A4E2"/>
                </a:solidFill>
                <a:latin typeface="Calibri" pitchFamily="34" charset="0"/>
              </a:rPr>
              <a:t>Setembro</a:t>
            </a:r>
            <a:endParaRPr lang="en-US" sz="2000" dirty="0">
              <a:solidFill>
                <a:srgbClr val="00A4E2"/>
              </a:solidFill>
              <a:latin typeface="Calibri" pitchFamily="34" charset="0"/>
            </a:endParaRPr>
          </a:p>
        </p:txBody>
      </p:sp>
      <p:sp>
        <p:nvSpPr>
          <p:cNvPr id="39" name="TextBox 7"/>
          <p:cNvSpPr txBox="1">
            <a:spLocks noChangeArrowheads="1"/>
          </p:cNvSpPr>
          <p:nvPr/>
        </p:nvSpPr>
        <p:spPr bwMode="auto">
          <a:xfrm>
            <a:off x="342699" y="4635727"/>
            <a:ext cx="3062542" cy="923330"/>
          </a:xfrm>
          <a:prstGeom prst="rect">
            <a:avLst/>
          </a:prstGeom>
          <a:noFill/>
          <a:ln w="9525">
            <a:noFill/>
            <a:miter lim="800000"/>
            <a:headEnd/>
            <a:tailEnd/>
          </a:ln>
        </p:spPr>
        <p:txBody>
          <a:bodyPr wrap="square">
            <a:spAutoFit/>
          </a:bodyPr>
          <a:lstStyle/>
          <a:p>
            <a:pPr algn="r"/>
            <a:r>
              <a:rPr lang="en-US" sz="5400" b="1" dirty="0" smtClean="0">
                <a:solidFill>
                  <a:srgbClr val="002060"/>
                </a:solidFill>
                <a:latin typeface="Calibri" pitchFamily="34" charset="0"/>
              </a:rPr>
              <a:t>MDF</a:t>
            </a:r>
            <a:endParaRPr lang="en-US" sz="5400" b="1" dirty="0">
              <a:solidFill>
                <a:srgbClr val="002060"/>
              </a:solidFill>
              <a:latin typeface="Calibri" pitchFamily="34" charset="0"/>
            </a:endParaRPr>
          </a:p>
        </p:txBody>
      </p:sp>
      <p:sp>
        <p:nvSpPr>
          <p:cNvPr id="40" name="TextBox 14"/>
          <p:cNvSpPr txBox="1">
            <a:spLocks noChangeArrowheads="1"/>
          </p:cNvSpPr>
          <p:nvPr/>
        </p:nvSpPr>
        <p:spPr bwMode="auto">
          <a:xfrm>
            <a:off x="3581401" y="4851171"/>
            <a:ext cx="4872909" cy="707886"/>
          </a:xfrm>
          <a:prstGeom prst="rect">
            <a:avLst/>
          </a:prstGeom>
          <a:noFill/>
          <a:ln w="9525">
            <a:noFill/>
            <a:miter lim="800000"/>
            <a:headEnd/>
            <a:tailEnd/>
          </a:ln>
        </p:spPr>
        <p:txBody>
          <a:bodyPr wrap="square">
            <a:spAutoFit/>
          </a:bodyPr>
          <a:lstStyle/>
          <a:p>
            <a:pPr algn="just"/>
            <a:r>
              <a:rPr lang="en-US" sz="2000" b="1" dirty="0" smtClean="0">
                <a:solidFill>
                  <a:srgbClr val="002060"/>
                </a:solidFill>
                <a:latin typeface="Calibri" pitchFamily="34" charset="0"/>
              </a:rPr>
              <a:t>MODELOS DEMONSTRAÇÕES FINANCEIRAS </a:t>
            </a:r>
          </a:p>
          <a:p>
            <a:pPr algn="just"/>
            <a:r>
              <a:rPr lang="en-US" sz="2000" dirty="0" err="1" smtClean="0">
                <a:solidFill>
                  <a:srgbClr val="002060"/>
                </a:solidFill>
                <a:latin typeface="Calibri" pitchFamily="34" charset="0"/>
              </a:rPr>
              <a:t>Portaria</a:t>
            </a:r>
            <a:r>
              <a:rPr lang="en-US" sz="2000" dirty="0" smtClean="0">
                <a:solidFill>
                  <a:srgbClr val="002060"/>
                </a:solidFill>
                <a:latin typeface="Calibri" pitchFamily="34" charset="0"/>
              </a:rPr>
              <a:t> n.º 986/2009, 7 de </a:t>
            </a:r>
            <a:r>
              <a:rPr lang="en-US" sz="2000" dirty="0" err="1" smtClean="0">
                <a:solidFill>
                  <a:srgbClr val="002060"/>
                </a:solidFill>
                <a:latin typeface="Calibri" pitchFamily="34" charset="0"/>
              </a:rPr>
              <a:t>Setembro</a:t>
            </a:r>
            <a:endParaRPr lang="en-US" sz="2000" dirty="0" smtClean="0">
              <a:solidFill>
                <a:srgbClr val="002060"/>
              </a:solidFill>
              <a:latin typeface="Calibri" pitchFamily="34" charset="0"/>
            </a:endParaRPr>
          </a:p>
        </p:txBody>
      </p:sp>
      <p:sp>
        <p:nvSpPr>
          <p:cNvPr id="41" name="TextBox 14"/>
          <p:cNvSpPr txBox="1">
            <a:spLocks noChangeArrowheads="1"/>
          </p:cNvSpPr>
          <p:nvPr/>
        </p:nvSpPr>
        <p:spPr bwMode="auto">
          <a:xfrm>
            <a:off x="3581398" y="5559057"/>
            <a:ext cx="4872909" cy="707886"/>
          </a:xfrm>
          <a:prstGeom prst="rect">
            <a:avLst/>
          </a:prstGeom>
          <a:noFill/>
          <a:ln w="9525">
            <a:noFill/>
            <a:miter lim="800000"/>
            <a:headEnd/>
            <a:tailEnd/>
          </a:ln>
        </p:spPr>
        <p:txBody>
          <a:bodyPr wrap="square">
            <a:spAutoFit/>
          </a:bodyPr>
          <a:lstStyle/>
          <a:p>
            <a:pPr algn="just"/>
            <a:r>
              <a:rPr lang="en-US" sz="2000" b="1" dirty="0" smtClean="0">
                <a:solidFill>
                  <a:srgbClr val="00A4E2"/>
                </a:solidFill>
                <a:latin typeface="Calibri" pitchFamily="34" charset="0"/>
              </a:rPr>
              <a:t>CÓDIGO DE CONTAS</a:t>
            </a:r>
          </a:p>
          <a:p>
            <a:pPr algn="just"/>
            <a:r>
              <a:rPr lang="en-US" sz="2000" dirty="0" err="1" smtClean="0">
                <a:solidFill>
                  <a:srgbClr val="00A4E2"/>
                </a:solidFill>
                <a:latin typeface="Calibri" pitchFamily="34" charset="0"/>
              </a:rPr>
              <a:t>Portaria</a:t>
            </a:r>
            <a:r>
              <a:rPr lang="en-US" sz="2000" dirty="0" smtClean="0">
                <a:solidFill>
                  <a:srgbClr val="00A4E2"/>
                </a:solidFill>
                <a:latin typeface="Calibri" pitchFamily="34" charset="0"/>
              </a:rPr>
              <a:t> n.º 1011/2009, de 9 de </a:t>
            </a:r>
            <a:r>
              <a:rPr lang="en-US" sz="2000" dirty="0" err="1" smtClean="0">
                <a:solidFill>
                  <a:srgbClr val="00A4E2"/>
                </a:solidFill>
                <a:latin typeface="Calibri" pitchFamily="34" charset="0"/>
              </a:rPr>
              <a:t>Setembro</a:t>
            </a:r>
            <a:endParaRPr lang="en-US" sz="2000" dirty="0">
              <a:solidFill>
                <a:srgbClr val="00A4E2"/>
              </a:solidFill>
              <a:latin typeface="Calibri" pitchFamily="34" charset="0"/>
            </a:endParaRPr>
          </a:p>
        </p:txBody>
      </p:sp>
      <p:sp>
        <p:nvSpPr>
          <p:cNvPr id="42" name="TextBox 7"/>
          <p:cNvSpPr txBox="1">
            <a:spLocks noChangeArrowheads="1"/>
          </p:cNvSpPr>
          <p:nvPr/>
        </p:nvSpPr>
        <p:spPr bwMode="auto">
          <a:xfrm>
            <a:off x="342162" y="5492316"/>
            <a:ext cx="3062542" cy="923330"/>
          </a:xfrm>
          <a:prstGeom prst="rect">
            <a:avLst/>
          </a:prstGeom>
          <a:noFill/>
          <a:ln w="9525">
            <a:noFill/>
            <a:miter lim="800000"/>
            <a:headEnd/>
            <a:tailEnd/>
          </a:ln>
        </p:spPr>
        <p:txBody>
          <a:bodyPr wrap="square">
            <a:spAutoFit/>
          </a:bodyPr>
          <a:lstStyle/>
          <a:p>
            <a:pPr algn="r"/>
            <a:r>
              <a:rPr lang="en-US" sz="5400" b="1" dirty="0" smtClean="0">
                <a:solidFill>
                  <a:srgbClr val="00A4E2"/>
                </a:solidFill>
                <a:latin typeface="Calibri" pitchFamily="34" charset="0"/>
              </a:rPr>
              <a:t>CC</a:t>
            </a:r>
            <a:endParaRPr lang="en-US" sz="5400" b="1" dirty="0">
              <a:solidFill>
                <a:srgbClr val="00A4E2"/>
              </a:solidFill>
              <a:latin typeface="Calibri" pitchFamily="34" charset="0"/>
            </a:endParaRPr>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2" name="CaixaDeTexto 11"/>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7" name="Marcador de Posição da Data 16"/>
          <p:cNvSpPr>
            <a:spLocks noGrp="1"/>
          </p:cNvSpPr>
          <p:nvPr>
            <p:ph type="dt" sz="half" idx="10"/>
          </p:nvPr>
        </p:nvSpPr>
        <p:spPr/>
        <p:txBody>
          <a:bodyPr/>
          <a:lstStyle/>
          <a:p>
            <a:r>
              <a:rPr lang="pt-PT" smtClean="0"/>
              <a:t>João Gomes /Jorge Pires</a:t>
            </a:r>
            <a:endParaRPr lang="en-US"/>
          </a:p>
        </p:txBody>
      </p:sp>
      <p:sp>
        <p:nvSpPr>
          <p:cNvPr id="18" name="Marcador de Posição do Número do Diapositivo 17"/>
          <p:cNvSpPr>
            <a:spLocks noGrp="1"/>
          </p:cNvSpPr>
          <p:nvPr>
            <p:ph type="sldNum" sz="quarter" idx="12"/>
          </p:nvPr>
        </p:nvSpPr>
        <p:spPr/>
        <p:txBody>
          <a:bodyPr/>
          <a:lstStyle/>
          <a:p>
            <a:fld id="{8745C66F-FC7B-4C52-931F-EAABACA1CBDF}" type="slidenum">
              <a:rPr lang="en-US" smtClean="0"/>
              <a:pPr/>
              <a:t>45</a:t>
            </a:fld>
            <a:endParaRPr lang="en-US"/>
          </a:p>
        </p:txBody>
      </p:sp>
      <p:sp>
        <p:nvSpPr>
          <p:cNvPr id="19" name="Marcador de Posição do Rodapé 18"/>
          <p:cNvSpPr>
            <a:spLocks noGrp="1"/>
          </p:cNvSpPr>
          <p:nvPr>
            <p:ph type="ftr" sz="quarter" idx="11"/>
          </p:nvPr>
        </p:nvSpPr>
        <p:spPr/>
        <p:txBody>
          <a:bodyPr/>
          <a:lstStyle/>
          <a:p>
            <a:r>
              <a:rPr lang="en-US" smtClean="0"/>
              <a:t>Contabilidade Financeira</a:t>
            </a:r>
            <a:endParaRPr lang="en-US"/>
          </a:p>
        </p:txBody>
      </p:sp>
      <p:sp>
        <p:nvSpPr>
          <p:cNvPr id="10" name="Rectângulo 9"/>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Níveis de aplicação</a:t>
            </a:r>
            <a:endParaRPr lang="pt-PT" sz="2400" b="1" dirty="0">
              <a:solidFill>
                <a:schemeClr val="bg1"/>
              </a:solidFill>
            </a:endParaRPr>
          </a:p>
        </p:txBody>
      </p:sp>
      <p:graphicFrame>
        <p:nvGraphicFramePr>
          <p:cNvPr id="13" name="Diagrama 12"/>
          <p:cNvGraphicFramePr/>
          <p:nvPr/>
        </p:nvGraphicFramePr>
        <p:xfrm>
          <a:off x="755576" y="2132856"/>
          <a:ext cx="7776864" cy="28083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Rectângulo 13"/>
          <p:cNvSpPr/>
          <p:nvPr/>
        </p:nvSpPr>
        <p:spPr>
          <a:xfrm>
            <a:off x="755576" y="5661248"/>
            <a:ext cx="7776864" cy="576064"/>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Diferentes implicações contabilísticas</a:t>
            </a:r>
            <a:endParaRPr lang="pt-PT" sz="2000" dirty="0"/>
          </a:p>
        </p:txBody>
      </p:sp>
      <p:sp>
        <p:nvSpPr>
          <p:cNvPr id="15" name="Seta para baixo 14"/>
          <p:cNvSpPr/>
          <p:nvPr/>
        </p:nvSpPr>
        <p:spPr>
          <a:xfrm>
            <a:off x="3419872" y="5085184"/>
            <a:ext cx="720080" cy="432048"/>
          </a:xfrm>
          <a:prstGeom prst="down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Seta para baixo 15"/>
          <p:cNvSpPr/>
          <p:nvPr/>
        </p:nvSpPr>
        <p:spPr>
          <a:xfrm>
            <a:off x="1331640" y="5085184"/>
            <a:ext cx="720080" cy="432048"/>
          </a:xfrm>
          <a:prstGeom prst="down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Seta para baixo 19"/>
          <p:cNvSpPr/>
          <p:nvPr/>
        </p:nvSpPr>
        <p:spPr>
          <a:xfrm>
            <a:off x="5292080" y="5085184"/>
            <a:ext cx="720080" cy="432048"/>
          </a:xfrm>
          <a:prstGeom prst="down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Seta para baixo 20"/>
          <p:cNvSpPr/>
          <p:nvPr/>
        </p:nvSpPr>
        <p:spPr>
          <a:xfrm>
            <a:off x="7236296" y="5085184"/>
            <a:ext cx="720080" cy="432048"/>
          </a:xfrm>
          <a:prstGeom prst="down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Aplicabilidade</a:t>
            </a:r>
            <a:endParaRPr lang="pt-PT" sz="2400" b="1" dirty="0">
              <a:solidFill>
                <a:schemeClr val="bg1"/>
              </a:solidFill>
            </a:endParaRPr>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2" name="CaixaDeTexto 11"/>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7" name="Marcador de Posição da Data 16"/>
          <p:cNvSpPr>
            <a:spLocks noGrp="1"/>
          </p:cNvSpPr>
          <p:nvPr>
            <p:ph type="dt" sz="half" idx="10"/>
          </p:nvPr>
        </p:nvSpPr>
        <p:spPr/>
        <p:txBody>
          <a:bodyPr/>
          <a:lstStyle/>
          <a:p>
            <a:r>
              <a:rPr lang="pt-PT" smtClean="0"/>
              <a:t>João Gomes /Jorge Pires</a:t>
            </a:r>
            <a:endParaRPr lang="en-US"/>
          </a:p>
        </p:txBody>
      </p:sp>
      <p:sp>
        <p:nvSpPr>
          <p:cNvPr id="18" name="Marcador de Posição do Número do Diapositivo 17"/>
          <p:cNvSpPr>
            <a:spLocks noGrp="1"/>
          </p:cNvSpPr>
          <p:nvPr>
            <p:ph type="sldNum" sz="quarter" idx="12"/>
          </p:nvPr>
        </p:nvSpPr>
        <p:spPr/>
        <p:txBody>
          <a:bodyPr/>
          <a:lstStyle/>
          <a:p>
            <a:fld id="{8745C66F-FC7B-4C52-931F-EAABACA1CBDF}" type="slidenum">
              <a:rPr lang="en-US" smtClean="0"/>
              <a:pPr/>
              <a:t>46</a:t>
            </a:fld>
            <a:endParaRPr lang="en-US"/>
          </a:p>
        </p:txBody>
      </p:sp>
      <p:sp>
        <p:nvSpPr>
          <p:cNvPr id="19" name="Marcador de Posição do Rodapé 18"/>
          <p:cNvSpPr>
            <a:spLocks noGrp="1"/>
          </p:cNvSpPr>
          <p:nvPr>
            <p:ph type="ftr" sz="quarter" idx="11"/>
          </p:nvPr>
        </p:nvSpPr>
        <p:spPr/>
        <p:txBody>
          <a:bodyPr/>
          <a:lstStyle/>
          <a:p>
            <a:r>
              <a:rPr lang="en-US" smtClean="0"/>
              <a:t>Contabilidade Financeira</a:t>
            </a:r>
            <a:endParaRPr lang="en-US"/>
          </a:p>
        </p:txBody>
      </p:sp>
      <p:sp>
        <p:nvSpPr>
          <p:cNvPr id="20" name="Rectângulo 19"/>
          <p:cNvSpPr/>
          <p:nvPr/>
        </p:nvSpPr>
        <p:spPr>
          <a:xfrm>
            <a:off x="990600" y="2286000"/>
            <a:ext cx="7239000" cy="3016210"/>
          </a:xfrm>
          <a:prstGeom prst="rect">
            <a:avLst/>
          </a:prstGeom>
        </p:spPr>
        <p:txBody>
          <a:bodyPr wrap="square">
            <a:spAutoFit/>
          </a:bodyPr>
          <a:lstStyle/>
          <a:p>
            <a:pPr marL="354013" lvl="1" indent="-354013" algn="just">
              <a:lnSpc>
                <a:spcPct val="90000"/>
              </a:lnSpc>
              <a:spcBef>
                <a:spcPct val="20000"/>
              </a:spcBef>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chemeClr val="accent1">
                    <a:lumMod val="75000"/>
                  </a:schemeClr>
                </a:solidFill>
              </a:rPr>
              <a:t>Sociedades</a:t>
            </a:r>
            <a:r>
              <a:rPr lang="en-GB" sz="2000" dirty="0" smtClean="0">
                <a:solidFill>
                  <a:schemeClr val="accent1">
                    <a:lumMod val="75000"/>
                  </a:schemeClr>
                </a:solidFill>
              </a:rPr>
              <a:t> </a:t>
            </a:r>
            <a:r>
              <a:rPr lang="en-GB" sz="2000" dirty="0" err="1" smtClean="0">
                <a:solidFill>
                  <a:schemeClr val="accent1">
                    <a:lumMod val="75000"/>
                  </a:schemeClr>
                </a:solidFill>
              </a:rPr>
              <a:t>nacionais</a:t>
            </a:r>
            <a:r>
              <a:rPr lang="en-GB" sz="2000" dirty="0" smtClean="0">
                <a:solidFill>
                  <a:schemeClr val="accent1">
                    <a:lumMod val="75000"/>
                  </a:schemeClr>
                </a:solidFill>
              </a:rPr>
              <a:t> </a:t>
            </a:r>
            <a:r>
              <a:rPr lang="en-GB" sz="2000" dirty="0" err="1" smtClean="0">
                <a:solidFill>
                  <a:schemeClr val="accent1">
                    <a:lumMod val="75000"/>
                  </a:schemeClr>
                </a:solidFill>
              </a:rPr>
              <a:t>ou</a:t>
            </a:r>
            <a:r>
              <a:rPr lang="en-GB" sz="2000" dirty="0" smtClean="0">
                <a:solidFill>
                  <a:schemeClr val="accent1">
                    <a:lumMod val="75000"/>
                  </a:schemeClr>
                </a:solidFill>
              </a:rPr>
              <a:t> </a:t>
            </a:r>
            <a:r>
              <a:rPr lang="en-GB" sz="2000" dirty="0" err="1" smtClean="0">
                <a:solidFill>
                  <a:schemeClr val="accent1">
                    <a:lumMod val="75000"/>
                  </a:schemeClr>
                </a:solidFill>
              </a:rPr>
              <a:t>estrangeiras</a:t>
            </a:r>
            <a:r>
              <a:rPr lang="en-GB" sz="2000" dirty="0" smtClean="0">
                <a:solidFill>
                  <a:schemeClr val="accent1">
                    <a:lumMod val="75000"/>
                  </a:schemeClr>
                </a:solidFill>
              </a:rPr>
              <a:t> </a:t>
            </a:r>
            <a:r>
              <a:rPr lang="en-GB" sz="2000" dirty="0" err="1" smtClean="0">
                <a:solidFill>
                  <a:schemeClr val="accent1">
                    <a:lumMod val="75000"/>
                  </a:schemeClr>
                </a:solidFill>
              </a:rPr>
              <a:t>abrangidas</a:t>
            </a:r>
            <a:r>
              <a:rPr lang="en-GB" sz="2000" dirty="0" smtClean="0">
                <a:solidFill>
                  <a:schemeClr val="accent1">
                    <a:lumMod val="75000"/>
                  </a:schemeClr>
                </a:solidFill>
              </a:rPr>
              <a:t> </a:t>
            </a:r>
            <a:r>
              <a:rPr lang="en-GB" sz="2000" dirty="0" err="1" smtClean="0">
                <a:solidFill>
                  <a:schemeClr val="accent1">
                    <a:lumMod val="75000"/>
                  </a:schemeClr>
                </a:solidFill>
              </a:rPr>
              <a:t>pelo</a:t>
            </a:r>
            <a:r>
              <a:rPr lang="en-GB" sz="2000" dirty="0" smtClean="0">
                <a:solidFill>
                  <a:schemeClr val="accent1">
                    <a:lumMod val="75000"/>
                  </a:schemeClr>
                </a:solidFill>
              </a:rPr>
              <a:t> CSC; </a:t>
            </a:r>
          </a:p>
          <a:p>
            <a:pPr marL="354013" lvl="1" indent="-354013" algn="just">
              <a:lnSpc>
                <a:spcPct val="90000"/>
              </a:lnSpc>
              <a:spcBef>
                <a:spcPct val="20000"/>
              </a:spcBef>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chemeClr val="accent1">
                    <a:lumMod val="75000"/>
                  </a:schemeClr>
                </a:solidFill>
              </a:rPr>
              <a:t>Empresas</a:t>
            </a:r>
            <a:r>
              <a:rPr lang="en-GB" sz="2000" dirty="0" smtClean="0">
                <a:solidFill>
                  <a:schemeClr val="accent1">
                    <a:lumMod val="75000"/>
                  </a:schemeClr>
                </a:solidFill>
              </a:rPr>
              <a:t> </a:t>
            </a:r>
            <a:r>
              <a:rPr lang="en-GB" sz="2000" dirty="0" err="1" smtClean="0">
                <a:solidFill>
                  <a:schemeClr val="accent1">
                    <a:lumMod val="75000"/>
                  </a:schemeClr>
                </a:solidFill>
              </a:rPr>
              <a:t>individuais</a:t>
            </a:r>
            <a:r>
              <a:rPr lang="en-GB" sz="2000" dirty="0" smtClean="0">
                <a:solidFill>
                  <a:schemeClr val="accent1">
                    <a:lumMod val="75000"/>
                  </a:schemeClr>
                </a:solidFill>
              </a:rPr>
              <a:t> </a:t>
            </a:r>
            <a:r>
              <a:rPr lang="en-GB" sz="2000" dirty="0" err="1" smtClean="0">
                <a:solidFill>
                  <a:schemeClr val="accent1">
                    <a:lumMod val="75000"/>
                  </a:schemeClr>
                </a:solidFill>
              </a:rPr>
              <a:t>reguladas</a:t>
            </a:r>
            <a:r>
              <a:rPr lang="en-GB" sz="2000" dirty="0" smtClean="0">
                <a:solidFill>
                  <a:schemeClr val="accent1">
                    <a:lumMod val="75000"/>
                  </a:schemeClr>
                </a:solidFill>
              </a:rPr>
              <a:t> </a:t>
            </a:r>
            <a:r>
              <a:rPr lang="en-GB" sz="2000" dirty="0" err="1" smtClean="0">
                <a:solidFill>
                  <a:schemeClr val="accent1">
                    <a:lumMod val="75000"/>
                  </a:schemeClr>
                </a:solidFill>
              </a:rPr>
              <a:t>pelo</a:t>
            </a:r>
            <a:r>
              <a:rPr lang="en-GB" sz="2000" dirty="0" smtClean="0">
                <a:solidFill>
                  <a:schemeClr val="accent1">
                    <a:lumMod val="75000"/>
                  </a:schemeClr>
                </a:solidFill>
              </a:rPr>
              <a:t> </a:t>
            </a:r>
            <a:r>
              <a:rPr lang="en-GB" sz="2000" dirty="0" err="1" smtClean="0">
                <a:solidFill>
                  <a:schemeClr val="accent1">
                    <a:lumMod val="75000"/>
                  </a:schemeClr>
                </a:solidFill>
              </a:rPr>
              <a:t>Código</a:t>
            </a:r>
            <a:r>
              <a:rPr lang="en-GB" sz="2000" dirty="0" smtClean="0">
                <a:solidFill>
                  <a:schemeClr val="accent1">
                    <a:lumMod val="75000"/>
                  </a:schemeClr>
                </a:solidFill>
              </a:rPr>
              <a:t> </a:t>
            </a:r>
            <a:r>
              <a:rPr lang="en-GB" sz="2000" dirty="0" err="1" smtClean="0">
                <a:solidFill>
                  <a:schemeClr val="accent1">
                    <a:lumMod val="75000"/>
                  </a:schemeClr>
                </a:solidFill>
              </a:rPr>
              <a:t>Comercial</a:t>
            </a:r>
            <a:r>
              <a:rPr lang="en-GB" sz="2000" dirty="0" smtClean="0">
                <a:solidFill>
                  <a:schemeClr val="accent1">
                    <a:lumMod val="75000"/>
                  </a:schemeClr>
                </a:solidFill>
              </a:rPr>
              <a:t>;</a:t>
            </a:r>
          </a:p>
          <a:p>
            <a:pPr marL="354013" lvl="1" indent="-354013" algn="just">
              <a:lnSpc>
                <a:spcPct val="90000"/>
              </a:lnSpc>
              <a:spcBef>
                <a:spcPct val="20000"/>
              </a:spcBef>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chemeClr val="accent1">
                    <a:lumMod val="75000"/>
                  </a:schemeClr>
                </a:solidFill>
              </a:rPr>
              <a:t>Estabelecimentos</a:t>
            </a:r>
            <a:r>
              <a:rPr lang="en-GB" sz="2000" dirty="0" smtClean="0">
                <a:solidFill>
                  <a:schemeClr val="accent1">
                    <a:lumMod val="75000"/>
                  </a:schemeClr>
                </a:solidFill>
              </a:rPr>
              <a:t> </a:t>
            </a:r>
            <a:r>
              <a:rPr lang="en-GB" sz="2000" dirty="0" err="1" smtClean="0">
                <a:solidFill>
                  <a:schemeClr val="accent1">
                    <a:lumMod val="75000"/>
                  </a:schemeClr>
                </a:solidFill>
              </a:rPr>
              <a:t>individuais</a:t>
            </a:r>
            <a:r>
              <a:rPr lang="en-GB" sz="2000" dirty="0" smtClean="0">
                <a:solidFill>
                  <a:schemeClr val="accent1">
                    <a:lumMod val="75000"/>
                  </a:schemeClr>
                </a:solidFill>
              </a:rPr>
              <a:t> de </a:t>
            </a:r>
            <a:r>
              <a:rPr lang="en-GB" sz="2000" dirty="0" err="1" smtClean="0">
                <a:solidFill>
                  <a:schemeClr val="accent1">
                    <a:lumMod val="75000"/>
                  </a:schemeClr>
                </a:solidFill>
              </a:rPr>
              <a:t>responsabilidade</a:t>
            </a:r>
            <a:r>
              <a:rPr lang="en-GB" sz="2000" dirty="0" smtClean="0">
                <a:solidFill>
                  <a:schemeClr val="accent1">
                    <a:lumMod val="75000"/>
                  </a:schemeClr>
                </a:solidFill>
              </a:rPr>
              <a:t> </a:t>
            </a:r>
            <a:r>
              <a:rPr lang="en-GB" sz="2000" dirty="0" err="1" smtClean="0">
                <a:solidFill>
                  <a:schemeClr val="accent1">
                    <a:lumMod val="75000"/>
                  </a:schemeClr>
                </a:solidFill>
              </a:rPr>
              <a:t>limitada</a:t>
            </a:r>
            <a:r>
              <a:rPr lang="en-GB" sz="2000" dirty="0" smtClean="0">
                <a:solidFill>
                  <a:schemeClr val="accent1">
                    <a:lumMod val="75000"/>
                  </a:schemeClr>
                </a:solidFill>
              </a:rPr>
              <a:t> - EIRL </a:t>
            </a:r>
          </a:p>
          <a:p>
            <a:pPr marL="354013" lvl="1" indent="-354013" algn="just">
              <a:lnSpc>
                <a:spcPct val="90000"/>
              </a:lnSpc>
              <a:spcBef>
                <a:spcPct val="20000"/>
              </a:spcBef>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chemeClr val="accent1">
                    <a:lumMod val="75000"/>
                  </a:schemeClr>
                </a:solidFill>
              </a:rPr>
              <a:t>Empresas</a:t>
            </a:r>
            <a:r>
              <a:rPr lang="en-GB" sz="2000" dirty="0" smtClean="0">
                <a:solidFill>
                  <a:schemeClr val="accent1">
                    <a:lumMod val="75000"/>
                  </a:schemeClr>
                </a:solidFill>
              </a:rPr>
              <a:t> </a:t>
            </a:r>
            <a:r>
              <a:rPr lang="en-GB" sz="2000" dirty="0" err="1" smtClean="0">
                <a:solidFill>
                  <a:schemeClr val="accent1">
                    <a:lumMod val="75000"/>
                  </a:schemeClr>
                </a:solidFill>
              </a:rPr>
              <a:t>públicas</a:t>
            </a:r>
            <a:endParaRPr lang="en-GB" sz="2000" dirty="0" smtClean="0">
              <a:solidFill>
                <a:schemeClr val="accent1">
                  <a:lumMod val="75000"/>
                </a:schemeClr>
              </a:solidFill>
            </a:endParaRPr>
          </a:p>
          <a:p>
            <a:pPr marL="354013" lvl="1" indent="-354013" algn="just">
              <a:lnSpc>
                <a:spcPct val="90000"/>
              </a:lnSpc>
              <a:spcBef>
                <a:spcPct val="20000"/>
              </a:spcBef>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chemeClr val="accent1">
                    <a:lumMod val="75000"/>
                  </a:schemeClr>
                </a:solidFill>
              </a:rPr>
              <a:t>Cooperativas</a:t>
            </a:r>
            <a:endParaRPr lang="en-GB" sz="2000" dirty="0" smtClean="0">
              <a:solidFill>
                <a:schemeClr val="accent1">
                  <a:lumMod val="75000"/>
                </a:schemeClr>
              </a:solidFill>
            </a:endParaRPr>
          </a:p>
          <a:p>
            <a:pPr marL="354013" lvl="1" indent="-354013" algn="just">
              <a:lnSpc>
                <a:spcPct val="90000"/>
              </a:lnSpc>
              <a:spcBef>
                <a:spcPct val="20000"/>
              </a:spcBef>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chemeClr val="accent1">
                    <a:lumMod val="75000"/>
                  </a:schemeClr>
                </a:solidFill>
              </a:rPr>
              <a:t>Agrupamentos</a:t>
            </a:r>
            <a:r>
              <a:rPr lang="en-GB" sz="2000" dirty="0" smtClean="0">
                <a:solidFill>
                  <a:schemeClr val="accent1">
                    <a:lumMod val="75000"/>
                  </a:schemeClr>
                </a:solidFill>
              </a:rPr>
              <a:t> </a:t>
            </a:r>
            <a:r>
              <a:rPr lang="en-GB" sz="2000" dirty="0" err="1" smtClean="0">
                <a:solidFill>
                  <a:schemeClr val="accent1">
                    <a:lumMod val="75000"/>
                  </a:schemeClr>
                </a:solidFill>
              </a:rPr>
              <a:t>complementares</a:t>
            </a:r>
            <a:r>
              <a:rPr lang="en-GB" sz="2000" dirty="0" smtClean="0">
                <a:solidFill>
                  <a:schemeClr val="accent1">
                    <a:lumMod val="75000"/>
                  </a:schemeClr>
                </a:solidFill>
              </a:rPr>
              <a:t> de </a:t>
            </a:r>
            <a:r>
              <a:rPr lang="en-GB" sz="2000" dirty="0" err="1" smtClean="0">
                <a:solidFill>
                  <a:schemeClr val="accent1">
                    <a:lumMod val="75000"/>
                  </a:schemeClr>
                </a:solidFill>
              </a:rPr>
              <a:t>empresas</a:t>
            </a:r>
            <a:r>
              <a:rPr lang="en-GB" sz="2000" dirty="0" smtClean="0">
                <a:solidFill>
                  <a:schemeClr val="accent1">
                    <a:lumMod val="75000"/>
                  </a:schemeClr>
                </a:solidFill>
              </a:rPr>
              <a:t>  (ACE)</a:t>
            </a:r>
          </a:p>
          <a:p>
            <a:pPr marL="354013" lvl="1" indent="-354013" algn="just">
              <a:lnSpc>
                <a:spcPct val="90000"/>
              </a:lnSpc>
              <a:spcBef>
                <a:spcPct val="20000"/>
              </a:spcBef>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chemeClr val="accent1">
                    <a:lumMod val="75000"/>
                  </a:schemeClr>
                </a:solidFill>
              </a:rPr>
              <a:t>Agrupamentos</a:t>
            </a:r>
            <a:r>
              <a:rPr lang="en-GB" sz="2000" dirty="0" smtClean="0">
                <a:solidFill>
                  <a:schemeClr val="accent1">
                    <a:lumMod val="75000"/>
                  </a:schemeClr>
                </a:solidFill>
              </a:rPr>
              <a:t> </a:t>
            </a:r>
            <a:r>
              <a:rPr lang="en-GB" sz="2000" dirty="0" err="1" smtClean="0">
                <a:solidFill>
                  <a:schemeClr val="accent1">
                    <a:lumMod val="75000"/>
                  </a:schemeClr>
                </a:solidFill>
              </a:rPr>
              <a:t>europeus</a:t>
            </a:r>
            <a:r>
              <a:rPr lang="en-GB" sz="2000" dirty="0" smtClean="0">
                <a:solidFill>
                  <a:schemeClr val="accent1">
                    <a:lumMod val="75000"/>
                  </a:schemeClr>
                </a:solidFill>
              </a:rPr>
              <a:t> de </a:t>
            </a:r>
            <a:r>
              <a:rPr lang="en-GB" sz="2000" dirty="0" err="1" smtClean="0">
                <a:solidFill>
                  <a:schemeClr val="accent1">
                    <a:lumMod val="75000"/>
                  </a:schemeClr>
                </a:solidFill>
              </a:rPr>
              <a:t>interesse</a:t>
            </a:r>
            <a:r>
              <a:rPr lang="en-GB" sz="2000" dirty="0" smtClean="0">
                <a:solidFill>
                  <a:schemeClr val="accent1">
                    <a:lumMod val="75000"/>
                  </a:schemeClr>
                </a:solidFill>
              </a:rPr>
              <a:t> </a:t>
            </a:r>
            <a:r>
              <a:rPr lang="en-GB" sz="2000" dirty="0" err="1" smtClean="0">
                <a:solidFill>
                  <a:schemeClr val="accent1">
                    <a:lumMod val="75000"/>
                  </a:schemeClr>
                </a:solidFill>
              </a:rPr>
              <a:t>económico</a:t>
            </a:r>
            <a:r>
              <a:rPr lang="en-GB" sz="2000" dirty="0" smtClean="0">
                <a:solidFill>
                  <a:schemeClr val="accent1">
                    <a:lumMod val="75000"/>
                  </a:schemeClr>
                </a:solidFill>
              </a:rPr>
              <a:t> (AEIE); </a:t>
            </a:r>
          </a:p>
          <a:p>
            <a:pPr marL="354013" lvl="1" indent="-354013" algn="just">
              <a:lnSpc>
                <a:spcPct val="90000"/>
              </a:lnSpc>
              <a:spcBef>
                <a:spcPct val="20000"/>
              </a:spcBef>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chemeClr val="accent1">
                    <a:lumMod val="75000"/>
                  </a:schemeClr>
                </a:solidFill>
              </a:rPr>
              <a:t>Outras</a:t>
            </a:r>
            <a:r>
              <a:rPr lang="en-GB" sz="2000" dirty="0" smtClean="0">
                <a:solidFill>
                  <a:schemeClr val="accent1">
                    <a:lumMod val="75000"/>
                  </a:schemeClr>
                </a:solidFill>
              </a:rPr>
              <a:t> </a:t>
            </a:r>
            <a:r>
              <a:rPr lang="en-GB" sz="2000" dirty="0" err="1" smtClean="0">
                <a:solidFill>
                  <a:schemeClr val="accent1">
                    <a:lumMod val="75000"/>
                  </a:schemeClr>
                </a:solidFill>
              </a:rPr>
              <a:t>entidades</a:t>
            </a:r>
            <a:r>
              <a:rPr lang="en-GB" sz="2000" dirty="0" smtClean="0">
                <a:solidFill>
                  <a:schemeClr val="accent1">
                    <a:lumMod val="75000"/>
                  </a:schemeClr>
                </a:solidFill>
              </a:rPr>
              <a:t> </a:t>
            </a:r>
            <a:r>
              <a:rPr lang="en-GB" sz="2000" dirty="0" err="1" smtClean="0">
                <a:solidFill>
                  <a:schemeClr val="accent1">
                    <a:lumMod val="75000"/>
                  </a:schemeClr>
                </a:solidFill>
              </a:rPr>
              <a:t>sujeitas</a:t>
            </a:r>
            <a:r>
              <a:rPr lang="en-GB" sz="2000" dirty="0" smtClean="0">
                <a:solidFill>
                  <a:schemeClr val="accent1">
                    <a:lumMod val="75000"/>
                  </a:schemeClr>
                </a:solidFill>
              </a:rPr>
              <a:t> </a:t>
            </a:r>
            <a:r>
              <a:rPr lang="en-GB" sz="2000" dirty="0" err="1" smtClean="0">
                <a:solidFill>
                  <a:schemeClr val="accent1">
                    <a:lumMod val="75000"/>
                  </a:schemeClr>
                </a:solidFill>
              </a:rPr>
              <a:t>actualmente</a:t>
            </a:r>
            <a:r>
              <a:rPr lang="en-GB" sz="2000" dirty="0" smtClean="0">
                <a:solidFill>
                  <a:schemeClr val="accent1">
                    <a:lumMod val="75000"/>
                  </a:schemeClr>
                </a:solidFill>
              </a:rPr>
              <a:t> </a:t>
            </a:r>
            <a:r>
              <a:rPr lang="en-GB" sz="2000" dirty="0" err="1" smtClean="0">
                <a:solidFill>
                  <a:schemeClr val="accent1">
                    <a:lumMod val="75000"/>
                  </a:schemeClr>
                </a:solidFill>
              </a:rPr>
              <a:t>ao</a:t>
            </a:r>
            <a:r>
              <a:rPr lang="en-GB" sz="2000" dirty="0" smtClean="0">
                <a:solidFill>
                  <a:schemeClr val="accent1">
                    <a:lumMod val="75000"/>
                  </a:schemeClr>
                </a:solidFill>
              </a:rPr>
              <a:t> POC </a:t>
            </a:r>
            <a:r>
              <a:rPr lang="en-GB" sz="2000" dirty="0" err="1" smtClean="0">
                <a:solidFill>
                  <a:schemeClr val="accent1">
                    <a:lumMod val="75000"/>
                  </a:schemeClr>
                </a:solidFill>
              </a:rPr>
              <a:t>ou</a:t>
            </a:r>
            <a:r>
              <a:rPr lang="en-GB" sz="2000" dirty="0" smtClean="0">
                <a:solidFill>
                  <a:schemeClr val="accent1">
                    <a:lumMod val="75000"/>
                  </a:schemeClr>
                </a:solidFill>
              </a:rPr>
              <a:t> </a:t>
            </a:r>
            <a:r>
              <a:rPr lang="en-GB" sz="2000" dirty="0" err="1" smtClean="0">
                <a:solidFill>
                  <a:schemeClr val="accent1">
                    <a:lumMod val="75000"/>
                  </a:schemeClr>
                </a:solidFill>
              </a:rPr>
              <a:t>que</a:t>
            </a:r>
            <a:r>
              <a:rPr lang="en-GB" sz="2000" dirty="0" smtClean="0">
                <a:solidFill>
                  <a:schemeClr val="accent1">
                    <a:lumMod val="75000"/>
                  </a:schemeClr>
                </a:solidFill>
              </a:rPr>
              <a:t> </a:t>
            </a:r>
            <a:r>
              <a:rPr lang="en-GB" sz="2000" dirty="0" err="1" smtClean="0">
                <a:solidFill>
                  <a:schemeClr val="accent1">
                    <a:lumMod val="75000"/>
                  </a:schemeClr>
                </a:solidFill>
              </a:rPr>
              <a:t>venham</a:t>
            </a:r>
            <a:r>
              <a:rPr lang="en-GB" sz="2000" dirty="0" smtClean="0">
                <a:solidFill>
                  <a:schemeClr val="accent1">
                    <a:lumMod val="75000"/>
                  </a:schemeClr>
                </a:solidFill>
              </a:rPr>
              <a:t> a </a:t>
            </a:r>
            <a:r>
              <a:rPr lang="en-GB" sz="2000" dirty="0" err="1" smtClean="0">
                <a:solidFill>
                  <a:schemeClr val="accent1">
                    <a:lumMod val="75000"/>
                  </a:schemeClr>
                </a:solidFill>
              </a:rPr>
              <a:t>ficar</a:t>
            </a:r>
            <a:r>
              <a:rPr lang="en-GB" sz="2000" dirty="0" smtClean="0">
                <a:solidFill>
                  <a:schemeClr val="accent1">
                    <a:lumMod val="75000"/>
                  </a:schemeClr>
                </a:solidFill>
              </a:rPr>
              <a:t> </a:t>
            </a:r>
            <a:r>
              <a:rPr lang="en-GB" sz="2000" dirty="0" err="1" smtClean="0">
                <a:solidFill>
                  <a:schemeClr val="accent1">
                    <a:lumMod val="75000"/>
                  </a:schemeClr>
                </a:solidFill>
              </a:rPr>
              <a:t>sujeitas</a:t>
            </a:r>
            <a:r>
              <a:rPr lang="en-GB" sz="2000" dirty="0" smtClean="0">
                <a:solidFill>
                  <a:schemeClr val="accent1">
                    <a:lumMod val="75000"/>
                  </a:schemeClr>
                </a:solidFill>
              </a:rPr>
              <a:t> </a:t>
            </a:r>
            <a:r>
              <a:rPr lang="en-GB" sz="2000" dirty="0" err="1" smtClean="0">
                <a:solidFill>
                  <a:schemeClr val="accent1">
                    <a:lumMod val="75000"/>
                  </a:schemeClr>
                </a:solidFill>
              </a:rPr>
              <a:t>ao</a:t>
            </a:r>
            <a:r>
              <a:rPr lang="en-GB" sz="2000" dirty="0" smtClean="0">
                <a:solidFill>
                  <a:schemeClr val="accent1">
                    <a:lumMod val="75000"/>
                  </a:schemeClr>
                </a:solidFill>
              </a:rPr>
              <a:t> SNC.</a:t>
            </a: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Aplicabilidade</a:t>
            </a:r>
            <a:endParaRPr lang="pt-PT" sz="2400" b="1" dirty="0">
              <a:solidFill>
                <a:schemeClr val="bg1"/>
              </a:solidFill>
            </a:endParaRPr>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2" name="CaixaDeTexto 11"/>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7" name="Marcador de Posição da Data 16"/>
          <p:cNvSpPr>
            <a:spLocks noGrp="1"/>
          </p:cNvSpPr>
          <p:nvPr>
            <p:ph type="dt" sz="half" idx="10"/>
          </p:nvPr>
        </p:nvSpPr>
        <p:spPr/>
        <p:txBody>
          <a:bodyPr/>
          <a:lstStyle/>
          <a:p>
            <a:r>
              <a:rPr lang="pt-PT" smtClean="0"/>
              <a:t>João Gomes /Jorge Pires</a:t>
            </a:r>
            <a:endParaRPr lang="en-US"/>
          </a:p>
        </p:txBody>
      </p:sp>
      <p:sp>
        <p:nvSpPr>
          <p:cNvPr id="18" name="Marcador de Posição do Número do Diapositivo 17"/>
          <p:cNvSpPr>
            <a:spLocks noGrp="1"/>
          </p:cNvSpPr>
          <p:nvPr>
            <p:ph type="sldNum" sz="quarter" idx="12"/>
          </p:nvPr>
        </p:nvSpPr>
        <p:spPr/>
        <p:txBody>
          <a:bodyPr/>
          <a:lstStyle/>
          <a:p>
            <a:fld id="{8745C66F-FC7B-4C52-931F-EAABACA1CBDF}" type="slidenum">
              <a:rPr lang="en-US" smtClean="0"/>
              <a:pPr/>
              <a:t>47</a:t>
            </a:fld>
            <a:endParaRPr lang="en-US"/>
          </a:p>
        </p:txBody>
      </p:sp>
      <p:sp>
        <p:nvSpPr>
          <p:cNvPr id="19" name="Marcador de Posição do Rodapé 18"/>
          <p:cNvSpPr>
            <a:spLocks noGrp="1"/>
          </p:cNvSpPr>
          <p:nvPr>
            <p:ph type="ftr" sz="quarter" idx="11"/>
          </p:nvPr>
        </p:nvSpPr>
        <p:spPr/>
        <p:txBody>
          <a:bodyPr/>
          <a:lstStyle/>
          <a:p>
            <a:r>
              <a:rPr lang="en-US" smtClean="0"/>
              <a:t>Contabilidade Financeira</a:t>
            </a:r>
            <a:endParaRPr lang="en-US"/>
          </a:p>
        </p:txBody>
      </p:sp>
      <p:sp>
        <p:nvSpPr>
          <p:cNvPr id="10" name="Rectângulo 9"/>
          <p:cNvSpPr/>
          <p:nvPr/>
        </p:nvSpPr>
        <p:spPr>
          <a:xfrm>
            <a:off x="914400" y="2438400"/>
            <a:ext cx="7010400" cy="1015663"/>
          </a:xfrm>
          <a:prstGeom prst="rect">
            <a:avLst/>
          </a:prstGeom>
          <a:solidFill>
            <a:schemeClr val="accent1">
              <a:lumMod val="20000"/>
              <a:lumOff val="80000"/>
            </a:schemeClr>
          </a:solidFill>
        </p:spPr>
        <p:txBody>
          <a:bodyPr wrap="square">
            <a:spAutoFit/>
          </a:bodyPr>
          <a:lstStyle/>
          <a:p>
            <a:pPr marL="342900" lvl="0" indent="-342900" algn="just">
              <a:spcBef>
                <a:spcPct val="200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chemeClr val="accent1">
                    <a:lumMod val="75000"/>
                  </a:schemeClr>
                </a:solidFill>
              </a:rPr>
              <a:t>O </a:t>
            </a:r>
            <a:r>
              <a:rPr lang="en-GB" sz="2000" dirty="0" err="1" smtClean="0">
                <a:solidFill>
                  <a:schemeClr val="accent1">
                    <a:lumMod val="75000"/>
                  </a:schemeClr>
                </a:solidFill>
              </a:rPr>
              <a:t>Banco</a:t>
            </a:r>
            <a:r>
              <a:rPr lang="en-GB" sz="2000" dirty="0" smtClean="0">
                <a:solidFill>
                  <a:schemeClr val="accent1">
                    <a:lumMod val="75000"/>
                  </a:schemeClr>
                </a:solidFill>
              </a:rPr>
              <a:t> de Portugal e o </a:t>
            </a:r>
            <a:r>
              <a:rPr lang="en-GB" sz="2000" dirty="0" err="1" smtClean="0">
                <a:solidFill>
                  <a:schemeClr val="accent1">
                    <a:lumMod val="75000"/>
                  </a:schemeClr>
                </a:solidFill>
              </a:rPr>
              <a:t>Instituto</a:t>
            </a:r>
            <a:r>
              <a:rPr lang="en-GB" sz="2000" dirty="0" smtClean="0">
                <a:solidFill>
                  <a:schemeClr val="accent1">
                    <a:lumMod val="75000"/>
                  </a:schemeClr>
                </a:solidFill>
              </a:rPr>
              <a:t> de </a:t>
            </a:r>
            <a:r>
              <a:rPr lang="en-GB" sz="2000" dirty="0" err="1" smtClean="0">
                <a:solidFill>
                  <a:schemeClr val="accent1">
                    <a:lumMod val="75000"/>
                  </a:schemeClr>
                </a:solidFill>
              </a:rPr>
              <a:t>Seguros</a:t>
            </a:r>
            <a:r>
              <a:rPr lang="en-GB" sz="2000" dirty="0" smtClean="0">
                <a:solidFill>
                  <a:schemeClr val="accent1">
                    <a:lumMod val="75000"/>
                  </a:schemeClr>
                </a:solidFill>
              </a:rPr>
              <a:t> de Portugal </a:t>
            </a:r>
            <a:r>
              <a:rPr lang="en-GB" sz="2000" dirty="0" err="1" smtClean="0">
                <a:solidFill>
                  <a:schemeClr val="accent1">
                    <a:lumMod val="75000"/>
                  </a:schemeClr>
                </a:solidFill>
              </a:rPr>
              <a:t>ficam</a:t>
            </a:r>
            <a:r>
              <a:rPr lang="en-GB" sz="2000" dirty="0" smtClean="0">
                <a:solidFill>
                  <a:schemeClr val="accent1">
                    <a:lumMod val="75000"/>
                  </a:schemeClr>
                </a:solidFill>
              </a:rPr>
              <a:t> </a:t>
            </a:r>
            <a:r>
              <a:rPr lang="en-GB" sz="2000" dirty="0" err="1" smtClean="0">
                <a:solidFill>
                  <a:schemeClr val="accent1">
                    <a:lumMod val="75000"/>
                  </a:schemeClr>
                </a:solidFill>
              </a:rPr>
              <a:t>responsáveis</a:t>
            </a:r>
            <a:r>
              <a:rPr lang="en-GB" sz="2000" dirty="0" smtClean="0">
                <a:solidFill>
                  <a:schemeClr val="accent1">
                    <a:lumMod val="75000"/>
                  </a:schemeClr>
                </a:solidFill>
              </a:rPr>
              <a:t> </a:t>
            </a:r>
            <a:r>
              <a:rPr lang="en-GB" sz="2000" dirty="0" err="1" smtClean="0">
                <a:solidFill>
                  <a:schemeClr val="accent1">
                    <a:lumMod val="75000"/>
                  </a:schemeClr>
                </a:solidFill>
              </a:rPr>
              <a:t>pela</a:t>
            </a:r>
            <a:r>
              <a:rPr lang="en-GB" sz="2000" dirty="0" smtClean="0">
                <a:solidFill>
                  <a:schemeClr val="accent1">
                    <a:lumMod val="75000"/>
                  </a:schemeClr>
                </a:solidFill>
              </a:rPr>
              <a:t> </a:t>
            </a:r>
            <a:r>
              <a:rPr lang="en-GB" sz="2000" dirty="0" err="1" smtClean="0">
                <a:solidFill>
                  <a:schemeClr val="accent1">
                    <a:lumMod val="75000"/>
                  </a:schemeClr>
                </a:solidFill>
              </a:rPr>
              <a:t>definição</a:t>
            </a:r>
            <a:r>
              <a:rPr lang="en-GB" sz="2000" dirty="0" smtClean="0">
                <a:solidFill>
                  <a:schemeClr val="accent1">
                    <a:lumMod val="75000"/>
                  </a:schemeClr>
                </a:solidFill>
              </a:rPr>
              <a:t> do </a:t>
            </a:r>
            <a:r>
              <a:rPr lang="en-GB" sz="2000" dirty="0" err="1" smtClean="0">
                <a:solidFill>
                  <a:schemeClr val="accent1">
                    <a:lumMod val="75000"/>
                  </a:schemeClr>
                </a:solidFill>
              </a:rPr>
              <a:t>âmbito</a:t>
            </a:r>
            <a:r>
              <a:rPr lang="en-GB" sz="2000" dirty="0" smtClean="0">
                <a:solidFill>
                  <a:schemeClr val="accent1">
                    <a:lumMod val="75000"/>
                  </a:schemeClr>
                </a:solidFill>
              </a:rPr>
              <a:t> </a:t>
            </a:r>
            <a:r>
              <a:rPr lang="en-GB" sz="2000" dirty="0" err="1" smtClean="0">
                <a:solidFill>
                  <a:schemeClr val="accent1">
                    <a:lumMod val="75000"/>
                  </a:schemeClr>
                </a:solidFill>
              </a:rPr>
              <a:t>subjectivo</a:t>
            </a:r>
            <a:r>
              <a:rPr lang="en-GB" sz="2000" dirty="0" smtClean="0">
                <a:solidFill>
                  <a:schemeClr val="accent1">
                    <a:lumMod val="75000"/>
                  </a:schemeClr>
                </a:solidFill>
              </a:rPr>
              <a:t> de </a:t>
            </a:r>
            <a:r>
              <a:rPr lang="en-GB" sz="2000" dirty="0" err="1" smtClean="0">
                <a:solidFill>
                  <a:schemeClr val="accent1">
                    <a:lumMod val="75000"/>
                  </a:schemeClr>
                </a:solidFill>
              </a:rPr>
              <a:t>aplicação</a:t>
            </a:r>
            <a:r>
              <a:rPr lang="en-GB" sz="2000" dirty="0" smtClean="0">
                <a:solidFill>
                  <a:schemeClr val="accent1">
                    <a:lumMod val="75000"/>
                  </a:schemeClr>
                </a:solidFill>
              </a:rPr>
              <a:t> das IAS/IFRS </a:t>
            </a:r>
            <a:r>
              <a:rPr lang="en-GB" sz="2000" dirty="0" err="1" smtClean="0">
                <a:solidFill>
                  <a:schemeClr val="accent1">
                    <a:lumMod val="75000"/>
                  </a:schemeClr>
                </a:solidFill>
              </a:rPr>
              <a:t>ao</a:t>
            </a:r>
            <a:r>
              <a:rPr lang="en-GB" sz="2000" dirty="0" smtClean="0">
                <a:solidFill>
                  <a:schemeClr val="accent1">
                    <a:lumMod val="75000"/>
                  </a:schemeClr>
                </a:solidFill>
              </a:rPr>
              <a:t> sector </a:t>
            </a:r>
            <a:r>
              <a:rPr lang="en-GB" sz="2000" dirty="0" err="1" smtClean="0">
                <a:solidFill>
                  <a:schemeClr val="accent1">
                    <a:lumMod val="75000"/>
                  </a:schemeClr>
                </a:solidFill>
              </a:rPr>
              <a:t>financeiro</a:t>
            </a:r>
            <a:r>
              <a:rPr lang="en-GB" sz="2000" dirty="0" smtClean="0">
                <a:solidFill>
                  <a:schemeClr val="accent1">
                    <a:lumMod val="75000"/>
                  </a:schemeClr>
                </a:solidFill>
              </a:rPr>
              <a:t> e </a:t>
            </a:r>
            <a:r>
              <a:rPr lang="en-GB" sz="2000" dirty="0" err="1" smtClean="0">
                <a:solidFill>
                  <a:schemeClr val="accent1">
                    <a:lumMod val="75000"/>
                  </a:schemeClr>
                </a:solidFill>
              </a:rPr>
              <a:t>ao</a:t>
            </a:r>
            <a:r>
              <a:rPr lang="en-GB" sz="2000" dirty="0" smtClean="0">
                <a:solidFill>
                  <a:schemeClr val="accent1">
                    <a:lumMod val="75000"/>
                  </a:schemeClr>
                </a:solidFill>
              </a:rPr>
              <a:t> sector </a:t>
            </a:r>
            <a:r>
              <a:rPr lang="en-GB" sz="2000" dirty="0" err="1" smtClean="0">
                <a:solidFill>
                  <a:schemeClr val="accent1">
                    <a:lumMod val="75000"/>
                  </a:schemeClr>
                </a:solidFill>
              </a:rPr>
              <a:t>segurador</a:t>
            </a:r>
            <a:r>
              <a:rPr lang="en-GB" sz="2000" dirty="0" smtClean="0">
                <a:solidFill>
                  <a:schemeClr val="accent1">
                    <a:lumMod val="75000"/>
                  </a:schemeClr>
                </a:solidFill>
              </a:rPr>
              <a:t>.</a:t>
            </a:r>
          </a:p>
        </p:txBody>
      </p:sp>
      <p:sp>
        <p:nvSpPr>
          <p:cNvPr id="13" name="Rectângulo 12"/>
          <p:cNvSpPr/>
          <p:nvPr/>
        </p:nvSpPr>
        <p:spPr>
          <a:xfrm>
            <a:off x="914400" y="3886200"/>
            <a:ext cx="7010400" cy="1323439"/>
          </a:xfrm>
          <a:prstGeom prst="rect">
            <a:avLst/>
          </a:prstGeom>
          <a:solidFill>
            <a:schemeClr val="accent1">
              <a:lumMod val="20000"/>
              <a:lumOff val="80000"/>
            </a:schemeClr>
          </a:solidFill>
        </p:spPr>
        <p:txBody>
          <a:bodyPr wrap="square">
            <a:spAutoFit/>
          </a:bodyPr>
          <a:lstStyle/>
          <a:p>
            <a:pPr marL="342900" lvl="0" indent="-342900" algn="just">
              <a:spcBef>
                <a:spcPct val="200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A CMVM – </a:t>
            </a:r>
            <a:r>
              <a:rPr lang="en-GB" sz="2000" dirty="0" err="1" smtClean="0">
                <a:solidFill>
                  <a:srgbClr val="002060"/>
                </a:solidFill>
              </a:rPr>
              <a:t>Comissão</a:t>
            </a:r>
            <a:r>
              <a:rPr lang="en-GB" sz="2000" dirty="0" smtClean="0">
                <a:solidFill>
                  <a:srgbClr val="002060"/>
                </a:solidFill>
              </a:rPr>
              <a:t> do Mercado de </a:t>
            </a:r>
            <a:r>
              <a:rPr lang="en-GB" sz="2000" dirty="0" err="1" smtClean="0">
                <a:solidFill>
                  <a:srgbClr val="002060"/>
                </a:solidFill>
              </a:rPr>
              <a:t>Valores</a:t>
            </a:r>
            <a:r>
              <a:rPr lang="en-GB" sz="2000" dirty="0" smtClean="0">
                <a:solidFill>
                  <a:srgbClr val="002060"/>
                </a:solidFill>
              </a:rPr>
              <a:t> </a:t>
            </a:r>
            <a:r>
              <a:rPr lang="en-GB" sz="2000" dirty="0" err="1" smtClean="0">
                <a:solidFill>
                  <a:srgbClr val="002060"/>
                </a:solidFill>
              </a:rPr>
              <a:t>Mobiliários</a:t>
            </a:r>
            <a:r>
              <a:rPr lang="en-GB" sz="2000" dirty="0" smtClean="0">
                <a:solidFill>
                  <a:srgbClr val="002060"/>
                </a:solidFill>
              </a:rPr>
              <a:t> </a:t>
            </a:r>
            <a:r>
              <a:rPr lang="en-GB" sz="2000" dirty="0" err="1" smtClean="0">
                <a:solidFill>
                  <a:srgbClr val="002060"/>
                </a:solidFill>
              </a:rPr>
              <a:t>fica</a:t>
            </a:r>
            <a:r>
              <a:rPr lang="en-GB" sz="2000" dirty="0" smtClean="0">
                <a:solidFill>
                  <a:srgbClr val="002060"/>
                </a:solidFill>
              </a:rPr>
              <a:t> </a:t>
            </a:r>
            <a:r>
              <a:rPr lang="en-GB" sz="2000" dirty="0" err="1" smtClean="0">
                <a:solidFill>
                  <a:srgbClr val="002060"/>
                </a:solidFill>
              </a:rPr>
              <a:t>responsável</a:t>
            </a:r>
            <a:r>
              <a:rPr lang="en-GB" sz="2000" dirty="0" smtClean="0">
                <a:solidFill>
                  <a:srgbClr val="002060"/>
                </a:solidFill>
              </a:rPr>
              <a:t> </a:t>
            </a:r>
            <a:r>
              <a:rPr lang="en-GB" sz="2000" dirty="0" err="1" smtClean="0">
                <a:solidFill>
                  <a:srgbClr val="002060"/>
                </a:solidFill>
              </a:rPr>
              <a:t>pela</a:t>
            </a:r>
            <a:r>
              <a:rPr lang="en-GB" sz="2000" dirty="0" smtClean="0">
                <a:solidFill>
                  <a:srgbClr val="002060"/>
                </a:solidFill>
              </a:rPr>
              <a:t> </a:t>
            </a:r>
            <a:r>
              <a:rPr lang="en-GB" sz="2000" dirty="0" err="1" smtClean="0">
                <a:solidFill>
                  <a:srgbClr val="002060"/>
                </a:solidFill>
              </a:rPr>
              <a:t>definição</a:t>
            </a:r>
            <a:r>
              <a:rPr lang="en-GB" sz="2000" dirty="0" smtClean="0">
                <a:solidFill>
                  <a:srgbClr val="002060"/>
                </a:solidFill>
              </a:rPr>
              <a:t> do </a:t>
            </a:r>
            <a:r>
              <a:rPr lang="en-GB" sz="2000" dirty="0" err="1" smtClean="0">
                <a:solidFill>
                  <a:srgbClr val="002060"/>
                </a:solidFill>
              </a:rPr>
              <a:t>âmbito</a:t>
            </a:r>
            <a:r>
              <a:rPr lang="en-GB" sz="2000" dirty="0" smtClean="0">
                <a:solidFill>
                  <a:srgbClr val="002060"/>
                </a:solidFill>
              </a:rPr>
              <a:t> </a:t>
            </a:r>
            <a:r>
              <a:rPr lang="en-GB" sz="2000" dirty="0" err="1" smtClean="0">
                <a:solidFill>
                  <a:srgbClr val="002060"/>
                </a:solidFill>
              </a:rPr>
              <a:t>subjectivo</a:t>
            </a:r>
            <a:r>
              <a:rPr lang="en-GB" sz="2000" dirty="0" smtClean="0">
                <a:solidFill>
                  <a:srgbClr val="002060"/>
                </a:solidFill>
              </a:rPr>
              <a:t> de </a:t>
            </a:r>
            <a:r>
              <a:rPr lang="en-GB" sz="2000" dirty="0" err="1" smtClean="0">
                <a:solidFill>
                  <a:srgbClr val="002060"/>
                </a:solidFill>
              </a:rPr>
              <a:t>aplicação</a:t>
            </a:r>
            <a:r>
              <a:rPr lang="en-GB" sz="2000" dirty="0" smtClean="0">
                <a:solidFill>
                  <a:srgbClr val="002060"/>
                </a:solidFill>
              </a:rPr>
              <a:t> das IAS/IFRS </a:t>
            </a:r>
            <a:r>
              <a:rPr lang="en-GB" sz="2000" dirty="0" err="1" smtClean="0">
                <a:solidFill>
                  <a:srgbClr val="002060"/>
                </a:solidFill>
              </a:rPr>
              <a:t>às</a:t>
            </a:r>
            <a:r>
              <a:rPr lang="en-GB" sz="2000" dirty="0" smtClean="0">
                <a:solidFill>
                  <a:srgbClr val="002060"/>
                </a:solidFill>
              </a:rPr>
              <a:t> </a:t>
            </a:r>
            <a:r>
              <a:rPr lang="en-GB" sz="2000" dirty="0" err="1" smtClean="0">
                <a:solidFill>
                  <a:srgbClr val="002060"/>
                </a:solidFill>
              </a:rPr>
              <a:t>entidades</a:t>
            </a:r>
            <a:r>
              <a:rPr lang="en-GB" sz="2000" dirty="0" smtClean="0">
                <a:solidFill>
                  <a:srgbClr val="002060"/>
                </a:solidFill>
              </a:rPr>
              <a:t> </a:t>
            </a:r>
            <a:r>
              <a:rPr lang="en-GB" sz="2000" dirty="0" err="1" smtClean="0">
                <a:solidFill>
                  <a:srgbClr val="002060"/>
                </a:solidFill>
              </a:rPr>
              <a:t>sujeitas</a:t>
            </a:r>
            <a:r>
              <a:rPr lang="en-GB" sz="2000" dirty="0" smtClean="0">
                <a:solidFill>
                  <a:srgbClr val="002060"/>
                </a:solidFill>
              </a:rPr>
              <a:t> à </a:t>
            </a:r>
            <a:r>
              <a:rPr lang="en-GB" sz="2000" dirty="0" err="1" smtClean="0">
                <a:solidFill>
                  <a:srgbClr val="002060"/>
                </a:solidFill>
              </a:rPr>
              <a:t>respectiva</a:t>
            </a:r>
            <a:r>
              <a:rPr lang="en-GB" sz="2000" dirty="0" smtClean="0">
                <a:solidFill>
                  <a:srgbClr val="002060"/>
                </a:solidFill>
              </a:rPr>
              <a:t> </a:t>
            </a:r>
            <a:r>
              <a:rPr lang="en-GB" sz="2000" dirty="0" err="1" smtClean="0">
                <a:solidFill>
                  <a:srgbClr val="002060"/>
                </a:solidFill>
              </a:rPr>
              <a:t>supervisão</a:t>
            </a:r>
            <a:r>
              <a:rPr lang="en-GB" sz="2000" dirty="0" smtClean="0">
                <a:solidFill>
                  <a:srgbClr val="002060"/>
                </a:solidFill>
              </a:rPr>
              <a:t> (</a:t>
            </a:r>
            <a:r>
              <a:rPr lang="en-GB" sz="2000" dirty="0" err="1" smtClean="0">
                <a:solidFill>
                  <a:srgbClr val="002060"/>
                </a:solidFill>
              </a:rPr>
              <a:t>empresas</a:t>
            </a:r>
            <a:r>
              <a:rPr lang="en-GB" sz="2000" dirty="0" smtClean="0">
                <a:solidFill>
                  <a:srgbClr val="002060"/>
                </a:solidFill>
              </a:rPr>
              <a:t> </a:t>
            </a:r>
            <a:r>
              <a:rPr lang="en-GB" sz="2000" dirty="0" err="1" smtClean="0">
                <a:solidFill>
                  <a:srgbClr val="002060"/>
                </a:solidFill>
              </a:rPr>
              <a:t>cotadas</a:t>
            </a:r>
            <a:r>
              <a:rPr lang="en-GB" sz="2000" dirty="0" smtClean="0">
                <a:solidFill>
                  <a:srgbClr val="002060"/>
                </a:solidFill>
              </a:rPr>
              <a:t> </a:t>
            </a:r>
            <a:r>
              <a:rPr lang="en-GB" sz="2000" dirty="0" err="1" smtClean="0">
                <a:solidFill>
                  <a:srgbClr val="002060"/>
                </a:solidFill>
              </a:rPr>
              <a:t>em</a:t>
            </a:r>
            <a:r>
              <a:rPr lang="en-GB" sz="2000" dirty="0" smtClean="0">
                <a:solidFill>
                  <a:srgbClr val="002060"/>
                </a:solidFill>
              </a:rPr>
              <a:t> </a:t>
            </a:r>
            <a:r>
              <a:rPr lang="en-GB" sz="2000" dirty="0" err="1" smtClean="0">
                <a:solidFill>
                  <a:srgbClr val="002060"/>
                </a:solidFill>
              </a:rPr>
              <a:t>bolsa</a:t>
            </a:r>
            <a:r>
              <a:rPr lang="en-GB" sz="2000" dirty="0" smtClean="0">
                <a:solidFill>
                  <a:srgbClr val="002060"/>
                </a:solidFill>
              </a:rPr>
              <a:t>).</a:t>
            </a: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Tecido empresarial nacional</a:t>
            </a:r>
            <a:endParaRPr lang="pt-PT" sz="2400" b="1" dirty="0">
              <a:solidFill>
                <a:schemeClr val="bg1"/>
              </a:solidFill>
            </a:endParaRPr>
          </a:p>
        </p:txBody>
      </p:sp>
      <p:sp>
        <p:nvSpPr>
          <p:cNvPr id="6" name="Content Placeholder 6"/>
          <p:cNvSpPr txBox="1">
            <a:spLocks/>
          </p:cNvSpPr>
          <p:nvPr/>
        </p:nvSpPr>
        <p:spPr>
          <a:xfrm>
            <a:off x="827584" y="1916832"/>
            <a:ext cx="7820025" cy="549275"/>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err="1" smtClean="0">
                <a:ln>
                  <a:noFill/>
                </a:ln>
                <a:solidFill>
                  <a:schemeClr val="tx2">
                    <a:lumMod val="60000"/>
                    <a:lumOff val="40000"/>
                  </a:schemeClr>
                </a:solidFill>
                <a:effectLst/>
                <a:uLnTx/>
                <a:uFillTx/>
                <a:latin typeface="+mn-lt"/>
                <a:ea typeface="+mn-ea"/>
                <a:cs typeface="+mn-cs"/>
              </a:rPr>
              <a:t>Composição</a:t>
            </a:r>
            <a:r>
              <a:rPr kumimoji="0" lang="en-US" sz="2400" b="0" i="0" u="none" strike="noStrike" kern="1200" cap="none" spc="0" normalizeH="0" baseline="0" noProof="0" dirty="0" smtClean="0">
                <a:ln>
                  <a:noFill/>
                </a:ln>
                <a:solidFill>
                  <a:schemeClr val="tx2">
                    <a:lumMod val="60000"/>
                    <a:lumOff val="40000"/>
                  </a:schemeClr>
                </a:solidFill>
                <a:effectLst/>
                <a:uLnTx/>
                <a:uFillTx/>
                <a:latin typeface="+mn-lt"/>
                <a:ea typeface="+mn-ea"/>
                <a:cs typeface="+mn-cs"/>
              </a:rPr>
              <a:t> do </a:t>
            </a:r>
            <a:r>
              <a:rPr kumimoji="0" lang="en-US" sz="2400" b="0" i="0" u="none" strike="noStrike" kern="1200" cap="none" spc="0" normalizeH="0" baseline="0" noProof="0" dirty="0" err="1" smtClean="0">
                <a:ln>
                  <a:noFill/>
                </a:ln>
                <a:solidFill>
                  <a:schemeClr val="tx2">
                    <a:lumMod val="60000"/>
                    <a:lumOff val="40000"/>
                  </a:schemeClr>
                </a:solidFill>
                <a:effectLst/>
                <a:uLnTx/>
                <a:uFillTx/>
                <a:latin typeface="+mn-lt"/>
                <a:ea typeface="+mn-ea"/>
                <a:cs typeface="+mn-cs"/>
              </a:rPr>
              <a:t>tecido</a:t>
            </a:r>
            <a:r>
              <a:rPr kumimoji="0" lang="en-US" sz="2400" b="0" i="0" u="none" strike="noStrike" kern="1200" cap="none" spc="0" normalizeH="0" baseline="0" noProof="0" dirty="0" smtClean="0">
                <a:ln>
                  <a:noFill/>
                </a:ln>
                <a:solidFill>
                  <a:schemeClr val="tx2">
                    <a:lumMod val="60000"/>
                    <a:lumOff val="40000"/>
                  </a:schemeClr>
                </a:solidFill>
                <a:effectLst/>
                <a:uLnTx/>
                <a:uFillTx/>
                <a:latin typeface="+mn-lt"/>
                <a:ea typeface="+mn-ea"/>
                <a:cs typeface="+mn-cs"/>
              </a:rPr>
              <a:t> </a:t>
            </a:r>
            <a:r>
              <a:rPr kumimoji="0" lang="en-US" sz="2400" b="0" i="0" u="none" strike="noStrike" kern="1200" cap="none" spc="0" normalizeH="0" baseline="0" noProof="0" dirty="0" err="1" smtClean="0">
                <a:ln>
                  <a:noFill/>
                </a:ln>
                <a:solidFill>
                  <a:schemeClr val="tx2">
                    <a:lumMod val="60000"/>
                    <a:lumOff val="40000"/>
                  </a:schemeClr>
                </a:solidFill>
                <a:effectLst/>
                <a:uLnTx/>
                <a:uFillTx/>
                <a:latin typeface="+mn-lt"/>
                <a:ea typeface="+mn-ea"/>
                <a:cs typeface="+mn-cs"/>
              </a:rPr>
              <a:t>empresarial</a:t>
            </a:r>
            <a:r>
              <a:rPr kumimoji="0" lang="en-US" sz="2400" b="0" i="0" u="none" strike="noStrike" kern="1200" cap="none" spc="0" normalizeH="0" baseline="0" noProof="0" dirty="0" smtClean="0">
                <a:ln>
                  <a:noFill/>
                </a:ln>
                <a:solidFill>
                  <a:schemeClr val="tx2">
                    <a:lumMod val="60000"/>
                    <a:lumOff val="40000"/>
                  </a:schemeClr>
                </a:solidFill>
                <a:effectLst/>
                <a:uLnTx/>
                <a:uFillTx/>
                <a:latin typeface="+mn-lt"/>
                <a:ea typeface="+mn-ea"/>
                <a:cs typeface="+mn-cs"/>
              </a:rPr>
              <a:t> </a:t>
            </a:r>
            <a:r>
              <a:rPr kumimoji="0" lang="en-US" sz="2400" b="0" i="0" u="none" strike="noStrike" kern="1200" cap="none" spc="0" normalizeH="0" baseline="0" noProof="0" dirty="0" err="1" smtClean="0">
                <a:ln>
                  <a:noFill/>
                </a:ln>
                <a:solidFill>
                  <a:schemeClr val="tx2">
                    <a:lumMod val="60000"/>
                    <a:lumOff val="40000"/>
                  </a:schemeClr>
                </a:solidFill>
                <a:effectLst/>
                <a:uLnTx/>
                <a:uFillTx/>
                <a:latin typeface="+mn-lt"/>
                <a:ea typeface="+mn-ea"/>
                <a:cs typeface="+mn-cs"/>
              </a:rPr>
              <a:t>nacional</a:t>
            </a:r>
            <a:endParaRPr kumimoji="0" lang="en-US" sz="2400" b="0" i="0" u="none" strike="noStrike" kern="1200" cap="none" spc="0" normalizeH="0" baseline="0" noProof="0" dirty="0">
              <a:ln>
                <a:noFill/>
              </a:ln>
              <a:solidFill>
                <a:schemeClr val="tx2">
                  <a:lumMod val="60000"/>
                  <a:lumOff val="40000"/>
                </a:schemeClr>
              </a:solidFill>
              <a:effectLst/>
              <a:uLnTx/>
              <a:uFillTx/>
              <a:latin typeface="+mn-lt"/>
              <a:ea typeface="+mn-ea"/>
              <a:cs typeface="+mn-cs"/>
            </a:endParaRPr>
          </a:p>
        </p:txBody>
      </p:sp>
      <p:graphicFrame>
        <p:nvGraphicFramePr>
          <p:cNvPr id="7" name="Gráfico 6"/>
          <p:cNvGraphicFramePr/>
          <p:nvPr/>
        </p:nvGraphicFramePr>
        <p:xfrm>
          <a:off x="539552" y="1988840"/>
          <a:ext cx="7848600" cy="3672408"/>
        </p:xfrm>
        <a:graphic>
          <a:graphicData uri="http://schemas.openxmlformats.org/drawingml/2006/chart">
            <c:chart xmlns:c="http://schemas.openxmlformats.org/drawingml/2006/chart" xmlns:r="http://schemas.openxmlformats.org/officeDocument/2006/relationships" r:id="rId3"/>
          </a:graphicData>
        </a:graphic>
      </p:graphicFrame>
      <p:pic>
        <p:nvPicPr>
          <p:cNvPr id="8" name="Imagem 7"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12" name="CaixaDeTexto 11"/>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7" name="Marcador de Posição da Data 16"/>
          <p:cNvSpPr>
            <a:spLocks noGrp="1"/>
          </p:cNvSpPr>
          <p:nvPr>
            <p:ph type="dt" sz="half" idx="10"/>
          </p:nvPr>
        </p:nvSpPr>
        <p:spPr/>
        <p:txBody>
          <a:bodyPr/>
          <a:lstStyle/>
          <a:p>
            <a:r>
              <a:rPr lang="pt-PT" smtClean="0"/>
              <a:t>João Gomes /Jorge Pires</a:t>
            </a:r>
            <a:endParaRPr lang="en-US"/>
          </a:p>
        </p:txBody>
      </p:sp>
      <p:sp>
        <p:nvSpPr>
          <p:cNvPr id="18" name="Marcador de Posição do Número do Diapositivo 17"/>
          <p:cNvSpPr>
            <a:spLocks noGrp="1"/>
          </p:cNvSpPr>
          <p:nvPr>
            <p:ph type="sldNum" sz="quarter" idx="12"/>
          </p:nvPr>
        </p:nvSpPr>
        <p:spPr/>
        <p:txBody>
          <a:bodyPr/>
          <a:lstStyle/>
          <a:p>
            <a:fld id="{8745C66F-FC7B-4C52-931F-EAABACA1CBDF}" type="slidenum">
              <a:rPr lang="en-US" smtClean="0"/>
              <a:pPr/>
              <a:t>48</a:t>
            </a:fld>
            <a:endParaRPr lang="en-US"/>
          </a:p>
        </p:txBody>
      </p:sp>
      <p:sp>
        <p:nvSpPr>
          <p:cNvPr id="19" name="Marcador de Posição do Rodapé 18"/>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Níveis de aplicação</a:t>
            </a:r>
            <a:endParaRPr lang="pt-PT" sz="2400" b="1" dirty="0">
              <a:solidFill>
                <a:schemeClr val="bg1"/>
              </a:solidFill>
            </a:endParaRPr>
          </a:p>
        </p:txBody>
      </p:sp>
      <p:pic>
        <p:nvPicPr>
          <p:cNvPr id="19" name="Imagem 18"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0" name="CaixaDeTexto 19"/>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4" name="Marcador de Posição da Data 23"/>
          <p:cNvSpPr>
            <a:spLocks noGrp="1"/>
          </p:cNvSpPr>
          <p:nvPr>
            <p:ph type="dt" sz="half" idx="10"/>
          </p:nvPr>
        </p:nvSpPr>
        <p:spPr/>
        <p:txBody>
          <a:bodyPr/>
          <a:lstStyle/>
          <a:p>
            <a:r>
              <a:rPr lang="pt-PT" smtClean="0"/>
              <a:t>João Gomes /Jorge Pires</a:t>
            </a:r>
            <a:endParaRPr lang="en-US"/>
          </a:p>
        </p:txBody>
      </p:sp>
      <p:sp>
        <p:nvSpPr>
          <p:cNvPr id="25" name="Marcador de Posição do Número do Diapositivo 24"/>
          <p:cNvSpPr>
            <a:spLocks noGrp="1"/>
          </p:cNvSpPr>
          <p:nvPr>
            <p:ph type="sldNum" sz="quarter" idx="12"/>
          </p:nvPr>
        </p:nvSpPr>
        <p:spPr/>
        <p:txBody>
          <a:bodyPr/>
          <a:lstStyle/>
          <a:p>
            <a:fld id="{8745C66F-FC7B-4C52-931F-EAABACA1CBDF}" type="slidenum">
              <a:rPr lang="en-US" smtClean="0"/>
              <a:pPr/>
              <a:t>49</a:t>
            </a:fld>
            <a:endParaRPr lang="en-US"/>
          </a:p>
        </p:txBody>
      </p:sp>
      <p:sp>
        <p:nvSpPr>
          <p:cNvPr id="26" name="Marcador de Posição do Rodapé 25"/>
          <p:cNvSpPr>
            <a:spLocks noGrp="1"/>
          </p:cNvSpPr>
          <p:nvPr>
            <p:ph type="ftr" sz="quarter" idx="11"/>
          </p:nvPr>
        </p:nvSpPr>
        <p:spPr/>
        <p:txBody>
          <a:bodyPr/>
          <a:lstStyle/>
          <a:p>
            <a:r>
              <a:rPr lang="en-US" smtClean="0"/>
              <a:t>Contabilidade Financeira</a:t>
            </a:r>
            <a:endParaRPr lang="en-US"/>
          </a:p>
        </p:txBody>
      </p:sp>
      <p:sp>
        <p:nvSpPr>
          <p:cNvPr id="27" name="Rectangle 2"/>
          <p:cNvSpPr txBox="1">
            <a:spLocks noChangeArrowheads="1"/>
          </p:cNvSpPr>
          <p:nvPr/>
        </p:nvSpPr>
        <p:spPr bwMode="auto">
          <a:xfrm>
            <a:off x="683568" y="2060848"/>
            <a:ext cx="7473950" cy="503238"/>
          </a:xfrm>
          <a:prstGeom prst="rect">
            <a:avLst/>
          </a:prstGeom>
          <a:noFill/>
          <a:ln w="9525">
            <a:noFill/>
            <a:miter lim="800000"/>
            <a:headEnd/>
            <a:tailEnd/>
          </a:ln>
        </p:spPr>
        <p:txBody>
          <a:bodyPr anchor="ctr"/>
          <a:lstStyle/>
          <a:p>
            <a:pPr marL="762000" indent="-762000">
              <a:defRPr/>
            </a:pPr>
            <a:r>
              <a:rPr lang="pt-PT" sz="2800" b="1" cap="small" dirty="0" smtClean="0">
                <a:solidFill>
                  <a:schemeClr val="tx2">
                    <a:lumMod val="60000"/>
                    <a:lumOff val="40000"/>
                  </a:schemeClr>
                </a:solidFill>
                <a:latin typeface="+mj-lt"/>
                <a:ea typeface="+mj-ea"/>
                <a:cs typeface="+mj-cs"/>
              </a:rPr>
              <a:t>Entidades Cotadas em Bolsa</a:t>
            </a:r>
            <a:endParaRPr lang="pt-PT" sz="2800" b="1" cap="small" dirty="0">
              <a:solidFill>
                <a:schemeClr val="tx2">
                  <a:lumMod val="60000"/>
                  <a:lumOff val="40000"/>
                </a:schemeClr>
              </a:solidFill>
              <a:latin typeface="+mj-lt"/>
              <a:ea typeface="+mj-ea"/>
              <a:cs typeface="+mj-cs"/>
            </a:endParaRPr>
          </a:p>
        </p:txBody>
      </p:sp>
      <p:sp>
        <p:nvSpPr>
          <p:cNvPr id="28" name="Rectangle 1"/>
          <p:cNvSpPr>
            <a:spLocks noChangeArrowheads="1"/>
          </p:cNvSpPr>
          <p:nvPr/>
        </p:nvSpPr>
        <p:spPr bwMode="auto">
          <a:xfrm>
            <a:off x="683568" y="2636912"/>
            <a:ext cx="7776864"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pt-PT" sz="2000" dirty="0" smtClean="0">
                <a:latin typeface="+mn-lt"/>
              </a:rPr>
              <a:t>Aplicam directamente as IAS/IFRS emitidas pelo IASB e tal como adoptadas pela União Europeia</a:t>
            </a:r>
            <a:endParaRPr lang="pt-PT" sz="2000" dirty="0">
              <a:latin typeface="+mn-lt"/>
            </a:endParaRPr>
          </a:p>
        </p:txBody>
      </p:sp>
      <p:sp>
        <p:nvSpPr>
          <p:cNvPr id="29" name="Rectangle 2"/>
          <p:cNvSpPr txBox="1">
            <a:spLocks noChangeArrowheads="1"/>
          </p:cNvSpPr>
          <p:nvPr/>
        </p:nvSpPr>
        <p:spPr bwMode="auto">
          <a:xfrm>
            <a:off x="2627784" y="3717032"/>
            <a:ext cx="3888432" cy="648072"/>
          </a:xfrm>
          <a:prstGeom prst="rect">
            <a:avLst/>
          </a:prstGeom>
          <a:solidFill>
            <a:schemeClr val="accent1">
              <a:lumMod val="75000"/>
            </a:schemeClr>
          </a:solidFill>
          <a:ln w="9525">
            <a:noFill/>
            <a:miter lim="800000"/>
            <a:headEnd/>
            <a:tailEnd/>
          </a:ln>
        </p:spPr>
        <p:txBody>
          <a:bodyPr anchor="ctr"/>
          <a:lstStyle/>
          <a:p>
            <a:pPr marL="762000" indent="-762000" algn="ctr">
              <a:defRPr/>
            </a:pPr>
            <a:r>
              <a:rPr lang="pt-PT" sz="2800" b="1" cap="small" dirty="0" smtClean="0">
                <a:solidFill>
                  <a:schemeClr val="bg1"/>
                </a:solidFill>
                <a:latin typeface="+mj-lt"/>
                <a:ea typeface="+mj-ea"/>
                <a:cs typeface="+mj-cs"/>
              </a:rPr>
              <a:t>IAS/IFRS</a:t>
            </a:r>
            <a:endParaRPr lang="pt-PT" sz="2800" b="1" cap="small" dirty="0">
              <a:solidFill>
                <a:schemeClr val="bg1"/>
              </a:solidFill>
              <a:latin typeface="+mj-lt"/>
              <a:ea typeface="+mj-ea"/>
              <a:cs typeface="+mj-cs"/>
            </a:endParaRPr>
          </a:p>
        </p:txBody>
      </p:sp>
      <p:sp>
        <p:nvSpPr>
          <p:cNvPr id="30" name="Rectangle 2"/>
          <p:cNvSpPr txBox="1">
            <a:spLocks noChangeArrowheads="1"/>
          </p:cNvSpPr>
          <p:nvPr/>
        </p:nvSpPr>
        <p:spPr bwMode="auto">
          <a:xfrm>
            <a:off x="762000" y="5181600"/>
            <a:ext cx="7473950" cy="503238"/>
          </a:xfrm>
          <a:prstGeom prst="rect">
            <a:avLst/>
          </a:prstGeom>
          <a:noFill/>
          <a:ln w="9525">
            <a:noFill/>
            <a:miter lim="800000"/>
            <a:headEnd/>
            <a:tailEnd/>
          </a:ln>
        </p:spPr>
        <p:txBody>
          <a:bodyPr anchor="ctr"/>
          <a:lstStyle/>
          <a:p>
            <a:pPr marL="762000" indent="-762000" algn="ctr">
              <a:defRPr/>
            </a:pPr>
            <a:r>
              <a:rPr lang="pt-PT" sz="2400" b="1" cap="small" dirty="0" smtClean="0">
                <a:latin typeface="+mj-lt"/>
                <a:ea typeface="+mj-ea"/>
                <a:cs typeface="+mj-cs"/>
              </a:rPr>
              <a:t>Decreto-Lei n.º 35/2005</a:t>
            </a:r>
          </a:p>
          <a:p>
            <a:pPr marL="762000" indent="-762000" algn="ctr">
              <a:defRPr/>
            </a:pPr>
            <a:r>
              <a:rPr lang="pt-PT" sz="2400" b="1" cap="small" dirty="0" smtClean="0">
                <a:latin typeface="+mj-lt"/>
                <a:ea typeface="+mj-ea"/>
                <a:cs typeface="+mj-cs"/>
              </a:rPr>
              <a:t>Decreto-Lei n.º 158/2009</a:t>
            </a:r>
          </a:p>
          <a:p>
            <a:pPr marL="762000" indent="-762000" algn="ctr">
              <a:defRPr/>
            </a:pPr>
            <a:r>
              <a:rPr lang="pt-PT" sz="2400" b="1" cap="small" dirty="0" smtClean="0">
                <a:latin typeface="+mj-lt"/>
                <a:ea typeface="+mj-ea"/>
                <a:cs typeface="+mj-cs"/>
              </a:rPr>
              <a:t>Regulamentos (CE)</a:t>
            </a:r>
            <a:endParaRPr lang="pt-PT" sz="2400" b="1" cap="small" dirty="0">
              <a:latin typeface="+mj-lt"/>
              <a:ea typeface="+mj-ea"/>
              <a:cs typeface="+mj-cs"/>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5</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31" name="Rectângulo 30"/>
          <p:cNvSpPr/>
          <p:nvPr/>
        </p:nvSpPr>
        <p:spPr>
          <a:xfrm>
            <a:off x="1259632" y="2013248"/>
            <a:ext cx="1584176" cy="2304256"/>
          </a:xfrm>
          <a:prstGeom prst="rect">
            <a:avLst/>
          </a:prstGeom>
          <a:no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32" name="Rectângulo 31"/>
          <p:cNvSpPr/>
          <p:nvPr/>
        </p:nvSpPr>
        <p:spPr>
          <a:xfrm>
            <a:off x="107504" y="5181600"/>
            <a:ext cx="8928992" cy="1008112"/>
          </a:xfrm>
          <a:prstGeom prst="rect">
            <a:avLst/>
          </a:prstGeom>
          <a:solidFill>
            <a:schemeClr val="accent1">
              <a:lumMod val="20000"/>
              <a:lumOff val="80000"/>
            </a:schemeClr>
          </a:solidFill>
          <a:ln w="127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graphicFrame>
        <p:nvGraphicFramePr>
          <p:cNvPr id="33" name="Diagrama 32"/>
          <p:cNvGraphicFramePr/>
          <p:nvPr/>
        </p:nvGraphicFramePr>
        <p:xfrm>
          <a:off x="2699791" y="1869233"/>
          <a:ext cx="4392489" cy="24790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4" name="Marcador de Posição de Conteúdo 3"/>
          <p:cNvSpPr txBox="1">
            <a:spLocks/>
          </p:cNvSpPr>
          <p:nvPr/>
        </p:nvSpPr>
        <p:spPr bwMode="auto">
          <a:xfrm rot="16200000">
            <a:off x="4860033" y="-363016"/>
            <a:ext cx="576063" cy="3744416"/>
          </a:xfrm>
          <a:prstGeom prst="rect">
            <a:avLst/>
          </a:prstGeom>
          <a:noFill/>
          <a:ln w="9525">
            <a:noFill/>
            <a:miter lim="800000"/>
            <a:headEnd/>
            <a:tailEnd/>
          </a:ln>
        </p:spPr>
        <p:txBody>
          <a:bodyPr vert="vert" wrap="square" lIns="91440" tIns="45720" rIns="91440" bIns="45720" numCol="1" anchor="t"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 typeface="Wingdings 2" pitchFamily="18" charset="2"/>
              <a:buNone/>
              <a:tabLst/>
              <a:defRPr/>
            </a:pPr>
            <a:r>
              <a:rPr kumimoji="0" lang="pt-PT" sz="2400" b="1" i="0" u="none" strike="noStrike" kern="1200" cap="none" spc="0" normalizeH="0" baseline="0" noProof="0" dirty="0" smtClean="0">
                <a:ln>
                  <a:noFill/>
                </a:ln>
                <a:solidFill>
                  <a:srgbClr val="125595"/>
                </a:solidFill>
                <a:effectLst/>
                <a:uLnTx/>
                <a:uFillTx/>
                <a:latin typeface="Calibri"/>
                <a:ea typeface="Century Gothic" pitchFamily="34" charset="0"/>
                <a:cs typeface="Times New Roman" pitchFamily="18" charset="0"/>
              </a:rPr>
              <a:t>DECISÕES </a:t>
            </a:r>
            <a:r>
              <a:rPr kumimoji="0" lang="pt-PT" sz="2400" b="1" i="1" u="none" strike="noStrike" kern="1200" cap="none" spc="0" normalizeH="0" baseline="0" noProof="0" dirty="0" smtClean="0">
                <a:ln>
                  <a:noFill/>
                </a:ln>
                <a:solidFill>
                  <a:srgbClr val="125595"/>
                </a:solidFill>
                <a:effectLst/>
                <a:uLnTx/>
                <a:uFillTx/>
                <a:latin typeface="Calibri"/>
                <a:ea typeface="Century Gothic" pitchFamily="34" charset="0"/>
                <a:cs typeface="Times New Roman" pitchFamily="18" charset="0"/>
              </a:rPr>
              <a:t>de</a:t>
            </a:r>
            <a:r>
              <a:rPr kumimoji="0" lang="pt-PT" sz="2400" b="1" i="0" u="none" strike="noStrike" kern="1200" cap="none" spc="0" normalizeH="0" baseline="0" noProof="0" dirty="0" smtClean="0">
                <a:ln>
                  <a:noFill/>
                </a:ln>
                <a:solidFill>
                  <a:srgbClr val="125595"/>
                </a:solidFill>
                <a:effectLst/>
                <a:uLnTx/>
                <a:uFillTx/>
                <a:latin typeface="Calibri"/>
                <a:ea typeface="Century Gothic" pitchFamily="34" charset="0"/>
                <a:cs typeface="Times New Roman" pitchFamily="18" charset="0"/>
              </a:rPr>
              <a:t> GESTÃO</a:t>
            </a:r>
          </a:p>
        </p:txBody>
      </p:sp>
      <p:sp>
        <p:nvSpPr>
          <p:cNvPr id="35" name="Marcador de Posição de Conteúdo 3"/>
          <p:cNvSpPr txBox="1">
            <a:spLocks/>
          </p:cNvSpPr>
          <p:nvPr/>
        </p:nvSpPr>
        <p:spPr>
          <a:xfrm rot="5400000">
            <a:off x="4805839" y="3075554"/>
            <a:ext cx="728406" cy="2924277"/>
          </a:xfrm>
          <a:prstGeom prst="rect">
            <a:avLst/>
          </a:prstGeom>
        </p:spPr>
        <p:txBody>
          <a:bodyPr vert="vert270">
            <a:noAutofit/>
          </a:bodyPr>
          <a:lstStyle/>
          <a:p>
            <a:pPr marL="342900" marR="0" lvl="0" indent="-342900" algn="ctr" defTabSz="914400" rtl="0" eaLnBrk="1" fontAlgn="auto" latinLnBrk="0" hangingPunct="1">
              <a:lnSpc>
                <a:spcPct val="100000"/>
              </a:lnSpc>
              <a:spcBef>
                <a:spcPct val="0"/>
              </a:spcBef>
              <a:spcAft>
                <a:spcPts val="0"/>
              </a:spcAft>
              <a:buClrTx/>
              <a:buSzTx/>
              <a:buFont typeface="Arial" pitchFamily="34" charset="0"/>
              <a:buChar char="•"/>
              <a:tabLst/>
              <a:defRPr/>
            </a:pPr>
            <a:r>
              <a:rPr kumimoji="0" lang="pt-PT" sz="2400" b="1" i="0" u="none" strike="noStrike" kern="1200" cap="none" spc="0" normalizeH="0" baseline="0" noProof="0" smtClean="0">
                <a:ln>
                  <a:noFill/>
                </a:ln>
                <a:solidFill>
                  <a:schemeClr val="tx1"/>
                </a:solidFill>
                <a:effectLst/>
                <a:uLnTx/>
                <a:uFillTx/>
                <a:latin typeface="+mn-lt"/>
                <a:ea typeface="Century Gothic" pitchFamily="34" charset="0"/>
                <a:cs typeface="Times New Roman" pitchFamily="18" charset="0"/>
              </a:rPr>
              <a:t>TRADE OFF</a:t>
            </a:r>
            <a:endParaRPr kumimoji="0" lang="pt-PT" sz="2400" b="1" i="0" u="none" strike="noStrike" kern="1200" cap="none" spc="0" normalizeH="0" baseline="0" noProof="0" dirty="0" smtClean="0">
              <a:ln>
                <a:noFill/>
              </a:ln>
              <a:solidFill>
                <a:schemeClr val="tx1"/>
              </a:solidFill>
              <a:effectLst/>
              <a:uLnTx/>
              <a:uFillTx/>
              <a:latin typeface="+mn-lt"/>
              <a:ea typeface="Century Gothic" pitchFamily="34" charset="0"/>
              <a:cs typeface="Times New Roman" pitchFamily="18" charset="0"/>
            </a:endParaRPr>
          </a:p>
        </p:txBody>
      </p:sp>
      <p:sp>
        <p:nvSpPr>
          <p:cNvPr id="36" name="Marcador de Posição de Conteúdo 3"/>
          <p:cNvSpPr txBox="1">
            <a:spLocks/>
          </p:cNvSpPr>
          <p:nvPr/>
        </p:nvSpPr>
        <p:spPr bwMode="auto">
          <a:xfrm>
            <a:off x="7199784" y="2733328"/>
            <a:ext cx="1944216" cy="8849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 typeface="Wingdings 2" pitchFamily="18" charset="2"/>
              <a:buNone/>
              <a:tabLst/>
              <a:defRPr/>
            </a:pPr>
            <a:r>
              <a:rPr kumimoji="0" lang="pt-PT" sz="2400" b="1" i="0" u="none" strike="noStrike" kern="1200" cap="none" spc="0" normalizeH="0" baseline="0" noProof="0" dirty="0" smtClean="0">
                <a:ln>
                  <a:noFill/>
                </a:ln>
                <a:solidFill>
                  <a:srgbClr val="125595"/>
                </a:solidFill>
                <a:effectLst/>
                <a:uLnTx/>
                <a:uFillTx/>
                <a:latin typeface="Calibri"/>
                <a:ea typeface="Century Gothic" pitchFamily="34" charset="0"/>
                <a:cs typeface="Times New Roman" pitchFamily="18" charset="0"/>
              </a:rPr>
              <a:t>AXIOMAS</a:t>
            </a:r>
            <a:endParaRPr lang="pt-PT" sz="2400" b="1" dirty="0" smtClean="0">
              <a:solidFill>
                <a:srgbClr val="125595"/>
              </a:solidFill>
              <a:latin typeface="Calibri"/>
              <a:ea typeface="Century Gothic"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 typeface="Wingdings 2" pitchFamily="18" charset="2"/>
              <a:buNone/>
              <a:tabLst/>
              <a:defRPr/>
            </a:pPr>
            <a:r>
              <a:rPr kumimoji="0" lang="pt-PT" sz="1600" b="1" i="1" u="none" strike="noStrike" kern="1200" cap="none" spc="0" normalizeH="0" noProof="0" dirty="0" smtClean="0">
                <a:ln>
                  <a:noFill/>
                </a:ln>
                <a:solidFill>
                  <a:srgbClr val="125595"/>
                </a:solidFill>
                <a:effectLst/>
                <a:uLnTx/>
                <a:uFillTx/>
                <a:latin typeface="Calibri"/>
                <a:ea typeface="Century Gothic" pitchFamily="34" charset="0"/>
                <a:cs typeface="Times New Roman" pitchFamily="18" charset="0"/>
              </a:rPr>
              <a:t>teoria financeira</a:t>
            </a:r>
            <a:endParaRPr kumimoji="0" lang="pt-PT" sz="1600" b="1" i="1" u="none" strike="noStrike" kern="1200" cap="none" spc="0" normalizeH="0" baseline="0" noProof="0" dirty="0" smtClean="0">
              <a:ln>
                <a:noFill/>
              </a:ln>
              <a:solidFill>
                <a:srgbClr val="125595"/>
              </a:solidFill>
              <a:effectLst/>
              <a:uLnTx/>
              <a:uFillTx/>
              <a:latin typeface="Calibri"/>
              <a:ea typeface="Century Gothic" pitchFamily="34" charset="0"/>
              <a:cs typeface="Times New Roman" pitchFamily="18" charset="0"/>
            </a:endParaRPr>
          </a:p>
        </p:txBody>
      </p:sp>
      <p:sp>
        <p:nvSpPr>
          <p:cNvPr id="37" name="Seta para cima 36"/>
          <p:cNvSpPr/>
          <p:nvPr/>
        </p:nvSpPr>
        <p:spPr>
          <a:xfrm rot="16200000">
            <a:off x="6758269" y="2923324"/>
            <a:ext cx="663677" cy="427703"/>
          </a:xfrm>
          <a:prstGeom prst="upArrow">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cxnSp>
        <p:nvCxnSpPr>
          <p:cNvPr id="38" name="Forma 37"/>
          <p:cNvCxnSpPr>
            <a:stCxn id="34" idx="2"/>
          </p:cNvCxnSpPr>
          <p:nvPr/>
        </p:nvCxnSpPr>
        <p:spPr>
          <a:xfrm>
            <a:off x="7020273" y="1509192"/>
            <a:ext cx="1116123" cy="1224137"/>
          </a:xfrm>
          <a:prstGeom prst="bentConnector2">
            <a:avLst/>
          </a:prstGeom>
          <a:ln w="19050">
            <a:headEnd type="triangle"/>
            <a:tailEnd type="arrow"/>
          </a:ln>
          <a:effectLst>
            <a:outerShdw blurRad="50800" dist="38100" dir="18900000" algn="b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Forma 38"/>
          <p:cNvCxnSpPr>
            <a:endCxn id="35" idx="0"/>
          </p:cNvCxnSpPr>
          <p:nvPr/>
        </p:nvCxnSpPr>
        <p:spPr>
          <a:xfrm rot="5400000">
            <a:off x="6924559" y="3325856"/>
            <a:ext cx="919460" cy="1504215"/>
          </a:xfrm>
          <a:prstGeom prst="bentConnector2">
            <a:avLst/>
          </a:prstGeom>
          <a:ln w="19050">
            <a:headEnd type="arrow"/>
            <a:tailEnd type="arrow"/>
          </a:ln>
          <a:effectLst>
            <a:outerShdw blurRad="50800" dist="38100" dir="18900000" algn="b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0" name="Divisa 39"/>
          <p:cNvSpPr/>
          <p:nvPr/>
        </p:nvSpPr>
        <p:spPr>
          <a:xfrm>
            <a:off x="2483768" y="2229273"/>
            <a:ext cx="255029" cy="314053"/>
          </a:xfrm>
          <a:prstGeom prst="chevron">
            <a:avLst/>
          </a:prstGeom>
          <a:effectLst>
            <a:outerShdw blurRad="50800" dist="38100" dir="18900000" algn="b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sz="1200">
              <a:solidFill>
                <a:schemeClr val="tx1"/>
              </a:solidFill>
            </a:endParaRPr>
          </a:p>
        </p:txBody>
      </p:sp>
      <p:sp>
        <p:nvSpPr>
          <p:cNvPr id="41" name="Pentágono 40"/>
          <p:cNvSpPr/>
          <p:nvPr/>
        </p:nvSpPr>
        <p:spPr>
          <a:xfrm>
            <a:off x="1475656" y="2229273"/>
            <a:ext cx="1052298" cy="321032"/>
          </a:xfrm>
          <a:prstGeom prst="homePlate">
            <a:avLst/>
          </a:prstGeom>
          <a:gradFill flip="none" rotWithShape="0">
            <a:gsLst>
              <a:gs pos="0">
                <a:schemeClr val="tx2">
                  <a:lumMod val="60000"/>
                  <a:lumOff val="40000"/>
                </a:schemeClr>
              </a:gs>
              <a:gs pos="80000">
                <a:schemeClr val="accent1">
                  <a:shade val="93000"/>
                  <a:satMod val="130000"/>
                </a:schemeClr>
              </a:gs>
              <a:gs pos="100000">
                <a:schemeClr val="accent1">
                  <a:shade val="94000"/>
                  <a:satMod val="135000"/>
                </a:schemeClr>
              </a:gs>
            </a:gsLst>
            <a:lin ang="16200000" scaled="0"/>
            <a:tileRect/>
          </a:gradFill>
          <a:effectLst>
            <a:outerShdw blurRad="50800" dist="38100" dir="18900000" algn="b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pt-PT" sz="1200" dirty="0" smtClean="0"/>
              <a:t>Contabilistas</a:t>
            </a:r>
            <a:endParaRPr lang="pt-PT" sz="1200" dirty="0"/>
          </a:p>
        </p:txBody>
      </p:sp>
      <p:sp>
        <p:nvSpPr>
          <p:cNvPr id="42" name="Divisa 41"/>
          <p:cNvSpPr/>
          <p:nvPr/>
        </p:nvSpPr>
        <p:spPr>
          <a:xfrm>
            <a:off x="2483768" y="3813449"/>
            <a:ext cx="255029" cy="314053"/>
          </a:xfrm>
          <a:prstGeom prst="chevron">
            <a:avLst/>
          </a:prstGeom>
          <a:effectLst>
            <a:outerShdw blurRad="50800" dist="38100" dir="18900000" algn="b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sz="1200">
              <a:solidFill>
                <a:schemeClr val="tx1"/>
              </a:solidFill>
            </a:endParaRPr>
          </a:p>
        </p:txBody>
      </p:sp>
      <p:sp>
        <p:nvSpPr>
          <p:cNvPr id="43" name="Pentágono 42"/>
          <p:cNvSpPr/>
          <p:nvPr/>
        </p:nvSpPr>
        <p:spPr>
          <a:xfrm>
            <a:off x="1475656" y="3813449"/>
            <a:ext cx="1052298" cy="321032"/>
          </a:xfrm>
          <a:prstGeom prst="homePlate">
            <a:avLst/>
          </a:prstGeom>
          <a:gradFill flip="none" rotWithShape="0">
            <a:gsLst>
              <a:gs pos="0">
                <a:srgbClr val="00A4E2"/>
              </a:gs>
              <a:gs pos="80000">
                <a:schemeClr val="accent1">
                  <a:shade val="93000"/>
                  <a:satMod val="130000"/>
                </a:schemeClr>
              </a:gs>
              <a:gs pos="100000">
                <a:schemeClr val="accent1">
                  <a:shade val="94000"/>
                  <a:satMod val="135000"/>
                </a:schemeClr>
              </a:gs>
            </a:gsLst>
            <a:lin ang="16200000" scaled="0"/>
            <a:tileRect/>
          </a:gradFill>
          <a:effectLst>
            <a:outerShdw blurRad="50800" dist="38100" dir="18900000" algn="b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pt-PT" sz="1200" dirty="0" smtClean="0"/>
              <a:t>Financeiros</a:t>
            </a:r>
            <a:endParaRPr lang="pt-PT" sz="1200" dirty="0"/>
          </a:p>
        </p:txBody>
      </p:sp>
      <p:sp>
        <p:nvSpPr>
          <p:cNvPr id="44" name="Rectângulo 43"/>
          <p:cNvSpPr/>
          <p:nvPr/>
        </p:nvSpPr>
        <p:spPr>
          <a:xfrm>
            <a:off x="1403648" y="5397624"/>
            <a:ext cx="1224135" cy="360040"/>
          </a:xfrm>
          <a:prstGeom prst="rect">
            <a:avLst/>
          </a:prstGeom>
          <a:gradFill>
            <a:gsLst>
              <a:gs pos="0">
                <a:srgbClr val="00A4E2"/>
              </a:gs>
              <a:gs pos="80000">
                <a:schemeClr val="accent1">
                  <a:shade val="93000"/>
                  <a:satMod val="130000"/>
                </a:schemeClr>
              </a:gs>
              <a:gs pos="100000">
                <a:schemeClr val="accent1">
                  <a:shade val="94000"/>
                  <a:satMod val="135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pt-PT" sz="1400" dirty="0" smtClean="0"/>
              <a:t>Juristas</a:t>
            </a:r>
            <a:endParaRPr lang="pt-PT" sz="1400" dirty="0"/>
          </a:p>
        </p:txBody>
      </p:sp>
      <p:sp>
        <p:nvSpPr>
          <p:cNvPr id="45" name="Rectângulo 44"/>
          <p:cNvSpPr/>
          <p:nvPr/>
        </p:nvSpPr>
        <p:spPr>
          <a:xfrm>
            <a:off x="107504" y="5397624"/>
            <a:ext cx="1224135" cy="3600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pt-PT" sz="1400" dirty="0" smtClean="0"/>
              <a:t>Economistas</a:t>
            </a:r>
            <a:endParaRPr lang="pt-PT" sz="1400" dirty="0"/>
          </a:p>
        </p:txBody>
      </p:sp>
      <p:sp>
        <p:nvSpPr>
          <p:cNvPr id="46" name="Rectângulo 45"/>
          <p:cNvSpPr/>
          <p:nvPr/>
        </p:nvSpPr>
        <p:spPr>
          <a:xfrm>
            <a:off x="2699792" y="5397624"/>
            <a:ext cx="1224135" cy="3600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pt-PT" sz="1400" dirty="0" smtClean="0"/>
              <a:t>Actuários</a:t>
            </a:r>
            <a:endParaRPr lang="pt-PT" sz="1400" dirty="0"/>
          </a:p>
        </p:txBody>
      </p:sp>
      <p:sp>
        <p:nvSpPr>
          <p:cNvPr id="47" name="Rectângulo 46"/>
          <p:cNvSpPr/>
          <p:nvPr/>
        </p:nvSpPr>
        <p:spPr>
          <a:xfrm>
            <a:off x="6588224" y="5397624"/>
            <a:ext cx="1224135" cy="360040"/>
          </a:xfrm>
          <a:prstGeom prst="rect">
            <a:avLst/>
          </a:prstGeom>
          <a:gradFill>
            <a:gsLst>
              <a:gs pos="0">
                <a:srgbClr val="00A4E2"/>
              </a:gs>
              <a:gs pos="80000">
                <a:schemeClr val="accent1">
                  <a:shade val="93000"/>
                  <a:satMod val="130000"/>
                </a:schemeClr>
              </a:gs>
              <a:gs pos="100000">
                <a:schemeClr val="accent1">
                  <a:shade val="94000"/>
                  <a:satMod val="135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pt-PT" sz="1400" dirty="0" smtClean="0"/>
              <a:t>Fiscalistas</a:t>
            </a:r>
            <a:endParaRPr lang="pt-PT" sz="1400" dirty="0"/>
          </a:p>
        </p:txBody>
      </p:sp>
      <p:sp>
        <p:nvSpPr>
          <p:cNvPr id="48" name="Rectângulo 47"/>
          <p:cNvSpPr/>
          <p:nvPr/>
        </p:nvSpPr>
        <p:spPr>
          <a:xfrm>
            <a:off x="3995936" y="5397624"/>
            <a:ext cx="1224135" cy="3600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pt-PT" sz="1400" dirty="0" smtClean="0"/>
              <a:t>Auditores</a:t>
            </a:r>
            <a:endParaRPr lang="pt-PT" sz="1400" dirty="0"/>
          </a:p>
        </p:txBody>
      </p:sp>
      <p:sp>
        <p:nvSpPr>
          <p:cNvPr id="49" name="Rectângulo 48"/>
          <p:cNvSpPr/>
          <p:nvPr/>
        </p:nvSpPr>
        <p:spPr>
          <a:xfrm>
            <a:off x="5292080" y="5397624"/>
            <a:ext cx="1224135" cy="360040"/>
          </a:xfrm>
          <a:prstGeom prst="rect">
            <a:avLst/>
          </a:prstGeom>
          <a:gradFill>
            <a:gsLst>
              <a:gs pos="0">
                <a:srgbClr val="00A4E2"/>
              </a:gs>
              <a:gs pos="80000">
                <a:schemeClr val="accent1">
                  <a:shade val="93000"/>
                  <a:satMod val="130000"/>
                </a:schemeClr>
              </a:gs>
              <a:gs pos="100000">
                <a:schemeClr val="accent1">
                  <a:shade val="94000"/>
                  <a:satMod val="135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pt-PT" sz="1400" dirty="0" smtClean="0"/>
              <a:t>Estatísticos</a:t>
            </a:r>
            <a:endParaRPr lang="pt-PT" sz="1400" dirty="0"/>
          </a:p>
        </p:txBody>
      </p:sp>
      <p:sp>
        <p:nvSpPr>
          <p:cNvPr id="50" name="Rectângulo 49"/>
          <p:cNvSpPr/>
          <p:nvPr/>
        </p:nvSpPr>
        <p:spPr>
          <a:xfrm>
            <a:off x="7919865" y="5397624"/>
            <a:ext cx="1116631" cy="3600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pt-PT" sz="1400" i="1" dirty="0" smtClean="0"/>
              <a:t>Avaliadores</a:t>
            </a:r>
            <a:endParaRPr lang="pt-PT" sz="1400" i="1" dirty="0"/>
          </a:p>
        </p:txBody>
      </p:sp>
      <p:sp>
        <p:nvSpPr>
          <p:cNvPr id="51" name="CaixaDeTexto 50"/>
          <p:cNvSpPr txBox="1"/>
          <p:nvPr/>
        </p:nvSpPr>
        <p:spPr>
          <a:xfrm>
            <a:off x="179512" y="5829672"/>
            <a:ext cx="1187624" cy="307777"/>
          </a:xfrm>
          <a:prstGeom prst="rect">
            <a:avLst/>
          </a:prstGeom>
          <a:noFill/>
        </p:spPr>
        <p:txBody>
          <a:bodyPr wrap="square" rtlCol="0">
            <a:spAutoFit/>
          </a:bodyPr>
          <a:lstStyle/>
          <a:p>
            <a:pPr algn="ctr"/>
            <a:r>
              <a:rPr lang="pt-PT" sz="1400" dirty="0" smtClean="0">
                <a:solidFill>
                  <a:srgbClr val="002060"/>
                </a:solidFill>
              </a:rPr>
              <a:t>NCRF 17</a:t>
            </a:r>
            <a:endParaRPr lang="pt-PT" sz="1400" dirty="0">
              <a:solidFill>
                <a:srgbClr val="002060"/>
              </a:solidFill>
            </a:endParaRPr>
          </a:p>
        </p:txBody>
      </p:sp>
      <p:sp>
        <p:nvSpPr>
          <p:cNvPr id="52" name="CaixaDeTexto 51"/>
          <p:cNvSpPr txBox="1"/>
          <p:nvPr/>
        </p:nvSpPr>
        <p:spPr>
          <a:xfrm>
            <a:off x="1475656" y="5829672"/>
            <a:ext cx="1187624" cy="307777"/>
          </a:xfrm>
          <a:prstGeom prst="rect">
            <a:avLst/>
          </a:prstGeom>
          <a:noFill/>
        </p:spPr>
        <p:txBody>
          <a:bodyPr wrap="square" rtlCol="0">
            <a:spAutoFit/>
          </a:bodyPr>
          <a:lstStyle/>
          <a:p>
            <a:pPr algn="ctr"/>
            <a:r>
              <a:rPr lang="pt-PT" sz="1400" dirty="0" smtClean="0">
                <a:solidFill>
                  <a:srgbClr val="002060"/>
                </a:solidFill>
              </a:rPr>
              <a:t>NCRF 21</a:t>
            </a:r>
            <a:endParaRPr lang="pt-PT" sz="1400" dirty="0">
              <a:solidFill>
                <a:srgbClr val="002060"/>
              </a:solidFill>
            </a:endParaRPr>
          </a:p>
        </p:txBody>
      </p:sp>
      <p:sp>
        <p:nvSpPr>
          <p:cNvPr id="53" name="CaixaDeTexto 52"/>
          <p:cNvSpPr txBox="1"/>
          <p:nvPr/>
        </p:nvSpPr>
        <p:spPr>
          <a:xfrm>
            <a:off x="5292080" y="5829672"/>
            <a:ext cx="1187624" cy="307777"/>
          </a:xfrm>
          <a:prstGeom prst="rect">
            <a:avLst/>
          </a:prstGeom>
          <a:noFill/>
        </p:spPr>
        <p:txBody>
          <a:bodyPr wrap="square" rtlCol="0">
            <a:spAutoFit/>
          </a:bodyPr>
          <a:lstStyle/>
          <a:p>
            <a:pPr algn="ctr"/>
            <a:r>
              <a:rPr lang="pt-PT" sz="1400" dirty="0" smtClean="0">
                <a:solidFill>
                  <a:srgbClr val="002060"/>
                </a:solidFill>
              </a:rPr>
              <a:t>NCRF 21</a:t>
            </a:r>
            <a:endParaRPr lang="pt-PT" sz="1400" dirty="0">
              <a:solidFill>
                <a:srgbClr val="002060"/>
              </a:solidFill>
            </a:endParaRPr>
          </a:p>
        </p:txBody>
      </p:sp>
      <p:sp>
        <p:nvSpPr>
          <p:cNvPr id="54" name="CaixaDeTexto 53"/>
          <p:cNvSpPr txBox="1"/>
          <p:nvPr/>
        </p:nvSpPr>
        <p:spPr>
          <a:xfrm>
            <a:off x="6588224" y="5829672"/>
            <a:ext cx="1187624" cy="307777"/>
          </a:xfrm>
          <a:prstGeom prst="rect">
            <a:avLst/>
          </a:prstGeom>
          <a:noFill/>
        </p:spPr>
        <p:txBody>
          <a:bodyPr wrap="square" rtlCol="0">
            <a:spAutoFit/>
          </a:bodyPr>
          <a:lstStyle/>
          <a:p>
            <a:pPr algn="ctr"/>
            <a:r>
              <a:rPr lang="pt-PT" sz="1400" dirty="0" smtClean="0">
                <a:solidFill>
                  <a:srgbClr val="002060"/>
                </a:solidFill>
              </a:rPr>
              <a:t>NCRF 25</a:t>
            </a:r>
            <a:endParaRPr lang="pt-PT" sz="1400" dirty="0">
              <a:solidFill>
                <a:srgbClr val="002060"/>
              </a:solidFill>
            </a:endParaRPr>
          </a:p>
        </p:txBody>
      </p:sp>
      <p:sp>
        <p:nvSpPr>
          <p:cNvPr id="55" name="CaixaDeTexto 54"/>
          <p:cNvSpPr txBox="1"/>
          <p:nvPr/>
        </p:nvSpPr>
        <p:spPr>
          <a:xfrm>
            <a:off x="7956376" y="5829672"/>
            <a:ext cx="1187624" cy="307777"/>
          </a:xfrm>
          <a:prstGeom prst="rect">
            <a:avLst/>
          </a:prstGeom>
          <a:noFill/>
        </p:spPr>
        <p:txBody>
          <a:bodyPr wrap="square" rtlCol="0">
            <a:spAutoFit/>
          </a:bodyPr>
          <a:lstStyle/>
          <a:p>
            <a:pPr algn="ctr"/>
            <a:r>
              <a:rPr lang="pt-PT" sz="1400" dirty="0" smtClean="0">
                <a:solidFill>
                  <a:srgbClr val="002060"/>
                </a:solidFill>
              </a:rPr>
              <a:t>NCRF 11/12</a:t>
            </a:r>
            <a:endParaRPr lang="pt-PT" sz="1400" dirty="0">
              <a:solidFill>
                <a:srgbClr val="002060"/>
              </a:solidFill>
            </a:endParaRPr>
          </a:p>
        </p:txBody>
      </p:sp>
      <p:sp>
        <p:nvSpPr>
          <p:cNvPr id="56" name="CaixaDeTexto 55"/>
          <p:cNvSpPr txBox="1"/>
          <p:nvPr/>
        </p:nvSpPr>
        <p:spPr>
          <a:xfrm>
            <a:off x="2771800" y="5829672"/>
            <a:ext cx="1187624" cy="307777"/>
          </a:xfrm>
          <a:prstGeom prst="rect">
            <a:avLst/>
          </a:prstGeom>
          <a:noFill/>
        </p:spPr>
        <p:txBody>
          <a:bodyPr wrap="square" rtlCol="0">
            <a:spAutoFit/>
          </a:bodyPr>
          <a:lstStyle/>
          <a:p>
            <a:pPr algn="ctr"/>
            <a:r>
              <a:rPr lang="pt-PT" sz="1400" dirty="0" smtClean="0">
                <a:solidFill>
                  <a:srgbClr val="002060"/>
                </a:solidFill>
              </a:rPr>
              <a:t>NCRF 28</a:t>
            </a:r>
            <a:endParaRPr lang="pt-PT" sz="1400" dirty="0">
              <a:solidFill>
                <a:srgbClr val="002060"/>
              </a:solidFill>
            </a:endParaRPr>
          </a:p>
        </p:txBody>
      </p:sp>
      <p:sp>
        <p:nvSpPr>
          <p:cNvPr id="57" name="CaixaDeTexto 56"/>
          <p:cNvSpPr txBox="1"/>
          <p:nvPr/>
        </p:nvSpPr>
        <p:spPr>
          <a:xfrm>
            <a:off x="3995936" y="5829672"/>
            <a:ext cx="1187624" cy="307777"/>
          </a:xfrm>
          <a:prstGeom prst="rect">
            <a:avLst/>
          </a:prstGeom>
          <a:noFill/>
        </p:spPr>
        <p:txBody>
          <a:bodyPr wrap="square" rtlCol="0">
            <a:spAutoFit/>
          </a:bodyPr>
          <a:lstStyle/>
          <a:p>
            <a:pPr algn="ctr"/>
            <a:r>
              <a:rPr lang="pt-PT" sz="1400" dirty="0" smtClean="0">
                <a:solidFill>
                  <a:srgbClr val="002060"/>
                </a:solidFill>
              </a:rPr>
              <a:t>EC</a:t>
            </a:r>
            <a:endParaRPr lang="pt-PT" sz="1400" dirty="0">
              <a:solidFill>
                <a:srgbClr val="002060"/>
              </a:solidFill>
            </a:endParaRPr>
          </a:p>
        </p:txBody>
      </p:sp>
      <p:cxnSp>
        <p:nvCxnSpPr>
          <p:cNvPr id="58" name="Conexão em ângulos rectos 47"/>
          <p:cNvCxnSpPr>
            <a:stCxn id="31" idx="1"/>
            <a:endCxn id="32" idx="0"/>
          </p:cNvCxnSpPr>
          <p:nvPr/>
        </p:nvCxnSpPr>
        <p:spPr>
          <a:xfrm rot="10800000" flipH="1" flipV="1">
            <a:off x="1259632" y="3165376"/>
            <a:ext cx="3312368" cy="2016224"/>
          </a:xfrm>
          <a:prstGeom prst="bentConnector4">
            <a:avLst>
              <a:gd name="adj1" fmla="val -6901"/>
              <a:gd name="adj2" fmla="val 7857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59" name="Imagem 58" descr="account%20manager.jpg"/>
          <p:cNvPicPr>
            <a:picLocks noChangeAspect="1"/>
          </p:cNvPicPr>
          <p:nvPr/>
        </p:nvPicPr>
        <p:blipFill>
          <a:blip r:embed="rId9" cstate="print"/>
          <a:stretch>
            <a:fillRect/>
          </a:stretch>
        </p:blipFill>
        <p:spPr>
          <a:xfrm>
            <a:off x="1475656" y="2687764"/>
            <a:ext cx="1080120" cy="881793"/>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ângulo 18"/>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Níveis de aplicação</a:t>
            </a:r>
            <a:endParaRPr lang="pt-PT" sz="2400" b="1" dirty="0">
              <a:solidFill>
                <a:schemeClr val="bg1"/>
              </a:solidFill>
            </a:endParaRPr>
          </a:p>
        </p:txBody>
      </p:sp>
      <p:pic>
        <p:nvPicPr>
          <p:cNvPr id="20" name="Imagem 19"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1" name="CaixaDeTexto 2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5" name="Marcador de Posição da Data 24"/>
          <p:cNvSpPr>
            <a:spLocks noGrp="1"/>
          </p:cNvSpPr>
          <p:nvPr>
            <p:ph type="dt" sz="half" idx="10"/>
          </p:nvPr>
        </p:nvSpPr>
        <p:spPr/>
        <p:txBody>
          <a:bodyPr/>
          <a:lstStyle/>
          <a:p>
            <a:r>
              <a:rPr lang="pt-PT" smtClean="0"/>
              <a:t>João Gomes /Jorge Pires</a:t>
            </a:r>
            <a:endParaRPr lang="en-US"/>
          </a:p>
        </p:txBody>
      </p:sp>
      <p:sp>
        <p:nvSpPr>
          <p:cNvPr id="26" name="Marcador de Posição do Número do Diapositivo 25"/>
          <p:cNvSpPr>
            <a:spLocks noGrp="1"/>
          </p:cNvSpPr>
          <p:nvPr>
            <p:ph type="sldNum" sz="quarter" idx="12"/>
          </p:nvPr>
        </p:nvSpPr>
        <p:spPr/>
        <p:txBody>
          <a:bodyPr/>
          <a:lstStyle/>
          <a:p>
            <a:fld id="{8745C66F-FC7B-4C52-931F-EAABACA1CBDF}" type="slidenum">
              <a:rPr lang="en-US" smtClean="0"/>
              <a:pPr/>
              <a:t>50</a:t>
            </a:fld>
            <a:endParaRPr lang="en-US"/>
          </a:p>
        </p:txBody>
      </p:sp>
      <p:sp>
        <p:nvSpPr>
          <p:cNvPr id="27" name="Marcador de Posição do Rodapé 26"/>
          <p:cNvSpPr>
            <a:spLocks noGrp="1"/>
          </p:cNvSpPr>
          <p:nvPr>
            <p:ph type="ftr" sz="quarter" idx="11"/>
          </p:nvPr>
        </p:nvSpPr>
        <p:spPr/>
        <p:txBody>
          <a:bodyPr/>
          <a:lstStyle/>
          <a:p>
            <a:r>
              <a:rPr lang="en-US" smtClean="0"/>
              <a:t>Contabilidade Financeira</a:t>
            </a:r>
            <a:endParaRPr lang="en-US"/>
          </a:p>
        </p:txBody>
      </p:sp>
      <p:sp>
        <p:nvSpPr>
          <p:cNvPr id="8" name="Rectangle 2"/>
          <p:cNvSpPr txBox="1">
            <a:spLocks noChangeArrowheads="1"/>
          </p:cNvSpPr>
          <p:nvPr/>
        </p:nvSpPr>
        <p:spPr bwMode="auto">
          <a:xfrm>
            <a:off x="683568" y="2060848"/>
            <a:ext cx="7473950" cy="503238"/>
          </a:xfrm>
          <a:prstGeom prst="rect">
            <a:avLst/>
          </a:prstGeom>
          <a:noFill/>
          <a:ln w="9525">
            <a:noFill/>
            <a:miter lim="800000"/>
            <a:headEnd/>
            <a:tailEnd/>
          </a:ln>
        </p:spPr>
        <p:txBody>
          <a:bodyPr anchor="ctr"/>
          <a:lstStyle/>
          <a:p>
            <a:pPr marL="762000" indent="-762000">
              <a:defRPr/>
            </a:pPr>
            <a:r>
              <a:rPr lang="pt-PT" sz="2800" b="1" cap="small" dirty="0" smtClean="0">
                <a:solidFill>
                  <a:schemeClr val="tx2">
                    <a:lumMod val="60000"/>
                    <a:lumOff val="40000"/>
                  </a:schemeClr>
                </a:solidFill>
                <a:latin typeface="+mj-lt"/>
                <a:ea typeface="+mj-ea"/>
                <a:cs typeface="+mj-cs"/>
              </a:rPr>
              <a:t>Entidades do Regime Geral</a:t>
            </a:r>
            <a:endParaRPr lang="pt-PT" sz="2800" b="1" cap="small" dirty="0">
              <a:solidFill>
                <a:schemeClr val="tx2">
                  <a:lumMod val="60000"/>
                  <a:lumOff val="40000"/>
                </a:schemeClr>
              </a:solidFill>
              <a:latin typeface="+mj-lt"/>
              <a:ea typeface="+mj-ea"/>
              <a:cs typeface="+mj-cs"/>
            </a:endParaRPr>
          </a:p>
        </p:txBody>
      </p:sp>
      <p:sp>
        <p:nvSpPr>
          <p:cNvPr id="9" name="Rectangle 1"/>
          <p:cNvSpPr>
            <a:spLocks noChangeArrowheads="1"/>
          </p:cNvSpPr>
          <p:nvPr/>
        </p:nvSpPr>
        <p:spPr bwMode="auto">
          <a:xfrm>
            <a:off x="683568" y="2636912"/>
            <a:ext cx="7776864"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pt-PT" sz="2000" dirty="0" smtClean="0">
                <a:latin typeface="+mn-lt"/>
              </a:rPr>
              <a:t>São todas as entidades que não sejam classificadas com Pequenas entidades (PE) ou como Microentidades (ME) e aplicam as 28 Normas Contabilísticas e de Relato Financeiro (NCRF).</a:t>
            </a:r>
            <a:endParaRPr lang="pt-PT" sz="2000" dirty="0">
              <a:latin typeface="+mn-lt"/>
            </a:endParaRPr>
          </a:p>
        </p:txBody>
      </p:sp>
      <p:sp>
        <p:nvSpPr>
          <p:cNvPr id="10" name="Rectangle 2"/>
          <p:cNvSpPr txBox="1">
            <a:spLocks noChangeArrowheads="1"/>
          </p:cNvSpPr>
          <p:nvPr/>
        </p:nvSpPr>
        <p:spPr bwMode="auto">
          <a:xfrm>
            <a:off x="2627784" y="3933056"/>
            <a:ext cx="3888432" cy="648072"/>
          </a:xfrm>
          <a:prstGeom prst="rect">
            <a:avLst/>
          </a:prstGeom>
          <a:solidFill>
            <a:schemeClr val="accent1">
              <a:lumMod val="75000"/>
            </a:schemeClr>
          </a:solidFill>
          <a:ln w="9525">
            <a:noFill/>
            <a:miter lim="800000"/>
            <a:headEnd/>
            <a:tailEnd/>
          </a:ln>
        </p:spPr>
        <p:txBody>
          <a:bodyPr anchor="ctr"/>
          <a:lstStyle/>
          <a:p>
            <a:pPr marL="762000" indent="-762000" algn="ctr">
              <a:defRPr/>
            </a:pPr>
            <a:r>
              <a:rPr lang="pt-PT" sz="2800" b="1" cap="small" dirty="0" smtClean="0">
                <a:solidFill>
                  <a:schemeClr val="bg1"/>
                </a:solidFill>
                <a:latin typeface="+mj-lt"/>
                <a:ea typeface="+mj-ea"/>
                <a:cs typeface="+mj-cs"/>
              </a:rPr>
              <a:t>28 NCRF</a:t>
            </a:r>
            <a:endParaRPr lang="pt-PT" sz="2800" b="1" cap="small" dirty="0">
              <a:solidFill>
                <a:schemeClr val="bg1"/>
              </a:solidFill>
              <a:latin typeface="+mj-lt"/>
              <a:ea typeface="+mj-ea"/>
              <a:cs typeface="+mj-cs"/>
            </a:endParaRPr>
          </a:p>
        </p:txBody>
      </p:sp>
      <p:sp>
        <p:nvSpPr>
          <p:cNvPr id="11" name="Rectangle 2"/>
          <p:cNvSpPr txBox="1">
            <a:spLocks noChangeArrowheads="1"/>
          </p:cNvSpPr>
          <p:nvPr/>
        </p:nvSpPr>
        <p:spPr bwMode="auto">
          <a:xfrm>
            <a:off x="762000" y="5334000"/>
            <a:ext cx="7473950" cy="503238"/>
          </a:xfrm>
          <a:prstGeom prst="rect">
            <a:avLst/>
          </a:prstGeom>
          <a:noFill/>
          <a:ln w="9525">
            <a:noFill/>
            <a:miter lim="800000"/>
            <a:headEnd/>
            <a:tailEnd/>
          </a:ln>
        </p:spPr>
        <p:txBody>
          <a:bodyPr anchor="ctr"/>
          <a:lstStyle/>
          <a:p>
            <a:pPr marL="762000" indent="-762000" algn="ctr">
              <a:defRPr/>
            </a:pPr>
            <a:r>
              <a:rPr lang="pt-PT" sz="2400" b="1" cap="small" dirty="0" smtClean="0">
                <a:latin typeface="+mj-lt"/>
                <a:ea typeface="+mj-ea"/>
                <a:cs typeface="+mj-cs"/>
              </a:rPr>
              <a:t>Decreto-Lei n.º 158/2009</a:t>
            </a:r>
          </a:p>
          <a:p>
            <a:pPr marL="762000" indent="-762000" algn="ctr">
              <a:defRPr/>
            </a:pPr>
            <a:r>
              <a:rPr lang="pt-PT" sz="2400" b="1" cap="small" dirty="0" smtClean="0">
                <a:latin typeface="+mj-lt"/>
                <a:ea typeface="+mj-ea"/>
                <a:cs typeface="+mj-cs"/>
              </a:rPr>
              <a:t>Aviso n.º 15655/2009</a:t>
            </a:r>
            <a:endParaRPr lang="pt-PT" sz="2400" b="1" cap="small" dirty="0">
              <a:latin typeface="+mj-lt"/>
              <a:ea typeface="+mj-ea"/>
              <a:cs typeface="+mj-cs"/>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ângulo 18"/>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Níveis de aplicação</a:t>
            </a:r>
            <a:endParaRPr lang="pt-PT" sz="2400" b="1" dirty="0">
              <a:solidFill>
                <a:schemeClr val="bg1"/>
              </a:solidFill>
            </a:endParaRPr>
          </a:p>
        </p:txBody>
      </p:sp>
      <p:pic>
        <p:nvPicPr>
          <p:cNvPr id="20" name="Imagem 19"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1" name="CaixaDeTexto 2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5" name="Marcador de Posição da Data 24"/>
          <p:cNvSpPr>
            <a:spLocks noGrp="1"/>
          </p:cNvSpPr>
          <p:nvPr>
            <p:ph type="dt" sz="half" idx="10"/>
          </p:nvPr>
        </p:nvSpPr>
        <p:spPr/>
        <p:txBody>
          <a:bodyPr/>
          <a:lstStyle/>
          <a:p>
            <a:r>
              <a:rPr lang="pt-PT" smtClean="0"/>
              <a:t>João Gomes /Jorge Pires</a:t>
            </a:r>
            <a:endParaRPr lang="en-US"/>
          </a:p>
        </p:txBody>
      </p:sp>
      <p:sp>
        <p:nvSpPr>
          <p:cNvPr id="26" name="Marcador de Posição do Número do Diapositivo 25"/>
          <p:cNvSpPr>
            <a:spLocks noGrp="1"/>
          </p:cNvSpPr>
          <p:nvPr>
            <p:ph type="sldNum" sz="quarter" idx="12"/>
          </p:nvPr>
        </p:nvSpPr>
        <p:spPr/>
        <p:txBody>
          <a:bodyPr/>
          <a:lstStyle/>
          <a:p>
            <a:fld id="{8745C66F-FC7B-4C52-931F-EAABACA1CBDF}" type="slidenum">
              <a:rPr lang="en-US" smtClean="0"/>
              <a:pPr/>
              <a:t>51</a:t>
            </a:fld>
            <a:endParaRPr lang="en-US"/>
          </a:p>
        </p:txBody>
      </p:sp>
      <p:sp>
        <p:nvSpPr>
          <p:cNvPr id="27" name="Marcador de Posição do Rodapé 26"/>
          <p:cNvSpPr>
            <a:spLocks noGrp="1"/>
          </p:cNvSpPr>
          <p:nvPr>
            <p:ph type="ftr" sz="quarter" idx="11"/>
          </p:nvPr>
        </p:nvSpPr>
        <p:spPr/>
        <p:txBody>
          <a:bodyPr/>
          <a:lstStyle/>
          <a:p>
            <a:r>
              <a:rPr lang="en-US" smtClean="0"/>
              <a:t>Contabilidade Financeira</a:t>
            </a:r>
            <a:endParaRPr lang="en-US"/>
          </a:p>
        </p:txBody>
      </p:sp>
      <p:sp>
        <p:nvSpPr>
          <p:cNvPr id="8" name="Rectangle 2"/>
          <p:cNvSpPr txBox="1">
            <a:spLocks noChangeArrowheads="1"/>
          </p:cNvSpPr>
          <p:nvPr/>
        </p:nvSpPr>
        <p:spPr bwMode="auto">
          <a:xfrm>
            <a:off x="683568" y="2060848"/>
            <a:ext cx="7473950" cy="503238"/>
          </a:xfrm>
          <a:prstGeom prst="rect">
            <a:avLst/>
          </a:prstGeom>
          <a:noFill/>
          <a:ln w="9525">
            <a:noFill/>
            <a:miter lim="800000"/>
            <a:headEnd/>
            <a:tailEnd/>
          </a:ln>
        </p:spPr>
        <p:txBody>
          <a:bodyPr anchor="ctr"/>
          <a:lstStyle/>
          <a:p>
            <a:pPr marL="762000" indent="-762000">
              <a:defRPr/>
            </a:pPr>
            <a:r>
              <a:rPr lang="pt-PT" sz="2800" b="1" cap="small" dirty="0" smtClean="0">
                <a:solidFill>
                  <a:schemeClr val="tx2">
                    <a:lumMod val="60000"/>
                    <a:lumOff val="40000"/>
                  </a:schemeClr>
                </a:solidFill>
                <a:latin typeface="+mj-lt"/>
                <a:ea typeface="+mj-ea"/>
                <a:cs typeface="+mj-cs"/>
              </a:rPr>
              <a:t>Pequenas Entidades</a:t>
            </a:r>
            <a:endParaRPr lang="pt-PT" sz="2800" b="1" cap="small" dirty="0">
              <a:solidFill>
                <a:schemeClr val="tx2">
                  <a:lumMod val="60000"/>
                  <a:lumOff val="40000"/>
                </a:schemeClr>
              </a:solidFill>
              <a:latin typeface="+mj-lt"/>
              <a:ea typeface="+mj-ea"/>
              <a:cs typeface="+mj-cs"/>
            </a:endParaRPr>
          </a:p>
        </p:txBody>
      </p:sp>
      <p:sp>
        <p:nvSpPr>
          <p:cNvPr id="9" name="Rectangle 1"/>
          <p:cNvSpPr>
            <a:spLocks noChangeArrowheads="1"/>
          </p:cNvSpPr>
          <p:nvPr/>
        </p:nvSpPr>
        <p:spPr bwMode="auto">
          <a:xfrm>
            <a:off x="683568" y="2564904"/>
            <a:ext cx="7776864"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pt-PT" sz="2000" dirty="0" smtClean="0">
                <a:latin typeface="+mn-lt"/>
              </a:rPr>
              <a:t>Não ultrapassem dois dos três limites seguintes, excepto se sujeitas à CLC:</a:t>
            </a:r>
          </a:p>
          <a:p>
            <a:pPr algn="just"/>
            <a:r>
              <a:rPr lang="pt-PT" sz="2000" dirty="0" smtClean="0">
                <a:latin typeface="+mn-lt"/>
                <a:sym typeface="Wingdings"/>
              </a:rPr>
              <a:t> </a:t>
            </a:r>
            <a:r>
              <a:rPr lang="pt-PT" sz="2000" dirty="0" smtClean="0">
                <a:latin typeface="+mn-lt"/>
              </a:rPr>
              <a:t>Total do balanço: € 1.500.000</a:t>
            </a:r>
          </a:p>
          <a:p>
            <a:pPr algn="just"/>
            <a:r>
              <a:rPr lang="pt-PT" sz="2000" dirty="0" smtClean="0">
                <a:latin typeface="+mn-lt"/>
                <a:sym typeface="Wingdings"/>
              </a:rPr>
              <a:t> </a:t>
            </a:r>
            <a:r>
              <a:rPr lang="pt-PT" sz="2000" dirty="0" smtClean="0">
                <a:latin typeface="+mn-lt"/>
              </a:rPr>
              <a:t>Total vendas líquidas e  outros rendimentos: € 3.000.000</a:t>
            </a:r>
          </a:p>
          <a:p>
            <a:pPr algn="just"/>
            <a:r>
              <a:rPr lang="pt-PT" sz="2000" dirty="0" smtClean="0">
                <a:latin typeface="+mn-lt"/>
                <a:sym typeface="Wingdings"/>
              </a:rPr>
              <a:t> </a:t>
            </a:r>
            <a:r>
              <a:rPr lang="pt-PT" sz="2000" dirty="0" smtClean="0">
                <a:latin typeface="+mn-lt"/>
              </a:rPr>
              <a:t>N.º de trabalhadores em média no exercício: 50</a:t>
            </a:r>
            <a:endParaRPr lang="pt-PT" sz="2000" dirty="0">
              <a:latin typeface="+mn-lt"/>
              <a:ea typeface="Calibri"/>
              <a:cs typeface="Times New Roman"/>
            </a:endParaRPr>
          </a:p>
        </p:txBody>
      </p:sp>
      <p:sp>
        <p:nvSpPr>
          <p:cNvPr id="10" name="Rectangle 2"/>
          <p:cNvSpPr txBox="1">
            <a:spLocks noChangeArrowheads="1"/>
          </p:cNvSpPr>
          <p:nvPr/>
        </p:nvSpPr>
        <p:spPr bwMode="auto">
          <a:xfrm>
            <a:off x="2627784" y="4365104"/>
            <a:ext cx="3888432" cy="648072"/>
          </a:xfrm>
          <a:prstGeom prst="rect">
            <a:avLst/>
          </a:prstGeom>
          <a:solidFill>
            <a:schemeClr val="accent1">
              <a:lumMod val="75000"/>
            </a:schemeClr>
          </a:solidFill>
          <a:ln w="9525">
            <a:noFill/>
            <a:miter lim="800000"/>
            <a:headEnd/>
            <a:tailEnd/>
          </a:ln>
        </p:spPr>
        <p:txBody>
          <a:bodyPr anchor="ctr"/>
          <a:lstStyle/>
          <a:p>
            <a:pPr marL="762000" indent="-762000" algn="ctr">
              <a:defRPr/>
            </a:pPr>
            <a:r>
              <a:rPr lang="pt-PT" sz="2800" b="1" cap="small" dirty="0" smtClean="0">
                <a:solidFill>
                  <a:schemeClr val="bg1"/>
                </a:solidFill>
                <a:latin typeface="+mj-lt"/>
                <a:ea typeface="+mj-ea"/>
                <a:cs typeface="+mj-cs"/>
              </a:rPr>
              <a:t>NCRF-PE</a:t>
            </a:r>
            <a:endParaRPr lang="pt-PT" sz="2800" b="1" cap="small" dirty="0">
              <a:solidFill>
                <a:schemeClr val="bg1"/>
              </a:solidFill>
              <a:latin typeface="+mj-lt"/>
              <a:ea typeface="+mj-ea"/>
              <a:cs typeface="+mj-cs"/>
            </a:endParaRPr>
          </a:p>
        </p:txBody>
      </p:sp>
      <p:sp>
        <p:nvSpPr>
          <p:cNvPr id="11" name="Rectangle 2"/>
          <p:cNvSpPr txBox="1">
            <a:spLocks noChangeArrowheads="1"/>
          </p:cNvSpPr>
          <p:nvPr/>
        </p:nvSpPr>
        <p:spPr bwMode="auto">
          <a:xfrm>
            <a:off x="762000" y="5486400"/>
            <a:ext cx="7473950" cy="503238"/>
          </a:xfrm>
          <a:prstGeom prst="rect">
            <a:avLst/>
          </a:prstGeom>
          <a:noFill/>
          <a:ln w="9525">
            <a:noFill/>
            <a:miter lim="800000"/>
            <a:headEnd/>
            <a:tailEnd/>
          </a:ln>
        </p:spPr>
        <p:txBody>
          <a:bodyPr anchor="ctr"/>
          <a:lstStyle/>
          <a:p>
            <a:pPr marL="762000" indent="-762000" algn="ctr">
              <a:defRPr/>
            </a:pPr>
            <a:r>
              <a:rPr lang="pt-PT" sz="2400" b="1" cap="small" dirty="0" smtClean="0">
                <a:latin typeface="+mj-lt"/>
                <a:ea typeface="+mj-ea"/>
                <a:cs typeface="+mj-cs"/>
              </a:rPr>
              <a:t>Decreto-Lei n.º 158/2009</a:t>
            </a:r>
          </a:p>
          <a:p>
            <a:pPr marL="762000" indent="-762000" algn="ctr">
              <a:defRPr/>
            </a:pPr>
            <a:r>
              <a:rPr lang="pt-PT" sz="2400" b="1" cap="small" dirty="0" smtClean="0">
                <a:latin typeface="+mj-lt"/>
                <a:ea typeface="+mj-ea"/>
                <a:cs typeface="+mj-cs"/>
              </a:rPr>
              <a:t>Aviso n.º 15654/2009</a:t>
            </a:r>
          </a:p>
          <a:p>
            <a:pPr marL="762000" indent="-762000" algn="ctr">
              <a:defRPr/>
            </a:pPr>
            <a:r>
              <a:rPr lang="pt-PT" sz="2400" b="1" cap="small" dirty="0" smtClean="0">
                <a:latin typeface="+mj-lt"/>
                <a:ea typeface="+mj-ea"/>
                <a:cs typeface="+mj-cs"/>
              </a:rPr>
              <a:t>Lei n.º 20/2010</a:t>
            </a:r>
            <a:endParaRPr lang="pt-PT" sz="2400" b="1" cap="small" dirty="0">
              <a:latin typeface="+mj-lt"/>
              <a:ea typeface="+mj-ea"/>
              <a:cs typeface="+mj-cs"/>
            </a:endParaRP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ângulo 18"/>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Níveis de aplicação</a:t>
            </a:r>
            <a:endParaRPr lang="pt-PT" sz="2400" b="1" dirty="0">
              <a:solidFill>
                <a:schemeClr val="bg1"/>
              </a:solidFill>
            </a:endParaRPr>
          </a:p>
        </p:txBody>
      </p:sp>
      <p:pic>
        <p:nvPicPr>
          <p:cNvPr id="20" name="Imagem 19"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1" name="CaixaDeTexto 20"/>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5" name="Marcador de Posição da Data 24"/>
          <p:cNvSpPr>
            <a:spLocks noGrp="1"/>
          </p:cNvSpPr>
          <p:nvPr>
            <p:ph type="dt" sz="half" idx="10"/>
          </p:nvPr>
        </p:nvSpPr>
        <p:spPr/>
        <p:txBody>
          <a:bodyPr/>
          <a:lstStyle/>
          <a:p>
            <a:r>
              <a:rPr lang="pt-PT" smtClean="0"/>
              <a:t>João Gomes /Jorge Pires</a:t>
            </a:r>
            <a:endParaRPr lang="en-US"/>
          </a:p>
        </p:txBody>
      </p:sp>
      <p:sp>
        <p:nvSpPr>
          <p:cNvPr id="26" name="Marcador de Posição do Número do Diapositivo 25"/>
          <p:cNvSpPr>
            <a:spLocks noGrp="1"/>
          </p:cNvSpPr>
          <p:nvPr>
            <p:ph type="sldNum" sz="quarter" idx="12"/>
          </p:nvPr>
        </p:nvSpPr>
        <p:spPr/>
        <p:txBody>
          <a:bodyPr/>
          <a:lstStyle/>
          <a:p>
            <a:fld id="{8745C66F-FC7B-4C52-931F-EAABACA1CBDF}" type="slidenum">
              <a:rPr lang="en-US" smtClean="0"/>
              <a:pPr/>
              <a:t>52</a:t>
            </a:fld>
            <a:endParaRPr lang="en-US"/>
          </a:p>
        </p:txBody>
      </p:sp>
      <p:sp>
        <p:nvSpPr>
          <p:cNvPr id="27" name="Marcador de Posição do Rodapé 26"/>
          <p:cNvSpPr>
            <a:spLocks noGrp="1"/>
          </p:cNvSpPr>
          <p:nvPr>
            <p:ph type="ftr" sz="quarter" idx="11"/>
          </p:nvPr>
        </p:nvSpPr>
        <p:spPr/>
        <p:txBody>
          <a:bodyPr/>
          <a:lstStyle/>
          <a:p>
            <a:r>
              <a:rPr lang="en-US" smtClean="0"/>
              <a:t>Contabilidade Financeira</a:t>
            </a:r>
            <a:endParaRPr lang="en-US"/>
          </a:p>
        </p:txBody>
      </p:sp>
      <p:sp>
        <p:nvSpPr>
          <p:cNvPr id="28" name="Rectangle 2"/>
          <p:cNvSpPr txBox="1">
            <a:spLocks noChangeArrowheads="1"/>
          </p:cNvSpPr>
          <p:nvPr/>
        </p:nvSpPr>
        <p:spPr bwMode="auto">
          <a:xfrm>
            <a:off x="683568" y="2060848"/>
            <a:ext cx="7473950" cy="503238"/>
          </a:xfrm>
          <a:prstGeom prst="rect">
            <a:avLst/>
          </a:prstGeom>
          <a:noFill/>
          <a:ln w="9525">
            <a:noFill/>
            <a:miter lim="800000"/>
            <a:headEnd/>
            <a:tailEnd/>
          </a:ln>
        </p:spPr>
        <p:txBody>
          <a:bodyPr anchor="ctr"/>
          <a:lstStyle/>
          <a:p>
            <a:pPr marL="762000" indent="-762000">
              <a:defRPr/>
            </a:pPr>
            <a:r>
              <a:rPr lang="pt-PT" sz="2800" b="1" cap="small" dirty="0" smtClean="0">
                <a:solidFill>
                  <a:schemeClr val="tx2">
                    <a:lumMod val="60000"/>
                    <a:lumOff val="40000"/>
                  </a:schemeClr>
                </a:solidFill>
                <a:latin typeface="+mj-lt"/>
                <a:ea typeface="+mj-ea"/>
                <a:cs typeface="+mj-cs"/>
              </a:rPr>
              <a:t>Microentidades</a:t>
            </a:r>
            <a:endParaRPr lang="pt-PT" sz="2800" b="1" cap="small" dirty="0">
              <a:solidFill>
                <a:schemeClr val="tx2">
                  <a:lumMod val="60000"/>
                  <a:lumOff val="40000"/>
                </a:schemeClr>
              </a:solidFill>
              <a:latin typeface="+mj-lt"/>
              <a:ea typeface="+mj-ea"/>
              <a:cs typeface="+mj-cs"/>
            </a:endParaRPr>
          </a:p>
        </p:txBody>
      </p:sp>
      <p:sp>
        <p:nvSpPr>
          <p:cNvPr id="29" name="Rectangle 2"/>
          <p:cNvSpPr txBox="1">
            <a:spLocks noChangeArrowheads="1"/>
          </p:cNvSpPr>
          <p:nvPr/>
        </p:nvSpPr>
        <p:spPr bwMode="auto">
          <a:xfrm>
            <a:off x="2627784" y="4581128"/>
            <a:ext cx="3888432" cy="648072"/>
          </a:xfrm>
          <a:prstGeom prst="rect">
            <a:avLst/>
          </a:prstGeom>
          <a:solidFill>
            <a:schemeClr val="accent1">
              <a:lumMod val="75000"/>
            </a:schemeClr>
          </a:solidFill>
          <a:ln w="9525">
            <a:noFill/>
            <a:miter lim="800000"/>
            <a:headEnd/>
            <a:tailEnd/>
          </a:ln>
        </p:spPr>
        <p:txBody>
          <a:bodyPr anchor="ctr"/>
          <a:lstStyle/>
          <a:p>
            <a:pPr marL="762000" indent="-762000" algn="ctr">
              <a:defRPr/>
            </a:pPr>
            <a:r>
              <a:rPr lang="pt-PT" sz="2800" b="1" cap="small" dirty="0" smtClean="0">
                <a:solidFill>
                  <a:schemeClr val="bg1"/>
                </a:solidFill>
                <a:latin typeface="+mj-lt"/>
                <a:ea typeface="+mj-ea"/>
                <a:cs typeface="+mj-cs"/>
              </a:rPr>
              <a:t>NC-ME</a:t>
            </a:r>
            <a:endParaRPr lang="pt-PT" sz="2800" b="1" cap="small" dirty="0">
              <a:solidFill>
                <a:schemeClr val="bg1"/>
              </a:solidFill>
              <a:latin typeface="+mj-lt"/>
              <a:ea typeface="+mj-ea"/>
              <a:cs typeface="+mj-cs"/>
            </a:endParaRPr>
          </a:p>
        </p:txBody>
      </p:sp>
      <p:sp>
        <p:nvSpPr>
          <p:cNvPr id="30" name="Rectangle 2"/>
          <p:cNvSpPr txBox="1">
            <a:spLocks noChangeArrowheads="1"/>
          </p:cNvSpPr>
          <p:nvPr/>
        </p:nvSpPr>
        <p:spPr bwMode="auto">
          <a:xfrm>
            <a:off x="762000" y="5562600"/>
            <a:ext cx="7473950" cy="503238"/>
          </a:xfrm>
          <a:prstGeom prst="rect">
            <a:avLst/>
          </a:prstGeom>
          <a:noFill/>
          <a:ln w="9525">
            <a:noFill/>
            <a:miter lim="800000"/>
            <a:headEnd/>
            <a:tailEnd/>
          </a:ln>
        </p:spPr>
        <p:txBody>
          <a:bodyPr anchor="ctr"/>
          <a:lstStyle/>
          <a:p>
            <a:pPr marL="762000" indent="-762000" algn="ctr">
              <a:defRPr/>
            </a:pPr>
            <a:r>
              <a:rPr lang="pt-PT" sz="2400" b="1" cap="small" dirty="0" smtClean="0">
                <a:latin typeface="+mj-lt"/>
                <a:ea typeface="+mj-ea"/>
                <a:cs typeface="+mj-cs"/>
              </a:rPr>
              <a:t>Decreto-Lei n.º 36-A/2011</a:t>
            </a:r>
          </a:p>
          <a:p>
            <a:pPr marL="762000" indent="-762000" algn="ctr">
              <a:defRPr/>
            </a:pPr>
            <a:r>
              <a:rPr lang="pt-PT" sz="2400" b="1" cap="small" dirty="0" smtClean="0">
                <a:latin typeface="+mj-lt"/>
                <a:ea typeface="+mj-ea"/>
                <a:cs typeface="+mj-cs"/>
              </a:rPr>
              <a:t>Aviso n.º 6726-A/2011</a:t>
            </a:r>
            <a:endParaRPr lang="pt-PT" sz="2400" b="1" cap="small" dirty="0">
              <a:latin typeface="+mj-lt"/>
              <a:ea typeface="+mj-ea"/>
              <a:cs typeface="+mj-cs"/>
            </a:endParaRPr>
          </a:p>
        </p:txBody>
      </p:sp>
      <p:sp>
        <p:nvSpPr>
          <p:cNvPr id="31" name="CaixaDeTexto 30"/>
          <p:cNvSpPr txBox="1"/>
          <p:nvPr/>
        </p:nvSpPr>
        <p:spPr>
          <a:xfrm>
            <a:off x="755576" y="2636912"/>
            <a:ext cx="7488832" cy="1631216"/>
          </a:xfrm>
          <a:prstGeom prst="rect">
            <a:avLst/>
          </a:prstGeom>
          <a:noFill/>
        </p:spPr>
        <p:txBody>
          <a:bodyPr wrap="square" rtlCol="0">
            <a:spAutoFit/>
          </a:bodyPr>
          <a:lstStyle/>
          <a:p>
            <a:pPr algn="just"/>
            <a:r>
              <a:rPr lang="pt-PT" sz="2000" dirty="0" smtClean="0">
                <a:latin typeface="+mn-lt"/>
              </a:rPr>
              <a:t>A NCM aplica-se às empresas que, à data do balanço, não ultrapassem dois dos três seguintes limites, excepto se sujeitas à CLC: </a:t>
            </a:r>
          </a:p>
          <a:p>
            <a:pPr marL="712788" indent="-349250" algn="just">
              <a:buAutoNum type="arabicParenR"/>
            </a:pPr>
            <a:r>
              <a:rPr lang="pt-PT" sz="2000" dirty="0" smtClean="0">
                <a:latin typeface="+mn-lt"/>
              </a:rPr>
              <a:t>um total do balanço de € 500 000;</a:t>
            </a:r>
          </a:p>
          <a:p>
            <a:pPr marL="712788" indent="-349250" algn="just">
              <a:buAutoNum type="arabicParenR"/>
            </a:pPr>
            <a:r>
              <a:rPr lang="pt-PT" sz="2000" dirty="0" smtClean="0">
                <a:latin typeface="+mn-lt"/>
              </a:rPr>
              <a:t>um volume de negócios líquido de € 500 000; e </a:t>
            </a:r>
          </a:p>
          <a:p>
            <a:pPr marL="712788" indent="-349250" algn="just">
              <a:buAutoNum type="arabicParenR"/>
            </a:pPr>
            <a:r>
              <a:rPr lang="pt-PT" sz="2000" dirty="0" smtClean="0">
                <a:latin typeface="+mn-lt"/>
              </a:rPr>
              <a:t>um número médio de empregados durante o exercício de cinco</a:t>
            </a:r>
            <a:endParaRPr lang="pt-PT" sz="2000" dirty="0">
              <a:latin typeface="+mn-lt"/>
            </a:endParaRP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1" name="Marcador de Posição do Rodapé 10"/>
          <p:cNvSpPr>
            <a:spLocks noGrp="1"/>
          </p:cNvSpPr>
          <p:nvPr>
            <p:ph type="ftr" sz="quarter" idx="11"/>
          </p:nvPr>
        </p:nvSpPr>
        <p:spPr/>
        <p:txBody>
          <a:bodyPr/>
          <a:lstStyle/>
          <a:p>
            <a:r>
              <a:rPr lang="en-US" dirty="0" smtClean="0"/>
              <a:t>Contabilidade </a:t>
            </a:r>
            <a:r>
              <a:rPr lang="en-US" dirty="0" err="1" smtClean="0"/>
              <a:t>Financeira</a:t>
            </a:r>
            <a:endParaRPr lang="en-US" dirty="0"/>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53</a:t>
            </a:fld>
            <a:endParaRPr lang="en-US"/>
          </a:p>
        </p:txBody>
      </p:sp>
      <p:sp>
        <p:nvSpPr>
          <p:cNvPr id="14" name="Rectangle 2"/>
          <p:cNvSpPr txBox="1">
            <a:spLocks noChangeArrowheads="1"/>
          </p:cNvSpPr>
          <p:nvPr/>
        </p:nvSpPr>
        <p:spPr bwMode="auto">
          <a:xfrm>
            <a:off x="685800" y="1524000"/>
            <a:ext cx="7473950" cy="503238"/>
          </a:xfrm>
          <a:prstGeom prst="rect">
            <a:avLst/>
          </a:prstGeom>
          <a:noFill/>
          <a:ln w="9525">
            <a:noFill/>
            <a:miter lim="800000"/>
            <a:headEnd/>
            <a:tailEnd/>
          </a:ln>
        </p:spPr>
        <p:txBody>
          <a:bodyPr anchor="ctr"/>
          <a:lstStyle/>
          <a:p>
            <a:pPr marL="762000" indent="-762000">
              <a:defRPr/>
            </a:pPr>
            <a:r>
              <a:rPr lang="pt-PT" sz="2800" b="1" cap="small" dirty="0" smtClean="0">
                <a:solidFill>
                  <a:schemeClr val="tx2">
                    <a:lumMod val="60000"/>
                    <a:lumOff val="40000"/>
                  </a:schemeClr>
                </a:solidFill>
                <a:latin typeface="+mj-lt"/>
                <a:ea typeface="+mj-ea"/>
                <a:cs typeface="+mj-cs"/>
              </a:rPr>
              <a:t>Entidades do Sector Não Lucrativo</a:t>
            </a:r>
            <a:endParaRPr lang="pt-PT" sz="2800" b="1" cap="small" dirty="0">
              <a:solidFill>
                <a:schemeClr val="tx2">
                  <a:lumMod val="60000"/>
                  <a:lumOff val="40000"/>
                </a:schemeClr>
              </a:solidFill>
              <a:latin typeface="+mj-lt"/>
              <a:ea typeface="+mj-ea"/>
              <a:cs typeface="+mj-cs"/>
            </a:endParaRPr>
          </a:p>
        </p:txBody>
      </p:sp>
      <p:sp>
        <p:nvSpPr>
          <p:cNvPr id="22" name="Rectangle 2"/>
          <p:cNvSpPr txBox="1">
            <a:spLocks noChangeArrowheads="1"/>
          </p:cNvSpPr>
          <p:nvPr/>
        </p:nvSpPr>
        <p:spPr bwMode="auto">
          <a:xfrm>
            <a:off x="762000" y="2057400"/>
            <a:ext cx="7473950" cy="1367334"/>
          </a:xfrm>
          <a:prstGeom prst="rect">
            <a:avLst/>
          </a:prstGeom>
          <a:noFill/>
          <a:ln w="9525">
            <a:noFill/>
            <a:miter lim="800000"/>
            <a:headEnd/>
            <a:tailEnd/>
          </a:ln>
        </p:spPr>
        <p:txBody>
          <a:bodyPr anchor="ctr"/>
          <a:lstStyle/>
          <a:p>
            <a:pPr marL="762000" indent="-762000" algn="ctr">
              <a:defRPr/>
            </a:pPr>
            <a:r>
              <a:rPr lang="pt-PT" sz="2400" b="1" cap="small" dirty="0" smtClean="0">
                <a:latin typeface="+mj-lt"/>
                <a:ea typeface="+mj-ea"/>
                <a:cs typeface="+mj-cs"/>
              </a:rPr>
              <a:t>Decreto-Lei n.º 158/2009</a:t>
            </a:r>
          </a:p>
          <a:p>
            <a:pPr marL="762000" indent="-762000" algn="ctr">
              <a:defRPr/>
            </a:pPr>
            <a:r>
              <a:rPr lang="pt-PT" sz="2400" b="1" cap="small" dirty="0" smtClean="0">
                <a:latin typeface="+mj-lt"/>
                <a:ea typeface="+mj-ea"/>
                <a:cs typeface="+mj-cs"/>
              </a:rPr>
              <a:t>Decreto-Lei n.º 36-A/2011</a:t>
            </a:r>
          </a:p>
        </p:txBody>
      </p:sp>
      <p:graphicFrame>
        <p:nvGraphicFramePr>
          <p:cNvPr id="23" name="Diagrama 22"/>
          <p:cNvGraphicFramePr/>
          <p:nvPr/>
        </p:nvGraphicFramePr>
        <p:xfrm>
          <a:off x="762000" y="3276600"/>
          <a:ext cx="7488832" cy="12961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CaixaDeTexto 11"/>
          <p:cNvSpPr txBox="1"/>
          <p:nvPr/>
        </p:nvSpPr>
        <p:spPr>
          <a:xfrm>
            <a:off x="762001" y="5029200"/>
            <a:ext cx="7467599" cy="1200329"/>
          </a:xfrm>
          <a:prstGeom prst="rect">
            <a:avLst/>
          </a:prstGeom>
          <a:noFill/>
        </p:spPr>
        <p:txBody>
          <a:bodyPr wrap="square" rtlCol="0">
            <a:spAutoFit/>
          </a:bodyPr>
          <a:lstStyle/>
          <a:p>
            <a:pPr algn="just"/>
            <a:r>
              <a:rPr lang="pt-PT" b="1" dirty="0" smtClean="0"/>
              <a:t>Excepção: </a:t>
            </a:r>
          </a:p>
          <a:p>
            <a:pPr algn="just"/>
            <a:r>
              <a:rPr lang="pt-PT" dirty="0" smtClean="0"/>
              <a:t>IPSS, Associações Mutualistas e Federações desportivas, Associações e Agrupamentos de Clubes desportivos (Podem optar ou manter até 31/12/2011 POCS)</a:t>
            </a:r>
          </a:p>
        </p:txBody>
      </p:sp>
      <p:sp>
        <p:nvSpPr>
          <p:cNvPr id="13" name="Chaveta à direita 12"/>
          <p:cNvSpPr/>
          <p:nvPr/>
        </p:nvSpPr>
        <p:spPr>
          <a:xfrm rot="5400000">
            <a:off x="5257800" y="3124200"/>
            <a:ext cx="381000" cy="3581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pt-PT"/>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54</a:t>
            </a:fld>
            <a:endParaRPr lang="en-US"/>
          </a:p>
        </p:txBody>
      </p:sp>
      <p:sp>
        <p:nvSpPr>
          <p:cNvPr id="15" name="Rectangle 2"/>
          <p:cNvSpPr txBox="1">
            <a:spLocks noChangeArrowheads="1"/>
          </p:cNvSpPr>
          <p:nvPr/>
        </p:nvSpPr>
        <p:spPr bwMode="auto">
          <a:xfrm>
            <a:off x="683568" y="1772816"/>
            <a:ext cx="7473950" cy="503238"/>
          </a:xfrm>
          <a:prstGeom prst="rect">
            <a:avLst/>
          </a:prstGeom>
          <a:noFill/>
          <a:ln w="9525">
            <a:noFill/>
            <a:miter lim="800000"/>
            <a:headEnd/>
            <a:tailEnd/>
          </a:ln>
        </p:spPr>
        <p:txBody>
          <a:bodyPr anchor="ctr"/>
          <a:lstStyle/>
          <a:p>
            <a:pPr marL="762000" indent="-762000">
              <a:defRPr/>
            </a:pPr>
            <a:r>
              <a:rPr lang="pt-PT" sz="2800" cap="small" dirty="0" smtClean="0">
                <a:latin typeface="+mj-lt"/>
                <a:ea typeface="+mj-ea"/>
                <a:cs typeface="+mj-cs"/>
              </a:rPr>
              <a:t>Grandes alterações decorrentes do SNC</a:t>
            </a:r>
            <a:endParaRPr lang="pt-PT" sz="2800" cap="small" dirty="0">
              <a:latin typeface="+mj-lt"/>
              <a:ea typeface="+mj-ea"/>
              <a:cs typeface="+mj-cs"/>
            </a:endParaRPr>
          </a:p>
        </p:txBody>
      </p:sp>
      <p:sp>
        <p:nvSpPr>
          <p:cNvPr id="16" name="Rectangle 1"/>
          <p:cNvSpPr>
            <a:spLocks noChangeArrowheads="1"/>
          </p:cNvSpPr>
          <p:nvPr/>
        </p:nvSpPr>
        <p:spPr bwMode="auto">
          <a:xfrm>
            <a:off x="2267744" y="2852936"/>
            <a:ext cx="50292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pt-PT" sz="2400" dirty="0" smtClean="0">
                <a:solidFill>
                  <a:srgbClr val="00B0F0"/>
                </a:solidFill>
                <a:cs typeface="Times New Roman" pitchFamily="18" charset="0"/>
              </a:rPr>
              <a:t>Aplicação do justo valor</a:t>
            </a:r>
          </a:p>
          <a:p>
            <a:pPr marL="0" marR="0" lvl="0" indent="0" algn="just" defTabSz="914400" rtl="0" eaLnBrk="1" fontAlgn="base" latinLnBrk="0" hangingPunct="1">
              <a:lnSpc>
                <a:spcPct val="100000"/>
              </a:lnSpc>
              <a:spcBef>
                <a:spcPct val="0"/>
              </a:spcBef>
              <a:spcAft>
                <a:spcPct val="0"/>
              </a:spcAft>
              <a:buClrTx/>
              <a:buSzTx/>
              <a:buFontTx/>
              <a:buNone/>
              <a:tabLst/>
            </a:pPr>
            <a:r>
              <a:rPr kumimoji="0" lang="pt-PT" sz="2000" i="1" u="none" strike="noStrike" cap="none" normalizeH="0" baseline="0" dirty="0" err="1" smtClean="0">
                <a:ln>
                  <a:noFill/>
                </a:ln>
                <a:solidFill>
                  <a:schemeClr val="accent5">
                    <a:lumMod val="75000"/>
                  </a:schemeClr>
                </a:solidFill>
                <a:effectLst/>
                <a:cs typeface="Times New Roman" pitchFamily="18" charset="0"/>
              </a:rPr>
              <a:t>Fair</a:t>
            </a:r>
            <a:r>
              <a:rPr kumimoji="0" lang="pt-PT" sz="2000" i="1" u="none" strike="noStrike" cap="none" normalizeH="0" baseline="0" dirty="0" smtClean="0">
                <a:ln>
                  <a:noFill/>
                </a:ln>
                <a:solidFill>
                  <a:schemeClr val="accent5">
                    <a:lumMod val="75000"/>
                  </a:schemeClr>
                </a:solidFill>
                <a:effectLst/>
                <a:cs typeface="Times New Roman" pitchFamily="18" charset="0"/>
              </a:rPr>
              <a:t> </a:t>
            </a:r>
            <a:r>
              <a:rPr kumimoji="0" lang="pt-PT" sz="2000" i="1" u="none" strike="noStrike" cap="none" normalizeH="0" baseline="0" dirty="0" err="1" smtClean="0">
                <a:ln>
                  <a:noFill/>
                </a:ln>
                <a:solidFill>
                  <a:schemeClr val="accent5">
                    <a:lumMod val="75000"/>
                  </a:schemeClr>
                </a:solidFill>
                <a:effectLst/>
                <a:cs typeface="Times New Roman" pitchFamily="18" charset="0"/>
              </a:rPr>
              <a:t>value</a:t>
            </a:r>
            <a:endParaRPr kumimoji="0" lang="pt-PT" sz="2000" i="1" u="none" strike="noStrike" cap="none" normalizeH="0" baseline="0" dirty="0" smtClean="0">
              <a:ln>
                <a:noFill/>
              </a:ln>
              <a:solidFill>
                <a:schemeClr val="accent5">
                  <a:lumMod val="75000"/>
                </a:schemeClr>
              </a:solidFill>
              <a:effectLst/>
              <a:cs typeface="Arial" pitchFamily="34" charset="0"/>
            </a:endParaRPr>
          </a:p>
        </p:txBody>
      </p:sp>
      <p:sp>
        <p:nvSpPr>
          <p:cNvPr id="17" name="Rectangle 1"/>
          <p:cNvSpPr>
            <a:spLocks noChangeArrowheads="1"/>
          </p:cNvSpPr>
          <p:nvPr/>
        </p:nvSpPr>
        <p:spPr bwMode="auto">
          <a:xfrm>
            <a:off x="2339752" y="4293096"/>
            <a:ext cx="58674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pt-PT" sz="2400" dirty="0" smtClean="0">
                <a:solidFill>
                  <a:srgbClr val="002060"/>
                </a:solidFill>
                <a:cs typeface="Times New Roman" pitchFamily="18" charset="0"/>
              </a:rPr>
              <a:t>Importância do relato financeiro</a:t>
            </a:r>
          </a:p>
          <a:p>
            <a:pPr marL="0" marR="0" lvl="0" indent="0" algn="just" defTabSz="914400" rtl="0" eaLnBrk="1" fontAlgn="base" latinLnBrk="0" hangingPunct="1">
              <a:lnSpc>
                <a:spcPct val="100000"/>
              </a:lnSpc>
              <a:spcBef>
                <a:spcPct val="0"/>
              </a:spcBef>
              <a:spcAft>
                <a:spcPct val="0"/>
              </a:spcAft>
              <a:buClrTx/>
              <a:buSzTx/>
              <a:buFontTx/>
              <a:buNone/>
              <a:tabLst/>
            </a:pPr>
            <a:r>
              <a:rPr kumimoji="0" lang="pt-PT" sz="2000" i="1" u="none" strike="noStrike" cap="none" normalizeH="0" baseline="0" dirty="0" err="1" smtClean="0">
                <a:ln>
                  <a:noFill/>
                </a:ln>
                <a:solidFill>
                  <a:schemeClr val="accent5">
                    <a:lumMod val="75000"/>
                  </a:schemeClr>
                </a:solidFill>
                <a:effectLst/>
                <a:cs typeface="Times New Roman" pitchFamily="18" charset="0"/>
              </a:rPr>
              <a:t>Reporting</a:t>
            </a:r>
            <a:endParaRPr kumimoji="0" lang="pt-PT" sz="2000" i="1" u="none" strike="noStrike" cap="none" normalizeH="0" baseline="0" dirty="0" smtClean="0">
              <a:ln>
                <a:noFill/>
              </a:ln>
              <a:solidFill>
                <a:schemeClr val="accent5">
                  <a:lumMod val="75000"/>
                </a:schemeClr>
              </a:solidFill>
              <a:effectLst/>
              <a:cs typeface="Arial" pitchFamily="34" charset="0"/>
            </a:endParaRPr>
          </a:p>
        </p:txBody>
      </p:sp>
      <p:sp>
        <p:nvSpPr>
          <p:cNvPr id="18" name="Rectangle 1"/>
          <p:cNvSpPr>
            <a:spLocks noChangeArrowheads="1"/>
          </p:cNvSpPr>
          <p:nvPr/>
        </p:nvSpPr>
        <p:spPr bwMode="auto">
          <a:xfrm>
            <a:off x="1403648" y="2492896"/>
            <a:ext cx="91440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pt-PT" sz="9600" b="1" dirty="0" smtClean="0">
                <a:solidFill>
                  <a:srgbClr val="00B0F0"/>
                </a:solidFill>
                <a:cs typeface="Times New Roman" pitchFamily="18" charset="0"/>
              </a:rPr>
              <a:t>1</a:t>
            </a:r>
            <a:endParaRPr kumimoji="0" lang="pt-PT" sz="9600" b="1" i="0" u="none" strike="noStrike" cap="none" normalizeH="0" baseline="0" dirty="0" smtClean="0">
              <a:ln>
                <a:noFill/>
              </a:ln>
              <a:solidFill>
                <a:srgbClr val="00B0F0"/>
              </a:solidFill>
              <a:effectLst/>
              <a:cs typeface="Arial" pitchFamily="34" charset="0"/>
            </a:endParaRPr>
          </a:p>
        </p:txBody>
      </p:sp>
      <p:sp>
        <p:nvSpPr>
          <p:cNvPr id="19" name="Rectangle 1"/>
          <p:cNvSpPr>
            <a:spLocks noChangeArrowheads="1"/>
          </p:cNvSpPr>
          <p:nvPr/>
        </p:nvSpPr>
        <p:spPr bwMode="auto">
          <a:xfrm>
            <a:off x="1403648" y="3933056"/>
            <a:ext cx="91440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pt-PT" sz="9600" b="1" dirty="0" smtClean="0">
                <a:solidFill>
                  <a:srgbClr val="002060"/>
                </a:solidFill>
                <a:cs typeface="Times New Roman" pitchFamily="18" charset="0"/>
              </a:rPr>
              <a:t>2</a:t>
            </a:r>
            <a:endParaRPr kumimoji="0" lang="pt-PT" sz="9600" b="1" i="0" u="none" strike="noStrike" cap="none" normalizeH="0" baseline="0" dirty="0" smtClean="0">
              <a:ln>
                <a:noFill/>
              </a:ln>
              <a:solidFill>
                <a:srgbClr val="002060"/>
              </a:solidFill>
              <a:effectLst/>
              <a:cs typeface="Arial" pitchFamily="34" charset="0"/>
            </a:endParaRPr>
          </a:p>
        </p:txBody>
      </p:sp>
      <p:sp>
        <p:nvSpPr>
          <p:cNvPr id="20" name="Chamada em forma de nuvem 19"/>
          <p:cNvSpPr/>
          <p:nvPr/>
        </p:nvSpPr>
        <p:spPr>
          <a:xfrm>
            <a:off x="6876256" y="2420888"/>
            <a:ext cx="1944216" cy="1152128"/>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400" b="1" dirty="0" smtClean="0"/>
              <a:t>Novos paradigmas da contabilidade</a:t>
            </a:r>
            <a:endParaRPr lang="pt-PT" sz="1400" b="1" dirty="0"/>
          </a:p>
        </p:txBody>
      </p:sp>
      <p:pic>
        <p:nvPicPr>
          <p:cNvPr id="21" name="Imagem 20" descr="account%20manager.jpg"/>
          <p:cNvPicPr>
            <a:picLocks noChangeAspect="1"/>
          </p:cNvPicPr>
          <p:nvPr/>
        </p:nvPicPr>
        <p:blipFill>
          <a:blip r:embed="rId4" cstate="print"/>
          <a:stretch>
            <a:fillRect/>
          </a:stretch>
        </p:blipFill>
        <p:spPr>
          <a:xfrm>
            <a:off x="6588224" y="3789040"/>
            <a:ext cx="1944216" cy="1587227"/>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55</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angle 2"/>
          <p:cNvSpPr txBox="1">
            <a:spLocks noChangeArrowheads="1"/>
          </p:cNvSpPr>
          <p:nvPr/>
        </p:nvSpPr>
        <p:spPr bwMode="auto">
          <a:xfrm>
            <a:off x="762000" y="1524000"/>
            <a:ext cx="7473950" cy="503238"/>
          </a:xfrm>
          <a:prstGeom prst="rect">
            <a:avLst/>
          </a:prstGeom>
          <a:noFill/>
          <a:ln w="9525">
            <a:noFill/>
            <a:miter lim="800000"/>
            <a:headEnd/>
            <a:tailEnd/>
          </a:ln>
        </p:spPr>
        <p:txBody>
          <a:bodyPr anchor="ctr"/>
          <a:lstStyle/>
          <a:p>
            <a:pPr marL="762000" indent="-762000">
              <a:defRPr/>
            </a:pPr>
            <a:r>
              <a:rPr lang="pt-PT" sz="2800" cap="small" dirty="0" smtClean="0">
                <a:latin typeface="+mj-lt"/>
                <a:ea typeface="+mj-ea"/>
                <a:cs typeface="+mj-cs"/>
              </a:rPr>
              <a:t>Grandes alterações decorrentes do SNC</a:t>
            </a:r>
            <a:endParaRPr lang="pt-PT" sz="2800" cap="small" dirty="0">
              <a:latin typeface="+mj-lt"/>
              <a:ea typeface="+mj-ea"/>
              <a:cs typeface="+mj-cs"/>
            </a:endParaRPr>
          </a:p>
        </p:txBody>
      </p:sp>
      <p:sp>
        <p:nvSpPr>
          <p:cNvPr id="8" name="Rectangle 1"/>
          <p:cNvSpPr>
            <a:spLocks noChangeArrowheads="1"/>
          </p:cNvSpPr>
          <p:nvPr/>
        </p:nvSpPr>
        <p:spPr bwMode="auto">
          <a:xfrm>
            <a:off x="1554088" y="5046875"/>
            <a:ext cx="6768752" cy="646331"/>
          </a:xfrm>
          <a:prstGeom prst="rect">
            <a:avLst/>
          </a:prstGeom>
          <a:solidFill>
            <a:schemeClr val="tx2">
              <a:lumMod val="7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pt-PT" i="1" u="none" strike="noStrike" cap="none" normalizeH="0" baseline="0" dirty="0" smtClean="0">
                <a:ln>
                  <a:noFill/>
                </a:ln>
                <a:solidFill>
                  <a:schemeClr val="bg1"/>
                </a:solidFill>
                <a:effectLst/>
                <a:latin typeface="+mn-lt"/>
                <a:ea typeface="Calibri" pitchFamily="34" charset="0"/>
                <a:cs typeface="Times New Roman" pitchFamily="18" charset="0"/>
              </a:rPr>
              <a:t>O Justo Valor tem acolhimento na maioria das NCRF, no entanto, para efeitos fiscais, </a:t>
            </a:r>
            <a:r>
              <a:rPr kumimoji="0" lang="pt-PT" i="1" u="sng" strike="noStrike" cap="none" normalizeH="0" baseline="0" dirty="0" smtClean="0">
                <a:ln>
                  <a:noFill/>
                </a:ln>
                <a:solidFill>
                  <a:schemeClr val="bg1"/>
                </a:solidFill>
                <a:effectLst/>
                <a:latin typeface="+mn-lt"/>
                <a:ea typeface="Calibri" pitchFamily="34" charset="0"/>
                <a:cs typeface="Times New Roman" pitchFamily="18" charset="0"/>
              </a:rPr>
              <a:t>raramente é aceite</a:t>
            </a:r>
            <a:r>
              <a:rPr kumimoji="0" lang="pt-PT" i="1" u="none" strike="noStrike" cap="none" normalizeH="0" baseline="0" dirty="0" smtClean="0">
                <a:ln>
                  <a:noFill/>
                </a:ln>
                <a:solidFill>
                  <a:schemeClr val="bg1"/>
                </a:solidFill>
                <a:effectLst/>
                <a:latin typeface="+mn-lt"/>
                <a:ea typeface="Calibri" pitchFamily="34" charset="0"/>
                <a:cs typeface="Times New Roman" pitchFamily="18" charset="0"/>
              </a:rPr>
              <a:t>.</a:t>
            </a:r>
            <a:endParaRPr kumimoji="0" lang="pt-PT" i="1" u="none" strike="noStrike" cap="none" normalizeH="0" baseline="0" dirty="0" smtClean="0">
              <a:ln>
                <a:noFill/>
              </a:ln>
              <a:solidFill>
                <a:schemeClr val="bg1"/>
              </a:solidFill>
              <a:effectLst/>
              <a:latin typeface="+mn-lt"/>
              <a:cs typeface="Arial" pitchFamily="34" charset="0"/>
            </a:endParaRPr>
          </a:p>
        </p:txBody>
      </p:sp>
      <p:sp>
        <p:nvSpPr>
          <p:cNvPr id="12" name="Rectangle 1"/>
          <p:cNvSpPr>
            <a:spLocks noChangeArrowheads="1"/>
          </p:cNvSpPr>
          <p:nvPr/>
        </p:nvSpPr>
        <p:spPr bwMode="auto">
          <a:xfrm rot="16200000">
            <a:off x="-637799" y="3715887"/>
            <a:ext cx="3672408" cy="584775"/>
          </a:xfrm>
          <a:prstGeom prst="rect">
            <a:avLst/>
          </a:prstGeom>
          <a:solidFill>
            <a:schemeClr val="accent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pt-PT" sz="3200" b="1" dirty="0" smtClean="0">
                <a:solidFill>
                  <a:srgbClr val="002060"/>
                </a:solidFill>
                <a:latin typeface="+mn-lt"/>
                <a:cs typeface="Times New Roman" pitchFamily="18" charset="0"/>
              </a:rPr>
              <a:t>Justo Valor</a:t>
            </a:r>
            <a:endParaRPr kumimoji="0" lang="pt-PT" sz="3200" b="1" i="0" u="none" strike="noStrike" cap="none" normalizeH="0" baseline="0" dirty="0" smtClean="0">
              <a:ln>
                <a:noFill/>
              </a:ln>
              <a:solidFill>
                <a:srgbClr val="002060"/>
              </a:solidFill>
              <a:effectLst/>
              <a:latin typeface="+mn-lt"/>
              <a:cs typeface="Arial" pitchFamily="34" charset="0"/>
            </a:endParaRPr>
          </a:p>
        </p:txBody>
      </p:sp>
      <p:sp>
        <p:nvSpPr>
          <p:cNvPr id="13" name="Rectangle 1"/>
          <p:cNvSpPr>
            <a:spLocks noChangeArrowheads="1"/>
          </p:cNvSpPr>
          <p:nvPr/>
        </p:nvSpPr>
        <p:spPr bwMode="auto">
          <a:xfrm>
            <a:off x="2202160" y="2388096"/>
            <a:ext cx="58674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pt-PT" sz="2000" dirty="0" smtClean="0">
                <a:solidFill>
                  <a:srgbClr val="00B0F0"/>
                </a:solidFill>
                <a:latin typeface="+mn-lt"/>
              </a:rPr>
              <a:t>A aplicação do justo valor é regulada</a:t>
            </a:r>
          </a:p>
        </p:txBody>
      </p:sp>
      <p:sp>
        <p:nvSpPr>
          <p:cNvPr id="14" name="Rectangle 1"/>
          <p:cNvSpPr>
            <a:spLocks noChangeArrowheads="1"/>
          </p:cNvSpPr>
          <p:nvPr/>
        </p:nvSpPr>
        <p:spPr bwMode="auto">
          <a:xfrm>
            <a:off x="2274168" y="3468216"/>
            <a:ext cx="58674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pt-PT" sz="2000" dirty="0" smtClean="0">
                <a:solidFill>
                  <a:schemeClr val="tx2"/>
                </a:solidFill>
                <a:latin typeface="+mn-lt"/>
              </a:rPr>
              <a:t>Serve de suporte às estimativas contabilísticas</a:t>
            </a:r>
          </a:p>
        </p:txBody>
      </p:sp>
      <p:sp>
        <p:nvSpPr>
          <p:cNvPr id="15" name="Rectangle 1"/>
          <p:cNvSpPr>
            <a:spLocks noChangeArrowheads="1"/>
          </p:cNvSpPr>
          <p:nvPr/>
        </p:nvSpPr>
        <p:spPr bwMode="auto">
          <a:xfrm>
            <a:off x="2202160" y="4332312"/>
            <a:ext cx="58674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pt-PT" sz="2000" dirty="0" smtClean="0">
                <a:solidFill>
                  <a:srgbClr val="00B0F0"/>
                </a:solidFill>
                <a:latin typeface="+mn-lt"/>
              </a:rPr>
              <a:t>Baseia-se em preços e condições de mercado</a:t>
            </a:r>
          </a:p>
        </p:txBody>
      </p:sp>
      <p:sp>
        <p:nvSpPr>
          <p:cNvPr id="16" name="Rectangle 1"/>
          <p:cNvSpPr>
            <a:spLocks noChangeArrowheads="1"/>
          </p:cNvSpPr>
          <p:nvPr/>
        </p:nvSpPr>
        <p:spPr bwMode="auto">
          <a:xfrm>
            <a:off x="1626096" y="2028056"/>
            <a:ext cx="6096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pt-PT" sz="6000" b="1" dirty="0" smtClean="0">
                <a:solidFill>
                  <a:srgbClr val="00B0F0"/>
                </a:solidFill>
                <a:latin typeface="+mn-lt"/>
                <a:cs typeface="Times New Roman" pitchFamily="18" charset="0"/>
              </a:rPr>
              <a:t>1</a:t>
            </a:r>
            <a:endParaRPr kumimoji="0" lang="pt-PT" sz="6000" b="1" i="0" u="none" strike="noStrike" cap="none" normalizeH="0" baseline="0" dirty="0" smtClean="0">
              <a:ln>
                <a:noFill/>
              </a:ln>
              <a:solidFill>
                <a:srgbClr val="00B0F0"/>
              </a:solidFill>
              <a:effectLst/>
              <a:latin typeface="+mn-lt"/>
              <a:cs typeface="Arial" pitchFamily="34" charset="0"/>
            </a:endParaRPr>
          </a:p>
        </p:txBody>
      </p:sp>
      <p:sp>
        <p:nvSpPr>
          <p:cNvPr id="17" name="Rectangle 1"/>
          <p:cNvSpPr>
            <a:spLocks noChangeArrowheads="1"/>
          </p:cNvSpPr>
          <p:nvPr/>
        </p:nvSpPr>
        <p:spPr bwMode="auto">
          <a:xfrm>
            <a:off x="1626096" y="3036168"/>
            <a:ext cx="6096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pt-PT" sz="6000" b="1" dirty="0" smtClean="0">
                <a:solidFill>
                  <a:schemeClr val="tx2"/>
                </a:solidFill>
                <a:latin typeface="+mn-lt"/>
                <a:cs typeface="Times New Roman" pitchFamily="18" charset="0"/>
              </a:rPr>
              <a:t>2</a:t>
            </a:r>
            <a:endParaRPr kumimoji="0" lang="pt-PT" sz="6000" b="1" i="0" u="none" strike="noStrike" cap="none" normalizeH="0" baseline="0" dirty="0" smtClean="0">
              <a:ln>
                <a:noFill/>
              </a:ln>
              <a:solidFill>
                <a:schemeClr val="tx2"/>
              </a:solidFill>
              <a:effectLst/>
              <a:latin typeface="+mn-lt"/>
              <a:cs typeface="Arial" pitchFamily="34" charset="0"/>
            </a:endParaRPr>
          </a:p>
        </p:txBody>
      </p:sp>
      <p:sp>
        <p:nvSpPr>
          <p:cNvPr id="18" name="Rectangle 1"/>
          <p:cNvSpPr>
            <a:spLocks noChangeArrowheads="1"/>
          </p:cNvSpPr>
          <p:nvPr/>
        </p:nvSpPr>
        <p:spPr bwMode="auto">
          <a:xfrm>
            <a:off x="1626096" y="3972272"/>
            <a:ext cx="6096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pt-PT" sz="6000" b="1" dirty="0" smtClean="0">
                <a:solidFill>
                  <a:srgbClr val="00B0F0"/>
                </a:solidFill>
                <a:latin typeface="+mn-lt"/>
                <a:cs typeface="Times New Roman" pitchFamily="18" charset="0"/>
              </a:rPr>
              <a:t>3</a:t>
            </a:r>
            <a:endParaRPr kumimoji="0" lang="pt-PT" sz="6000" b="1" i="0" u="none" strike="noStrike" cap="none" normalizeH="0" baseline="0" dirty="0" smtClean="0">
              <a:ln>
                <a:noFill/>
              </a:ln>
              <a:solidFill>
                <a:srgbClr val="00B0F0"/>
              </a:solidFill>
              <a:effectLst/>
              <a:latin typeface="+mn-lt"/>
              <a:cs typeface="Arial"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56</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graphicFrame>
        <p:nvGraphicFramePr>
          <p:cNvPr id="19" name="Diagrama 18"/>
          <p:cNvGraphicFramePr/>
          <p:nvPr/>
        </p:nvGraphicFramePr>
        <p:xfrm>
          <a:off x="1143000" y="1600200"/>
          <a:ext cx="6912768"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57</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ângulo 6"/>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err="1" smtClean="0">
                <a:solidFill>
                  <a:schemeClr val="bg1"/>
                </a:solidFill>
              </a:rPr>
              <a:t>Reporting</a:t>
            </a:r>
            <a:endParaRPr lang="pt-PT" sz="2400" b="1" dirty="0">
              <a:solidFill>
                <a:schemeClr val="bg1"/>
              </a:solidFill>
            </a:endParaRPr>
          </a:p>
        </p:txBody>
      </p:sp>
      <p:sp>
        <p:nvSpPr>
          <p:cNvPr id="8" name="Rectângulo 7"/>
          <p:cNvSpPr/>
          <p:nvPr/>
        </p:nvSpPr>
        <p:spPr>
          <a:xfrm>
            <a:off x="603184" y="2143924"/>
            <a:ext cx="5867392" cy="609616"/>
          </a:xfrm>
          <a:prstGeom prst="rect">
            <a:avLst/>
          </a:prstGeom>
          <a:solidFill>
            <a:schemeClr val="tx2">
              <a:lumMod val="50000"/>
            </a:schemeClr>
          </a:solidFill>
          <a:ln>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dirty="0" smtClean="0"/>
              <a:t>Anexo</a:t>
            </a:r>
          </a:p>
        </p:txBody>
      </p:sp>
      <p:sp>
        <p:nvSpPr>
          <p:cNvPr id="12" name="Rectângulo 11"/>
          <p:cNvSpPr/>
          <p:nvPr/>
        </p:nvSpPr>
        <p:spPr>
          <a:xfrm>
            <a:off x="698408" y="3563144"/>
            <a:ext cx="1657368" cy="942980"/>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Qualidade da informação</a:t>
            </a:r>
          </a:p>
        </p:txBody>
      </p:sp>
      <p:sp>
        <p:nvSpPr>
          <p:cNvPr id="13" name="Rectângulo 12"/>
          <p:cNvSpPr/>
          <p:nvPr/>
        </p:nvSpPr>
        <p:spPr>
          <a:xfrm>
            <a:off x="2736776" y="3563144"/>
            <a:ext cx="1676400" cy="942980"/>
          </a:xfrm>
          <a:prstGeom prst="rect">
            <a:avLst/>
          </a:prstGeom>
          <a:solidFill>
            <a:schemeClr val="accent5">
              <a:lumMod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solidFill>
                  <a:schemeClr val="bg1"/>
                </a:solidFill>
              </a:rPr>
              <a:t>Avaliação do risco de crédito</a:t>
            </a:r>
          </a:p>
        </p:txBody>
      </p:sp>
      <p:sp>
        <p:nvSpPr>
          <p:cNvPr id="14" name="Rectângulo 13"/>
          <p:cNvSpPr/>
          <p:nvPr/>
        </p:nvSpPr>
        <p:spPr>
          <a:xfrm>
            <a:off x="4794176" y="3563144"/>
            <a:ext cx="1676400" cy="942980"/>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dirty="0" smtClean="0"/>
              <a:t>Acesso ao crédito</a:t>
            </a:r>
          </a:p>
        </p:txBody>
      </p:sp>
      <p:sp>
        <p:nvSpPr>
          <p:cNvPr id="15" name="Seta para baixo 14"/>
          <p:cNvSpPr/>
          <p:nvPr/>
        </p:nvSpPr>
        <p:spPr>
          <a:xfrm>
            <a:off x="1136576" y="2877344"/>
            <a:ext cx="714380" cy="571504"/>
          </a:xfrm>
          <a:prstGeom prst="downArrow">
            <a:avLst/>
          </a:prstGeom>
          <a:solidFill>
            <a:schemeClr val="tx2">
              <a:lumMod val="60000"/>
              <a:lumOff val="40000"/>
            </a:schemeClr>
          </a:solidFill>
          <a:ln>
            <a:solidFill>
              <a:schemeClr val="tx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6" name="Seta para baixo 15"/>
          <p:cNvSpPr/>
          <p:nvPr/>
        </p:nvSpPr>
        <p:spPr>
          <a:xfrm>
            <a:off x="5251376" y="2877344"/>
            <a:ext cx="714380" cy="571504"/>
          </a:xfrm>
          <a:prstGeom prst="downArrow">
            <a:avLst/>
          </a:prstGeom>
          <a:solidFill>
            <a:schemeClr val="tx2">
              <a:lumMod val="60000"/>
              <a:lumOff val="40000"/>
            </a:schemeClr>
          </a:solidFill>
          <a:ln>
            <a:solidFill>
              <a:schemeClr val="tx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7" name="Seta para baixo 16"/>
          <p:cNvSpPr/>
          <p:nvPr/>
        </p:nvSpPr>
        <p:spPr>
          <a:xfrm>
            <a:off x="3193976" y="2877344"/>
            <a:ext cx="714380" cy="571504"/>
          </a:xfrm>
          <a:prstGeom prst="downArrow">
            <a:avLst/>
          </a:prstGeom>
          <a:solidFill>
            <a:schemeClr val="tx2">
              <a:lumMod val="60000"/>
              <a:lumOff val="40000"/>
            </a:schemeClr>
          </a:solidFill>
          <a:ln>
            <a:solidFill>
              <a:schemeClr val="tx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8" name="CaixaDeTexto 17"/>
          <p:cNvSpPr txBox="1"/>
          <p:nvPr/>
        </p:nvSpPr>
        <p:spPr>
          <a:xfrm>
            <a:off x="7092280" y="3212976"/>
            <a:ext cx="1628764" cy="1754326"/>
          </a:xfrm>
          <a:prstGeom prst="rect">
            <a:avLst/>
          </a:prstGeom>
          <a:solidFill>
            <a:srgbClr val="FFC000"/>
          </a:solidFill>
          <a:effectLst>
            <a:outerShdw blurRad="50800" dist="38100" dir="2700000" algn="tl" rotWithShape="0">
              <a:prstClr val="black">
                <a:alpha val="40000"/>
              </a:prstClr>
            </a:outerShdw>
          </a:effectLst>
        </p:spPr>
        <p:txBody>
          <a:bodyPr wrap="square" rtlCol="0">
            <a:spAutoFit/>
          </a:bodyPr>
          <a:lstStyle/>
          <a:p>
            <a:pPr algn="ctr"/>
            <a:r>
              <a:rPr lang="pt-PT" b="1" dirty="0" smtClean="0"/>
              <a:t>Instrumento fundamental para ultrapassar a assimetria da informação</a:t>
            </a:r>
            <a:endParaRPr lang="pt-PT" b="1" dirty="0"/>
          </a:p>
        </p:txBody>
      </p:sp>
      <p:sp>
        <p:nvSpPr>
          <p:cNvPr id="19" name="Rectângulo 18"/>
          <p:cNvSpPr/>
          <p:nvPr/>
        </p:nvSpPr>
        <p:spPr>
          <a:xfrm>
            <a:off x="683568" y="5301208"/>
            <a:ext cx="5867392" cy="609616"/>
          </a:xfrm>
          <a:prstGeom prst="rect">
            <a:avLst/>
          </a:prstGeom>
          <a:solidFill>
            <a:schemeClr val="tx2">
              <a:lumMod val="50000"/>
            </a:schemeClr>
          </a:solidFill>
          <a:ln>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i="1" dirty="0" err="1" smtClean="0"/>
              <a:t>Reporting</a:t>
            </a:r>
            <a:endParaRPr lang="pt-PT" sz="2400" i="1" dirty="0" smtClean="0"/>
          </a:p>
        </p:txBody>
      </p:sp>
      <p:cxnSp>
        <p:nvCxnSpPr>
          <p:cNvPr id="20" name="Forma 19"/>
          <p:cNvCxnSpPr>
            <a:stCxn id="8" idx="3"/>
            <a:endCxn id="18" idx="0"/>
          </p:cNvCxnSpPr>
          <p:nvPr/>
        </p:nvCxnSpPr>
        <p:spPr>
          <a:xfrm>
            <a:off x="6470576" y="2448732"/>
            <a:ext cx="1436086" cy="764244"/>
          </a:xfrm>
          <a:prstGeom prst="bentConnector2">
            <a:avLst/>
          </a:prstGeom>
          <a:ln w="19050">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Forma 20"/>
          <p:cNvCxnSpPr>
            <a:stCxn id="18" idx="2"/>
            <a:endCxn id="19" idx="3"/>
          </p:cNvCxnSpPr>
          <p:nvPr/>
        </p:nvCxnSpPr>
        <p:spPr>
          <a:xfrm rot="5400000">
            <a:off x="6909454" y="4608808"/>
            <a:ext cx="638714" cy="1355702"/>
          </a:xfrm>
          <a:prstGeom prst="bentConnector2">
            <a:avLst/>
          </a:prstGeom>
          <a:ln w="19050">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Seta para baixo 21"/>
          <p:cNvSpPr/>
          <p:nvPr/>
        </p:nvSpPr>
        <p:spPr>
          <a:xfrm>
            <a:off x="1115616" y="4581128"/>
            <a:ext cx="714380" cy="571504"/>
          </a:xfrm>
          <a:prstGeom prst="downArrow">
            <a:avLst/>
          </a:prstGeom>
          <a:solidFill>
            <a:schemeClr val="tx2">
              <a:lumMod val="60000"/>
              <a:lumOff val="40000"/>
            </a:schemeClr>
          </a:solidFill>
          <a:ln>
            <a:solidFill>
              <a:schemeClr val="tx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3" name="Seta para baixo 22"/>
          <p:cNvSpPr/>
          <p:nvPr/>
        </p:nvSpPr>
        <p:spPr>
          <a:xfrm>
            <a:off x="3203848" y="4581128"/>
            <a:ext cx="714380" cy="571504"/>
          </a:xfrm>
          <a:prstGeom prst="downArrow">
            <a:avLst/>
          </a:prstGeom>
          <a:solidFill>
            <a:schemeClr val="tx2">
              <a:lumMod val="60000"/>
              <a:lumOff val="40000"/>
            </a:schemeClr>
          </a:solidFill>
          <a:ln>
            <a:solidFill>
              <a:schemeClr val="tx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24" name="Seta para baixo 23"/>
          <p:cNvSpPr/>
          <p:nvPr/>
        </p:nvSpPr>
        <p:spPr>
          <a:xfrm>
            <a:off x="5292080" y="4581128"/>
            <a:ext cx="714380" cy="571504"/>
          </a:xfrm>
          <a:prstGeom prst="downArrow">
            <a:avLst/>
          </a:prstGeom>
          <a:solidFill>
            <a:schemeClr val="tx2">
              <a:lumMod val="60000"/>
              <a:lumOff val="40000"/>
            </a:schemeClr>
          </a:solidFill>
          <a:ln>
            <a:solidFill>
              <a:schemeClr val="tx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58</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graphicFrame>
        <p:nvGraphicFramePr>
          <p:cNvPr id="13" name="Diagrama 12"/>
          <p:cNvGraphicFramePr/>
          <p:nvPr/>
        </p:nvGraphicFramePr>
        <p:xfrm>
          <a:off x="381000" y="1066800"/>
          <a:ext cx="8153400" cy="4724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Rectângulo 13"/>
          <p:cNvSpPr/>
          <p:nvPr/>
        </p:nvSpPr>
        <p:spPr>
          <a:xfrm>
            <a:off x="2133600" y="5257800"/>
            <a:ext cx="24384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Arquitectura</a:t>
            </a:r>
            <a:endParaRPr lang="pt-PT" sz="2400" b="1" dirty="0">
              <a:solidFill>
                <a:schemeClr val="bg1"/>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59</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graphicFrame>
        <p:nvGraphicFramePr>
          <p:cNvPr id="8" name="Diagrama 7"/>
          <p:cNvGraphicFramePr/>
          <p:nvPr/>
        </p:nvGraphicFramePr>
        <p:xfrm>
          <a:off x="533400" y="1905000"/>
          <a:ext cx="8305800" cy="3556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Triângulo isósceles 13"/>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5" name="CaixaDeTexto 14"/>
          <p:cNvSpPr txBox="1"/>
          <p:nvPr/>
        </p:nvSpPr>
        <p:spPr>
          <a:xfrm>
            <a:off x="609600" y="1371600"/>
            <a:ext cx="1905000" cy="400110"/>
          </a:xfrm>
          <a:prstGeom prst="rect">
            <a:avLst/>
          </a:prstGeom>
          <a:noFill/>
        </p:spPr>
        <p:txBody>
          <a:bodyPr wrap="square" rtlCol="0">
            <a:spAutoFit/>
          </a:bodyPr>
          <a:lstStyle/>
          <a:p>
            <a:r>
              <a:rPr lang="pt-PT" sz="2000" b="1" dirty="0" smtClean="0"/>
              <a:t>Arquitectura</a:t>
            </a:r>
            <a:endParaRPr lang="pt-PT" sz="20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60" name="Rectângulo 59"/>
          <p:cNvSpPr/>
          <p:nvPr/>
        </p:nvSpPr>
        <p:spPr>
          <a:xfrm>
            <a:off x="1259632" y="1916832"/>
            <a:ext cx="6696744" cy="648072"/>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aphicFrame>
        <p:nvGraphicFramePr>
          <p:cNvPr id="61" name="Diagrama 60"/>
          <p:cNvGraphicFramePr/>
          <p:nvPr/>
        </p:nvGraphicFramePr>
        <p:xfrm>
          <a:off x="1331640" y="1988840"/>
          <a:ext cx="648072" cy="5040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2" name="CaixaDeTexto 61"/>
          <p:cNvSpPr txBox="1"/>
          <p:nvPr/>
        </p:nvSpPr>
        <p:spPr>
          <a:xfrm>
            <a:off x="2051720" y="1988841"/>
            <a:ext cx="4464496" cy="461665"/>
          </a:xfrm>
          <a:prstGeom prst="rect">
            <a:avLst/>
          </a:prstGeom>
          <a:noFill/>
        </p:spPr>
        <p:txBody>
          <a:bodyPr wrap="square" rtlCol="0">
            <a:spAutoFit/>
          </a:bodyPr>
          <a:lstStyle/>
          <a:p>
            <a:r>
              <a:rPr lang="pt-PT" sz="2400" b="1" dirty="0" smtClean="0">
                <a:solidFill>
                  <a:schemeClr val="bg1"/>
                </a:solidFill>
              </a:rPr>
              <a:t>Informação de Gestão</a:t>
            </a:r>
            <a:endParaRPr lang="pt-PT" sz="2400" b="1" dirty="0">
              <a:solidFill>
                <a:schemeClr val="bg1"/>
              </a:solidFill>
            </a:endParaRPr>
          </a:p>
        </p:txBody>
      </p:sp>
      <p:pic>
        <p:nvPicPr>
          <p:cNvPr id="63" name="Imagem 62" descr="management_economy.jpg"/>
          <p:cNvPicPr>
            <a:picLocks noChangeAspect="1"/>
          </p:cNvPicPr>
          <p:nvPr/>
        </p:nvPicPr>
        <p:blipFill>
          <a:blip r:embed="rId9" cstate="print"/>
          <a:stretch>
            <a:fillRect/>
          </a:stretch>
        </p:blipFill>
        <p:spPr>
          <a:xfrm>
            <a:off x="6516216" y="1556792"/>
            <a:ext cx="1488504" cy="1116378"/>
          </a:xfrm>
          <a:prstGeom prst="rect">
            <a:avLst/>
          </a:prstGeom>
        </p:spPr>
      </p:pic>
      <p:sp>
        <p:nvSpPr>
          <p:cNvPr id="64" name="Rectângulo 63"/>
          <p:cNvSpPr/>
          <p:nvPr/>
        </p:nvSpPr>
        <p:spPr>
          <a:xfrm>
            <a:off x="1619672" y="3501008"/>
            <a:ext cx="1656184" cy="576064"/>
          </a:xfrm>
          <a:prstGeom prst="rect">
            <a:avLst/>
          </a:prstGeom>
          <a:solidFill>
            <a:schemeClr val="tx2">
              <a:lumMod val="40000"/>
              <a:lumOff val="60000"/>
            </a:schemeClr>
          </a:solid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Rigorosa</a:t>
            </a:r>
            <a:endParaRPr lang="pt-PT" b="1" dirty="0">
              <a:solidFill>
                <a:srgbClr val="002060"/>
              </a:solidFill>
            </a:endParaRPr>
          </a:p>
        </p:txBody>
      </p:sp>
      <p:sp>
        <p:nvSpPr>
          <p:cNvPr id="65" name="Rectângulo 64"/>
          <p:cNvSpPr/>
          <p:nvPr/>
        </p:nvSpPr>
        <p:spPr>
          <a:xfrm>
            <a:off x="1979712" y="4437112"/>
            <a:ext cx="1656184" cy="576064"/>
          </a:xfrm>
          <a:prstGeom prst="rect">
            <a:avLst/>
          </a:prstGeom>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t>Analisada</a:t>
            </a:r>
            <a:endParaRPr lang="pt-PT" b="1" dirty="0"/>
          </a:p>
        </p:txBody>
      </p:sp>
      <p:cxnSp>
        <p:nvCxnSpPr>
          <p:cNvPr id="66" name="Conexão em ângulos rectos 65"/>
          <p:cNvCxnSpPr>
            <a:stCxn id="60" idx="1"/>
            <a:endCxn id="64" idx="1"/>
          </p:cNvCxnSpPr>
          <p:nvPr/>
        </p:nvCxnSpPr>
        <p:spPr>
          <a:xfrm rot="10800000" flipH="1" flipV="1">
            <a:off x="1259632" y="2240868"/>
            <a:ext cx="360040" cy="1548172"/>
          </a:xfrm>
          <a:prstGeom prst="bentConnector3">
            <a:avLst>
              <a:gd name="adj1" fmla="val -63493"/>
            </a:avLst>
          </a:prstGeom>
          <a:ln>
            <a:tailEnd type="arrow"/>
          </a:ln>
          <a:effectLst>
            <a:outerShdw blurRad="50800" dist="38100" dir="18900000" algn="b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7" name="Conexão em ângulos rectos 66"/>
          <p:cNvCxnSpPr>
            <a:stCxn id="60" idx="1"/>
            <a:endCxn id="65" idx="1"/>
          </p:cNvCxnSpPr>
          <p:nvPr/>
        </p:nvCxnSpPr>
        <p:spPr>
          <a:xfrm rot="10800000" flipH="1" flipV="1">
            <a:off x="1259632" y="2240868"/>
            <a:ext cx="720080" cy="2484276"/>
          </a:xfrm>
          <a:prstGeom prst="bentConnector3">
            <a:avLst>
              <a:gd name="adj1" fmla="val -31746"/>
            </a:avLst>
          </a:prstGeom>
          <a:ln>
            <a:tailEnd type="arrow"/>
          </a:ln>
          <a:effectLst>
            <a:outerShdw blurRad="50800" dist="38100" dir="18900000" algn="b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8" name="Seta para a direita 67"/>
          <p:cNvSpPr/>
          <p:nvPr/>
        </p:nvSpPr>
        <p:spPr>
          <a:xfrm>
            <a:off x="3851920" y="4005064"/>
            <a:ext cx="1512168" cy="504056"/>
          </a:xfrm>
          <a:prstGeom prst="rightArrow">
            <a:avLst/>
          </a:prstGeom>
          <a:solidFill>
            <a:srgbClr val="002060"/>
          </a:solid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400" dirty="0" smtClean="0"/>
              <a:t>Perspectiva</a:t>
            </a:r>
            <a:endParaRPr lang="pt-PT" sz="1400" dirty="0"/>
          </a:p>
        </p:txBody>
      </p:sp>
      <p:graphicFrame>
        <p:nvGraphicFramePr>
          <p:cNvPr id="69" name="Diagrama 68"/>
          <p:cNvGraphicFramePr/>
          <p:nvPr/>
        </p:nvGraphicFramePr>
        <p:xfrm>
          <a:off x="5220072" y="3429000"/>
          <a:ext cx="2615952" cy="1959992"/>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70" name="Seta para a esquerda 69"/>
          <p:cNvSpPr/>
          <p:nvPr/>
        </p:nvSpPr>
        <p:spPr>
          <a:xfrm rot="19879761">
            <a:off x="6742797" y="2605808"/>
            <a:ext cx="1800200" cy="504056"/>
          </a:xfrm>
          <a:prstGeom prst="leftArrow">
            <a:avLst/>
          </a:prstGeom>
          <a:solidFill>
            <a:schemeClr val="tx2">
              <a:lumMod val="20000"/>
              <a:lumOff val="80000"/>
            </a:schemeClr>
          </a:solid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100" dirty="0" smtClean="0">
                <a:solidFill>
                  <a:srgbClr val="002060"/>
                </a:solidFill>
              </a:rPr>
              <a:t>Relato da performance</a:t>
            </a:r>
            <a:endParaRPr lang="pt-PT" sz="1100" dirty="0">
              <a:solidFill>
                <a:srgbClr val="002060"/>
              </a:solidFill>
            </a:endParaRPr>
          </a:p>
        </p:txBody>
      </p:sp>
      <p:sp>
        <p:nvSpPr>
          <p:cNvPr id="71" name="Seta para a esquerda 70"/>
          <p:cNvSpPr/>
          <p:nvPr/>
        </p:nvSpPr>
        <p:spPr>
          <a:xfrm rot="1063366">
            <a:off x="6766243" y="5779272"/>
            <a:ext cx="1800200" cy="504056"/>
          </a:xfrm>
          <a:prstGeom prst="leftArrow">
            <a:avLst/>
          </a:prstGeom>
          <a:solidFill>
            <a:schemeClr val="tx2">
              <a:lumMod val="20000"/>
              <a:lumOff val="80000"/>
            </a:schemeClr>
          </a:solidFill>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100" dirty="0" smtClean="0">
                <a:solidFill>
                  <a:srgbClr val="002060"/>
                </a:solidFill>
              </a:rPr>
              <a:t>Posição financeira</a:t>
            </a:r>
            <a:endParaRPr lang="pt-PT" sz="1100" dirty="0">
              <a:solidFill>
                <a:srgbClr val="002060"/>
              </a:solidFill>
            </a:endParaRPr>
          </a:p>
        </p:txBody>
      </p:sp>
      <p:sp>
        <p:nvSpPr>
          <p:cNvPr id="72" name="Marcador de Posição da Data 71"/>
          <p:cNvSpPr>
            <a:spLocks noGrp="1"/>
          </p:cNvSpPr>
          <p:nvPr>
            <p:ph type="dt" sz="half" idx="10"/>
          </p:nvPr>
        </p:nvSpPr>
        <p:spPr/>
        <p:txBody>
          <a:bodyPr/>
          <a:lstStyle/>
          <a:p>
            <a:r>
              <a:rPr lang="pt-PT" smtClean="0"/>
              <a:t>João Gomes /Jorge Pires</a:t>
            </a:r>
            <a:endParaRPr lang="en-US"/>
          </a:p>
        </p:txBody>
      </p:sp>
      <p:sp>
        <p:nvSpPr>
          <p:cNvPr id="73" name="Marcador de Posição do Número do Diapositivo 72"/>
          <p:cNvSpPr>
            <a:spLocks noGrp="1"/>
          </p:cNvSpPr>
          <p:nvPr>
            <p:ph type="sldNum" sz="quarter" idx="12"/>
          </p:nvPr>
        </p:nvSpPr>
        <p:spPr/>
        <p:txBody>
          <a:bodyPr/>
          <a:lstStyle/>
          <a:p>
            <a:fld id="{8745C66F-FC7B-4C52-931F-EAABACA1CBDF}" type="slidenum">
              <a:rPr lang="en-US" smtClean="0"/>
              <a:pPr/>
              <a:t>6</a:t>
            </a:fld>
            <a:endParaRPr lang="en-US"/>
          </a:p>
        </p:txBody>
      </p:sp>
      <p:sp>
        <p:nvSpPr>
          <p:cNvPr id="74" name="Marcador de Posição do Rodapé 73"/>
          <p:cNvSpPr>
            <a:spLocks noGrp="1"/>
          </p:cNvSpPr>
          <p:nvPr>
            <p:ph type="ftr" sz="quarter" idx="11"/>
          </p:nvPr>
        </p:nvSpPr>
        <p:spPr/>
        <p:txBody>
          <a:bodyPr/>
          <a:lstStyle/>
          <a:p>
            <a:r>
              <a:rPr lang="en-US" smtClean="0"/>
              <a:t>Contabilidade Financeira</a:t>
            </a:r>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60</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12" name="Rectangle 2"/>
          <p:cNvSpPr txBox="1">
            <a:spLocks noChangeArrowheads="1"/>
          </p:cNvSpPr>
          <p:nvPr/>
        </p:nvSpPr>
        <p:spPr>
          <a:xfrm>
            <a:off x="457200" y="2133600"/>
            <a:ext cx="8229600" cy="3962400"/>
          </a:xfrm>
          <a:prstGeom prst="rect">
            <a:avLst/>
          </a:prstGeom>
        </p:spPr>
        <p:txBody>
          <a:bodyPr vert="horz" lIns="91440" tIns="45720" rIns="91440" bIns="45720" rtlCol="0">
            <a:normAutofit fontScale="85000" lnSpcReduction="20000"/>
          </a:bodyPr>
          <a:lstStyle/>
          <a:p>
            <a:pPr marL="342900" marR="0" lvl="0" indent="-342900" algn="just" defTabSz="914400" rtl="0" eaLnBrk="1" fontAlgn="auto" latinLnBrk="0" hangingPunct="1">
              <a:lnSpc>
                <a:spcPct val="90000"/>
              </a:lnSpc>
              <a:spcBef>
                <a:spcPts val="6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Características</a:t>
            </a:r>
            <a:r>
              <a:rPr kumimoji="0" lang="en-GB" sz="24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qualitativas</a:t>
            </a:r>
            <a:r>
              <a:rPr kumimoji="0" lang="en-GB" sz="2400" b="0" i="0" u="none" strike="noStrike" kern="1200" cap="none" spc="0" normalizeH="0" baseline="0" noProof="0" dirty="0" smtClean="0">
                <a:ln>
                  <a:noFill/>
                </a:ln>
                <a:solidFill>
                  <a:srgbClr val="002060"/>
                </a:solidFill>
                <a:effectLst/>
                <a:uLnTx/>
                <a:uFillTx/>
                <a:latin typeface="+mn-lt"/>
                <a:ea typeface="+mn-ea"/>
                <a:cs typeface="+mn-cs"/>
              </a:rPr>
              <a:t> das </a:t>
            </a: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demonstrações</a:t>
            </a:r>
            <a:r>
              <a:rPr kumimoji="0" lang="en-GB" sz="24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financeiras</a:t>
            </a:r>
            <a:endParaRPr kumimoji="0" lang="en-GB" sz="2400" b="0"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9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Compreensibilidade</a:t>
            </a: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90000"/>
              </a:lnSpc>
              <a:spcBef>
                <a:spcPts val="5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rapidamente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compreendida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pelos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utentes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tenham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um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razoável</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conhecimento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contabilidade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entidade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9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Relevância</a:t>
            </a: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90000"/>
              </a:lnSpc>
              <a:spcBef>
                <a:spcPts val="5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é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relevante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influência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tomada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decisões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pelos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utentes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9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Materialidade</a:t>
            </a: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90000"/>
              </a:lnSpc>
              <a:spcBef>
                <a:spcPts val="5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relevância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é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afectada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pela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sua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natureza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materialidade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lvl="1" indent="-285750" algn="just">
              <a:lnSpc>
                <a:spcPct val="90000"/>
              </a:lnSpc>
              <a:spcBef>
                <a:spcPts val="5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b="1" dirty="0" err="1" smtClean="0">
                <a:solidFill>
                  <a:srgbClr val="002060"/>
                </a:solidFill>
              </a:rPr>
              <a:t>Fiabilidade</a:t>
            </a:r>
            <a:endParaRPr lang="en-GB" sz="2000" b="1" dirty="0" smtClean="0">
              <a:solidFill>
                <a:srgbClr val="002060"/>
              </a:solidFill>
            </a:endParaRPr>
          </a:p>
          <a:p>
            <a:pPr marL="742950" lvl="1" indent="-285750" algn="just">
              <a:lnSpc>
                <a:spcPct val="90000"/>
              </a:lnSpc>
              <a:spcBef>
                <a:spcPts val="5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	A </a:t>
            </a:r>
            <a:r>
              <a:rPr lang="en-GB" sz="2000" dirty="0" err="1" smtClean="0">
                <a:solidFill>
                  <a:srgbClr val="002060"/>
                </a:solidFill>
              </a:rPr>
              <a:t>informação</a:t>
            </a:r>
            <a:r>
              <a:rPr lang="en-GB" sz="2000" dirty="0" smtClean="0">
                <a:solidFill>
                  <a:srgbClr val="002060"/>
                </a:solidFill>
              </a:rPr>
              <a:t> </a:t>
            </a:r>
            <a:r>
              <a:rPr lang="en-GB" sz="2000" dirty="0" err="1" smtClean="0">
                <a:solidFill>
                  <a:srgbClr val="002060"/>
                </a:solidFill>
              </a:rPr>
              <a:t>deve</a:t>
            </a:r>
            <a:r>
              <a:rPr lang="en-GB" sz="2000" dirty="0" smtClean="0">
                <a:solidFill>
                  <a:srgbClr val="002060"/>
                </a:solidFill>
              </a:rPr>
              <a:t> ser </a:t>
            </a:r>
            <a:r>
              <a:rPr lang="en-GB" sz="2000" dirty="0" err="1" smtClean="0">
                <a:solidFill>
                  <a:srgbClr val="002060"/>
                </a:solidFill>
              </a:rPr>
              <a:t>isenta</a:t>
            </a:r>
            <a:r>
              <a:rPr lang="en-GB" sz="2000" dirty="0" smtClean="0">
                <a:solidFill>
                  <a:srgbClr val="002060"/>
                </a:solidFill>
              </a:rPr>
              <a:t> de </a:t>
            </a:r>
            <a:r>
              <a:rPr lang="en-GB" sz="2000" dirty="0" err="1" smtClean="0">
                <a:solidFill>
                  <a:srgbClr val="002060"/>
                </a:solidFill>
              </a:rPr>
              <a:t>erros</a:t>
            </a:r>
            <a:r>
              <a:rPr lang="en-GB" sz="2000" dirty="0" smtClean="0">
                <a:solidFill>
                  <a:srgbClr val="002060"/>
                </a:solidFill>
              </a:rPr>
              <a:t> </a:t>
            </a:r>
            <a:r>
              <a:rPr lang="en-GB" sz="2000" dirty="0" err="1" smtClean="0">
                <a:solidFill>
                  <a:srgbClr val="002060"/>
                </a:solidFill>
              </a:rPr>
              <a:t>materiais</a:t>
            </a:r>
            <a:r>
              <a:rPr lang="en-GB" sz="2000" dirty="0" smtClean="0">
                <a:solidFill>
                  <a:srgbClr val="002060"/>
                </a:solidFill>
              </a:rPr>
              <a:t> e de </a:t>
            </a:r>
            <a:r>
              <a:rPr lang="en-GB" sz="2000" dirty="0" err="1" smtClean="0">
                <a:solidFill>
                  <a:srgbClr val="002060"/>
                </a:solidFill>
              </a:rPr>
              <a:t>preconceitos</a:t>
            </a:r>
            <a:r>
              <a:rPr lang="en-GB" sz="2000" dirty="0" smtClean="0">
                <a:solidFill>
                  <a:srgbClr val="002060"/>
                </a:solidFill>
              </a:rPr>
              <a:t>.</a:t>
            </a:r>
          </a:p>
          <a:p>
            <a:pPr marL="742950" lvl="1" indent="-285750" algn="just">
              <a:lnSpc>
                <a:spcPct val="90000"/>
              </a:lnSpc>
              <a:spcBef>
                <a:spcPts val="5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b="1" dirty="0" err="1" smtClean="0">
                <a:solidFill>
                  <a:srgbClr val="002060"/>
                </a:solidFill>
              </a:rPr>
              <a:t>Representação</a:t>
            </a:r>
            <a:r>
              <a:rPr lang="en-GB" sz="2000" b="1" dirty="0" smtClean="0">
                <a:solidFill>
                  <a:srgbClr val="002060"/>
                </a:solidFill>
              </a:rPr>
              <a:t> </a:t>
            </a:r>
            <a:r>
              <a:rPr lang="en-GB" sz="2000" b="1" dirty="0" err="1" smtClean="0">
                <a:solidFill>
                  <a:srgbClr val="002060"/>
                </a:solidFill>
              </a:rPr>
              <a:t>fidedigna</a:t>
            </a:r>
            <a:endParaRPr lang="en-GB" sz="2000" b="1" dirty="0" smtClean="0">
              <a:solidFill>
                <a:srgbClr val="002060"/>
              </a:solidFill>
            </a:endParaRPr>
          </a:p>
          <a:p>
            <a:pPr marL="742950" lvl="1" indent="-285750" algn="just">
              <a:lnSpc>
                <a:spcPct val="90000"/>
              </a:lnSpc>
              <a:spcBef>
                <a:spcPts val="5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	Para ser </a:t>
            </a:r>
            <a:r>
              <a:rPr lang="en-GB" sz="2000" dirty="0" err="1" smtClean="0">
                <a:solidFill>
                  <a:srgbClr val="002060"/>
                </a:solidFill>
              </a:rPr>
              <a:t>fiável</a:t>
            </a:r>
            <a:r>
              <a:rPr lang="en-GB" sz="2000" dirty="0" smtClean="0">
                <a:solidFill>
                  <a:srgbClr val="002060"/>
                </a:solidFill>
              </a:rPr>
              <a:t> a </a:t>
            </a:r>
            <a:r>
              <a:rPr lang="en-GB" sz="2000" dirty="0" err="1" smtClean="0">
                <a:solidFill>
                  <a:srgbClr val="002060"/>
                </a:solidFill>
              </a:rPr>
              <a:t>informação</a:t>
            </a:r>
            <a:r>
              <a:rPr lang="en-GB" sz="2000" dirty="0" smtClean="0">
                <a:solidFill>
                  <a:srgbClr val="002060"/>
                </a:solidFill>
              </a:rPr>
              <a:t> </a:t>
            </a:r>
            <a:r>
              <a:rPr lang="en-GB" sz="2000" dirty="0" err="1" smtClean="0">
                <a:solidFill>
                  <a:srgbClr val="002060"/>
                </a:solidFill>
              </a:rPr>
              <a:t>deve</a:t>
            </a:r>
            <a:r>
              <a:rPr lang="en-GB" sz="2000" dirty="0" smtClean="0">
                <a:solidFill>
                  <a:srgbClr val="002060"/>
                </a:solidFill>
              </a:rPr>
              <a:t> </a:t>
            </a:r>
            <a:r>
              <a:rPr lang="en-GB" sz="2000" dirty="0" err="1" smtClean="0">
                <a:solidFill>
                  <a:srgbClr val="002060"/>
                </a:solidFill>
              </a:rPr>
              <a:t>representar</a:t>
            </a:r>
            <a:r>
              <a:rPr lang="en-GB" sz="2000" dirty="0" smtClean="0">
                <a:solidFill>
                  <a:srgbClr val="002060"/>
                </a:solidFill>
              </a:rPr>
              <a:t> </a:t>
            </a:r>
            <a:r>
              <a:rPr lang="en-GB" sz="2000" dirty="0" err="1" smtClean="0">
                <a:solidFill>
                  <a:srgbClr val="002060"/>
                </a:solidFill>
              </a:rPr>
              <a:t>fidedignamente</a:t>
            </a:r>
            <a:r>
              <a:rPr lang="en-GB" sz="2000" dirty="0" smtClean="0">
                <a:solidFill>
                  <a:srgbClr val="002060"/>
                </a:solidFill>
              </a:rPr>
              <a:t> as </a:t>
            </a:r>
            <a:r>
              <a:rPr lang="en-GB" sz="2000" dirty="0" err="1" smtClean="0">
                <a:solidFill>
                  <a:srgbClr val="002060"/>
                </a:solidFill>
              </a:rPr>
              <a:t>transacções</a:t>
            </a:r>
            <a:r>
              <a:rPr lang="en-GB" sz="2000" dirty="0" smtClean="0">
                <a:solidFill>
                  <a:srgbClr val="002060"/>
                </a:solidFill>
              </a:rPr>
              <a:t> e </a:t>
            </a:r>
            <a:r>
              <a:rPr lang="en-GB" sz="2000" dirty="0" err="1" smtClean="0">
                <a:solidFill>
                  <a:srgbClr val="002060"/>
                </a:solidFill>
              </a:rPr>
              <a:t>outros</a:t>
            </a:r>
            <a:r>
              <a:rPr lang="en-GB" sz="2000" dirty="0" smtClean="0">
                <a:solidFill>
                  <a:srgbClr val="002060"/>
                </a:solidFill>
              </a:rPr>
              <a:t> </a:t>
            </a:r>
            <a:r>
              <a:rPr lang="en-GB" sz="2000" dirty="0" err="1" smtClean="0">
                <a:solidFill>
                  <a:srgbClr val="002060"/>
                </a:solidFill>
              </a:rPr>
              <a:t>acontecimentos</a:t>
            </a:r>
            <a:r>
              <a:rPr lang="en-GB" sz="2000" dirty="0" smtClean="0">
                <a:solidFill>
                  <a:srgbClr val="002060"/>
                </a:solidFill>
              </a:rPr>
              <a:t>.</a:t>
            </a:r>
          </a:p>
          <a:p>
            <a:pPr marL="742950" lvl="1" indent="-285750" algn="just">
              <a:lnSpc>
                <a:spcPct val="90000"/>
              </a:lnSpc>
              <a:spcBef>
                <a:spcPts val="5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b="1" dirty="0" err="1" smtClean="0">
                <a:solidFill>
                  <a:srgbClr val="002060"/>
                </a:solidFill>
              </a:rPr>
              <a:t>Substancia</a:t>
            </a:r>
            <a:r>
              <a:rPr lang="en-GB" sz="2000" b="1" dirty="0" smtClean="0">
                <a:solidFill>
                  <a:srgbClr val="002060"/>
                </a:solidFill>
              </a:rPr>
              <a:t> </a:t>
            </a:r>
            <a:r>
              <a:rPr lang="en-GB" sz="2000" b="1" dirty="0" err="1" smtClean="0">
                <a:solidFill>
                  <a:srgbClr val="002060"/>
                </a:solidFill>
              </a:rPr>
              <a:t>sobre</a:t>
            </a:r>
            <a:r>
              <a:rPr lang="en-GB" sz="2000" b="1" dirty="0" smtClean="0">
                <a:solidFill>
                  <a:srgbClr val="002060"/>
                </a:solidFill>
              </a:rPr>
              <a:t> a forma</a:t>
            </a:r>
          </a:p>
          <a:p>
            <a:pPr marL="742950" lvl="1" indent="-285750" algn="just">
              <a:lnSpc>
                <a:spcPct val="90000"/>
              </a:lnSpc>
              <a:spcBef>
                <a:spcPts val="5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	As </a:t>
            </a:r>
            <a:r>
              <a:rPr lang="en-GB" sz="2000" dirty="0" err="1" smtClean="0">
                <a:solidFill>
                  <a:srgbClr val="002060"/>
                </a:solidFill>
              </a:rPr>
              <a:t>transacções</a:t>
            </a:r>
            <a:r>
              <a:rPr lang="en-GB" sz="2000" dirty="0" smtClean="0">
                <a:solidFill>
                  <a:srgbClr val="002060"/>
                </a:solidFill>
              </a:rPr>
              <a:t> e </a:t>
            </a:r>
            <a:r>
              <a:rPr lang="en-GB" sz="2000" dirty="0" err="1" smtClean="0">
                <a:solidFill>
                  <a:srgbClr val="002060"/>
                </a:solidFill>
              </a:rPr>
              <a:t>outros</a:t>
            </a:r>
            <a:r>
              <a:rPr lang="en-GB" sz="2000" dirty="0" smtClean="0">
                <a:solidFill>
                  <a:srgbClr val="002060"/>
                </a:solidFill>
              </a:rPr>
              <a:t> </a:t>
            </a:r>
            <a:r>
              <a:rPr lang="en-GB" sz="2000" dirty="0" err="1" smtClean="0">
                <a:solidFill>
                  <a:srgbClr val="002060"/>
                </a:solidFill>
              </a:rPr>
              <a:t>acontecimentos</a:t>
            </a:r>
            <a:r>
              <a:rPr lang="en-GB" sz="2000" dirty="0" smtClean="0">
                <a:solidFill>
                  <a:srgbClr val="002060"/>
                </a:solidFill>
              </a:rPr>
              <a:t> </a:t>
            </a:r>
            <a:r>
              <a:rPr lang="en-GB" sz="2000" dirty="0" err="1" smtClean="0">
                <a:solidFill>
                  <a:srgbClr val="002060"/>
                </a:solidFill>
              </a:rPr>
              <a:t>devem</a:t>
            </a:r>
            <a:r>
              <a:rPr lang="en-GB" sz="2000" dirty="0" smtClean="0">
                <a:solidFill>
                  <a:srgbClr val="002060"/>
                </a:solidFill>
              </a:rPr>
              <a:t> ser </a:t>
            </a:r>
            <a:r>
              <a:rPr lang="en-GB" sz="2000" dirty="0" err="1" smtClean="0">
                <a:solidFill>
                  <a:srgbClr val="002060"/>
                </a:solidFill>
              </a:rPr>
              <a:t>contabilizados</a:t>
            </a:r>
            <a:r>
              <a:rPr lang="en-GB" sz="2000" dirty="0" smtClean="0">
                <a:solidFill>
                  <a:srgbClr val="002060"/>
                </a:solidFill>
              </a:rPr>
              <a:t> de </a:t>
            </a:r>
            <a:r>
              <a:rPr lang="en-GB" sz="2000" dirty="0" err="1" smtClean="0">
                <a:solidFill>
                  <a:srgbClr val="002060"/>
                </a:solidFill>
              </a:rPr>
              <a:t>acordo</a:t>
            </a:r>
            <a:r>
              <a:rPr lang="en-GB" sz="2000" dirty="0" smtClean="0">
                <a:solidFill>
                  <a:srgbClr val="002060"/>
                </a:solidFill>
              </a:rPr>
              <a:t> com a </a:t>
            </a:r>
            <a:r>
              <a:rPr lang="en-GB" sz="2000" dirty="0" err="1" smtClean="0">
                <a:solidFill>
                  <a:srgbClr val="002060"/>
                </a:solidFill>
              </a:rPr>
              <a:t>sua</a:t>
            </a:r>
            <a:r>
              <a:rPr lang="en-GB" sz="2000" dirty="0" smtClean="0">
                <a:solidFill>
                  <a:srgbClr val="002060"/>
                </a:solidFill>
              </a:rPr>
              <a:t> </a:t>
            </a:r>
            <a:r>
              <a:rPr lang="en-GB" sz="2000" dirty="0" err="1" smtClean="0">
                <a:solidFill>
                  <a:srgbClr val="002060"/>
                </a:solidFill>
              </a:rPr>
              <a:t>substância</a:t>
            </a:r>
            <a:r>
              <a:rPr lang="en-GB" sz="2000" dirty="0" smtClean="0">
                <a:solidFill>
                  <a:srgbClr val="002060"/>
                </a:solidFill>
              </a:rPr>
              <a:t>, </a:t>
            </a:r>
            <a:r>
              <a:rPr lang="en-GB" sz="2000" dirty="0" err="1" smtClean="0">
                <a:solidFill>
                  <a:srgbClr val="002060"/>
                </a:solidFill>
              </a:rPr>
              <a:t>independentemente</a:t>
            </a:r>
            <a:r>
              <a:rPr lang="en-GB" sz="2000" dirty="0" smtClean="0">
                <a:solidFill>
                  <a:srgbClr val="002060"/>
                </a:solidFill>
              </a:rPr>
              <a:t> </a:t>
            </a:r>
            <a:r>
              <a:rPr lang="en-GB" sz="2000" dirty="0" err="1" smtClean="0">
                <a:solidFill>
                  <a:srgbClr val="002060"/>
                </a:solidFill>
              </a:rPr>
              <a:t>da</a:t>
            </a:r>
            <a:r>
              <a:rPr lang="en-GB" sz="2000" dirty="0" smtClean="0">
                <a:solidFill>
                  <a:srgbClr val="002060"/>
                </a:solidFill>
              </a:rPr>
              <a:t> </a:t>
            </a:r>
            <a:r>
              <a:rPr lang="en-GB" sz="2000" dirty="0" err="1" smtClean="0">
                <a:solidFill>
                  <a:srgbClr val="002060"/>
                </a:solidFill>
              </a:rPr>
              <a:t>sua</a:t>
            </a:r>
            <a:r>
              <a:rPr lang="en-GB" sz="2000" dirty="0" smtClean="0">
                <a:solidFill>
                  <a:srgbClr val="002060"/>
                </a:solidFill>
              </a:rPr>
              <a:t> forma legal.</a:t>
            </a:r>
          </a:p>
          <a:p>
            <a:pPr marL="742950" marR="0" lvl="1" indent="-285750" algn="just" defTabSz="914400" rtl="0" eaLnBrk="1" fontAlgn="auto" latinLnBrk="0" hangingPunct="1">
              <a:lnSpc>
                <a:spcPct val="90000"/>
              </a:lnSpc>
              <a:spcBef>
                <a:spcPts val="5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p:txBody>
      </p:sp>
      <p:sp>
        <p:nvSpPr>
          <p:cNvPr id="15" name="Triângulo isósceles 14"/>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6" name="CaixaDeTexto 15"/>
          <p:cNvSpPr txBox="1"/>
          <p:nvPr/>
        </p:nvSpPr>
        <p:spPr>
          <a:xfrm>
            <a:off x="609600" y="1371600"/>
            <a:ext cx="4648200" cy="400110"/>
          </a:xfrm>
          <a:prstGeom prst="rect">
            <a:avLst/>
          </a:prstGeom>
          <a:noFill/>
        </p:spPr>
        <p:txBody>
          <a:bodyPr wrap="square" rtlCol="0">
            <a:spAutoFit/>
          </a:bodyPr>
          <a:lstStyle/>
          <a:p>
            <a:r>
              <a:rPr lang="pt-PT" sz="2000" b="1" dirty="0" smtClean="0"/>
              <a:t>Âmbito, Finalidade e Componentes</a:t>
            </a:r>
            <a:endParaRPr lang="pt-PT" sz="2000" b="1"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61</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angle 2"/>
          <p:cNvSpPr txBox="1">
            <a:spLocks noChangeArrowheads="1"/>
          </p:cNvSpPr>
          <p:nvPr/>
        </p:nvSpPr>
        <p:spPr>
          <a:xfrm>
            <a:off x="457200" y="2133600"/>
            <a:ext cx="8229600" cy="38862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90000"/>
              </a:lnSpc>
              <a:spcBef>
                <a:spcPts val="6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Características</a:t>
            </a:r>
            <a:r>
              <a:rPr kumimoji="0" lang="en-GB" sz="24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qualitativas</a:t>
            </a:r>
            <a:r>
              <a:rPr kumimoji="0" lang="en-GB" sz="2400" b="0" i="0" u="none" strike="noStrike" kern="1200" cap="none" spc="0" normalizeH="0" baseline="0" noProof="0" dirty="0" smtClean="0">
                <a:ln>
                  <a:noFill/>
                </a:ln>
                <a:solidFill>
                  <a:srgbClr val="002060"/>
                </a:solidFill>
                <a:effectLst/>
                <a:uLnTx/>
                <a:uFillTx/>
                <a:latin typeface="+mn-lt"/>
                <a:ea typeface="+mn-ea"/>
                <a:cs typeface="+mn-cs"/>
              </a:rPr>
              <a:t> das </a:t>
            </a: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demonstrações</a:t>
            </a:r>
            <a:r>
              <a:rPr kumimoji="0" lang="en-GB" sz="24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financeiras</a:t>
            </a:r>
            <a:endParaRPr kumimoji="0" lang="en-GB" sz="2400" b="0"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9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Neutralidade</a:t>
            </a: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90000"/>
              </a:lnSpc>
              <a:spcBef>
                <a:spcPts val="5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conter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juízos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valor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atingir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determinados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objectivos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p>
          <a:p>
            <a:pPr marL="742950" marR="0" lvl="1" indent="-285750" algn="just" defTabSz="914400" rtl="0" eaLnBrk="1" fontAlgn="auto" latinLnBrk="0" hangingPunct="1">
              <a:lnSpc>
                <a:spcPct val="9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Prudência</a:t>
            </a: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90000"/>
              </a:lnSpc>
              <a:spcBef>
                <a:spcPts val="5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Significa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incluir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um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grau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precaução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elaboração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estimativas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necessárias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condições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incerteza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(ex: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provisões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9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smtClean="0">
                <a:ln>
                  <a:noFill/>
                </a:ln>
                <a:solidFill>
                  <a:srgbClr val="002060"/>
                </a:solidFill>
                <a:effectLst/>
                <a:uLnTx/>
                <a:uFillTx/>
                <a:latin typeface="+mn-lt"/>
                <a:ea typeface="+mn-ea"/>
                <a:cs typeface="+mn-cs"/>
              </a:rPr>
              <a:t>Plenitude</a:t>
            </a:r>
          </a:p>
          <a:p>
            <a:pPr marL="742950" marR="0" lvl="1" indent="-285750" algn="just" defTabSz="914400" rtl="0" eaLnBrk="1" fontAlgn="auto" latinLnBrk="0" hangingPunct="1">
              <a:lnSpc>
                <a:spcPct val="90000"/>
              </a:lnSpc>
              <a:spcBef>
                <a:spcPts val="5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Uma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omissão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uma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transacção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um facto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implica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seja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falsa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enganadora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logo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fiável</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p:txBody>
      </p:sp>
      <p:sp>
        <p:nvSpPr>
          <p:cNvPr id="8" name="Triângulo isósceles 7"/>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2" name="CaixaDeTexto 11"/>
          <p:cNvSpPr txBox="1"/>
          <p:nvPr/>
        </p:nvSpPr>
        <p:spPr>
          <a:xfrm>
            <a:off x="609600" y="1371600"/>
            <a:ext cx="4648200" cy="400110"/>
          </a:xfrm>
          <a:prstGeom prst="rect">
            <a:avLst/>
          </a:prstGeom>
          <a:noFill/>
        </p:spPr>
        <p:txBody>
          <a:bodyPr wrap="square" rtlCol="0">
            <a:spAutoFit/>
          </a:bodyPr>
          <a:lstStyle/>
          <a:p>
            <a:r>
              <a:rPr lang="pt-PT" sz="2000" b="1" dirty="0" smtClean="0"/>
              <a:t>Âmbito, Finalidade e Componentes</a:t>
            </a:r>
            <a:endParaRPr lang="pt-PT" sz="2000" b="1"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62</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angle 2"/>
          <p:cNvSpPr txBox="1">
            <a:spLocks noChangeArrowheads="1"/>
          </p:cNvSpPr>
          <p:nvPr/>
        </p:nvSpPr>
        <p:spPr>
          <a:xfrm>
            <a:off x="457200" y="2133600"/>
            <a:ext cx="8229600" cy="3998913"/>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80000"/>
              </a:lnSpc>
              <a:spcBef>
                <a:spcPts val="6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Constrangimentos</a:t>
            </a:r>
            <a:r>
              <a:rPr kumimoji="0" lang="en-GB" sz="2400" b="0" i="0" u="none" strike="noStrike" kern="1200" cap="none" spc="0" normalizeH="0" baseline="0" noProof="0" dirty="0" smtClean="0">
                <a:ln>
                  <a:noFill/>
                </a:ln>
                <a:solidFill>
                  <a:srgbClr val="002060"/>
                </a:solidFill>
                <a:effectLst/>
                <a:uLnTx/>
                <a:uFillTx/>
                <a:latin typeface="+mn-lt"/>
                <a:ea typeface="+mn-ea"/>
                <a:cs typeface="+mn-cs"/>
              </a:rPr>
              <a:t> à </a:t>
            </a: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4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relevante</a:t>
            </a:r>
            <a:r>
              <a:rPr kumimoji="0" lang="en-GB" sz="24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400" b="0" i="0" u="none" strike="noStrike" kern="1200" cap="none" spc="0" normalizeH="0" baseline="0" noProof="0" dirty="0" err="1" smtClean="0">
                <a:ln>
                  <a:noFill/>
                </a:ln>
                <a:solidFill>
                  <a:srgbClr val="002060"/>
                </a:solidFill>
                <a:effectLst/>
                <a:uLnTx/>
                <a:uFillTx/>
                <a:latin typeface="+mn-lt"/>
                <a:ea typeface="+mn-ea"/>
                <a:cs typeface="+mn-cs"/>
              </a:rPr>
              <a:t>fiável</a:t>
            </a:r>
            <a:endParaRPr kumimoji="0" lang="en-GB" sz="2400" b="0"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Tempestividade</a:t>
            </a: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80000"/>
              </a:lnSpc>
              <a:spcBef>
                <a:spcPts val="5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tardia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perde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relevância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No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entanto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é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necessário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articular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relato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tempestivo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seja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também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fiável</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(ex: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encerrar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ter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atenção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faltam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facturas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fornecedores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Balanceamento</a:t>
            </a:r>
            <a:r>
              <a:rPr kumimoji="0" lang="en-GB" sz="2000" b="1" i="0" u="none" strike="noStrike" kern="1200" cap="none" spc="0" normalizeH="0" baseline="0" noProof="0" dirty="0" smtClean="0">
                <a:ln>
                  <a:noFill/>
                </a:ln>
                <a:solidFill>
                  <a:srgbClr val="002060"/>
                </a:solidFill>
                <a:effectLst/>
                <a:uLnTx/>
                <a:uFillTx/>
                <a:latin typeface="+mn-lt"/>
                <a:ea typeface="+mn-ea"/>
                <a:cs typeface="+mn-cs"/>
              </a:rPr>
              <a:t> entre </a:t>
            </a: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benefício</a:t>
            </a:r>
            <a:r>
              <a:rPr kumimoji="0" lang="en-GB" sz="2000" b="1"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custo</a:t>
            </a: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80000"/>
              </a:lnSpc>
              <a:spcBef>
                <a:spcPts val="5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Os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beneficios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derivados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superiores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custos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incorridos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com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obtenção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dessa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Balanceamento</a:t>
            </a:r>
            <a:r>
              <a:rPr kumimoji="0" lang="en-GB" sz="2000" b="1" i="0" u="none" strike="noStrike" kern="1200" cap="none" spc="0" normalizeH="0" baseline="0" noProof="0" dirty="0" smtClean="0">
                <a:ln>
                  <a:noFill/>
                </a:ln>
                <a:solidFill>
                  <a:srgbClr val="002060"/>
                </a:solidFill>
                <a:effectLst/>
                <a:uLnTx/>
                <a:uFillTx/>
                <a:latin typeface="+mn-lt"/>
                <a:ea typeface="+mn-ea"/>
                <a:cs typeface="+mn-cs"/>
              </a:rPr>
              <a:t> entre </a:t>
            </a: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características</a:t>
            </a:r>
            <a:r>
              <a:rPr kumimoji="0" lang="en-GB" sz="2000" b="1"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1" i="0" u="none" strike="noStrike" kern="1200" cap="none" spc="0" normalizeH="0" baseline="0" noProof="0" dirty="0" err="1" smtClean="0">
                <a:ln>
                  <a:noFill/>
                </a:ln>
                <a:solidFill>
                  <a:srgbClr val="002060"/>
                </a:solidFill>
                <a:effectLst/>
                <a:uLnTx/>
                <a:uFillTx/>
                <a:latin typeface="+mn-lt"/>
                <a:ea typeface="+mn-ea"/>
                <a:cs typeface="+mn-cs"/>
              </a:rPr>
              <a:t>qualitativas</a:t>
            </a:r>
            <a:endParaRPr kumimoji="0" lang="en-GB" sz="2000" b="1"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80000"/>
              </a:lnSpc>
              <a:spcBef>
                <a:spcPts val="5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vezes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existir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conflito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entre 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características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qualitativas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qual</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será</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solucionado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com base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julgamento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profissional</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(o TOC é,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neste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caso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um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juiz</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342900" marR="0" lvl="0" indent="-342900" algn="just" defTabSz="914400" rtl="0" eaLnBrk="1" fontAlgn="auto" latinLnBrk="0" hangingPunct="1">
              <a:lnSpc>
                <a:spcPct val="80000"/>
              </a:lnSpc>
              <a:spcBef>
                <a:spcPts val="5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p:txBody>
      </p:sp>
      <p:sp>
        <p:nvSpPr>
          <p:cNvPr id="8" name="Triângulo isósceles 7"/>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2" name="CaixaDeTexto 11"/>
          <p:cNvSpPr txBox="1"/>
          <p:nvPr/>
        </p:nvSpPr>
        <p:spPr>
          <a:xfrm>
            <a:off x="609600" y="1371600"/>
            <a:ext cx="4648200" cy="400110"/>
          </a:xfrm>
          <a:prstGeom prst="rect">
            <a:avLst/>
          </a:prstGeom>
          <a:noFill/>
        </p:spPr>
        <p:txBody>
          <a:bodyPr wrap="square" rtlCol="0">
            <a:spAutoFit/>
          </a:bodyPr>
          <a:lstStyle/>
          <a:p>
            <a:r>
              <a:rPr lang="pt-PT" sz="2000" b="1" dirty="0" smtClean="0"/>
              <a:t>Âmbito, Finalidade e Componentes</a:t>
            </a:r>
            <a:endParaRPr lang="pt-PT" sz="2000" b="1"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63</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Triângulo isósceles 6"/>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8" name="CaixaDeTexto 7"/>
          <p:cNvSpPr txBox="1"/>
          <p:nvPr/>
        </p:nvSpPr>
        <p:spPr>
          <a:xfrm>
            <a:off x="609600" y="1371600"/>
            <a:ext cx="4648200" cy="400110"/>
          </a:xfrm>
          <a:prstGeom prst="rect">
            <a:avLst/>
          </a:prstGeom>
          <a:noFill/>
        </p:spPr>
        <p:txBody>
          <a:bodyPr wrap="square" rtlCol="0">
            <a:spAutoFit/>
          </a:bodyPr>
          <a:lstStyle/>
          <a:p>
            <a:r>
              <a:rPr lang="pt-PT" sz="2000" b="1" dirty="0" smtClean="0"/>
              <a:t>Continuidade</a:t>
            </a:r>
            <a:endParaRPr lang="pt-PT" sz="2000" b="1" dirty="0"/>
          </a:p>
        </p:txBody>
      </p:sp>
      <p:sp>
        <p:nvSpPr>
          <p:cNvPr id="12" name="Rectangle 2"/>
          <p:cNvSpPr txBox="1">
            <a:spLocks noChangeArrowheads="1"/>
          </p:cNvSpPr>
          <p:nvPr/>
        </p:nvSpPr>
        <p:spPr>
          <a:xfrm>
            <a:off x="457200" y="2133600"/>
            <a:ext cx="8229600" cy="3886200"/>
          </a:xfrm>
          <a:prstGeom prst="rect">
            <a:avLst/>
          </a:prstGeom>
        </p:spPr>
        <p:txBody>
          <a:bodyPr vert="horz" lIns="91440" tIns="45720" rIns="91440" bIns="45720" rtlCol="0">
            <a:normAutofit/>
          </a:bodyPr>
          <a:lstStyle/>
          <a:p>
            <a:pPr marL="742950" marR="0" lvl="1" indent="-285750" algn="just" defTabSz="914400" rtl="0" eaLnBrk="1" fontAlgn="auto" latinLnBrk="0" hangingPunct="1">
              <a:lnSpc>
                <a:spcPct val="100000"/>
              </a:lnSpc>
              <a:spcBef>
                <a:spcPts val="6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demonstrações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financeiras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elaboradas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com base no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pressuposto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entidade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continuidade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segundo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o POC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continuidade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é um PCGA);</a:t>
            </a:r>
          </a:p>
          <a:p>
            <a:pPr marL="742950" marR="0" lvl="1" indent="-285750" algn="just" defTabSz="914400" rtl="0" eaLnBrk="1" fontAlgn="auto" latinLnBrk="0" hangingPunct="1">
              <a:lnSpc>
                <a:spcPct val="100000"/>
              </a:lnSpc>
              <a:spcBef>
                <a:spcPts val="6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pressuposto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continuidade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é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avaliado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pelo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órgão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gestão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ter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horizonte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temporal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mínimo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12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meses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após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data do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balanço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lvl="1" indent="-285750" algn="just">
              <a:spcBef>
                <a:spcPts val="6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rgbClr val="002060"/>
                </a:solidFill>
              </a:rPr>
              <a:t>Caso</a:t>
            </a:r>
            <a:r>
              <a:rPr lang="en-GB" sz="2000" dirty="0" smtClean="0">
                <a:solidFill>
                  <a:srgbClr val="002060"/>
                </a:solidFill>
              </a:rPr>
              <a:t> a </a:t>
            </a:r>
            <a:r>
              <a:rPr lang="en-GB" sz="2000" dirty="0" err="1" smtClean="0">
                <a:solidFill>
                  <a:srgbClr val="002060"/>
                </a:solidFill>
              </a:rPr>
              <a:t>continuidade</a:t>
            </a:r>
            <a:r>
              <a:rPr lang="en-GB" sz="2000" dirty="0" smtClean="0">
                <a:solidFill>
                  <a:srgbClr val="002060"/>
                </a:solidFill>
              </a:rPr>
              <a:t> </a:t>
            </a:r>
            <a:r>
              <a:rPr lang="en-GB" sz="2000" dirty="0" err="1" smtClean="0">
                <a:solidFill>
                  <a:srgbClr val="002060"/>
                </a:solidFill>
              </a:rPr>
              <a:t>esteja</a:t>
            </a:r>
            <a:r>
              <a:rPr lang="en-GB" sz="2000" dirty="0" smtClean="0">
                <a:solidFill>
                  <a:srgbClr val="002060"/>
                </a:solidFill>
              </a:rPr>
              <a:t> </a:t>
            </a:r>
            <a:r>
              <a:rPr lang="en-GB" sz="2000" dirty="0" err="1" smtClean="0">
                <a:solidFill>
                  <a:srgbClr val="002060"/>
                </a:solidFill>
              </a:rPr>
              <a:t>dependente</a:t>
            </a:r>
            <a:r>
              <a:rPr lang="en-GB" sz="2000" dirty="0" smtClean="0">
                <a:solidFill>
                  <a:srgbClr val="002060"/>
                </a:solidFill>
              </a:rPr>
              <a:t> de </a:t>
            </a:r>
            <a:r>
              <a:rPr lang="en-GB" sz="2000" dirty="0" err="1" smtClean="0">
                <a:solidFill>
                  <a:srgbClr val="002060"/>
                </a:solidFill>
              </a:rPr>
              <a:t>determinadas</a:t>
            </a:r>
            <a:r>
              <a:rPr lang="en-GB" sz="2000" dirty="0" smtClean="0">
                <a:solidFill>
                  <a:srgbClr val="002060"/>
                </a:solidFill>
              </a:rPr>
              <a:t> </a:t>
            </a:r>
            <a:r>
              <a:rPr lang="en-GB" sz="2000" dirty="0" err="1" smtClean="0">
                <a:solidFill>
                  <a:srgbClr val="002060"/>
                </a:solidFill>
              </a:rPr>
              <a:t>circunstâncias</a:t>
            </a:r>
            <a:r>
              <a:rPr lang="en-GB" sz="2000" dirty="0" smtClean="0">
                <a:solidFill>
                  <a:srgbClr val="002060"/>
                </a:solidFill>
              </a:rPr>
              <a:t>, </a:t>
            </a:r>
            <a:r>
              <a:rPr lang="en-GB" sz="2000" dirty="0" err="1" smtClean="0">
                <a:solidFill>
                  <a:srgbClr val="002060"/>
                </a:solidFill>
              </a:rPr>
              <a:t>tal</a:t>
            </a:r>
            <a:r>
              <a:rPr lang="en-GB" sz="2000" dirty="0" smtClean="0">
                <a:solidFill>
                  <a:srgbClr val="002060"/>
                </a:solidFill>
              </a:rPr>
              <a:t> facto </a:t>
            </a:r>
            <a:r>
              <a:rPr lang="en-GB" sz="2000" dirty="0" err="1" smtClean="0">
                <a:solidFill>
                  <a:srgbClr val="002060"/>
                </a:solidFill>
              </a:rPr>
              <a:t>deve</a:t>
            </a:r>
            <a:r>
              <a:rPr lang="en-GB" sz="2000" dirty="0" smtClean="0">
                <a:solidFill>
                  <a:srgbClr val="002060"/>
                </a:solidFill>
              </a:rPr>
              <a:t> ser </a:t>
            </a:r>
            <a:r>
              <a:rPr lang="en-GB" sz="2000" dirty="0" err="1" smtClean="0">
                <a:solidFill>
                  <a:srgbClr val="002060"/>
                </a:solidFill>
              </a:rPr>
              <a:t>divulgado</a:t>
            </a:r>
            <a:r>
              <a:rPr lang="en-GB" sz="2000" dirty="0" smtClean="0">
                <a:solidFill>
                  <a:srgbClr val="002060"/>
                </a:solidFill>
              </a:rPr>
              <a:t> no </a:t>
            </a:r>
            <a:r>
              <a:rPr lang="en-GB" sz="2000" dirty="0" err="1" smtClean="0">
                <a:solidFill>
                  <a:srgbClr val="002060"/>
                </a:solidFill>
              </a:rPr>
              <a:t>anexo</a:t>
            </a:r>
            <a:r>
              <a:rPr lang="en-GB" sz="2000" dirty="0" smtClean="0">
                <a:solidFill>
                  <a:srgbClr val="002060"/>
                </a:solidFill>
              </a:rPr>
              <a:t>;</a:t>
            </a:r>
          </a:p>
          <a:p>
            <a:pPr marL="742950" lvl="1" indent="-285750" algn="just">
              <a:spcBef>
                <a:spcPts val="6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As </a:t>
            </a:r>
            <a:r>
              <a:rPr lang="en-GB" sz="2000" dirty="0" err="1" smtClean="0">
                <a:solidFill>
                  <a:srgbClr val="002060"/>
                </a:solidFill>
              </a:rPr>
              <a:t>demonstrações</a:t>
            </a:r>
            <a:r>
              <a:rPr lang="en-GB" sz="2000" dirty="0" smtClean="0">
                <a:solidFill>
                  <a:srgbClr val="002060"/>
                </a:solidFill>
              </a:rPr>
              <a:t> </a:t>
            </a:r>
            <a:r>
              <a:rPr lang="en-GB" sz="2000" dirty="0" err="1" smtClean="0">
                <a:solidFill>
                  <a:srgbClr val="002060"/>
                </a:solidFill>
              </a:rPr>
              <a:t>financeiras</a:t>
            </a:r>
            <a:r>
              <a:rPr lang="en-GB" sz="2000" dirty="0" smtClean="0">
                <a:solidFill>
                  <a:srgbClr val="002060"/>
                </a:solidFill>
              </a:rPr>
              <a:t> de </a:t>
            </a:r>
            <a:r>
              <a:rPr lang="en-GB" sz="2000" dirty="0" err="1" smtClean="0">
                <a:solidFill>
                  <a:srgbClr val="002060"/>
                </a:solidFill>
              </a:rPr>
              <a:t>uma</a:t>
            </a:r>
            <a:r>
              <a:rPr lang="en-GB" sz="2000" dirty="0" smtClean="0">
                <a:solidFill>
                  <a:srgbClr val="002060"/>
                </a:solidFill>
              </a:rPr>
              <a:t> </a:t>
            </a:r>
            <a:r>
              <a:rPr lang="en-GB" sz="2000" dirty="0" err="1" smtClean="0">
                <a:solidFill>
                  <a:srgbClr val="002060"/>
                </a:solidFill>
              </a:rPr>
              <a:t>entidade</a:t>
            </a:r>
            <a:r>
              <a:rPr lang="en-GB" sz="2000" dirty="0" smtClean="0">
                <a:solidFill>
                  <a:srgbClr val="002060"/>
                </a:solidFill>
              </a:rPr>
              <a:t> </a:t>
            </a:r>
            <a:r>
              <a:rPr lang="en-GB" sz="2000" dirty="0" err="1" smtClean="0">
                <a:solidFill>
                  <a:srgbClr val="002060"/>
                </a:solidFill>
              </a:rPr>
              <a:t>que</a:t>
            </a:r>
            <a:r>
              <a:rPr lang="en-GB" sz="2000" dirty="0" smtClean="0">
                <a:solidFill>
                  <a:srgbClr val="002060"/>
                </a:solidFill>
              </a:rPr>
              <a:t> </a:t>
            </a:r>
            <a:r>
              <a:rPr lang="en-GB" sz="2000" dirty="0" err="1" smtClean="0">
                <a:solidFill>
                  <a:srgbClr val="002060"/>
                </a:solidFill>
              </a:rPr>
              <a:t>não</a:t>
            </a:r>
            <a:r>
              <a:rPr lang="en-GB" sz="2000" dirty="0" smtClean="0">
                <a:solidFill>
                  <a:srgbClr val="002060"/>
                </a:solidFill>
              </a:rPr>
              <a:t> </a:t>
            </a:r>
            <a:r>
              <a:rPr lang="en-GB" sz="2000" dirty="0" err="1" smtClean="0">
                <a:solidFill>
                  <a:srgbClr val="002060"/>
                </a:solidFill>
              </a:rPr>
              <a:t>possa</a:t>
            </a:r>
            <a:r>
              <a:rPr lang="en-GB" sz="2000" dirty="0" smtClean="0">
                <a:solidFill>
                  <a:srgbClr val="002060"/>
                </a:solidFill>
              </a:rPr>
              <a:t> ser </a:t>
            </a:r>
            <a:r>
              <a:rPr lang="en-GB" sz="2000" dirty="0" err="1" smtClean="0">
                <a:solidFill>
                  <a:srgbClr val="002060"/>
                </a:solidFill>
              </a:rPr>
              <a:t>considerada</a:t>
            </a:r>
            <a:r>
              <a:rPr lang="en-GB" sz="2000" dirty="0" smtClean="0">
                <a:solidFill>
                  <a:srgbClr val="002060"/>
                </a:solidFill>
              </a:rPr>
              <a:t> </a:t>
            </a:r>
            <a:r>
              <a:rPr lang="en-GB" sz="2000" dirty="0" err="1" smtClean="0">
                <a:solidFill>
                  <a:srgbClr val="002060"/>
                </a:solidFill>
              </a:rPr>
              <a:t>em</a:t>
            </a:r>
            <a:r>
              <a:rPr lang="en-GB" sz="2000" dirty="0" smtClean="0">
                <a:solidFill>
                  <a:srgbClr val="002060"/>
                </a:solidFill>
              </a:rPr>
              <a:t> </a:t>
            </a:r>
            <a:r>
              <a:rPr lang="en-GB" sz="2000" dirty="0" err="1" smtClean="0">
                <a:solidFill>
                  <a:srgbClr val="002060"/>
                </a:solidFill>
              </a:rPr>
              <a:t>continuidade</a:t>
            </a:r>
            <a:r>
              <a:rPr lang="en-GB" sz="2000" dirty="0" smtClean="0">
                <a:solidFill>
                  <a:srgbClr val="002060"/>
                </a:solidFill>
              </a:rPr>
              <a:t> </a:t>
            </a:r>
            <a:r>
              <a:rPr lang="en-GB" sz="2000" dirty="0" err="1" smtClean="0">
                <a:solidFill>
                  <a:srgbClr val="002060"/>
                </a:solidFill>
              </a:rPr>
              <a:t>devem</a:t>
            </a:r>
            <a:r>
              <a:rPr lang="en-GB" sz="2000" dirty="0" smtClean="0">
                <a:solidFill>
                  <a:srgbClr val="002060"/>
                </a:solidFill>
              </a:rPr>
              <a:t> </a:t>
            </a:r>
            <a:r>
              <a:rPr lang="en-GB" sz="2000" dirty="0" err="1" smtClean="0">
                <a:solidFill>
                  <a:srgbClr val="002060"/>
                </a:solidFill>
              </a:rPr>
              <a:t>referir</a:t>
            </a:r>
            <a:r>
              <a:rPr lang="en-GB" sz="2000" dirty="0" smtClean="0">
                <a:solidFill>
                  <a:srgbClr val="002060"/>
                </a:solidFill>
              </a:rPr>
              <a:t> </a:t>
            </a:r>
            <a:r>
              <a:rPr lang="en-GB" sz="2000" dirty="0" err="1" smtClean="0">
                <a:solidFill>
                  <a:srgbClr val="002060"/>
                </a:solidFill>
              </a:rPr>
              <a:t>expressamente</a:t>
            </a:r>
            <a:r>
              <a:rPr lang="en-GB" sz="2000" dirty="0" smtClean="0">
                <a:solidFill>
                  <a:srgbClr val="002060"/>
                </a:solidFill>
              </a:rPr>
              <a:t> </a:t>
            </a:r>
            <a:r>
              <a:rPr lang="en-GB" sz="2000" dirty="0" err="1" smtClean="0">
                <a:solidFill>
                  <a:srgbClr val="002060"/>
                </a:solidFill>
              </a:rPr>
              <a:t>esse</a:t>
            </a:r>
            <a:r>
              <a:rPr lang="en-GB" sz="2000" dirty="0" smtClean="0">
                <a:solidFill>
                  <a:srgbClr val="002060"/>
                </a:solidFill>
              </a:rPr>
              <a:t> facto.</a:t>
            </a:r>
          </a:p>
          <a:p>
            <a:pPr marL="742950" marR="0" lvl="1" indent="-285750" algn="just" defTabSz="914400" rtl="0" eaLnBrk="1" fontAlgn="auto" latinLnBrk="0" hangingPunct="1">
              <a:lnSpc>
                <a:spcPct val="100000"/>
              </a:lnSpc>
              <a:spcBef>
                <a:spcPts val="6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64</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Triângulo isósceles 6"/>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8" name="CaixaDeTexto 7"/>
          <p:cNvSpPr txBox="1"/>
          <p:nvPr/>
        </p:nvSpPr>
        <p:spPr>
          <a:xfrm>
            <a:off x="609600" y="1371600"/>
            <a:ext cx="4648200" cy="400110"/>
          </a:xfrm>
          <a:prstGeom prst="rect">
            <a:avLst/>
          </a:prstGeom>
          <a:noFill/>
        </p:spPr>
        <p:txBody>
          <a:bodyPr wrap="square" rtlCol="0">
            <a:spAutoFit/>
          </a:bodyPr>
          <a:lstStyle/>
          <a:p>
            <a:r>
              <a:rPr lang="pt-PT" sz="2000" b="1" dirty="0" smtClean="0"/>
              <a:t>Regime da periodização económica</a:t>
            </a:r>
            <a:endParaRPr lang="pt-PT" sz="2000" b="1" dirty="0"/>
          </a:p>
        </p:txBody>
      </p:sp>
      <p:sp>
        <p:nvSpPr>
          <p:cNvPr id="12" name="Rectangle 2"/>
          <p:cNvSpPr txBox="1">
            <a:spLocks noChangeArrowheads="1"/>
          </p:cNvSpPr>
          <p:nvPr/>
        </p:nvSpPr>
        <p:spPr>
          <a:xfrm>
            <a:off x="457200" y="2514600"/>
            <a:ext cx="8229600" cy="3597275"/>
          </a:xfrm>
          <a:prstGeom prst="rect">
            <a:avLst/>
          </a:prstGeom>
        </p:spPr>
        <p:txBody>
          <a:bodyPr vert="horz" lIns="91440" tIns="45720" rIns="91440" bIns="45720" rtlCol="0">
            <a:normAutofit/>
          </a:bodyPr>
          <a:lstStyle/>
          <a:p>
            <a:pPr marL="742950" marR="0" lvl="1" indent="-285750" algn="just" defTabSz="914400" rtl="0" eaLnBrk="1" fontAlgn="auto" latinLnBrk="0" hangingPunct="1">
              <a:lnSpc>
                <a:spcPct val="100000"/>
              </a:lnSpc>
              <a:spcBef>
                <a:spcPts val="6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As DF</a:t>
            </a:r>
            <a:r>
              <a:rPr kumimoji="0" lang="en-GB" sz="2000" b="0" i="0" u="none" strike="noStrike" kern="1200" cap="none" spc="0" normalizeH="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preparadas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segundo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o regime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daperiodização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económica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excepto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DF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Fluxos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caixa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segundo</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o POC –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Princípio</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especialização</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dos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exercícios</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100000"/>
              </a:lnSpc>
              <a:spcBef>
                <a:spcPts val="6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Tal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continuidade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o regime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periodização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económica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é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também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um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pressuposto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elaboração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das DF’ s.</a:t>
            </a:r>
          </a:p>
          <a:p>
            <a:pPr marL="742950" marR="0" lvl="1" indent="-285750" algn="just" defTabSz="914400" rtl="0" eaLnBrk="1" fontAlgn="auto" latinLnBrk="0" hangingPunct="1">
              <a:lnSpc>
                <a:spcPct val="100000"/>
              </a:lnSpc>
              <a:spcBef>
                <a:spcPts val="6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Significa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transacções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outros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acontecimentos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reconhecidos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quando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ocorrem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apenas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quando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verifica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recebimento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pagamento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65</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angle 2"/>
          <p:cNvSpPr txBox="1">
            <a:spLocks noChangeArrowheads="1"/>
          </p:cNvSpPr>
          <p:nvPr/>
        </p:nvSpPr>
        <p:spPr>
          <a:xfrm>
            <a:off x="914400" y="2209800"/>
            <a:ext cx="7467600" cy="3276600"/>
          </a:xfrm>
          <a:prstGeom prst="rect">
            <a:avLst/>
          </a:prstGeom>
        </p:spPr>
        <p:txBody>
          <a:bodyPr vert="horz" lIns="91440" tIns="45720" rIns="91440" bIns="45720" rtlCol="0">
            <a:normAutofit/>
          </a:bodyPr>
          <a:lstStyle/>
          <a:p>
            <a:pPr marL="742950" marR="0" lvl="1" indent="-285750" algn="just" defTabSz="914400" rtl="0" eaLnBrk="1" fontAlgn="auto" latinLnBrk="0" hangingPunct="1">
              <a:lnSpc>
                <a:spcPct val="90000"/>
              </a:lnSpc>
              <a:spcBef>
                <a:spcPct val="200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90000"/>
              </a:lnSpc>
              <a:spcBef>
                <a:spcPct val="200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apresentação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classificação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mantida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um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período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para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outro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excepto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existir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uma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alteração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significativa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operações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entidade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(ex: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mudança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ramo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negócio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uma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NCRF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estabeleça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uma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alteração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apresentação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endParaRPr lang="en-GB" sz="2000" dirty="0" smtClean="0">
              <a:solidFill>
                <a:srgbClr val="002060"/>
              </a:solidFill>
            </a:endParaRPr>
          </a:p>
          <a:p>
            <a:pPr marL="742950" lvl="1" indent="-285750" algn="just">
              <a:spcBef>
                <a:spcPct val="200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Um </a:t>
            </a:r>
            <a:r>
              <a:rPr lang="en-GB" sz="2000" dirty="0" err="1" smtClean="0">
                <a:solidFill>
                  <a:srgbClr val="002060"/>
                </a:solidFill>
              </a:rPr>
              <a:t>entidade</a:t>
            </a:r>
            <a:r>
              <a:rPr lang="en-GB" sz="2000" dirty="0" smtClean="0">
                <a:solidFill>
                  <a:srgbClr val="002060"/>
                </a:solidFill>
              </a:rPr>
              <a:t> </a:t>
            </a:r>
            <a:r>
              <a:rPr lang="en-GB" sz="2000" dirty="0" err="1" smtClean="0">
                <a:solidFill>
                  <a:srgbClr val="002060"/>
                </a:solidFill>
              </a:rPr>
              <a:t>deve</a:t>
            </a:r>
            <a:r>
              <a:rPr lang="en-GB" sz="2000" dirty="0" smtClean="0">
                <a:solidFill>
                  <a:srgbClr val="002060"/>
                </a:solidFill>
              </a:rPr>
              <a:t> </a:t>
            </a:r>
            <a:r>
              <a:rPr lang="en-GB" sz="2000" dirty="0" err="1" smtClean="0">
                <a:solidFill>
                  <a:srgbClr val="002060"/>
                </a:solidFill>
              </a:rPr>
              <a:t>alterar</a:t>
            </a:r>
            <a:r>
              <a:rPr lang="en-GB" sz="2000" dirty="0" smtClean="0">
                <a:solidFill>
                  <a:srgbClr val="002060"/>
                </a:solidFill>
              </a:rPr>
              <a:t> a </a:t>
            </a:r>
            <a:r>
              <a:rPr lang="en-GB" sz="2000" dirty="0" err="1" smtClean="0">
                <a:solidFill>
                  <a:srgbClr val="002060"/>
                </a:solidFill>
              </a:rPr>
              <a:t>apresentação</a:t>
            </a:r>
            <a:r>
              <a:rPr lang="en-GB" sz="2000" dirty="0" smtClean="0">
                <a:solidFill>
                  <a:srgbClr val="002060"/>
                </a:solidFill>
              </a:rPr>
              <a:t> das DF' s se </a:t>
            </a:r>
            <a:r>
              <a:rPr lang="en-GB" sz="2000" dirty="0" err="1" smtClean="0">
                <a:solidFill>
                  <a:srgbClr val="002060"/>
                </a:solidFill>
              </a:rPr>
              <a:t>daí</a:t>
            </a:r>
            <a:r>
              <a:rPr lang="en-GB" sz="2000" dirty="0" smtClean="0">
                <a:solidFill>
                  <a:srgbClr val="002060"/>
                </a:solidFill>
              </a:rPr>
              <a:t> </a:t>
            </a:r>
            <a:r>
              <a:rPr lang="en-GB" sz="2000" dirty="0" err="1" smtClean="0">
                <a:solidFill>
                  <a:srgbClr val="002060"/>
                </a:solidFill>
              </a:rPr>
              <a:t>resultar</a:t>
            </a:r>
            <a:r>
              <a:rPr lang="en-GB" sz="2000" dirty="0" smtClean="0">
                <a:solidFill>
                  <a:srgbClr val="002060"/>
                </a:solidFill>
              </a:rPr>
              <a:t> </a:t>
            </a:r>
            <a:r>
              <a:rPr lang="en-GB" sz="2000" dirty="0" err="1" smtClean="0">
                <a:solidFill>
                  <a:srgbClr val="002060"/>
                </a:solidFill>
              </a:rPr>
              <a:t>informação</a:t>
            </a:r>
            <a:r>
              <a:rPr lang="en-GB" sz="2000" dirty="0" smtClean="0">
                <a:solidFill>
                  <a:srgbClr val="002060"/>
                </a:solidFill>
              </a:rPr>
              <a:t> </a:t>
            </a:r>
            <a:r>
              <a:rPr lang="en-GB" sz="2000" dirty="0" err="1" smtClean="0">
                <a:solidFill>
                  <a:srgbClr val="002060"/>
                </a:solidFill>
              </a:rPr>
              <a:t>mais</a:t>
            </a:r>
            <a:r>
              <a:rPr lang="en-GB" sz="2000" dirty="0" smtClean="0">
                <a:solidFill>
                  <a:srgbClr val="002060"/>
                </a:solidFill>
              </a:rPr>
              <a:t> </a:t>
            </a:r>
            <a:r>
              <a:rPr lang="en-GB" sz="2000" dirty="0" err="1" smtClean="0">
                <a:solidFill>
                  <a:srgbClr val="002060"/>
                </a:solidFill>
              </a:rPr>
              <a:t>fiável</a:t>
            </a:r>
            <a:r>
              <a:rPr lang="en-GB" sz="2000" dirty="0" smtClean="0">
                <a:solidFill>
                  <a:srgbClr val="002060"/>
                </a:solidFill>
              </a:rPr>
              <a:t> e </a:t>
            </a:r>
            <a:r>
              <a:rPr lang="en-GB" sz="2000" dirty="0" err="1" smtClean="0">
                <a:solidFill>
                  <a:srgbClr val="002060"/>
                </a:solidFill>
              </a:rPr>
              <a:t>relevante</a:t>
            </a:r>
            <a:r>
              <a:rPr lang="en-GB" sz="2000" dirty="0" smtClean="0">
                <a:solidFill>
                  <a:srgbClr val="002060"/>
                </a:solidFill>
              </a:rPr>
              <a:t>.</a:t>
            </a:r>
          </a:p>
          <a:p>
            <a:pPr marL="742950" lvl="1" indent="-285750" algn="just">
              <a:spcBef>
                <a:spcPct val="200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No </a:t>
            </a:r>
            <a:r>
              <a:rPr lang="en-GB" sz="2000" dirty="0" err="1" smtClean="0">
                <a:solidFill>
                  <a:srgbClr val="002060"/>
                </a:solidFill>
              </a:rPr>
              <a:t>caso</a:t>
            </a:r>
            <a:r>
              <a:rPr lang="en-GB" sz="2000" dirty="0" smtClean="0">
                <a:solidFill>
                  <a:srgbClr val="002060"/>
                </a:solidFill>
              </a:rPr>
              <a:t> de </a:t>
            </a:r>
            <a:r>
              <a:rPr lang="en-GB" sz="2000" dirty="0" err="1" smtClean="0">
                <a:solidFill>
                  <a:srgbClr val="002060"/>
                </a:solidFill>
              </a:rPr>
              <a:t>alteração</a:t>
            </a:r>
            <a:r>
              <a:rPr lang="en-GB" sz="2000" dirty="0" smtClean="0">
                <a:solidFill>
                  <a:srgbClr val="002060"/>
                </a:solidFill>
              </a:rPr>
              <a:t> </a:t>
            </a:r>
            <a:r>
              <a:rPr lang="en-GB" sz="2000" dirty="0" err="1" smtClean="0">
                <a:solidFill>
                  <a:srgbClr val="002060"/>
                </a:solidFill>
              </a:rPr>
              <a:t>na</a:t>
            </a:r>
            <a:r>
              <a:rPr lang="en-GB" sz="2000" dirty="0" smtClean="0">
                <a:solidFill>
                  <a:srgbClr val="002060"/>
                </a:solidFill>
              </a:rPr>
              <a:t> </a:t>
            </a:r>
            <a:r>
              <a:rPr lang="en-GB" sz="2000" dirty="0" err="1" smtClean="0">
                <a:solidFill>
                  <a:srgbClr val="002060"/>
                </a:solidFill>
              </a:rPr>
              <a:t>apresentação</a:t>
            </a:r>
            <a:r>
              <a:rPr lang="en-GB" sz="2000" dirty="0" smtClean="0">
                <a:solidFill>
                  <a:srgbClr val="002060"/>
                </a:solidFill>
              </a:rPr>
              <a:t> </a:t>
            </a:r>
            <a:r>
              <a:rPr lang="en-GB" sz="2000" dirty="0" err="1" smtClean="0">
                <a:solidFill>
                  <a:srgbClr val="002060"/>
                </a:solidFill>
              </a:rPr>
              <a:t>devem</a:t>
            </a:r>
            <a:r>
              <a:rPr lang="en-GB" sz="2000" dirty="0" smtClean="0">
                <a:solidFill>
                  <a:srgbClr val="002060"/>
                </a:solidFill>
              </a:rPr>
              <a:t> ser </a:t>
            </a:r>
            <a:r>
              <a:rPr lang="en-GB" sz="2000" dirty="0" err="1" smtClean="0">
                <a:solidFill>
                  <a:srgbClr val="002060"/>
                </a:solidFill>
              </a:rPr>
              <a:t>reclassificados</a:t>
            </a:r>
            <a:r>
              <a:rPr lang="en-GB" sz="2000" dirty="0" smtClean="0">
                <a:solidFill>
                  <a:srgbClr val="002060"/>
                </a:solidFill>
              </a:rPr>
              <a:t> </a:t>
            </a:r>
            <a:r>
              <a:rPr lang="en-GB" sz="2000" dirty="0" err="1" smtClean="0">
                <a:solidFill>
                  <a:srgbClr val="002060"/>
                </a:solidFill>
              </a:rPr>
              <a:t>os</a:t>
            </a:r>
            <a:r>
              <a:rPr lang="en-GB" sz="2000" dirty="0" smtClean="0">
                <a:solidFill>
                  <a:srgbClr val="002060"/>
                </a:solidFill>
              </a:rPr>
              <a:t> </a:t>
            </a:r>
            <a:r>
              <a:rPr lang="en-GB" sz="2000" dirty="0" err="1" smtClean="0">
                <a:solidFill>
                  <a:srgbClr val="002060"/>
                </a:solidFill>
              </a:rPr>
              <a:t>comparativos</a:t>
            </a:r>
            <a:r>
              <a:rPr lang="en-GB" sz="2000" dirty="0" smtClean="0">
                <a:solidFill>
                  <a:srgbClr val="002060"/>
                </a:solidFill>
              </a:rPr>
              <a:t>.  </a:t>
            </a:r>
          </a:p>
          <a:p>
            <a:pPr marL="1143000" marR="0" lvl="2" indent="-228600" algn="just" defTabSz="914400" rtl="0" eaLnBrk="1" fontAlgn="auto" latinLnBrk="0" hangingPunct="1">
              <a:lnSpc>
                <a:spcPct val="90000"/>
              </a:lnSpc>
              <a:spcBef>
                <a:spcPct val="200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2000" dirty="0" smtClean="0">
              <a:solidFill>
                <a:srgbClr val="002060"/>
              </a:solidFill>
            </a:endParaRPr>
          </a:p>
        </p:txBody>
      </p:sp>
      <p:sp>
        <p:nvSpPr>
          <p:cNvPr id="8" name="Triângulo isósceles 7"/>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2" name="CaixaDeTexto 11"/>
          <p:cNvSpPr txBox="1"/>
          <p:nvPr/>
        </p:nvSpPr>
        <p:spPr>
          <a:xfrm>
            <a:off x="609600" y="1371600"/>
            <a:ext cx="4648200" cy="400110"/>
          </a:xfrm>
          <a:prstGeom prst="rect">
            <a:avLst/>
          </a:prstGeom>
          <a:noFill/>
        </p:spPr>
        <p:txBody>
          <a:bodyPr wrap="square" rtlCol="0">
            <a:spAutoFit/>
          </a:bodyPr>
          <a:lstStyle/>
          <a:p>
            <a:r>
              <a:rPr lang="pt-PT" sz="2000" b="1" dirty="0" smtClean="0"/>
              <a:t>Consistência de apresentação</a:t>
            </a:r>
            <a:endParaRPr lang="pt-PT" sz="2000" b="1"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66</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angle 2"/>
          <p:cNvSpPr txBox="1">
            <a:spLocks noChangeArrowheads="1"/>
          </p:cNvSpPr>
          <p:nvPr/>
        </p:nvSpPr>
        <p:spPr>
          <a:xfrm>
            <a:off x="457200" y="2286000"/>
            <a:ext cx="7924800" cy="3654425"/>
          </a:xfrm>
          <a:prstGeom prst="rect">
            <a:avLst/>
          </a:prstGeom>
        </p:spPr>
        <p:txBody>
          <a:bodyPr vert="horz" lIns="91440" tIns="45720" rIns="91440" bIns="45720" rtlCol="0">
            <a:normAutofit/>
          </a:bodyPr>
          <a:lstStyle/>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Cada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classe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material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itens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semelhantes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apresentada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separadamente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DF' s.</a:t>
            </a: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Uma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é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materialmente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relevante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sua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incorrecção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omissão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puder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influenciar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decisões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utentes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materialidade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quantitativa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qualitativa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dimensão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entidade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é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determinante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para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estabelecer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nível</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materialidade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definição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materialidade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ter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conta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utente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exigente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DF' s. </a:t>
            </a: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agregação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itens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imateriais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com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itens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materiais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divulgada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no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anexo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materialidade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é um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ponto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corte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um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patamar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p:txBody>
      </p:sp>
      <p:sp>
        <p:nvSpPr>
          <p:cNvPr id="8" name="Triângulo isósceles 7"/>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2" name="CaixaDeTexto 11"/>
          <p:cNvSpPr txBox="1"/>
          <p:nvPr/>
        </p:nvSpPr>
        <p:spPr>
          <a:xfrm>
            <a:off x="609600" y="1371600"/>
            <a:ext cx="4648200" cy="400110"/>
          </a:xfrm>
          <a:prstGeom prst="rect">
            <a:avLst/>
          </a:prstGeom>
          <a:noFill/>
        </p:spPr>
        <p:txBody>
          <a:bodyPr wrap="square" rtlCol="0">
            <a:spAutoFit/>
          </a:bodyPr>
          <a:lstStyle/>
          <a:p>
            <a:r>
              <a:rPr lang="pt-PT" sz="2000" b="1" dirty="0" smtClean="0"/>
              <a:t>Materialidade e agregação</a:t>
            </a:r>
            <a:endParaRPr lang="pt-PT" sz="2000" b="1"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67</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angle 2"/>
          <p:cNvSpPr txBox="1">
            <a:spLocks noChangeArrowheads="1"/>
          </p:cNvSpPr>
          <p:nvPr/>
        </p:nvSpPr>
        <p:spPr>
          <a:xfrm>
            <a:off x="457200" y="2286000"/>
            <a:ext cx="8229600" cy="3879850"/>
          </a:xfrm>
          <a:prstGeom prst="rect">
            <a:avLst/>
          </a:prstGeom>
        </p:spPr>
        <p:txBody>
          <a:bodyPr vert="horz" lIns="91440" tIns="45720" rIns="91440" bIns="45720" rtlCol="0">
            <a:normAutofit/>
          </a:bodyPr>
          <a:lstStyle/>
          <a:p>
            <a:pPr marL="742950" marR="0" lvl="1" indent="-285750" algn="just" defTabSz="914400" rtl="0" eaLnBrk="1" fontAlgn="auto" latinLnBrk="0" hangingPunct="1">
              <a:lnSpc>
                <a:spcPct val="80000"/>
              </a:lnSpc>
              <a:spcBef>
                <a:spcPts val="5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compensação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activos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passivos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rendimentos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gastos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é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permitida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excepto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 for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prevista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numa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NCRF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exigido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permitido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apresentação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activos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líquidos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deduções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valorização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é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uma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compensação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apresentação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réditos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abatidos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descontos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devoluções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também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é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uma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forma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compensação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Os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ganhos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ou</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perdas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relativos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à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alienação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activos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correntes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relatados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deduzindo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produto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alienação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quantia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escriturada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activo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gastos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venda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relacionados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É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permitida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compensação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actualizações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cambiais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relacionadas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com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itens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mesma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natureza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p:txBody>
      </p:sp>
      <p:sp>
        <p:nvSpPr>
          <p:cNvPr id="8" name="Triângulo isósceles 7"/>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2" name="CaixaDeTexto 11"/>
          <p:cNvSpPr txBox="1"/>
          <p:nvPr/>
        </p:nvSpPr>
        <p:spPr>
          <a:xfrm>
            <a:off x="609600" y="1371600"/>
            <a:ext cx="4648200" cy="400110"/>
          </a:xfrm>
          <a:prstGeom prst="rect">
            <a:avLst/>
          </a:prstGeom>
          <a:noFill/>
        </p:spPr>
        <p:txBody>
          <a:bodyPr wrap="square" rtlCol="0">
            <a:spAutoFit/>
          </a:bodyPr>
          <a:lstStyle/>
          <a:p>
            <a:r>
              <a:rPr lang="pt-PT" sz="2000" b="1" dirty="0" smtClean="0"/>
              <a:t>Compensação</a:t>
            </a:r>
            <a:endParaRPr lang="pt-PT" sz="2000" b="1"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68</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angle 2"/>
          <p:cNvSpPr txBox="1">
            <a:spLocks noChangeArrowheads="1"/>
          </p:cNvSpPr>
          <p:nvPr/>
        </p:nvSpPr>
        <p:spPr>
          <a:xfrm>
            <a:off x="914400" y="2514600"/>
            <a:ext cx="7162800" cy="27432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80000"/>
              </a:lnSpc>
              <a:spcBef>
                <a:spcPts val="700"/>
              </a:spcBef>
              <a:spcAft>
                <a:spcPts val="0"/>
              </a:spcAft>
              <a:buClrTx/>
              <a:buSzTx/>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	</a:t>
            </a:r>
            <a:r>
              <a:rPr kumimoji="0" lang="en-GB" sz="2000" i="0" strike="noStrike" kern="1200" cap="none" spc="0" normalizeH="0" baseline="0" noProof="0" dirty="0" smtClean="0">
                <a:ln>
                  <a:noFill/>
                </a:ln>
                <a:solidFill>
                  <a:srgbClr val="002060"/>
                </a:solidFill>
                <a:effectLst/>
                <a:uLnTx/>
                <a:uFillTx/>
                <a:latin typeface="+mn-lt"/>
                <a:ea typeface="+mn-ea"/>
                <a:cs typeface="+mn-cs"/>
              </a:rPr>
              <a:t>A </a:t>
            </a:r>
            <a:r>
              <a:rPr kumimoji="0" lang="en-GB" sz="2000" i="0"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i="0" strike="noStrike" kern="1200" cap="none" spc="0" normalizeH="0" baseline="0" noProof="0" dirty="0" smtClean="0">
                <a:ln>
                  <a:noFill/>
                </a:ln>
                <a:solidFill>
                  <a:srgbClr val="002060"/>
                </a:solidFill>
                <a:effectLst/>
                <a:uLnTx/>
                <a:uFillTx/>
                <a:latin typeface="+mn-lt"/>
                <a:ea typeface="+mn-ea"/>
                <a:cs typeface="+mn-cs"/>
              </a:rPr>
              <a:t> </a:t>
            </a:r>
            <a:r>
              <a:rPr kumimoji="0" lang="en-GB" sz="2000" b="0" i="0" strike="noStrike" kern="1200" cap="none" spc="0" normalizeH="0" baseline="0" noProof="0" dirty="0" err="1" smtClean="0">
                <a:ln>
                  <a:noFill/>
                </a:ln>
                <a:solidFill>
                  <a:srgbClr val="002060"/>
                </a:solidFill>
                <a:effectLst/>
                <a:uLnTx/>
                <a:uFillTx/>
                <a:latin typeface="+mn-lt"/>
                <a:ea typeface="+mn-ea"/>
                <a:cs typeface="+mn-cs"/>
              </a:rPr>
              <a:t>comparativaiva</a:t>
            </a:r>
            <a:r>
              <a:rPr kumimoji="0" lang="en-GB" sz="2000" b="0" i="0" strike="noStrike" kern="1200" cap="none" spc="0" normalizeH="0" baseline="0" noProof="0" dirty="0" smtClean="0">
                <a:ln>
                  <a:noFill/>
                </a:ln>
                <a:solidFill>
                  <a:srgbClr val="002060"/>
                </a:solidFill>
                <a:effectLst/>
                <a:uLnTx/>
                <a:uFillTx/>
                <a:latin typeface="+mn-lt"/>
                <a:ea typeface="+mn-ea"/>
                <a:cs typeface="+mn-cs"/>
              </a:rPr>
              <a:t> </a:t>
            </a:r>
            <a:r>
              <a:rPr kumimoji="0" lang="en-GB" sz="2000" b="0" i="0" strike="noStrike" kern="1200" cap="none" spc="0" normalizeH="0" baseline="0" noProof="0" dirty="0" err="1" smtClean="0">
                <a:ln>
                  <a:noFill/>
                </a:ln>
                <a:solidFill>
                  <a:srgbClr val="002060"/>
                </a:solidFill>
                <a:effectLst/>
                <a:uLnTx/>
                <a:uFillTx/>
                <a:latin typeface="+mn-lt"/>
                <a:ea typeface="+mn-ea"/>
                <a:cs typeface="+mn-cs"/>
              </a:rPr>
              <a:t>deve</a:t>
            </a:r>
            <a:r>
              <a:rPr kumimoji="0" lang="en-GB" sz="2000" b="0" i="0" strike="noStrike" kern="1200" cap="none" spc="0" normalizeH="0" baseline="0" noProof="0" dirty="0" smtClean="0">
                <a:ln>
                  <a:noFill/>
                </a:ln>
                <a:solidFill>
                  <a:srgbClr val="002060"/>
                </a:solidFill>
                <a:effectLst/>
                <a:uLnTx/>
                <a:uFillTx/>
                <a:latin typeface="+mn-lt"/>
                <a:ea typeface="+mn-ea"/>
                <a:cs typeface="+mn-cs"/>
              </a:rPr>
              <a:t> ser </a:t>
            </a:r>
            <a:r>
              <a:rPr kumimoji="0" lang="en-GB" sz="2000" b="0" i="0" strike="noStrike" kern="1200" cap="none" spc="0" normalizeH="0" baseline="0" noProof="0" dirty="0" err="1" smtClean="0">
                <a:ln>
                  <a:noFill/>
                </a:ln>
                <a:solidFill>
                  <a:srgbClr val="002060"/>
                </a:solidFill>
                <a:effectLst/>
                <a:uLnTx/>
                <a:uFillTx/>
                <a:latin typeface="+mn-lt"/>
                <a:ea typeface="+mn-ea"/>
                <a:cs typeface="+mn-cs"/>
              </a:rPr>
              <a:t>divulgada</a:t>
            </a:r>
            <a:r>
              <a:rPr kumimoji="0" lang="en-GB" sz="2000" b="0" i="0" strike="noStrike" kern="1200" cap="none" spc="0" normalizeH="0" baseline="0" noProof="0" dirty="0" smtClean="0">
                <a:ln>
                  <a:noFill/>
                </a:ln>
                <a:solidFill>
                  <a:srgbClr val="002060"/>
                </a:solidFill>
                <a:effectLst/>
                <a:uLnTx/>
                <a:uFillTx/>
                <a:latin typeface="+mn-lt"/>
                <a:ea typeface="+mn-ea"/>
                <a:cs typeface="+mn-cs"/>
              </a:rPr>
              <a:t> com </a:t>
            </a:r>
            <a:r>
              <a:rPr kumimoji="0" lang="en-GB" sz="2000" b="0" i="0" strike="noStrike" kern="1200" cap="none" spc="0" normalizeH="0" baseline="0" noProof="0" dirty="0" err="1" smtClean="0">
                <a:ln>
                  <a:noFill/>
                </a:ln>
                <a:solidFill>
                  <a:srgbClr val="002060"/>
                </a:solidFill>
                <a:effectLst/>
                <a:uLnTx/>
                <a:uFillTx/>
                <a:latin typeface="+mn-lt"/>
                <a:ea typeface="+mn-ea"/>
                <a:cs typeface="+mn-cs"/>
              </a:rPr>
              <a:t>respeito</a:t>
            </a:r>
            <a:r>
              <a:rPr kumimoji="0" lang="en-GB" sz="2000" b="0" i="0" strike="noStrike" kern="1200" cap="none" spc="0" normalizeH="0" baseline="0" noProof="0" dirty="0" smtClean="0">
                <a:ln>
                  <a:noFill/>
                </a:ln>
                <a:solidFill>
                  <a:srgbClr val="002060"/>
                </a:solidFill>
                <a:effectLst/>
                <a:uLnTx/>
                <a:uFillTx/>
                <a:latin typeface="+mn-lt"/>
                <a:ea typeface="+mn-ea"/>
                <a:cs typeface="+mn-cs"/>
              </a:rPr>
              <a:t> </a:t>
            </a:r>
            <a:r>
              <a:rPr kumimoji="0" lang="en-GB" sz="2000" b="0" i="0" strike="noStrike" kern="1200" cap="none" spc="0" normalizeH="0" baseline="0" noProof="0" dirty="0" err="1" smtClean="0">
                <a:ln>
                  <a:noFill/>
                </a:ln>
                <a:solidFill>
                  <a:srgbClr val="002060"/>
                </a:solidFill>
                <a:effectLst/>
                <a:uLnTx/>
                <a:uFillTx/>
                <a:latin typeface="+mn-lt"/>
                <a:ea typeface="+mn-ea"/>
                <a:cs typeface="+mn-cs"/>
              </a:rPr>
              <a:t>ao</a:t>
            </a:r>
            <a:r>
              <a:rPr kumimoji="0" lang="en-GB" sz="2000" b="0" i="0" strike="noStrike" kern="1200" cap="none" spc="0" normalizeH="0" baseline="0" noProof="0" dirty="0" smtClean="0">
                <a:ln>
                  <a:noFill/>
                </a:ln>
                <a:solidFill>
                  <a:srgbClr val="002060"/>
                </a:solidFill>
                <a:effectLst/>
                <a:uLnTx/>
                <a:uFillTx/>
                <a:latin typeface="+mn-lt"/>
                <a:ea typeface="+mn-ea"/>
                <a:cs typeface="+mn-cs"/>
              </a:rPr>
              <a:t> </a:t>
            </a:r>
            <a:r>
              <a:rPr kumimoji="0" lang="en-GB" sz="2000" b="0" i="0" strike="noStrike" kern="1200" cap="none" spc="0" normalizeH="0" baseline="0" noProof="0" dirty="0" err="1" smtClean="0">
                <a:ln>
                  <a:noFill/>
                </a:ln>
                <a:solidFill>
                  <a:srgbClr val="002060"/>
                </a:solidFill>
                <a:effectLst/>
                <a:uLnTx/>
                <a:uFillTx/>
                <a:latin typeface="+mn-lt"/>
                <a:ea typeface="+mn-ea"/>
                <a:cs typeface="+mn-cs"/>
              </a:rPr>
              <a:t>período</a:t>
            </a:r>
            <a:r>
              <a:rPr kumimoji="0" lang="en-GB" sz="2000" b="0" i="0" strike="noStrike" kern="1200" cap="none" spc="0" normalizeH="0" baseline="0" noProof="0" dirty="0" smtClean="0">
                <a:ln>
                  <a:noFill/>
                </a:ln>
                <a:solidFill>
                  <a:srgbClr val="002060"/>
                </a:solidFill>
                <a:effectLst/>
                <a:uLnTx/>
                <a:uFillTx/>
                <a:latin typeface="+mn-lt"/>
                <a:ea typeface="+mn-ea"/>
                <a:cs typeface="+mn-cs"/>
              </a:rPr>
              <a:t> anterior.</a:t>
            </a:r>
          </a:p>
          <a:p>
            <a:pPr marL="342900" marR="0" lvl="0" indent="-342900" algn="just" defTabSz="914400" rtl="0" eaLnBrk="1" fontAlgn="auto" latinLnBrk="0" hangingPunct="1">
              <a:lnSpc>
                <a:spcPct val="80000"/>
              </a:lnSpc>
              <a:spcBef>
                <a:spcPts val="700"/>
              </a:spcBef>
              <a:spcAft>
                <a:spcPts val="0"/>
              </a:spcAft>
              <a:buClrTx/>
              <a:buSzTx/>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comparativa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pode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também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tipo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narrativo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(no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anexo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342900" marR="0" lvl="0" indent="-342900" algn="just" defTabSz="914400" rtl="0" eaLnBrk="1" fontAlgn="auto" latinLnBrk="0" hangingPunct="1">
              <a:lnSpc>
                <a:spcPct val="80000"/>
              </a:lnSpc>
              <a:spcBef>
                <a:spcPts val="700"/>
              </a:spcBef>
              <a:spcAft>
                <a:spcPts val="0"/>
              </a:spcAft>
              <a:buClrTx/>
              <a:buSzTx/>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reclassificação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dos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comparativos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deve</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ser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divulgada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indicando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motivos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efeitos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reclassificação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342900" marR="0" lvl="0" indent="-342900" algn="just" defTabSz="914400" rtl="0" eaLnBrk="1" fontAlgn="auto" latinLnBrk="0" hangingPunct="1">
              <a:lnSpc>
                <a:spcPct val="80000"/>
              </a:lnSpc>
              <a:spcBef>
                <a:spcPts val="700"/>
              </a:spcBef>
              <a:spcAft>
                <a:spcPts val="0"/>
              </a:spcAft>
              <a:buClrTx/>
              <a:buSzTx/>
              <a:buFont typeface="Wingdings" pitchFamily="2" charset="2"/>
              <a:buChar char="ü"/>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comparativa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ajuda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compreender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tendências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informação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financeira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p:txBody>
      </p:sp>
      <p:sp>
        <p:nvSpPr>
          <p:cNvPr id="8" name="Triângulo isósceles 7"/>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2" name="CaixaDeTexto 11"/>
          <p:cNvSpPr txBox="1"/>
          <p:nvPr/>
        </p:nvSpPr>
        <p:spPr>
          <a:xfrm>
            <a:off x="609600" y="1371600"/>
            <a:ext cx="4648200" cy="400110"/>
          </a:xfrm>
          <a:prstGeom prst="rect">
            <a:avLst/>
          </a:prstGeom>
          <a:noFill/>
        </p:spPr>
        <p:txBody>
          <a:bodyPr wrap="square" rtlCol="0">
            <a:spAutoFit/>
          </a:bodyPr>
          <a:lstStyle/>
          <a:p>
            <a:r>
              <a:rPr lang="pt-PT" sz="2000" b="1" dirty="0" smtClean="0"/>
              <a:t>Informação comparativa</a:t>
            </a:r>
            <a:endParaRPr lang="pt-PT" sz="2000" b="1"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69</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Triângulo isósceles 6"/>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8" name="CaixaDeTexto 7"/>
          <p:cNvSpPr txBox="1"/>
          <p:nvPr/>
        </p:nvSpPr>
        <p:spPr>
          <a:xfrm>
            <a:off x="609600" y="1371600"/>
            <a:ext cx="5105400" cy="400110"/>
          </a:xfrm>
          <a:prstGeom prst="rect">
            <a:avLst/>
          </a:prstGeom>
          <a:noFill/>
        </p:spPr>
        <p:txBody>
          <a:bodyPr wrap="square" rtlCol="0">
            <a:spAutoFit/>
          </a:bodyPr>
          <a:lstStyle/>
          <a:p>
            <a:r>
              <a:rPr lang="pt-PT" sz="2000" b="1" dirty="0" smtClean="0"/>
              <a:t>Modelos de Demonstrações Financeiras (MDF)</a:t>
            </a:r>
            <a:endParaRPr lang="pt-PT" sz="2000" b="1" dirty="0"/>
          </a:p>
        </p:txBody>
      </p:sp>
      <p:sp>
        <p:nvSpPr>
          <p:cNvPr id="12" name="Rectangle 2"/>
          <p:cNvSpPr txBox="1">
            <a:spLocks noChangeArrowheads="1"/>
          </p:cNvSpPr>
          <p:nvPr/>
        </p:nvSpPr>
        <p:spPr>
          <a:xfrm>
            <a:off x="457200" y="2057400"/>
            <a:ext cx="7924800" cy="3657600"/>
          </a:xfrm>
          <a:prstGeom prst="rect">
            <a:avLst/>
          </a:prstGeom>
        </p:spPr>
        <p:txBody>
          <a:bodyPr vert="horz" lIns="91440" tIns="45720" rIns="91440" bIns="45720" rtlCol="0">
            <a:normAutofit/>
          </a:bodyPr>
          <a:lstStyle/>
          <a:p>
            <a:pPr marL="742950" marR="0" lvl="1" indent="-285750" algn="just" defTabSz="914400" rtl="0" eaLnBrk="1" fontAlgn="auto" latinLnBrk="0" hangingPunct="1">
              <a:lnSpc>
                <a:spcPct val="80000"/>
              </a:lnSpc>
              <a:spcBef>
                <a:spcPts val="500"/>
              </a:spcBef>
              <a:spcAft>
                <a:spcPts val="0"/>
              </a:spcAft>
              <a:buClrTx/>
              <a:buSzTx/>
              <a:buFont typeface="Wingdings" pitchFamily="2" charset="2"/>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rgbClr val="002060"/>
              </a:solidFill>
              <a:effectLst/>
              <a:uLnTx/>
              <a:uFillTx/>
              <a:latin typeface="+mn-lt"/>
              <a:ea typeface="+mn-ea"/>
              <a:cs typeface="+mn-cs"/>
            </a:endParaRP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Os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modelos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demonstrações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financeiras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foram</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publicados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através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Portaria</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986/2009, de 7 de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Setembro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demonstrações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financeiras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são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compostas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a:t>
            </a:r>
          </a:p>
          <a:p>
            <a:pPr marL="1143000" marR="0" lvl="2" indent="-228600" algn="just" defTabSz="914400" rtl="0" eaLnBrk="1" fontAlgn="auto" latinLnBrk="0" hangingPunct="1">
              <a:lnSpc>
                <a:spcPct val="80000"/>
              </a:lnSpc>
              <a:spcBef>
                <a:spcPts val="45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Balanço</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a:t>
            </a:r>
          </a:p>
          <a:p>
            <a:pPr marL="1143000" marR="0" lvl="2" indent="-228600" algn="just" defTabSz="914400" rtl="0" eaLnBrk="1" fontAlgn="auto" latinLnBrk="0" hangingPunct="1">
              <a:lnSpc>
                <a:spcPct val="80000"/>
              </a:lnSpc>
              <a:spcBef>
                <a:spcPts val="45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Demonstração</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dos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resultados</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por</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naturezas</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por</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funções</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a:t>
            </a:r>
          </a:p>
          <a:p>
            <a:pPr marL="1143000" marR="0" lvl="2" indent="-228600" algn="just" defTabSz="914400" rtl="0" eaLnBrk="1" fontAlgn="auto" latinLnBrk="0" hangingPunct="1">
              <a:lnSpc>
                <a:spcPct val="80000"/>
              </a:lnSpc>
              <a:spcBef>
                <a:spcPts val="45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Demonstração</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das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alterações</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no capital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próprio</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a:t>
            </a:r>
          </a:p>
          <a:p>
            <a:pPr marL="1143000" marR="0" lvl="2" indent="-228600" algn="just" defTabSz="914400" rtl="0" eaLnBrk="1" fontAlgn="auto" latinLnBrk="0" hangingPunct="1">
              <a:lnSpc>
                <a:spcPct val="80000"/>
              </a:lnSpc>
              <a:spcBef>
                <a:spcPts val="45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Demonstração</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dos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fluxos</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de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caixa</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método</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directo</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a:t>
            </a:r>
          </a:p>
          <a:p>
            <a:pPr marL="1143000" marR="0" lvl="2" indent="-228600" algn="just" defTabSz="914400" rtl="0" eaLnBrk="1" fontAlgn="auto" latinLnBrk="0" hangingPunct="1">
              <a:lnSpc>
                <a:spcPct val="80000"/>
              </a:lnSpc>
              <a:spcBef>
                <a:spcPts val="45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Anexo</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divulgação</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das bases de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preparação</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políticas</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contabilísticas</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adoptadas</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e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divulgações</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exigidas</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1800" b="0" i="0" u="none" strike="noStrike" kern="1200" cap="none" spc="0" normalizeH="0" baseline="0" noProof="0" dirty="0" err="1" smtClean="0">
                <a:ln>
                  <a:noFill/>
                </a:ln>
                <a:solidFill>
                  <a:srgbClr val="002060"/>
                </a:solidFill>
                <a:effectLst/>
                <a:uLnTx/>
                <a:uFillTx/>
                <a:latin typeface="+mn-lt"/>
                <a:ea typeface="+mn-ea"/>
                <a:cs typeface="+mn-cs"/>
              </a:rPr>
              <a:t>pelas</a:t>
            </a:r>
            <a:r>
              <a:rPr kumimoji="0" lang="en-GB" sz="1800" b="0" i="0" u="none" strike="noStrike" kern="1200" cap="none" spc="0" normalizeH="0" baseline="0" noProof="0" dirty="0" smtClean="0">
                <a:ln>
                  <a:noFill/>
                </a:ln>
                <a:solidFill>
                  <a:srgbClr val="002060"/>
                </a:solidFill>
                <a:effectLst/>
                <a:uLnTx/>
                <a:uFillTx/>
                <a:latin typeface="+mn-lt"/>
                <a:ea typeface="+mn-ea"/>
                <a:cs typeface="+mn-cs"/>
              </a:rPr>
              <a:t> NCRF);</a:t>
            </a:r>
          </a:p>
          <a:p>
            <a:pPr marL="742950" marR="0" lvl="1" indent="-285750" algn="just" defTabSz="914400" rtl="0" eaLnBrk="1" fontAlgn="auto" latinLnBrk="0" hangingPunct="1">
              <a:lnSpc>
                <a:spcPct val="80000"/>
              </a:lnSpc>
              <a:spcBef>
                <a:spcPts val="500"/>
              </a:spcBef>
              <a:spcAft>
                <a:spcPts val="0"/>
              </a:spcAft>
              <a:buClrTx/>
              <a:buSzTx/>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000" b="0" i="0" u="none" strike="noStrike" kern="1200" cap="none" spc="0" normalizeH="0" baseline="0" noProof="0" dirty="0" smtClean="0">
                <a:ln>
                  <a:noFill/>
                </a:ln>
                <a:solidFill>
                  <a:srgbClr val="002060"/>
                </a:solidFill>
                <a:effectLst/>
                <a:uLnTx/>
                <a:uFillTx/>
                <a:latin typeface="+mn-lt"/>
                <a:ea typeface="+mn-ea"/>
                <a:cs typeface="+mn-cs"/>
              </a:rPr>
              <a:t>As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pequenas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entidades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(PE)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poderão</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apresentar</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modelos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a:t>
            </a:r>
            <a:r>
              <a:rPr kumimoji="0" lang="en-GB" sz="2000" b="0" i="0" u="none" strike="noStrike" kern="1200" cap="none" spc="0" normalizeH="0" baseline="0" noProof="0" dirty="0" err="1" smtClean="0">
                <a:ln>
                  <a:noFill/>
                </a:ln>
                <a:solidFill>
                  <a:srgbClr val="002060"/>
                </a:solidFill>
                <a:effectLst/>
                <a:uLnTx/>
                <a:uFillTx/>
                <a:latin typeface="+mn-lt"/>
                <a:ea typeface="+mn-ea"/>
                <a:cs typeface="+mn-cs"/>
              </a:rPr>
              <a:t>reduzidos</a:t>
            </a:r>
            <a:r>
              <a:rPr kumimoji="0" lang="en-GB" sz="2000" b="0" i="0" u="none" strike="noStrike" kern="1200" cap="none" spc="0" normalizeH="0" baseline="0" noProof="0" dirty="0" smtClean="0">
                <a:ln>
                  <a:noFill/>
                </a:ln>
                <a:solidFill>
                  <a:srgbClr val="002060"/>
                </a:solidFill>
                <a:effectLst/>
                <a:uLnTx/>
                <a:uFillTx/>
                <a:latin typeface="+mn-lt"/>
                <a:ea typeface="+mn-ea"/>
                <a:cs typeface="+mn-cs"/>
              </a:rPr>
              <a:t> de DF.</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7</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sp>
        <p:nvSpPr>
          <p:cNvPr id="8" name="Título 1"/>
          <p:cNvSpPr txBox="1">
            <a:spLocks/>
          </p:cNvSpPr>
          <p:nvPr/>
        </p:nvSpPr>
        <p:spPr>
          <a:xfrm>
            <a:off x="775008" y="1878316"/>
            <a:ext cx="2016224" cy="1008112"/>
          </a:xfrm>
          <a:prstGeom prst="rect">
            <a:avLst/>
          </a:prstGeom>
          <a:solidFill>
            <a:schemeClr val="accent1">
              <a:lumMod val="50000"/>
            </a:schemeClr>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PT" sz="2400" i="0" u="none" strike="noStrike" kern="1200" cap="none" spc="0" normalizeH="0" baseline="0" noProof="0" dirty="0" smtClean="0">
                <a:ln>
                  <a:noFill/>
                </a:ln>
                <a:solidFill>
                  <a:schemeClr val="bg1"/>
                </a:solidFill>
                <a:effectLst/>
                <a:uLnTx/>
                <a:uFillTx/>
                <a:latin typeface="+mj-lt"/>
                <a:ea typeface="+mj-ea"/>
                <a:cs typeface="+mj-cs"/>
              </a:rPr>
              <a:t>Instituições</a:t>
            </a:r>
            <a:r>
              <a:rPr kumimoji="0" lang="pt-PT" sz="2400" i="0" u="none" strike="noStrike" kern="1200" cap="none" spc="0" normalizeH="0" noProof="0" dirty="0" smtClean="0">
                <a:ln>
                  <a:noFill/>
                </a:ln>
                <a:solidFill>
                  <a:schemeClr val="bg1"/>
                </a:solidFill>
                <a:effectLst/>
                <a:uLnTx/>
                <a:uFillTx/>
                <a:latin typeface="+mj-lt"/>
                <a:ea typeface="+mj-ea"/>
                <a:cs typeface="+mj-cs"/>
              </a:rPr>
              <a:t> </a:t>
            </a:r>
            <a:r>
              <a:rPr kumimoji="0" lang="pt-PT" sz="2400" i="0" u="none" strike="noStrike" kern="1200" cap="none" spc="0" normalizeH="0" baseline="0" noProof="0" dirty="0" smtClean="0">
                <a:ln>
                  <a:noFill/>
                </a:ln>
                <a:solidFill>
                  <a:schemeClr val="bg1"/>
                </a:solidFill>
                <a:effectLst/>
                <a:uLnTx/>
                <a:uFillTx/>
                <a:latin typeface="+mj-lt"/>
                <a:ea typeface="+mj-ea"/>
                <a:cs typeface="+mj-cs"/>
              </a:rPr>
              <a:t>financeiras</a:t>
            </a:r>
            <a:endParaRPr kumimoji="0" lang="pt-PT" sz="2400" i="0" u="none" strike="noStrike" kern="1200" cap="none" spc="0" normalizeH="0" baseline="0" noProof="0" dirty="0">
              <a:ln>
                <a:noFill/>
              </a:ln>
              <a:solidFill>
                <a:schemeClr val="bg1"/>
              </a:solidFill>
              <a:effectLst/>
              <a:uLnTx/>
              <a:uFillTx/>
              <a:latin typeface="+mj-lt"/>
              <a:ea typeface="+mj-ea"/>
              <a:cs typeface="+mj-cs"/>
            </a:endParaRPr>
          </a:p>
        </p:txBody>
      </p:sp>
      <p:sp>
        <p:nvSpPr>
          <p:cNvPr id="9" name="Rounded Rectangle 44"/>
          <p:cNvSpPr/>
          <p:nvPr/>
        </p:nvSpPr>
        <p:spPr>
          <a:xfrm>
            <a:off x="2514600" y="4953000"/>
            <a:ext cx="6143668" cy="571504"/>
          </a:xfrm>
          <a:prstGeom prst="roundRect">
            <a:avLst/>
          </a:pr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266700" algn="ctr">
              <a:buFont typeface="Wingdings" pitchFamily="2" charset="2"/>
              <a:buNone/>
              <a:defRPr/>
            </a:pPr>
            <a:r>
              <a:rPr lang="pt-PT" sz="2000" dirty="0">
                <a:solidFill>
                  <a:schemeClr val="bg1"/>
                </a:solidFill>
              </a:rPr>
              <a:t>Qualidade da Informação Contabilística</a:t>
            </a:r>
          </a:p>
        </p:txBody>
      </p:sp>
      <p:sp>
        <p:nvSpPr>
          <p:cNvPr id="10" name="Rounded Rectangle 44"/>
          <p:cNvSpPr/>
          <p:nvPr/>
        </p:nvSpPr>
        <p:spPr>
          <a:xfrm>
            <a:off x="4098776" y="3584848"/>
            <a:ext cx="3143272" cy="576064"/>
          </a:xfrm>
          <a:prstGeom prst="roundRect">
            <a:avLst/>
          </a:pr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266700" algn="ctr">
              <a:buFont typeface="Wingdings" pitchFamily="2" charset="2"/>
              <a:buNone/>
              <a:defRPr/>
            </a:pPr>
            <a:r>
              <a:rPr lang="pt-PT" sz="2000" dirty="0" smtClean="0">
                <a:solidFill>
                  <a:schemeClr val="bg1"/>
                </a:solidFill>
              </a:rPr>
              <a:t>RISCO</a:t>
            </a:r>
            <a:endParaRPr lang="pt-PT" sz="2000" dirty="0">
              <a:solidFill>
                <a:schemeClr val="bg1"/>
              </a:solidFill>
            </a:endParaRPr>
          </a:p>
        </p:txBody>
      </p:sp>
      <p:sp>
        <p:nvSpPr>
          <p:cNvPr id="11" name="Rounded Rectangle 44"/>
          <p:cNvSpPr/>
          <p:nvPr/>
        </p:nvSpPr>
        <p:spPr>
          <a:xfrm>
            <a:off x="4098776" y="2000672"/>
            <a:ext cx="3143272" cy="857256"/>
          </a:xfrm>
          <a:prstGeom prst="roundRect">
            <a:avLst/>
          </a:pr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266700" algn="ctr">
              <a:buFont typeface="Wingdings" pitchFamily="2" charset="2"/>
              <a:buNone/>
              <a:defRPr/>
            </a:pPr>
            <a:r>
              <a:rPr lang="pt-PT" sz="2000" dirty="0" smtClean="0">
                <a:solidFill>
                  <a:schemeClr val="bg1"/>
                </a:solidFill>
              </a:rPr>
              <a:t>Concessão de crédito aos clientes</a:t>
            </a:r>
            <a:endParaRPr lang="pt-PT" sz="2000" dirty="0">
              <a:solidFill>
                <a:schemeClr val="bg1"/>
              </a:solidFill>
            </a:endParaRPr>
          </a:p>
        </p:txBody>
      </p:sp>
      <p:sp>
        <p:nvSpPr>
          <p:cNvPr id="12" name="Seta para a direita 11"/>
          <p:cNvSpPr/>
          <p:nvPr/>
        </p:nvSpPr>
        <p:spPr>
          <a:xfrm>
            <a:off x="2935248" y="1950324"/>
            <a:ext cx="892977" cy="964413"/>
          </a:xfrm>
          <a:prstGeom prst="rightArrow">
            <a:avLst/>
          </a:prstGeom>
          <a:solidFill>
            <a:schemeClr val="tx2">
              <a:lumMod val="20000"/>
              <a:lumOff val="80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3" name="Seta para a direita 12"/>
          <p:cNvSpPr/>
          <p:nvPr/>
        </p:nvSpPr>
        <p:spPr>
          <a:xfrm rot="5400000">
            <a:off x="5469777" y="4086054"/>
            <a:ext cx="498355" cy="1080120"/>
          </a:xfrm>
          <a:prstGeom prst="rightArrow">
            <a:avLst/>
          </a:prstGeom>
          <a:solidFill>
            <a:schemeClr val="tx2">
              <a:lumMod val="40000"/>
              <a:lumOff val="60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4" name="Seta para a direita 13"/>
          <p:cNvSpPr/>
          <p:nvPr/>
        </p:nvSpPr>
        <p:spPr>
          <a:xfrm rot="5400000">
            <a:off x="5382950" y="2732722"/>
            <a:ext cx="592024" cy="1000132"/>
          </a:xfrm>
          <a:prstGeom prst="rightArrow">
            <a:avLst/>
          </a:prstGeom>
          <a:solidFill>
            <a:schemeClr val="tx2">
              <a:lumMod val="40000"/>
              <a:lumOff val="60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70</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
        <p:nvSpPr>
          <p:cNvPr id="7" name="Rectângulo 6"/>
          <p:cNvSpPr/>
          <p:nvPr/>
        </p:nvSpPr>
        <p:spPr>
          <a:xfrm>
            <a:off x="990600" y="2590800"/>
            <a:ext cx="7391400" cy="1515800"/>
          </a:xfrm>
          <a:prstGeom prst="rect">
            <a:avLst/>
          </a:prstGeom>
        </p:spPr>
        <p:txBody>
          <a:bodyPr wrap="square">
            <a:spAutoFit/>
          </a:bodyPr>
          <a:lstStyle/>
          <a:p>
            <a:pPr marL="0" lvl="1" algn="just">
              <a:lnSpc>
                <a:spcPct val="80000"/>
              </a:lnSpc>
              <a:spcBef>
                <a:spcPts val="6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smtClean="0">
                <a:solidFill>
                  <a:srgbClr val="002060"/>
                </a:solidFill>
              </a:rPr>
              <a:t>O </a:t>
            </a:r>
            <a:r>
              <a:rPr lang="en-GB" sz="2000" dirty="0" err="1" smtClean="0">
                <a:solidFill>
                  <a:srgbClr val="002060"/>
                </a:solidFill>
              </a:rPr>
              <a:t>código</a:t>
            </a:r>
            <a:r>
              <a:rPr lang="en-GB" sz="2000" dirty="0" smtClean="0">
                <a:solidFill>
                  <a:srgbClr val="002060"/>
                </a:solidFill>
              </a:rPr>
              <a:t> de </a:t>
            </a:r>
            <a:r>
              <a:rPr lang="en-GB" sz="2000" dirty="0" err="1" smtClean="0">
                <a:solidFill>
                  <a:srgbClr val="002060"/>
                </a:solidFill>
              </a:rPr>
              <a:t>contas</a:t>
            </a:r>
            <a:r>
              <a:rPr lang="en-GB" sz="2000" dirty="0" smtClean="0">
                <a:solidFill>
                  <a:srgbClr val="002060"/>
                </a:solidFill>
              </a:rPr>
              <a:t> </a:t>
            </a:r>
            <a:r>
              <a:rPr lang="en-GB" sz="2000" dirty="0" err="1" smtClean="0">
                <a:solidFill>
                  <a:srgbClr val="002060"/>
                </a:solidFill>
              </a:rPr>
              <a:t>será</a:t>
            </a:r>
            <a:r>
              <a:rPr lang="en-GB" sz="2000" dirty="0" smtClean="0">
                <a:solidFill>
                  <a:srgbClr val="002060"/>
                </a:solidFill>
              </a:rPr>
              <a:t> </a:t>
            </a:r>
            <a:r>
              <a:rPr lang="en-GB" sz="2000" dirty="0" err="1" smtClean="0">
                <a:solidFill>
                  <a:srgbClr val="002060"/>
                </a:solidFill>
              </a:rPr>
              <a:t>também</a:t>
            </a:r>
            <a:r>
              <a:rPr lang="en-GB" sz="2000" dirty="0" smtClean="0">
                <a:solidFill>
                  <a:srgbClr val="002060"/>
                </a:solidFill>
              </a:rPr>
              <a:t> </a:t>
            </a:r>
            <a:r>
              <a:rPr lang="en-GB" sz="2000" dirty="0" err="1" smtClean="0">
                <a:solidFill>
                  <a:srgbClr val="002060"/>
                </a:solidFill>
              </a:rPr>
              <a:t>publicado</a:t>
            </a:r>
            <a:r>
              <a:rPr lang="en-GB" sz="2000" dirty="0" smtClean="0">
                <a:solidFill>
                  <a:srgbClr val="002060"/>
                </a:solidFill>
              </a:rPr>
              <a:t> </a:t>
            </a:r>
            <a:r>
              <a:rPr lang="en-GB" sz="2000" dirty="0" err="1" smtClean="0">
                <a:solidFill>
                  <a:srgbClr val="002060"/>
                </a:solidFill>
              </a:rPr>
              <a:t>através</a:t>
            </a:r>
            <a:r>
              <a:rPr lang="en-GB" sz="2000" dirty="0" smtClean="0">
                <a:solidFill>
                  <a:srgbClr val="002060"/>
                </a:solidFill>
              </a:rPr>
              <a:t> </a:t>
            </a:r>
            <a:r>
              <a:rPr lang="en-GB" sz="2000" dirty="0" err="1" smtClean="0">
                <a:solidFill>
                  <a:srgbClr val="002060"/>
                </a:solidFill>
              </a:rPr>
              <a:t>da</a:t>
            </a:r>
            <a:r>
              <a:rPr lang="en-GB" sz="2000" dirty="0" smtClean="0">
                <a:solidFill>
                  <a:srgbClr val="002060"/>
                </a:solidFill>
              </a:rPr>
              <a:t> </a:t>
            </a:r>
            <a:r>
              <a:rPr lang="en-GB" sz="2000" dirty="0" err="1" smtClean="0">
                <a:solidFill>
                  <a:srgbClr val="002060"/>
                </a:solidFill>
              </a:rPr>
              <a:t>Portaria</a:t>
            </a:r>
            <a:r>
              <a:rPr lang="en-GB" sz="2000" dirty="0" smtClean="0">
                <a:solidFill>
                  <a:srgbClr val="002060"/>
                </a:solidFill>
              </a:rPr>
              <a:t> 1011/2009, de 9 de </a:t>
            </a:r>
            <a:r>
              <a:rPr lang="en-GB" sz="2000" dirty="0" err="1" smtClean="0">
                <a:solidFill>
                  <a:srgbClr val="002060"/>
                </a:solidFill>
              </a:rPr>
              <a:t>Setembro</a:t>
            </a:r>
            <a:r>
              <a:rPr lang="en-GB" sz="2000" dirty="0" smtClean="0">
                <a:solidFill>
                  <a:srgbClr val="002060"/>
                </a:solidFill>
              </a:rPr>
              <a:t>, </a:t>
            </a:r>
            <a:r>
              <a:rPr lang="en-GB" sz="2000" dirty="0" err="1" smtClean="0">
                <a:solidFill>
                  <a:srgbClr val="002060"/>
                </a:solidFill>
              </a:rPr>
              <a:t>sendo</a:t>
            </a:r>
            <a:r>
              <a:rPr lang="en-GB" sz="2000" dirty="0" smtClean="0">
                <a:solidFill>
                  <a:srgbClr val="002060"/>
                </a:solidFill>
              </a:rPr>
              <a:t> </a:t>
            </a:r>
            <a:r>
              <a:rPr lang="en-GB" sz="2000" dirty="0" err="1" smtClean="0">
                <a:solidFill>
                  <a:srgbClr val="002060"/>
                </a:solidFill>
              </a:rPr>
              <a:t>composto</a:t>
            </a:r>
            <a:r>
              <a:rPr lang="en-GB" sz="2000" dirty="0" smtClean="0">
                <a:solidFill>
                  <a:srgbClr val="002060"/>
                </a:solidFill>
              </a:rPr>
              <a:t> </a:t>
            </a:r>
            <a:r>
              <a:rPr lang="en-GB" sz="2000" dirty="0" err="1" smtClean="0">
                <a:solidFill>
                  <a:srgbClr val="002060"/>
                </a:solidFill>
              </a:rPr>
              <a:t>por</a:t>
            </a:r>
            <a:r>
              <a:rPr lang="en-GB" sz="2000" dirty="0" smtClean="0">
                <a:solidFill>
                  <a:srgbClr val="002060"/>
                </a:solidFill>
              </a:rPr>
              <a:t>:</a:t>
            </a:r>
          </a:p>
          <a:p>
            <a:pPr marL="1143000" lvl="2" indent="-228600" algn="just">
              <a:lnSpc>
                <a:spcPct val="80000"/>
              </a:lnSpc>
              <a:spcBef>
                <a:spcPts val="5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rgbClr val="002060"/>
                </a:solidFill>
              </a:rPr>
              <a:t>quadro</a:t>
            </a:r>
            <a:r>
              <a:rPr lang="en-GB" sz="2000" dirty="0" smtClean="0">
                <a:solidFill>
                  <a:srgbClr val="002060"/>
                </a:solidFill>
              </a:rPr>
              <a:t> </a:t>
            </a:r>
            <a:r>
              <a:rPr lang="en-GB" sz="2000" dirty="0" err="1" smtClean="0">
                <a:solidFill>
                  <a:srgbClr val="002060"/>
                </a:solidFill>
              </a:rPr>
              <a:t>síntese</a:t>
            </a:r>
            <a:r>
              <a:rPr lang="en-GB" sz="2000" dirty="0" smtClean="0">
                <a:solidFill>
                  <a:srgbClr val="002060"/>
                </a:solidFill>
              </a:rPr>
              <a:t> de </a:t>
            </a:r>
            <a:r>
              <a:rPr lang="en-GB" sz="2000" dirty="0" err="1" smtClean="0">
                <a:solidFill>
                  <a:srgbClr val="002060"/>
                </a:solidFill>
              </a:rPr>
              <a:t>contas</a:t>
            </a:r>
            <a:r>
              <a:rPr lang="en-GB" sz="2000" dirty="0" smtClean="0">
                <a:solidFill>
                  <a:srgbClr val="002060"/>
                </a:solidFill>
              </a:rPr>
              <a:t>;</a:t>
            </a:r>
          </a:p>
          <a:p>
            <a:pPr marL="1143000" lvl="2" indent="-228600" algn="just">
              <a:lnSpc>
                <a:spcPct val="80000"/>
              </a:lnSpc>
              <a:spcBef>
                <a:spcPts val="5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rgbClr val="002060"/>
                </a:solidFill>
              </a:rPr>
              <a:t>lista</a:t>
            </a:r>
            <a:r>
              <a:rPr lang="en-GB" sz="2000" dirty="0" smtClean="0">
                <a:solidFill>
                  <a:srgbClr val="002060"/>
                </a:solidFill>
              </a:rPr>
              <a:t> </a:t>
            </a:r>
            <a:r>
              <a:rPr lang="en-GB" sz="2000" dirty="0" err="1" smtClean="0">
                <a:solidFill>
                  <a:srgbClr val="002060"/>
                </a:solidFill>
              </a:rPr>
              <a:t>codificada</a:t>
            </a:r>
            <a:r>
              <a:rPr lang="en-GB" sz="2000" dirty="0" smtClean="0">
                <a:solidFill>
                  <a:srgbClr val="002060"/>
                </a:solidFill>
              </a:rPr>
              <a:t> de </a:t>
            </a:r>
            <a:r>
              <a:rPr lang="en-GB" sz="2000" dirty="0" err="1" smtClean="0">
                <a:solidFill>
                  <a:srgbClr val="002060"/>
                </a:solidFill>
              </a:rPr>
              <a:t>contas</a:t>
            </a:r>
            <a:r>
              <a:rPr lang="en-GB" sz="2000" dirty="0" smtClean="0">
                <a:solidFill>
                  <a:srgbClr val="002060"/>
                </a:solidFill>
              </a:rPr>
              <a:t>;</a:t>
            </a:r>
          </a:p>
          <a:p>
            <a:pPr marL="1143000" lvl="2" indent="-228600" algn="just">
              <a:lnSpc>
                <a:spcPct val="80000"/>
              </a:lnSpc>
              <a:spcBef>
                <a:spcPts val="500"/>
              </a:spcBef>
              <a:buFont typeface="Arial" pitchFamily="34" charset="0"/>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2000" dirty="0" err="1" smtClean="0">
                <a:solidFill>
                  <a:srgbClr val="002060"/>
                </a:solidFill>
              </a:rPr>
              <a:t>notas</a:t>
            </a:r>
            <a:r>
              <a:rPr lang="en-GB" sz="2000" dirty="0" smtClean="0">
                <a:solidFill>
                  <a:srgbClr val="002060"/>
                </a:solidFill>
              </a:rPr>
              <a:t> de </a:t>
            </a:r>
            <a:r>
              <a:rPr lang="en-GB" sz="2000" dirty="0" err="1" smtClean="0">
                <a:solidFill>
                  <a:srgbClr val="002060"/>
                </a:solidFill>
              </a:rPr>
              <a:t>enquadramento</a:t>
            </a:r>
            <a:r>
              <a:rPr lang="en-GB" sz="2000" dirty="0" smtClean="0">
                <a:solidFill>
                  <a:srgbClr val="002060"/>
                </a:solidFill>
              </a:rPr>
              <a:t>.</a:t>
            </a:r>
          </a:p>
        </p:txBody>
      </p:sp>
      <p:sp>
        <p:nvSpPr>
          <p:cNvPr id="8" name="Triângulo isósceles 7"/>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2" name="CaixaDeTexto 11"/>
          <p:cNvSpPr txBox="1"/>
          <p:nvPr/>
        </p:nvSpPr>
        <p:spPr>
          <a:xfrm>
            <a:off x="609600" y="1371600"/>
            <a:ext cx="5105400" cy="400110"/>
          </a:xfrm>
          <a:prstGeom prst="rect">
            <a:avLst/>
          </a:prstGeom>
          <a:noFill/>
        </p:spPr>
        <p:txBody>
          <a:bodyPr wrap="square" rtlCol="0">
            <a:spAutoFit/>
          </a:bodyPr>
          <a:lstStyle/>
          <a:p>
            <a:r>
              <a:rPr lang="pt-PT" sz="2000" b="1" dirty="0" smtClean="0"/>
              <a:t>Código de Contas</a:t>
            </a:r>
            <a:endParaRPr lang="pt-PT" sz="2000" b="1"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ítulo 1"/>
          <p:cNvSpPr>
            <a:spLocks noGrp="1"/>
          </p:cNvSpPr>
          <p:nvPr>
            <p:ph type="ctrTitle" idx="4294967295"/>
          </p:nvPr>
        </p:nvSpPr>
        <p:spPr>
          <a:xfrm>
            <a:off x="609600" y="1219200"/>
            <a:ext cx="8077200" cy="3638550"/>
          </a:xfrm>
        </p:spPr>
        <p:txBody>
          <a:bodyPr>
            <a:noAutofit/>
          </a:bodyPr>
          <a:lstStyle/>
          <a:p>
            <a:pPr algn="just"/>
            <a:r>
              <a:rPr lang="pt-PT" sz="2000" dirty="0" smtClean="0">
                <a:solidFill>
                  <a:schemeClr val="accent1">
                    <a:lumMod val="75000"/>
                  </a:schemeClr>
                </a:solidFill>
              </a:rPr>
              <a:t>As NCRF constituem uma adaptação em Portugal das normas internacionais de contabilidade (IAS/IFRS) emanadas do IASB, tal como adoptadas pela UE nos termos do Regulamento (CE) n.º 1606/2002, do Parlamento Europeu e do Conselho, de 19 de Julho, e em conformidade com o texto original do Regulamento (CE) n.º 1126/2008, da Comissão, de 3 de Novembro.</a:t>
            </a:r>
            <a:endParaRPr lang="pt-PT" sz="2000" dirty="0">
              <a:solidFill>
                <a:schemeClr val="accent1">
                  <a:lumMod val="75000"/>
                </a:schemeClr>
              </a:solidFill>
            </a:endParaRPr>
          </a:p>
        </p:txBody>
      </p:sp>
      <p:pic>
        <p:nvPicPr>
          <p:cNvPr id="12" name="Imagem 11"/>
          <p:cNvPicPr/>
          <p:nvPr/>
        </p:nvPicPr>
        <p:blipFill>
          <a:blip r:embed="rId3" cstate="print"/>
          <a:srcRect/>
          <a:stretch>
            <a:fillRect/>
          </a:stretch>
        </p:blipFill>
        <p:spPr bwMode="auto">
          <a:xfrm>
            <a:off x="614338" y="4486276"/>
            <a:ext cx="2500330" cy="714380"/>
          </a:xfrm>
          <a:prstGeom prst="rect">
            <a:avLst/>
          </a:prstGeom>
          <a:noFill/>
          <a:ln w="9525">
            <a:noFill/>
            <a:miter lim="800000"/>
            <a:headEnd/>
            <a:tailEnd/>
          </a:ln>
        </p:spPr>
      </p:pic>
      <p:pic>
        <p:nvPicPr>
          <p:cNvPr id="13" name="Imagem 12" descr="bandeiraUE.jpg"/>
          <p:cNvPicPr>
            <a:picLocks noChangeAspect="1"/>
          </p:cNvPicPr>
          <p:nvPr/>
        </p:nvPicPr>
        <p:blipFill>
          <a:blip r:embed="rId4" cstate="print"/>
          <a:stretch>
            <a:fillRect/>
          </a:stretch>
        </p:blipFill>
        <p:spPr>
          <a:xfrm>
            <a:off x="4114800" y="4343400"/>
            <a:ext cx="1286248" cy="830248"/>
          </a:xfrm>
          <a:prstGeom prst="rect">
            <a:avLst/>
          </a:prstGeom>
        </p:spPr>
      </p:pic>
      <p:sp>
        <p:nvSpPr>
          <p:cNvPr id="16" name="Seta para a direita 15"/>
          <p:cNvSpPr/>
          <p:nvPr/>
        </p:nvSpPr>
        <p:spPr>
          <a:xfrm>
            <a:off x="3257544" y="4629152"/>
            <a:ext cx="714380" cy="2857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7" name="Seta para a direita 16"/>
          <p:cNvSpPr/>
          <p:nvPr/>
        </p:nvSpPr>
        <p:spPr>
          <a:xfrm>
            <a:off x="5614998" y="4629152"/>
            <a:ext cx="714380" cy="2857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pic>
        <p:nvPicPr>
          <p:cNvPr id="18" name="Imagem 17" descr="logositecnc2gif.gif"/>
          <p:cNvPicPr>
            <a:picLocks noChangeAspect="1"/>
          </p:cNvPicPr>
          <p:nvPr/>
        </p:nvPicPr>
        <p:blipFill>
          <a:blip r:embed="rId5" cstate="print"/>
          <a:stretch>
            <a:fillRect/>
          </a:stretch>
        </p:blipFill>
        <p:spPr>
          <a:xfrm flipV="1">
            <a:off x="6543692" y="4486275"/>
            <a:ext cx="1715844" cy="550959"/>
          </a:xfrm>
          <a:prstGeom prst="rect">
            <a:avLst/>
          </a:prstGeom>
        </p:spPr>
      </p:pic>
      <p:pic>
        <p:nvPicPr>
          <p:cNvPr id="11" name="Imagem 10" descr="C:\Users\Goreti\AppData\Local\Microsoft\Windows Live Mail\WLMDSS.tmp\WLM11E4.tmp\Logo ESGT_Jpeg.jpg"/>
          <p:cNvPicPr>
            <a:picLocks noChangeAspect="1" noChangeArrowheads="1"/>
          </p:cNvPicPr>
          <p:nvPr/>
        </p:nvPicPr>
        <p:blipFill>
          <a:blip r:embed="rId6"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5" name="Triângulo isósceles 14"/>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20" name="CaixaDeTexto 19"/>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21" name="Marcador de Posição da Data 20"/>
          <p:cNvSpPr>
            <a:spLocks noGrp="1"/>
          </p:cNvSpPr>
          <p:nvPr>
            <p:ph type="dt" sz="half" idx="10"/>
          </p:nvPr>
        </p:nvSpPr>
        <p:spPr/>
        <p:txBody>
          <a:bodyPr/>
          <a:lstStyle/>
          <a:p>
            <a:r>
              <a:rPr lang="pt-PT" smtClean="0"/>
              <a:t>João Gomes /Jorge Pires</a:t>
            </a:r>
            <a:endParaRPr lang="en-US"/>
          </a:p>
        </p:txBody>
      </p:sp>
      <p:sp>
        <p:nvSpPr>
          <p:cNvPr id="23" name="Marcador de Posição do Número do Diapositivo 22"/>
          <p:cNvSpPr>
            <a:spLocks noGrp="1"/>
          </p:cNvSpPr>
          <p:nvPr>
            <p:ph type="sldNum" sz="quarter" idx="12"/>
          </p:nvPr>
        </p:nvSpPr>
        <p:spPr/>
        <p:txBody>
          <a:bodyPr/>
          <a:lstStyle/>
          <a:p>
            <a:fld id="{8745C66F-FC7B-4C52-931F-EAABACA1CBDF}" type="slidenum">
              <a:rPr lang="en-US" smtClean="0"/>
              <a:pPr/>
              <a:t>71</a:t>
            </a:fld>
            <a:endParaRPr lang="en-US"/>
          </a:p>
        </p:txBody>
      </p:sp>
      <p:sp>
        <p:nvSpPr>
          <p:cNvPr id="24" name="Marcador de Posição do Rodapé 23"/>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ângulo 10"/>
          <p:cNvSpPr/>
          <p:nvPr/>
        </p:nvSpPr>
        <p:spPr>
          <a:xfrm>
            <a:off x="838200" y="2362200"/>
            <a:ext cx="7500990" cy="2554545"/>
          </a:xfrm>
          <a:prstGeom prst="rect">
            <a:avLst/>
          </a:prstGeom>
        </p:spPr>
        <p:txBody>
          <a:bodyPr wrap="square">
            <a:spAutoFit/>
          </a:bodyPr>
          <a:lstStyle/>
          <a:p>
            <a:pPr marL="514350" indent="-514350">
              <a:buBlip>
                <a:blip r:embed="rId3"/>
              </a:buBlip>
            </a:pPr>
            <a:r>
              <a:rPr lang="pt-PT" sz="2000" dirty="0" smtClean="0">
                <a:solidFill>
                  <a:schemeClr val="accent1">
                    <a:lumMod val="75000"/>
                  </a:schemeClr>
                </a:solidFill>
              </a:rPr>
              <a:t>São o núcleo central do SNC;</a:t>
            </a:r>
          </a:p>
          <a:p>
            <a:pPr marL="514350" indent="-514350">
              <a:buBlip>
                <a:blip r:embed="rId3"/>
              </a:buBlip>
            </a:pPr>
            <a:r>
              <a:rPr lang="pt-PT" sz="2000" dirty="0" smtClean="0">
                <a:solidFill>
                  <a:schemeClr val="accent1">
                    <a:lumMod val="75000"/>
                  </a:schemeClr>
                </a:solidFill>
              </a:rPr>
              <a:t>Constituem um instrumento de normalização;</a:t>
            </a:r>
          </a:p>
          <a:p>
            <a:pPr marL="514350" indent="-514350" algn="just">
              <a:buBlip>
                <a:blip r:embed="rId3"/>
              </a:buBlip>
            </a:pPr>
            <a:r>
              <a:rPr lang="pt-PT" sz="2000" dirty="0" smtClean="0">
                <a:solidFill>
                  <a:schemeClr val="accent1">
                    <a:lumMod val="75000"/>
                  </a:schemeClr>
                </a:solidFill>
              </a:rPr>
              <a:t>Prescrevem os vários tratamentos técnicos a adoptar em matéria de:</a:t>
            </a:r>
          </a:p>
          <a:p>
            <a:pPr marL="971550" lvl="1" indent="-514350">
              <a:buBlip>
                <a:blip r:embed="rId3"/>
              </a:buBlip>
            </a:pPr>
            <a:r>
              <a:rPr lang="pt-PT" sz="2000" dirty="0" smtClean="0">
                <a:solidFill>
                  <a:schemeClr val="accent1">
                    <a:lumMod val="75000"/>
                  </a:schemeClr>
                </a:solidFill>
              </a:rPr>
              <a:t>Reconhecimento;</a:t>
            </a:r>
          </a:p>
          <a:p>
            <a:pPr marL="971550" lvl="1" indent="-514350">
              <a:buBlip>
                <a:blip r:embed="rId3"/>
              </a:buBlip>
            </a:pPr>
            <a:r>
              <a:rPr lang="pt-PT" sz="2000" dirty="0" smtClean="0">
                <a:solidFill>
                  <a:schemeClr val="accent1">
                    <a:lumMod val="75000"/>
                  </a:schemeClr>
                </a:solidFill>
              </a:rPr>
              <a:t>Mensuração;</a:t>
            </a:r>
          </a:p>
          <a:p>
            <a:pPr marL="971550" lvl="1" indent="-514350">
              <a:buBlip>
                <a:blip r:embed="rId3"/>
              </a:buBlip>
            </a:pPr>
            <a:r>
              <a:rPr lang="pt-PT" sz="2000" dirty="0" smtClean="0">
                <a:solidFill>
                  <a:schemeClr val="accent1">
                    <a:lumMod val="75000"/>
                  </a:schemeClr>
                </a:solidFill>
              </a:rPr>
              <a:t>Apresentação e divulgação;</a:t>
            </a:r>
          </a:p>
          <a:p>
            <a:pPr marL="971550" lvl="1" indent="-514350">
              <a:buBlip>
                <a:blip r:embed="rId3"/>
              </a:buBlip>
            </a:pPr>
            <a:r>
              <a:rPr lang="pt-PT" sz="2000" dirty="0" smtClean="0">
                <a:solidFill>
                  <a:schemeClr val="accent1">
                    <a:lumMod val="75000"/>
                  </a:schemeClr>
                </a:solidFill>
              </a:rPr>
              <a:t>Data de eficácia.</a:t>
            </a:r>
          </a:p>
        </p:txBody>
      </p:sp>
      <p:pic>
        <p:nvPicPr>
          <p:cNvPr id="6" name="Imagem 5"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7" name="CaixaDeTexto 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8" name="Triângulo isósceles 7"/>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0" name="CaixaDeTexto 9"/>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3" name="Marcador de Posição da Data 12"/>
          <p:cNvSpPr>
            <a:spLocks noGrp="1"/>
          </p:cNvSpPr>
          <p:nvPr>
            <p:ph type="dt" sz="half" idx="10"/>
          </p:nvPr>
        </p:nvSpPr>
        <p:spPr/>
        <p:txBody>
          <a:bodyPr/>
          <a:lstStyle/>
          <a:p>
            <a:r>
              <a:rPr lang="pt-PT" smtClean="0"/>
              <a:t>João Gomes /Jorge Pires</a:t>
            </a:r>
            <a:endParaRPr lang="en-US"/>
          </a:p>
        </p:txBody>
      </p:sp>
      <p:sp>
        <p:nvSpPr>
          <p:cNvPr id="14" name="Marcador de Posição do Número do Diapositivo 13"/>
          <p:cNvSpPr>
            <a:spLocks noGrp="1"/>
          </p:cNvSpPr>
          <p:nvPr>
            <p:ph type="sldNum" sz="quarter" idx="12"/>
          </p:nvPr>
        </p:nvSpPr>
        <p:spPr/>
        <p:txBody>
          <a:bodyPr/>
          <a:lstStyle/>
          <a:p>
            <a:fld id="{8745C66F-FC7B-4C52-931F-EAABACA1CBDF}" type="slidenum">
              <a:rPr lang="en-US" smtClean="0"/>
              <a:pPr/>
              <a:t>72</a:t>
            </a:fld>
            <a:endParaRPr lang="en-US"/>
          </a:p>
        </p:txBody>
      </p:sp>
      <p:sp>
        <p:nvSpPr>
          <p:cNvPr id="15" name="Marcador de Posição do Rodapé 14"/>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22" name="Título 1"/>
          <p:cNvSpPr>
            <a:spLocks noGrp="1"/>
          </p:cNvSpPr>
          <p:nvPr>
            <p:ph type="ctrTitle"/>
          </p:nvPr>
        </p:nvSpPr>
        <p:spPr>
          <a:xfrm>
            <a:off x="685800" y="1828800"/>
            <a:ext cx="7772400" cy="1357322"/>
          </a:xfrm>
        </p:spPr>
        <p:txBody>
          <a:bodyPr>
            <a:noAutofit/>
          </a:bodyPr>
          <a:lstStyle/>
          <a:p>
            <a:pPr algn="just"/>
            <a:r>
              <a:rPr lang="pt-PT" sz="2000" dirty="0" smtClean="0">
                <a:solidFill>
                  <a:schemeClr val="accent1">
                    <a:lumMod val="75000"/>
                  </a:schemeClr>
                </a:solidFill>
              </a:rPr>
              <a:t>As NCRF são compostas por parágrafos agrupados com a seguinte sistematização: </a:t>
            </a:r>
            <a:endParaRPr lang="pt-PT" sz="2000" dirty="0">
              <a:solidFill>
                <a:schemeClr val="accent1">
                  <a:lumMod val="75000"/>
                </a:schemeClr>
              </a:solidFill>
            </a:endParaRPr>
          </a:p>
        </p:txBody>
      </p:sp>
      <p:sp>
        <p:nvSpPr>
          <p:cNvPr id="12" name="Título 1"/>
          <p:cNvSpPr txBox="1">
            <a:spLocks/>
          </p:cNvSpPr>
          <p:nvPr/>
        </p:nvSpPr>
        <p:spPr>
          <a:xfrm>
            <a:off x="714348" y="2643182"/>
            <a:ext cx="7772400" cy="2428892"/>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tabLst/>
              <a:defRPr/>
            </a:pPr>
            <a:r>
              <a:rPr kumimoji="0" lang="pt-PT" sz="2000" i="0" u="none" strike="noStrike" kern="1200" cap="none" spc="0" normalizeH="0" baseline="0" noProof="0" dirty="0" smtClean="0">
                <a:ln>
                  <a:noFill/>
                </a:ln>
                <a:solidFill>
                  <a:schemeClr val="tx2">
                    <a:lumMod val="60000"/>
                    <a:lumOff val="40000"/>
                  </a:schemeClr>
                </a:solidFill>
                <a:effectLst/>
                <a:uLnTx/>
                <a:uFillTx/>
                <a:latin typeface="+mj-lt"/>
                <a:ea typeface="+mj-ea"/>
                <a:cs typeface="+mj-cs"/>
              </a:rPr>
              <a:t>OBJECTIVO</a:t>
            </a:r>
          </a:p>
          <a:p>
            <a:pPr marL="0" marR="0" lvl="0" indent="0" algn="just" defTabSz="914400" rtl="0" eaLnBrk="1" fontAlgn="auto" latinLnBrk="0" hangingPunct="1">
              <a:lnSpc>
                <a:spcPct val="100000"/>
              </a:lnSpc>
              <a:spcBef>
                <a:spcPct val="0"/>
              </a:spcBef>
              <a:spcAft>
                <a:spcPts val="0"/>
              </a:spcAft>
              <a:buClrTx/>
              <a:buSzTx/>
              <a:tabLst/>
              <a:defRPr/>
            </a:pPr>
            <a:endParaRPr lang="pt-PT" sz="2000" dirty="0" smtClean="0">
              <a:solidFill>
                <a:schemeClr val="accent1">
                  <a:lumMod val="75000"/>
                </a:schemeClr>
              </a:solidFill>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r>
              <a:rPr lang="pt-PT" sz="2000" i="1" dirty="0" smtClean="0">
                <a:solidFill>
                  <a:schemeClr val="accent1">
                    <a:lumMod val="75000"/>
                  </a:schemeClr>
                </a:solidFill>
                <a:latin typeface="+mj-lt"/>
                <a:ea typeface="+mj-ea"/>
                <a:cs typeface="+mj-cs"/>
              </a:rPr>
              <a:t>“1 – O objectivo desta Norma Contabilística e de Relato Financeiro é o de prescrever, para locadores e locatários, as políticas contabilísticas …”</a:t>
            </a:r>
          </a:p>
        </p:txBody>
      </p:sp>
      <p:sp>
        <p:nvSpPr>
          <p:cNvPr id="13" name="Título 1"/>
          <p:cNvSpPr txBox="1">
            <a:spLocks/>
          </p:cNvSpPr>
          <p:nvPr/>
        </p:nvSpPr>
        <p:spPr>
          <a:xfrm>
            <a:off x="5929322" y="4929198"/>
            <a:ext cx="2500330" cy="642942"/>
          </a:xfrm>
          <a:prstGeom prst="rect">
            <a:avLst/>
          </a:prstGeom>
        </p:spPr>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pt-PT" sz="2000" b="1" i="1" u="none" strike="noStrike" kern="1200" cap="none" spc="0" normalizeH="0" baseline="0" noProof="0" dirty="0" smtClean="0">
                <a:ln>
                  <a:noFill/>
                </a:ln>
                <a:solidFill>
                  <a:schemeClr val="tx2">
                    <a:lumMod val="75000"/>
                  </a:schemeClr>
                </a:solidFill>
                <a:effectLst/>
                <a:uLnTx/>
                <a:uFillTx/>
                <a:latin typeface="+mj-lt"/>
                <a:ea typeface="+mj-ea"/>
                <a:cs typeface="+mj-cs"/>
              </a:rPr>
              <a:t>Parágrafo</a:t>
            </a:r>
            <a:r>
              <a:rPr kumimoji="0" lang="pt-PT" sz="2000" b="1" i="1" u="none" strike="noStrike" kern="1200" cap="none" spc="0" normalizeH="0" noProof="0" dirty="0" smtClean="0">
                <a:ln>
                  <a:noFill/>
                </a:ln>
                <a:solidFill>
                  <a:schemeClr val="tx2">
                    <a:lumMod val="75000"/>
                  </a:schemeClr>
                </a:solidFill>
                <a:effectLst/>
                <a:uLnTx/>
                <a:uFillTx/>
                <a:latin typeface="+mj-lt"/>
                <a:ea typeface="+mj-ea"/>
                <a:cs typeface="+mj-cs"/>
              </a:rPr>
              <a:t> 1, NCRF 9</a:t>
            </a:r>
            <a:endParaRPr kumimoji="0" lang="pt-PT" sz="2000" b="1" i="1" u="none" strike="noStrike" kern="1200" cap="none" spc="0" normalizeH="0" baseline="0" noProof="0" dirty="0">
              <a:ln>
                <a:noFill/>
              </a:ln>
              <a:solidFill>
                <a:schemeClr val="tx2">
                  <a:lumMod val="75000"/>
                </a:schemeClr>
              </a:solidFill>
              <a:effectLst/>
              <a:uLnTx/>
              <a:uFillTx/>
              <a:latin typeface="+mj-lt"/>
              <a:ea typeface="+mj-ea"/>
              <a:cs typeface="+mj-cs"/>
            </a:endParaRPr>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9" name="CaixaDeTexto 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Triângulo isósceles 9"/>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4" name="CaixaDeTexto 13"/>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12" name="Título 1"/>
          <p:cNvSpPr txBox="1">
            <a:spLocks/>
          </p:cNvSpPr>
          <p:nvPr/>
        </p:nvSpPr>
        <p:spPr>
          <a:xfrm>
            <a:off x="714348" y="2643182"/>
            <a:ext cx="7772400" cy="2428892"/>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tabLst/>
              <a:defRPr/>
            </a:pPr>
            <a:r>
              <a:rPr lang="pt-PT" sz="2000" dirty="0" smtClean="0">
                <a:solidFill>
                  <a:schemeClr val="tx2">
                    <a:lumMod val="60000"/>
                    <a:lumOff val="40000"/>
                  </a:schemeClr>
                </a:solidFill>
                <a:latin typeface="+mj-lt"/>
                <a:ea typeface="+mj-ea"/>
                <a:cs typeface="+mj-cs"/>
              </a:rPr>
              <a:t>ÂMBITO</a:t>
            </a:r>
            <a:endParaRPr kumimoji="0" lang="pt-PT" sz="2000" i="0" u="none" strike="noStrike" kern="1200" cap="none" spc="0" normalizeH="0" baseline="0" noProof="0" dirty="0" smtClean="0">
              <a:ln>
                <a:noFill/>
              </a:ln>
              <a:solidFill>
                <a:schemeClr val="tx2">
                  <a:lumMod val="60000"/>
                  <a:lumOff val="40000"/>
                </a:schemeClr>
              </a:solidFill>
              <a:effectLst/>
              <a:uLnTx/>
              <a:uFillTx/>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endParaRPr lang="pt-PT" sz="2000" dirty="0" smtClean="0">
              <a:solidFill>
                <a:schemeClr val="accent1">
                  <a:lumMod val="75000"/>
                </a:schemeClr>
              </a:solidFill>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r>
              <a:rPr lang="pt-PT" sz="2000" i="1" dirty="0" smtClean="0">
                <a:solidFill>
                  <a:schemeClr val="accent1">
                    <a:lumMod val="75000"/>
                  </a:schemeClr>
                </a:solidFill>
                <a:latin typeface="+mj-lt"/>
                <a:ea typeface="+mj-ea"/>
                <a:cs typeface="+mj-cs"/>
              </a:rPr>
              <a:t>“2 – Esta  Norma deve ser aplicada na contabilização de activos fixos tangíveis …”</a:t>
            </a:r>
          </a:p>
          <a:p>
            <a:pPr marL="0" marR="0" lvl="0" indent="0" algn="just" defTabSz="914400" rtl="0" eaLnBrk="1" fontAlgn="auto" latinLnBrk="0" hangingPunct="1">
              <a:lnSpc>
                <a:spcPct val="100000"/>
              </a:lnSpc>
              <a:spcBef>
                <a:spcPct val="0"/>
              </a:spcBef>
              <a:spcAft>
                <a:spcPts val="0"/>
              </a:spcAft>
              <a:buClrTx/>
              <a:buSzTx/>
              <a:tabLst/>
              <a:defRPr/>
            </a:pPr>
            <a:endParaRPr lang="pt-PT" sz="2000" i="1" dirty="0" smtClean="0">
              <a:solidFill>
                <a:schemeClr val="accent1">
                  <a:lumMod val="75000"/>
                </a:schemeClr>
              </a:solidFill>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r>
              <a:rPr lang="pt-PT" sz="2000" i="1" dirty="0" smtClean="0">
                <a:solidFill>
                  <a:schemeClr val="accent1">
                    <a:lumMod val="75000"/>
                  </a:schemeClr>
                </a:solidFill>
                <a:latin typeface="+mj-lt"/>
                <a:ea typeface="+mj-ea"/>
                <a:cs typeface="+mj-cs"/>
              </a:rPr>
              <a:t>“3 – Esta norma não se aplica a: …”</a:t>
            </a:r>
          </a:p>
        </p:txBody>
      </p:sp>
      <p:sp>
        <p:nvSpPr>
          <p:cNvPr id="13" name="Título 1"/>
          <p:cNvSpPr txBox="1">
            <a:spLocks/>
          </p:cNvSpPr>
          <p:nvPr/>
        </p:nvSpPr>
        <p:spPr>
          <a:xfrm>
            <a:off x="5500694" y="5286388"/>
            <a:ext cx="2928958" cy="642942"/>
          </a:xfrm>
          <a:prstGeom prst="rect">
            <a:avLst/>
          </a:prstGeom>
        </p:spPr>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pt-PT" sz="2000" b="1" i="1" u="none" strike="noStrike" kern="1200" cap="none" spc="0" normalizeH="0" baseline="0" noProof="0" dirty="0" smtClean="0">
                <a:ln>
                  <a:noFill/>
                </a:ln>
                <a:solidFill>
                  <a:schemeClr val="tx2">
                    <a:lumMod val="75000"/>
                  </a:schemeClr>
                </a:solidFill>
                <a:effectLst/>
                <a:uLnTx/>
                <a:uFillTx/>
                <a:latin typeface="+mj-lt"/>
                <a:ea typeface="+mj-ea"/>
                <a:cs typeface="+mj-cs"/>
              </a:rPr>
              <a:t>Parágrafo</a:t>
            </a:r>
            <a:r>
              <a:rPr kumimoji="0" lang="pt-PT" sz="2000" b="1" i="1" u="none" strike="noStrike" kern="1200" cap="none" spc="0" normalizeH="0" noProof="0" dirty="0" smtClean="0">
                <a:ln>
                  <a:noFill/>
                </a:ln>
                <a:solidFill>
                  <a:schemeClr val="tx2">
                    <a:lumMod val="75000"/>
                  </a:schemeClr>
                </a:solidFill>
                <a:effectLst/>
                <a:uLnTx/>
                <a:uFillTx/>
                <a:latin typeface="+mj-lt"/>
                <a:ea typeface="+mj-ea"/>
                <a:cs typeface="+mj-cs"/>
              </a:rPr>
              <a:t>s 2 e 3, NCRF 7</a:t>
            </a:r>
            <a:endParaRPr kumimoji="0" lang="pt-PT" sz="2000" b="1" i="1" u="none" strike="noStrike" kern="1200" cap="none" spc="0" normalizeH="0" baseline="0" noProof="0" dirty="0">
              <a:ln>
                <a:noFill/>
              </a:ln>
              <a:solidFill>
                <a:schemeClr val="tx2">
                  <a:lumMod val="75000"/>
                </a:schemeClr>
              </a:solidFill>
              <a:effectLst/>
              <a:uLnTx/>
              <a:uFillTx/>
              <a:latin typeface="+mj-lt"/>
              <a:ea typeface="+mj-ea"/>
              <a:cs typeface="+mj-cs"/>
            </a:endParaRPr>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9" name="CaixaDeTexto 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Triângulo isósceles 9"/>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4" name="CaixaDeTexto 13"/>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6" name="Marcador de Posição da Data 15"/>
          <p:cNvSpPr>
            <a:spLocks noGrp="1"/>
          </p:cNvSpPr>
          <p:nvPr>
            <p:ph type="dt" sz="half" idx="10"/>
          </p:nvPr>
        </p:nvSpPr>
        <p:spPr/>
        <p:txBody>
          <a:bodyPr/>
          <a:lstStyle/>
          <a:p>
            <a:r>
              <a:rPr lang="pt-PT" smtClean="0"/>
              <a:t>João Gomes /Jorge Pires</a:t>
            </a:r>
            <a:endParaRPr lang="en-US"/>
          </a:p>
        </p:txBody>
      </p:sp>
      <p:sp>
        <p:nvSpPr>
          <p:cNvPr id="17" name="Marcador de Posição do Número do Diapositivo 16"/>
          <p:cNvSpPr>
            <a:spLocks noGrp="1"/>
          </p:cNvSpPr>
          <p:nvPr>
            <p:ph type="sldNum" sz="quarter" idx="12"/>
          </p:nvPr>
        </p:nvSpPr>
        <p:spPr/>
        <p:txBody>
          <a:bodyPr/>
          <a:lstStyle/>
          <a:p>
            <a:fld id="{8745C66F-FC7B-4C52-931F-EAABACA1CBDF}" type="slidenum">
              <a:rPr lang="en-US" smtClean="0"/>
              <a:pPr/>
              <a:t>74</a:t>
            </a:fld>
            <a:endParaRPr lang="en-US"/>
          </a:p>
        </p:txBody>
      </p:sp>
      <p:sp>
        <p:nvSpPr>
          <p:cNvPr id="18" name="Marcador de Posição do Rodapé 17"/>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12" name="Título 1"/>
          <p:cNvSpPr txBox="1">
            <a:spLocks/>
          </p:cNvSpPr>
          <p:nvPr/>
        </p:nvSpPr>
        <p:spPr>
          <a:xfrm>
            <a:off x="714348" y="2357430"/>
            <a:ext cx="7772400" cy="2428892"/>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tabLst/>
              <a:defRPr/>
            </a:pPr>
            <a:r>
              <a:rPr lang="pt-PT" sz="2000" dirty="0" smtClean="0">
                <a:solidFill>
                  <a:schemeClr val="tx2">
                    <a:lumMod val="60000"/>
                    <a:lumOff val="40000"/>
                  </a:schemeClr>
                </a:solidFill>
                <a:latin typeface="+mj-lt"/>
                <a:ea typeface="+mj-ea"/>
                <a:cs typeface="+mj-cs"/>
              </a:rPr>
              <a:t>DEFINIÇÕES</a:t>
            </a:r>
            <a:endParaRPr kumimoji="0" lang="pt-PT" sz="2000" i="0" u="none" strike="noStrike" kern="1200" cap="none" spc="0" normalizeH="0" baseline="0" noProof="0" dirty="0" smtClean="0">
              <a:ln>
                <a:noFill/>
              </a:ln>
              <a:solidFill>
                <a:schemeClr val="tx2">
                  <a:lumMod val="60000"/>
                  <a:lumOff val="40000"/>
                </a:schemeClr>
              </a:solidFill>
              <a:effectLst/>
              <a:uLnTx/>
              <a:uFillTx/>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endParaRPr lang="pt-PT" sz="2000" dirty="0" smtClean="0">
              <a:solidFill>
                <a:schemeClr val="accent1">
                  <a:lumMod val="75000"/>
                </a:schemeClr>
              </a:solidFill>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r>
              <a:rPr lang="pt-PT" sz="2000" i="1" dirty="0" smtClean="0">
                <a:solidFill>
                  <a:schemeClr val="accent1">
                    <a:lumMod val="75000"/>
                  </a:schemeClr>
                </a:solidFill>
                <a:latin typeface="+mj-lt"/>
                <a:ea typeface="+mj-ea"/>
                <a:cs typeface="+mj-cs"/>
              </a:rPr>
              <a:t>“4 – Os termos que se seguem são usados nesta norma com os significados especificados: …”</a:t>
            </a:r>
          </a:p>
        </p:txBody>
      </p:sp>
      <p:sp>
        <p:nvSpPr>
          <p:cNvPr id="11" name="Título 1"/>
          <p:cNvSpPr txBox="1">
            <a:spLocks/>
          </p:cNvSpPr>
          <p:nvPr/>
        </p:nvSpPr>
        <p:spPr>
          <a:xfrm>
            <a:off x="785786" y="4929198"/>
            <a:ext cx="7772400" cy="1071570"/>
          </a:xfrm>
          <a:prstGeom prst="rect">
            <a:avLst/>
          </a:prstGeom>
          <a:solidFill>
            <a:schemeClr val="accent1">
              <a:lumMod val="75000"/>
            </a:schemeClr>
          </a:solidFill>
          <a:ln>
            <a:solidFill>
              <a:schemeClr val="tx2">
                <a:lumMod val="40000"/>
                <a:lumOff val="60000"/>
              </a:schemeClr>
            </a:solid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tabLst/>
              <a:defRPr/>
            </a:pPr>
            <a:r>
              <a:rPr lang="pt-PT" sz="2000" i="1" dirty="0" smtClean="0">
                <a:solidFill>
                  <a:schemeClr val="bg1"/>
                </a:solidFill>
                <a:latin typeface="+mj-lt"/>
                <a:ea typeface="+mj-ea"/>
                <a:cs typeface="+mj-cs"/>
              </a:rPr>
              <a:t>“Quantia depreciável: é o custo de um activo, ou outra quantia substituta do custo, menos o seu valor residual.”</a:t>
            </a:r>
          </a:p>
        </p:txBody>
      </p:sp>
      <p:sp>
        <p:nvSpPr>
          <p:cNvPr id="15" name="Título 1"/>
          <p:cNvSpPr txBox="1">
            <a:spLocks/>
          </p:cNvSpPr>
          <p:nvPr/>
        </p:nvSpPr>
        <p:spPr>
          <a:xfrm>
            <a:off x="6000760" y="4286256"/>
            <a:ext cx="2500330" cy="642942"/>
          </a:xfrm>
          <a:prstGeom prst="rect">
            <a:avLst/>
          </a:prstGeom>
        </p:spPr>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pt-PT" sz="2000" b="1" i="1" u="none" strike="noStrike" kern="1200" cap="none" spc="0" normalizeH="0" baseline="0" noProof="0" dirty="0" smtClean="0">
                <a:ln>
                  <a:noFill/>
                </a:ln>
                <a:solidFill>
                  <a:schemeClr val="tx2">
                    <a:lumMod val="75000"/>
                  </a:schemeClr>
                </a:solidFill>
                <a:effectLst/>
                <a:uLnTx/>
                <a:uFillTx/>
                <a:latin typeface="+mj-lt"/>
                <a:ea typeface="+mj-ea"/>
                <a:cs typeface="+mj-cs"/>
              </a:rPr>
              <a:t>Parágrafo</a:t>
            </a:r>
            <a:r>
              <a:rPr kumimoji="0" lang="pt-PT" sz="2000" b="1" i="1" u="none" strike="noStrike" kern="1200" cap="none" spc="0" normalizeH="0" noProof="0" dirty="0" smtClean="0">
                <a:ln>
                  <a:noFill/>
                </a:ln>
                <a:solidFill>
                  <a:schemeClr val="tx2">
                    <a:lumMod val="75000"/>
                  </a:schemeClr>
                </a:solidFill>
                <a:effectLst/>
                <a:uLnTx/>
                <a:uFillTx/>
                <a:latin typeface="+mj-lt"/>
                <a:ea typeface="+mj-ea"/>
                <a:cs typeface="+mj-cs"/>
              </a:rPr>
              <a:t> 4, NCRF 12</a:t>
            </a:r>
            <a:endParaRPr kumimoji="0" lang="pt-PT" sz="2000" b="1" i="1" u="none" strike="noStrike" kern="1200" cap="none" spc="0" normalizeH="0" baseline="0" noProof="0" dirty="0">
              <a:ln>
                <a:noFill/>
              </a:ln>
              <a:solidFill>
                <a:schemeClr val="tx2">
                  <a:lumMod val="75000"/>
                </a:schemeClr>
              </a:solidFill>
              <a:effectLst/>
              <a:uLnTx/>
              <a:uFillTx/>
              <a:latin typeface="+mj-lt"/>
              <a:ea typeface="+mj-ea"/>
              <a:cs typeface="+mj-cs"/>
            </a:endParaRPr>
          </a:p>
        </p:txBody>
      </p:sp>
      <p:pic>
        <p:nvPicPr>
          <p:cNvPr id="10" name="Imagem 9"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3" name="CaixaDeTexto 12"/>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6" name="Triângulo isósceles 15"/>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7" name="CaixaDeTexto 16"/>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9" name="Marcador de Posição da Data 18"/>
          <p:cNvSpPr>
            <a:spLocks noGrp="1"/>
          </p:cNvSpPr>
          <p:nvPr>
            <p:ph type="dt" sz="half" idx="10"/>
          </p:nvPr>
        </p:nvSpPr>
        <p:spPr/>
        <p:txBody>
          <a:bodyPr/>
          <a:lstStyle/>
          <a:p>
            <a:r>
              <a:rPr lang="pt-PT" smtClean="0"/>
              <a:t>João Gomes /Jorge Pires</a:t>
            </a:r>
            <a:endParaRPr lang="en-US"/>
          </a:p>
        </p:txBody>
      </p:sp>
      <p:sp>
        <p:nvSpPr>
          <p:cNvPr id="20" name="Marcador de Posição do Número do Diapositivo 19"/>
          <p:cNvSpPr>
            <a:spLocks noGrp="1"/>
          </p:cNvSpPr>
          <p:nvPr>
            <p:ph type="sldNum" sz="quarter" idx="12"/>
          </p:nvPr>
        </p:nvSpPr>
        <p:spPr/>
        <p:txBody>
          <a:bodyPr/>
          <a:lstStyle/>
          <a:p>
            <a:fld id="{8745C66F-FC7B-4C52-931F-EAABACA1CBDF}" type="slidenum">
              <a:rPr lang="en-US" smtClean="0"/>
              <a:pPr/>
              <a:t>75</a:t>
            </a:fld>
            <a:endParaRPr lang="en-US"/>
          </a:p>
        </p:txBody>
      </p:sp>
      <p:sp>
        <p:nvSpPr>
          <p:cNvPr id="21" name="Marcador de Posição do Rodapé 20"/>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12" name="Título 1"/>
          <p:cNvSpPr txBox="1">
            <a:spLocks/>
          </p:cNvSpPr>
          <p:nvPr/>
        </p:nvSpPr>
        <p:spPr>
          <a:xfrm>
            <a:off x="714348" y="2357430"/>
            <a:ext cx="7772400" cy="2786082"/>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tabLst/>
              <a:defRPr/>
            </a:pPr>
            <a:r>
              <a:rPr kumimoji="0" lang="pt-PT" sz="2000" i="0" u="none" strike="noStrike" kern="1200" cap="none" spc="0" normalizeH="0" baseline="0" noProof="0" dirty="0" smtClean="0">
                <a:ln>
                  <a:noFill/>
                </a:ln>
                <a:solidFill>
                  <a:schemeClr val="tx2">
                    <a:lumMod val="60000"/>
                    <a:lumOff val="40000"/>
                  </a:schemeClr>
                </a:solidFill>
                <a:effectLst/>
                <a:uLnTx/>
                <a:uFillTx/>
                <a:latin typeface="+mj-lt"/>
                <a:ea typeface="+mj-ea"/>
                <a:cs typeface="+mj-cs"/>
              </a:rPr>
              <a:t>RECONHECIMENTO</a:t>
            </a:r>
          </a:p>
          <a:p>
            <a:pPr marL="0" marR="0" lvl="0" indent="0" algn="just" defTabSz="914400" rtl="0" eaLnBrk="1" fontAlgn="auto" latinLnBrk="0" hangingPunct="1">
              <a:lnSpc>
                <a:spcPct val="100000"/>
              </a:lnSpc>
              <a:spcBef>
                <a:spcPct val="0"/>
              </a:spcBef>
              <a:spcAft>
                <a:spcPts val="0"/>
              </a:spcAft>
              <a:buClrTx/>
              <a:buSzTx/>
              <a:tabLst/>
              <a:defRPr/>
            </a:pPr>
            <a:endParaRPr lang="pt-PT" sz="2000" dirty="0" smtClean="0">
              <a:solidFill>
                <a:schemeClr val="accent1">
                  <a:lumMod val="75000"/>
                </a:schemeClr>
              </a:solidFill>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r>
              <a:rPr lang="pt-PT" sz="2000" i="1" dirty="0" smtClean="0">
                <a:solidFill>
                  <a:schemeClr val="accent1">
                    <a:lumMod val="75000"/>
                  </a:schemeClr>
                </a:solidFill>
                <a:latin typeface="+mj-lt"/>
                <a:ea typeface="+mj-ea"/>
                <a:cs typeface="+mj-cs"/>
              </a:rPr>
              <a:t>“7 – Os custos de empréstimos obtidos devem ser reconhecidos como um gasto no período em que sejam incorridos, excepto…”</a:t>
            </a:r>
          </a:p>
        </p:txBody>
      </p:sp>
      <p:sp>
        <p:nvSpPr>
          <p:cNvPr id="13" name="Título 1"/>
          <p:cNvSpPr txBox="1">
            <a:spLocks/>
          </p:cNvSpPr>
          <p:nvPr/>
        </p:nvSpPr>
        <p:spPr>
          <a:xfrm>
            <a:off x="5929322" y="4929198"/>
            <a:ext cx="2500330" cy="642942"/>
          </a:xfrm>
          <a:prstGeom prst="rect">
            <a:avLst/>
          </a:prstGeom>
        </p:spPr>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pt-PT" sz="2000" b="1" i="1" u="none" strike="noStrike" kern="1200" cap="none" spc="0" normalizeH="0" baseline="0" noProof="0" dirty="0" smtClean="0">
                <a:ln>
                  <a:noFill/>
                </a:ln>
                <a:solidFill>
                  <a:schemeClr val="tx2">
                    <a:lumMod val="75000"/>
                  </a:schemeClr>
                </a:solidFill>
                <a:effectLst/>
                <a:uLnTx/>
                <a:uFillTx/>
                <a:latin typeface="+mj-lt"/>
                <a:ea typeface="+mj-ea"/>
                <a:cs typeface="+mj-cs"/>
              </a:rPr>
              <a:t>Parágrafo</a:t>
            </a:r>
            <a:r>
              <a:rPr kumimoji="0" lang="pt-PT" sz="2000" b="1" i="1" u="none" strike="noStrike" kern="1200" cap="none" spc="0" normalizeH="0" noProof="0" dirty="0" smtClean="0">
                <a:ln>
                  <a:noFill/>
                </a:ln>
                <a:solidFill>
                  <a:schemeClr val="tx2">
                    <a:lumMod val="75000"/>
                  </a:schemeClr>
                </a:solidFill>
                <a:effectLst/>
                <a:uLnTx/>
                <a:uFillTx/>
                <a:latin typeface="+mj-lt"/>
                <a:ea typeface="+mj-ea"/>
                <a:cs typeface="+mj-cs"/>
              </a:rPr>
              <a:t> 7, NCRF 10</a:t>
            </a:r>
            <a:endParaRPr kumimoji="0" lang="pt-PT" sz="2000" b="1" i="1" u="none" strike="noStrike" kern="1200" cap="none" spc="0" normalizeH="0" baseline="0" noProof="0" dirty="0">
              <a:ln>
                <a:noFill/>
              </a:ln>
              <a:solidFill>
                <a:schemeClr val="tx2">
                  <a:lumMod val="75000"/>
                </a:schemeClr>
              </a:solidFill>
              <a:effectLst/>
              <a:uLnTx/>
              <a:uFillTx/>
              <a:latin typeface="+mj-lt"/>
              <a:ea typeface="+mj-ea"/>
              <a:cs typeface="+mj-cs"/>
            </a:endParaRPr>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9" name="CaixaDeTexto 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Triângulo isósceles 9"/>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4" name="CaixaDeTexto 13"/>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6" name="Marcador de Posição da Data 15"/>
          <p:cNvSpPr>
            <a:spLocks noGrp="1"/>
          </p:cNvSpPr>
          <p:nvPr>
            <p:ph type="dt" sz="half" idx="10"/>
          </p:nvPr>
        </p:nvSpPr>
        <p:spPr/>
        <p:txBody>
          <a:bodyPr/>
          <a:lstStyle/>
          <a:p>
            <a:r>
              <a:rPr lang="pt-PT" smtClean="0"/>
              <a:t>João Gomes /Jorge Pires</a:t>
            </a:r>
            <a:endParaRPr lang="en-US"/>
          </a:p>
        </p:txBody>
      </p:sp>
      <p:sp>
        <p:nvSpPr>
          <p:cNvPr id="17" name="Marcador de Posição do Número do Diapositivo 16"/>
          <p:cNvSpPr>
            <a:spLocks noGrp="1"/>
          </p:cNvSpPr>
          <p:nvPr>
            <p:ph type="sldNum" sz="quarter" idx="12"/>
          </p:nvPr>
        </p:nvSpPr>
        <p:spPr/>
        <p:txBody>
          <a:bodyPr/>
          <a:lstStyle/>
          <a:p>
            <a:fld id="{8745C66F-FC7B-4C52-931F-EAABACA1CBDF}" type="slidenum">
              <a:rPr lang="en-US" smtClean="0"/>
              <a:pPr/>
              <a:t>76</a:t>
            </a:fld>
            <a:endParaRPr lang="en-US"/>
          </a:p>
        </p:txBody>
      </p:sp>
      <p:sp>
        <p:nvSpPr>
          <p:cNvPr id="18" name="Marcador de Posição do Rodapé 17"/>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12" name="Título 1"/>
          <p:cNvSpPr txBox="1">
            <a:spLocks/>
          </p:cNvSpPr>
          <p:nvPr/>
        </p:nvSpPr>
        <p:spPr>
          <a:xfrm>
            <a:off x="642910" y="2500306"/>
            <a:ext cx="7772400" cy="2786082"/>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tabLst/>
              <a:defRPr/>
            </a:pPr>
            <a:r>
              <a:rPr kumimoji="0" lang="pt-PT" sz="2000" i="0" u="none" strike="noStrike" kern="1200" cap="none" spc="0" normalizeH="0" baseline="0" noProof="0" dirty="0" smtClean="0">
                <a:ln>
                  <a:noFill/>
                </a:ln>
                <a:solidFill>
                  <a:schemeClr val="tx2">
                    <a:lumMod val="60000"/>
                    <a:lumOff val="40000"/>
                  </a:schemeClr>
                </a:solidFill>
                <a:effectLst/>
                <a:uLnTx/>
                <a:uFillTx/>
                <a:latin typeface="+mj-lt"/>
                <a:ea typeface="+mj-ea"/>
                <a:cs typeface="+mj-cs"/>
              </a:rPr>
              <a:t>MENSURAÇÃO</a:t>
            </a:r>
          </a:p>
          <a:p>
            <a:pPr marL="0" marR="0" lvl="0" indent="0" algn="just" defTabSz="914400" rtl="0" eaLnBrk="1" fontAlgn="auto" latinLnBrk="0" hangingPunct="1">
              <a:lnSpc>
                <a:spcPct val="100000"/>
              </a:lnSpc>
              <a:spcBef>
                <a:spcPct val="0"/>
              </a:spcBef>
              <a:spcAft>
                <a:spcPts val="0"/>
              </a:spcAft>
              <a:buClrTx/>
              <a:buSzTx/>
              <a:tabLst/>
              <a:defRPr/>
            </a:pPr>
            <a:endParaRPr lang="pt-PT" sz="2000" dirty="0" smtClean="0">
              <a:solidFill>
                <a:schemeClr val="accent1">
                  <a:lumMod val="75000"/>
                </a:schemeClr>
              </a:solidFill>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r>
              <a:rPr lang="pt-PT" sz="2000" i="1" dirty="0" smtClean="0">
                <a:solidFill>
                  <a:schemeClr val="accent1">
                    <a:lumMod val="75000"/>
                  </a:schemeClr>
                </a:solidFill>
                <a:latin typeface="+mj-lt"/>
                <a:ea typeface="+mj-ea"/>
                <a:cs typeface="+mj-cs"/>
              </a:rPr>
              <a:t>“35 – A quantia reconhecida como uma provisão deve ser a melhor estimativa do dispêndio exigido para liquidar a obrigação presente à data do balanço.”</a:t>
            </a:r>
          </a:p>
        </p:txBody>
      </p:sp>
      <p:sp>
        <p:nvSpPr>
          <p:cNvPr id="13" name="Título 1"/>
          <p:cNvSpPr txBox="1">
            <a:spLocks/>
          </p:cNvSpPr>
          <p:nvPr/>
        </p:nvSpPr>
        <p:spPr>
          <a:xfrm>
            <a:off x="5715008" y="4929198"/>
            <a:ext cx="2714644" cy="642942"/>
          </a:xfrm>
          <a:prstGeom prst="rect">
            <a:avLst/>
          </a:prstGeom>
        </p:spPr>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pt-PT" sz="2000" b="1" i="1" u="none" strike="noStrike" kern="1200" cap="none" spc="0" normalizeH="0" baseline="0" noProof="0" dirty="0" smtClean="0">
                <a:ln>
                  <a:noFill/>
                </a:ln>
                <a:solidFill>
                  <a:schemeClr val="tx2">
                    <a:lumMod val="75000"/>
                  </a:schemeClr>
                </a:solidFill>
                <a:effectLst/>
                <a:uLnTx/>
                <a:uFillTx/>
                <a:latin typeface="+mj-lt"/>
                <a:ea typeface="+mj-ea"/>
                <a:cs typeface="+mj-cs"/>
              </a:rPr>
              <a:t>Parágrafo</a:t>
            </a:r>
            <a:r>
              <a:rPr kumimoji="0" lang="pt-PT" sz="2000" b="1" i="1" u="none" strike="noStrike" kern="1200" cap="none" spc="0" normalizeH="0" noProof="0" dirty="0" smtClean="0">
                <a:ln>
                  <a:noFill/>
                </a:ln>
                <a:solidFill>
                  <a:schemeClr val="tx2">
                    <a:lumMod val="75000"/>
                  </a:schemeClr>
                </a:solidFill>
                <a:effectLst/>
                <a:uLnTx/>
                <a:uFillTx/>
                <a:latin typeface="+mj-lt"/>
                <a:ea typeface="+mj-ea"/>
                <a:cs typeface="+mj-cs"/>
              </a:rPr>
              <a:t> 35, NCRF 21</a:t>
            </a:r>
            <a:endParaRPr kumimoji="0" lang="pt-PT" sz="2000" b="1" i="1" u="none" strike="noStrike" kern="1200" cap="none" spc="0" normalizeH="0" baseline="0" noProof="0" dirty="0">
              <a:ln>
                <a:noFill/>
              </a:ln>
              <a:solidFill>
                <a:schemeClr val="tx2">
                  <a:lumMod val="75000"/>
                </a:schemeClr>
              </a:solidFill>
              <a:effectLst/>
              <a:uLnTx/>
              <a:uFillTx/>
              <a:latin typeface="+mj-lt"/>
              <a:ea typeface="+mj-ea"/>
              <a:cs typeface="+mj-cs"/>
            </a:endParaRPr>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9" name="CaixaDeTexto 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Triângulo isósceles 9"/>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4" name="CaixaDeTexto 13"/>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6" name="Marcador de Posição da Data 15"/>
          <p:cNvSpPr>
            <a:spLocks noGrp="1"/>
          </p:cNvSpPr>
          <p:nvPr>
            <p:ph type="dt" sz="half" idx="10"/>
          </p:nvPr>
        </p:nvSpPr>
        <p:spPr/>
        <p:txBody>
          <a:bodyPr/>
          <a:lstStyle/>
          <a:p>
            <a:r>
              <a:rPr lang="pt-PT" smtClean="0"/>
              <a:t>João Gomes /Jorge Pires</a:t>
            </a:r>
            <a:endParaRPr lang="en-US"/>
          </a:p>
        </p:txBody>
      </p:sp>
      <p:sp>
        <p:nvSpPr>
          <p:cNvPr id="17" name="Marcador de Posição do Número do Diapositivo 16"/>
          <p:cNvSpPr>
            <a:spLocks noGrp="1"/>
          </p:cNvSpPr>
          <p:nvPr>
            <p:ph type="sldNum" sz="quarter" idx="12"/>
          </p:nvPr>
        </p:nvSpPr>
        <p:spPr/>
        <p:txBody>
          <a:bodyPr/>
          <a:lstStyle/>
          <a:p>
            <a:fld id="{8745C66F-FC7B-4C52-931F-EAABACA1CBDF}" type="slidenum">
              <a:rPr lang="en-US" smtClean="0"/>
              <a:pPr/>
              <a:t>77</a:t>
            </a:fld>
            <a:endParaRPr lang="en-US"/>
          </a:p>
        </p:txBody>
      </p:sp>
      <p:sp>
        <p:nvSpPr>
          <p:cNvPr id="18" name="Marcador de Posição do Rodapé 17"/>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12" name="Título 1"/>
          <p:cNvSpPr txBox="1">
            <a:spLocks/>
          </p:cNvSpPr>
          <p:nvPr/>
        </p:nvSpPr>
        <p:spPr>
          <a:xfrm>
            <a:off x="642910" y="2357430"/>
            <a:ext cx="7929618" cy="2786082"/>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tabLst/>
              <a:defRPr/>
            </a:pPr>
            <a:r>
              <a:rPr kumimoji="0" lang="pt-PT" sz="2000" i="0" u="none" strike="noStrike" kern="1200" cap="none" spc="0" normalizeH="0" baseline="0" noProof="0" dirty="0" smtClean="0">
                <a:ln>
                  <a:noFill/>
                </a:ln>
                <a:solidFill>
                  <a:schemeClr val="tx2">
                    <a:lumMod val="60000"/>
                    <a:lumOff val="40000"/>
                  </a:schemeClr>
                </a:solidFill>
                <a:effectLst/>
                <a:uLnTx/>
                <a:uFillTx/>
                <a:latin typeface="+mj-lt"/>
                <a:ea typeface="+mj-ea"/>
                <a:cs typeface="+mj-cs"/>
              </a:rPr>
              <a:t>APRESENTAÇÃO</a:t>
            </a:r>
            <a:r>
              <a:rPr kumimoji="0" lang="pt-PT" sz="2000" i="0" u="none" strike="noStrike" kern="1200" cap="none" spc="0" normalizeH="0" noProof="0" dirty="0" smtClean="0">
                <a:ln>
                  <a:noFill/>
                </a:ln>
                <a:solidFill>
                  <a:schemeClr val="tx2">
                    <a:lumMod val="60000"/>
                    <a:lumOff val="40000"/>
                  </a:schemeClr>
                </a:solidFill>
                <a:effectLst/>
                <a:uLnTx/>
                <a:uFillTx/>
                <a:latin typeface="+mj-lt"/>
                <a:ea typeface="+mj-ea"/>
                <a:cs typeface="+mj-cs"/>
              </a:rPr>
              <a:t> </a:t>
            </a:r>
            <a:endParaRPr kumimoji="0" lang="pt-PT" sz="2000" i="0" u="none" strike="noStrike" kern="1200" cap="none" spc="0" normalizeH="0" baseline="0" noProof="0" dirty="0" smtClean="0">
              <a:ln>
                <a:noFill/>
              </a:ln>
              <a:solidFill>
                <a:schemeClr val="tx2">
                  <a:lumMod val="60000"/>
                  <a:lumOff val="40000"/>
                </a:schemeClr>
              </a:solidFill>
              <a:effectLst/>
              <a:uLnTx/>
              <a:uFillTx/>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endParaRPr lang="pt-PT" sz="2000" dirty="0" smtClean="0">
              <a:solidFill>
                <a:schemeClr val="accent1">
                  <a:lumMod val="75000"/>
                </a:schemeClr>
              </a:solidFill>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r>
              <a:rPr lang="pt-PT" sz="2000" i="1" dirty="0" smtClean="0">
                <a:solidFill>
                  <a:schemeClr val="accent1">
                    <a:lumMod val="75000"/>
                  </a:schemeClr>
                </a:solidFill>
                <a:latin typeface="+mj-lt"/>
                <a:ea typeface="+mj-ea"/>
                <a:cs typeface="+mj-cs"/>
              </a:rPr>
              <a:t>“65 – Uma entidade deve compensar activos por impostos correntes e passivos por impostos correntes nas suas demonstrações financeiras se,…”</a:t>
            </a:r>
          </a:p>
        </p:txBody>
      </p:sp>
      <p:sp>
        <p:nvSpPr>
          <p:cNvPr id="13" name="Título 1"/>
          <p:cNvSpPr txBox="1">
            <a:spLocks/>
          </p:cNvSpPr>
          <p:nvPr/>
        </p:nvSpPr>
        <p:spPr>
          <a:xfrm>
            <a:off x="5715008" y="4929198"/>
            <a:ext cx="2714644" cy="642942"/>
          </a:xfrm>
          <a:prstGeom prst="rect">
            <a:avLst/>
          </a:prstGeom>
        </p:spPr>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pt-PT" sz="2000" b="1" i="1" u="none" strike="noStrike" kern="1200" cap="none" spc="0" normalizeH="0" baseline="0" noProof="0" dirty="0" smtClean="0">
                <a:ln>
                  <a:noFill/>
                </a:ln>
                <a:solidFill>
                  <a:schemeClr val="tx2">
                    <a:lumMod val="75000"/>
                  </a:schemeClr>
                </a:solidFill>
                <a:effectLst/>
                <a:uLnTx/>
                <a:uFillTx/>
                <a:latin typeface="+mj-lt"/>
                <a:ea typeface="+mj-ea"/>
                <a:cs typeface="+mj-cs"/>
              </a:rPr>
              <a:t>Parágrafo</a:t>
            </a:r>
            <a:r>
              <a:rPr kumimoji="0" lang="pt-PT" sz="2000" b="1" i="1" u="none" strike="noStrike" kern="1200" cap="none" spc="0" normalizeH="0" noProof="0" dirty="0" smtClean="0">
                <a:ln>
                  <a:noFill/>
                </a:ln>
                <a:solidFill>
                  <a:schemeClr val="tx2">
                    <a:lumMod val="75000"/>
                  </a:schemeClr>
                </a:solidFill>
                <a:effectLst/>
                <a:uLnTx/>
                <a:uFillTx/>
                <a:latin typeface="+mj-lt"/>
                <a:ea typeface="+mj-ea"/>
                <a:cs typeface="+mj-cs"/>
              </a:rPr>
              <a:t> 65, NCRF 25</a:t>
            </a:r>
            <a:endParaRPr kumimoji="0" lang="pt-PT" sz="2000" b="1" i="1" u="none" strike="noStrike" kern="1200" cap="none" spc="0" normalizeH="0" baseline="0" noProof="0" dirty="0">
              <a:ln>
                <a:noFill/>
              </a:ln>
              <a:solidFill>
                <a:schemeClr val="tx2">
                  <a:lumMod val="75000"/>
                </a:schemeClr>
              </a:solidFill>
              <a:effectLst/>
              <a:uLnTx/>
              <a:uFillTx/>
              <a:latin typeface="+mj-lt"/>
              <a:ea typeface="+mj-ea"/>
              <a:cs typeface="+mj-cs"/>
            </a:endParaRPr>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9" name="CaixaDeTexto 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Triângulo isósceles 9"/>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4" name="CaixaDeTexto 13"/>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6" name="Marcador de Posição da Data 15"/>
          <p:cNvSpPr>
            <a:spLocks noGrp="1"/>
          </p:cNvSpPr>
          <p:nvPr>
            <p:ph type="dt" sz="half" idx="10"/>
          </p:nvPr>
        </p:nvSpPr>
        <p:spPr/>
        <p:txBody>
          <a:bodyPr/>
          <a:lstStyle/>
          <a:p>
            <a:r>
              <a:rPr lang="pt-PT" smtClean="0"/>
              <a:t>João Gomes /Jorge Pires</a:t>
            </a:r>
            <a:endParaRPr lang="en-US"/>
          </a:p>
        </p:txBody>
      </p:sp>
      <p:sp>
        <p:nvSpPr>
          <p:cNvPr id="17" name="Marcador de Posição do Número do Diapositivo 16"/>
          <p:cNvSpPr>
            <a:spLocks noGrp="1"/>
          </p:cNvSpPr>
          <p:nvPr>
            <p:ph type="sldNum" sz="quarter" idx="12"/>
          </p:nvPr>
        </p:nvSpPr>
        <p:spPr/>
        <p:txBody>
          <a:bodyPr/>
          <a:lstStyle/>
          <a:p>
            <a:fld id="{8745C66F-FC7B-4C52-931F-EAABACA1CBDF}" type="slidenum">
              <a:rPr lang="en-US" smtClean="0"/>
              <a:pPr/>
              <a:t>78</a:t>
            </a:fld>
            <a:endParaRPr lang="en-US"/>
          </a:p>
        </p:txBody>
      </p:sp>
      <p:sp>
        <p:nvSpPr>
          <p:cNvPr id="18" name="Marcador de Posição do Rodapé 17"/>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12" name="Título 1"/>
          <p:cNvSpPr txBox="1">
            <a:spLocks/>
          </p:cNvSpPr>
          <p:nvPr/>
        </p:nvSpPr>
        <p:spPr>
          <a:xfrm>
            <a:off x="714348" y="2357430"/>
            <a:ext cx="7772400" cy="2786082"/>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tabLst/>
              <a:defRPr/>
            </a:pPr>
            <a:r>
              <a:rPr kumimoji="0" lang="pt-PT" sz="2000" i="0" u="none" strike="noStrike" kern="1200" cap="none" spc="0" normalizeH="0" noProof="0" dirty="0" smtClean="0">
                <a:ln>
                  <a:noFill/>
                </a:ln>
                <a:solidFill>
                  <a:schemeClr val="tx2">
                    <a:lumMod val="60000"/>
                    <a:lumOff val="40000"/>
                  </a:schemeClr>
                </a:solidFill>
                <a:effectLst/>
                <a:uLnTx/>
                <a:uFillTx/>
                <a:latin typeface="+mj-lt"/>
                <a:ea typeface="+mj-ea"/>
                <a:cs typeface="+mj-cs"/>
              </a:rPr>
              <a:t>DIVULGAÇÕES</a:t>
            </a:r>
            <a:endParaRPr kumimoji="0" lang="pt-PT" sz="2000" i="0" u="none" strike="noStrike" kern="1200" cap="none" spc="0" normalizeH="0" baseline="0" noProof="0" dirty="0" smtClean="0">
              <a:ln>
                <a:noFill/>
              </a:ln>
              <a:solidFill>
                <a:schemeClr val="tx2">
                  <a:lumMod val="60000"/>
                  <a:lumOff val="40000"/>
                </a:schemeClr>
              </a:solidFill>
              <a:effectLst/>
              <a:uLnTx/>
              <a:uFillTx/>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endParaRPr lang="pt-PT" sz="2000" dirty="0" smtClean="0">
              <a:solidFill>
                <a:schemeClr val="accent1">
                  <a:lumMod val="75000"/>
                </a:schemeClr>
              </a:solidFill>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r>
              <a:rPr lang="pt-PT" sz="2000" i="1" dirty="0" smtClean="0">
                <a:solidFill>
                  <a:schemeClr val="accent1">
                    <a:lumMod val="75000"/>
                  </a:schemeClr>
                </a:solidFill>
                <a:latin typeface="+mj-lt"/>
                <a:ea typeface="+mj-ea"/>
                <a:cs typeface="+mj-cs"/>
              </a:rPr>
              <a:t>“27 – Devem ser feitas as seguintes divulgações nas demonstrações financeiras consolidadas: …”</a:t>
            </a:r>
          </a:p>
        </p:txBody>
      </p:sp>
      <p:sp>
        <p:nvSpPr>
          <p:cNvPr id="13" name="Título 1"/>
          <p:cNvSpPr txBox="1">
            <a:spLocks/>
          </p:cNvSpPr>
          <p:nvPr/>
        </p:nvSpPr>
        <p:spPr>
          <a:xfrm>
            <a:off x="5572132" y="4929198"/>
            <a:ext cx="2857520" cy="642942"/>
          </a:xfrm>
          <a:prstGeom prst="rect">
            <a:avLst/>
          </a:prstGeom>
        </p:spPr>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pt-PT" sz="2000" b="1" i="1" u="none" strike="noStrike" kern="1200" cap="none" spc="0" normalizeH="0" baseline="0" noProof="0" dirty="0" smtClean="0">
                <a:ln>
                  <a:noFill/>
                </a:ln>
                <a:solidFill>
                  <a:schemeClr val="tx2">
                    <a:lumMod val="75000"/>
                  </a:schemeClr>
                </a:solidFill>
                <a:effectLst/>
                <a:uLnTx/>
                <a:uFillTx/>
                <a:latin typeface="+mj-lt"/>
                <a:ea typeface="+mj-ea"/>
                <a:cs typeface="+mj-cs"/>
              </a:rPr>
              <a:t>Parágrafo</a:t>
            </a:r>
            <a:r>
              <a:rPr kumimoji="0" lang="pt-PT" sz="2000" b="1" i="1" u="none" strike="noStrike" kern="1200" cap="none" spc="0" normalizeH="0" noProof="0" dirty="0" smtClean="0">
                <a:ln>
                  <a:noFill/>
                </a:ln>
                <a:solidFill>
                  <a:schemeClr val="tx2">
                    <a:lumMod val="75000"/>
                  </a:schemeClr>
                </a:solidFill>
                <a:effectLst/>
                <a:uLnTx/>
                <a:uFillTx/>
                <a:latin typeface="+mj-lt"/>
                <a:ea typeface="+mj-ea"/>
                <a:cs typeface="+mj-cs"/>
              </a:rPr>
              <a:t> 27, NCRF 15</a:t>
            </a:r>
            <a:endParaRPr kumimoji="0" lang="pt-PT" sz="2000" b="1" i="1" u="none" strike="noStrike" kern="1200" cap="none" spc="0" normalizeH="0" baseline="0" noProof="0" dirty="0">
              <a:ln>
                <a:noFill/>
              </a:ln>
              <a:solidFill>
                <a:schemeClr val="tx2">
                  <a:lumMod val="75000"/>
                </a:schemeClr>
              </a:solidFill>
              <a:effectLst/>
              <a:uLnTx/>
              <a:uFillTx/>
              <a:latin typeface="+mj-lt"/>
              <a:ea typeface="+mj-ea"/>
              <a:cs typeface="+mj-cs"/>
            </a:endParaRPr>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9" name="CaixaDeTexto 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Triângulo isósceles 9"/>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4" name="CaixaDeTexto 13"/>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6" name="Marcador de Posição da Data 15"/>
          <p:cNvSpPr>
            <a:spLocks noGrp="1"/>
          </p:cNvSpPr>
          <p:nvPr>
            <p:ph type="dt" sz="half" idx="10"/>
          </p:nvPr>
        </p:nvSpPr>
        <p:spPr/>
        <p:txBody>
          <a:bodyPr/>
          <a:lstStyle/>
          <a:p>
            <a:r>
              <a:rPr lang="pt-PT" smtClean="0"/>
              <a:t>João Gomes /Jorge Pires</a:t>
            </a:r>
            <a:endParaRPr lang="en-US"/>
          </a:p>
        </p:txBody>
      </p:sp>
      <p:sp>
        <p:nvSpPr>
          <p:cNvPr id="17" name="Marcador de Posição do Número do Diapositivo 16"/>
          <p:cNvSpPr>
            <a:spLocks noGrp="1"/>
          </p:cNvSpPr>
          <p:nvPr>
            <p:ph type="sldNum" sz="quarter" idx="12"/>
          </p:nvPr>
        </p:nvSpPr>
        <p:spPr/>
        <p:txBody>
          <a:bodyPr/>
          <a:lstStyle/>
          <a:p>
            <a:fld id="{8745C66F-FC7B-4C52-931F-EAABACA1CBDF}" type="slidenum">
              <a:rPr lang="en-US" smtClean="0"/>
              <a:pPr/>
              <a:t>79</a:t>
            </a:fld>
            <a:endParaRPr lang="en-US"/>
          </a:p>
        </p:txBody>
      </p:sp>
      <p:sp>
        <p:nvSpPr>
          <p:cNvPr id="18" name="Marcador de Posição do Rodapé 17"/>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8</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sp>
        <p:nvSpPr>
          <p:cNvPr id="8" name="TextBox 14"/>
          <p:cNvSpPr txBox="1"/>
          <p:nvPr/>
        </p:nvSpPr>
        <p:spPr>
          <a:xfrm>
            <a:off x="3703094" y="1958898"/>
            <a:ext cx="1573213" cy="400110"/>
          </a:xfrm>
          <a:prstGeom prst="rect">
            <a:avLst/>
          </a:prstGeom>
          <a:noFill/>
        </p:spPr>
        <p:txBody>
          <a:bodyPr>
            <a:spAutoFit/>
          </a:bodyPr>
          <a:lstStyle/>
          <a:p>
            <a:pPr algn="ctr">
              <a:defRPr/>
            </a:pPr>
            <a:r>
              <a:rPr lang="pt-PT" sz="2000" b="1" dirty="0" smtClean="0">
                <a:solidFill>
                  <a:schemeClr val="accent1">
                    <a:lumMod val="75000"/>
                  </a:schemeClr>
                </a:solidFill>
                <a:latin typeface="+mn-lt"/>
              </a:rPr>
              <a:t>ENTIDADES</a:t>
            </a:r>
            <a:endParaRPr lang="pt-PT" sz="2000" b="1" dirty="0">
              <a:solidFill>
                <a:schemeClr val="accent1">
                  <a:lumMod val="75000"/>
                </a:schemeClr>
              </a:solidFill>
              <a:latin typeface="+mn-lt"/>
            </a:endParaRPr>
          </a:p>
        </p:txBody>
      </p:sp>
      <p:sp>
        <p:nvSpPr>
          <p:cNvPr id="9" name="Oval 8"/>
          <p:cNvSpPr/>
          <p:nvPr/>
        </p:nvSpPr>
        <p:spPr>
          <a:xfrm>
            <a:off x="3345904" y="2316088"/>
            <a:ext cx="2357454" cy="10001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000" b="1" dirty="0">
                <a:solidFill>
                  <a:srgbClr val="FFC000"/>
                </a:solidFill>
              </a:rPr>
              <a:t>Informação contabilística</a:t>
            </a:r>
          </a:p>
        </p:txBody>
      </p:sp>
      <p:sp>
        <p:nvSpPr>
          <p:cNvPr id="10" name="Down Arrow 30"/>
          <p:cNvSpPr/>
          <p:nvPr/>
        </p:nvSpPr>
        <p:spPr>
          <a:xfrm>
            <a:off x="4131722" y="3387658"/>
            <a:ext cx="714378" cy="428626"/>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PT" sz="2000"/>
          </a:p>
        </p:txBody>
      </p:sp>
      <p:sp>
        <p:nvSpPr>
          <p:cNvPr id="11" name="Rounded Rectangle 31"/>
          <p:cNvSpPr/>
          <p:nvPr/>
        </p:nvSpPr>
        <p:spPr>
          <a:xfrm>
            <a:off x="3489920" y="4188296"/>
            <a:ext cx="2071687" cy="857250"/>
          </a:xfrm>
          <a:prstGeom prst="round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266700" algn="ctr">
              <a:buFont typeface="Wingdings" pitchFamily="2" charset="2"/>
              <a:buNone/>
              <a:defRPr/>
            </a:pPr>
            <a:r>
              <a:rPr lang="pt-PT" sz="2000" dirty="0">
                <a:solidFill>
                  <a:schemeClr val="bg1"/>
                </a:solidFill>
              </a:rPr>
              <a:t>Minimização do imposto a pagar</a:t>
            </a:r>
          </a:p>
        </p:txBody>
      </p:sp>
      <p:sp>
        <p:nvSpPr>
          <p:cNvPr id="12" name="Rounded Rectangle 32"/>
          <p:cNvSpPr/>
          <p:nvPr/>
        </p:nvSpPr>
        <p:spPr>
          <a:xfrm>
            <a:off x="1132482" y="4188296"/>
            <a:ext cx="2071688" cy="857250"/>
          </a:xfrm>
          <a:prstGeom prst="roundRect">
            <a:avLst/>
          </a:pr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266700" algn="ctr">
              <a:buFont typeface="Wingdings" pitchFamily="2" charset="2"/>
              <a:buNone/>
              <a:defRPr/>
            </a:pPr>
            <a:r>
              <a:rPr lang="pt-PT" sz="2000" dirty="0">
                <a:solidFill>
                  <a:schemeClr val="bg1"/>
                </a:solidFill>
              </a:rPr>
              <a:t>Obtenção de crédito bancário</a:t>
            </a:r>
          </a:p>
        </p:txBody>
      </p:sp>
      <p:sp>
        <p:nvSpPr>
          <p:cNvPr id="13" name="Rounded Rectangle 33"/>
          <p:cNvSpPr/>
          <p:nvPr/>
        </p:nvSpPr>
        <p:spPr>
          <a:xfrm>
            <a:off x="5775920" y="4188296"/>
            <a:ext cx="2071687" cy="857250"/>
          </a:xfrm>
          <a:prstGeom prst="roundRect">
            <a:avLst/>
          </a:prstGeom>
          <a:solidFill>
            <a:schemeClr val="tx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266700" algn="ctr">
              <a:buFont typeface="Wingdings" pitchFamily="2" charset="2"/>
              <a:buNone/>
              <a:defRPr/>
            </a:pPr>
            <a:r>
              <a:rPr lang="pt-PT" sz="2000" dirty="0">
                <a:solidFill>
                  <a:schemeClr val="bg1"/>
                </a:solidFill>
              </a:rPr>
              <a:t>Atingir certos níveis de resultados</a:t>
            </a:r>
          </a:p>
        </p:txBody>
      </p:sp>
      <p:cxnSp>
        <p:nvCxnSpPr>
          <p:cNvPr id="14" name="Elbow Connector 32"/>
          <p:cNvCxnSpPr/>
          <p:nvPr/>
        </p:nvCxnSpPr>
        <p:spPr>
          <a:xfrm>
            <a:off x="2145763" y="3886134"/>
            <a:ext cx="4629150" cy="285750"/>
          </a:xfrm>
          <a:prstGeom prst="bentConnector2">
            <a:avLst/>
          </a:prstGeom>
          <a:ln w="15875">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43"/>
          <p:cNvCxnSpPr/>
          <p:nvPr/>
        </p:nvCxnSpPr>
        <p:spPr>
          <a:xfrm rot="5400000">
            <a:off x="2002888" y="4029009"/>
            <a:ext cx="287337" cy="1587"/>
          </a:xfrm>
          <a:prstGeom prst="straightConnector1">
            <a:avLst/>
          </a:prstGeom>
          <a:ln w="15875">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44"/>
          <p:cNvCxnSpPr/>
          <p:nvPr/>
        </p:nvCxnSpPr>
        <p:spPr>
          <a:xfrm rot="5400000">
            <a:off x="4361119" y="4028215"/>
            <a:ext cx="285750" cy="1588"/>
          </a:xfrm>
          <a:prstGeom prst="straightConnector1">
            <a:avLst/>
          </a:prstGeom>
          <a:ln w="15875">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3855665" y="5394747"/>
            <a:ext cx="1357313" cy="642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2000" b="1" dirty="0">
                <a:solidFill>
                  <a:srgbClr val="FFC000"/>
                </a:solidFill>
              </a:rPr>
              <a:t>SNC</a:t>
            </a:r>
          </a:p>
        </p:txBody>
      </p:sp>
      <p:cxnSp>
        <p:nvCxnSpPr>
          <p:cNvPr id="18" name="Straight Arrow Connector 59"/>
          <p:cNvCxnSpPr>
            <a:stCxn id="12" idx="2"/>
            <a:endCxn id="17" idx="1"/>
          </p:cNvCxnSpPr>
          <p:nvPr/>
        </p:nvCxnSpPr>
        <p:spPr>
          <a:xfrm rot="16200000" flipH="1">
            <a:off x="2889704" y="4324167"/>
            <a:ext cx="443357" cy="1886113"/>
          </a:xfrm>
          <a:prstGeom prst="straightConnector1">
            <a:avLst/>
          </a:prstGeom>
          <a:ln w="12700" cmpd="db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61"/>
          <p:cNvCxnSpPr>
            <a:stCxn id="13" idx="2"/>
            <a:endCxn id="17" idx="7"/>
          </p:cNvCxnSpPr>
          <p:nvPr/>
        </p:nvCxnSpPr>
        <p:spPr>
          <a:xfrm rot="5400000">
            <a:off x="5691306" y="4368444"/>
            <a:ext cx="443357" cy="1797560"/>
          </a:xfrm>
          <a:prstGeom prst="straightConnector1">
            <a:avLst/>
          </a:prstGeom>
          <a:ln w="12700" cmpd="db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63"/>
          <p:cNvCxnSpPr>
            <a:stCxn id="11" idx="2"/>
            <a:endCxn id="17" idx="0"/>
          </p:cNvCxnSpPr>
          <p:nvPr/>
        </p:nvCxnSpPr>
        <p:spPr>
          <a:xfrm rot="16200000" flipH="1">
            <a:off x="4355443" y="5215867"/>
            <a:ext cx="349201" cy="8558"/>
          </a:xfrm>
          <a:prstGeom prst="straightConnector1">
            <a:avLst/>
          </a:prstGeom>
          <a:ln w="12700" cmpd="dbl">
            <a:prstDash val="sysDash"/>
            <a:tailEnd type="arrow"/>
          </a:ln>
        </p:spPr>
        <p:style>
          <a:lnRef idx="1">
            <a:schemeClr val="accent1"/>
          </a:lnRef>
          <a:fillRef idx="0">
            <a:schemeClr val="accent1"/>
          </a:fillRef>
          <a:effectRef idx="0">
            <a:schemeClr val="accent1"/>
          </a:effectRef>
          <a:fontRef idx="minor">
            <a:schemeClr val="tx1"/>
          </a:fontRef>
        </p:style>
      </p:cxnSp>
      <p:sp>
        <p:nvSpPr>
          <p:cNvPr id="21" name="Rounded Rectangle 67"/>
          <p:cNvSpPr/>
          <p:nvPr/>
        </p:nvSpPr>
        <p:spPr>
          <a:xfrm>
            <a:off x="5578152" y="5484440"/>
            <a:ext cx="3214717" cy="928709"/>
          </a:xfrm>
          <a:prstGeom prst="roundRect">
            <a:avLst/>
          </a:prstGeom>
          <a:noFill/>
          <a:ln w="12700">
            <a:solidFill>
              <a:schemeClr val="accent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266700" algn="ctr">
              <a:buFont typeface="Wingdings" pitchFamily="2" charset="2"/>
              <a:buNone/>
              <a:defRPr/>
            </a:pPr>
            <a:r>
              <a:rPr lang="pt-PT" b="1" dirty="0" smtClean="0">
                <a:solidFill>
                  <a:schemeClr val="accent1">
                    <a:lumMod val="75000"/>
                  </a:schemeClr>
                </a:solidFill>
              </a:rPr>
              <a:t>As NCRF podem </a:t>
            </a:r>
            <a:r>
              <a:rPr lang="pt-PT" b="1" dirty="0">
                <a:solidFill>
                  <a:schemeClr val="accent1">
                    <a:lumMod val="75000"/>
                  </a:schemeClr>
                </a:solidFill>
              </a:rPr>
              <a:t>limitar a </a:t>
            </a:r>
            <a:r>
              <a:rPr lang="pt-PT" b="1" dirty="0" smtClean="0">
                <a:solidFill>
                  <a:schemeClr val="accent1">
                    <a:lumMod val="75000"/>
                  </a:schemeClr>
                </a:solidFill>
              </a:rPr>
              <a:t>“contabilidade criativa”</a:t>
            </a:r>
            <a:endParaRPr lang="pt-PT" b="1" dirty="0">
              <a:solidFill>
                <a:schemeClr val="accent1">
                  <a:lumMod val="75000"/>
                </a:schemeClr>
              </a:solidFill>
            </a:endParaRPr>
          </a:p>
        </p:txBody>
      </p:sp>
      <p:sp>
        <p:nvSpPr>
          <p:cNvPr id="22" name="TextBox 37"/>
          <p:cNvSpPr txBox="1"/>
          <p:nvPr/>
        </p:nvSpPr>
        <p:spPr>
          <a:xfrm>
            <a:off x="609600" y="1524000"/>
            <a:ext cx="7920880" cy="400110"/>
          </a:xfrm>
          <a:prstGeom prst="rect">
            <a:avLst/>
          </a:prstGeom>
          <a:solidFill>
            <a:schemeClr val="accent1">
              <a:lumMod val="60000"/>
              <a:lumOff val="40000"/>
            </a:schemeClr>
          </a:solidFill>
        </p:spPr>
        <p:txBody>
          <a:bodyPr wrap="square">
            <a:spAutoFit/>
          </a:bodyPr>
          <a:lstStyle/>
          <a:p>
            <a:pPr marL="266700" indent="-266700" algn="ctr">
              <a:spcBef>
                <a:spcPts val="900"/>
              </a:spcBef>
              <a:spcAft>
                <a:spcPts val="300"/>
              </a:spcAft>
              <a:defRPr/>
            </a:pPr>
            <a:r>
              <a:rPr lang="pt-PT" sz="2000" b="1" dirty="0">
                <a:solidFill>
                  <a:schemeClr val="accent1">
                    <a:lumMod val="75000"/>
                  </a:schemeClr>
                </a:solidFill>
                <a:latin typeface="+mn-lt"/>
              </a:rPr>
              <a:t>A importância da </a:t>
            </a:r>
            <a:r>
              <a:rPr lang="pt-PT" sz="2000" b="1" dirty="0" smtClean="0">
                <a:solidFill>
                  <a:schemeClr val="accent1">
                    <a:lumMod val="75000"/>
                  </a:schemeClr>
                </a:solidFill>
                <a:latin typeface="+mn-lt"/>
              </a:rPr>
              <a:t>qualidade </a:t>
            </a:r>
            <a:r>
              <a:rPr lang="pt-PT" sz="2000" b="1" dirty="0">
                <a:solidFill>
                  <a:schemeClr val="accent1">
                    <a:lumMod val="75000"/>
                  </a:schemeClr>
                </a:solidFill>
                <a:latin typeface="+mn-lt"/>
              </a:rPr>
              <a:t>da Informação Contabilística </a:t>
            </a:r>
            <a:r>
              <a:rPr lang="pt-PT" sz="2000" b="1" dirty="0" smtClean="0">
                <a:solidFill>
                  <a:schemeClr val="accent1">
                    <a:lumMod val="75000"/>
                  </a:schemeClr>
                </a:solidFill>
                <a:latin typeface="+mn-lt"/>
              </a:rPr>
              <a:t>para as IF</a:t>
            </a:r>
            <a:endParaRPr lang="pt-PT" sz="2000" b="1" dirty="0">
              <a:solidFill>
                <a:schemeClr val="accent1">
                  <a:lumMod val="75000"/>
                </a:schemeClr>
              </a:solidFill>
              <a:latin typeface="+mn-lt"/>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12" name="Título 1"/>
          <p:cNvSpPr txBox="1">
            <a:spLocks/>
          </p:cNvSpPr>
          <p:nvPr/>
        </p:nvSpPr>
        <p:spPr>
          <a:xfrm>
            <a:off x="714348" y="2357430"/>
            <a:ext cx="7772400" cy="2786082"/>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tabLst/>
              <a:defRPr/>
            </a:pPr>
            <a:r>
              <a:rPr kumimoji="0" lang="pt-PT" sz="2000" i="0" u="none" strike="noStrike" kern="1200" cap="none" spc="0" normalizeH="0" noProof="0" dirty="0" smtClean="0">
                <a:ln>
                  <a:noFill/>
                </a:ln>
                <a:solidFill>
                  <a:schemeClr val="tx2">
                    <a:lumMod val="60000"/>
                    <a:lumOff val="40000"/>
                  </a:schemeClr>
                </a:solidFill>
                <a:effectLst/>
                <a:uLnTx/>
                <a:uFillTx/>
                <a:latin typeface="+mj-lt"/>
                <a:ea typeface="+mj-ea"/>
                <a:cs typeface="+mj-cs"/>
              </a:rPr>
              <a:t>DATA DE EFICÁCIA</a:t>
            </a:r>
            <a:endParaRPr kumimoji="0" lang="pt-PT" sz="2000" i="0" u="none" strike="noStrike" kern="1200" cap="none" spc="0" normalizeH="0" baseline="0" noProof="0" dirty="0" smtClean="0">
              <a:ln>
                <a:noFill/>
              </a:ln>
              <a:solidFill>
                <a:schemeClr val="tx2">
                  <a:lumMod val="60000"/>
                  <a:lumOff val="40000"/>
                </a:schemeClr>
              </a:solidFill>
              <a:effectLst/>
              <a:uLnTx/>
              <a:uFillTx/>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endParaRPr lang="pt-PT" sz="2000" dirty="0" smtClean="0">
              <a:solidFill>
                <a:schemeClr val="accent1">
                  <a:lumMod val="75000"/>
                </a:schemeClr>
              </a:solidFill>
              <a:latin typeface="+mj-lt"/>
              <a:ea typeface="+mj-ea"/>
              <a:cs typeface="+mj-cs"/>
            </a:endParaRPr>
          </a:p>
          <a:p>
            <a:pPr marL="0" marR="0" lvl="0" indent="0" algn="just" defTabSz="914400" rtl="0" eaLnBrk="1" fontAlgn="auto" latinLnBrk="0" hangingPunct="1">
              <a:lnSpc>
                <a:spcPct val="100000"/>
              </a:lnSpc>
              <a:spcBef>
                <a:spcPct val="0"/>
              </a:spcBef>
              <a:spcAft>
                <a:spcPts val="0"/>
              </a:spcAft>
              <a:buClrTx/>
              <a:buSzTx/>
              <a:tabLst/>
              <a:defRPr/>
            </a:pPr>
            <a:r>
              <a:rPr lang="pt-PT" sz="2000" i="1" dirty="0" smtClean="0">
                <a:solidFill>
                  <a:schemeClr val="accent1">
                    <a:lumMod val="75000"/>
                  </a:schemeClr>
                </a:solidFill>
                <a:latin typeface="+mj-lt"/>
                <a:ea typeface="+mj-ea"/>
                <a:cs typeface="+mj-cs"/>
              </a:rPr>
              <a:t>“60 – Uma entidade deve aplicar esta Norma a partir do primeiro período que se inicie em ou após 1 de Janeiro de 2010.”</a:t>
            </a:r>
          </a:p>
        </p:txBody>
      </p:sp>
      <p:sp>
        <p:nvSpPr>
          <p:cNvPr id="13" name="Título 1"/>
          <p:cNvSpPr txBox="1">
            <a:spLocks/>
          </p:cNvSpPr>
          <p:nvPr/>
        </p:nvSpPr>
        <p:spPr>
          <a:xfrm>
            <a:off x="5715008" y="4929198"/>
            <a:ext cx="2714644" cy="642942"/>
          </a:xfrm>
          <a:prstGeom prst="rect">
            <a:avLst/>
          </a:prstGeom>
        </p:spPr>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pt-PT" sz="2000" b="1" i="1" u="none" strike="noStrike" kern="1200" cap="none" spc="0" normalizeH="0" baseline="0" noProof="0" dirty="0" smtClean="0">
                <a:ln>
                  <a:noFill/>
                </a:ln>
                <a:solidFill>
                  <a:schemeClr val="tx2">
                    <a:lumMod val="75000"/>
                  </a:schemeClr>
                </a:solidFill>
                <a:effectLst/>
                <a:uLnTx/>
                <a:uFillTx/>
                <a:latin typeface="+mj-lt"/>
                <a:ea typeface="+mj-ea"/>
                <a:cs typeface="+mj-cs"/>
              </a:rPr>
              <a:t>Parágrafo</a:t>
            </a:r>
            <a:r>
              <a:rPr kumimoji="0" lang="pt-PT" sz="2000" b="1" i="1" u="none" strike="noStrike" kern="1200" cap="none" spc="0" normalizeH="0" noProof="0" dirty="0" smtClean="0">
                <a:ln>
                  <a:noFill/>
                </a:ln>
                <a:solidFill>
                  <a:schemeClr val="tx2">
                    <a:lumMod val="75000"/>
                  </a:schemeClr>
                </a:solidFill>
                <a:effectLst/>
                <a:uLnTx/>
                <a:uFillTx/>
                <a:latin typeface="+mj-lt"/>
                <a:ea typeface="+mj-ea"/>
                <a:cs typeface="+mj-cs"/>
              </a:rPr>
              <a:t> 60, NCRF 27</a:t>
            </a:r>
            <a:endParaRPr kumimoji="0" lang="pt-PT" sz="2000" b="1" i="1" u="none" strike="noStrike" kern="1200" cap="none" spc="0" normalizeH="0" baseline="0" noProof="0" dirty="0">
              <a:ln>
                <a:noFill/>
              </a:ln>
              <a:solidFill>
                <a:schemeClr val="tx2">
                  <a:lumMod val="75000"/>
                </a:schemeClr>
              </a:solidFill>
              <a:effectLst/>
              <a:uLnTx/>
              <a:uFillTx/>
              <a:latin typeface="+mj-lt"/>
              <a:ea typeface="+mj-ea"/>
              <a:cs typeface="+mj-cs"/>
            </a:endParaRPr>
          </a:p>
        </p:txBody>
      </p:sp>
      <p:pic>
        <p:nvPicPr>
          <p:cNvPr id="8" name="Imagem 7"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9" name="CaixaDeTexto 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Triângulo isósceles 9"/>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4" name="CaixaDeTexto 13"/>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6" name="Marcador de Posição da Data 15"/>
          <p:cNvSpPr>
            <a:spLocks noGrp="1"/>
          </p:cNvSpPr>
          <p:nvPr>
            <p:ph type="dt" sz="half" idx="10"/>
          </p:nvPr>
        </p:nvSpPr>
        <p:spPr/>
        <p:txBody>
          <a:bodyPr/>
          <a:lstStyle/>
          <a:p>
            <a:r>
              <a:rPr lang="pt-PT" smtClean="0"/>
              <a:t>João Gomes /Jorge Pires</a:t>
            </a:r>
            <a:endParaRPr lang="en-US"/>
          </a:p>
        </p:txBody>
      </p:sp>
      <p:sp>
        <p:nvSpPr>
          <p:cNvPr id="17" name="Marcador de Posição do Número do Diapositivo 16"/>
          <p:cNvSpPr>
            <a:spLocks noGrp="1"/>
          </p:cNvSpPr>
          <p:nvPr>
            <p:ph type="sldNum" sz="quarter" idx="12"/>
          </p:nvPr>
        </p:nvSpPr>
        <p:spPr/>
        <p:txBody>
          <a:bodyPr/>
          <a:lstStyle/>
          <a:p>
            <a:fld id="{8745C66F-FC7B-4C52-931F-EAABACA1CBDF}" type="slidenum">
              <a:rPr lang="en-US" smtClean="0"/>
              <a:pPr/>
              <a:t>80</a:t>
            </a:fld>
            <a:endParaRPr lang="en-US"/>
          </a:p>
        </p:txBody>
      </p:sp>
      <p:sp>
        <p:nvSpPr>
          <p:cNvPr id="18" name="Marcador de Posição do Rodapé 17"/>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ítulo 1"/>
          <p:cNvSpPr>
            <a:spLocks noGrp="1"/>
          </p:cNvSpPr>
          <p:nvPr>
            <p:ph type="ctrTitle" idx="4294967295"/>
          </p:nvPr>
        </p:nvSpPr>
        <p:spPr>
          <a:xfrm>
            <a:off x="0" y="642938"/>
            <a:ext cx="7772400" cy="785812"/>
          </a:xfrm>
        </p:spPr>
        <p:txBody>
          <a:bodyPr>
            <a:noAutofit/>
          </a:bodyPr>
          <a:lstStyle/>
          <a:p>
            <a:r>
              <a:rPr lang="pt-PT" sz="2800" b="1" dirty="0" smtClean="0">
                <a:solidFill>
                  <a:schemeClr val="accent1">
                    <a:lumMod val="75000"/>
                  </a:schemeClr>
                </a:solidFill>
              </a:rPr>
              <a:t>O conjunto das 28 NCRF</a:t>
            </a:r>
            <a:endParaRPr lang="pt-PT" sz="2800" b="1" dirty="0">
              <a:solidFill>
                <a:schemeClr val="accent1">
                  <a:lumMod val="75000"/>
                </a:schemeClr>
              </a:solidFill>
            </a:endParaRPr>
          </a:p>
        </p:txBody>
      </p:sp>
      <p:graphicFrame>
        <p:nvGraphicFramePr>
          <p:cNvPr id="16" name="Tabela 15"/>
          <p:cNvGraphicFramePr>
            <a:graphicFrameLocks noGrp="1"/>
          </p:cNvGraphicFramePr>
          <p:nvPr/>
        </p:nvGraphicFramePr>
        <p:xfrm>
          <a:off x="928662" y="1702166"/>
          <a:ext cx="7286676" cy="5120640"/>
        </p:xfrm>
        <a:graphic>
          <a:graphicData uri="http://schemas.openxmlformats.org/drawingml/2006/table">
            <a:tbl>
              <a:tblPr/>
              <a:tblGrid>
                <a:gridCol w="701233"/>
                <a:gridCol w="5570409"/>
                <a:gridCol w="1015034"/>
              </a:tblGrid>
              <a:tr h="636653">
                <a:tc gridSpan="2">
                  <a:txBody>
                    <a:bodyPr/>
                    <a:lstStyle/>
                    <a:p>
                      <a:pPr algn="ctr">
                        <a:lnSpc>
                          <a:spcPct val="150000"/>
                        </a:lnSpc>
                        <a:spcBef>
                          <a:spcPts val="600"/>
                        </a:spcBef>
                        <a:spcAft>
                          <a:spcPts val="0"/>
                        </a:spcAft>
                      </a:pPr>
                      <a:r>
                        <a:rPr lang="pt-PT" sz="1600" b="0" dirty="0">
                          <a:solidFill>
                            <a:srgbClr val="000000"/>
                          </a:solidFill>
                          <a:latin typeface="Calibri"/>
                          <a:ea typeface="Times New Roman"/>
                          <a:cs typeface="Times New Roman"/>
                        </a:rPr>
                        <a:t>NCRF – NORMAS CONTABILÍSTICAS E DE RELATO FINANCEIRO</a:t>
                      </a:r>
                      <a:endParaRPr lang="pt-PT" sz="16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hMerge="1">
                  <a:txBody>
                    <a:bodyPr/>
                    <a:lstStyle/>
                    <a:p>
                      <a:endParaRPr lang="pt-PT"/>
                    </a:p>
                  </a:txBody>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NORMAS IASB</a:t>
                      </a:r>
                      <a:endParaRPr lang="pt-PT" sz="16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r>
              <a:tr h="300959">
                <a:tc>
                  <a:txBody>
                    <a:bodyPr/>
                    <a:lstStyle/>
                    <a:p>
                      <a:pPr algn="ctr">
                        <a:lnSpc>
                          <a:spcPct val="150000"/>
                        </a:lnSpc>
                        <a:spcAft>
                          <a:spcPts val="0"/>
                        </a:spcAft>
                      </a:pPr>
                      <a:r>
                        <a:rPr lang="pt-PT" sz="1400" b="0" dirty="0">
                          <a:solidFill>
                            <a:srgbClr val="000000"/>
                          </a:solidFill>
                          <a:latin typeface="Calibri"/>
                          <a:ea typeface="Times New Roman"/>
                          <a:cs typeface="Times New Roman"/>
                        </a:rPr>
                        <a:t>1</a:t>
                      </a:r>
                      <a:endParaRPr lang="pt-PT" sz="14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Estrutura e Conteúdo das Demonstrações Financeiras</a:t>
                      </a:r>
                      <a:endParaRPr lang="pt-PT" sz="1600" b="0" i="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a:solidFill>
                            <a:srgbClr val="000000"/>
                          </a:solidFill>
                          <a:latin typeface="Calibri"/>
                          <a:ea typeface="Times New Roman"/>
                          <a:cs typeface="Times New Roman"/>
                        </a:rPr>
                        <a:t>IAS 1</a:t>
                      </a:r>
                      <a:endParaRPr lang="pt-PT" sz="1600" b="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0959">
                <a:tc>
                  <a:txBody>
                    <a:bodyPr/>
                    <a:lstStyle/>
                    <a:p>
                      <a:pPr algn="ctr">
                        <a:lnSpc>
                          <a:spcPct val="150000"/>
                        </a:lnSpc>
                        <a:spcAft>
                          <a:spcPts val="0"/>
                        </a:spcAft>
                      </a:pPr>
                      <a:r>
                        <a:rPr lang="pt-PT" sz="1400" b="0" dirty="0">
                          <a:solidFill>
                            <a:srgbClr val="000000"/>
                          </a:solidFill>
                          <a:latin typeface="Calibri"/>
                          <a:ea typeface="Times New Roman"/>
                          <a:cs typeface="Times New Roman"/>
                        </a:rPr>
                        <a:t>2</a:t>
                      </a:r>
                      <a:endParaRPr lang="pt-PT" sz="14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Demonstração de Fluxos de Caixa</a:t>
                      </a:r>
                      <a:endParaRPr lang="pt-PT" sz="1600" b="0" i="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7</a:t>
                      </a:r>
                      <a:endParaRPr lang="pt-PT" sz="16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0959">
                <a:tc>
                  <a:txBody>
                    <a:bodyPr/>
                    <a:lstStyle/>
                    <a:p>
                      <a:pPr algn="ctr">
                        <a:lnSpc>
                          <a:spcPct val="150000"/>
                        </a:lnSpc>
                        <a:spcAft>
                          <a:spcPts val="0"/>
                        </a:spcAft>
                      </a:pPr>
                      <a:r>
                        <a:rPr lang="pt-PT" sz="1400" b="0" dirty="0">
                          <a:solidFill>
                            <a:srgbClr val="000000"/>
                          </a:solidFill>
                          <a:latin typeface="Calibri"/>
                          <a:ea typeface="Times New Roman"/>
                          <a:cs typeface="Times New Roman"/>
                        </a:rPr>
                        <a:t>3</a:t>
                      </a:r>
                      <a:endParaRPr lang="pt-PT" sz="14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Adopção pela primeira vez das NCRF</a:t>
                      </a:r>
                      <a:endParaRPr lang="pt-PT" sz="1600" b="0" i="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IFRS 1</a:t>
                      </a:r>
                      <a:endParaRPr lang="pt-PT" sz="16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636653">
                <a:tc>
                  <a:txBody>
                    <a:bodyPr/>
                    <a:lstStyle/>
                    <a:p>
                      <a:pPr algn="ctr">
                        <a:lnSpc>
                          <a:spcPct val="150000"/>
                        </a:lnSpc>
                        <a:spcAft>
                          <a:spcPts val="0"/>
                        </a:spcAft>
                      </a:pPr>
                      <a:r>
                        <a:rPr lang="pt-PT" sz="1400" b="0" dirty="0">
                          <a:solidFill>
                            <a:srgbClr val="000000"/>
                          </a:solidFill>
                          <a:latin typeface="Calibri"/>
                          <a:ea typeface="Times New Roman"/>
                          <a:cs typeface="Times New Roman"/>
                        </a:rPr>
                        <a:t>4</a:t>
                      </a:r>
                      <a:endParaRPr lang="pt-PT" sz="14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Políticas Contabilísticas, Alterações nas Estimativas Contabilísticas e Erros  </a:t>
                      </a:r>
                      <a:endParaRPr lang="pt-PT" sz="1600" b="0" i="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8</a:t>
                      </a:r>
                      <a:endParaRPr lang="pt-PT" sz="16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0959">
                <a:tc>
                  <a:txBody>
                    <a:bodyPr/>
                    <a:lstStyle/>
                    <a:p>
                      <a:pPr algn="ctr">
                        <a:lnSpc>
                          <a:spcPct val="150000"/>
                        </a:lnSpc>
                        <a:spcAft>
                          <a:spcPts val="0"/>
                        </a:spcAft>
                      </a:pPr>
                      <a:r>
                        <a:rPr lang="pt-PT" sz="1400" b="0" dirty="0">
                          <a:solidFill>
                            <a:srgbClr val="000000"/>
                          </a:solidFill>
                          <a:latin typeface="Calibri"/>
                          <a:ea typeface="Times New Roman"/>
                          <a:cs typeface="Times New Roman"/>
                        </a:rPr>
                        <a:t>5</a:t>
                      </a:r>
                      <a:endParaRPr lang="pt-PT" sz="14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smtClean="0">
                          <a:solidFill>
                            <a:srgbClr val="000000"/>
                          </a:solidFill>
                          <a:latin typeface="Calibri"/>
                          <a:ea typeface="Times New Roman"/>
                          <a:cs typeface="Times New Roman"/>
                        </a:rPr>
                        <a:t>Divulgações </a:t>
                      </a:r>
                      <a:r>
                        <a:rPr lang="pt-PT" sz="1600" b="0" i="0" dirty="0">
                          <a:solidFill>
                            <a:srgbClr val="000000"/>
                          </a:solidFill>
                          <a:latin typeface="Calibri"/>
                          <a:ea typeface="Times New Roman"/>
                          <a:cs typeface="Times New Roman"/>
                        </a:rPr>
                        <a:t>de Partes Relacionadas</a:t>
                      </a:r>
                      <a:endParaRPr lang="pt-PT" sz="1600" b="0" i="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24</a:t>
                      </a:r>
                      <a:endParaRPr lang="pt-PT" sz="16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0959">
                <a:tc>
                  <a:txBody>
                    <a:bodyPr/>
                    <a:lstStyle/>
                    <a:p>
                      <a:pPr algn="ctr">
                        <a:lnSpc>
                          <a:spcPct val="150000"/>
                        </a:lnSpc>
                        <a:spcAft>
                          <a:spcPts val="0"/>
                        </a:spcAft>
                      </a:pPr>
                      <a:r>
                        <a:rPr lang="pt-PT" sz="1400" b="0" dirty="0">
                          <a:solidFill>
                            <a:srgbClr val="000000"/>
                          </a:solidFill>
                          <a:latin typeface="Calibri"/>
                          <a:ea typeface="Times New Roman"/>
                          <a:cs typeface="Times New Roman"/>
                        </a:rPr>
                        <a:t>6</a:t>
                      </a:r>
                      <a:endParaRPr lang="pt-PT" sz="14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Activos Intangíveis</a:t>
                      </a:r>
                      <a:endParaRPr lang="pt-PT" sz="1600" b="0" i="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38</a:t>
                      </a:r>
                      <a:endParaRPr lang="pt-PT" sz="16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0959">
                <a:tc>
                  <a:txBody>
                    <a:bodyPr/>
                    <a:lstStyle/>
                    <a:p>
                      <a:pPr algn="ctr">
                        <a:lnSpc>
                          <a:spcPct val="150000"/>
                        </a:lnSpc>
                        <a:spcAft>
                          <a:spcPts val="0"/>
                        </a:spcAft>
                      </a:pPr>
                      <a:r>
                        <a:rPr lang="pt-PT" sz="1400" b="0" dirty="0">
                          <a:solidFill>
                            <a:srgbClr val="000000"/>
                          </a:solidFill>
                          <a:latin typeface="Calibri"/>
                          <a:ea typeface="Times New Roman"/>
                          <a:cs typeface="Times New Roman"/>
                        </a:rPr>
                        <a:t>7</a:t>
                      </a:r>
                      <a:endParaRPr lang="pt-PT" sz="14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Activos Fixos Tangíveis</a:t>
                      </a:r>
                      <a:endParaRPr lang="pt-PT" sz="1600" b="0" i="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16</a:t>
                      </a:r>
                      <a:endParaRPr lang="pt-PT" sz="16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636653">
                <a:tc>
                  <a:txBody>
                    <a:bodyPr/>
                    <a:lstStyle/>
                    <a:p>
                      <a:pPr algn="ctr">
                        <a:lnSpc>
                          <a:spcPct val="150000"/>
                        </a:lnSpc>
                        <a:spcAft>
                          <a:spcPts val="0"/>
                        </a:spcAft>
                      </a:pPr>
                      <a:r>
                        <a:rPr lang="pt-PT" sz="1400" b="0" dirty="0">
                          <a:solidFill>
                            <a:srgbClr val="000000"/>
                          </a:solidFill>
                          <a:latin typeface="Calibri"/>
                          <a:ea typeface="Times New Roman"/>
                          <a:cs typeface="Times New Roman"/>
                        </a:rPr>
                        <a:t>8</a:t>
                      </a:r>
                      <a:endParaRPr lang="pt-PT" sz="14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Activos Não Correntes Detidos para Venda e Unidades Operacionais Descontinuadas</a:t>
                      </a:r>
                      <a:endParaRPr lang="pt-PT" sz="1600" b="0" i="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IFRS 5</a:t>
                      </a:r>
                      <a:endParaRPr lang="pt-PT" sz="16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0959">
                <a:tc>
                  <a:txBody>
                    <a:bodyPr/>
                    <a:lstStyle/>
                    <a:p>
                      <a:pPr algn="ctr">
                        <a:lnSpc>
                          <a:spcPct val="150000"/>
                        </a:lnSpc>
                        <a:spcAft>
                          <a:spcPts val="0"/>
                        </a:spcAft>
                      </a:pPr>
                      <a:r>
                        <a:rPr lang="pt-PT" sz="1400" b="0" dirty="0">
                          <a:solidFill>
                            <a:srgbClr val="000000"/>
                          </a:solidFill>
                          <a:latin typeface="Calibri"/>
                          <a:ea typeface="Times New Roman"/>
                          <a:cs typeface="Times New Roman"/>
                        </a:rPr>
                        <a:t>9</a:t>
                      </a:r>
                      <a:endParaRPr lang="pt-PT" sz="14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Locações</a:t>
                      </a:r>
                      <a:endParaRPr lang="pt-PT" sz="1600" b="0" i="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17</a:t>
                      </a:r>
                      <a:endParaRPr lang="pt-PT" sz="16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0959">
                <a:tc>
                  <a:txBody>
                    <a:bodyPr/>
                    <a:lstStyle/>
                    <a:p>
                      <a:pPr algn="ctr">
                        <a:lnSpc>
                          <a:spcPct val="150000"/>
                        </a:lnSpc>
                        <a:spcAft>
                          <a:spcPts val="0"/>
                        </a:spcAft>
                      </a:pPr>
                      <a:r>
                        <a:rPr lang="pt-PT" sz="1400" b="0" dirty="0">
                          <a:solidFill>
                            <a:srgbClr val="000000"/>
                          </a:solidFill>
                          <a:latin typeface="Calibri"/>
                          <a:ea typeface="Times New Roman"/>
                          <a:cs typeface="Times New Roman"/>
                        </a:rPr>
                        <a:t>10</a:t>
                      </a:r>
                      <a:endParaRPr lang="pt-PT" sz="14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Custos de Empréstimos Obtidos</a:t>
                      </a:r>
                      <a:endParaRPr lang="pt-PT" sz="1600" b="0" i="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23</a:t>
                      </a:r>
                      <a:endParaRPr lang="pt-PT" sz="1600" b="0" dirty="0">
                        <a:latin typeface="Calibri"/>
                        <a:ea typeface="Calibri"/>
                        <a:cs typeface="Times New Roman"/>
                      </a:endParaRPr>
                    </a:p>
                  </a:txBody>
                  <a:tcPr marL="30868" marR="308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pic>
        <p:nvPicPr>
          <p:cNvPr id="6" name="Imagem 5"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7" name="CaixaDeTexto 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8" name="Triângulo isósceles 7"/>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0" name="CaixaDeTexto 9"/>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Número do Diapositivo 11"/>
          <p:cNvSpPr>
            <a:spLocks noGrp="1"/>
          </p:cNvSpPr>
          <p:nvPr>
            <p:ph type="sldNum" sz="quarter" idx="12"/>
          </p:nvPr>
        </p:nvSpPr>
        <p:spPr/>
        <p:txBody>
          <a:bodyPr/>
          <a:lstStyle/>
          <a:p>
            <a:fld id="{8745C66F-FC7B-4C52-931F-EAABACA1CBDF}" type="slidenum">
              <a:rPr lang="en-US" smtClean="0"/>
              <a:pPr/>
              <a:t>81</a:t>
            </a:fld>
            <a:endParaRPr lang="en-US"/>
          </a:p>
        </p:txBody>
      </p:sp>
      <p:sp>
        <p:nvSpPr>
          <p:cNvPr id="13" name="Marcador de Posição do Rodapé 12"/>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ítulo 1"/>
          <p:cNvSpPr>
            <a:spLocks noGrp="1"/>
          </p:cNvSpPr>
          <p:nvPr>
            <p:ph type="ctrTitle" idx="4294967295"/>
          </p:nvPr>
        </p:nvSpPr>
        <p:spPr>
          <a:xfrm>
            <a:off x="0" y="692150"/>
            <a:ext cx="7772400" cy="785813"/>
          </a:xfrm>
        </p:spPr>
        <p:txBody>
          <a:bodyPr>
            <a:noAutofit/>
          </a:bodyPr>
          <a:lstStyle/>
          <a:p>
            <a:r>
              <a:rPr lang="pt-PT" sz="2800" b="1" dirty="0" smtClean="0">
                <a:solidFill>
                  <a:schemeClr val="accent1">
                    <a:lumMod val="75000"/>
                  </a:schemeClr>
                </a:solidFill>
              </a:rPr>
              <a:t>O conjunto das 28 NCRF</a:t>
            </a:r>
            <a:endParaRPr lang="pt-PT" sz="2800" b="1" dirty="0">
              <a:solidFill>
                <a:schemeClr val="accent1">
                  <a:lumMod val="75000"/>
                </a:schemeClr>
              </a:solidFill>
            </a:endParaRPr>
          </a:p>
        </p:txBody>
      </p:sp>
      <p:graphicFrame>
        <p:nvGraphicFramePr>
          <p:cNvPr id="11" name="Tabela 10"/>
          <p:cNvGraphicFramePr>
            <a:graphicFrameLocks noGrp="1"/>
          </p:cNvGraphicFramePr>
          <p:nvPr/>
        </p:nvGraphicFramePr>
        <p:xfrm>
          <a:off x="838200" y="1882292"/>
          <a:ext cx="7500990" cy="4871060"/>
        </p:xfrm>
        <a:graphic>
          <a:graphicData uri="http://schemas.openxmlformats.org/drawingml/2006/table">
            <a:tbl>
              <a:tblPr/>
              <a:tblGrid>
                <a:gridCol w="721857"/>
                <a:gridCol w="5734246"/>
                <a:gridCol w="1044887"/>
              </a:tblGrid>
              <a:tr h="847700">
                <a:tc gridSpan="2">
                  <a:txBody>
                    <a:bodyPr/>
                    <a:lstStyle/>
                    <a:p>
                      <a:pPr algn="ctr">
                        <a:lnSpc>
                          <a:spcPct val="150000"/>
                        </a:lnSpc>
                        <a:spcBef>
                          <a:spcPts val="600"/>
                        </a:spcBef>
                        <a:spcAft>
                          <a:spcPts val="0"/>
                        </a:spcAft>
                      </a:pPr>
                      <a:r>
                        <a:rPr lang="pt-PT" sz="1600" b="0" dirty="0">
                          <a:solidFill>
                            <a:srgbClr val="000000"/>
                          </a:solidFill>
                          <a:latin typeface="Calibri"/>
                          <a:ea typeface="Times New Roman"/>
                          <a:cs typeface="Times New Roman"/>
                        </a:rPr>
                        <a:t>NCRF – NORMAS CONTABILÍSTICAS E DE RELATO FINANCEIRO</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hMerge="1">
                  <a:txBody>
                    <a:bodyPr/>
                    <a:lstStyle/>
                    <a:p>
                      <a:endParaRPr lang="pt-PT"/>
                    </a:p>
                  </a:txBody>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NORMAS IASB</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r>
              <a:tr h="331669">
                <a:tc>
                  <a:txBody>
                    <a:bodyPr/>
                    <a:lstStyle/>
                    <a:p>
                      <a:pPr algn="ctr">
                        <a:lnSpc>
                          <a:spcPct val="150000"/>
                        </a:lnSpc>
                        <a:spcAft>
                          <a:spcPts val="0"/>
                        </a:spcAft>
                      </a:pPr>
                      <a:r>
                        <a:rPr lang="pt-PT" sz="1600" b="0" dirty="0">
                          <a:solidFill>
                            <a:srgbClr val="000000"/>
                          </a:solidFill>
                          <a:latin typeface="Calibri"/>
                          <a:ea typeface="Times New Roman"/>
                          <a:cs typeface="Times New Roman"/>
                        </a:rPr>
                        <a:t>11</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Propriedades de Investimento</a:t>
                      </a:r>
                      <a:endParaRPr lang="pt-PT" sz="1600" b="0" i="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a:solidFill>
                            <a:srgbClr val="000000"/>
                          </a:solidFill>
                          <a:latin typeface="Calibri"/>
                          <a:ea typeface="Times New Roman"/>
                          <a:cs typeface="Times New Roman"/>
                        </a:rPr>
                        <a:t>IAS 40</a:t>
                      </a:r>
                      <a:endParaRPr lang="pt-PT" sz="1600" b="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31669">
                <a:tc>
                  <a:txBody>
                    <a:bodyPr/>
                    <a:lstStyle/>
                    <a:p>
                      <a:pPr algn="ctr">
                        <a:lnSpc>
                          <a:spcPct val="150000"/>
                        </a:lnSpc>
                        <a:spcAft>
                          <a:spcPts val="0"/>
                        </a:spcAft>
                      </a:pPr>
                      <a:r>
                        <a:rPr lang="pt-PT" sz="1600" b="0" dirty="0">
                          <a:solidFill>
                            <a:srgbClr val="000000"/>
                          </a:solidFill>
                          <a:latin typeface="Calibri"/>
                          <a:ea typeface="Times New Roman"/>
                          <a:cs typeface="Times New Roman"/>
                        </a:rPr>
                        <a:t>12</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Imparidade de Activos</a:t>
                      </a:r>
                      <a:endParaRPr lang="pt-PT" sz="1600" b="0" i="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a:solidFill>
                            <a:srgbClr val="000000"/>
                          </a:solidFill>
                          <a:latin typeface="Calibri"/>
                          <a:ea typeface="Times New Roman"/>
                          <a:cs typeface="Times New Roman"/>
                        </a:rPr>
                        <a:t>IAS 36</a:t>
                      </a:r>
                      <a:endParaRPr lang="pt-PT" sz="1600" b="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670969">
                <a:tc>
                  <a:txBody>
                    <a:bodyPr/>
                    <a:lstStyle/>
                    <a:p>
                      <a:pPr algn="ctr">
                        <a:lnSpc>
                          <a:spcPct val="150000"/>
                        </a:lnSpc>
                        <a:spcAft>
                          <a:spcPts val="0"/>
                        </a:spcAft>
                      </a:pPr>
                      <a:r>
                        <a:rPr lang="pt-PT" sz="1600" b="0" dirty="0">
                          <a:solidFill>
                            <a:srgbClr val="000000"/>
                          </a:solidFill>
                          <a:latin typeface="Calibri"/>
                          <a:ea typeface="Times New Roman"/>
                          <a:cs typeface="Times New Roman"/>
                        </a:rPr>
                        <a:t>13</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Interesses em Empreendimentos Conjuntos e Investimentos em Associadas</a:t>
                      </a:r>
                      <a:endParaRPr lang="pt-PT" sz="1600" b="0" i="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a:solidFill>
                            <a:srgbClr val="000000"/>
                          </a:solidFill>
                          <a:latin typeface="Calibri"/>
                          <a:ea typeface="Times New Roman"/>
                          <a:cs typeface="Times New Roman"/>
                        </a:rPr>
                        <a:t>IAS 28 e 31</a:t>
                      </a:r>
                      <a:endParaRPr lang="pt-PT" sz="1600" b="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31669">
                <a:tc>
                  <a:txBody>
                    <a:bodyPr/>
                    <a:lstStyle/>
                    <a:p>
                      <a:pPr algn="ctr">
                        <a:lnSpc>
                          <a:spcPct val="150000"/>
                        </a:lnSpc>
                        <a:spcAft>
                          <a:spcPts val="0"/>
                        </a:spcAft>
                      </a:pPr>
                      <a:r>
                        <a:rPr lang="pt-PT" sz="1600" b="0" dirty="0">
                          <a:solidFill>
                            <a:srgbClr val="000000"/>
                          </a:solidFill>
                          <a:latin typeface="Calibri"/>
                          <a:ea typeface="Times New Roman"/>
                          <a:cs typeface="Times New Roman"/>
                        </a:rPr>
                        <a:t>14</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Concentrações de Actividades Empresarias</a:t>
                      </a:r>
                      <a:endParaRPr lang="pt-PT" sz="1600" b="0" i="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IFRS 3</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31669">
                <a:tc>
                  <a:txBody>
                    <a:bodyPr/>
                    <a:lstStyle/>
                    <a:p>
                      <a:pPr algn="ctr">
                        <a:lnSpc>
                          <a:spcPct val="150000"/>
                        </a:lnSpc>
                        <a:spcAft>
                          <a:spcPts val="0"/>
                        </a:spcAft>
                      </a:pPr>
                      <a:r>
                        <a:rPr lang="pt-PT" sz="1600" b="0" dirty="0">
                          <a:solidFill>
                            <a:srgbClr val="000000"/>
                          </a:solidFill>
                          <a:latin typeface="Calibri"/>
                          <a:ea typeface="Times New Roman"/>
                          <a:cs typeface="Times New Roman"/>
                        </a:rPr>
                        <a:t>15</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Investimentos em Subsidiárias e Consolidação</a:t>
                      </a:r>
                      <a:endParaRPr lang="pt-PT" sz="1600" b="0" i="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27</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31669">
                <a:tc>
                  <a:txBody>
                    <a:bodyPr/>
                    <a:lstStyle/>
                    <a:p>
                      <a:pPr algn="ctr">
                        <a:lnSpc>
                          <a:spcPct val="150000"/>
                        </a:lnSpc>
                        <a:spcAft>
                          <a:spcPts val="0"/>
                        </a:spcAft>
                      </a:pPr>
                      <a:r>
                        <a:rPr lang="pt-PT" sz="1600" b="0" dirty="0">
                          <a:solidFill>
                            <a:srgbClr val="000000"/>
                          </a:solidFill>
                          <a:latin typeface="Calibri"/>
                          <a:ea typeface="Times New Roman"/>
                          <a:cs typeface="Times New Roman"/>
                        </a:rPr>
                        <a:t>16</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Exploração e Avaliação de Recursos Minerais</a:t>
                      </a:r>
                      <a:endParaRPr lang="pt-PT" sz="1600" b="0" i="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IFRS 6</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31669">
                <a:tc>
                  <a:txBody>
                    <a:bodyPr/>
                    <a:lstStyle/>
                    <a:p>
                      <a:pPr algn="ctr">
                        <a:lnSpc>
                          <a:spcPct val="150000"/>
                        </a:lnSpc>
                        <a:spcAft>
                          <a:spcPts val="0"/>
                        </a:spcAft>
                      </a:pPr>
                      <a:r>
                        <a:rPr lang="pt-PT" sz="1600" b="0" dirty="0">
                          <a:solidFill>
                            <a:srgbClr val="000000"/>
                          </a:solidFill>
                          <a:latin typeface="Calibri"/>
                          <a:ea typeface="Times New Roman"/>
                          <a:cs typeface="Times New Roman"/>
                        </a:rPr>
                        <a:t>17</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Agricultura</a:t>
                      </a:r>
                      <a:endParaRPr lang="pt-PT" sz="1600" b="0" i="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41</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31669">
                <a:tc>
                  <a:txBody>
                    <a:bodyPr/>
                    <a:lstStyle/>
                    <a:p>
                      <a:pPr algn="ctr">
                        <a:lnSpc>
                          <a:spcPct val="150000"/>
                        </a:lnSpc>
                        <a:spcAft>
                          <a:spcPts val="0"/>
                        </a:spcAft>
                      </a:pPr>
                      <a:r>
                        <a:rPr lang="pt-PT" sz="1600" b="0" dirty="0">
                          <a:solidFill>
                            <a:srgbClr val="000000"/>
                          </a:solidFill>
                          <a:latin typeface="Calibri"/>
                          <a:ea typeface="Times New Roman"/>
                          <a:cs typeface="Times New Roman"/>
                        </a:rPr>
                        <a:t>18</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Inventários</a:t>
                      </a:r>
                      <a:endParaRPr lang="pt-PT" sz="1600" b="0" i="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2</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31669">
                <a:tc>
                  <a:txBody>
                    <a:bodyPr/>
                    <a:lstStyle/>
                    <a:p>
                      <a:pPr algn="ctr">
                        <a:lnSpc>
                          <a:spcPct val="150000"/>
                        </a:lnSpc>
                        <a:spcAft>
                          <a:spcPts val="0"/>
                        </a:spcAft>
                      </a:pPr>
                      <a:r>
                        <a:rPr lang="pt-PT" sz="1600" b="0" dirty="0">
                          <a:solidFill>
                            <a:srgbClr val="000000"/>
                          </a:solidFill>
                          <a:latin typeface="Calibri"/>
                          <a:ea typeface="Times New Roman"/>
                          <a:cs typeface="Times New Roman"/>
                        </a:rPr>
                        <a:t>19</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Contratos de Construção</a:t>
                      </a:r>
                      <a:endParaRPr lang="pt-PT" sz="1600" b="0" i="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11</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31669">
                <a:tc>
                  <a:txBody>
                    <a:bodyPr/>
                    <a:lstStyle/>
                    <a:p>
                      <a:pPr algn="ctr">
                        <a:lnSpc>
                          <a:spcPct val="150000"/>
                        </a:lnSpc>
                        <a:spcAft>
                          <a:spcPts val="0"/>
                        </a:spcAft>
                      </a:pPr>
                      <a:r>
                        <a:rPr lang="pt-PT" sz="1600" b="0" dirty="0">
                          <a:solidFill>
                            <a:srgbClr val="000000"/>
                          </a:solidFill>
                          <a:latin typeface="Calibri"/>
                          <a:ea typeface="Times New Roman"/>
                          <a:cs typeface="Times New Roman"/>
                        </a:rPr>
                        <a:t>20</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Rédito</a:t>
                      </a:r>
                      <a:endParaRPr lang="pt-PT" sz="1600" b="0" i="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18</a:t>
                      </a:r>
                      <a:endParaRPr lang="pt-PT" sz="1600" b="0" dirty="0">
                        <a:latin typeface="Calibri"/>
                        <a:ea typeface="Calibri"/>
                        <a:cs typeface="Times New Roman"/>
                      </a:endParaRPr>
                    </a:p>
                  </a:txBody>
                  <a:tcPr marL="35278" marR="352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pic>
        <p:nvPicPr>
          <p:cNvPr id="6" name="Imagem 5"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7" name="CaixaDeTexto 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8" name="Triângulo isósceles 7"/>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0" name="CaixaDeTexto 9"/>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2" name="Marcador de Posição da Data 11"/>
          <p:cNvSpPr>
            <a:spLocks noGrp="1"/>
          </p:cNvSpPr>
          <p:nvPr>
            <p:ph type="dt" sz="half" idx="10"/>
          </p:nvPr>
        </p:nvSpPr>
        <p:spPr/>
        <p:txBody>
          <a:bodyPr/>
          <a:lstStyle/>
          <a:p>
            <a:r>
              <a:rPr lang="pt-PT" smtClean="0"/>
              <a:t>João Gomes /Jorge Pires</a:t>
            </a:r>
            <a:endParaRPr lang="en-US"/>
          </a:p>
        </p:txBody>
      </p:sp>
      <p:sp>
        <p:nvSpPr>
          <p:cNvPr id="13" name="Marcador de Posição do Número do Diapositivo 12"/>
          <p:cNvSpPr>
            <a:spLocks noGrp="1"/>
          </p:cNvSpPr>
          <p:nvPr>
            <p:ph type="sldNum" sz="quarter" idx="12"/>
          </p:nvPr>
        </p:nvSpPr>
        <p:spPr/>
        <p:txBody>
          <a:bodyPr/>
          <a:lstStyle/>
          <a:p>
            <a:fld id="{8745C66F-FC7B-4C52-931F-EAABACA1CBDF}" type="slidenum">
              <a:rPr lang="en-US" smtClean="0"/>
              <a:pPr/>
              <a:t>82</a:t>
            </a:fld>
            <a:endParaRPr lang="en-US"/>
          </a:p>
        </p:txBody>
      </p:sp>
      <p:sp>
        <p:nvSpPr>
          <p:cNvPr id="14" name="Marcador de Posição do Rodapé 13"/>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ítulo 1"/>
          <p:cNvSpPr>
            <a:spLocks noGrp="1"/>
          </p:cNvSpPr>
          <p:nvPr>
            <p:ph type="ctrTitle" idx="4294967295"/>
          </p:nvPr>
        </p:nvSpPr>
        <p:spPr>
          <a:xfrm>
            <a:off x="0" y="714375"/>
            <a:ext cx="7772400" cy="785813"/>
          </a:xfrm>
        </p:spPr>
        <p:txBody>
          <a:bodyPr>
            <a:noAutofit/>
          </a:bodyPr>
          <a:lstStyle/>
          <a:p>
            <a:r>
              <a:rPr lang="pt-PT" sz="2800" b="1" dirty="0" smtClean="0">
                <a:solidFill>
                  <a:schemeClr val="accent1">
                    <a:lumMod val="75000"/>
                  </a:schemeClr>
                </a:solidFill>
              </a:rPr>
              <a:t>O conjunto das 28 NCRF</a:t>
            </a:r>
            <a:endParaRPr lang="pt-PT" sz="2800" b="1" dirty="0">
              <a:solidFill>
                <a:schemeClr val="accent1">
                  <a:lumMod val="75000"/>
                </a:schemeClr>
              </a:solidFill>
            </a:endParaRPr>
          </a:p>
        </p:txBody>
      </p:sp>
      <p:graphicFrame>
        <p:nvGraphicFramePr>
          <p:cNvPr id="13" name="Tabela 12"/>
          <p:cNvGraphicFramePr>
            <a:graphicFrameLocks noGrp="1"/>
          </p:cNvGraphicFramePr>
          <p:nvPr/>
        </p:nvGraphicFramePr>
        <p:xfrm>
          <a:off x="914400" y="1752600"/>
          <a:ext cx="7429552" cy="4603339"/>
        </p:xfrm>
        <a:graphic>
          <a:graphicData uri="http://schemas.openxmlformats.org/drawingml/2006/table">
            <a:tbl>
              <a:tblPr/>
              <a:tblGrid>
                <a:gridCol w="714981"/>
                <a:gridCol w="5679635"/>
                <a:gridCol w="1034936"/>
              </a:tblGrid>
              <a:tr h="766132">
                <a:tc gridSpan="2">
                  <a:txBody>
                    <a:bodyPr/>
                    <a:lstStyle/>
                    <a:p>
                      <a:pPr algn="ctr">
                        <a:lnSpc>
                          <a:spcPct val="150000"/>
                        </a:lnSpc>
                        <a:spcBef>
                          <a:spcPts val="600"/>
                        </a:spcBef>
                        <a:spcAft>
                          <a:spcPts val="0"/>
                        </a:spcAft>
                      </a:pPr>
                      <a:r>
                        <a:rPr lang="pt-PT" sz="1600" b="0" dirty="0">
                          <a:solidFill>
                            <a:srgbClr val="000000"/>
                          </a:solidFill>
                          <a:latin typeface="Calibri"/>
                          <a:ea typeface="Times New Roman"/>
                          <a:cs typeface="Times New Roman"/>
                        </a:rPr>
                        <a:t>NCRF – NORMAS CONTABILÍSTICAS E DE RELATO FINANCEIRO</a:t>
                      </a:r>
                      <a:endParaRPr lang="pt-PT" sz="1600" b="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hMerge="1">
                  <a:txBody>
                    <a:bodyPr/>
                    <a:lstStyle/>
                    <a:p>
                      <a:endParaRPr lang="pt-PT"/>
                    </a:p>
                  </a:txBody>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NORMAS IASB</a:t>
                      </a:r>
                      <a:endParaRPr lang="pt-PT" sz="1600" b="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r>
              <a:tr h="510755">
                <a:tc>
                  <a:txBody>
                    <a:bodyPr/>
                    <a:lstStyle/>
                    <a:p>
                      <a:pPr algn="ctr">
                        <a:lnSpc>
                          <a:spcPct val="150000"/>
                        </a:lnSpc>
                        <a:spcAft>
                          <a:spcPts val="0"/>
                        </a:spcAft>
                      </a:pPr>
                      <a:r>
                        <a:rPr lang="pt-PT" sz="1600" b="0" dirty="0">
                          <a:solidFill>
                            <a:srgbClr val="000000"/>
                          </a:solidFill>
                          <a:latin typeface="Calibri"/>
                          <a:ea typeface="Times New Roman"/>
                          <a:cs typeface="Times New Roman"/>
                        </a:rPr>
                        <a:t>21</a:t>
                      </a:r>
                      <a:endParaRPr lang="pt-PT" sz="1600" b="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Provisões, </a:t>
                      </a:r>
                      <a:r>
                        <a:rPr lang="pt-PT" sz="1600" b="0" i="0" dirty="0" smtClean="0">
                          <a:solidFill>
                            <a:srgbClr val="000000"/>
                          </a:solidFill>
                          <a:latin typeface="Calibri"/>
                          <a:ea typeface="Times New Roman"/>
                          <a:cs typeface="Times New Roman"/>
                        </a:rPr>
                        <a:t>passivos </a:t>
                      </a:r>
                      <a:r>
                        <a:rPr lang="pt-PT" sz="1600" b="0" i="0" dirty="0">
                          <a:solidFill>
                            <a:srgbClr val="000000"/>
                          </a:solidFill>
                          <a:latin typeface="Calibri"/>
                          <a:ea typeface="Times New Roman"/>
                          <a:cs typeface="Times New Roman"/>
                        </a:rPr>
                        <a:t>c</a:t>
                      </a:r>
                      <a:r>
                        <a:rPr lang="pt-PT" sz="1600" b="0" i="0" dirty="0" smtClean="0">
                          <a:solidFill>
                            <a:srgbClr val="000000"/>
                          </a:solidFill>
                          <a:latin typeface="Calibri"/>
                          <a:ea typeface="Times New Roman"/>
                          <a:cs typeface="Times New Roman"/>
                        </a:rPr>
                        <a:t>ontingentes </a:t>
                      </a:r>
                      <a:r>
                        <a:rPr lang="pt-PT" sz="1600" b="0" i="0" dirty="0">
                          <a:solidFill>
                            <a:srgbClr val="000000"/>
                          </a:solidFill>
                          <a:latin typeface="Calibri"/>
                          <a:ea typeface="Times New Roman"/>
                          <a:cs typeface="Times New Roman"/>
                        </a:rPr>
                        <a:t>e </a:t>
                      </a:r>
                      <a:r>
                        <a:rPr lang="pt-PT" sz="1600" b="0" i="0" dirty="0" smtClean="0">
                          <a:solidFill>
                            <a:srgbClr val="000000"/>
                          </a:solidFill>
                          <a:latin typeface="Calibri"/>
                          <a:ea typeface="Times New Roman"/>
                          <a:cs typeface="Times New Roman"/>
                        </a:rPr>
                        <a:t>activos </a:t>
                      </a:r>
                      <a:r>
                        <a:rPr lang="pt-PT" sz="1600" b="0" i="0" dirty="0">
                          <a:solidFill>
                            <a:srgbClr val="000000"/>
                          </a:solidFill>
                          <a:latin typeface="Calibri"/>
                          <a:ea typeface="Times New Roman"/>
                          <a:cs typeface="Times New Roman"/>
                        </a:rPr>
                        <a:t>c</a:t>
                      </a:r>
                      <a:r>
                        <a:rPr lang="pt-PT" sz="1600" b="0" i="0" dirty="0" smtClean="0">
                          <a:solidFill>
                            <a:srgbClr val="000000"/>
                          </a:solidFill>
                          <a:latin typeface="Calibri"/>
                          <a:ea typeface="Times New Roman"/>
                          <a:cs typeface="Times New Roman"/>
                        </a:rPr>
                        <a:t>ontingentes</a:t>
                      </a:r>
                      <a:endParaRPr lang="pt-PT" sz="1600" b="0" i="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37</a:t>
                      </a:r>
                      <a:endParaRPr lang="pt-PT" sz="1600" b="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689519">
                <a:tc>
                  <a:txBody>
                    <a:bodyPr/>
                    <a:lstStyle/>
                    <a:p>
                      <a:pPr algn="ctr">
                        <a:lnSpc>
                          <a:spcPct val="150000"/>
                        </a:lnSpc>
                        <a:spcAft>
                          <a:spcPts val="0"/>
                        </a:spcAft>
                      </a:pPr>
                      <a:r>
                        <a:rPr lang="pt-PT" sz="1600" b="0">
                          <a:solidFill>
                            <a:srgbClr val="000000"/>
                          </a:solidFill>
                          <a:latin typeface="Calibri"/>
                          <a:ea typeface="Times New Roman"/>
                          <a:cs typeface="Times New Roman"/>
                        </a:rPr>
                        <a:t>22</a:t>
                      </a:r>
                      <a:endParaRPr lang="pt-PT" sz="1600" b="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Contabilização dos </a:t>
                      </a:r>
                      <a:r>
                        <a:rPr lang="pt-PT" sz="1600" b="0" i="0" dirty="0" smtClean="0">
                          <a:solidFill>
                            <a:srgbClr val="000000"/>
                          </a:solidFill>
                          <a:latin typeface="Calibri"/>
                          <a:ea typeface="Times New Roman"/>
                          <a:cs typeface="Times New Roman"/>
                        </a:rPr>
                        <a:t>subsídios </a:t>
                      </a:r>
                      <a:r>
                        <a:rPr lang="pt-PT" sz="1600" b="0" i="0" dirty="0">
                          <a:solidFill>
                            <a:srgbClr val="000000"/>
                          </a:solidFill>
                          <a:latin typeface="Calibri"/>
                          <a:ea typeface="Times New Roman"/>
                          <a:cs typeface="Times New Roman"/>
                        </a:rPr>
                        <a:t>do </a:t>
                      </a:r>
                      <a:r>
                        <a:rPr lang="pt-PT" sz="1600" b="0" i="0" dirty="0" smtClean="0">
                          <a:solidFill>
                            <a:srgbClr val="000000"/>
                          </a:solidFill>
                          <a:latin typeface="Calibri"/>
                          <a:ea typeface="Times New Roman"/>
                          <a:cs typeface="Times New Roman"/>
                        </a:rPr>
                        <a:t>governo </a:t>
                      </a:r>
                      <a:r>
                        <a:rPr lang="pt-PT" sz="1600" b="0" i="0" dirty="0">
                          <a:solidFill>
                            <a:srgbClr val="000000"/>
                          </a:solidFill>
                          <a:latin typeface="Calibri"/>
                          <a:ea typeface="Times New Roman"/>
                          <a:cs typeface="Times New Roman"/>
                        </a:rPr>
                        <a:t>e </a:t>
                      </a:r>
                      <a:r>
                        <a:rPr lang="pt-PT" sz="1600" b="0" i="0" dirty="0" smtClean="0">
                          <a:solidFill>
                            <a:srgbClr val="000000"/>
                          </a:solidFill>
                          <a:latin typeface="Calibri"/>
                          <a:ea typeface="Times New Roman"/>
                          <a:cs typeface="Times New Roman"/>
                        </a:rPr>
                        <a:t>divulgação </a:t>
                      </a:r>
                      <a:r>
                        <a:rPr lang="pt-PT" sz="1600" b="0" i="0" dirty="0">
                          <a:solidFill>
                            <a:srgbClr val="000000"/>
                          </a:solidFill>
                          <a:latin typeface="Calibri"/>
                          <a:ea typeface="Times New Roman"/>
                          <a:cs typeface="Times New Roman"/>
                        </a:rPr>
                        <a:t>de </a:t>
                      </a:r>
                      <a:r>
                        <a:rPr lang="pt-PT" sz="1600" b="0" i="0" dirty="0" smtClean="0">
                          <a:solidFill>
                            <a:srgbClr val="000000"/>
                          </a:solidFill>
                          <a:latin typeface="Calibri"/>
                          <a:ea typeface="Times New Roman"/>
                          <a:cs typeface="Times New Roman"/>
                        </a:rPr>
                        <a:t>apoios </a:t>
                      </a:r>
                      <a:r>
                        <a:rPr lang="pt-PT" sz="1600" b="0" i="0" dirty="0">
                          <a:solidFill>
                            <a:srgbClr val="000000"/>
                          </a:solidFill>
                          <a:latin typeface="Calibri"/>
                          <a:ea typeface="Times New Roman"/>
                          <a:cs typeface="Times New Roman"/>
                        </a:rPr>
                        <a:t>do Governo</a:t>
                      </a:r>
                      <a:endParaRPr lang="pt-PT" sz="1600" b="0" i="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20</a:t>
                      </a:r>
                      <a:endParaRPr lang="pt-PT" sz="1600" b="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44760">
                <a:tc>
                  <a:txBody>
                    <a:bodyPr/>
                    <a:lstStyle/>
                    <a:p>
                      <a:pPr algn="ctr">
                        <a:lnSpc>
                          <a:spcPct val="150000"/>
                        </a:lnSpc>
                        <a:spcAft>
                          <a:spcPts val="0"/>
                        </a:spcAft>
                      </a:pPr>
                      <a:r>
                        <a:rPr lang="pt-PT" sz="1600" b="0">
                          <a:solidFill>
                            <a:srgbClr val="000000"/>
                          </a:solidFill>
                          <a:latin typeface="Calibri"/>
                          <a:ea typeface="Times New Roman"/>
                          <a:cs typeface="Times New Roman"/>
                        </a:rPr>
                        <a:t>23</a:t>
                      </a:r>
                      <a:endParaRPr lang="pt-PT" sz="1600" b="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Os Efeitos de Alterações em Taxas de Câmbio</a:t>
                      </a:r>
                      <a:endParaRPr lang="pt-PT" sz="1600" b="0" i="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21</a:t>
                      </a:r>
                      <a:endParaRPr lang="pt-PT" sz="1600" b="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44760">
                <a:tc>
                  <a:txBody>
                    <a:bodyPr/>
                    <a:lstStyle/>
                    <a:p>
                      <a:pPr algn="ctr">
                        <a:lnSpc>
                          <a:spcPct val="150000"/>
                        </a:lnSpc>
                        <a:spcAft>
                          <a:spcPts val="0"/>
                        </a:spcAft>
                      </a:pPr>
                      <a:r>
                        <a:rPr lang="pt-PT" sz="1600" b="0">
                          <a:solidFill>
                            <a:srgbClr val="000000"/>
                          </a:solidFill>
                          <a:latin typeface="Calibri"/>
                          <a:ea typeface="Times New Roman"/>
                          <a:cs typeface="Times New Roman"/>
                        </a:rPr>
                        <a:t>24</a:t>
                      </a:r>
                      <a:endParaRPr lang="pt-PT" sz="1600" b="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Acontecimentos </a:t>
                      </a:r>
                      <a:r>
                        <a:rPr lang="pt-PT" sz="1600" b="0" i="0" dirty="0" smtClean="0">
                          <a:solidFill>
                            <a:srgbClr val="000000"/>
                          </a:solidFill>
                          <a:latin typeface="Calibri"/>
                          <a:ea typeface="Times New Roman"/>
                          <a:cs typeface="Times New Roman"/>
                        </a:rPr>
                        <a:t>após </a:t>
                      </a:r>
                      <a:r>
                        <a:rPr lang="pt-PT" sz="1600" b="0" i="0" dirty="0">
                          <a:solidFill>
                            <a:srgbClr val="000000"/>
                          </a:solidFill>
                          <a:latin typeface="Calibri"/>
                          <a:ea typeface="Times New Roman"/>
                          <a:cs typeface="Times New Roman"/>
                        </a:rPr>
                        <a:t>a </a:t>
                      </a:r>
                      <a:r>
                        <a:rPr lang="pt-PT" sz="1600" b="0" i="0" dirty="0" smtClean="0">
                          <a:solidFill>
                            <a:srgbClr val="000000"/>
                          </a:solidFill>
                          <a:latin typeface="Calibri"/>
                          <a:ea typeface="Times New Roman"/>
                          <a:cs typeface="Times New Roman"/>
                        </a:rPr>
                        <a:t>data </a:t>
                      </a:r>
                      <a:r>
                        <a:rPr lang="pt-PT" sz="1600" b="0" i="0" dirty="0">
                          <a:solidFill>
                            <a:srgbClr val="000000"/>
                          </a:solidFill>
                          <a:latin typeface="Calibri"/>
                          <a:ea typeface="Times New Roman"/>
                          <a:cs typeface="Times New Roman"/>
                        </a:rPr>
                        <a:t>do </a:t>
                      </a:r>
                      <a:r>
                        <a:rPr lang="pt-PT" sz="1600" b="0" i="0" dirty="0" smtClean="0">
                          <a:solidFill>
                            <a:srgbClr val="000000"/>
                          </a:solidFill>
                          <a:latin typeface="Calibri"/>
                          <a:ea typeface="Times New Roman"/>
                          <a:cs typeface="Times New Roman"/>
                        </a:rPr>
                        <a:t>balanço</a:t>
                      </a:r>
                      <a:endParaRPr lang="pt-PT" sz="1600" b="0" i="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10</a:t>
                      </a:r>
                      <a:endParaRPr lang="pt-PT" sz="1600" b="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44760">
                <a:tc>
                  <a:txBody>
                    <a:bodyPr/>
                    <a:lstStyle/>
                    <a:p>
                      <a:pPr algn="ctr">
                        <a:lnSpc>
                          <a:spcPct val="150000"/>
                        </a:lnSpc>
                        <a:spcAft>
                          <a:spcPts val="0"/>
                        </a:spcAft>
                      </a:pPr>
                      <a:r>
                        <a:rPr lang="pt-PT" sz="1600" b="0">
                          <a:solidFill>
                            <a:srgbClr val="000000"/>
                          </a:solidFill>
                          <a:latin typeface="Calibri"/>
                          <a:ea typeface="Times New Roman"/>
                          <a:cs typeface="Times New Roman"/>
                        </a:rPr>
                        <a:t>25</a:t>
                      </a:r>
                      <a:endParaRPr lang="pt-PT" sz="1600" b="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Impostos </a:t>
                      </a:r>
                      <a:r>
                        <a:rPr lang="pt-PT" sz="1600" b="0" i="0" dirty="0" smtClean="0">
                          <a:solidFill>
                            <a:srgbClr val="000000"/>
                          </a:solidFill>
                          <a:latin typeface="Calibri"/>
                          <a:ea typeface="Times New Roman"/>
                          <a:cs typeface="Times New Roman"/>
                        </a:rPr>
                        <a:t>sobre </a:t>
                      </a:r>
                      <a:r>
                        <a:rPr lang="pt-PT" sz="1600" b="0" i="0" dirty="0">
                          <a:solidFill>
                            <a:srgbClr val="000000"/>
                          </a:solidFill>
                          <a:latin typeface="Calibri"/>
                          <a:ea typeface="Times New Roman"/>
                          <a:cs typeface="Times New Roman"/>
                        </a:rPr>
                        <a:t>o </a:t>
                      </a:r>
                      <a:r>
                        <a:rPr lang="pt-PT" sz="1600" b="0" i="0" dirty="0" smtClean="0">
                          <a:solidFill>
                            <a:srgbClr val="000000"/>
                          </a:solidFill>
                          <a:latin typeface="Calibri"/>
                          <a:ea typeface="Times New Roman"/>
                          <a:cs typeface="Times New Roman"/>
                        </a:rPr>
                        <a:t>rendimento</a:t>
                      </a:r>
                      <a:endParaRPr lang="pt-PT" sz="1600" b="0" i="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12</a:t>
                      </a:r>
                      <a:endParaRPr lang="pt-PT" sz="1600" b="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44760">
                <a:tc>
                  <a:txBody>
                    <a:bodyPr/>
                    <a:lstStyle/>
                    <a:p>
                      <a:pPr algn="ctr">
                        <a:lnSpc>
                          <a:spcPct val="150000"/>
                        </a:lnSpc>
                        <a:spcAft>
                          <a:spcPts val="0"/>
                        </a:spcAft>
                      </a:pPr>
                      <a:r>
                        <a:rPr lang="pt-PT" sz="1600" b="0">
                          <a:solidFill>
                            <a:srgbClr val="000000"/>
                          </a:solidFill>
                          <a:latin typeface="Calibri"/>
                          <a:ea typeface="Times New Roman"/>
                          <a:cs typeface="Times New Roman"/>
                        </a:rPr>
                        <a:t>26</a:t>
                      </a:r>
                      <a:endParaRPr lang="pt-PT" sz="1600" b="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Matérias </a:t>
                      </a:r>
                      <a:r>
                        <a:rPr lang="pt-PT" sz="1600" b="0" i="0" dirty="0" smtClean="0">
                          <a:solidFill>
                            <a:srgbClr val="000000"/>
                          </a:solidFill>
                          <a:latin typeface="Calibri"/>
                          <a:ea typeface="Times New Roman"/>
                          <a:cs typeface="Times New Roman"/>
                        </a:rPr>
                        <a:t>ambientais</a:t>
                      </a:r>
                      <a:endParaRPr lang="pt-PT" sz="1600" b="0" i="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smtClean="0">
                          <a:solidFill>
                            <a:srgbClr val="000000"/>
                          </a:solidFill>
                          <a:latin typeface="Calibri"/>
                          <a:ea typeface="Times New Roman"/>
                          <a:cs typeface="Times New Roman"/>
                        </a:rPr>
                        <a:t>----</a:t>
                      </a:r>
                      <a:endParaRPr lang="pt-PT" sz="1600" b="0" dirty="0">
                        <a:solidFill>
                          <a:srgbClr val="000000"/>
                        </a:solidFill>
                        <a:latin typeface="Calibri"/>
                        <a:ea typeface="Times New Roman"/>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766132">
                <a:tc>
                  <a:txBody>
                    <a:bodyPr/>
                    <a:lstStyle/>
                    <a:p>
                      <a:pPr algn="ctr">
                        <a:lnSpc>
                          <a:spcPct val="150000"/>
                        </a:lnSpc>
                        <a:spcAft>
                          <a:spcPts val="0"/>
                        </a:spcAft>
                      </a:pPr>
                      <a:r>
                        <a:rPr lang="pt-PT" sz="1600" b="0">
                          <a:solidFill>
                            <a:srgbClr val="000000"/>
                          </a:solidFill>
                          <a:latin typeface="Calibri"/>
                          <a:ea typeface="Times New Roman"/>
                          <a:cs typeface="Times New Roman"/>
                        </a:rPr>
                        <a:t>27</a:t>
                      </a:r>
                      <a:endParaRPr lang="pt-PT" sz="1600" b="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Instrumentos </a:t>
                      </a:r>
                      <a:r>
                        <a:rPr lang="pt-PT" sz="1600" b="0" i="0" dirty="0" smtClean="0">
                          <a:solidFill>
                            <a:srgbClr val="000000"/>
                          </a:solidFill>
                          <a:latin typeface="Calibri"/>
                          <a:ea typeface="Times New Roman"/>
                          <a:cs typeface="Times New Roman"/>
                        </a:rPr>
                        <a:t>financeiros</a:t>
                      </a:r>
                      <a:endParaRPr lang="pt-PT" sz="1600" b="0" i="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32 e 39 e IFRS 7</a:t>
                      </a:r>
                      <a:endParaRPr lang="pt-PT" sz="1600" b="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44760">
                <a:tc>
                  <a:txBody>
                    <a:bodyPr/>
                    <a:lstStyle/>
                    <a:p>
                      <a:pPr algn="ctr">
                        <a:lnSpc>
                          <a:spcPct val="150000"/>
                        </a:lnSpc>
                        <a:spcAft>
                          <a:spcPts val="0"/>
                        </a:spcAft>
                      </a:pPr>
                      <a:r>
                        <a:rPr lang="pt-PT" sz="1600" b="0">
                          <a:solidFill>
                            <a:srgbClr val="000000"/>
                          </a:solidFill>
                          <a:latin typeface="Calibri"/>
                          <a:ea typeface="Times New Roman"/>
                          <a:cs typeface="Times New Roman"/>
                        </a:rPr>
                        <a:t>28</a:t>
                      </a:r>
                      <a:endParaRPr lang="pt-PT" sz="1600" b="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pt-PT" sz="1600" b="0" i="0" dirty="0">
                          <a:solidFill>
                            <a:srgbClr val="000000"/>
                          </a:solidFill>
                          <a:latin typeface="Calibri"/>
                          <a:ea typeface="Times New Roman"/>
                          <a:cs typeface="Times New Roman"/>
                        </a:rPr>
                        <a:t>Benefícios dos </a:t>
                      </a:r>
                      <a:r>
                        <a:rPr lang="pt-PT" sz="1600" b="0" i="0" dirty="0" smtClean="0">
                          <a:solidFill>
                            <a:srgbClr val="000000"/>
                          </a:solidFill>
                          <a:latin typeface="Calibri"/>
                          <a:ea typeface="Times New Roman"/>
                          <a:cs typeface="Times New Roman"/>
                        </a:rPr>
                        <a:t>empregados</a:t>
                      </a:r>
                      <a:endParaRPr lang="pt-PT" sz="1600" b="0" i="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pt-PT" sz="1600" b="0" dirty="0">
                          <a:solidFill>
                            <a:srgbClr val="000000"/>
                          </a:solidFill>
                          <a:latin typeface="Calibri"/>
                          <a:ea typeface="Times New Roman"/>
                          <a:cs typeface="Times New Roman"/>
                        </a:rPr>
                        <a:t>IAS 19</a:t>
                      </a:r>
                      <a:endParaRPr lang="pt-PT" sz="1600" b="0" dirty="0">
                        <a:latin typeface="Calibri"/>
                        <a:ea typeface="Calibri"/>
                        <a:cs typeface="Times New Roman"/>
                      </a:endParaRPr>
                    </a:p>
                  </a:txBody>
                  <a:tcPr marL="32926" marR="329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pic>
        <p:nvPicPr>
          <p:cNvPr id="6" name="Imagem 5"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7" name="CaixaDeTexto 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8" name="Triângulo isósceles 7"/>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0" name="CaixaDeTexto 9"/>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1" name="Marcador de Posição da Data 10"/>
          <p:cNvSpPr>
            <a:spLocks noGrp="1"/>
          </p:cNvSpPr>
          <p:nvPr>
            <p:ph type="dt" sz="half" idx="10"/>
          </p:nvPr>
        </p:nvSpPr>
        <p:spPr/>
        <p:txBody>
          <a:bodyPr/>
          <a:lstStyle/>
          <a:p>
            <a:r>
              <a:rPr lang="pt-PT" smtClean="0"/>
              <a:t>João Gomes /Jorge Pires</a:t>
            </a:r>
            <a:endParaRPr lang="en-US"/>
          </a:p>
        </p:txBody>
      </p:sp>
      <p:sp>
        <p:nvSpPr>
          <p:cNvPr id="12" name="Marcador de Posição do Número do Diapositivo 11"/>
          <p:cNvSpPr>
            <a:spLocks noGrp="1"/>
          </p:cNvSpPr>
          <p:nvPr>
            <p:ph type="sldNum" sz="quarter" idx="12"/>
          </p:nvPr>
        </p:nvSpPr>
        <p:spPr/>
        <p:txBody>
          <a:bodyPr/>
          <a:lstStyle/>
          <a:p>
            <a:fld id="{8745C66F-FC7B-4C52-931F-EAABACA1CBDF}" type="slidenum">
              <a:rPr lang="en-US" smtClean="0"/>
              <a:pPr/>
              <a:t>83</a:t>
            </a:fld>
            <a:endParaRPr lang="en-US"/>
          </a:p>
        </p:txBody>
      </p:sp>
      <p:sp>
        <p:nvSpPr>
          <p:cNvPr id="14" name="Marcador de Posição do Rodapé 13"/>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ítulo 1"/>
          <p:cNvSpPr>
            <a:spLocks noGrp="1"/>
          </p:cNvSpPr>
          <p:nvPr>
            <p:ph type="ctrTitle" idx="4294967295"/>
          </p:nvPr>
        </p:nvSpPr>
        <p:spPr>
          <a:xfrm>
            <a:off x="0" y="1752600"/>
            <a:ext cx="7772400" cy="1819275"/>
          </a:xfrm>
        </p:spPr>
        <p:txBody>
          <a:bodyPr>
            <a:noAutofit/>
          </a:bodyPr>
          <a:lstStyle/>
          <a:p>
            <a:pPr algn="just"/>
            <a:r>
              <a:rPr lang="pt-PT" sz="2000" dirty="0" smtClean="0">
                <a:solidFill>
                  <a:schemeClr val="accent1">
                    <a:lumMod val="75000"/>
                  </a:schemeClr>
                </a:solidFill>
              </a:rPr>
              <a:t>Na prática as NCRF contêm um conjunto de princípios orientadores para o universo das entidades que compõem o tecido empresarial português, podendo afirmar-se que a sua aplicação pode ser de carácter unilateral ou bilateral.</a:t>
            </a:r>
            <a:endParaRPr lang="pt-PT" sz="2000" dirty="0">
              <a:solidFill>
                <a:schemeClr val="accent1">
                  <a:lumMod val="75000"/>
                </a:schemeClr>
              </a:solidFill>
            </a:endParaRPr>
          </a:p>
        </p:txBody>
      </p:sp>
      <p:sp>
        <p:nvSpPr>
          <p:cNvPr id="12" name="Rectângulo arredondado 11"/>
          <p:cNvSpPr/>
          <p:nvPr/>
        </p:nvSpPr>
        <p:spPr>
          <a:xfrm>
            <a:off x="857224" y="5286388"/>
            <a:ext cx="2000264" cy="928694"/>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NCRF 9 </a:t>
            </a:r>
            <a:r>
              <a:rPr lang="pt-PT" sz="2000" dirty="0" smtClean="0"/>
              <a:t>Locações</a:t>
            </a:r>
            <a:endParaRPr lang="pt-PT" sz="2000" dirty="0"/>
          </a:p>
        </p:txBody>
      </p:sp>
      <p:sp>
        <p:nvSpPr>
          <p:cNvPr id="13" name="Rectângulo arredondado 12"/>
          <p:cNvSpPr/>
          <p:nvPr/>
        </p:nvSpPr>
        <p:spPr>
          <a:xfrm>
            <a:off x="6215074" y="5286388"/>
            <a:ext cx="2071702" cy="928694"/>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Locadores e locatários</a:t>
            </a:r>
            <a:endParaRPr lang="pt-PT" sz="2000" b="1" dirty="0"/>
          </a:p>
        </p:txBody>
      </p:sp>
      <p:sp>
        <p:nvSpPr>
          <p:cNvPr id="15" name="Seta para a direita 14"/>
          <p:cNvSpPr/>
          <p:nvPr/>
        </p:nvSpPr>
        <p:spPr>
          <a:xfrm>
            <a:off x="3428992" y="5357826"/>
            <a:ext cx="2357454" cy="785818"/>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BILATERAL</a:t>
            </a:r>
            <a:endParaRPr lang="pt-PT" sz="2000" b="1" dirty="0"/>
          </a:p>
        </p:txBody>
      </p:sp>
      <p:sp>
        <p:nvSpPr>
          <p:cNvPr id="16" name="Rectângulo arredondado 15"/>
          <p:cNvSpPr/>
          <p:nvPr/>
        </p:nvSpPr>
        <p:spPr>
          <a:xfrm>
            <a:off x="857224" y="3714752"/>
            <a:ext cx="2000264" cy="1214446"/>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NCRF 19 </a:t>
            </a:r>
            <a:r>
              <a:rPr lang="pt-PT" sz="2000" dirty="0" smtClean="0"/>
              <a:t>Contratos de construção</a:t>
            </a:r>
            <a:endParaRPr lang="pt-PT" sz="2000" dirty="0"/>
          </a:p>
        </p:txBody>
      </p:sp>
      <p:sp>
        <p:nvSpPr>
          <p:cNvPr id="17" name="Rectângulo arredondado 16"/>
          <p:cNvSpPr/>
          <p:nvPr/>
        </p:nvSpPr>
        <p:spPr>
          <a:xfrm>
            <a:off x="6215074" y="4000504"/>
            <a:ext cx="2071702" cy="714380"/>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Construtor</a:t>
            </a:r>
            <a:endParaRPr lang="pt-PT" sz="2000" b="1" dirty="0"/>
          </a:p>
        </p:txBody>
      </p:sp>
      <p:sp>
        <p:nvSpPr>
          <p:cNvPr id="18" name="Seta para a direita 17"/>
          <p:cNvSpPr/>
          <p:nvPr/>
        </p:nvSpPr>
        <p:spPr>
          <a:xfrm>
            <a:off x="3428992" y="3929066"/>
            <a:ext cx="2357454" cy="785818"/>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dirty="0" smtClean="0"/>
              <a:t>UNILATERAL</a:t>
            </a:r>
            <a:endParaRPr lang="pt-PT" sz="2000" b="1" dirty="0"/>
          </a:p>
        </p:txBody>
      </p:sp>
      <p:pic>
        <p:nvPicPr>
          <p:cNvPr id="11" name="Imagem 10"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4" name="CaixaDeTexto 1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9" name="Triângulo isósceles 18"/>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21" name="CaixaDeTexto 20"/>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23" name="Marcador de Posição da Data 22"/>
          <p:cNvSpPr>
            <a:spLocks noGrp="1"/>
          </p:cNvSpPr>
          <p:nvPr>
            <p:ph type="dt" sz="half" idx="10"/>
          </p:nvPr>
        </p:nvSpPr>
        <p:spPr/>
        <p:txBody>
          <a:bodyPr/>
          <a:lstStyle/>
          <a:p>
            <a:r>
              <a:rPr lang="pt-PT" smtClean="0"/>
              <a:t>João Gomes /Jorge Pires</a:t>
            </a:r>
            <a:endParaRPr lang="en-US"/>
          </a:p>
        </p:txBody>
      </p:sp>
      <p:sp>
        <p:nvSpPr>
          <p:cNvPr id="24" name="Marcador de Posição do Número do Diapositivo 23"/>
          <p:cNvSpPr>
            <a:spLocks noGrp="1"/>
          </p:cNvSpPr>
          <p:nvPr>
            <p:ph type="sldNum" sz="quarter" idx="12"/>
          </p:nvPr>
        </p:nvSpPr>
        <p:spPr/>
        <p:txBody>
          <a:bodyPr/>
          <a:lstStyle/>
          <a:p>
            <a:fld id="{8745C66F-FC7B-4C52-931F-EAABACA1CBDF}" type="slidenum">
              <a:rPr lang="en-US" smtClean="0"/>
              <a:pPr/>
              <a:t>84</a:t>
            </a:fld>
            <a:endParaRPr lang="en-US"/>
          </a:p>
        </p:txBody>
      </p:sp>
      <p:sp>
        <p:nvSpPr>
          <p:cNvPr id="25" name="Marcador de Posição do Rodapé 24"/>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ítulo 1"/>
          <p:cNvSpPr>
            <a:spLocks noGrp="1"/>
          </p:cNvSpPr>
          <p:nvPr>
            <p:ph type="ctrTitle" idx="4294967295"/>
          </p:nvPr>
        </p:nvSpPr>
        <p:spPr>
          <a:xfrm>
            <a:off x="0" y="2214563"/>
            <a:ext cx="7772400" cy="1714500"/>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a:noAutofit/>
          </a:bodyPr>
          <a:lstStyle/>
          <a:p>
            <a:pPr algn="just"/>
            <a:r>
              <a:rPr lang="pt-PT" sz="2000" dirty="0" smtClean="0">
                <a:solidFill>
                  <a:schemeClr val="accent1">
                    <a:lumMod val="75000"/>
                  </a:schemeClr>
                </a:solidFill>
              </a:rPr>
              <a:t>As NCRF foram publicadas através do Aviso n.º 15655/2009, Diário da República, II Série, de 7 de Setembro de 2009. </a:t>
            </a:r>
            <a:endParaRPr lang="pt-PT" sz="2000" dirty="0">
              <a:solidFill>
                <a:schemeClr val="accent1">
                  <a:lumMod val="75000"/>
                </a:schemeClr>
              </a:solidFill>
            </a:endParaRPr>
          </a:p>
        </p:txBody>
      </p:sp>
      <p:sp>
        <p:nvSpPr>
          <p:cNvPr id="12" name="Título 1"/>
          <p:cNvSpPr txBox="1">
            <a:spLocks/>
          </p:cNvSpPr>
          <p:nvPr/>
        </p:nvSpPr>
        <p:spPr>
          <a:xfrm>
            <a:off x="642910" y="1357298"/>
            <a:ext cx="7772400" cy="77629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PT" sz="2000" b="1" i="0" u="none" strike="noStrike" kern="1200" cap="none" spc="0" normalizeH="0" baseline="0" noProof="0" dirty="0" smtClean="0">
                <a:ln>
                  <a:noFill/>
                </a:ln>
                <a:solidFill>
                  <a:schemeClr val="tx2">
                    <a:lumMod val="60000"/>
                    <a:lumOff val="40000"/>
                  </a:schemeClr>
                </a:solidFill>
                <a:effectLst/>
                <a:uLnTx/>
                <a:uFillTx/>
                <a:latin typeface="+mj-lt"/>
                <a:ea typeface="+mj-ea"/>
                <a:cs typeface="+mj-cs"/>
              </a:rPr>
              <a:t>ENQUADRAMENTO LEGAL</a:t>
            </a:r>
            <a:endParaRPr kumimoji="0" lang="pt-PT" sz="2000" b="1" i="0" u="none" strike="noStrike" kern="1200" cap="none" spc="0" normalizeH="0" baseline="0" noProof="0" dirty="0">
              <a:ln>
                <a:noFill/>
              </a:ln>
              <a:solidFill>
                <a:schemeClr val="tx2">
                  <a:lumMod val="60000"/>
                  <a:lumOff val="40000"/>
                </a:schemeClr>
              </a:solidFill>
              <a:effectLst/>
              <a:uLnTx/>
              <a:uFillTx/>
              <a:latin typeface="+mj-lt"/>
              <a:ea typeface="+mj-ea"/>
              <a:cs typeface="+mj-cs"/>
            </a:endParaRPr>
          </a:p>
        </p:txBody>
      </p:sp>
      <p:sp>
        <p:nvSpPr>
          <p:cNvPr id="16" name="Título 1"/>
          <p:cNvSpPr txBox="1">
            <a:spLocks/>
          </p:cNvSpPr>
          <p:nvPr/>
        </p:nvSpPr>
        <p:spPr>
          <a:xfrm>
            <a:off x="642910" y="4286256"/>
            <a:ext cx="7772400" cy="178595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pt-PT" sz="2000" i="0" u="none" strike="noStrike" kern="1200" cap="none" spc="0" normalizeH="0" baseline="0" noProof="0" dirty="0" smtClean="0">
                <a:ln>
                  <a:noFill/>
                </a:ln>
                <a:solidFill>
                  <a:schemeClr val="accent1">
                    <a:lumMod val="75000"/>
                  </a:schemeClr>
                </a:solidFill>
                <a:effectLst/>
                <a:uLnTx/>
                <a:uFillTx/>
                <a:latin typeface="+mj-lt"/>
                <a:ea typeface="+mj-ea"/>
                <a:cs typeface="+mj-cs"/>
              </a:rPr>
              <a:t>A NCRF-PE foi publicada através do Aviso n.º 15654/2009, Diário da República, II Série, de 7 de Setembro de 2009. </a:t>
            </a:r>
            <a:endParaRPr kumimoji="0" lang="pt-PT" sz="2000" i="0" u="none" strike="noStrike" kern="1200" cap="none" spc="0" normalizeH="0" baseline="0" noProof="0" dirty="0">
              <a:ln>
                <a:noFill/>
              </a:ln>
              <a:solidFill>
                <a:schemeClr val="accent1">
                  <a:lumMod val="75000"/>
                </a:schemeClr>
              </a:solidFill>
              <a:effectLst/>
              <a:uLnTx/>
              <a:uFillTx/>
              <a:latin typeface="+mj-lt"/>
              <a:ea typeface="+mj-ea"/>
              <a:cs typeface="+mj-cs"/>
            </a:endParaRPr>
          </a:p>
        </p:txBody>
      </p:sp>
      <p:pic>
        <p:nvPicPr>
          <p:cNvPr id="7" name="Imagem 6"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8" name="CaixaDeTexto 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Triângulo isósceles 8"/>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1" name="CaixaDeTexto 10"/>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3" name="Marcador de Posição da Data 12"/>
          <p:cNvSpPr>
            <a:spLocks noGrp="1"/>
          </p:cNvSpPr>
          <p:nvPr>
            <p:ph type="dt" sz="half" idx="10"/>
          </p:nvPr>
        </p:nvSpPr>
        <p:spPr/>
        <p:txBody>
          <a:bodyPr/>
          <a:lstStyle/>
          <a:p>
            <a:r>
              <a:rPr lang="pt-PT" smtClean="0"/>
              <a:t>João Gomes /Jorge Pires</a:t>
            </a:r>
            <a:endParaRPr lang="en-US"/>
          </a:p>
        </p:txBody>
      </p:sp>
      <p:sp>
        <p:nvSpPr>
          <p:cNvPr id="14" name="Marcador de Posição do Número do Diapositivo 13"/>
          <p:cNvSpPr>
            <a:spLocks noGrp="1"/>
          </p:cNvSpPr>
          <p:nvPr>
            <p:ph type="sldNum" sz="quarter" idx="12"/>
          </p:nvPr>
        </p:nvSpPr>
        <p:spPr/>
        <p:txBody>
          <a:bodyPr/>
          <a:lstStyle/>
          <a:p>
            <a:fld id="{8745C66F-FC7B-4C52-931F-EAABACA1CBDF}" type="slidenum">
              <a:rPr lang="en-US" smtClean="0"/>
              <a:pPr/>
              <a:t>85</a:t>
            </a:fld>
            <a:endParaRPr lang="en-US"/>
          </a:p>
        </p:txBody>
      </p:sp>
      <p:sp>
        <p:nvSpPr>
          <p:cNvPr id="15" name="Marcador de Posição do Rodapé 14"/>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12" name="Título 1"/>
          <p:cNvSpPr txBox="1">
            <a:spLocks/>
          </p:cNvSpPr>
          <p:nvPr/>
        </p:nvSpPr>
        <p:spPr>
          <a:xfrm>
            <a:off x="642910" y="1142984"/>
            <a:ext cx="7772400" cy="77629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PT" sz="2000" b="1" i="0" u="none" strike="noStrike" kern="1200" cap="none" spc="0" normalizeH="0" baseline="0" noProof="0" dirty="0" smtClean="0">
                <a:ln>
                  <a:noFill/>
                </a:ln>
                <a:solidFill>
                  <a:schemeClr val="tx2">
                    <a:lumMod val="60000"/>
                    <a:lumOff val="40000"/>
                  </a:schemeClr>
                </a:solidFill>
                <a:effectLst/>
                <a:uLnTx/>
                <a:uFillTx/>
                <a:latin typeface="+mj-lt"/>
                <a:ea typeface="+mj-ea"/>
                <a:cs typeface="+mj-cs"/>
              </a:rPr>
              <a:t>HIERARQUIA DE APLICAÇÃO</a:t>
            </a:r>
            <a:endParaRPr kumimoji="0" lang="pt-PT" sz="2000" b="1" i="0" u="none" strike="noStrike" kern="1200" cap="none" spc="0" normalizeH="0" baseline="0" noProof="0" dirty="0">
              <a:ln>
                <a:noFill/>
              </a:ln>
              <a:solidFill>
                <a:schemeClr val="tx2">
                  <a:lumMod val="60000"/>
                  <a:lumOff val="40000"/>
                </a:schemeClr>
              </a:solidFill>
              <a:effectLst/>
              <a:uLnTx/>
              <a:uFillTx/>
              <a:latin typeface="+mj-lt"/>
              <a:ea typeface="+mj-ea"/>
              <a:cs typeface="+mj-cs"/>
            </a:endParaRPr>
          </a:p>
        </p:txBody>
      </p:sp>
      <p:graphicFrame>
        <p:nvGraphicFramePr>
          <p:cNvPr id="16" name="Diagrama 15"/>
          <p:cNvGraphicFramePr/>
          <p:nvPr/>
        </p:nvGraphicFramePr>
        <p:xfrm>
          <a:off x="1142976" y="2514600"/>
          <a:ext cx="7072362" cy="33750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Imagem 6" descr="C:\Users\Goreti\AppData\Local\Microsoft\Windows Live Mail\WLMDSS.tmp\WLM11E4.tmp\Logo ESGT_Jpeg.jpg"/>
          <p:cNvPicPr>
            <a:picLocks noChangeAspect="1" noChangeArrowheads="1"/>
          </p:cNvPicPr>
          <p:nvPr/>
        </p:nvPicPr>
        <p:blipFill>
          <a:blip r:embed="rId8" cstate="print"/>
          <a:srcRect/>
          <a:stretch>
            <a:fillRect/>
          </a:stretch>
        </p:blipFill>
        <p:spPr bwMode="auto">
          <a:xfrm>
            <a:off x="7924800" y="0"/>
            <a:ext cx="1219200" cy="945502"/>
          </a:xfrm>
          <a:prstGeom prst="rect">
            <a:avLst/>
          </a:prstGeom>
          <a:noFill/>
          <a:ln w="9525">
            <a:noFill/>
            <a:miter lim="800000"/>
            <a:headEnd/>
            <a:tailEnd/>
          </a:ln>
        </p:spPr>
      </p:pic>
      <p:sp>
        <p:nvSpPr>
          <p:cNvPr id="8" name="CaixaDeTexto 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Triângulo isósceles 8"/>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1" name="CaixaDeTexto 10"/>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3" name="Marcador de Posição da Data 12"/>
          <p:cNvSpPr>
            <a:spLocks noGrp="1"/>
          </p:cNvSpPr>
          <p:nvPr>
            <p:ph type="dt" sz="half" idx="10"/>
          </p:nvPr>
        </p:nvSpPr>
        <p:spPr/>
        <p:txBody>
          <a:bodyPr/>
          <a:lstStyle/>
          <a:p>
            <a:r>
              <a:rPr lang="pt-PT" smtClean="0"/>
              <a:t>João Gomes /Jorge Pires</a:t>
            </a:r>
            <a:endParaRPr lang="en-US"/>
          </a:p>
        </p:txBody>
      </p:sp>
      <p:sp>
        <p:nvSpPr>
          <p:cNvPr id="14" name="Marcador de Posição do Número do Diapositivo 13"/>
          <p:cNvSpPr>
            <a:spLocks noGrp="1"/>
          </p:cNvSpPr>
          <p:nvPr>
            <p:ph type="sldNum" sz="quarter" idx="12"/>
          </p:nvPr>
        </p:nvSpPr>
        <p:spPr/>
        <p:txBody>
          <a:bodyPr/>
          <a:lstStyle/>
          <a:p>
            <a:fld id="{8745C66F-FC7B-4C52-931F-EAABACA1CBDF}" type="slidenum">
              <a:rPr lang="en-US" smtClean="0"/>
              <a:pPr/>
              <a:t>86</a:t>
            </a:fld>
            <a:endParaRPr lang="en-US"/>
          </a:p>
        </p:txBody>
      </p:sp>
      <p:sp>
        <p:nvSpPr>
          <p:cNvPr id="15" name="Marcador de Posição do Rodapé 14"/>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22" name="Título 1"/>
          <p:cNvSpPr>
            <a:spLocks noGrp="1"/>
          </p:cNvSpPr>
          <p:nvPr>
            <p:ph type="ctrTitle" idx="4294967295"/>
          </p:nvPr>
        </p:nvSpPr>
        <p:spPr>
          <a:xfrm>
            <a:off x="1371600" y="1857375"/>
            <a:ext cx="7772400" cy="1928813"/>
          </a:xfrm>
        </p:spPr>
        <p:txBody>
          <a:bodyPr>
            <a:noAutofit/>
          </a:bodyPr>
          <a:lstStyle/>
          <a:p>
            <a:pPr algn="just"/>
            <a:r>
              <a:rPr lang="pt-PT" sz="2000" dirty="0" smtClean="0">
                <a:solidFill>
                  <a:schemeClr val="accent1">
                    <a:lumMod val="75000"/>
                  </a:schemeClr>
                </a:solidFill>
                <a:latin typeface="+mn-lt"/>
              </a:rPr>
              <a:t>A estrutura conceptual contem as linhas gerais de aplicação do SNC, funcionando como uma espécie de “Constituição da República”. Constitui um documento autónomo que trata:</a:t>
            </a:r>
            <a:endParaRPr lang="pt-PT" sz="2000" dirty="0">
              <a:solidFill>
                <a:schemeClr val="accent1">
                  <a:lumMod val="75000"/>
                </a:schemeClr>
              </a:solidFill>
              <a:latin typeface="+mn-lt"/>
            </a:endParaRPr>
          </a:p>
        </p:txBody>
      </p:sp>
      <p:sp>
        <p:nvSpPr>
          <p:cNvPr id="11" name="Título 1"/>
          <p:cNvSpPr txBox="1">
            <a:spLocks/>
          </p:cNvSpPr>
          <p:nvPr/>
        </p:nvSpPr>
        <p:spPr>
          <a:xfrm>
            <a:off x="642910" y="1142984"/>
            <a:ext cx="7772400" cy="77629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PT" sz="2000" b="1" i="0" u="none" strike="noStrike" kern="1200" cap="none" spc="0" normalizeH="0" baseline="0" noProof="0" dirty="0" smtClean="0">
                <a:ln>
                  <a:noFill/>
                </a:ln>
                <a:solidFill>
                  <a:schemeClr val="tx2">
                    <a:lumMod val="60000"/>
                    <a:lumOff val="40000"/>
                  </a:schemeClr>
                </a:solidFill>
                <a:effectLst/>
                <a:uLnTx/>
                <a:uFillTx/>
                <a:latin typeface="+mj-lt"/>
                <a:ea typeface="+mj-ea"/>
                <a:cs typeface="+mj-cs"/>
              </a:rPr>
              <a:t>HIERARQUIA DE APLICAÇÃO</a:t>
            </a:r>
            <a:endParaRPr kumimoji="0" lang="pt-PT" sz="2000" b="1" i="0" u="none" strike="noStrike" kern="1200" cap="none" spc="0" normalizeH="0" baseline="0" noProof="0" dirty="0">
              <a:ln>
                <a:noFill/>
              </a:ln>
              <a:solidFill>
                <a:schemeClr val="tx2">
                  <a:lumMod val="60000"/>
                  <a:lumOff val="40000"/>
                </a:schemeClr>
              </a:solidFill>
              <a:effectLst/>
              <a:uLnTx/>
              <a:uFillTx/>
              <a:latin typeface="+mj-lt"/>
              <a:ea typeface="+mj-ea"/>
              <a:cs typeface="+mj-cs"/>
            </a:endParaRPr>
          </a:p>
        </p:txBody>
      </p:sp>
      <p:sp>
        <p:nvSpPr>
          <p:cNvPr id="16" name="Rectângulo 15"/>
          <p:cNvSpPr/>
          <p:nvPr/>
        </p:nvSpPr>
        <p:spPr>
          <a:xfrm>
            <a:off x="928662" y="3929066"/>
            <a:ext cx="7572428" cy="1938992"/>
          </a:xfrm>
          <a:prstGeom prst="rect">
            <a:avLst/>
          </a:prstGeom>
          <a:solidFill>
            <a:schemeClr val="tx2">
              <a:lumMod val="75000"/>
            </a:schemeClr>
          </a:solidFill>
          <a:effectLst>
            <a:outerShdw blurRad="50800" dist="38100" dir="16200000" rotWithShape="0">
              <a:prstClr val="black">
                <a:alpha val="40000"/>
              </a:prstClr>
            </a:outerShdw>
          </a:effectLst>
          <a:scene3d>
            <a:camera prst="orthographicFront">
              <a:rot lat="0" lon="0" rev="0"/>
            </a:camera>
            <a:lightRig rig="threePt" dir="t"/>
          </a:scene3d>
          <a:sp3d>
            <a:bevelT/>
          </a:sp3d>
        </p:spPr>
        <p:txBody>
          <a:bodyPr wrap="square">
            <a:spAutoFit/>
          </a:bodyPr>
          <a:lstStyle/>
          <a:p>
            <a:pPr algn="just">
              <a:buBlip>
                <a:blip r:embed="rId3"/>
              </a:buBlip>
            </a:pPr>
            <a:r>
              <a:rPr lang="pt-PT" sz="2000" dirty="0" smtClean="0">
                <a:solidFill>
                  <a:schemeClr val="bg1"/>
                </a:solidFill>
              </a:rPr>
              <a:t> Do objectivo das demonstrações financeiras (DF);</a:t>
            </a:r>
          </a:p>
          <a:p>
            <a:pPr algn="just">
              <a:buBlip>
                <a:blip r:embed="rId3"/>
              </a:buBlip>
            </a:pPr>
            <a:r>
              <a:rPr lang="pt-PT" sz="2000" dirty="0" smtClean="0">
                <a:solidFill>
                  <a:schemeClr val="bg1"/>
                </a:solidFill>
              </a:rPr>
              <a:t> Das características qualitativas que determinam a utilidade da informação contida nas DF;</a:t>
            </a:r>
          </a:p>
          <a:p>
            <a:pPr algn="just">
              <a:buBlip>
                <a:blip r:embed="rId3"/>
              </a:buBlip>
            </a:pPr>
            <a:r>
              <a:rPr lang="pt-PT" sz="2000" dirty="0" smtClean="0">
                <a:solidFill>
                  <a:schemeClr val="bg1"/>
                </a:solidFill>
              </a:rPr>
              <a:t> Da definição, reconhecimento e mensuração dos elementos a partir dos quais se constroem as DF; e</a:t>
            </a:r>
          </a:p>
          <a:p>
            <a:pPr algn="just">
              <a:buBlip>
                <a:blip r:embed="rId3"/>
              </a:buBlip>
            </a:pPr>
            <a:r>
              <a:rPr lang="pt-PT" sz="2000" dirty="0" smtClean="0">
                <a:solidFill>
                  <a:schemeClr val="bg1"/>
                </a:solidFill>
              </a:rPr>
              <a:t> Dos conceitos de capital e de manutenção de capital.</a:t>
            </a:r>
            <a:endParaRPr lang="pt-PT" sz="2000" dirty="0">
              <a:solidFill>
                <a:schemeClr val="bg1"/>
              </a:solidFill>
            </a:endParaRPr>
          </a:p>
        </p:txBody>
      </p:sp>
      <p:pic>
        <p:nvPicPr>
          <p:cNvPr id="8" name="Imagem 7"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9" name="CaixaDeTexto 8"/>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0" name="Triângulo isósceles 9"/>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3" name="CaixaDeTexto 12"/>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14" name="Marcador de Posição da Data 13"/>
          <p:cNvSpPr>
            <a:spLocks noGrp="1"/>
          </p:cNvSpPr>
          <p:nvPr>
            <p:ph type="dt" sz="half" idx="10"/>
          </p:nvPr>
        </p:nvSpPr>
        <p:spPr/>
        <p:txBody>
          <a:bodyPr/>
          <a:lstStyle/>
          <a:p>
            <a:r>
              <a:rPr lang="pt-PT" smtClean="0"/>
              <a:t>João Gomes /Jorge Pires</a:t>
            </a:r>
            <a:endParaRPr lang="en-US"/>
          </a:p>
        </p:txBody>
      </p:sp>
      <p:sp>
        <p:nvSpPr>
          <p:cNvPr id="15" name="Marcador de Posição do Número do Diapositivo 14"/>
          <p:cNvSpPr>
            <a:spLocks noGrp="1"/>
          </p:cNvSpPr>
          <p:nvPr>
            <p:ph type="sldNum" sz="quarter" idx="12"/>
          </p:nvPr>
        </p:nvSpPr>
        <p:spPr/>
        <p:txBody>
          <a:bodyPr/>
          <a:lstStyle/>
          <a:p>
            <a:fld id="{8745C66F-FC7B-4C52-931F-EAABACA1CBDF}" type="slidenum">
              <a:rPr lang="en-US" smtClean="0"/>
              <a:pPr/>
              <a:t>87</a:t>
            </a:fld>
            <a:endParaRPr lang="en-US"/>
          </a:p>
        </p:txBody>
      </p:sp>
      <p:sp>
        <p:nvSpPr>
          <p:cNvPr id="17" name="Marcador de Posição do Rodapé 16"/>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12" name="Título 1"/>
          <p:cNvSpPr txBox="1">
            <a:spLocks/>
          </p:cNvSpPr>
          <p:nvPr/>
        </p:nvSpPr>
        <p:spPr>
          <a:xfrm>
            <a:off x="642910" y="1142984"/>
            <a:ext cx="7772400" cy="77629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PT" sz="2000" b="1" i="0" u="none" strike="noStrike" kern="1200" cap="none" spc="0" normalizeH="0" baseline="0" noProof="0" dirty="0" smtClean="0">
                <a:ln>
                  <a:noFill/>
                </a:ln>
                <a:solidFill>
                  <a:schemeClr val="tx2">
                    <a:lumMod val="60000"/>
                    <a:lumOff val="40000"/>
                  </a:schemeClr>
                </a:solidFill>
                <a:effectLst/>
                <a:uLnTx/>
                <a:uFillTx/>
                <a:latin typeface="+mj-lt"/>
                <a:ea typeface="+mj-ea"/>
                <a:cs typeface="+mj-cs"/>
              </a:rPr>
              <a:t>HIERARQUIA DE APLICAÇÃO</a:t>
            </a:r>
            <a:endParaRPr kumimoji="0" lang="pt-PT" sz="2000" b="1" i="0" u="none" strike="noStrike" kern="1200" cap="none" spc="0" normalizeH="0" baseline="0" noProof="0" dirty="0">
              <a:ln>
                <a:noFill/>
              </a:ln>
              <a:solidFill>
                <a:schemeClr val="tx2">
                  <a:lumMod val="60000"/>
                  <a:lumOff val="40000"/>
                </a:schemeClr>
              </a:solidFill>
              <a:effectLst/>
              <a:uLnTx/>
              <a:uFillTx/>
              <a:latin typeface="+mj-lt"/>
              <a:ea typeface="+mj-ea"/>
              <a:cs typeface="+mj-cs"/>
            </a:endParaRPr>
          </a:p>
        </p:txBody>
      </p:sp>
      <p:sp>
        <p:nvSpPr>
          <p:cNvPr id="11" name="Explosão 1 10"/>
          <p:cNvSpPr/>
          <p:nvPr/>
        </p:nvSpPr>
        <p:spPr>
          <a:xfrm>
            <a:off x="3214678" y="3286124"/>
            <a:ext cx="2714644" cy="1643074"/>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CONFLITO</a:t>
            </a:r>
          </a:p>
        </p:txBody>
      </p:sp>
      <p:sp>
        <p:nvSpPr>
          <p:cNvPr id="13" name="Canto dobrado 12"/>
          <p:cNvSpPr/>
          <p:nvPr/>
        </p:nvSpPr>
        <p:spPr>
          <a:xfrm>
            <a:off x="642910" y="2857496"/>
            <a:ext cx="1785950" cy="1643074"/>
          </a:xfrm>
          <a:prstGeom prst="foldedCorner">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NCRF</a:t>
            </a:r>
          </a:p>
        </p:txBody>
      </p:sp>
      <p:sp>
        <p:nvSpPr>
          <p:cNvPr id="15" name="Canto dobrado 14"/>
          <p:cNvSpPr/>
          <p:nvPr/>
        </p:nvSpPr>
        <p:spPr>
          <a:xfrm>
            <a:off x="6786578" y="2928934"/>
            <a:ext cx="1785950" cy="1643074"/>
          </a:xfrm>
          <a:prstGeom prst="foldedCorner">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400" b="1" dirty="0" smtClean="0"/>
              <a:t>Estrutura conceptual (EC)</a:t>
            </a:r>
          </a:p>
        </p:txBody>
      </p:sp>
      <p:sp>
        <p:nvSpPr>
          <p:cNvPr id="20" name="Seta curvada para baixo 19"/>
          <p:cNvSpPr/>
          <p:nvPr/>
        </p:nvSpPr>
        <p:spPr>
          <a:xfrm rot="1736391">
            <a:off x="2285984" y="2143116"/>
            <a:ext cx="2071702" cy="928694"/>
          </a:xfrm>
          <a:prstGeom prst="curved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solidFill>
                <a:schemeClr val="tx1"/>
              </a:solidFill>
            </a:endParaRPr>
          </a:p>
        </p:txBody>
      </p:sp>
      <p:sp>
        <p:nvSpPr>
          <p:cNvPr id="21" name="Seta curvada para baixo 20"/>
          <p:cNvSpPr/>
          <p:nvPr/>
        </p:nvSpPr>
        <p:spPr>
          <a:xfrm rot="11293654">
            <a:off x="1666674" y="4743791"/>
            <a:ext cx="2071702" cy="928694"/>
          </a:xfrm>
          <a:prstGeom prst="curved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solidFill>
                <a:schemeClr val="tx1"/>
              </a:solidFill>
            </a:endParaRPr>
          </a:p>
        </p:txBody>
      </p:sp>
      <p:sp>
        <p:nvSpPr>
          <p:cNvPr id="22" name="Seta curvada à direita 21"/>
          <p:cNvSpPr/>
          <p:nvPr/>
        </p:nvSpPr>
        <p:spPr>
          <a:xfrm rot="4274005">
            <a:off x="5181255" y="1459660"/>
            <a:ext cx="1098044" cy="2073533"/>
          </a:xfrm>
          <a:prstGeom prst="curved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solidFill>
                <a:schemeClr val="tx1"/>
              </a:solidFill>
            </a:endParaRPr>
          </a:p>
        </p:txBody>
      </p:sp>
      <p:sp>
        <p:nvSpPr>
          <p:cNvPr id="23" name="Rectângulo 22"/>
          <p:cNvSpPr/>
          <p:nvPr/>
        </p:nvSpPr>
        <p:spPr>
          <a:xfrm>
            <a:off x="3786182" y="5429264"/>
            <a:ext cx="5000660" cy="1015663"/>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2540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a:spAutoFit/>
          </a:bodyPr>
          <a:lstStyle/>
          <a:p>
            <a:pPr algn="just"/>
            <a:r>
              <a:rPr lang="pt-PT" sz="2000" dirty="0" smtClean="0"/>
              <a:t>No caso de existir conflito entre o disposto na estrutura conceptual e uma qualquer norma, prevalece o disposto na norma.</a:t>
            </a:r>
            <a:endParaRPr lang="pt-PT" sz="2000" dirty="0"/>
          </a:p>
        </p:txBody>
      </p:sp>
      <p:pic>
        <p:nvPicPr>
          <p:cNvPr id="16" name="Imagem 15"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17" name="CaixaDeTexto 1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18" name="Triângulo isósceles 17"/>
          <p:cNvSpPr/>
          <p:nvPr/>
        </p:nvSpPr>
        <p:spPr>
          <a:xfrm>
            <a:off x="381000" y="1066800"/>
            <a:ext cx="685800" cy="685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24" name="CaixaDeTexto 23"/>
          <p:cNvSpPr txBox="1"/>
          <p:nvPr/>
        </p:nvSpPr>
        <p:spPr>
          <a:xfrm>
            <a:off x="609600" y="1371600"/>
            <a:ext cx="5105400" cy="400110"/>
          </a:xfrm>
          <a:prstGeom prst="rect">
            <a:avLst/>
          </a:prstGeom>
          <a:noFill/>
        </p:spPr>
        <p:txBody>
          <a:bodyPr wrap="square" rtlCol="0">
            <a:spAutoFit/>
          </a:bodyPr>
          <a:lstStyle/>
          <a:p>
            <a:r>
              <a:rPr lang="pt-PT" sz="2000" b="1" dirty="0" smtClean="0"/>
              <a:t>NCRF</a:t>
            </a:r>
            <a:endParaRPr lang="pt-PT" sz="2000" b="1" dirty="0"/>
          </a:p>
        </p:txBody>
      </p:sp>
      <p:sp>
        <p:nvSpPr>
          <p:cNvPr id="25" name="Marcador de Posição da Data 24"/>
          <p:cNvSpPr>
            <a:spLocks noGrp="1"/>
          </p:cNvSpPr>
          <p:nvPr>
            <p:ph type="dt" sz="half" idx="10"/>
          </p:nvPr>
        </p:nvSpPr>
        <p:spPr/>
        <p:txBody>
          <a:bodyPr/>
          <a:lstStyle/>
          <a:p>
            <a:r>
              <a:rPr lang="pt-PT" smtClean="0"/>
              <a:t>João Gomes /Jorge Pires</a:t>
            </a:r>
            <a:endParaRPr lang="en-US"/>
          </a:p>
        </p:txBody>
      </p:sp>
      <p:sp>
        <p:nvSpPr>
          <p:cNvPr id="26" name="Marcador de Posição do Número do Diapositivo 25"/>
          <p:cNvSpPr>
            <a:spLocks noGrp="1"/>
          </p:cNvSpPr>
          <p:nvPr>
            <p:ph type="sldNum" sz="quarter" idx="12"/>
          </p:nvPr>
        </p:nvSpPr>
        <p:spPr/>
        <p:txBody>
          <a:bodyPr/>
          <a:lstStyle/>
          <a:p>
            <a:fld id="{8745C66F-FC7B-4C52-931F-EAABACA1CBDF}" type="slidenum">
              <a:rPr lang="en-US" smtClean="0"/>
              <a:pPr/>
              <a:t>88</a:t>
            </a:fld>
            <a:endParaRPr lang="en-US"/>
          </a:p>
        </p:txBody>
      </p:sp>
      <p:sp>
        <p:nvSpPr>
          <p:cNvPr id="27" name="Marcador de Posição do Rodapé 26"/>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8"/>
          <p:cNvSpPr>
            <a:spLocks noGrp="1"/>
          </p:cNvSpPr>
          <p:nvPr>
            <p:ph type="sldNum" sz="quarter" idx="12"/>
          </p:nvPr>
        </p:nvSpPr>
        <p:spPr/>
        <p:txBody>
          <a:bodyPr/>
          <a:lstStyle/>
          <a:p>
            <a:fld id="{C15A4063-2E33-4B76-B069-3EB7EF4EA7DE}" type="slidenum">
              <a:rPr lang="pt-PT" smtClean="0"/>
              <a:pPr/>
              <a:t>89</a:t>
            </a:fld>
            <a:endParaRPr lang="pt-PT"/>
          </a:p>
        </p:txBody>
      </p:sp>
      <p:sp>
        <p:nvSpPr>
          <p:cNvPr id="11" name="Rectângulo 10"/>
          <p:cNvSpPr/>
          <p:nvPr/>
        </p:nvSpPr>
        <p:spPr>
          <a:xfrm>
            <a:off x="0" y="1052736"/>
            <a:ext cx="7668344"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sz="2400" b="1" dirty="0" smtClean="0">
                <a:solidFill>
                  <a:schemeClr val="bg1"/>
                </a:solidFill>
              </a:rPr>
              <a:t>NCRF 1 – Estrutura e conteúdo das DF </a:t>
            </a:r>
            <a:endParaRPr lang="pt-PT" sz="2400" b="1" dirty="0">
              <a:solidFill>
                <a:schemeClr val="bg1"/>
              </a:solidFill>
            </a:endParaRPr>
          </a:p>
        </p:txBody>
      </p:sp>
      <p:sp>
        <p:nvSpPr>
          <p:cNvPr id="6" name="Rectangle 4"/>
          <p:cNvSpPr>
            <a:spLocks noChangeArrowheads="1"/>
          </p:cNvSpPr>
          <p:nvPr/>
        </p:nvSpPr>
        <p:spPr bwMode="gray">
          <a:xfrm>
            <a:off x="777258" y="3829539"/>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8" name="Rectângulo 7"/>
          <p:cNvSpPr/>
          <p:nvPr/>
        </p:nvSpPr>
        <p:spPr>
          <a:xfrm>
            <a:off x="539552" y="1844824"/>
            <a:ext cx="7992888" cy="707886"/>
          </a:xfrm>
          <a:prstGeom prst="rect">
            <a:avLst/>
          </a:prstGeom>
        </p:spPr>
        <p:txBody>
          <a:bodyPr wrap="square">
            <a:spAutoFit/>
          </a:bodyPr>
          <a:lstStyle/>
          <a:p>
            <a:pPr marL="514350" indent="-514350" algn="just">
              <a:buBlip>
                <a:blip r:embed="rId3"/>
              </a:buBlip>
            </a:pPr>
            <a:r>
              <a:rPr lang="pt-PT" sz="2000" dirty="0" smtClean="0">
                <a:solidFill>
                  <a:schemeClr val="tx2">
                    <a:lumMod val="75000"/>
                  </a:schemeClr>
                </a:solidFill>
              </a:rPr>
              <a:t>Activos e passivos correntes e não correntes</a:t>
            </a:r>
          </a:p>
          <a:p>
            <a:pPr marL="514350" indent="-514350" algn="just">
              <a:buBlip>
                <a:blip r:embed="rId3"/>
              </a:buBlip>
            </a:pPr>
            <a:r>
              <a:rPr lang="pt-PT" sz="2000" dirty="0" smtClean="0">
                <a:solidFill>
                  <a:schemeClr val="tx2">
                    <a:lumMod val="75000"/>
                  </a:schemeClr>
                </a:solidFill>
              </a:rPr>
              <a:t>Informação a ser apresentada na face das DF (excepto Fluxos de caixa)</a:t>
            </a:r>
          </a:p>
        </p:txBody>
      </p:sp>
      <p:graphicFrame>
        <p:nvGraphicFramePr>
          <p:cNvPr id="12" name="Diagrama 11"/>
          <p:cNvGraphicFramePr/>
          <p:nvPr/>
        </p:nvGraphicFramePr>
        <p:xfrm>
          <a:off x="395536" y="2924944"/>
          <a:ext cx="8286808" cy="32781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Marcador de Posição da Data 13"/>
          <p:cNvSpPr>
            <a:spLocks noGrp="1"/>
          </p:cNvSpPr>
          <p:nvPr>
            <p:ph type="dt" sz="half" idx="10"/>
          </p:nvPr>
        </p:nvSpPr>
        <p:spPr/>
        <p:txBody>
          <a:bodyPr/>
          <a:lstStyle/>
          <a:p>
            <a:r>
              <a:rPr lang="pt-PT" smtClean="0"/>
              <a:t>João Gomes /Jorge Pires</a:t>
            </a:r>
            <a:endParaRPr lang="en-US"/>
          </a:p>
        </p:txBody>
      </p:sp>
      <p:sp>
        <p:nvSpPr>
          <p:cNvPr id="15" name="Marcador de Posição do Rodapé 14"/>
          <p:cNvSpPr>
            <a:spLocks noGrp="1"/>
          </p:cNvSpPr>
          <p:nvPr>
            <p:ph type="ftr" sz="quarter" idx="11"/>
          </p:nvPr>
        </p:nvSpPr>
        <p:spPr/>
        <p:txBody>
          <a:bodyPr/>
          <a:lstStyle/>
          <a:p>
            <a:r>
              <a:rPr lang="en-US" smtClean="0"/>
              <a:t>Contabilidade Financeira</a:t>
            </a:r>
            <a:endParaRPr lang="en-US"/>
          </a:p>
        </p:txBody>
      </p:sp>
      <p:pic>
        <p:nvPicPr>
          <p:cNvPr id="16" name="Imagem 15" descr="C:\Users\Goreti\AppData\Local\Microsoft\Windows Live Mail\WLMDSS.tmp\WLM11E4.tmp\Logo ESGT_Jpeg.jpg"/>
          <p:cNvPicPr>
            <a:picLocks noChangeAspect="1" noChangeArrowheads="1"/>
          </p:cNvPicPr>
          <p:nvPr/>
        </p:nvPicPr>
        <p:blipFill>
          <a:blip r:embed="rId9" cstate="print"/>
          <a:srcRect/>
          <a:stretch>
            <a:fillRect/>
          </a:stretch>
        </p:blipFill>
        <p:spPr bwMode="auto">
          <a:xfrm>
            <a:off x="7924800" y="0"/>
            <a:ext cx="1219200" cy="945502"/>
          </a:xfrm>
          <a:prstGeom prst="rect">
            <a:avLst/>
          </a:prstGeom>
          <a:noFill/>
          <a:ln w="9525">
            <a:noFill/>
            <a:miter lim="800000"/>
            <a:headEnd/>
            <a:tailEnd/>
          </a:ln>
        </p:spPr>
      </p:pic>
      <p:sp>
        <p:nvSpPr>
          <p:cNvPr id="17" name="CaixaDeTexto 1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9</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graphicFrame>
        <p:nvGraphicFramePr>
          <p:cNvPr id="8" name="Diagrama 7"/>
          <p:cNvGraphicFramePr/>
          <p:nvPr/>
        </p:nvGraphicFramePr>
        <p:xfrm>
          <a:off x="1497360" y="2548880"/>
          <a:ext cx="6096000" cy="18159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CaixaDeTexto 8"/>
          <p:cNvSpPr txBox="1"/>
          <p:nvPr/>
        </p:nvSpPr>
        <p:spPr>
          <a:xfrm>
            <a:off x="3657600" y="1828800"/>
            <a:ext cx="1656184" cy="461665"/>
          </a:xfrm>
          <a:prstGeom prst="rect">
            <a:avLst/>
          </a:prstGeom>
          <a:noFill/>
        </p:spPr>
        <p:txBody>
          <a:bodyPr wrap="square" rtlCol="0">
            <a:spAutoFit/>
          </a:bodyPr>
          <a:lstStyle/>
          <a:p>
            <a:pPr algn="ctr"/>
            <a:r>
              <a:rPr lang="pt-PT" sz="2400" b="1" dirty="0" smtClean="0">
                <a:solidFill>
                  <a:schemeClr val="accent1">
                    <a:lumMod val="75000"/>
                  </a:schemeClr>
                </a:solidFill>
              </a:rPr>
              <a:t>ENTIDADE</a:t>
            </a:r>
            <a:endParaRPr lang="pt-PT" sz="2400" b="1" dirty="0">
              <a:solidFill>
                <a:schemeClr val="accent1">
                  <a:lumMod val="75000"/>
                </a:schemeClr>
              </a:solidFill>
            </a:endParaRPr>
          </a:p>
        </p:txBody>
      </p:sp>
      <p:sp>
        <p:nvSpPr>
          <p:cNvPr id="10" name="Rectângulo arredondado 9"/>
          <p:cNvSpPr/>
          <p:nvPr/>
        </p:nvSpPr>
        <p:spPr>
          <a:xfrm rot="5400000">
            <a:off x="7113984" y="3268960"/>
            <a:ext cx="2088232" cy="504056"/>
          </a:xfrm>
          <a:prstGeom prst="roundRect">
            <a:avLst/>
          </a:prstGeom>
          <a:solidFill>
            <a:schemeClr val="tx2">
              <a:lumMod val="40000"/>
              <a:lumOff val="6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rgbClr val="002060"/>
                </a:solidFill>
              </a:rPr>
              <a:t>DF Consolidadas</a:t>
            </a:r>
            <a:endParaRPr lang="pt-PT" dirty="0">
              <a:solidFill>
                <a:srgbClr val="002060"/>
              </a:solidFill>
            </a:endParaRPr>
          </a:p>
        </p:txBody>
      </p:sp>
      <p:sp>
        <p:nvSpPr>
          <p:cNvPr id="11" name="Rectângulo arredondado 10"/>
          <p:cNvSpPr/>
          <p:nvPr/>
        </p:nvSpPr>
        <p:spPr>
          <a:xfrm rot="16200000">
            <a:off x="-158824" y="3268960"/>
            <a:ext cx="2088232" cy="504056"/>
          </a:xfrm>
          <a:prstGeom prst="roundRect">
            <a:avLst/>
          </a:prstGeom>
          <a:solidFill>
            <a:schemeClr val="tx2">
              <a:lumMod val="40000"/>
              <a:lumOff val="6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rgbClr val="002060"/>
                </a:solidFill>
              </a:rPr>
              <a:t>DF Individuais</a:t>
            </a:r>
            <a:endParaRPr lang="pt-PT" dirty="0">
              <a:solidFill>
                <a:srgbClr val="002060"/>
              </a:solidFill>
            </a:endParaRPr>
          </a:p>
        </p:txBody>
      </p:sp>
      <p:cxnSp>
        <p:nvCxnSpPr>
          <p:cNvPr id="12" name="Forma 11"/>
          <p:cNvCxnSpPr>
            <a:stCxn id="9" idx="3"/>
            <a:endCxn id="10" idx="1"/>
          </p:cNvCxnSpPr>
          <p:nvPr/>
        </p:nvCxnSpPr>
        <p:spPr>
          <a:xfrm>
            <a:off x="5313784" y="2059633"/>
            <a:ext cx="2844316" cy="417239"/>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Forma 12"/>
          <p:cNvCxnSpPr>
            <a:stCxn id="9" idx="1"/>
            <a:endCxn id="11" idx="3"/>
          </p:cNvCxnSpPr>
          <p:nvPr/>
        </p:nvCxnSpPr>
        <p:spPr>
          <a:xfrm rot="10800000" flipV="1">
            <a:off x="885292" y="2059632"/>
            <a:ext cx="2772308" cy="417239"/>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Rectângulo arredondado 13"/>
          <p:cNvSpPr/>
          <p:nvPr/>
        </p:nvSpPr>
        <p:spPr>
          <a:xfrm>
            <a:off x="1425352" y="4421088"/>
            <a:ext cx="6192688" cy="504056"/>
          </a:xfrm>
          <a:prstGeom prst="roundRect">
            <a:avLst/>
          </a:prstGeom>
          <a:solidFill>
            <a:schemeClr val="tx2">
              <a:lumMod val="20000"/>
              <a:lumOff val="8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rgbClr val="002060"/>
                </a:solidFill>
              </a:rPr>
              <a:t>Conjunto completo de demonstrações financeiras (DF)</a:t>
            </a:r>
            <a:endParaRPr lang="pt-PT" dirty="0">
              <a:solidFill>
                <a:srgbClr val="002060"/>
              </a:solidFill>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grpSp>
        <p:nvGrpSpPr>
          <p:cNvPr id="2" name="Group 1"/>
          <p:cNvGrpSpPr>
            <a:grpSpLocks noChangeAspect="1"/>
          </p:cNvGrpSpPr>
          <p:nvPr/>
        </p:nvGrpSpPr>
        <p:grpSpPr bwMode="auto">
          <a:xfrm>
            <a:off x="228600" y="1066800"/>
            <a:ext cx="8501122" cy="5286412"/>
            <a:chOff x="1230" y="4984"/>
            <a:chExt cx="7200" cy="5561"/>
          </a:xfrm>
        </p:grpSpPr>
        <p:sp>
          <p:nvSpPr>
            <p:cNvPr id="99348" name="AutoShape 20"/>
            <p:cNvSpPr>
              <a:spLocks noChangeAspect="1" noChangeArrowheads="1" noTextEdit="1"/>
            </p:cNvSpPr>
            <p:nvPr/>
          </p:nvSpPr>
          <p:spPr bwMode="auto">
            <a:xfrm>
              <a:off x="1230" y="4984"/>
              <a:ext cx="7200" cy="5561"/>
            </a:xfrm>
            <a:prstGeom prst="rect">
              <a:avLst/>
            </a:prstGeom>
            <a:noFill/>
          </p:spPr>
          <p:txBody>
            <a:bodyPr vert="horz" wrap="square" lIns="91440" tIns="45720" rIns="91440" bIns="45720" numCol="1" anchor="t" anchorCtr="0" compatLnSpc="1">
              <a:prstTxWarp prst="textNoShape">
                <a:avLst/>
              </a:prstTxWarp>
            </a:bodyPr>
            <a:lstStyle/>
            <a:p>
              <a:endParaRPr lang="pt-PT" sz="1600"/>
            </a:p>
          </p:txBody>
        </p:sp>
        <p:sp>
          <p:nvSpPr>
            <p:cNvPr id="99347" name="AutoShape 19"/>
            <p:cNvSpPr>
              <a:spLocks noChangeArrowheads="1"/>
            </p:cNvSpPr>
            <p:nvPr/>
          </p:nvSpPr>
          <p:spPr bwMode="auto">
            <a:xfrm>
              <a:off x="4204" y="5278"/>
              <a:ext cx="1236" cy="366"/>
            </a:xfrm>
            <a:prstGeom prst="flowChartAlternateProcess">
              <a:avLst/>
            </a:prstGeom>
            <a:solidFill>
              <a:schemeClr val="tx2">
                <a:lumMod val="60000"/>
                <a:lumOff val="40000"/>
              </a:schemeClr>
            </a:solidFill>
            <a:ln w="9525">
              <a:solidFill>
                <a:srgbClr val="000000"/>
              </a:solidFill>
              <a:miter lim="800000"/>
              <a:headEnd/>
              <a:tailEn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1" i="0" u="none" strike="noStrike" cap="none" normalizeH="0" baseline="0" dirty="0" smtClean="0">
                  <a:ln>
                    <a:noFill/>
                  </a:ln>
                  <a:solidFill>
                    <a:schemeClr val="bg1"/>
                  </a:solidFill>
                  <a:effectLst/>
                  <a:ea typeface="Times New Roman" pitchFamily="18" charset="0"/>
                  <a:cs typeface="Times New Roman" pitchFamily="18" charset="0"/>
                </a:rPr>
                <a:t>NCRF 1</a:t>
              </a:r>
              <a:endParaRPr kumimoji="0" lang="pt-PT" sz="1600" b="0" i="0" u="none" strike="noStrike" cap="none" normalizeH="0" baseline="0" dirty="0" smtClean="0">
                <a:ln>
                  <a:noFill/>
                </a:ln>
                <a:solidFill>
                  <a:schemeClr val="bg1"/>
                </a:solidFill>
                <a:effectLst/>
                <a:cs typeface="Arial" pitchFamily="34" charset="0"/>
              </a:endParaRPr>
            </a:p>
          </p:txBody>
        </p:sp>
        <p:sp>
          <p:nvSpPr>
            <p:cNvPr id="99346" name="AutoShape 18"/>
            <p:cNvSpPr>
              <a:spLocks noChangeArrowheads="1"/>
            </p:cNvSpPr>
            <p:nvPr/>
          </p:nvSpPr>
          <p:spPr bwMode="auto">
            <a:xfrm>
              <a:off x="3775" y="6021"/>
              <a:ext cx="2100" cy="437"/>
            </a:xfrm>
            <a:prstGeom prst="flowChartAlternateProcess">
              <a:avLst/>
            </a:prstGeom>
            <a:solidFill>
              <a:schemeClr val="tx2">
                <a:lumMod val="50000"/>
              </a:schemeClr>
            </a:solidFill>
            <a:ln w="9525">
              <a:solidFill>
                <a:srgbClr val="000000"/>
              </a:solidFill>
              <a:miter lim="800000"/>
              <a:headEnd/>
              <a:tailEn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0" i="0" u="none" strike="noStrike" cap="none" normalizeH="0" baseline="0" dirty="0" smtClean="0">
                  <a:ln>
                    <a:noFill/>
                  </a:ln>
                  <a:solidFill>
                    <a:schemeClr val="bg1"/>
                  </a:solidFill>
                  <a:effectLst/>
                  <a:ea typeface="Times New Roman" pitchFamily="18" charset="0"/>
                  <a:cs typeface="Times New Roman" pitchFamily="18" charset="0"/>
                </a:rPr>
                <a:t>Estrutura e Conteúdo</a:t>
              </a:r>
              <a:endParaRPr kumimoji="0" lang="pt-PT" sz="1600" b="0" i="0" u="none" strike="noStrike" cap="none" normalizeH="0" baseline="0" dirty="0" smtClean="0">
                <a:ln>
                  <a:noFill/>
                </a:ln>
                <a:solidFill>
                  <a:schemeClr val="bg1"/>
                </a:solidFill>
                <a:effectLst/>
                <a:cs typeface="Arial" pitchFamily="34" charset="0"/>
              </a:endParaRPr>
            </a:p>
          </p:txBody>
        </p:sp>
        <p:sp>
          <p:nvSpPr>
            <p:cNvPr id="99345" name="AutoShape 17"/>
            <p:cNvSpPr>
              <a:spLocks noChangeArrowheads="1"/>
            </p:cNvSpPr>
            <p:nvPr/>
          </p:nvSpPr>
          <p:spPr bwMode="auto">
            <a:xfrm>
              <a:off x="1392" y="7269"/>
              <a:ext cx="1494" cy="621"/>
            </a:xfrm>
            <a:prstGeom prst="flowChartAlternateProcess">
              <a:avLst/>
            </a:prstGeom>
            <a:solidFill>
              <a:schemeClr val="tx2">
                <a:lumMod val="20000"/>
                <a:lumOff val="80000"/>
              </a:schemeClr>
            </a:solidFill>
            <a:ln w="9525">
              <a:solidFill>
                <a:srgbClr val="000000"/>
              </a:solidFill>
              <a:miter lim="800000"/>
              <a:headEnd/>
              <a:tailEn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0" i="0" u="none" strike="noStrike" cap="none" normalizeH="0" baseline="0" smtClean="0">
                  <a:ln>
                    <a:noFill/>
                  </a:ln>
                  <a:solidFill>
                    <a:schemeClr val="tx1"/>
                  </a:solidFill>
                  <a:effectLst/>
                  <a:ea typeface="Times New Roman" pitchFamily="18" charset="0"/>
                  <a:cs typeface="Times New Roman" pitchFamily="18" charset="0"/>
                </a:rPr>
                <a:t>Balanço</a:t>
              </a:r>
              <a:endParaRPr kumimoji="0" lang="pt-PT" sz="1600" b="0" i="0" u="none" strike="noStrike" cap="none" normalizeH="0" baseline="0" smtClean="0">
                <a:ln>
                  <a:noFill/>
                </a:ln>
                <a:solidFill>
                  <a:schemeClr val="tx1"/>
                </a:solidFill>
                <a:effectLst/>
                <a:cs typeface="Arial" pitchFamily="34" charset="0"/>
              </a:endParaRPr>
            </a:p>
          </p:txBody>
        </p:sp>
        <p:sp>
          <p:nvSpPr>
            <p:cNvPr id="99344" name="AutoShape 16"/>
            <p:cNvSpPr>
              <a:spLocks noChangeArrowheads="1"/>
            </p:cNvSpPr>
            <p:nvPr/>
          </p:nvSpPr>
          <p:spPr bwMode="auto">
            <a:xfrm>
              <a:off x="3184" y="7269"/>
              <a:ext cx="1494" cy="621"/>
            </a:xfrm>
            <a:prstGeom prst="flowChartAlternateProcess">
              <a:avLst/>
            </a:prstGeom>
            <a:solidFill>
              <a:schemeClr val="tx2">
                <a:lumMod val="40000"/>
                <a:lumOff val="60000"/>
              </a:schemeClr>
            </a:solidFill>
            <a:ln w="9525">
              <a:solidFill>
                <a:srgbClr val="000000"/>
              </a:solidFill>
              <a:miter lim="800000"/>
              <a:headEnd/>
              <a:tailEn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0" i="0" u="none" strike="noStrike" cap="none" normalizeH="0" baseline="0" smtClean="0">
                  <a:ln>
                    <a:noFill/>
                  </a:ln>
                  <a:solidFill>
                    <a:schemeClr val="tx1"/>
                  </a:solidFill>
                  <a:effectLst/>
                  <a:ea typeface="Times New Roman" pitchFamily="18" charset="0"/>
                  <a:cs typeface="Times New Roman" pitchFamily="18" charset="0"/>
                </a:rPr>
                <a:t>Demonstração dos resultados</a:t>
              </a:r>
              <a:endParaRPr kumimoji="0" lang="pt-PT" sz="1600" b="0" i="0" u="none" strike="noStrike" cap="none" normalizeH="0" baseline="0" smtClean="0">
                <a:ln>
                  <a:noFill/>
                </a:ln>
                <a:solidFill>
                  <a:schemeClr val="tx1"/>
                </a:solidFill>
                <a:effectLst/>
                <a:cs typeface="Arial" pitchFamily="34" charset="0"/>
              </a:endParaRPr>
            </a:p>
          </p:txBody>
        </p:sp>
        <p:sp>
          <p:nvSpPr>
            <p:cNvPr id="99343" name="AutoShape 15"/>
            <p:cNvSpPr>
              <a:spLocks noChangeArrowheads="1"/>
            </p:cNvSpPr>
            <p:nvPr/>
          </p:nvSpPr>
          <p:spPr bwMode="auto">
            <a:xfrm>
              <a:off x="4948" y="7269"/>
              <a:ext cx="1650" cy="848"/>
            </a:xfrm>
            <a:prstGeom prst="flowChartAlternateProcess">
              <a:avLst/>
            </a:prstGeom>
            <a:solidFill>
              <a:schemeClr val="accent1">
                <a:lumMod val="60000"/>
                <a:lumOff val="40000"/>
              </a:schemeClr>
            </a:solidFill>
            <a:ln w="9525">
              <a:solidFill>
                <a:srgbClr val="000000"/>
              </a:solidFill>
              <a:miter lim="800000"/>
              <a:headEnd/>
              <a:tailEn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0" i="0" u="none" strike="noStrike" cap="none" normalizeH="0" baseline="0" dirty="0" smtClean="0">
                  <a:ln>
                    <a:noFill/>
                  </a:ln>
                  <a:solidFill>
                    <a:schemeClr val="tx1"/>
                  </a:solidFill>
                  <a:effectLst/>
                  <a:ea typeface="Times New Roman" pitchFamily="18" charset="0"/>
                  <a:cs typeface="Times New Roman" pitchFamily="18" charset="0"/>
                </a:rPr>
                <a:t>Dem. das alterações no capital próprio</a:t>
              </a:r>
              <a:endParaRPr kumimoji="0" lang="pt-PT" sz="1600" b="0" i="0" u="none" strike="noStrike" cap="none" normalizeH="0" baseline="0" dirty="0" smtClean="0">
                <a:ln>
                  <a:noFill/>
                </a:ln>
                <a:solidFill>
                  <a:schemeClr val="tx1"/>
                </a:solidFill>
                <a:effectLst/>
                <a:cs typeface="Arial" pitchFamily="34" charset="0"/>
              </a:endParaRPr>
            </a:p>
          </p:txBody>
        </p:sp>
        <p:sp>
          <p:nvSpPr>
            <p:cNvPr id="99342" name="AutoShape 14"/>
            <p:cNvSpPr>
              <a:spLocks noChangeArrowheads="1"/>
            </p:cNvSpPr>
            <p:nvPr/>
          </p:nvSpPr>
          <p:spPr bwMode="auto">
            <a:xfrm>
              <a:off x="6824" y="7269"/>
              <a:ext cx="1494" cy="621"/>
            </a:xfrm>
            <a:prstGeom prst="flowChartAlternateProcess">
              <a:avLst/>
            </a:prstGeom>
            <a:solidFill>
              <a:schemeClr val="accent5">
                <a:lumMod val="40000"/>
                <a:lumOff val="60000"/>
              </a:schemeClr>
            </a:solidFill>
            <a:ln w="9525">
              <a:solidFill>
                <a:srgbClr val="000000"/>
              </a:solidFill>
              <a:miter lim="800000"/>
              <a:headEnd/>
              <a:tailEn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0" i="0" u="none" strike="noStrike" cap="none" normalizeH="0" baseline="0" smtClean="0">
                  <a:ln>
                    <a:noFill/>
                  </a:ln>
                  <a:solidFill>
                    <a:schemeClr val="tx1"/>
                  </a:solidFill>
                  <a:effectLst/>
                  <a:ea typeface="Times New Roman" pitchFamily="18" charset="0"/>
                  <a:cs typeface="Times New Roman" pitchFamily="18" charset="0"/>
                </a:rPr>
                <a:t>Anexo</a:t>
              </a:r>
              <a:endParaRPr kumimoji="0" lang="pt-PT" sz="1600" b="0" i="0" u="none" strike="noStrike" cap="none" normalizeH="0" baseline="0" smtClean="0">
                <a:ln>
                  <a:noFill/>
                </a:ln>
                <a:solidFill>
                  <a:schemeClr val="tx1"/>
                </a:solidFill>
                <a:effectLst/>
                <a:cs typeface="Arial" pitchFamily="34" charset="0"/>
              </a:endParaRPr>
            </a:p>
          </p:txBody>
        </p:sp>
        <p:sp>
          <p:nvSpPr>
            <p:cNvPr id="99341" name="AutoShape 13"/>
            <p:cNvSpPr>
              <a:spLocks noChangeShapeType="1"/>
            </p:cNvSpPr>
            <p:nvPr/>
          </p:nvSpPr>
          <p:spPr bwMode="auto">
            <a:xfrm rot="5400000">
              <a:off x="3076" y="5521"/>
              <a:ext cx="811" cy="2686"/>
            </a:xfrm>
            <a:prstGeom prst="bentConnector3">
              <a:avLst>
                <a:gd name="adj1" fmla="val 49884"/>
              </a:avLst>
            </a:prstGeom>
            <a:noFill/>
            <a:ln w="9525">
              <a:solidFill>
                <a:srgbClr val="000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600"/>
            </a:p>
          </p:txBody>
        </p:sp>
        <p:sp>
          <p:nvSpPr>
            <p:cNvPr id="99340" name="AutoShape 12"/>
            <p:cNvSpPr>
              <a:spLocks noChangeShapeType="1"/>
            </p:cNvSpPr>
            <p:nvPr/>
          </p:nvSpPr>
          <p:spPr bwMode="auto">
            <a:xfrm rot="5400000">
              <a:off x="3972" y="6417"/>
              <a:ext cx="811" cy="894"/>
            </a:xfrm>
            <a:prstGeom prst="bentConnector3">
              <a:avLst>
                <a:gd name="adj1" fmla="val 49884"/>
              </a:avLst>
            </a:prstGeom>
            <a:noFill/>
            <a:ln w="9525">
              <a:solidFill>
                <a:srgbClr val="000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600"/>
            </a:p>
          </p:txBody>
        </p:sp>
        <p:sp>
          <p:nvSpPr>
            <p:cNvPr id="99339" name="AutoShape 11"/>
            <p:cNvSpPr>
              <a:spLocks noChangeShapeType="1"/>
            </p:cNvSpPr>
            <p:nvPr/>
          </p:nvSpPr>
          <p:spPr bwMode="auto">
            <a:xfrm rot="16200000" flipH="1">
              <a:off x="4893" y="6390"/>
              <a:ext cx="811" cy="948"/>
            </a:xfrm>
            <a:prstGeom prst="bentConnector3">
              <a:avLst>
                <a:gd name="adj1" fmla="val 49884"/>
              </a:avLst>
            </a:prstGeom>
            <a:noFill/>
            <a:ln w="9525">
              <a:solidFill>
                <a:srgbClr val="000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600"/>
            </a:p>
          </p:txBody>
        </p:sp>
        <p:sp>
          <p:nvSpPr>
            <p:cNvPr id="99338" name="AutoShape 10"/>
            <p:cNvSpPr>
              <a:spLocks noChangeShapeType="1"/>
            </p:cNvSpPr>
            <p:nvPr/>
          </p:nvSpPr>
          <p:spPr bwMode="auto">
            <a:xfrm rot="16200000" flipH="1">
              <a:off x="5792" y="5491"/>
              <a:ext cx="811" cy="2746"/>
            </a:xfrm>
            <a:prstGeom prst="bentConnector3">
              <a:avLst>
                <a:gd name="adj1" fmla="val 49884"/>
              </a:avLst>
            </a:prstGeom>
            <a:noFill/>
            <a:ln w="9525">
              <a:solidFill>
                <a:srgbClr val="000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600"/>
            </a:p>
          </p:txBody>
        </p:sp>
        <p:sp>
          <p:nvSpPr>
            <p:cNvPr id="99337" name="AutoShape 9"/>
            <p:cNvSpPr>
              <a:spLocks noChangeShapeType="1"/>
            </p:cNvSpPr>
            <p:nvPr/>
          </p:nvSpPr>
          <p:spPr bwMode="auto">
            <a:xfrm>
              <a:off x="4822" y="5644"/>
              <a:ext cx="3" cy="377"/>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600"/>
            </a:p>
          </p:txBody>
        </p:sp>
        <p:sp>
          <p:nvSpPr>
            <p:cNvPr id="99336" name="AutoShape 8"/>
            <p:cNvSpPr>
              <a:spLocks noChangeArrowheads="1"/>
            </p:cNvSpPr>
            <p:nvPr/>
          </p:nvSpPr>
          <p:spPr bwMode="auto">
            <a:xfrm>
              <a:off x="3775" y="8790"/>
              <a:ext cx="2229" cy="601"/>
            </a:xfrm>
            <a:prstGeom prst="flowChartAlternateProcess">
              <a:avLst/>
            </a:prstGeom>
            <a:solidFill>
              <a:schemeClr val="tx2">
                <a:lumMod val="75000"/>
              </a:schemeClr>
            </a:solidFill>
            <a:ln w="9525">
              <a:solidFill>
                <a:srgbClr val="000000"/>
              </a:solidFill>
              <a:miter lim="800000"/>
              <a:headEnd/>
              <a:tailEn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0" i="0" u="none" strike="noStrike" cap="none" normalizeH="0" baseline="0" smtClean="0">
                  <a:ln>
                    <a:noFill/>
                  </a:ln>
                  <a:solidFill>
                    <a:schemeClr val="bg1"/>
                  </a:solidFill>
                  <a:effectLst/>
                  <a:ea typeface="Times New Roman" pitchFamily="18" charset="0"/>
                  <a:cs typeface="Times New Roman" pitchFamily="18" charset="0"/>
                </a:rPr>
                <a:t>Âmbito, Definições e Considerações gerais</a:t>
              </a:r>
              <a:endParaRPr kumimoji="0" lang="pt-PT" sz="1600" b="0" i="0" u="none" strike="noStrike" cap="none" normalizeH="0" baseline="0" smtClean="0">
                <a:ln>
                  <a:noFill/>
                </a:ln>
                <a:solidFill>
                  <a:schemeClr val="bg1"/>
                </a:solidFill>
                <a:effectLst/>
                <a:cs typeface="Arial" pitchFamily="34" charset="0"/>
              </a:endParaRPr>
            </a:p>
          </p:txBody>
        </p:sp>
        <p:sp>
          <p:nvSpPr>
            <p:cNvPr id="99335" name="AutoShape 7"/>
            <p:cNvSpPr>
              <a:spLocks noChangeArrowheads="1"/>
            </p:cNvSpPr>
            <p:nvPr/>
          </p:nvSpPr>
          <p:spPr bwMode="auto">
            <a:xfrm>
              <a:off x="2448" y="9734"/>
              <a:ext cx="4865" cy="651"/>
            </a:xfrm>
            <a:prstGeom prst="flowChartAlternateProcess">
              <a:avLst/>
            </a:prstGeom>
            <a:solidFill>
              <a:schemeClr val="accent5">
                <a:lumMod val="60000"/>
                <a:lumOff val="40000"/>
              </a:schemeClr>
            </a:solidFill>
            <a:ln w="9525">
              <a:solidFill>
                <a:srgbClr val="000000"/>
              </a:solidFill>
              <a:miter lim="800000"/>
              <a:headEnd/>
              <a:tailEnd/>
            </a:ln>
            <a:effectLst>
              <a:outerShdw dist="35921" dir="2700000" algn="ctr" rotWithShape="0">
                <a:srgbClr val="808080"/>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600" b="1" i="0" u="none" strike="noStrike" cap="none" normalizeH="0" baseline="0" dirty="0" smtClean="0">
                  <a:ln>
                    <a:noFill/>
                  </a:ln>
                  <a:solidFill>
                    <a:schemeClr val="tx1"/>
                  </a:solidFill>
                  <a:effectLst/>
                  <a:ea typeface="Times New Roman" pitchFamily="18" charset="0"/>
                  <a:cs typeface="Times New Roman" pitchFamily="18" charset="0"/>
                </a:rPr>
                <a:t>SNC</a:t>
              </a:r>
              <a:endParaRPr kumimoji="0" lang="pt-PT" sz="16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pt-PT" sz="1600" b="0" i="0" u="none" strike="noStrike" cap="none" normalizeH="0" baseline="0" dirty="0" smtClean="0">
                  <a:ln>
                    <a:noFill/>
                  </a:ln>
                  <a:solidFill>
                    <a:schemeClr val="tx1"/>
                  </a:solidFill>
                  <a:effectLst/>
                  <a:ea typeface="Times New Roman" pitchFamily="18" charset="0"/>
                  <a:cs typeface="Times New Roman" pitchFamily="18" charset="0"/>
                </a:rPr>
                <a:t>Bases para a Apresentação das Demonstrações Financeiras</a:t>
              </a:r>
              <a:endParaRPr kumimoji="0" lang="pt-PT" sz="1600" b="0" i="0" u="none" strike="noStrike" cap="none" normalizeH="0" baseline="0" dirty="0" smtClean="0">
                <a:ln>
                  <a:noFill/>
                </a:ln>
                <a:solidFill>
                  <a:schemeClr val="tx1"/>
                </a:solidFill>
                <a:effectLst/>
                <a:cs typeface="Arial" pitchFamily="34" charset="0"/>
              </a:endParaRPr>
            </a:p>
          </p:txBody>
        </p:sp>
        <p:sp>
          <p:nvSpPr>
            <p:cNvPr id="99334" name="AutoShape 6"/>
            <p:cNvSpPr>
              <a:spLocks noChangeShapeType="1"/>
            </p:cNvSpPr>
            <p:nvPr/>
          </p:nvSpPr>
          <p:spPr bwMode="auto">
            <a:xfrm flipV="1">
              <a:off x="4881" y="9391"/>
              <a:ext cx="8" cy="343"/>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pt-PT" sz="1600"/>
            </a:p>
          </p:txBody>
        </p:sp>
        <p:sp>
          <p:nvSpPr>
            <p:cNvPr id="99333" name="AutoShape 5"/>
            <p:cNvSpPr>
              <a:spLocks noChangeShapeType="1"/>
            </p:cNvSpPr>
            <p:nvPr/>
          </p:nvSpPr>
          <p:spPr bwMode="auto">
            <a:xfrm rot="5400000" flipH="1">
              <a:off x="3960" y="7861"/>
              <a:ext cx="900" cy="958"/>
            </a:xfrm>
            <a:prstGeom prst="bentConnector3">
              <a:avLst>
                <a:gd name="adj1" fmla="val 49949"/>
              </a:avLst>
            </a:prstGeom>
            <a:noFill/>
            <a:ln w="9525">
              <a:solidFill>
                <a:srgbClr val="000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600"/>
            </a:p>
          </p:txBody>
        </p:sp>
        <p:sp>
          <p:nvSpPr>
            <p:cNvPr id="99332" name="AutoShape 4"/>
            <p:cNvSpPr>
              <a:spLocks noChangeShapeType="1"/>
            </p:cNvSpPr>
            <p:nvPr/>
          </p:nvSpPr>
          <p:spPr bwMode="auto">
            <a:xfrm rot="5400000" flipH="1">
              <a:off x="3064" y="6965"/>
              <a:ext cx="900" cy="2750"/>
            </a:xfrm>
            <a:prstGeom prst="bentConnector3">
              <a:avLst>
                <a:gd name="adj1" fmla="val 49949"/>
              </a:avLst>
            </a:prstGeom>
            <a:noFill/>
            <a:ln w="9525">
              <a:solidFill>
                <a:srgbClr val="000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600"/>
            </a:p>
          </p:txBody>
        </p:sp>
        <p:sp>
          <p:nvSpPr>
            <p:cNvPr id="99331" name="AutoShape 3"/>
            <p:cNvSpPr>
              <a:spLocks noChangeShapeType="1"/>
            </p:cNvSpPr>
            <p:nvPr/>
          </p:nvSpPr>
          <p:spPr bwMode="auto">
            <a:xfrm rot="16200000">
              <a:off x="5780" y="6999"/>
              <a:ext cx="900" cy="2682"/>
            </a:xfrm>
            <a:prstGeom prst="bentConnector3">
              <a:avLst>
                <a:gd name="adj1" fmla="val 49949"/>
              </a:avLst>
            </a:prstGeom>
            <a:noFill/>
            <a:ln w="9525">
              <a:solidFill>
                <a:srgbClr val="000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600"/>
            </a:p>
          </p:txBody>
        </p:sp>
        <p:sp>
          <p:nvSpPr>
            <p:cNvPr id="99330" name="AutoShape 2"/>
            <p:cNvSpPr>
              <a:spLocks noChangeShapeType="1"/>
            </p:cNvSpPr>
            <p:nvPr/>
          </p:nvSpPr>
          <p:spPr bwMode="auto">
            <a:xfrm rot="16200000">
              <a:off x="4994" y="8012"/>
              <a:ext cx="673" cy="884"/>
            </a:xfrm>
            <a:prstGeom prst="bentConnector3">
              <a:avLst>
                <a:gd name="adj1" fmla="val 50000"/>
              </a:avLst>
            </a:prstGeom>
            <a:noFill/>
            <a:ln w="9525">
              <a:solidFill>
                <a:srgbClr val="000000"/>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pt-PT" sz="1600"/>
            </a:p>
          </p:txBody>
        </p:sp>
      </p:grpSp>
      <p:pic>
        <p:nvPicPr>
          <p:cNvPr id="25" name="Imagem 24"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26" name="CaixaDeTexto 25"/>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27" name="Marcador de Posição da Data 26"/>
          <p:cNvSpPr>
            <a:spLocks noGrp="1"/>
          </p:cNvSpPr>
          <p:nvPr>
            <p:ph type="dt" sz="half" idx="10"/>
          </p:nvPr>
        </p:nvSpPr>
        <p:spPr/>
        <p:txBody>
          <a:bodyPr/>
          <a:lstStyle/>
          <a:p>
            <a:r>
              <a:rPr lang="pt-PT" smtClean="0"/>
              <a:t>João Gomes /Jorge Pires</a:t>
            </a:r>
            <a:endParaRPr lang="en-US"/>
          </a:p>
        </p:txBody>
      </p:sp>
      <p:sp>
        <p:nvSpPr>
          <p:cNvPr id="28" name="Marcador de Posição do Número do Diapositivo 27"/>
          <p:cNvSpPr>
            <a:spLocks noGrp="1"/>
          </p:cNvSpPr>
          <p:nvPr>
            <p:ph type="sldNum" sz="quarter" idx="12"/>
          </p:nvPr>
        </p:nvSpPr>
        <p:spPr/>
        <p:txBody>
          <a:bodyPr/>
          <a:lstStyle/>
          <a:p>
            <a:fld id="{8745C66F-FC7B-4C52-931F-EAABACA1CBDF}" type="slidenum">
              <a:rPr lang="en-US" smtClean="0"/>
              <a:pPr/>
              <a:t>90</a:t>
            </a:fld>
            <a:endParaRPr lang="en-US"/>
          </a:p>
        </p:txBody>
      </p:sp>
      <p:sp>
        <p:nvSpPr>
          <p:cNvPr id="29" name="Marcador de Posição do Rodapé 28"/>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91</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sp>
        <p:nvSpPr>
          <p:cNvPr id="8" name="Rectângulo 7"/>
          <p:cNvSpPr/>
          <p:nvPr/>
        </p:nvSpPr>
        <p:spPr>
          <a:xfrm>
            <a:off x="611560" y="4581128"/>
            <a:ext cx="7920880" cy="1323439"/>
          </a:xfrm>
          <a:prstGeom prst="rect">
            <a:avLst/>
          </a:prstGeom>
        </p:spPr>
        <p:txBody>
          <a:bodyPr wrap="square">
            <a:spAutoFit/>
          </a:bodyPr>
          <a:lstStyle/>
          <a:p>
            <a:pPr algn="just"/>
            <a:r>
              <a:rPr lang="pt-PT" sz="2000" dirty="0" smtClean="0">
                <a:solidFill>
                  <a:schemeClr val="tx2">
                    <a:lumMod val="75000"/>
                  </a:schemeClr>
                </a:solidFill>
              </a:rPr>
              <a:t>As novas demonstrações financeiras já incluem uma disposição de apresentação do balanço e da demonstração dos resultados por naturezas mais orientada para a apresentação e preparação da informação para efeitos da análise financeira e utilização da técnica dos rácios.</a:t>
            </a:r>
            <a:endParaRPr lang="pt-PT" sz="2000" dirty="0">
              <a:solidFill>
                <a:schemeClr val="tx2">
                  <a:lumMod val="75000"/>
                </a:schemeClr>
              </a:solidFill>
            </a:endParaRPr>
          </a:p>
        </p:txBody>
      </p:sp>
      <p:pic>
        <p:nvPicPr>
          <p:cNvPr id="9" name="Imagem 8" descr="Melhores-condicoes-para-o-trabalhador.jpg"/>
          <p:cNvPicPr>
            <a:picLocks noChangeAspect="1"/>
          </p:cNvPicPr>
          <p:nvPr/>
        </p:nvPicPr>
        <p:blipFill>
          <a:blip r:embed="rId4" cstate="print"/>
          <a:stretch>
            <a:fillRect/>
          </a:stretch>
        </p:blipFill>
        <p:spPr>
          <a:xfrm>
            <a:off x="7020272" y="2708920"/>
            <a:ext cx="1224136" cy="1224136"/>
          </a:xfrm>
          <a:prstGeom prst="rect">
            <a:avLst/>
          </a:prstGeom>
        </p:spPr>
      </p:pic>
      <p:graphicFrame>
        <p:nvGraphicFramePr>
          <p:cNvPr id="10" name="Diagrama 9"/>
          <p:cNvGraphicFramePr/>
          <p:nvPr/>
        </p:nvGraphicFramePr>
        <p:xfrm>
          <a:off x="1907704" y="2780928"/>
          <a:ext cx="4488160" cy="131192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92</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sp>
        <p:nvSpPr>
          <p:cNvPr id="8" name="Rectangle 11"/>
          <p:cNvSpPr>
            <a:spLocks noChangeArrowheads="1"/>
          </p:cNvSpPr>
          <p:nvPr/>
        </p:nvSpPr>
        <p:spPr bwMode="auto">
          <a:xfrm>
            <a:off x="5857800" y="1985392"/>
            <a:ext cx="2808312" cy="288032"/>
          </a:xfrm>
          <a:prstGeom prst="rect">
            <a:avLst/>
          </a:prstGeom>
          <a:solidFill>
            <a:srgbClr val="365F91"/>
          </a:solidFill>
          <a:ln w="9525">
            <a:solidFill>
              <a:srgbClr val="548DD4"/>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pt-PT" sz="1600" b="1" i="0" u="none" strike="noStrike" cap="none" normalizeH="0" baseline="0" dirty="0" smtClean="0">
                <a:ln>
                  <a:noFill/>
                </a:ln>
                <a:solidFill>
                  <a:srgbClr val="FFFFFF"/>
                </a:solidFill>
                <a:effectLst/>
                <a:latin typeface="Calibri" pitchFamily="34" charset="0"/>
                <a:cs typeface="Arial" pitchFamily="34" charset="0"/>
              </a:rPr>
              <a:t>Balanço</a:t>
            </a:r>
            <a:endParaRPr kumimoji="0" lang="pt-PT" sz="1600" b="0" i="0" u="none" strike="noStrike" cap="none" normalizeH="0" baseline="0" dirty="0" smtClean="0">
              <a:ln>
                <a:noFill/>
              </a:ln>
              <a:solidFill>
                <a:schemeClr val="tx1"/>
              </a:solidFill>
              <a:effectLst/>
              <a:latin typeface="Calibri" pitchFamily="34" charset="0"/>
              <a:cs typeface="Arial" pitchFamily="34" charset="0"/>
            </a:endParaRPr>
          </a:p>
        </p:txBody>
      </p:sp>
      <p:sp>
        <p:nvSpPr>
          <p:cNvPr id="9" name="Rectangle 12"/>
          <p:cNvSpPr>
            <a:spLocks noChangeArrowheads="1"/>
          </p:cNvSpPr>
          <p:nvPr/>
        </p:nvSpPr>
        <p:spPr bwMode="auto">
          <a:xfrm>
            <a:off x="5857800" y="2345432"/>
            <a:ext cx="1368152" cy="1800200"/>
          </a:xfrm>
          <a:prstGeom prst="rect">
            <a:avLst/>
          </a:prstGeom>
          <a:solidFill>
            <a:srgbClr val="FFFFFF"/>
          </a:solidFill>
          <a:ln w="9525">
            <a:solidFill>
              <a:srgbClr val="548DD4"/>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i="0" u="none" strike="noStrike" cap="none" normalizeH="0" baseline="0" dirty="0" smtClean="0">
                <a:ln>
                  <a:noFill/>
                </a:ln>
                <a:solidFill>
                  <a:schemeClr val="tx1"/>
                </a:solidFill>
                <a:effectLst/>
                <a:latin typeface="Calibri" pitchFamily="34" charset="0"/>
                <a:cs typeface="Arial" pitchFamily="34" charset="0"/>
              </a:rPr>
              <a:t>Activo</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Activo</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Não corrente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Activo</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Corrente</a:t>
            </a:r>
          </a:p>
        </p:txBody>
      </p:sp>
      <p:sp>
        <p:nvSpPr>
          <p:cNvPr id="10" name="Rectangle 13"/>
          <p:cNvSpPr>
            <a:spLocks noChangeArrowheads="1"/>
          </p:cNvSpPr>
          <p:nvPr/>
        </p:nvSpPr>
        <p:spPr bwMode="auto">
          <a:xfrm>
            <a:off x="7297960" y="2345432"/>
            <a:ext cx="1368152" cy="1800200"/>
          </a:xfrm>
          <a:prstGeom prst="rect">
            <a:avLst/>
          </a:prstGeom>
          <a:solidFill>
            <a:srgbClr val="FFFFFF"/>
          </a:solidFill>
          <a:ln w="9525">
            <a:solidFill>
              <a:srgbClr val="548DD4"/>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i="0" u="none" strike="noStrike" cap="none" normalizeH="0" baseline="0" dirty="0" smtClean="0">
                <a:ln>
                  <a:noFill/>
                </a:ln>
                <a:solidFill>
                  <a:schemeClr val="tx1"/>
                </a:solidFill>
                <a:effectLst/>
                <a:latin typeface="Calibri" pitchFamily="34" charset="0"/>
                <a:cs typeface="Arial" pitchFamily="34" charset="0"/>
              </a:rPr>
              <a:t>Capital Próprio</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i="0" u="none" strike="noStrike" cap="none" normalizeH="0" baseline="0" dirty="0" smtClean="0">
                <a:ln>
                  <a:noFill/>
                </a:ln>
                <a:solidFill>
                  <a:schemeClr val="tx1"/>
                </a:solidFill>
                <a:effectLst/>
                <a:latin typeface="Calibri" pitchFamily="34" charset="0"/>
                <a:cs typeface="Arial" pitchFamily="34" charset="0"/>
              </a:rPr>
              <a:t>Passivo</a:t>
            </a: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Passivo</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Não corrente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Passivo</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Corrente</a:t>
            </a:r>
          </a:p>
        </p:txBody>
      </p:sp>
      <p:sp>
        <p:nvSpPr>
          <p:cNvPr id="11" name="Rectângulo 10"/>
          <p:cNvSpPr/>
          <p:nvPr/>
        </p:nvSpPr>
        <p:spPr>
          <a:xfrm>
            <a:off x="457200" y="2057400"/>
            <a:ext cx="4968552" cy="2246769"/>
          </a:xfrm>
          <a:prstGeom prst="rect">
            <a:avLst/>
          </a:prstGeom>
        </p:spPr>
        <p:txBody>
          <a:bodyPr wrap="square">
            <a:spAutoFit/>
          </a:bodyPr>
          <a:lstStyle/>
          <a:p>
            <a:pPr lvl="0" algn="just"/>
            <a:r>
              <a:rPr lang="pt-PT" sz="2000" dirty="0" smtClean="0">
                <a:solidFill>
                  <a:schemeClr val="tx2">
                    <a:lumMod val="75000"/>
                  </a:schemeClr>
                </a:solidFill>
              </a:rPr>
              <a:t>Divisão dos activos em correntes e não correntes, fazendo desde logo uma distinção quanto ao grau de liquidez dos itens</a:t>
            </a:r>
          </a:p>
          <a:p>
            <a:pPr lvl="0" algn="just"/>
            <a:endParaRPr lang="pt-PT" sz="2000" dirty="0" smtClean="0">
              <a:solidFill>
                <a:schemeClr val="tx2">
                  <a:lumMod val="75000"/>
                </a:schemeClr>
              </a:solidFill>
            </a:endParaRPr>
          </a:p>
          <a:p>
            <a:pPr lvl="0" algn="just"/>
            <a:r>
              <a:rPr lang="pt-PT" sz="2000" dirty="0" smtClean="0">
                <a:solidFill>
                  <a:schemeClr val="tx2">
                    <a:lumMod val="60000"/>
                    <a:lumOff val="40000"/>
                  </a:schemeClr>
                </a:solidFill>
              </a:rPr>
              <a:t>No passivo surge também a mesma distinção traduzindo o grau de exigibilidade das responsabilidades</a:t>
            </a:r>
          </a:p>
        </p:txBody>
      </p:sp>
      <p:cxnSp>
        <p:nvCxnSpPr>
          <p:cNvPr id="12" name="Conexão recta 11"/>
          <p:cNvCxnSpPr/>
          <p:nvPr/>
        </p:nvCxnSpPr>
        <p:spPr>
          <a:xfrm>
            <a:off x="7297960" y="2777480"/>
            <a:ext cx="1368152"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ângulo 12"/>
          <p:cNvSpPr/>
          <p:nvPr/>
        </p:nvSpPr>
        <p:spPr>
          <a:xfrm>
            <a:off x="385192" y="4577680"/>
            <a:ext cx="8208912" cy="1323439"/>
          </a:xfrm>
          <a:prstGeom prst="rect">
            <a:avLst/>
          </a:prstGeom>
        </p:spPr>
        <p:txBody>
          <a:bodyPr wrap="square">
            <a:spAutoFit/>
          </a:bodyPr>
          <a:lstStyle/>
          <a:p>
            <a:pPr lvl="0" algn="just"/>
            <a:r>
              <a:rPr lang="pt-PT" sz="2000" dirty="0" smtClean="0">
                <a:solidFill>
                  <a:schemeClr val="tx2">
                    <a:lumMod val="75000"/>
                  </a:schemeClr>
                </a:solidFill>
              </a:rPr>
              <a:t>Rubricas de acréscimos e diferimentos do POC, cuja leitura e preparação da informação para efeitos de análise financeira sempre foi algo controversa, aparecem no SNC inclusas nos activos e passivos não correntes e correntes, consoante a sua génese, facilitando em larga medida o trabalho do analista</a:t>
            </a:r>
            <a:endParaRPr lang="pt-PT" sz="2000" dirty="0">
              <a:solidFill>
                <a:schemeClr val="tx2">
                  <a:lumMod val="75000"/>
                </a:schemeClr>
              </a:solidFill>
            </a:endParaRPr>
          </a:p>
        </p:txBody>
      </p:sp>
      <p:sp>
        <p:nvSpPr>
          <p:cNvPr id="14" name="Rectângulo arredondado 13"/>
          <p:cNvSpPr/>
          <p:nvPr/>
        </p:nvSpPr>
        <p:spPr>
          <a:xfrm>
            <a:off x="673224" y="1409328"/>
            <a:ext cx="1872208" cy="504056"/>
          </a:xfrm>
          <a:prstGeom prst="roundRect">
            <a:avLst/>
          </a:prstGeom>
          <a:solidFill>
            <a:schemeClr val="tx2">
              <a:lumMod val="20000"/>
              <a:lumOff val="8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Balanço</a:t>
            </a:r>
            <a:endParaRPr lang="pt-PT" b="1" dirty="0">
              <a:solidFill>
                <a:srgbClr val="002060"/>
              </a:solidFill>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93</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sp>
        <p:nvSpPr>
          <p:cNvPr id="8" name="Rectangle 11"/>
          <p:cNvSpPr>
            <a:spLocks noChangeArrowheads="1"/>
          </p:cNvSpPr>
          <p:nvPr/>
        </p:nvSpPr>
        <p:spPr bwMode="auto">
          <a:xfrm>
            <a:off x="1022648" y="2583160"/>
            <a:ext cx="2808312" cy="288032"/>
          </a:xfrm>
          <a:prstGeom prst="rect">
            <a:avLst/>
          </a:prstGeom>
          <a:solidFill>
            <a:srgbClr val="365F91"/>
          </a:solidFill>
          <a:ln w="9525">
            <a:solidFill>
              <a:srgbClr val="548DD4"/>
            </a:solidFill>
            <a:miter lim="800000"/>
            <a:headEnd/>
            <a:tailEnd/>
          </a:ln>
          <a:effectLst>
            <a:outerShdw blurRad="50800" dist="38100" dir="18900000" algn="bl" rotWithShape="0">
              <a:prstClr val="black">
                <a:alpha val="40000"/>
              </a:prst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pt-PT" sz="1600" b="1" i="0" u="none" strike="noStrike" cap="none" normalizeH="0" baseline="0" dirty="0" smtClean="0">
                <a:ln>
                  <a:noFill/>
                </a:ln>
                <a:solidFill>
                  <a:srgbClr val="FFFFFF"/>
                </a:solidFill>
                <a:effectLst/>
                <a:latin typeface="Calibri" pitchFamily="34" charset="0"/>
                <a:cs typeface="Arial" pitchFamily="34" charset="0"/>
              </a:rPr>
              <a:t>Balanço I</a:t>
            </a:r>
            <a:endParaRPr kumimoji="0" lang="pt-PT" sz="1600" b="0" i="0" u="none" strike="noStrike" cap="none" normalizeH="0" baseline="0" dirty="0" smtClean="0">
              <a:ln>
                <a:noFill/>
              </a:ln>
              <a:solidFill>
                <a:schemeClr val="tx1"/>
              </a:solidFill>
              <a:effectLst/>
              <a:latin typeface="Calibri" pitchFamily="34" charset="0"/>
              <a:cs typeface="Arial" pitchFamily="34" charset="0"/>
            </a:endParaRPr>
          </a:p>
        </p:txBody>
      </p:sp>
      <p:sp>
        <p:nvSpPr>
          <p:cNvPr id="9" name="Rectangle 12"/>
          <p:cNvSpPr>
            <a:spLocks noChangeArrowheads="1"/>
          </p:cNvSpPr>
          <p:nvPr/>
        </p:nvSpPr>
        <p:spPr bwMode="auto">
          <a:xfrm>
            <a:off x="1022648" y="2943200"/>
            <a:ext cx="1368152" cy="1800200"/>
          </a:xfrm>
          <a:prstGeom prst="rect">
            <a:avLst/>
          </a:prstGeom>
          <a:solidFill>
            <a:srgbClr val="FFFFFF"/>
          </a:solidFill>
          <a:ln w="9525">
            <a:solidFill>
              <a:srgbClr val="548DD4"/>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i="0" u="none" strike="noStrike" cap="none" normalizeH="0" baseline="0" dirty="0" smtClean="0">
                <a:ln>
                  <a:noFill/>
                </a:ln>
                <a:solidFill>
                  <a:schemeClr val="tx1"/>
                </a:solidFill>
                <a:effectLst/>
                <a:latin typeface="Calibri" pitchFamily="34" charset="0"/>
                <a:cs typeface="Arial" pitchFamily="34" charset="0"/>
              </a:rPr>
              <a:t>Activo</a:t>
            </a:r>
          </a:p>
          <a:p>
            <a:pPr marL="0" marR="0" lvl="0" indent="0" algn="ctr" defTabSz="914400" rtl="0" eaLnBrk="1" fontAlgn="base" latinLnBrk="0" hangingPunct="1">
              <a:lnSpc>
                <a:spcPct val="100000"/>
              </a:lnSpc>
              <a:spcBef>
                <a:spcPct val="0"/>
              </a:spcBef>
              <a:spcAft>
                <a:spcPct val="0"/>
              </a:spcAft>
              <a:buClrTx/>
              <a:buSzTx/>
              <a:buFontTx/>
              <a:buNone/>
              <a:tabLst/>
            </a:pPr>
            <a:r>
              <a:rPr lang="pt-PT" sz="1400" b="1" dirty="0" smtClean="0">
                <a:latin typeface="Calibri" pitchFamily="34" charset="0"/>
                <a:cs typeface="Arial" pitchFamily="34" charset="0"/>
              </a:rPr>
              <a:t>(1 M €)</a:t>
            </a: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ANC (0,5 M€)</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Activo</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Corrente</a:t>
            </a:r>
          </a:p>
          <a:p>
            <a:pPr marL="0" marR="0" lvl="0" indent="0" algn="ctr" defTabSz="914400" rtl="0" eaLnBrk="1" fontAlgn="base" latinLnBrk="0" hangingPunct="1">
              <a:lnSpc>
                <a:spcPct val="100000"/>
              </a:lnSpc>
              <a:spcBef>
                <a:spcPct val="0"/>
              </a:spcBef>
              <a:spcAft>
                <a:spcPct val="0"/>
              </a:spcAft>
              <a:buClrTx/>
              <a:buSzTx/>
              <a:buFontTx/>
              <a:buNone/>
              <a:tabLst/>
            </a:pPr>
            <a:r>
              <a:rPr lang="pt-PT" sz="1400" dirty="0" smtClean="0">
                <a:latin typeface="Calibri" pitchFamily="34" charset="0"/>
                <a:cs typeface="Arial" pitchFamily="34" charset="0"/>
              </a:rPr>
              <a:t>(0,5 M€)</a:t>
            </a: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p:txBody>
      </p:sp>
      <p:sp>
        <p:nvSpPr>
          <p:cNvPr id="10" name="Rectangle 13"/>
          <p:cNvSpPr>
            <a:spLocks noChangeArrowheads="1"/>
          </p:cNvSpPr>
          <p:nvPr/>
        </p:nvSpPr>
        <p:spPr bwMode="auto">
          <a:xfrm>
            <a:off x="2462808" y="2943200"/>
            <a:ext cx="1368152" cy="1800200"/>
          </a:xfrm>
          <a:prstGeom prst="rect">
            <a:avLst/>
          </a:prstGeom>
          <a:solidFill>
            <a:srgbClr val="FFFFFF"/>
          </a:solidFill>
          <a:ln w="9525">
            <a:solidFill>
              <a:srgbClr val="548DD4"/>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i="0" u="none" strike="noStrike" cap="none" normalizeH="0" baseline="0" dirty="0" smtClean="0">
                <a:ln>
                  <a:noFill/>
                </a:ln>
                <a:solidFill>
                  <a:schemeClr val="tx1"/>
                </a:solidFill>
                <a:effectLst/>
                <a:latin typeface="Calibri" pitchFamily="34" charset="0"/>
                <a:cs typeface="Arial" pitchFamily="34" charset="0"/>
              </a:rPr>
              <a:t>CP</a:t>
            </a:r>
            <a:r>
              <a:rPr kumimoji="0" lang="pt-PT" sz="1400" b="1" i="0" u="none" strike="noStrike" cap="none" normalizeH="0" dirty="0" smtClean="0">
                <a:ln>
                  <a:noFill/>
                </a:ln>
                <a:solidFill>
                  <a:schemeClr val="tx1"/>
                </a:solidFill>
                <a:effectLst/>
                <a:latin typeface="Calibri" pitchFamily="34" charset="0"/>
                <a:cs typeface="Arial" pitchFamily="34" charset="0"/>
              </a:rPr>
              <a:t> (0,4 M€)</a:t>
            </a:r>
            <a:endParaRPr kumimoji="0" lang="pt-PT" sz="1400" b="1"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i="0" u="none" strike="noStrike" cap="none" normalizeH="0" baseline="0" dirty="0" smtClean="0">
                <a:ln>
                  <a:noFill/>
                </a:ln>
                <a:solidFill>
                  <a:schemeClr val="tx1"/>
                </a:solidFill>
                <a:effectLst/>
                <a:latin typeface="Calibri" pitchFamily="34" charset="0"/>
                <a:cs typeface="Arial" pitchFamily="34" charset="0"/>
              </a:rPr>
              <a:t>Passivo</a:t>
            </a: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PNC (0,2 M€)</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Passivo</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Corrente</a:t>
            </a:r>
            <a:endParaRPr lang="pt-PT" sz="1400" dirty="0" smtClean="0">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(0,4</a:t>
            </a:r>
            <a:r>
              <a:rPr kumimoji="0" lang="pt-PT" sz="1400" b="0" i="0" u="none" strike="noStrike" cap="none" normalizeH="0" dirty="0" smtClean="0">
                <a:ln>
                  <a:noFill/>
                </a:ln>
                <a:solidFill>
                  <a:schemeClr val="tx1"/>
                </a:solidFill>
                <a:effectLst/>
                <a:latin typeface="Calibri" pitchFamily="34" charset="0"/>
                <a:cs typeface="Arial" pitchFamily="34" charset="0"/>
              </a:rPr>
              <a:t> M€)</a:t>
            </a: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p:txBody>
      </p:sp>
      <p:cxnSp>
        <p:nvCxnSpPr>
          <p:cNvPr id="11" name="Conexão recta 10"/>
          <p:cNvCxnSpPr/>
          <p:nvPr/>
        </p:nvCxnSpPr>
        <p:spPr>
          <a:xfrm>
            <a:off x="2462808" y="3375248"/>
            <a:ext cx="1368152"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Rectângulo 11"/>
          <p:cNvSpPr/>
          <p:nvPr/>
        </p:nvSpPr>
        <p:spPr>
          <a:xfrm>
            <a:off x="1526704" y="5823520"/>
            <a:ext cx="5976664" cy="400110"/>
          </a:xfrm>
          <a:prstGeom prst="rect">
            <a:avLst/>
          </a:prstGeom>
          <a:solidFill>
            <a:schemeClr val="accent1">
              <a:lumMod val="75000"/>
            </a:schemeClr>
          </a:solidFill>
          <a:effectLst>
            <a:outerShdw blurRad="50800" dist="38100" dir="18900000" algn="bl" rotWithShape="0">
              <a:prstClr val="black">
                <a:alpha val="40000"/>
              </a:prstClr>
            </a:outerShdw>
          </a:effectLst>
        </p:spPr>
        <p:txBody>
          <a:bodyPr wrap="square">
            <a:spAutoFit/>
          </a:bodyPr>
          <a:lstStyle/>
          <a:p>
            <a:pPr lvl="0" algn="ctr"/>
            <a:r>
              <a:rPr lang="pt-PT" sz="2000" dirty="0" smtClean="0">
                <a:solidFill>
                  <a:schemeClr val="bg1"/>
                </a:solidFill>
              </a:rPr>
              <a:t>É relevante a repartição entre corrente e não corrente</a:t>
            </a:r>
            <a:endParaRPr lang="pt-PT" sz="2000" dirty="0">
              <a:solidFill>
                <a:schemeClr val="bg1"/>
              </a:solidFill>
            </a:endParaRPr>
          </a:p>
        </p:txBody>
      </p:sp>
      <p:sp>
        <p:nvSpPr>
          <p:cNvPr id="13" name="Rectângulo arredondado 12"/>
          <p:cNvSpPr/>
          <p:nvPr/>
        </p:nvSpPr>
        <p:spPr>
          <a:xfrm>
            <a:off x="662608" y="1647056"/>
            <a:ext cx="1872208" cy="504056"/>
          </a:xfrm>
          <a:prstGeom prst="roundRect">
            <a:avLst/>
          </a:prstGeom>
          <a:solidFill>
            <a:schemeClr val="tx2">
              <a:lumMod val="20000"/>
              <a:lumOff val="8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002060"/>
                </a:solidFill>
              </a:rPr>
              <a:t>Balanço</a:t>
            </a:r>
            <a:endParaRPr lang="pt-PT" b="1" dirty="0">
              <a:solidFill>
                <a:srgbClr val="002060"/>
              </a:solidFill>
            </a:endParaRPr>
          </a:p>
        </p:txBody>
      </p:sp>
      <p:sp>
        <p:nvSpPr>
          <p:cNvPr id="14" name="Rectângulo 13"/>
          <p:cNvSpPr/>
          <p:nvPr/>
        </p:nvSpPr>
        <p:spPr>
          <a:xfrm>
            <a:off x="4191000" y="1143000"/>
            <a:ext cx="4572000" cy="923330"/>
          </a:xfrm>
          <a:prstGeom prst="rect">
            <a:avLst/>
          </a:prstGeom>
          <a:solidFill>
            <a:schemeClr val="tx2">
              <a:lumMod val="40000"/>
              <a:lumOff val="60000"/>
            </a:schemeClr>
          </a:solidFill>
          <a:effectLst>
            <a:outerShdw blurRad="50800" dist="38100" dir="18900000" algn="bl" rotWithShape="0">
              <a:prstClr val="black">
                <a:alpha val="40000"/>
              </a:prstClr>
            </a:outerShdw>
          </a:effectLst>
        </p:spPr>
        <p:txBody>
          <a:bodyPr>
            <a:spAutoFit/>
          </a:bodyPr>
          <a:lstStyle/>
          <a:p>
            <a:pPr algn="ctr"/>
            <a:r>
              <a:rPr lang="pt-PT" b="1" dirty="0" smtClean="0"/>
              <a:t>Regra do equilíbrio financeiro mínimo</a:t>
            </a:r>
          </a:p>
          <a:p>
            <a:pPr algn="ctr"/>
            <a:r>
              <a:rPr lang="pt-PT" dirty="0" smtClean="0"/>
              <a:t>Capital permanente deve ser igual ou maior do que o activo não corrente</a:t>
            </a:r>
            <a:endParaRPr lang="pt-PT" dirty="0"/>
          </a:p>
        </p:txBody>
      </p:sp>
      <p:sp>
        <p:nvSpPr>
          <p:cNvPr id="15" name="Rectangle 11"/>
          <p:cNvSpPr>
            <a:spLocks noChangeArrowheads="1"/>
          </p:cNvSpPr>
          <p:nvPr/>
        </p:nvSpPr>
        <p:spPr bwMode="auto">
          <a:xfrm>
            <a:off x="5127104" y="2583160"/>
            <a:ext cx="2808312" cy="288032"/>
          </a:xfrm>
          <a:prstGeom prst="rect">
            <a:avLst/>
          </a:prstGeom>
          <a:solidFill>
            <a:srgbClr val="365F91"/>
          </a:solidFill>
          <a:ln w="9525">
            <a:solidFill>
              <a:srgbClr val="548DD4"/>
            </a:solidFill>
            <a:miter lim="800000"/>
            <a:headEnd/>
            <a:tailEnd/>
          </a:ln>
          <a:effectLst>
            <a:outerShdw blurRad="50800" dist="38100" dir="18900000" algn="bl" rotWithShape="0">
              <a:prstClr val="black">
                <a:alpha val="40000"/>
              </a:prst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pt-PT" sz="1600" b="1" i="0" u="none" strike="noStrike" cap="none" normalizeH="0" baseline="0" dirty="0" smtClean="0">
                <a:ln>
                  <a:noFill/>
                </a:ln>
                <a:solidFill>
                  <a:srgbClr val="FFFFFF"/>
                </a:solidFill>
                <a:effectLst/>
                <a:latin typeface="Calibri" pitchFamily="34" charset="0"/>
                <a:cs typeface="Arial" pitchFamily="34" charset="0"/>
              </a:rPr>
              <a:t>Balanço II</a:t>
            </a:r>
            <a:endParaRPr kumimoji="0" lang="pt-PT" sz="1600" b="0" i="0" u="none" strike="noStrike" cap="none" normalizeH="0" baseline="0" dirty="0" smtClean="0">
              <a:ln>
                <a:noFill/>
              </a:ln>
              <a:solidFill>
                <a:schemeClr val="tx1"/>
              </a:solidFill>
              <a:effectLst/>
              <a:latin typeface="Calibri" pitchFamily="34" charset="0"/>
              <a:cs typeface="Arial" pitchFamily="34" charset="0"/>
            </a:endParaRPr>
          </a:p>
        </p:txBody>
      </p:sp>
      <p:sp>
        <p:nvSpPr>
          <p:cNvPr id="16" name="Rectangle 12"/>
          <p:cNvSpPr>
            <a:spLocks noChangeArrowheads="1"/>
          </p:cNvSpPr>
          <p:nvPr/>
        </p:nvSpPr>
        <p:spPr bwMode="auto">
          <a:xfrm>
            <a:off x="5127104" y="2943200"/>
            <a:ext cx="1368152" cy="1800200"/>
          </a:xfrm>
          <a:prstGeom prst="rect">
            <a:avLst/>
          </a:prstGeom>
          <a:solidFill>
            <a:srgbClr val="FFFFFF"/>
          </a:solidFill>
          <a:ln w="9525">
            <a:solidFill>
              <a:srgbClr val="548DD4"/>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i="0" u="none" strike="noStrike" cap="none" normalizeH="0" baseline="0" dirty="0" smtClean="0">
                <a:ln>
                  <a:noFill/>
                </a:ln>
                <a:solidFill>
                  <a:schemeClr val="tx1"/>
                </a:solidFill>
                <a:effectLst/>
                <a:latin typeface="Calibri" pitchFamily="34" charset="0"/>
                <a:cs typeface="Arial" pitchFamily="34" charset="0"/>
              </a:rPr>
              <a:t>Activo</a:t>
            </a:r>
          </a:p>
          <a:p>
            <a:pPr marL="0" marR="0" lvl="0" indent="0" algn="ctr" defTabSz="914400" rtl="0" eaLnBrk="1" fontAlgn="base" latinLnBrk="0" hangingPunct="1">
              <a:lnSpc>
                <a:spcPct val="100000"/>
              </a:lnSpc>
              <a:spcBef>
                <a:spcPct val="0"/>
              </a:spcBef>
              <a:spcAft>
                <a:spcPct val="0"/>
              </a:spcAft>
              <a:buClrTx/>
              <a:buSzTx/>
              <a:buFontTx/>
              <a:buNone/>
              <a:tabLst/>
            </a:pPr>
            <a:r>
              <a:rPr lang="pt-PT" sz="1400" b="1" dirty="0" smtClean="0">
                <a:latin typeface="Calibri" pitchFamily="34" charset="0"/>
                <a:cs typeface="Arial" pitchFamily="34" charset="0"/>
              </a:rPr>
              <a:t>(1 M €)</a:t>
            </a: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ANC (0,7 M€)</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Activo</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Corrente</a:t>
            </a:r>
          </a:p>
          <a:p>
            <a:pPr marL="0" marR="0" lvl="0" indent="0" algn="ctr" defTabSz="914400" rtl="0" eaLnBrk="1" fontAlgn="base" latinLnBrk="0" hangingPunct="1">
              <a:lnSpc>
                <a:spcPct val="100000"/>
              </a:lnSpc>
              <a:spcBef>
                <a:spcPct val="0"/>
              </a:spcBef>
              <a:spcAft>
                <a:spcPct val="0"/>
              </a:spcAft>
              <a:buClrTx/>
              <a:buSzTx/>
              <a:buFontTx/>
              <a:buNone/>
              <a:tabLst/>
            </a:pPr>
            <a:r>
              <a:rPr lang="pt-PT" sz="1400" dirty="0" smtClean="0">
                <a:latin typeface="Calibri" pitchFamily="34" charset="0"/>
                <a:cs typeface="Arial" pitchFamily="34" charset="0"/>
              </a:rPr>
              <a:t>(0,3 M€)</a:t>
            </a: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p:txBody>
      </p:sp>
      <p:sp>
        <p:nvSpPr>
          <p:cNvPr id="17" name="Rectangle 13"/>
          <p:cNvSpPr>
            <a:spLocks noChangeArrowheads="1"/>
          </p:cNvSpPr>
          <p:nvPr/>
        </p:nvSpPr>
        <p:spPr bwMode="auto">
          <a:xfrm>
            <a:off x="6567264" y="2943200"/>
            <a:ext cx="1368152" cy="1800200"/>
          </a:xfrm>
          <a:prstGeom prst="rect">
            <a:avLst/>
          </a:prstGeom>
          <a:solidFill>
            <a:srgbClr val="FFFFFF"/>
          </a:solidFill>
          <a:ln w="9525">
            <a:solidFill>
              <a:srgbClr val="548DD4"/>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i="0" u="none" strike="noStrike" cap="none" normalizeH="0" baseline="0" dirty="0" smtClean="0">
                <a:ln>
                  <a:noFill/>
                </a:ln>
                <a:solidFill>
                  <a:schemeClr val="tx1"/>
                </a:solidFill>
                <a:effectLst/>
                <a:latin typeface="Calibri" pitchFamily="34" charset="0"/>
                <a:cs typeface="Arial" pitchFamily="34" charset="0"/>
              </a:rPr>
              <a:t>CP</a:t>
            </a:r>
            <a:r>
              <a:rPr kumimoji="0" lang="pt-PT" sz="1400" b="1" i="0" u="none" strike="noStrike" cap="none" normalizeH="0" dirty="0" smtClean="0">
                <a:ln>
                  <a:noFill/>
                </a:ln>
                <a:solidFill>
                  <a:schemeClr val="tx1"/>
                </a:solidFill>
                <a:effectLst/>
                <a:latin typeface="Calibri" pitchFamily="34" charset="0"/>
                <a:cs typeface="Arial" pitchFamily="34" charset="0"/>
              </a:rPr>
              <a:t> (0,4 M€)</a:t>
            </a:r>
            <a:endParaRPr kumimoji="0" lang="pt-PT" sz="1400" b="1"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1" i="0" u="none" strike="noStrike" cap="none" normalizeH="0" baseline="0" dirty="0" smtClean="0">
                <a:ln>
                  <a:noFill/>
                </a:ln>
                <a:solidFill>
                  <a:schemeClr val="tx1"/>
                </a:solidFill>
                <a:effectLst/>
                <a:latin typeface="Calibri" pitchFamily="34" charset="0"/>
                <a:cs typeface="Arial" pitchFamily="34" charset="0"/>
              </a:rPr>
              <a:t>Passivo</a:t>
            </a: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PNC (0,2 M€)</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Passivo</a:t>
            </a: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Corrente</a:t>
            </a:r>
            <a:endParaRPr lang="pt-PT" sz="1400" dirty="0" smtClean="0">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chemeClr val="tx1"/>
                </a:solidFill>
                <a:effectLst/>
                <a:latin typeface="Calibri" pitchFamily="34" charset="0"/>
                <a:cs typeface="Arial" pitchFamily="34" charset="0"/>
              </a:rPr>
              <a:t>(0,4</a:t>
            </a:r>
            <a:r>
              <a:rPr kumimoji="0" lang="pt-PT" sz="1400" b="0" i="0" u="none" strike="noStrike" cap="none" normalizeH="0" dirty="0" smtClean="0">
                <a:ln>
                  <a:noFill/>
                </a:ln>
                <a:solidFill>
                  <a:schemeClr val="tx1"/>
                </a:solidFill>
                <a:effectLst/>
                <a:latin typeface="Calibri" pitchFamily="34" charset="0"/>
                <a:cs typeface="Arial" pitchFamily="34" charset="0"/>
              </a:rPr>
              <a:t> M€)</a:t>
            </a:r>
            <a:endParaRPr kumimoji="0" lang="pt-PT" sz="1400" b="0" i="0" u="none" strike="noStrike" cap="none" normalizeH="0" baseline="0" dirty="0" smtClean="0">
              <a:ln>
                <a:noFill/>
              </a:ln>
              <a:solidFill>
                <a:schemeClr val="tx1"/>
              </a:solidFill>
              <a:effectLst/>
              <a:latin typeface="Calibri" pitchFamily="34" charset="0"/>
              <a:cs typeface="Arial" pitchFamily="34" charset="0"/>
            </a:endParaRPr>
          </a:p>
        </p:txBody>
      </p:sp>
      <p:cxnSp>
        <p:nvCxnSpPr>
          <p:cNvPr id="18" name="Conexão recta 17"/>
          <p:cNvCxnSpPr/>
          <p:nvPr/>
        </p:nvCxnSpPr>
        <p:spPr>
          <a:xfrm>
            <a:off x="6567264" y="3375248"/>
            <a:ext cx="1368152"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Rectangle 11"/>
          <p:cNvSpPr>
            <a:spLocks noChangeArrowheads="1"/>
          </p:cNvSpPr>
          <p:nvPr/>
        </p:nvSpPr>
        <p:spPr bwMode="auto">
          <a:xfrm>
            <a:off x="1022648" y="4815408"/>
            <a:ext cx="2808312" cy="288032"/>
          </a:xfrm>
          <a:prstGeom prst="rect">
            <a:avLst/>
          </a:prstGeom>
          <a:solidFill>
            <a:schemeClr val="tx2">
              <a:lumMod val="20000"/>
              <a:lumOff val="80000"/>
            </a:schemeClr>
          </a:solidFill>
          <a:ln w="9525">
            <a:solidFill>
              <a:srgbClr val="548DD4"/>
            </a:solidFill>
            <a:miter lim="800000"/>
            <a:headEnd/>
            <a:tailEnd/>
          </a:ln>
          <a:effectLst>
            <a:outerShdw blurRad="50800" dist="38100" dir="18900000" algn="bl" rotWithShape="0">
              <a:prstClr val="black">
                <a:alpha val="40000"/>
              </a:prst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pt-PT" sz="1600" b="1" i="0" u="none" strike="noStrike" cap="none" normalizeH="0" baseline="0" dirty="0" smtClean="0">
                <a:ln>
                  <a:noFill/>
                </a:ln>
                <a:solidFill>
                  <a:srgbClr val="002060"/>
                </a:solidFill>
                <a:effectLst/>
                <a:latin typeface="Calibri" pitchFamily="34" charset="0"/>
                <a:cs typeface="Arial" pitchFamily="34" charset="0"/>
              </a:rPr>
              <a:t>Capital</a:t>
            </a:r>
            <a:r>
              <a:rPr kumimoji="0" lang="pt-PT" sz="1600" b="1" i="0" u="none" strike="noStrike" cap="none" normalizeH="0" dirty="0" smtClean="0">
                <a:ln>
                  <a:noFill/>
                </a:ln>
                <a:solidFill>
                  <a:srgbClr val="002060"/>
                </a:solidFill>
                <a:effectLst/>
                <a:latin typeface="Calibri" pitchFamily="34" charset="0"/>
                <a:cs typeface="Arial" pitchFamily="34" charset="0"/>
              </a:rPr>
              <a:t> Permanente = 0,6 M€</a:t>
            </a:r>
            <a:endParaRPr kumimoji="0" lang="pt-PT" sz="1600" b="0" i="0" u="none" strike="noStrike" cap="none" normalizeH="0" baseline="0" dirty="0" smtClean="0">
              <a:ln>
                <a:noFill/>
              </a:ln>
              <a:solidFill>
                <a:srgbClr val="002060"/>
              </a:solidFill>
              <a:effectLst/>
              <a:latin typeface="Calibri" pitchFamily="34" charset="0"/>
              <a:cs typeface="Arial" pitchFamily="34" charset="0"/>
            </a:endParaRPr>
          </a:p>
        </p:txBody>
      </p:sp>
      <p:sp>
        <p:nvSpPr>
          <p:cNvPr id="20" name="Rectangle 11"/>
          <p:cNvSpPr>
            <a:spLocks noChangeArrowheads="1"/>
          </p:cNvSpPr>
          <p:nvPr/>
        </p:nvSpPr>
        <p:spPr bwMode="auto">
          <a:xfrm>
            <a:off x="1022648" y="5175448"/>
            <a:ext cx="2808312" cy="288032"/>
          </a:xfrm>
          <a:prstGeom prst="rect">
            <a:avLst/>
          </a:prstGeom>
          <a:solidFill>
            <a:schemeClr val="tx2">
              <a:lumMod val="40000"/>
              <a:lumOff val="60000"/>
            </a:schemeClr>
          </a:solidFill>
          <a:ln w="9525">
            <a:solidFill>
              <a:srgbClr val="548DD4"/>
            </a:solidFill>
            <a:miter lim="800000"/>
            <a:headEnd/>
            <a:tailEnd/>
          </a:ln>
          <a:effectLst>
            <a:outerShdw blurRad="50800" dist="38100" dir="18900000" algn="bl" rotWithShape="0">
              <a:prstClr val="black">
                <a:alpha val="40000"/>
              </a:prst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pt-PT" sz="1600" b="1" i="0" u="none" strike="noStrike" cap="none" normalizeH="0" baseline="0" dirty="0" smtClean="0">
                <a:ln>
                  <a:noFill/>
                </a:ln>
                <a:solidFill>
                  <a:srgbClr val="002060"/>
                </a:solidFill>
                <a:effectLst/>
                <a:latin typeface="Calibri" pitchFamily="34" charset="0"/>
                <a:cs typeface="Arial" pitchFamily="34" charset="0"/>
              </a:rPr>
              <a:t>ANC</a:t>
            </a:r>
            <a:r>
              <a:rPr kumimoji="0" lang="pt-PT" sz="1600" b="1" i="0" u="none" strike="noStrike" cap="none" normalizeH="0" dirty="0" smtClean="0">
                <a:ln>
                  <a:noFill/>
                </a:ln>
                <a:solidFill>
                  <a:srgbClr val="002060"/>
                </a:solidFill>
                <a:effectLst/>
                <a:latin typeface="Calibri" pitchFamily="34" charset="0"/>
                <a:cs typeface="Arial" pitchFamily="34" charset="0"/>
              </a:rPr>
              <a:t> = 0,5 M€</a:t>
            </a:r>
            <a:endParaRPr kumimoji="0" lang="pt-PT" sz="1600" b="0" i="0" u="none" strike="noStrike" cap="none" normalizeH="0" baseline="0" dirty="0" smtClean="0">
              <a:ln>
                <a:noFill/>
              </a:ln>
              <a:solidFill>
                <a:srgbClr val="002060"/>
              </a:solidFill>
              <a:effectLst/>
              <a:latin typeface="Calibri" pitchFamily="34" charset="0"/>
              <a:cs typeface="Arial" pitchFamily="34" charset="0"/>
            </a:endParaRPr>
          </a:p>
        </p:txBody>
      </p:sp>
      <p:sp>
        <p:nvSpPr>
          <p:cNvPr id="21" name="Rectangle 11"/>
          <p:cNvSpPr>
            <a:spLocks noChangeArrowheads="1"/>
          </p:cNvSpPr>
          <p:nvPr/>
        </p:nvSpPr>
        <p:spPr bwMode="auto">
          <a:xfrm>
            <a:off x="5127104" y="4815408"/>
            <a:ext cx="2808312" cy="288032"/>
          </a:xfrm>
          <a:prstGeom prst="rect">
            <a:avLst/>
          </a:prstGeom>
          <a:solidFill>
            <a:schemeClr val="tx2">
              <a:lumMod val="20000"/>
              <a:lumOff val="80000"/>
            </a:schemeClr>
          </a:solidFill>
          <a:ln w="9525">
            <a:solidFill>
              <a:srgbClr val="548DD4"/>
            </a:solidFill>
            <a:miter lim="800000"/>
            <a:headEnd/>
            <a:tailEnd/>
          </a:ln>
          <a:effectLst>
            <a:outerShdw blurRad="50800" dist="38100" dir="18900000" algn="bl" rotWithShape="0">
              <a:prstClr val="black">
                <a:alpha val="40000"/>
              </a:prst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pt-PT" sz="1600" b="1" i="0" u="none" strike="noStrike" cap="none" normalizeH="0" baseline="0" dirty="0" smtClean="0">
                <a:ln>
                  <a:noFill/>
                </a:ln>
                <a:solidFill>
                  <a:srgbClr val="002060"/>
                </a:solidFill>
                <a:effectLst/>
                <a:latin typeface="Calibri" pitchFamily="34" charset="0"/>
                <a:cs typeface="Arial" pitchFamily="34" charset="0"/>
              </a:rPr>
              <a:t>Capital</a:t>
            </a:r>
            <a:r>
              <a:rPr kumimoji="0" lang="pt-PT" sz="1600" b="1" i="0" u="none" strike="noStrike" cap="none" normalizeH="0" dirty="0" smtClean="0">
                <a:ln>
                  <a:noFill/>
                </a:ln>
                <a:solidFill>
                  <a:srgbClr val="002060"/>
                </a:solidFill>
                <a:effectLst/>
                <a:latin typeface="Calibri" pitchFamily="34" charset="0"/>
                <a:cs typeface="Arial" pitchFamily="34" charset="0"/>
              </a:rPr>
              <a:t> Permanente = 0,6 M€</a:t>
            </a:r>
            <a:endParaRPr kumimoji="0" lang="pt-PT" sz="1600" b="0" i="0" u="none" strike="noStrike" cap="none" normalizeH="0" baseline="0" dirty="0" smtClean="0">
              <a:ln>
                <a:noFill/>
              </a:ln>
              <a:solidFill>
                <a:srgbClr val="002060"/>
              </a:solidFill>
              <a:effectLst/>
              <a:latin typeface="Calibri" pitchFamily="34" charset="0"/>
              <a:cs typeface="Arial" pitchFamily="34" charset="0"/>
            </a:endParaRPr>
          </a:p>
        </p:txBody>
      </p:sp>
      <p:sp>
        <p:nvSpPr>
          <p:cNvPr id="22" name="Rectangle 11"/>
          <p:cNvSpPr>
            <a:spLocks noChangeArrowheads="1"/>
          </p:cNvSpPr>
          <p:nvPr/>
        </p:nvSpPr>
        <p:spPr bwMode="auto">
          <a:xfrm>
            <a:off x="5127104" y="5175448"/>
            <a:ext cx="2808312" cy="288032"/>
          </a:xfrm>
          <a:prstGeom prst="rect">
            <a:avLst/>
          </a:prstGeom>
          <a:solidFill>
            <a:schemeClr val="tx2">
              <a:lumMod val="40000"/>
              <a:lumOff val="60000"/>
            </a:schemeClr>
          </a:solidFill>
          <a:ln w="9525">
            <a:solidFill>
              <a:srgbClr val="548DD4"/>
            </a:solidFill>
            <a:miter lim="800000"/>
            <a:headEnd/>
            <a:tailEnd/>
          </a:ln>
          <a:effectLst>
            <a:outerShdw blurRad="50800" dist="38100" dir="18900000" algn="bl" rotWithShape="0">
              <a:prstClr val="black">
                <a:alpha val="40000"/>
              </a:prst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pt-PT" sz="1600" b="1" i="0" u="none" strike="noStrike" cap="none" normalizeH="0" baseline="0" dirty="0" smtClean="0">
                <a:ln>
                  <a:noFill/>
                </a:ln>
                <a:solidFill>
                  <a:srgbClr val="002060"/>
                </a:solidFill>
                <a:effectLst/>
                <a:latin typeface="Calibri" pitchFamily="34" charset="0"/>
                <a:cs typeface="Arial" pitchFamily="34" charset="0"/>
              </a:rPr>
              <a:t>ANC</a:t>
            </a:r>
            <a:r>
              <a:rPr kumimoji="0" lang="pt-PT" sz="1600" b="1" i="0" u="none" strike="noStrike" cap="none" normalizeH="0" dirty="0" smtClean="0">
                <a:ln>
                  <a:noFill/>
                </a:ln>
                <a:solidFill>
                  <a:srgbClr val="002060"/>
                </a:solidFill>
                <a:effectLst/>
                <a:latin typeface="Calibri" pitchFamily="34" charset="0"/>
                <a:cs typeface="Arial" pitchFamily="34" charset="0"/>
              </a:rPr>
              <a:t> = 0,7 M€</a:t>
            </a:r>
            <a:endParaRPr kumimoji="0" lang="pt-PT" sz="1600" b="0" i="0" u="none" strike="noStrike" cap="none" normalizeH="0" baseline="0" dirty="0" smtClean="0">
              <a:ln>
                <a:noFill/>
              </a:ln>
              <a:solidFill>
                <a:srgbClr val="002060"/>
              </a:solidFill>
              <a:effectLst/>
              <a:latin typeface="Calibri" pitchFamily="34" charset="0"/>
              <a:cs typeface="Arial" pitchFamily="34" charset="0"/>
            </a:endParaRPr>
          </a:p>
        </p:txBody>
      </p:sp>
      <p:sp>
        <p:nvSpPr>
          <p:cNvPr id="23" name="Rectângulo 22"/>
          <p:cNvSpPr/>
          <p:nvPr/>
        </p:nvSpPr>
        <p:spPr>
          <a:xfrm rot="16200000">
            <a:off x="446584" y="4959424"/>
            <a:ext cx="648072" cy="3600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accent3">
                    <a:lumMod val="50000"/>
                  </a:schemeClr>
                </a:solidFill>
              </a:rPr>
              <a:t>SIM</a:t>
            </a:r>
            <a:endParaRPr lang="pt-PT" b="1" dirty="0">
              <a:solidFill>
                <a:schemeClr val="accent3">
                  <a:lumMod val="50000"/>
                </a:schemeClr>
              </a:solidFill>
            </a:endParaRPr>
          </a:p>
        </p:txBody>
      </p:sp>
      <p:sp>
        <p:nvSpPr>
          <p:cNvPr id="24" name="Rectângulo 23"/>
          <p:cNvSpPr/>
          <p:nvPr/>
        </p:nvSpPr>
        <p:spPr>
          <a:xfrm rot="5400000">
            <a:off x="7935416" y="4959424"/>
            <a:ext cx="648072" cy="3600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rgbClr val="FF0000"/>
                </a:solidFill>
              </a:rPr>
              <a:t>NÃO</a:t>
            </a:r>
            <a:endParaRPr lang="pt-PT" b="1" dirty="0">
              <a:solidFill>
                <a:srgbClr val="FF0000"/>
              </a:solidFill>
            </a:endParaRPr>
          </a:p>
        </p:txBody>
      </p:sp>
      <p:pic>
        <p:nvPicPr>
          <p:cNvPr id="25" name="Imagem 24" descr="apoio.png"/>
          <p:cNvPicPr>
            <a:picLocks noChangeAspect="1"/>
          </p:cNvPicPr>
          <p:nvPr/>
        </p:nvPicPr>
        <p:blipFill>
          <a:blip r:embed="rId4" cstate="print"/>
          <a:stretch>
            <a:fillRect/>
          </a:stretch>
        </p:blipFill>
        <p:spPr>
          <a:xfrm>
            <a:off x="3830960" y="4095328"/>
            <a:ext cx="1269841" cy="1269841"/>
          </a:xfrm>
          <a:prstGeom prst="rect">
            <a:avLst/>
          </a:prstGeom>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94</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sp>
        <p:nvSpPr>
          <p:cNvPr id="8" name="Rectângulo 7"/>
          <p:cNvSpPr/>
          <p:nvPr/>
        </p:nvSpPr>
        <p:spPr>
          <a:xfrm>
            <a:off x="762000" y="1905000"/>
            <a:ext cx="7488832" cy="3785652"/>
          </a:xfrm>
          <a:prstGeom prst="rect">
            <a:avLst/>
          </a:prstGeom>
        </p:spPr>
        <p:txBody>
          <a:bodyPr wrap="square">
            <a:spAutoFit/>
          </a:bodyPr>
          <a:lstStyle/>
          <a:p>
            <a:pPr lvl="0" algn="just"/>
            <a:endParaRPr lang="pt-PT" sz="2000" dirty="0" smtClean="0">
              <a:solidFill>
                <a:schemeClr val="tx2">
                  <a:lumMod val="75000"/>
                </a:schemeClr>
              </a:solidFill>
            </a:endParaRPr>
          </a:p>
          <a:p>
            <a:pPr lvl="0" algn="just"/>
            <a:r>
              <a:rPr lang="pt-PT" sz="2000" dirty="0" smtClean="0">
                <a:solidFill>
                  <a:schemeClr val="tx2">
                    <a:lumMod val="75000"/>
                  </a:schemeClr>
                </a:solidFill>
              </a:rPr>
              <a:t>“abolição” dos chamados resultados extraordinários. Verifica-se também alguma simplificação e homogeneização das rubricas de gastos e perdas e rendimentos e ganhos operacionais</a:t>
            </a:r>
          </a:p>
          <a:p>
            <a:pPr lvl="0" algn="just"/>
            <a:endParaRPr lang="pt-PT" sz="2000" dirty="0" smtClean="0">
              <a:solidFill>
                <a:schemeClr val="tx2">
                  <a:lumMod val="75000"/>
                </a:schemeClr>
              </a:solidFill>
            </a:endParaRPr>
          </a:p>
          <a:p>
            <a:pPr lvl="0" algn="just"/>
            <a:r>
              <a:rPr lang="pt-PT" sz="2000" dirty="0" smtClean="0">
                <a:solidFill>
                  <a:schemeClr val="tx2">
                    <a:lumMod val="60000"/>
                    <a:lumOff val="40000"/>
                  </a:schemeClr>
                </a:solidFill>
              </a:rPr>
              <a:t>Rubrica “</a:t>
            </a:r>
            <a:r>
              <a:rPr lang="pt-PT" sz="2000" i="1" dirty="0" smtClean="0">
                <a:solidFill>
                  <a:schemeClr val="tx2">
                    <a:lumMod val="60000"/>
                    <a:lumOff val="40000"/>
                  </a:schemeClr>
                </a:solidFill>
              </a:rPr>
              <a:t>Resultado antes de depreciações, gastos de financiamento e impostos</a:t>
            </a:r>
            <a:r>
              <a:rPr lang="pt-PT" sz="2000" dirty="0" smtClean="0">
                <a:solidFill>
                  <a:schemeClr val="tx2">
                    <a:lumMod val="60000"/>
                    <a:lumOff val="40000"/>
                  </a:schemeClr>
                </a:solidFill>
              </a:rPr>
              <a:t>” traduz praticamente, o conceito de EBITDA (</a:t>
            </a:r>
            <a:r>
              <a:rPr lang="en-US" sz="2000" dirty="0" smtClean="0">
                <a:solidFill>
                  <a:schemeClr val="tx2">
                    <a:lumMod val="60000"/>
                    <a:lumOff val="40000"/>
                  </a:schemeClr>
                </a:solidFill>
              </a:rPr>
              <a:t>Earnings Before Interest, Taxes, Depreciation and Amortization)</a:t>
            </a:r>
            <a:endParaRPr lang="pt-PT" sz="2000" dirty="0" smtClean="0">
              <a:solidFill>
                <a:schemeClr val="tx2">
                  <a:lumMod val="60000"/>
                  <a:lumOff val="40000"/>
                </a:schemeClr>
              </a:solidFill>
            </a:endParaRPr>
          </a:p>
          <a:p>
            <a:pPr algn="just"/>
            <a:endParaRPr lang="pt-PT" sz="2000" dirty="0" smtClean="0">
              <a:solidFill>
                <a:schemeClr val="tx2">
                  <a:lumMod val="75000"/>
                </a:schemeClr>
              </a:solidFill>
            </a:endParaRPr>
          </a:p>
          <a:p>
            <a:pPr algn="just"/>
            <a:r>
              <a:rPr lang="pt-PT" sz="2000" dirty="0" smtClean="0">
                <a:solidFill>
                  <a:schemeClr val="tx2">
                    <a:lumMod val="75000"/>
                  </a:schemeClr>
                </a:solidFill>
              </a:rPr>
              <a:t>Obtenção directa do EBIT (</a:t>
            </a:r>
            <a:r>
              <a:rPr lang="pt-PT" sz="2000" dirty="0" err="1" smtClean="0">
                <a:solidFill>
                  <a:schemeClr val="tx2">
                    <a:lumMod val="75000"/>
                  </a:schemeClr>
                </a:solidFill>
              </a:rPr>
              <a:t>Earnings</a:t>
            </a:r>
            <a:r>
              <a:rPr lang="pt-PT" sz="2000" dirty="0" smtClean="0">
                <a:solidFill>
                  <a:schemeClr val="tx2">
                    <a:lumMod val="75000"/>
                  </a:schemeClr>
                </a:solidFill>
              </a:rPr>
              <a:t> </a:t>
            </a:r>
            <a:r>
              <a:rPr lang="pt-PT" sz="2000" dirty="0" err="1" smtClean="0">
                <a:solidFill>
                  <a:schemeClr val="tx2">
                    <a:lumMod val="75000"/>
                  </a:schemeClr>
                </a:solidFill>
              </a:rPr>
              <a:t>Before</a:t>
            </a:r>
            <a:r>
              <a:rPr lang="pt-PT" sz="2000" dirty="0" smtClean="0">
                <a:solidFill>
                  <a:schemeClr val="tx2">
                    <a:lumMod val="75000"/>
                  </a:schemeClr>
                </a:solidFill>
              </a:rPr>
              <a:t> </a:t>
            </a:r>
            <a:r>
              <a:rPr lang="pt-PT" sz="2000" dirty="0" err="1" smtClean="0">
                <a:solidFill>
                  <a:schemeClr val="tx2">
                    <a:lumMod val="75000"/>
                  </a:schemeClr>
                </a:solidFill>
              </a:rPr>
              <a:t>Interest</a:t>
            </a:r>
            <a:r>
              <a:rPr lang="pt-PT" sz="2000" dirty="0" smtClean="0">
                <a:solidFill>
                  <a:schemeClr val="tx2">
                    <a:lumMod val="75000"/>
                  </a:schemeClr>
                </a:solidFill>
              </a:rPr>
              <a:t> </a:t>
            </a:r>
            <a:r>
              <a:rPr lang="pt-PT" sz="2000" dirty="0" err="1" smtClean="0">
                <a:solidFill>
                  <a:schemeClr val="tx2">
                    <a:lumMod val="75000"/>
                  </a:schemeClr>
                </a:solidFill>
              </a:rPr>
              <a:t>and</a:t>
            </a:r>
            <a:r>
              <a:rPr lang="pt-PT" sz="2000" dirty="0" smtClean="0">
                <a:solidFill>
                  <a:schemeClr val="tx2">
                    <a:lumMod val="75000"/>
                  </a:schemeClr>
                </a:solidFill>
              </a:rPr>
              <a:t> Taxes) a partir da linha totalizadora “</a:t>
            </a:r>
            <a:r>
              <a:rPr lang="pt-PT" sz="2000" i="1" dirty="0" smtClean="0">
                <a:solidFill>
                  <a:schemeClr val="tx2">
                    <a:lumMod val="75000"/>
                  </a:schemeClr>
                </a:solidFill>
              </a:rPr>
              <a:t>Resultado operacional (antes de gastos de financiamento e impostos) </a:t>
            </a:r>
            <a:r>
              <a:rPr lang="pt-PT" sz="2000" dirty="0" smtClean="0">
                <a:solidFill>
                  <a:schemeClr val="tx2">
                    <a:lumMod val="75000"/>
                  </a:schemeClr>
                </a:solidFill>
              </a:rPr>
              <a:t>”</a:t>
            </a:r>
          </a:p>
        </p:txBody>
      </p:sp>
      <p:sp>
        <p:nvSpPr>
          <p:cNvPr id="9" name="Rectângulo arredondado 8"/>
          <p:cNvSpPr/>
          <p:nvPr/>
        </p:nvSpPr>
        <p:spPr>
          <a:xfrm>
            <a:off x="762000" y="1544960"/>
            <a:ext cx="3024336" cy="504056"/>
          </a:xfrm>
          <a:prstGeom prst="roundRect">
            <a:avLst/>
          </a:prstGeom>
          <a:solidFill>
            <a:schemeClr val="tx2">
              <a:lumMod val="20000"/>
              <a:lumOff val="8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pt-PT" b="1" dirty="0" smtClean="0">
                <a:solidFill>
                  <a:schemeClr val="tx2">
                    <a:lumMod val="75000"/>
                  </a:schemeClr>
                </a:solidFill>
              </a:rPr>
              <a:t>Demonstração dos resultados por naturezas</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95</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sp>
        <p:nvSpPr>
          <p:cNvPr id="8" name="Rectângulo arredondado 7"/>
          <p:cNvSpPr/>
          <p:nvPr/>
        </p:nvSpPr>
        <p:spPr>
          <a:xfrm>
            <a:off x="755576" y="1772816"/>
            <a:ext cx="3024336" cy="504056"/>
          </a:xfrm>
          <a:prstGeom prst="roundRect">
            <a:avLst/>
          </a:prstGeom>
          <a:solidFill>
            <a:schemeClr val="tx2">
              <a:lumMod val="20000"/>
              <a:lumOff val="8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pt-PT" b="1" dirty="0" smtClean="0">
                <a:solidFill>
                  <a:schemeClr val="tx2">
                    <a:lumMod val="75000"/>
                  </a:schemeClr>
                </a:solidFill>
              </a:rPr>
              <a:t>Demonstração dos fluxos de caixa</a:t>
            </a:r>
          </a:p>
        </p:txBody>
      </p:sp>
      <p:sp>
        <p:nvSpPr>
          <p:cNvPr id="9" name="Rectângulo 8"/>
          <p:cNvSpPr/>
          <p:nvPr/>
        </p:nvSpPr>
        <p:spPr>
          <a:xfrm>
            <a:off x="755576" y="2636912"/>
            <a:ext cx="3456384" cy="1938992"/>
          </a:xfrm>
          <a:prstGeom prst="rect">
            <a:avLst/>
          </a:prstGeom>
        </p:spPr>
        <p:txBody>
          <a:bodyPr wrap="square">
            <a:spAutoFit/>
          </a:bodyPr>
          <a:lstStyle/>
          <a:p>
            <a:pPr lvl="0" algn="just"/>
            <a:endParaRPr lang="pt-PT" sz="2000" dirty="0" smtClean="0">
              <a:solidFill>
                <a:schemeClr val="tx2">
                  <a:lumMod val="75000"/>
                </a:schemeClr>
              </a:solidFill>
            </a:endParaRPr>
          </a:p>
          <a:p>
            <a:pPr lvl="0" algn="just"/>
            <a:r>
              <a:rPr lang="pt-PT" sz="2000" dirty="0" smtClean="0">
                <a:solidFill>
                  <a:schemeClr val="tx2">
                    <a:lumMod val="75000"/>
                  </a:schemeClr>
                </a:solidFill>
              </a:rPr>
              <a:t>Abolição do método indirecto</a:t>
            </a:r>
          </a:p>
          <a:p>
            <a:pPr lvl="0" algn="just"/>
            <a:endParaRPr lang="pt-PT" sz="2000" dirty="0" smtClean="0">
              <a:solidFill>
                <a:schemeClr val="tx2">
                  <a:lumMod val="75000"/>
                </a:schemeClr>
              </a:solidFill>
            </a:endParaRPr>
          </a:p>
          <a:p>
            <a:pPr lvl="0" algn="just"/>
            <a:r>
              <a:rPr lang="pt-PT" sz="2000" dirty="0" smtClean="0">
                <a:solidFill>
                  <a:schemeClr val="tx2">
                    <a:lumMod val="60000"/>
                    <a:lumOff val="40000"/>
                  </a:schemeClr>
                </a:solidFill>
              </a:rPr>
              <a:t>Divisão em fluxos de caixa operacionais, investimento e de financiamento</a:t>
            </a:r>
          </a:p>
        </p:txBody>
      </p:sp>
      <p:pic>
        <p:nvPicPr>
          <p:cNvPr id="10" name="Imagem 9" descr="ScreenHunter_03 Jun. 24 15.22.gif"/>
          <p:cNvPicPr>
            <a:picLocks noChangeAspect="1"/>
          </p:cNvPicPr>
          <p:nvPr/>
        </p:nvPicPr>
        <p:blipFill>
          <a:blip r:embed="rId4" cstate="print"/>
          <a:stretch>
            <a:fillRect/>
          </a:stretch>
        </p:blipFill>
        <p:spPr>
          <a:xfrm>
            <a:off x="4572000" y="1484784"/>
            <a:ext cx="4176464" cy="4793634"/>
          </a:xfrm>
          <a:prstGeom prst="rect">
            <a:avLst/>
          </a:prstGeom>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Users\Goreti\AppData\Local\Microsoft\Windows Live Mail\WLMDSS.tmp\WLM11E4.tmp\Logo ESGT_Jpeg.jpg"/>
          <p:cNvPicPr>
            <a:picLocks noChangeAspect="1" noChangeArrowheads="1"/>
          </p:cNvPicPr>
          <p:nvPr/>
        </p:nvPicPr>
        <p:blipFill>
          <a:blip r:embed="rId3" cstate="print"/>
          <a:srcRect/>
          <a:stretch>
            <a:fillRect/>
          </a:stretch>
        </p:blipFill>
        <p:spPr bwMode="auto">
          <a:xfrm>
            <a:off x="7924800" y="0"/>
            <a:ext cx="1219200" cy="945502"/>
          </a:xfrm>
          <a:prstGeom prst="rect">
            <a:avLst/>
          </a:prstGeom>
          <a:noFill/>
          <a:ln w="9525">
            <a:noFill/>
            <a:miter lim="800000"/>
            <a:headEnd/>
            <a:tailEnd/>
          </a:ln>
        </p:spPr>
      </p:pic>
      <p:sp>
        <p:nvSpPr>
          <p:cNvPr id="4" name="CaixaDeTexto 3"/>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5" name="Marcador de Posição da Data 4"/>
          <p:cNvSpPr>
            <a:spLocks noGrp="1"/>
          </p:cNvSpPr>
          <p:nvPr>
            <p:ph type="dt" sz="half" idx="10"/>
          </p:nvPr>
        </p:nvSpPr>
        <p:spPr/>
        <p:txBody>
          <a:bodyPr/>
          <a:lstStyle/>
          <a:p>
            <a:r>
              <a:rPr lang="pt-PT" smtClean="0"/>
              <a:t>João Gomes /Jorge Pires</a:t>
            </a:r>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96</a:t>
            </a:fld>
            <a:endParaRPr lang="en-US"/>
          </a:p>
        </p:txBody>
      </p:sp>
      <p:sp>
        <p:nvSpPr>
          <p:cNvPr id="7" name="Marcador de Posição do Rodapé 6"/>
          <p:cNvSpPr>
            <a:spLocks noGrp="1"/>
          </p:cNvSpPr>
          <p:nvPr>
            <p:ph type="ftr" sz="quarter" idx="11"/>
          </p:nvPr>
        </p:nvSpPr>
        <p:spPr/>
        <p:txBody>
          <a:bodyPr/>
          <a:lstStyle/>
          <a:p>
            <a:r>
              <a:rPr lang="en-US" smtClean="0"/>
              <a:t>Contabilidade Financeira</a:t>
            </a:r>
            <a:endParaRPr lang="en-US"/>
          </a:p>
        </p:txBody>
      </p:sp>
      <p:sp>
        <p:nvSpPr>
          <p:cNvPr id="8" name="Rectângulo arredondado 7"/>
          <p:cNvSpPr/>
          <p:nvPr/>
        </p:nvSpPr>
        <p:spPr>
          <a:xfrm>
            <a:off x="762000" y="1295400"/>
            <a:ext cx="3024336" cy="504056"/>
          </a:xfrm>
          <a:prstGeom prst="roundRect">
            <a:avLst/>
          </a:prstGeom>
          <a:solidFill>
            <a:schemeClr val="tx2">
              <a:lumMod val="20000"/>
              <a:lumOff val="8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pt-PT" b="1" dirty="0" smtClean="0">
                <a:solidFill>
                  <a:schemeClr val="tx2">
                    <a:lumMod val="75000"/>
                  </a:schemeClr>
                </a:solidFill>
              </a:rPr>
              <a:t>Demonstração das alterações do capital próprio</a:t>
            </a:r>
          </a:p>
        </p:txBody>
      </p:sp>
      <p:sp>
        <p:nvSpPr>
          <p:cNvPr id="9" name="Rectângulo 8"/>
          <p:cNvSpPr/>
          <p:nvPr/>
        </p:nvSpPr>
        <p:spPr>
          <a:xfrm>
            <a:off x="762000" y="2087488"/>
            <a:ext cx="7488832" cy="1015663"/>
          </a:xfrm>
          <a:prstGeom prst="rect">
            <a:avLst/>
          </a:prstGeom>
        </p:spPr>
        <p:txBody>
          <a:bodyPr wrap="square">
            <a:spAutoFit/>
          </a:bodyPr>
          <a:lstStyle/>
          <a:p>
            <a:pPr lvl="0" algn="just"/>
            <a:r>
              <a:rPr lang="pt-PT" sz="2000" dirty="0" smtClean="0">
                <a:solidFill>
                  <a:schemeClr val="tx2">
                    <a:lumMod val="75000"/>
                  </a:schemeClr>
                </a:solidFill>
              </a:rPr>
              <a:t>Nova demonstração financeira</a:t>
            </a:r>
          </a:p>
          <a:p>
            <a:pPr lvl="0" algn="just"/>
            <a:r>
              <a:rPr lang="pt-PT" sz="2000" dirty="0" smtClean="0">
                <a:solidFill>
                  <a:schemeClr val="tx2">
                    <a:lumMod val="60000"/>
                    <a:lumOff val="40000"/>
                  </a:schemeClr>
                </a:solidFill>
              </a:rPr>
              <a:t>Análise detalhada das alterações no capital próprio</a:t>
            </a:r>
          </a:p>
          <a:p>
            <a:pPr algn="just"/>
            <a:r>
              <a:rPr lang="pt-PT" sz="2000" dirty="0" smtClean="0">
                <a:solidFill>
                  <a:schemeClr val="tx2">
                    <a:lumMod val="75000"/>
                  </a:schemeClr>
                </a:solidFill>
              </a:rPr>
              <a:t>Introdução do conceito de resultado integral</a:t>
            </a:r>
          </a:p>
        </p:txBody>
      </p:sp>
      <p:pic>
        <p:nvPicPr>
          <p:cNvPr id="10" name="Imagem 9" descr="ScreenHunter_02 Jun. 24 15.21.gif"/>
          <p:cNvPicPr>
            <a:picLocks noChangeAspect="1"/>
          </p:cNvPicPr>
          <p:nvPr/>
        </p:nvPicPr>
        <p:blipFill>
          <a:blip r:embed="rId4" cstate="print"/>
          <a:stretch>
            <a:fillRect/>
          </a:stretch>
        </p:blipFill>
        <p:spPr>
          <a:xfrm>
            <a:off x="1122040" y="3167608"/>
            <a:ext cx="6619875" cy="2857500"/>
          </a:xfrm>
          <a:prstGeom prst="rect">
            <a:avLst/>
          </a:prstGeo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pic>
        <p:nvPicPr>
          <p:cNvPr id="1026" name="Picture 2"/>
          <p:cNvPicPr>
            <a:picLocks noChangeAspect="1" noChangeArrowheads="1"/>
          </p:cNvPicPr>
          <p:nvPr/>
        </p:nvPicPr>
        <p:blipFill>
          <a:blip r:embed="rId3" cstate="print"/>
          <a:srcRect/>
          <a:stretch>
            <a:fillRect/>
          </a:stretch>
        </p:blipFill>
        <p:spPr bwMode="auto">
          <a:xfrm>
            <a:off x="928662" y="928670"/>
            <a:ext cx="7200922" cy="5257421"/>
          </a:xfrm>
          <a:prstGeom prst="rect">
            <a:avLst/>
          </a:prstGeom>
          <a:noFill/>
          <a:ln w="9525">
            <a:noFill/>
            <a:miter lim="800000"/>
            <a:headEnd/>
            <a:tailEnd/>
          </a:ln>
        </p:spPr>
      </p:pic>
      <p:sp>
        <p:nvSpPr>
          <p:cNvPr id="16" name="Oval 15"/>
          <p:cNvSpPr/>
          <p:nvPr/>
        </p:nvSpPr>
        <p:spPr>
          <a:xfrm>
            <a:off x="928662" y="1643050"/>
            <a:ext cx="2214578" cy="50006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7" name="Oval 16"/>
          <p:cNvSpPr/>
          <p:nvPr/>
        </p:nvSpPr>
        <p:spPr>
          <a:xfrm>
            <a:off x="857224" y="3571876"/>
            <a:ext cx="2214578" cy="50006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pic>
        <p:nvPicPr>
          <p:cNvPr id="7" name="Imagem 6"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8" name="CaixaDeTexto 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97</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357158" y="1571612"/>
            <a:ext cx="8010525" cy="4448175"/>
          </a:xfrm>
          <a:prstGeom prst="rect">
            <a:avLst/>
          </a:prstGeom>
          <a:noFill/>
          <a:ln w="9525">
            <a:noFill/>
            <a:miter lim="800000"/>
            <a:headEnd/>
            <a:tailEnd/>
          </a:ln>
        </p:spPr>
      </p:pic>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16" name="Oval 15"/>
          <p:cNvSpPr/>
          <p:nvPr/>
        </p:nvSpPr>
        <p:spPr>
          <a:xfrm>
            <a:off x="428596" y="1857364"/>
            <a:ext cx="2214578" cy="50006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sp>
        <p:nvSpPr>
          <p:cNvPr id="17" name="Oval 16"/>
          <p:cNvSpPr/>
          <p:nvPr/>
        </p:nvSpPr>
        <p:spPr>
          <a:xfrm>
            <a:off x="357158" y="3143248"/>
            <a:ext cx="2214578" cy="50006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pic>
        <p:nvPicPr>
          <p:cNvPr id="7" name="Imagem 6"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8" name="CaixaDeTexto 7"/>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9" name="Marcador de Posição da Data 8"/>
          <p:cNvSpPr>
            <a:spLocks noGrp="1"/>
          </p:cNvSpPr>
          <p:nvPr>
            <p:ph type="dt" sz="half" idx="10"/>
          </p:nvPr>
        </p:nvSpPr>
        <p:spPr/>
        <p:txBody>
          <a:bodyPr/>
          <a:lstStyle/>
          <a:p>
            <a:r>
              <a:rPr lang="pt-PT" smtClean="0"/>
              <a:t>João Gomes /Jorge Pires</a:t>
            </a:r>
            <a:endParaRPr lang="en-US"/>
          </a:p>
        </p:txBody>
      </p:sp>
      <p:sp>
        <p:nvSpPr>
          <p:cNvPr id="10" name="Marcador de Posição do Número do Diapositivo 9"/>
          <p:cNvSpPr>
            <a:spLocks noGrp="1"/>
          </p:cNvSpPr>
          <p:nvPr>
            <p:ph type="sldNum" sz="quarter" idx="12"/>
          </p:nvPr>
        </p:nvSpPr>
        <p:spPr/>
        <p:txBody>
          <a:bodyPr/>
          <a:lstStyle/>
          <a:p>
            <a:fld id="{8745C66F-FC7B-4C52-931F-EAABACA1CBDF}" type="slidenum">
              <a:rPr lang="en-US" smtClean="0"/>
              <a:pPr/>
              <a:t>98</a:t>
            </a:fld>
            <a:endParaRPr lang="en-US"/>
          </a:p>
        </p:txBody>
      </p:sp>
      <p:sp>
        <p:nvSpPr>
          <p:cNvPr id="11" name="Marcador de Posição do Rodapé 10"/>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285720" y="1500174"/>
            <a:ext cx="8382000" cy="4400550"/>
          </a:xfrm>
          <a:prstGeom prst="rect">
            <a:avLst/>
          </a:prstGeom>
          <a:noFill/>
          <a:ln w="9525">
            <a:noFill/>
            <a:miter lim="800000"/>
            <a:headEnd/>
            <a:tailEnd/>
          </a:ln>
        </p:spPr>
      </p:pic>
      <p:sp>
        <p:nvSpPr>
          <p:cNvPr id="8194" name="Rectangle 4"/>
          <p:cNvSpPr>
            <a:spLocks noChangeArrowheads="1"/>
          </p:cNvSpPr>
          <p:nvPr/>
        </p:nvSpPr>
        <p:spPr bwMode="gray">
          <a:xfrm>
            <a:off x="808038" y="3273425"/>
            <a:ext cx="7848600" cy="1868488"/>
          </a:xfrm>
          <a:prstGeom prst="rect">
            <a:avLst/>
          </a:prstGeom>
          <a:noFill/>
          <a:ln w="9525" algn="ctr">
            <a:noFill/>
            <a:miter lim="800000"/>
            <a:headEnd/>
            <a:tailEnd/>
          </a:ln>
        </p:spPr>
        <p:txBody>
          <a:bodyPr lIns="270000"/>
          <a:lstStyle/>
          <a:p>
            <a:pPr>
              <a:lnSpc>
                <a:spcPct val="90000"/>
              </a:lnSpc>
              <a:spcBef>
                <a:spcPct val="0"/>
              </a:spcBef>
              <a:buClrTx/>
              <a:buSzTx/>
              <a:buFontTx/>
              <a:buNone/>
            </a:pPr>
            <a:endParaRPr lang="en-GB" sz="3800">
              <a:solidFill>
                <a:schemeClr val="accent2"/>
              </a:solidFill>
            </a:endParaRPr>
          </a:p>
        </p:txBody>
      </p:sp>
      <p:sp>
        <p:nvSpPr>
          <p:cNvPr id="17" name="Oval 16"/>
          <p:cNvSpPr/>
          <p:nvPr/>
        </p:nvSpPr>
        <p:spPr>
          <a:xfrm>
            <a:off x="500034" y="4786322"/>
            <a:ext cx="2214578" cy="50006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sz="2400" b="1" dirty="0" smtClean="0"/>
          </a:p>
        </p:txBody>
      </p:sp>
      <p:pic>
        <p:nvPicPr>
          <p:cNvPr id="6" name="Imagem 5" descr="C:\Users\Goreti\AppData\Local\Microsoft\Windows Live Mail\WLMDSS.tmp\WLM11E4.tmp\Logo ESGT_Jpeg.jpg"/>
          <p:cNvPicPr>
            <a:picLocks noChangeAspect="1" noChangeArrowheads="1"/>
          </p:cNvPicPr>
          <p:nvPr/>
        </p:nvPicPr>
        <p:blipFill>
          <a:blip r:embed="rId4" cstate="print"/>
          <a:srcRect/>
          <a:stretch>
            <a:fillRect/>
          </a:stretch>
        </p:blipFill>
        <p:spPr bwMode="auto">
          <a:xfrm>
            <a:off x="7924800" y="0"/>
            <a:ext cx="1219200" cy="945502"/>
          </a:xfrm>
          <a:prstGeom prst="rect">
            <a:avLst/>
          </a:prstGeom>
          <a:noFill/>
          <a:ln w="9525">
            <a:noFill/>
            <a:miter lim="800000"/>
            <a:headEnd/>
            <a:tailEnd/>
          </a:ln>
        </p:spPr>
      </p:pic>
      <p:sp>
        <p:nvSpPr>
          <p:cNvPr id="7" name="CaixaDeTexto 6"/>
          <p:cNvSpPr txBox="1"/>
          <p:nvPr/>
        </p:nvSpPr>
        <p:spPr>
          <a:xfrm>
            <a:off x="0" y="0"/>
            <a:ext cx="4267200" cy="707886"/>
          </a:xfrm>
          <a:prstGeom prst="rect">
            <a:avLst/>
          </a:prstGeom>
          <a:solidFill>
            <a:schemeClr val="accent1">
              <a:lumMod val="75000"/>
            </a:schemeClr>
          </a:solidFill>
          <a:effectLst>
            <a:outerShdw blurRad="50800" dist="38100" dir="2700000" algn="tl" rotWithShape="0">
              <a:prstClr val="black">
                <a:alpha val="40000"/>
              </a:prstClr>
            </a:outerShdw>
          </a:effectLst>
        </p:spPr>
        <p:txBody>
          <a:bodyPr wrap="square" rtlCol="0">
            <a:spAutoFit/>
          </a:bodyPr>
          <a:lstStyle/>
          <a:p>
            <a:r>
              <a:rPr lang="pt-PT" sz="2000" b="1" cap="small" dirty="0" smtClean="0">
                <a:solidFill>
                  <a:schemeClr val="bg1"/>
                </a:solidFill>
              </a:rPr>
              <a:t>Curso de Preparação para o Exame</a:t>
            </a:r>
          </a:p>
          <a:p>
            <a:r>
              <a:rPr lang="pt-PT" sz="2000" b="1" cap="small" dirty="0" smtClean="0">
                <a:solidFill>
                  <a:schemeClr val="bg1"/>
                </a:solidFill>
              </a:rPr>
              <a:t> de Admissão à OTOC </a:t>
            </a:r>
          </a:p>
        </p:txBody>
      </p:sp>
      <p:sp>
        <p:nvSpPr>
          <p:cNvPr id="8" name="Marcador de Posição da Data 7"/>
          <p:cNvSpPr>
            <a:spLocks noGrp="1"/>
          </p:cNvSpPr>
          <p:nvPr>
            <p:ph type="dt" sz="half" idx="10"/>
          </p:nvPr>
        </p:nvSpPr>
        <p:spPr/>
        <p:txBody>
          <a:bodyPr/>
          <a:lstStyle/>
          <a:p>
            <a:r>
              <a:rPr lang="pt-PT" smtClean="0"/>
              <a:t>João Gomes /Jorge Pires</a:t>
            </a:r>
            <a:endParaRPr lang="en-US"/>
          </a:p>
        </p:txBody>
      </p:sp>
      <p:sp>
        <p:nvSpPr>
          <p:cNvPr id="9" name="Marcador de Posição do Número do Diapositivo 8"/>
          <p:cNvSpPr>
            <a:spLocks noGrp="1"/>
          </p:cNvSpPr>
          <p:nvPr>
            <p:ph type="sldNum" sz="quarter" idx="12"/>
          </p:nvPr>
        </p:nvSpPr>
        <p:spPr/>
        <p:txBody>
          <a:bodyPr/>
          <a:lstStyle/>
          <a:p>
            <a:fld id="{8745C66F-FC7B-4C52-931F-EAABACA1CBDF}" type="slidenum">
              <a:rPr lang="en-US" smtClean="0"/>
              <a:pPr/>
              <a:t>99</a:t>
            </a:fld>
            <a:endParaRPr lang="en-US"/>
          </a:p>
        </p:txBody>
      </p:sp>
      <p:sp>
        <p:nvSpPr>
          <p:cNvPr id="10" name="Marcador de Posição do Rodapé 9"/>
          <p:cNvSpPr>
            <a:spLocks noGrp="1"/>
          </p:cNvSpPr>
          <p:nvPr>
            <p:ph type="ftr" sz="quarter" idx="11"/>
          </p:nvPr>
        </p:nvSpPr>
        <p:spPr/>
        <p:txBody>
          <a:bodyPr/>
          <a:lstStyle/>
          <a:p>
            <a:r>
              <a:rPr lang="en-US" smtClean="0"/>
              <a:t>Contabilidade Financeira</a:t>
            </a:r>
            <a:endParaRPr lang="en-US"/>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644</TotalTime>
  <Words>20045</Words>
  <Application>Microsoft Office PowerPoint</Application>
  <PresentationFormat>Apresentação no Ecrã (4:3)</PresentationFormat>
  <Paragraphs>3492</Paragraphs>
  <Slides>264</Slides>
  <Notes>264</Notes>
  <HiddenSlides>0</HiddenSlides>
  <MMClips>0</MMClips>
  <ScaleCrop>false</ScaleCrop>
  <HeadingPairs>
    <vt:vector size="4" baseType="variant">
      <vt:variant>
        <vt:lpstr>Tema</vt:lpstr>
      </vt:variant>
      <vt:variant>
        <vt:i4>1</vt:i4>
      </vt:variant>
      <vt:variant>
        <vt:lpstr>Títulos dos diapositivos</vt:lpstr>
      </vt:variant>
      <vt:variant>
        <vt:i4>264</vt:i4>
      </vt:variant>
    </vt:vector>
  </HeadingPairs>
  <TitlesOfParts>
    <vt:vector size="265" baseType="lpstr">
      <vt:lpstr>Tema do Office</vt:lpstr>
      <vt:lpstr>Diapositivo 1</vt:lpstr>
      <vt:lpstr>Diapositivo 2</vt:lpstr>
      <vt:lpstr>Diapositivo 3</vt:lpstr>
      <vt:lpstr>Diapositivo 4</vt:lpstr>
      <vt:lpstr>Diapositivo 5</vt:lpstr>
      <vt:lpstr>Diapositivo 6</vt:lpstr>
      <vt:lpstr>Diapositivo 7</vt:lpstr>
      <vt:lpstr>Diapositivo 8</vt:lpstr>
      <vt:lpstr>Diapositivo 9</vt:lpstr>
      <vt:lpstr>Diapositivo 10</vt:lpstr>
      <vt:lpstr>Diapositivo 11</vt:lpstr>
      <vt:lpstr>Diapositivo 12</vt:lpstr>
      <vt:lpstr>Diapositivo 13</vt:lpstr>
      <vt:lpstr>Diapositivo 14</vt:lpstr>
      <vt:lpstr>Diapositivo 15</vt:lpstr>
      <vt:lpstr>Diapositivo 16</vt:lpstr>
      <vt:lpstr>Diapositivo 17</vt:lpstr>
      <vt:lpstr>Diapositivo 18</vt:lpstr>
      <vt:lpstr>Diapositivo 19</vt:lpstr>
      <vt:lpstr>Diapositivo 20</vt:lpstr>
      <vt:lpstr>Diapositivo 21</vt:lpstr>
      <vt:lpstr>Diapositivo 22</vt:lpstr>
      <vt:lpstr>Diapositivo 23</vt:lpstr>
      <vt:lpstr>Diapositivo 24</vt:lpstr>
      <vt:lpstr>Diapositivo 25</vt:lpstr>
      <vt:lpstr>Diapositivo 26</vt:lpstr>
      <vt:lpstr>Diapositivo 27</vt:lpstr>
      <vt:lpstr>Diapositivo 28</vt:lpstr>
      <vt:lpstr>Diapositivo 29</vt:lpstr>
      <vt:lpstr>Diapositivo 30</vt:lpstr>
      <vt:lpstr>Diapositivo 31</vt:lpstr>
      <vt:lpstr>Diapositivo 32</vt:lpstr>
      <vt:lpstr>Diapositivo 33</vt:lpstr>
      <vt:lpstr>Diapositivo 34</vt:lpstr>
      <vt:lpstr>Diapositivo 35</vt:lpstr>
      <vt:lpstr>Diapositivo 36</vt:lpstr>
      <vt:lpstr>Diapositivo 37</vt:lpstr>
      <vt:lpstr>Diapositivo 38</vt:lpstr>
      <vt:lpstr>Diapositivo 39</vt:lpstr>
      <vt:lpstr>Diapositivo 40</vt:lpstr>
      <vt:lpstr>Diapositivo 41</vt:lpstr>
      <vt:lpstr>Diapositivo 42</vt:lpstr>
      <vt:lpstr>Diapositivo 43</vt:lpstr>
      <vt:lpstr>Diapositivo 44</vt:lpstr>
      <vt:lpstr>Diapositivo 45</vt:lpstr>
      <vt:lpstr>Diapositivo 46</vt:lpstr>
      <vt:lpstr>Diapositivo 47</vt:lpstr>
      <vt:lpstr>Diapositivo 48</vt:lpstr>
      <vt:lpstr>Diapositivo 49</vt:lpstr>
      <vt:lpstr>Diapositivo 50</vt:lpstr>
      <vt:lpstr>Diapositivo 51</vt:lpstr>
      <vt:lpstr>Diapositivo 52</vt:lpstr>
      <vt:lpstr>Diapositivo 53</vt:lpstr>
      <vt:lpstr>Diapositivo 54</vt:lpstr>
      <vt:lpstr>Diapositivo 55</vt:lpstr>
      <vt:lpstr>Diapositivo 56</vt:lpstr>
      <vt:lpstr>Diapositivo 57</vt:lpstr>
      <vt:lpstr>Diapositivo 58</vt:lpstr>
      <vt:lpstr>Diapositivo 59</vt:lpstr>
      <vt:lpstr>Diapositivo 60</vt:lpstr>
      <vt:lpstr>Diapositivo 61</vt:lpstr>
      <vt:lpstr>Diapositivo 62</vt:lpstr>
      <vt:lpstr>Diapositivo 63</vt:lpstr>
      <vt:lpstr>Diapositivo 64</vt:lpstr>
      <vt:lpstr>Diapositivo 65</vt:lpstr>
      <vt:lpstr>Diapositivo 66</vt:lpstr>
      <vt:lpstr>Diapositivo 67</vt:lpstr>
      <vt:lpstr>Diapositivo 68</vt:lpstr>
      <vt:lpstr>Diapositivo 69</vt:lpstr>
      <vt:lpstr>Diapositivo 70</vt:lpstr>
      <vt:lpstr>As NCRF constituem uma adaptação em Portugal das normas internacionais de contabilidade (IAS/IFRS) emanadas do IASB, tal como adoptadas pela UE nos termos do Regulamento (CE) n.º 1606/2002, do Parlamento Europeu e do Conselho, de 19 de Julho, e em conformidade com o texto original do Regulamento (CE) n.º 1126/2008, da Comissão, de 3 de Novembro.</vt:lpstr>
      <vt:lpstr>Diapositivo 72</vt:lpstr>
      <vt:lpstr>As NCRF são compostas por parágrafos agrupados com a seguinte sistematização: </vt:lpstr>
      <vt:lpstr>Diapositivo 74</vt:lpstr>
      <vt:lpstr>Diapositivo 75</vt:lpstr>
      <vt:lpstr>Diapositivo 76</vt:lpstr>
      <vt:lpstr>Diapositivo 77</vt:lpstr>
      <vt:lpstr>Diapositivo 78</vt:lpstr>
      <vt:lpstr>Diapositivo 79</vt:lpstr>
      <vt:lpstr>Diapositivo 80</vt:lpstr>
      <vt:lpstr>O conjunto das 28 NCRF</vt:lpstr>
      <vt:lpstr>O conjunto das 28 NCRF</vt:lpstr>
      <vt:lpstr>O conjunto das 28 NCRF</vt:lpstr>
      <vt:lpstr>Na prática as NCRF contêm um conjunto de princípios orientadores para o universo das entidades que compõem o tecido empresarial português, podendo afirmar-se que a sua aplicação pode ser de carácter unilateral ou bilateral.</vt:lpstr>
      <vt:lpstr>As NCRF foram publicadas através do Aviso n.º 15655/2009, Diário da República, II Série, de 7 de Setembro de 2009. </vt:lpstr>
      <vt:lpstr>Diapositivo 86</vt:lpstr>
      <vt:lpstr>A estrutura conceptual contem as linhas gerais de aplicação do SNC, funcionando como uma espécie de “Constituição da República”. Constitui um documento autónomo que trata:</vt:lpstr>
      <vt:lpstr>Diapositivo 88</vt:lpstr>
      <vt:lpstr>Diapositivo 89</vt:lpstr>
      <vt:lpstr>Diapositivo 90</vt:lpstr>
      <vt:lpstr>Diapositivo 91</vt:lpstr>
      <vt:lpstr>Diapositivo 92</vt:lpstr>
      <vt:lpstr>Diapositivo 93</vt:lpstr>
      <vt:lpstr>Diapositivo 94</vt:lpstr>
      <vt:lpstr>Diapositivo 95</vt:lpstr>
      <vt:lpstr>Diapositivo 96</vt:lpstr>
      <vt:lpstr>Diapositivo 97</vt:lpstr>
      <vt:lpstr>Diapositivo 98</vt:lpstr>
      <vt:lpstr>Diapositivo 99</vt:lpstr>
      <vt:lpstr>Diapositivo 100</vt:lpstr>
      <vt:lpstr>Diapositivo 101</vt:lpstr>
      <vt:lpstr>Diapositivo 102</vt:lpstr>
      <vt:lpstr>Diapositivo 103</vt:lpstr>
      <vt:lpstr>Diapositivo 104</vt:lpstr>
      <vt:lpstr>Diapositivo 105</vt:lpstr>
      <vt:lpstr>Diapositivo 106</vt:lpstr>
      <vt:lpstr>Diapositivo 107</vt:lpstr>
      <vt:lpstr>Diapositivo 108</vt:lpstr>
      <vt:lpstr>Diapositivo 109</vt:lpstr>
      <vt:lpstr>Diapositivo 110</vt:lpstr>
      <vt:lpstr>Diapositivo 111</vt:lpstr>
      <vt:lpstr>Diapositivo 112</vt:lpstr>
      <vt:lpstr>Diapositivo 113</vt:lpstr>
      <vt:lpstr>Diapositivo 114</vt:lpstr>
      <vt:lpstr>Diapositivo 115</vt:lpstr>
      <vt:lpstr>Diapositivo 116</vt:lpstr>
      <vt:lpstr>Diapositivo 117</vt:lpstr>
      <vt:lpstr>Diapositivo 118</vt:lpstr>
      <vt:lpstr>Diapositivo 119</vt:lpstr>
      <vt:lpstr>Diapositivo 120</vt:lpstr>
      <vt:lpstr>Diapositivo 121</vt:lpstr>
      <vt:lpstr>Diapositivo 122</vt:lpstr>
      <vt:lpstr>Diapositivo 123</vt:lpstr>
      <vt:lpstr>Diapositivo 124</vt:lpstr>
      <vt:lpstr>Diapositivo 125</vt:lpstr>
      <vt:lpstr>Diapositivo 126</vt:lpstr>
      <vt:lpstr>Diapositivo 127</vt:lpstr>
      <vt:lpstr>Diapositivo 128</vt:lpstr>
      <vt:lpstr>Diapositivo 129</vt:lpstr>
      <vt:lpstr>Diapositivo 130</vt:lpstr>
      <vt:lpstr>Diapositivo 131</vt:lpstr>
      <vt:lpstr>Diapositivo 132</vt:lpstr>
      <vt:lpstr>Diapositivo 133</vt:lpstr>
      <vt:lpstr>Diapositivo 134</vt:lpstr>
      <vt:lpstr>Diapositivo 135</vt:lpstr>
      <vt:lpstr>Diapositivo 136</vt:lpstr>
      <vt:lpstr>Diapositivo 137</vt:lpstr>
      <vt:lpstr>Diapositivo 138</vt:lpstr>
      <vt:lpstr>Diapositivo 139</vt:lpstr>
      <vt:lpstr>Diapositivo 140</vt:lpstr>
      <vt:lpstr>Diapositivo 141</vt:lpstr>
      <vt:lpstr>Diapositivo 142</vt:lpstr>
      <vt:lpstr>Diapositivo 143</vt:lpstr>
      <vt:lpstr>Diapositivo 144</vt:lpstr>
      <vt:lpstr>Diapositivo 145</vt:lpstr>
      <vt:lpstr>Diapositivo 146</vt:lpstr>
      <vt:lpstr>Diapositivo 147</vt:lpstr>
      <vt:lpstr>Diapositivo 148</vt:lpstr>
      <vt:lpstr>Diapositivo 149</vt:lpstr>
      <vt:lpstr>Diapositivo 150</vt:lpstr>
      <vt:lpstr>Diapositivo 151</vt:lpstr>
      <vt:lpstr>Diapositivo 152</vt:lpstr>
      <vt:lpstr>Diapositivo 153</vt:lpstr>
      <vt:lpstr>Diapositivo 154</vt:lpstr>
      <vt:lpstr>Diapositivo 155</vt:lpstr>
      <vt:lpstr>Diapositivo 156</vt:lpstr>
      <vt:lpstr>Diapositivo 157</vt:lpstr>
      <vt:lpstr>Diapositivo 158</vt:lpstr>
      <vt:lpstr>Diapositivo 159</vt:lpstr>
      <vt:lpstr>Diapositivo 160</vt:lpstr>
      <vt:lpstr>Diapositivo 161</vt:lpstr>
      <vt:lpstr>Diapositivo 162</vt:lpstr>
      <vt:lpstr>Diapositivo 163</vt:lpstr>
      <vt:lpstr>Diapositivo 164</vt:lpstr>
      <vt:lpstr>Diapositivo 165</vt:lpstr>
      <vt:lpstr>Diapositivo 166</vt:lpstr>
      <vt:lpstr>Diapositivo 167</vt:lpstr>
      <vt:lpstr>Diapositivo 168</vt:lpstr>
      <vt:lpstr>Diapositivo 169</vt:lpstr>
      <vt:lpstr>Diapositivo 170</vt:lpstr>
      <vt:lpstr>Diapositivo 171</vt:lpstr>
      <vt:lpstr>Diapositivo 172</vt:lpstr>
      <vt:lpstr>Diapositivo 173</vt:lpstr>
      <vt:lpstr>Diapositivo 174</vt:lpstr>
      <vt:lpstr>Diapositivo 175</vt:lpstr>
      <vt:lpstr>Diapositivo 176</vt:lpstr>
      <vt:lpstr>Diapositivo 177</vt:lpstr>
      <vt:lpstr>As Instituições Financeiras  interagem essencialmente com Pequenas Entidades (PE)</vt:lpstr>
      <vt:lpstr>Diapositivo 179</vt:lpstr>
      <vt:lpstr>Diapositivo 180</vt:lpstr>
      <vt:lpstr>Diapositivo 181</vt:lpstr>
      <vt:lpstr>Diapositivo 182</vt:lpstr>
      <vt:lpstr>Diapositivo 183</vt:lpstr>
      <vt:lpstr>Diapositivo 184</vt:lpstr>
      <vt:lpstr>Diapositivo 185</vt:lpstr>
      <vt:lpstr>Diapositivo 186</vt:lpstr>
      <vt:lpstr>Diapositivo 187</vt:lpstr>
      <vt:lpstr>Diapositivo 188</vt:lpstr>
      <vt:lpstr>Diapositivo 189</vt:lpstr>
      <vt:lpstr>Diapositivo 190</vt:lpstr>
      <vt:lpstr>Diapositivo 191</vt:lpstr>
      <vt:lpstr>Diapositivo 192</vt:lpstr>
      <vt:lpstr>Diapositivo 193</vt:lpstr>
      <vt:lpstr>Diapositivo 194</vt:lpstr>
      <vt:lpstr>Diapositivo 195</vt:lpstr>
      <vt:lpstr>Diapositivo 196</vt:lpstr>
      <vt:lpstr>Diapositivo 197</vt:lpstr>
      <vt:lpstr>Diapositivo 198</vt:lpstr>
      <vt:lpstr>Diapositivo 199</vt:lpstr>
      <vt:lpstr>Diapositivo 200</vt:lpstr>
      <vt:lpstr>Diapositivo 201</vt:lpstr>
      <vt:lpstr>Diapositivo 202</vt:lpstr>
      <vt:lpstr>Diapositivo 203</vt:lpstr>
      <vt:lpstr>Diapositivo 204</vt:lpstr>
      <vt:lpstr>Diapositivo 205</vt:lpstr>
      <vt:lpstr>Diapositivo 206</vt:lpstr>
      <vt:lpstr>Diapositivo 207</vt:lpstr>
      <vt:lpstr>Diapositivo 208</vt:lpstr>
      <vt:lpstr>Diapositivo 209</vt:lpstr>
      <vt:lpstr>Diapositivo 210</vt:lpstr>
      <vt:lpstr>Diapositivo 211</vt:lpstr>
      <vt:lpstr>Diapositivo 212</vt:lpstr>
      <vt:lpstr>Diapositivo 213</vt:lpstr>
      <vt:lpstr>Diapositivo 214</vt:lpstr>
      <vt:lpstr>Diapositivo 215</vt:lpstr>
      <vt:lpstr>Diapositivo 216</vt:lpstr>
      <vt:lpstr>Diapositivo 217</vt:lpstr>
      <vt:lpstr>Diapositivo 218</vt:lpstr>
      <vt:lpstr>Diapositivo 219</vt:lpstr>
      <vt:lpstr>Diapositivo 220</vt:lpstr>
      <vt:lpstr>Diapositivo 221</vt:lpstr>
      <vt:lpstr>Diapositivo 222</vt:lpstr>
      <vt:lpstr>Diapositivo 223</vt:lpstr>
      <vt:lpstr>Diapositivo 224</vt:lpstr>
      <vt:lpstr>Diapositivo 225</vt:lpstr>
      <vt:lpstr>Diapositivo 226</vt:lpstr>
      <vt:lpstr>Diapositivo 227</vt:lpstr>
      <vt:lpstr>Diapositivo 228</vt:lpstr>
      <vt:lpstr>Diapositivo 229</vt:lpstr>
      <vt:lpstr>Diapositivo 230</vt:lpstr>
      <vt:lpstr>Diapositivo 231</vt:lpstr>
      <vt:lpstr>Diapositivo 232</vt:lpstr>
      <vt:lpstr>Diapositivo 233</vt:lpstr>
      <vt:lpstr>Diapositivo 234</vt:lpstr>
      <vt:lpstr>Diapositivo 235</vt:lpstr>
      <vt:lpstr>Diapositivo 236</vt:lpstr>
      <vt:lpstr>Diapositivo 237</vt:lpstr>
      <vt:lpstr>Diapositivo 238</vt:lpstr>
      <vt:lpstr>Diapositivo 239</vt:lpstr>
      <vt:lpstr>Diapositivo 240</vt:lpstr>
      <vt:lpstr>Diapositivo 241</vt:lpstr>
      <vt:lpstr>Diapositivo 242</vt:lpstr>
      <vt:lpstr>Diapositivo 243</vt:lpstr>
      <vt:lpstr>Diapositivo 244</vt:lpstr>
      <vt:lpstr>Diapositivo 245</vt:lpstr>
      <vt:lpstr>Diapositivo 246</vt:lpstr>
      <vt:lpstr>Diapositivo 247</vt:lpstr>
      <vt:lpstr>Diapositivo 248</vt:lpstr>
      <vt:lpstr>Diapositivo 249</vt:lpstr>
      <vt:lpstr>Diapositivo 250</vt:lpstr>
      <vt:lpstr>Diapositivo 251</vt:lpstr>
      <vt:lpstr>Diapositivo 252</vt:lpstr>
      <vt:lpstr>Diapositivo 253</vt:lpstr>
      <vt:lpstr>Diapositivo 254</vt:lpstr>
      <vt:lpstr>Diapositivo 255</vt:lpstr>
      <vt:lpstr>Diapositivo 256</vt:lpstr>
      <vt:lpstr>Diapositivo 257</vt:lpstr>
      <vt:lpstr>Diapositivo 258</vt:lpstr>
      <vt:lpstr>Diapositivo 259</vt:lpstr>
      <vt:lpstr>Diapositivo 260</vt:lpstr>
      <vt:lpstr>Diapositivo 261</vt:lpstr>
      <vt:lpstr>Diapositivo 262</vt:lpstr>
      <vt:lpstr>Diapositivo 263</vt:lpstr>
      <vt:lpstr>Diapositivo 264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Diapositivo 1</dc:title>
  <dc:creator>João Gomes</dc:creator>
  <cp:lastModifiedBy>Portatil</cp:lastModifiedBy>
  <cp:revision>173</cp:revision>
  <dcterms:created xsi:type="dcterms:W3CDTF">2011-08-26T17:08:35Z</dcterms:created>
  <dcterms:modified xsi:type="dcterms:W3CDTF">2012-10-07T22:07:00Z</dcterms:modified>
</cp:coreProperties>
</file>