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27" r:id="rId3"/>
    <p:sldId id="329" r:id="rId4"/>
    <p:sldId id="328" r:id="rId5"/>
    <p:sldId id="330" r:id="rId6"/>
    <p:sldId id="331" r:id="rId7"/>
    <p:sldId id="332" r:id="rId8"/>
    <p:sldId id="439" r:id="rId9"/>
    <p:sldId id="440" r:id="rId10"/>
    <p:sldId id="441" r:id="rId11"/>
    <p:sldId id="442" r:id="rId12"/>
    <p:sldId id="443" r:id="rId13"/>
    <p:sldId id="444" r:id="rId14"/>
    <p:sldId id="445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54" r:id="rId27"/>
    <p:sldId id="361" r:id="rId28"/>
    <p:sldId id="355" r:id="rId29"/>
    <p:sldId id="362" r:id="rId30"/>
    <p:sldId id="345" r:id="rId31"/>
    <p:sldId id="346" r:id="rId32"/>
    <p:sldId id="347" r:id="rId33"/>
    <p:sldId id="348" r:id="rId34"/>
    <p:sldId id="356" r:id="rId35"/>
    <p:sldId id="349" r:id="rId36"/>
    <p:sldId id="350" r:id="rId37"/>
    <p:sldId id="351" r:id="rId38"/>
    <p:sldId id="352" r:id="rId39"/>
    <p:sldId id="353" r:id="rId40"/>
    <p:sldId id="357" r:id="rId41"/>
    <p:sldId id="358" r:id="rId42"/>
    <p:sldId id="359" r:id="rId43"/>
    <p:sldId id="360" r:id="rId44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5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ângulo rectângu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grpSp>
        <p:nvGrpSpPr>
          <p:cNvPr id="2" name="Grupo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orma liv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exão rect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Marcador de Posição d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19" name="Marcador de Posição do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27" name="Marcador de Posição do Número do Diapositivo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7" name="Divis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ivis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ângulo rectângu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exão rect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ivis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ivis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ângulo rec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exão rect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Marcador de Posição do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0" name="Marcador de Posição do Texto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C5733AF-F1B6-4C6E-84AE-D1E566E72A1A}" type="datetimeFigureOut">
              <a:rPr lang="pt-PT" smtClean="0"/>
              <a:pPr/>
              <a:t>06-01-2011</a:t>
            </a:fld>
            <a:endParaRPr lang="pt-PT"/>
          </a:p>
        </p:txBody>
      </p:sp>
      <p:sp>
        <p:nvSpPr>
          <p:cNvPr id="22" name="Marcador de Posição do Rodap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18" name="Marcador de Posição do Número do Diapositivo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smtClean="0"/>
              <a:t>As sociedades comerciais</a:t>
            </a:r>
            <a:br>
              <a:rPr lang="pt-PT" dirty="0" smtClean="0"/>
            </a:br>
            <a:r>
              <a:rPr lang="pt-PT" sz="2800" u="sng" dirty="0" smtClean="0"/>
              <a:t>As sociedades anónimas</a:t>
            </a:r>
            <a:endParaRPr lang="pt-PT" sz="2800" u="sng" dirty="0"/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dirty="0" smtClean="0"/>
              <a:t>Direito das Sociedades</a:t>
            </a:r>
          </a:p>
          <a:p>
            <a:r>
              <a:rPr lang="pt-PT" dirty="0" smtClean="0"/>
              <a:t>Docente: Deolinda Aparício Meira</a:t>
            </a:r>
            <a:endParaRPr lang="pt-PT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571875" y="428604"/>
          <a:ext cx="1857375" cy="1428760"/>
        </p:xfrm>
        <a:graphic>
          <a:graphicData uri="http://schemas.openxmlformats.org/presentationml/2006/ole">
            <p:oleObj spid="_x0000_s1026" name="Acrobat Document" r:id="rId3" imgW="4514286" imgH="2715004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7.3.6. As acções.</a:t>
            </a:r>
          </a:p>
          <a:p>
            <a:endParaRPr lang="pt-PT" sz="1600" b="1" dirty="0" smtClean="0"/>
          </a:p>
          <a:p>
            <a:endParaRPr lang="pt-PT" sz="1600" b="1" dirty="0" smtClean="0"/>
          </a:p>
          <a:p>
            <a:pPr algn="just">
              <a:buFont typeface="Wingdings" pitchFamily="2" charset="2"/>
              <a:buChar char="q"/>
            </a:pPr>
            <a:r>
              <a:rPr lang="pt-PT" dirty="0" smtClean="0"/>
              <a:t>Quanto às modalidades, as acções podem ser:</a:t>
            </a:r>
          </a:p>
          <a:p>
            <a:pPr algn="just"/>
            <a:r>
              <a:rPr lang="pt-PT" dirty="0" smtClean="0"/>
              <a:t>	- acções nominativas (estão associadas a um nome e os estatutos da sociedade podem prever limites à sua transmissão, nomeadamente a necessidade de consentimento da sociedade – art. 328.º do CSC);</a:t>
            </a:r>
          </a:p>
          <a:p>
            <a:pPr algn="just"/>
            <a:r>
              <a:rPr lang="pt-PT" dirty="0" smtClean="0"/>
              <a:t>	- acções ao portador (não estão associadas a qualquer nome e são livremente transmissíveis).</a:t>
            </a:r>
          </a:p>
          <a:p>
            <a:pPr algn="just"/>
            <a:endParaRPr lang="pt-PT" dirty="0" smtClean="0"/>
          </a:p>
          <a:p>
            <a:pPr algn="just"/>
            <a:endParaRPr lang="pt-PT" dirty="0" smtClean="0"/>
          </a:p>
          <a:p>
            <a:pPr algn="just"/>
            <a:r>
              <a:rPr lang="pt-PT" dirty="0" smtClean="0"/>
              <a:t>   </a:t>
            </a:r>
          </a:p>
          <a:p>
            <a:pPr algn="just"/>
            <a:endParaRPr lang="pt-PT" dirty="0" smtClean="0"/>
          </a:p>
          <a:p>
            <a:pPr algn="just"/>
            <a:endParaRPr lang="pt-PT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7.3.6. As acções.</a:t>
            </a:r>
          </a:p>
          <a:p>
            <a:endParaRPr lang="pt-PT" sz="1600" b="1" dirty="0" smtClean="0"/>
          </a:p>
          <a:p>
            <a:endParaRPr lang="pt-PT" sz="1600" b="1" dirty="0" smtClean="0"/>
          </a:p>
          <a:p>
            <a:pPr algn="just">
              <a:buFont typeface="Wingdings" pitchFamily="2" charset="2"/>
              <a:buChar char="q"/>
            </a:pPr>
            <a:r>
              <a:rPr lang="pt-PT" dirty="0" smtClean="0"/>
              <a:t>Quanto à forma de transmissão ou circulação:</a:t>
            </a:r>
          </a:p>
          <a:p>
            <a:pPr algn="just"/>
            <a:r>
              <a:rPr lang="pt-PT" dirty="0" smtClean="0"/>
              <a:t>	- as acções tituladas nominativas transmitem-se por declaração de transmissão, escrita no título, a favor do transmissário, seguida de registo junto do emitente ou intermediário financeiro que o represente (permitindo conhecer a todo o tempo o nome do titular);</a:t>
            </a:r>
          </a:p>
          <a:p>
            <a:pPr algn="just"/>
            <a:r>
              <a:rPr lang="pt-PT" dirty="0" smtClean="0"/>
              <a:t>	- as acções tituladas ao portador transmitem-se por entrega do título ao adquirente ou depositário por ele indicado (não permitindo conhecer o nome do titular);</a:t>
            </a:r>
          </a:p>
          <a:p>
            <a:pPr algn="just"/>
            <a:r>
              <a:rPr lang="pt-PT" dirty="0" smtClean="0"/>
              <a:t>	- as acções escriturais transmitem-se sempre por registo em conta feito pelas entidades registadoras.</a:t>
            </a:r>
          </a:p>
          <a:p>
            <a:pPr algn="just"/>
            <a:endParaRPr lang="pt-PT" dirty="0" smtClean="0"/>
          </a:p>
          <a:p>
            <a:pPr algn="just"/>
            <a:endParaRPr lang="pt-PT" dirty="0" smtClean="0"/>
          </a:p>
          <a:p>
            <a:pPr algn="just"/>
            <a:r>
              <a:rPr lang="pt-PT" dirty="0" smtClean="0"/>
              <a:t>   </a:t>
            </a:r>
          </a:p>
          <a:p>
            <a:pPr algn="just"/>
            <a:endParaRPr lang="pt-PT" dirty="0" smtClean="0"/>
          </a:p>
          <a:p>
            <a:pPr algn="just"/>
            <a:endParaRPr lang="pt-PT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7.3.6. As acções.</a:t>
            </a:r>
          </a:p>
          <a:p>
            <a:endParaRPr lang="pt-PT" sz="1600" b="1" dirty="0" smtClean="0"/>
          </a:p>
          <a:p>
            <a:pPr algn="just">
              <a:buFont typeface="Wingdings" pitchFamily="2" charset="2"/>
              <a:buChar char="q"/>
            </a:pPr>
            <a:r>
              <a:rPr lang="pt-PT" b="1" dirty="0" smtClean="0"/>
              <a:t>O valor nominal. As acções sem valor nominal (DL 49/2010, de 19 de Maio)</a:t>
            </a:r>
          </a:p>
          <a:p>
            <a:pPr algn="just">
              <a:buFont typeface="Wingdings" pitchFamily="2" charset="2"/>
              <a:buChar char="q"/>
            </a:pPr>
            <a:r>
              <a:rPr lang="pt-PT" dirty="0" smtClean="0"/>
              <a:t>Art. 276.º, n.º1 passa a admitir as acções sem valor nominal.</a:t>
            </a:r>
          </a:p>
          <a:p>
            <a:pPr algn="just"/>
            <a:endParaRPr lang="pt-PT" dirty="0" smtClean="0"/>
          </a:p>
          <a:p>
            <a:pPr algn="just">
              <a:buFont typeface="Wingdings" pitchFamily="2" charset="2"/>
              <a:buChar char="q"/>
            </a:pPr>
            <a:r>
              <a:rPr lang="pt-PT" dirty="0" smtClean="0"/>
              <a:t>Mas, cada sociedade anónima só pode ter acções com valor nominal, ou acções sem valor nominal (art. 276.º, n.º2).</a:t>
            </a:r>
          </a:p>
          <a:p>
            <a:pPr algn="just">
              <a:buFont typeface="Wingdings" pitchFamily="2" charset="2"/>
              <a:buChar char="q"/>
            </a:pPr>
            <a:endParaRPr lang="pt-PT" dirty="0" smtClean="0"/>
          </a:p>
          <a:p>
            <a:pPr algn="just">
              <a:buFont typeface="Wingdings" pitchFamily="2" charset="2"/>
              <a:buChar char="q"/>
            </a:pPr>
            <a:r>
              <a:rPr lang="pt-PT" dirty="0" smtClean="0"/>
              <a:t>A cada acção sem valor nominal corresponde um valor de emissão.</a:t>
            </a:r>
          </a:p>
          <a:p>
            <a:pPr algn="just">
              <a:buFont typeface="Wingdings" pitchFamily="2" charset="2"/>
              <a:buChar char="q"/>
            </a:pPr>
            <a:endParaRPr lang="pt-PT" dirty="0" smtClean="0"/>
          </a:p>
          <a:p>
            <a:pPr algn="just">
              <a:buFont typeface="Wingdings" pitchFamily="2" charset="2"/>
              <a:buChar char="q"/>
            </a:pPr>
            <a:r>
              <a:rPr lang="pt-PT" dirty="0" smtClean="0"/>
              <a:t>O valor de emissão consiste no valor do capital social correspondentemente emitido.</a:t>
            </a:r>
          </a:p>
          <a:p>
            <a:pPr algn="just">
              <a:buFont typeface="Wingdings" pitchFamily="2" charset="2"/>
              <a:buChar char="q"/>
            </a:pPr>
            <a:endParaRPr lang="pt-PT" dirty="0" smtClean="0"/>
          </a:p>
          <a:p>
            <a:pPr algn="just">
              <a:buFont typeface="Wingdings" pitchFamily="2" charset="2"/>
              <a:buChar char="q"/>
            </a:pPr>
            <a:r>
              <a:rPr lang="pt-PT" dirty="0" smtClean="0"/>
              <a:t>O valor de emissão não tem de ser sempre igual na mesma sociedade (art. 298.º, n.º3)</a:t>
            </a:r>
          </a:p>
          <a:p>
            <a:pPr algn="just">
              <a:buFont typeface="Wingdings" pitchFamily="2" charset="2"/>
              <a:buChar char="q"/>
            </a:pPr>
            <a:endParaRPr lang="pt-PT" dirty="0" smtClean="0"/>
          </a:p>
          <a:p>
            <a:pPr algn="just">
              <a:buFont typeface="Wingdings" pitchFamily="2" charset="2"/>
              <a:buChar char="q"/>
            </a:pPr>
            <a:endParaRPr lang="pt-PT" dirty="0" smtClean="0"/>
          </a:p>
          <a:p>
            <a:pPr algn="just">
              <a:buFont typeface="Wingdings" pitchFamily="2" charset="2"/>
              <a:buChar char="q"/>
            </a:pPr>
            <a:endParaRPr lang="pt-PT" dirty="0" smtClean="0"/>
          </a:p>
          <a:p>
            <a:pPr algn="just"/>
            <a:r>
              <a:rPr lang="pt-PT" dirty="0" smtClean="0"/>
              <a:t>   </a:t>
            </a:r>
          </a:p>
          <a:p>
            <a:pPr algn="just"/>
            <a:endParaRPr lang="pt-PT" dirty="0" smtClean="0"/>
          </a:p>
          <a:p>
            <a:pPr algn="just"/>
            <a:endParaRPr lang="pt-PT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7.3.6. As acções.</a:t>
            </a:r>
          </a:p>
          <a:p>
            <a:endParaRPr lang="pt-PT" sz="1600" b="1" dirty="0" smtClean="0"/>
          </a:p>
          <a:p>
            <a:pPr algn="just">
              <a:buFont typeface="Wingdings" pitchFamily="2" charset="2"/>
              <a:buChar char="q"/>
            </a:pPr>
            <a:r>
              <a:rPr lang="pt-PT" b="1" dirty="0" smtClean="0"/>
              <a:t>As acções sem valor nominal (DL 49/2010, de 19 de Maio)</a:t>
            </a:r>
          </a:p>
          <a:p>
            <a:pPr algn="just">
              <a:buFont typeface="Wingdings" pitchFamily="2" charset="2"/>
              <a:buChar char="q"/>
            </a:pPr>
            <a:endParaRPr lang="pt-PT" dirty="0" smtClean="0"/>
          </a:p>
          <a:p>
            <a:pPr algn="just">
              <a:buFont typeface="Wingdings" pitchFamily="2" charset="2"/>
              <a:buChar char="q"/>
            </a:pPr>
            <a:r>
              <a:rPr lang="pt-PT" dirty="0" smtClean="0"/>
              <a:t>Contudo, acções com valor nominal e acções sem valor nominal devem representar a mesma fracção no capital social.</a:t>
            </a:r>
          </a:p>
          <a:p>
            <a:pPr algn="just">
              <a:buFont typeface="Wingdings" pitchFamily="2" charset="2"/>
              <a:buChar char="q"/>
            </a:pPr>
            <a:endParaRPr lang="pt-PT" dirty="0" smtClean="0"/>
          </a:p>
          <a:p>
            <a:pPr algn="just">
              <a:buFont typeface="Wingdings" pitchFamily="2" charset="2"/>
              <a:buChar char="q"/>
            </a:pPr>
            <a:r>
              <a:rPr lang="pt-PT" dirty="0" smtClean="0"/>
              <a:t>Se tiverem valor nominal, este deve ser igual para todas as acções (art. 276.º, n.º4).</a:t>
            </a:r>
          </a:p>
          <a:p>
            <a:pPr algn="just">
              <a:buFont typeface="Wingdings" pitchFamily="2" charset="2"/>
              <a:buChar char="q"/>
            </a:pPr>
            <a:endParaRPr lang="pt-PT" dirty="0" smtClean="0"/>
          </a:p>
          <a:p>
            <a:pPr algn="just">
              <a:buFont typeface="Wingdings" pitchFamily="2" charset="2"/>
              <a:buChar char="q"/>
            </a:pPr>
            <a:r>
              <a:rPr lang="pt-PT" dirty="0" smtClean="0"/>
              <a:t>Se as acções tiverem valor nominal, esse valor não pode exceder o valor da entrada (art. 25.º, n.º1).</a:t>
            </a:r>
          </a:p>
          <a:p>
            <a:pPr algn="just">
              <a:buFont typeface="Wingdings" pitchFamily="2" charset="2"/>
              <a:buChar char="q"/>
            </a:pPr>
            <a:endParaRPr lang="pt-PT" dirty="0" smtClean="0"/>
          </a:p>
          <a:p>
            <a:pPr algn="just">
              <a:buFont typeface="Wingdings" pitchFamily="2" charset="2"/>
              <a:buChar char="q"/>
            </a:pPr>
            <a:r>
              <a:rPr lang="pt-PT" dirty="0" smtClean="0"/>
              <a:t>Se as acções não tiverem valor nominal, o valor da entrada do sócio deve ser pelo menos igual ao montante do capital social correspondentemente emitido (art. 25.º, n.º2).</a:t>
            </a:r>
          </a:p>
          <a:p>
            <a:pPr algn="just">
              <a:buFont typeface="Wingdings" pitchFamily="2" charset="2"/>
              <a:buChar char="q"/>
            </a:pPr>
            <a:endParaRPr lang="pt-PT" dirty="0" smtClean="0"/>
          </a:p>
          <a:p>
            <a:pPr algn="just">
              <a:buFont typeface="Wingdings" pitchFamily="2" charset="2"/>
              <a:buChar char="q"/>
            </a:pPr>
            <a:endParaRPr lang="pt-PT" dirty="0" smtClean="0"/>
          </a:p>
          <a:p>
            <a:pPr algn="just"/>
            <a:r>
              <a:rPr lang="pt-PT" dirty="0" smtClean="0"/>
              <a:t>   </a:t>
            </a:r>
          </a:p>
          <a:p>
            <a:pPr algn="just"/>
            <a:endParaRPr lang="pt-PT" dirty="0" smtClean="0"/>
          </a:p>
          <a:p>
            <a:pPr algn="just"/>
            <a:endParaRPr lang="pt-PT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7.3.6. As acções.</a:t>
            </a:r>
          </a:p>
          <a:p>
            <a:endParaRPr lang="pt-PT" sz="1600" b="1" dirty="0" smtClean="0"/>
          </a:p>
          <a:p>
            <a:pPr algn="just">
              <a:buFont typeface="Wingdings" pitchFamily="2" charset="2"/>
              <a:buChar char="q"/>
            </a:pPr>
            <a:r>
              <a:rPr lang="pt-PT" b="1" dirty="0" smtClean="0"/>
              <a:t>As acções sem valor nominal (DL 49/2010, de 19 de Maio)</a:t>
            </a:r>
          </a:p>
          <a:p>
            <a:pPr algn="just">
              <a:buFont typeface="Wingdings" pitchFamily="2" charset="2"/>
              <a:buChar char="q"/>
            </a:pPr>
            <a:endParaRPr lang="pt-PT" dirty="0" smtClean="0"/>
          </a:p>
          <a:p>
            <a:pPr algn="just">
              <a:buFont typeface="Wingdings" pitchFamily="2" charset="2"/>
              <a:buChar char="q"/>
            </a:pPr>
            <a:r>
              <a:rPr lang="pt-PT" dirty="0" smtClean="0"/>
              <a:t>O valor nominal, ou na ausência deste, o valor de emissão das acções, não deve ser inferior a um cêntimo (art. 276.º, n.º3).</a:t>
            </a:r>
          </a:p>
          <a:p>
            <a:pPr algn="just">
              <a:buFont typeface="Wingdings" pitchFamily="2" charset="2"/>
              <a:buChar char="q"/>
            </a:pPr>
            <a:endParaRPr lang="pt-PT" dirty="0" smtClean="0"/>
          </a:p>
          <a:p>
            <a:pPr algn="just"/>
            <a:r>
              <a:rPr lang="pt-PT" dirty="0" smtClean="0"/>
              <a:t>   </a:t>
            </a:r>
          </a:p>
          <a:p>
            <a:pPr algn="just"/>
            <a:endParaRPr lang="pt-PT" dirty="0" smtClean="0"/>
          </a:p>
          <a:p>
            <a:pPr algn="just"/>
            <a:endParaRPr lang="pt-PT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7.3.7. As obrigações.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 </a:t>
            </a:r>
            <a:r>
              <a:rPr lang="pt-PT" sz="1600" b="1" dirty="0" smtClean="0"/>
              <a:t>7.3.7.1.  Noção .</a:t>
            </a:r>
            <a:endParaRPr lang="pt-PT" sz="1600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a)</a:t>
            </a:r>
            <a:r>
              <a:rPr lang="pt-PT" sz="1600" dirty="0" smtClean="0"/>
              <a:t> Títulos representativos de um mútuo emitido em massa pela sociedade e que , conferem direitos de crédito iguais, para o mesmo valor nominal (art. 348.º, n.º 1);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b)</a:t>
            </a:r>
            <a:r>
              <a:rPr lang="pt-PT" sz="1600" dirty="0" smtClean="0"/>
              <a:t> São um instrumento de financiamento da empresa;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c)</a:t>
            </a:r>
            <a:r>
              <a:rPr lang="pt-PT" sz="1600" dirty="0" smtClean="0"/>
              <a:t> Em regra, a subscrição é aberta ao público;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d)</a:t>
            </a:r>
            <a:r>
              <a:rPr lang="pt-PT" sz="1600" dirty="0" smtClean="0"/>
              <a:t> Entre nós, podem emitir obrigações as sociedades anónimas e as sociedades por quotas, nas condições do art. 348.º, nºs 2 e 4.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7.3.7. As obrigações.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7.3.7. 2. A emissão de obrigações.</a:t>
            </a:r>
          </a:p>
          <a:p>
            <a:pPr algn="just"/>
            <a:r>
              <a:rPr lang="pt-PT" sz="1600" dirty="0" smtClean="0"/>
              <a:t> 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A emissão de obrigações: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-deve ser deliberada pelos sócios, salvo se o contrato de sociedade autorizar que ela seja deliberada pelo Conselho de Administração (art. 350.º, n.º 1).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- deve respeitar os limites previstos no art. 349.º.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- está sujeita a registo comercial (art. 351.º).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Os obrigacionistas podem reunir-se numa assembleia própria (art. 355.º).</a:t>
            </a:r>
          </a:p>
          <a:p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7.3.8. Transmissão das participações sociais entre vivos.</a:t>
            </a:r>
          </a:p>
          <a:p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Nas sociedades anónimas a transmissão de acções é livre.</a:t>
            </a:r>
          </a:p>
          <a:p>
            <a:pPr algn="just"/>
            <a:r>
              <a:rPr lang="pt-PT" sz="1600" dirty="0" smtClean="0"/>
              <a:t> 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 contrato de sociedade poderá, contudo, limitar (mas nunca excluir) a transmissão de acções nominativas, mas já não das acções ao portador (art. 328.º, n.º 1).</a:t>
            </a:r>
          </a:p>
          <a:p>
            <a:pPr algn="just"/>
            <a:r>
              <a:rPr lang="pt-PT" sz="1600" dirty="0" smtClean="0"/>
              <a:t> 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A limitação pode traduzir-se:</a:t>
            </a:r>
          </a:p>
          <a:p>
            <a:pPr algn="just"/>
            <a:r>
              <a:rPr lang="pt-PT" sz="1600" dirty="0" smtClean="0"/>
              <a:t>- ou na necessidade de consentimento da sociedade para a transmissão [art. 328.º, n.º 2, al. a)];</a:t>
            </a:r>
          </a:p>
          <a:p>
            <a:pPr algn="just">
              <a:buFontTx/>
              <a:buChar char="-"/>
            </a:pPr>
            <a:r>
              <a:rPr lang="pt-PT" sz="1600" dirty="0" smtClean="0"/>
              <a:t>ou na subordinação a determinados requisitos subjectivos ou objectivos que estejam de acordo com o objecto [art. 328.º, n.º 2, al. c)].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As limitações têm de constar dos próprios títulos das acções (transcritas nos títulos ou nas contas de registo das acções), sob pena de serem </a:t>
            </a:r>
            <a:r>
              <a:rPr lang="pt-PT" sz="1600" dirty="0" err="1" smtClean="0"/>
              <a:t>inoponíveis</a:t>
            </a:r>
            <a:r>
              <a:rPr lang="pt-PT" sz="1600" dirty="0" smtClean="0"/>
              <a:t> a adquirentes de boa-fé (art. 328.º, n.º 4).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7.3.9.1. Colectividade de sócios ou assembleia-geral.</a:t>
            </a:r>
          </a:p>
          <a:p>
            <a:pPr algn="just"/>
            <a:r>
              <a:rPr lang="pt-PT" sz="1600" dirty="0" smtClean="0"/>
              <a:t> 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Compõe-se de sócios, ainda que não a integrem, necessariamente, todos os sócios.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A assembleia da sociedade anónima é convocada pelo Presidente da Mesa, por sua iniciativa, sempre que o entenda conveniente ou para cumprimento de obrigações legais, ou a requerimento da Administração, do Conselho Fiscal, do Conselho Geral e de supervisão, ou de accionistas que possuam acções correspondentes a, pelo menos, 5% do capital social (arts. 375.º, n.ºs 1 e 2; e 377.º, n.º 1).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endParaRPr lang="pt-PT" sz="1600" b="1" dirty="0" smtClean="0"/>
          </a:p>
          <a:p>
            <a:r>
              <a:rPr lang="pt-PT" sz="1600" b="1" dirty="0" smtClean="0"/>
              <a:t>7.3.9.1. Colectividade de sócios ou assembleia-geral.</a:t>
            </a:r>
          </a:p>
          <a:p>
            <a:endParaRPr lang="pt-PT" sz="1600" dirty="0" smtClean="0"/>
          </a:p>
          <a:p>
            <a:r>
              <a:rPr lang="pt-PT" sz="1600" dirty="0" smtClean="0"/>
              <a:t>   </a:t>
            </a:r>
          </a:p>
          <a:p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A convocatória é feita mediante anúncio a publicar no endereço da </a:t>
            </a:r>
            <a:r>
              <a:rPr lang="pt-PT" sz="1600" i="1" dirty="0" smtClean="0"/>
              <a:t>Internet</a:t>
            </a:r>
            <a:r>
              <a:rPr lang="pt-PT" sz="1600" dirty="0" smtClean="0"/>
              <a:t>. Se todas as acções forem nominativas, os estatutos podem substituir as publicações por cartas registadas, ou, em relação, aos accionistas que comuniquem previamente o seu consentimento, por correio electrónico com recibo de leitura (</a:t>
            </a:r>
            <a:r>
              <a:rPr lang="pt-PT" sz="1600" dirty="0" err="1" smtClean="0"/>
              <a:t>art.s</a:t>
            </a:r>
            <a:r>
              <a:rPr lang="pt-PT" sz="1600" dirty="0" smtClean="0"/>
              <a:t> 167.º; e 377.º, n.ºs 2 e 3). A convocatória deverá fazer-se com a antecedência mínima de um mês entre a última publicação e a data da assembleia e de vinte e um dias a contar da expedição das cartas registadas ou do correio electrónico (art. 377.º, n.º 4).</a:t>
            </a:r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 SOCIEDADES ANÓNIMAS (ARTS. 271.º a 464.º)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7.3.1. Seu significado na realidade económica</a:t>
            </a:r>
          </a:p>
          <a:p>
            <a:pPr algn="just"/>
            <a:endParaRPr lang="pt-PT" sz="1600" b="1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São o tipo de sociedade característico das empresas de maior dimensão, sendo um modelo bastante procurado.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 seu capital social mínimo é de 50 000 euros (art. 276.º, n.º3).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 valor nominal mínimo das acções é de um cêntimo (art. 276.º, n.º2).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Deverão ter no mínimo cinco accionistas, ainda que seja possível constituir uma sociedade anónima com um único sócio (art. 488.º - sociedade unipessoal anónima).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endParaRPr lang="pt-PT" sz="1600" b="1" dirty="0" smtClean="0"/>
          </a:p>
          <a:p>
            <a:r>
              <a:rPr lang="pt-PT" sz="1600" b="1" dirty="0" smtClean="0"/>
              <a:t>7.3.9. 2. A administração e a fiscalização da sociedade.</a:t>
            </a:r>
          </a:p>
          <a:p>
            <a:r>
              <a:rPr lang="pt-PT" sz="1600" dirty="0" smtClean="0"/>
              <a:t> </a:t>
            </a: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A reforma de 2006 (DL n.º 76-A/2006) alargou o elenco dos modelos de governo (modalidades de estruturação da administração e fiscalização) das sociedades anónimas, que passaram a ser três ― tal como decorre do art. 278.º, n.º 1:</a:t>
            </a: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000000"/>
                </a:solidFill>
                <a:latin typeface="Lucida Sans Unicode" pitchFamily="34" charset="0"/>
                <a:cs typeface="Lucida Sans Unicode" pitchFamily="34" charset="0"/>
              </a:rPr>
              <a:t>		- o </a:t>
            </a:r>
            <a:r>
              <a:rPr lang="pt-PT" sz="1600" b="1" dirty="0" smtClean="0">
                <a:solidFill>
                  <a:srgbClr val="000000"/>
                </a:solidFill>
                <a:latin typeface="Lucida Sans Unicode" pitchFamily="34" charset="0"/>
                <a:cs typeface="Lucida Sans Unicode" pitchFamily="34" charset="0"/>
              </a:rPr>
              <a:t>modelo clássico  ou latino</a:t>
            </a:r>
            <a:r>
              <a:rPr lang="pt-PT" sz="1600" dirty="0" smtClean="0">
                <a:solidFill>
                  <a:srgbClr val="000000"/>
                </a:solidFill>
                <a:latin typeface="Lucida Sans Unicode" pitchFamily="34" charset="0"/>
                <a:cs typeface="Lucida Sans Unicode" pitchFamily="34" charset="0"/>
              </a:rPr>
              <a:t> que se baseia na distinção entre um órgão de administração (conselho de administração ou administrador único) e um órgão de controlo (conselho fiscal ou fiscal único);</a:t>
            </a: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000000"/>
                </a:solidFill>
                <a:latin typeface="Lucida Sans Unicode" pitchFamily="34" charset="0"/>
                <a:cs typeface="Lucida Sans Unicode" pitchFamily="34" charset="0"/>
              </a:rPr>
              <a:t>		- o </a:t>
            </a:r>
            <a:r>
              <a:rPr lang="pt-PT" sz="1600" b="1" dirty="0" smtClean="0">
                <a:solidFill>
                  <a:srgbClr val="000000"/>
                </a:solidFill>
                <a:latin typeface="Lucida Sans Unicode" pitchFamily="34" charset="0"/>
                <a:cs typeface="Lucida Sans Unicode" pitchFamily="34" charset="0"/>
              </a:rPr>
              <a:t>modelo anglo-saxónico </a:t>
            </a:r>
            <a:r>
              <a:rPr lang="pt-PT" sz="1600" dirty="0" smtClean="0">
                <a:solidFill>
                  <a:srgbClr val="000000"/>
                </a:solidFill>
                <a:latin typeface="Lucida Sans Unicode" pitchFamily="34" charset="0"/>
                <a:cs typeface="Lucida Sans Unicode" pitchFamily="34" charset="0"/>
              </a:rPr>
              <a:t>(introduzido pela reforma), que inclui conselho de administração, compreendendo uma comissão de auditoria, e revisor oficial de contas;</a:t>
            </a: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000000"/>
                </a:solidFill>
                <a:latin typeface="Lucida Sans Unicode" pitchFamily="34" charset="0"/>
                <a:cs typeface="Lucida Sans Unicode" pitchFamily="34" charset="0"/>
              </a:rPr>
              <a:t>		- o </a:t>
            </a:r>
            <a:r>
              <a:rPr lang="pt-PT" sz="1600" b="1" dirty="0" smtClean="0">
                <a:solidFill>
                  <a:srgbClr val="000000"/>
                </a:solidFill>
                <a:latin typeface="Lucida Sans Unicode" pitchFamily="34" charset="0"/>
                <a:cs typeface="Lucida Sans Unicode" pitchFamily="34" charset="0"/>
              </a:rPr>
              <a:t>modelo dualista ou germânico</a:t>
            </a:r>
            <a:r>
              <a:rPr lang="pt-PT" sz="1600" dirty="0" smtClean="0">
                <a:solidFill>
                  <a:srgbClr val="000000"/>
                </a:solidFill>
                <a:latin typeface="Lucida Sans Unicode" pitchFamily="34" charset="0"/>
                <a:cs typeface="Lucida Sans Unicode" pitchFamily="34" charset="0"/>
              </a:rPr>
              <a:t>, compreendendo conselho de administração executivo, conselho geral e de supervisão e revisor oficial de contas.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r>
              <a:rPr lang="pt-PT" sz="1600" b="1" dirty="0" smtClean="0"/>
              <a:t>7.3.9. 2. A administração e a fiscalização da sociedade.</a:t>
            </a: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Os modelos de governo são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taxativos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, sendo, por isso, proibida a adopção de modelos não previstos no art. 278.º.</a:t>
            </a: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A reforma consagrou um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direito de escolha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 irrestrito: as sociedades poderão escolher o modelo que mais lhes convier [escolha que deverá constar, necessariamente, do contrato de sociedade ― art. 272.º, al. g)], com a excepção do sistema clássico simplificado, que não poderá ser adoptado pelas sociedades emitentes de valores mobiliários ou pelas sociedades de grande dimensão (arts. 278.º, n.º 3 e 413.º, n.º 2).</a:t>
            </a: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A escolha do modelo de governo apresenta-se como um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dever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, uma vez que a reforma não consagrou nenhum modelo supletivo.</a:t>
            </a:r>
          </a:p>
          <a:p>
            <a:endParaRPr lang="pt-PT" sz="1600" b="1" dirty="0" smtClean="0"/>
          </a:p>
          <a:p>
            <a:r>
              <a:rPr lang="pt-PT" sz="1600" dirty="0" smtClean="0"/>
              <a:t> </a:t>
            </a:r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571472" y="1571612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r>
              <a:rPr lang="pt-PT" sz="1600" b="1" dirty="0" smtClean="0"/>
              <a:t>7.3.9. 2. A administração e a fiscalização da sociedade.</a:t>
            </a: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A reforma trouxe um conjunto de regras comuns aos vários modelos:</a:t>
            </a: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000000"/>
                </a:solidFill>
                <a:latin typeface="Lucida Sans Unicode" pitchFamily="34" charset="0"/>
                <a:cs typeface="Lucida Sans Unicode" pitchFamily="34" charset="0"/>
              </a:rPr>
              <a:t>		- quanto à composição dos órgãos, tornou-se comum a regra que permite membros de órgãos de número par (arts. 395.º, n.º 3 e 414.º-B, n.º 2), assim como a inexistência  de um número máximo de membros de órgãos sociais;</a:t>
            </a: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	- regras harmonizadas quanto à remuneração dos administradores (arts. 399.º e 429.º), quanto à nomeação judicial dos administradores (arts. 394.º e 426.º); exercício de outras actividades por administradores e sobre negócios com a sociedade (arts. 397.º, 398.º e 428.º);</a:t>
            </a: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	- serão idênticas, no essencial, as regras sobre reuniões do órgão de administração, caução, reforma e renúncia dos administradores </a:t>
            </a:r>
            <a:b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</a:b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(art. 433.º).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571472" y="1571612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endParaRPr lang="pt-PT" sz="1600" b="1" dirty="0" smtClean="0"/>
          </a:p>
          <a:p>
            <a:r>
              <a:rPr lang="pt-PT" sz="1600" b="1" dirty="0" smtClean="0"/>
              <a:t>7.3.9. 2. A administração e a fiscalização da sociedade.</a:t>
            </a: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No modelo clássico, a administração da sociedade é confiada ao órgão designado por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conselho de administração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Quanto a este órgão, as novidades da reforma reportaram-se, sobretudo, à sua composição:</a:t>
            </a: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	- passa a ser permitido que a composição do órgão de administração inclua, como mínimo, dois titulares (art. 390.º, n.º 2, </a:t>
            </a:r>
            <a:r>
              <a:rPr lang="pt-PT" sz="1600" i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a contrario sensu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), sendo que o número de administradores deverá ser «fixado no contrato de sociedade» (art. 390.º, n.º 1);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571472" y="1571612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endParaRPr lang="pt-PT" sz="1600" b="1" dirty="0" smtClean="0"/>
          </a:p>
          <a:p>
            <a:r>
              <a:rPr lang="pt-PT" sz="1600" b="1" dirty="0" smtClean="0"/>
              <a:t>7.3.9. 2. A administração e a fiscalização da sociedade.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 O modelo clássico</a:t>
            </a:r>
          </a:p>
          <a:p>
            <a:endParaRPr lang="pt-PT" sz="1600" b="1" dirty="0" smtClean="0"/>
          </a:p>
          <a:p>
            <a:pPr marL="269875" indent="-269875">
              <a:spcBef>
                <a:spcPct val="0"/>
              </a:spcBef>
            </a:pPr>
            <a:endParaRPr lang="pt-PT" sz="1600" b="1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	- quando o órgão for composto pelo número mínimo, e sempre que o número de titulares do órgão for par, o presidente do conselho de administração terá voto de qualidade [art. 395.º, n.º3, al. a)], para evitar bloqueios decisórios;</a:t>
            </a: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	- nas sociedades cujo capital não exceda 200 000 euros, o modelo clássico admite administrador único (art. 390.º, n.º 2), o que também será permitido no modelo dualista (art. 424.º, n.º 2), mas não no modelo anglo-saxónico (art. 424.º, n.º 2);</a:t>
            </a: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	- poderão ser administradores accionistas ou não accionistas, pessoas singulares  e pessoas colectivas, devendo estas indicar para desempenhar funções uma pessoa singular (arts. 390.º, n.</a:t>
            </a:r>
            <a:r>
              <a:rPr lang="pt-PT" sz="1600" baseline="300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os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 3 e 4, </a:t>
            </a:r>
            <a:b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</a:b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423.º-H e 425.º, n.º 8).</a:t>
            </a:r>
          </a:p>
          <a:p>
            <a:pPr algn="just"/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571472" y="1571612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endParaRPr lang="pt-PT" sz="1600" b="1" dirty="0" smtClean="0"/>
          </a:p>
          <a:p>
            <a:r>
              <a:rPr lang="pt-PT" sz="1600" b="1" dirty="0" smtClean="0"/>
              <a:t>7.3.9. 2. A administração e a fiscalização da sociedade.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 O modelo clássico</a:t>
            </a: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 Competências do conselho de administração</a:t>
            </a: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O conselho de administração terá plenos e exclusivos poderes de administração e representação da sociedade (art. 405.º).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</a:pP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a) Os poderes de gestão: 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o conselho de administração (e também o conselho de administração executivo) será o órgão competente para gerir os negócios sociais, cabendo-lhe a prática de todos os actos que se reconduzem à prossecução do objecto da sociedade e de todos os actos de gestão da mesma (arts. 405.º, n.º 1, 406.º e 431.º).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</a:pP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b) Os  poderes de representação: 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o conselho de administração terá exclusivos e plenos poderes de representação da sociedade (art. 405.º, n.º 2 e 431.º, n.º 2), que fica vinculada pelos negócios concluídos (ou ratificados) pela maioria dos respectivos membros ― se os estatutos não estabelecerem um número inferior para esse efeito (art. 408.º, n.º 1).</a:t>
            </a:r>
          </a:p>
          <a:p>
            <a:pPr marL="269875" indent="-269875">
              <a:spcBef>
                <a:spcPct val="0"/>
              </a:spcBef>
            </a:pPr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42910" y="1571612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endParaRPr lang="pt-PT" sz="1600" b="1" dirty="0" smtClean="0"/>
          </a:p>
          <a:p>
            <a:r>
              <a:rPr lang="pt-PT" sz="1600" b="1" dirty="0" smtClean="0"/>
              <a:t>7.3.9. 2. A administração e a fiscalização da sociedade.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O modelo clássico</a:t>
            </a:r>
          </a:p>
          <a:p>
            <a:pPr algn="just"/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No modelo clássico, a fiscalização da sociedade é confiada ao órgão designado por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conselho f</a:t>
            </a:r>
            <a:r>
              <a:rPr lang="pt-PT" sz="1600" b="1" dirty="0" smtClean="0"/>
              <a:t>iscal.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Enquanto nas sociedades por quotas a fiscalização é exercida pelos próprios sócios através de um quase ilimitado direito à informação, nas sociedades anónimas, dada a dispersão dos accionistas, a fiscalização compete fundamentalmente a um órgão da fiscalização, que é o Conselho Fiscal ou Fiscal Único (art. 413.º, n.º 1).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42910" y="1571612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endParaRPr lang="pt-PT" sz="1600" b="1" dirty="0" smtClean="0"/>
          </a:p>
          <a:p>
            <a:r>
              <a:rPr lang="pt-PT" sz="1600" b="1" dirty="0" smtClean="0"/>
              <a:t>7.3.9. 2. A administração e a fiscalização da sociedade.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O modelo clássico</a:t>
            </a:r>
          </a:p>
          <a:p>
            <a:endParaRPr lang="pt-PT" sz="1600" dirty="0" smtClean="0"/>
          </a:p>
          <a:p>
            <a:pPr algn="just"/>
            <a:r>
              <a:rPr lang="pt-PT" sz="1600" b="1" dirty="0" smtClean="0"/>
              <a:t>a)</a:t>
            </a:r>
            <a:r>
              <a:rPr lang="pt-PT" sz="1600" dirty="0" smtClean="0"/>
              <a:t> Composição e designação: o Conselho Fiscal é composto pelo número de membros indicado nos estatutos, no mínimo três efectivos e um suplente, devendo incluir um Revisor Oficial de Contas (ROC) ou uma Sociedade de Revisores Oficiais de Contas (SROC), salvo se for adoptada a modalidade prevista no art. 413.º, n.º 1, al. b), em que existe um ROC ou uma SROC autónomos, isto é, fora do Conselho Fiscal (arts. 413.º, n.ºs 4 e 5; e 414.º, n.º 2).</a:t>
            </a:r>
          </a:p>
          <a:p>
            <a:pPr algn="just"/>
            <a:r>
              <a:rPr lang="pt-PT" sz="1600" dirty="0" smtClean="0"/>
              <a:t>O art. 414.º-A, n.º 1, estabelece um conjunto de incompatibilidades para o exercício das funções de membro do Conselho Fiscal.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b="1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>
              <a:spcBef>
                <a:spcPct val="0"/>
              </a:spcBef>
            </a:pPr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42910" y="1571612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endParaRPr lang="pt-PT" sz="1600" b="1" dirty="0" smtClean="0"/>
          </a:p>
          <a:p>
            <a:pPr algn="just"/>
            <a:r>
              <a:rPr lang="pt-PT" sz="1600" b="1" dirty="0" smtClean="0"/>
              <a:t>b)</a:t>
            </a:r>
            <a:r>
              <a:rPr lang="pt-PT" sz="1600" dirty="0" smtClean="0"/>
              <a:t> Competências: o Conselho Fiscal tem competências gerais de fiscalização da administração, da regularidade das contas e da legalidade da actividade social, assim como a verificação dos sistema de </a:t>
            </a:r>
            <a:r>
              <a:rPr lang="pt-PT" sz="1600" i="1" dirty="0" smtClean="0"/>
              <a:t>gestão de riscos</a:t>
            </a:r>
            <a:r>
              <a:rPr lang="pt-PT" sz="1600" dirty="0" smtClean="0"/>
              <a:t> (competência introduzida pelo D.L. n.º 76-A/2006).</a:t>
            </a:r>
          </a:p>
          <a:p>
            <a:pPr algn="just"/>
            <a:r>
              <a:rPr lang="pt-PT" sz="1600" dirty="0" smtClean="0"/>
              <a:t>O art. 420.º, n.º 1, enumera as competências do Conselho Fiscal.</a:t>
            </a:r>
          </a:p>
          <a:p>
            <a:pPr algn="just"/>
            <a:r>
              <a:rPr lang="pt-PT" sz="1600" dirty="0" smtClean="0"/>
              <a:t>Compete ainda ao Conselho Fiscal, a elaboração de parecer sobre o relatório de gestão e contas do exercício e sobre o documento de certificação legal das contas, no prazo de 15 dias a contar do recebimento dos elementos de prestação de contas (art. 452.º)</a:t>
            </a:r>
          </a:p>
          <a:p>
            <a:endParaRPr lang="pt-PT" sz="1600" dirty="0" smtClean="0"/>
          </a:p>
          <a:p>
            <a:endParaRPr lang="pt-PT" sz="1600" b="1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>
              <a:spcBef>
                <a:spcPct val="0"/>
              </a:spcBef>
            </a:pPr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42910" y="1571612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endParaRPr lang="pt-PT" sz="1600" b="1" dirty="0" smtClean="0"/>
          </a:p>
          <a:p>
            <a:endParaRPr lang="pt-PT" sz="1600" dirty="0" smtClean="0"/>
          </a:p>
          <a:p>
            <a:pPr algn="just"/>
            <a:r>
              <a:rPr lang="pt-PT" sz="1600" b="1" dirty="0" smtClean="0"/>
              <a:t>c)</a:t>
            </a:r>
            <a:r>
              <a:rPr lang="pt-PT" sz="1600" dirty="0" smtClean="0"/>
              <a:t> O Revisor Oficial de Contas: os Revisores Oficiais de Contas (</a:t>
            </a:r>
            <a:r>
              <a:rPr lang="pt-PT" sz="1600" dirty="0" err="1" smtClean="0"/>
              <a:t>ROCs</a:t>
            </a:r>
            <a:r>
              <a:rPr lang="pt-PT" sz="1600" dirty="0" smtClean="0"/>
              <a:t>) e as Sociedades de Revisores Oficiais de Contas (</a:t>
            </a:r>
            <a:r>
              <a:rPr lang="pt-PT" sz="1600" dirty="0" err="1" smtClean="0"/>
              <a:t>SROCs</a:t>
            </a:r>
            <a:r>
              <a:rPr lang="pt-PT" sz="1600" dirty="0" smtClean="0"/>
              <a:t>) estão sujeitos a um estatuto profissional e à disciplina da ordem dos </a:t>
            </a:r>
            <a:r>
              <a:rPr lang="pt-PT" sz="1600" dirty="0" err="1" smtClean="0"/>
              <a:t>ROCs</a:t>
            </a:r>
            <a:r>
              <a:rPr lang="pt-PT" sz="1600" dirty="0" smtClean="0"/>
              <a:t> (D.L. n.º 422-A/93, de 30 de Dezembro).</a:t>
            </a:r>
          </a:p>
          <a:p>
            <a:pPr algn="just"/>
            <a:r>
              <a:rPr lang="pt-PT" sz="1600" dirty="0" smtClean="0"/>
              <a:t>Os </a:t>
            </a:r>
            <a:r>
              <a:rPr lang="pt-PT" sz="1600" dirty="0" err="1" smtClean="0"/>
              <a:t>ROCs</a:t>
            </a:r>
            <a:r>
              <a:rPr lang="pt-PT" sz="1600" dirty="0" smtClean="0"/>
              <a:t> ou </a:t>
            </a:r>
            <a:r>
              <a:rPr lang="pt-PT" sz="1600" dirty="0" err="1" smtClean="0"/>
              <a:t>SROCs</a:t>
            </a:r>
            <a:r>
              <a:rPr lang="pt-PT" sz="1600" dirty="0" smtClean="0"/>
              <a:t> podem integrar o Conselho Fiscal ou ser nomeados autonomamente, conforme a modalidade de fiscalização adoptada, nos termos do art. 413.º, n.º 1.</a:t>
            </a:r>
            <a:endParaRPr lang="pt-PT" sz="1600" b="1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</a:pPr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600" b="1" dirty="0" smtClean="0"/>
              <a:t>7.3.1. A firma (art. 275.º)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A sociedade anónima pode adoptar uma firma-nome, composta pelo nome completo ou abreviado de todos, alguns ou um dos sócios; uma </a:t>
            </a:r>
            <a:br>
              <a:rPr lang="pt-PT" sz="1600" dirty="0" smtClean="0"/>
            </a:br>
            <a:r>
              <a:rPr lang="pt-PT" sz="1600" dirty="0" smtClean="0"/>
              <a:t>firma-denominação, composta por uma expressão associada ao ramo de actividade; ou uma firma-mista, formada pelo nome ou firma de um ou alguns dos sócios e a referida expressão alusiva ao ramo de actividade; sempre seguida do aditamento “sociedade anónima” ou  a sigla “SA”.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571472" y="1571612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endParaRPr lang="pt-PT" sz="1600" b="1" dirty="0" smtClean="0"/>
          </a:p>
          <a:p>
            <a:pPr algn="just"/>
            <a:r>
              <a:rPr lang="pt-PT" sz="1600" b="1" dirty="0" smtClean="0"/>
              <a:t>7.3.9. 2. A administração e a fiscalização da sociedade.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 O Modelo anglo-saxónico</a:t>
            </a:r>
            <a:endParaRPr lang="pt-PT" sz="1600" b="1" dirty="0" smtClean="0"/>
          </a:p>
          <a:p>
            <a:pPr marL="269875" indent="-269875" algn="just">
              <a:spcBef>
                <a:spcPct val="0"/>
              </a:spcBef>
            </a:pP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Considerações gerais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É um modelo novo no nosso ordenamento, e já adoptado na prática societária após a reforma (</a:t>
            </a:r>
            <a:r>
              <a:rPr lang="pt-PT" sz="1600" i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v. g.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, a sociedade anónima «Banco BPI, S.A.» adoptou este modelo).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No modelo anglo-saxónico, a  administração da sociedade é confiada a um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conselho de administração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, compreendendo uma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comissão de auditoria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Tal significa que este modelo confiará a fiscalização da actividade do conselho de administração a  membros do órgão de administração (que irão integrar a comissão de auditoria), assistindo-se a uma fiscalização endógena da gestão societária.</a:t>
            </a:r>
            <a:endParaRPr lang="pt-PT" sz="1600" dirty="0" smtClean="0">
              <a:solidFill>
                <a:srgbClr val="100804"/>
              </a:solidFill>
              <a:latin typeface="Tw Cen MT" pitchFamily="34" charset="0"/>
            </a:endParaRPr>
          </a:p>
          <a:p>
            <a:pPr marL="269875" indent="-269875">
              <a:spcBef>
                <a:spcPct val="0"/>
              </a:spcBef>
            </a:pPr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500034" y="1571612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endParaRPr lang="pt-PT" sz="1600" b="1" dirty="0" smtClean="0"/>
          </a:p>
          <a:p>
            <a:pPr marL="269875" indent="-269875" algn="just">
              <a:spcBef>
                <a:spcPct val="0"/>
              </a:spcBef>
            </a:pPr>
            <a:endParaRPr lang="pt-PT" sz="1600" b="1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355600" indent="-355600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Tw Cen MT" pitchFamily="34" charset="0"/>
              </a:rPr>
              <a:t>A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comissão de auditoria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 é configurada como um órgão da sociedade, sendo constituída por uma parte dos membros do conselho de administração em número fixado nos estatutos, mas no mínimo com três efectivos (art. 423.º-B, n.</a:t>
            </a:r>
            <a:r>
              <a:rPr lang="pt-PT" sz="1600" baseline="300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os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 1 e 2).</a:t>
            </a:r>
          </a:p>
          <a:p>
            <a:pPr marL="355600" indent="-355600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355600" indent="-355600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Os membros da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comissão de auditoria 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serão designados em conjunto com os demais administradores (art. 423.º-C, n.º 1), sendo que as listas para o conselho de administração deverão, logo, discriminar que membros integrarão a comissão de auditoria (art. 423.º-C, n.º 2).</a:t>
            </a:r>
          </a:p>
          <a:p>
            <a:pPr marL="355600" indent="-355600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355600" indent="-355600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O presidente da comissão de auditoria será designado pela assembleia geral ou, quando tal não suceda, pela própria comissão de auditoria (art. 423.º-C, n.º 3).</a:t>
            </a:r>
          </a:p>
          <a:p>
            <a:pPr marL="355600" indent="-355600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Tw Cen MT" pitchFamily="34" charset="0"/>
            </a:endParaRPr>
          </a:p>
          <a:p>
            <a:pPr marL="269875" indent="-269875">
              <a:spcBef>
                <a:spcPct val="0"/>
              </a:spcBef>
            </a:pPr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500034" y="1571612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endParaRPr lang="pt-PT" sz="1600" b="1" dirty="0" smtClean="0"/>
          </a:p>
          <a:p>
            <a:pPr marL="355600" indent="-355600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Os membros da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comissão de auditoria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 serão, também,  administradores ainda que não possam exercer funções executivas (serão administradores não executivos).</a:t>
            </a: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</a:t>
            </a: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Assim, os membros da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comissão de auditoria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 poderão:</a:t>
            </a: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	- participar nas reuniões do conselho de administração [art. 423.º-G, n.º 1, al. b)];</a:t>
            </a: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	- deliberar sobre matérias de administração da sociedade que não sejam de gestão corrente, excluindo-se as matérias delegáveis porque essas são de carácter executivo;</a:t>
            </a: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	- deliberar sobre a definição, execução e cumprimento da estratégia da sociedade, designadamente quanto aos meios financeiros  para tal necessários, sobre a deliberação de delegação, sobre a escolha do presidente do conselho e cooptação de administradores, sobre o controlo do cumprimento da lei e do contrato de sociedade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Tw Cen MT" pitchFamily="34" charset="0"/>
            </a:endParaRPr>
          </a:p>
          <a:p>
            <a:pPr marL="269875" indent="-269875">
              <a:spcBef>
                <a:spcPct val="0"/>
              </a:spcBef>
            </a:pPr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500034" y="1571612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endParaRPr lang="pt-PT" sz="1600" b="1" dirty="0" smtClean="0"/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Mas será sobretudo no âmbito das funções de fiscalização e controlo da sociedade que a 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comissão de auditoria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 terá amplas competências, a saber: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	- fiscalização da actividade da administração da sociedade, da eficácia do sistema de gestão de riscos e de auditoria interna, e do processo de preparação e divulgação da informação financeira </a:t>
            </a:r>
            <a:b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</a:b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(art. 423.º-F);</a:t>
            </a: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	- apreciar o relatório de gestão, as contas do exercício e o documento de certificação legal de contas, e emitir relatório e parecer sobre os mesmos, no prazo de 15 dias a contar da sua recepção </a:t>
            </a:r>
            <a:b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</a:b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(art. 452.º);</a:t>
            </a: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	- poderá, ainda, suspender administradores quando se verifique alguma das situações previstas no art. 400.º, n.º 1.</a:t>
            </a:r>
          </a:p>
          <a:p>
            <a:pPr marL="355600" indent="-355600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Tw Cen MT" pitchFamily="34" charset="0"/>
            </a:endParaRPr>
          </a:p>
          <a:p>
            <a:pPr marL="269875" indent="-269875">
              <a:spcBef>
                <a:spcPct val="0"/>
              </a:spcBef>
            </a:pPr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500034" y="1571612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endParaRPr lang="pt-PT" sz="1600" b="1" dirty="0" smtClean="0"/>
          </a:p>
          <a:p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No modelo anglo-saxónico não existe Conselho Fiscal, uma vez que as funções de fiscalização são exercidas pela comissão de auditoria. Contudo, tem de ser nomeado um ROC ou SROC [art. 278.º, n.º 1, al. b)].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 ROC ou SROC deverá ser eleito, por tempo não superior a 4 anos, pela assembleia-geral, sob proposta da comissão de auditoria [arts. 446.º, n.</a:t>
            </a:r>
            <a:r>
              <a:rPr lang="pt-PT" sz="1600" baseline="30000" dirty="0" smtClean="0"/>
              <a:t>os </a:t>
            </a:r>
            <a:r>
              <a:rPr lang="pt-PT" sz="1600" dirty="0" smtClean="0"/>
              <a:t>1 e 2; e 423.º-F, al. m)].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 ROC tem competências mais limitadas que o Conselho Fiscal, dado que a fiscalização que no modelo clássico cabe ao Conselho Fiscal, é aqui desenvolvida pela comissão de auditoria.</a:t>
            </a:r>
          </a:p>
          <a:p>
            <a:pPr algn="just"/>
            <a:r>
              <a:rPr lang="pt-PT" sz="1600" dirty="0" smtClean="0"/>
              <a:t>Assim, ao ROC cabe principalmente a auditoria das contas da sociedade (art. 446.º, n.º 3).</a:t>
            </a:r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0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500034" y="1571612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endParaRPr lang="pt-PT" sz="1600" b="1" dirty="0" smtClean="0"/>
          </a:p>
          <a:p>
            <a:pPr marL="269875" indent="-269875" algn="just">
              <a:spcBef>
                <a:spcPct val="0"/>
              </a:spcBef>
            </a:pPr>
            <a:r>
              <a:rPr lang="pt-PT" sz="1600" b="1" dirty="0" smtClean="0"/>
              <a:t>7.3.9. 2. A administração e a fiscalização da sociedade.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 O Modelo Germânico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No modelo germânico, a administração da sociedade anónima é confiada ao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conselho de administração executivo 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e ao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conselho geral e de supervisão. </a:t>
            </a:r>
          </a:p>
          <a:p>
            <a:pPr marL="269875" indent="-269875" algn="just">
              <a:spcBef>
                <a:spcPct val="0"/>
              </a:spcBef>
            </a:pPr>
            <a:endParaRPr lang="pt-PT" sz="1600" b="1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</a:pP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a) O conselho de administração executivo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O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conselho de administração executivo 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é um órgão bastante mais técnico que o conselho de administração, embora tenha menos poderes (arts. 431.º e 432.º).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Neste modelo, os administradores são todos executivos, pelo que o respectivo conselho de administração é normalmente composto por pessoas com especiais aptidões técnicas, relativamente ao objecto que a sociedade se propõe prosseguir.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>
              <a:spcBef>
                <a:spcPct val="0"/>
              </a:spcBef>
            </a:pPr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500034" y="1571612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endParaRPr lang="pt-PT" sz="1600" b="1" dirty="0" smtClean="0"/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O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conselho de administração executivo 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terá plenos poderes de gestão e representação da sociedade (art. 431.º).</a:t>
            </a: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</a:t>
            </a: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Nos termos do art. 431.º, n.º 3, «aos poderes de gestão e de representação dos administradores é aplicável o disposto nos arts. 406.º, 408.º e 409.º, com as modificações determinadas pelas competência atribuída na lei ao conselho geral e de supervisão».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Tal significa que não se aplicará o disposto no art. 407.º, pelo que o conselho de administração executivo não poderá delegar poderes de gestão corrente da sociedade num ou mais administradores ou numa comissão executiva.</a:t>
            </a: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</a:t>
            </a: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Em tudo o mais, aplicar-se-ão, em geral, ao conselho de administração executivo as normas relativas ao conselho de administração do modelo clássico (arts. 410.º a 412.º), com as adaptações previstas no </a:t>
            </a:r>
            <a:b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</a:b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art. 433.º.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>
              <a:spcBef>
                <a:spcPct val="0"/>
              </a:spcBef>
            </a:pPr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428596" y="1500174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b) O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conselho geral e de supervisão</a:t>
            </a: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O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conselho geral e de supervisão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 será composto pelo número de membros fixado nos estatutos, mas sempre superior ao número de administradores, os quais poderão não ser necessariamente accionistas (art. 434.º, n.º 2), o que constitui uma novidade da reforma, e que permitirá uma maior profissionalização do órgão.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Trata-se de um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órgão intermédio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, dado que, para além de uma função de fiscalização da actividade da administração (art. 441.º), ainda que  sem poderes de gestão, o seu funcionamento e articulação com o conselho de administração executivo não será completamente alheio à gestão da sociedade.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>
              <a:spcBef>
                <a:spcPct val="0"/>
              </a:spcBef>
            </a:pPr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6" name="Marcador de Posição de Conteúdo 1"/>
          <p:cNvSpPr txBox="1">
            <a:spLocks/>
          </p:cNvSpPr>
          <p:nvPr/>
        </p:nvSpPr>
        <p:spPr>
          <a:xfrm>
            <a:off x="428596" y="1500174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endParaRPr lang="pt-PT" sz="1600" b="1" dirty="0" smtClean="0"/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Assim, será possível estabelecer no contrato de sociedade que determinadas categorias de actos de gestão podem ficar subordinadas à obtenção de prévio consentimento do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conselho geral e de supervisão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 (art. 442.º, n.º 1). De entre estes actos, destacam-se a aprovação do plano estratégico da sociedade e a realização de operações de valor económico significativo.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Interferência do conselho geral e de supervisão, em termos informativos, no conselho de administração executivo (art. 432.º, n.º 1 e 3) e direito de os seus membros assistirem às reuniões daquele órgão (art. 432.º, n.</a:t>
            </a:r>
            <a:r>
              <a:rPr lang="pt-PT" sz="1600" baseline="300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os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 5 e 6).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Poder de designação e destituição dos membros do conselho de administração executivo, se tal competência não for atribuída pelos estatutos à assembleia geral  [art. 441.º, n.º 1, al. a)].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endParaRPr lang="pt-PT" sz="1600" b="1" dirty="0" smtClean="0"/>
          </a:p>
          <a:p>
            <a:pPr marL="269875" indent="-269875" algn="just">
              <a:spcBef>
                <a:spcPct val="0"/>
              </a:spcBef>
            </a:pPr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428596" y="1500174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endParaRPr lang="pt-PT" sz="1600" b="1" dirty="0" smtClean="0"/>
          </a:p>
          <a:p>
            <a:pPr marL="269875" indent="-269875" algn="just">
              <a:spcBef>
                <a:spcPct val="0"/>
              </a:spcBef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O art. 444.º prevê que o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conselho geral e de supervisão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 nomeie, de entre os seus membros, comissões para o exercício de determinadas funções, nomeadamente:</a:t>
            </a: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	- uma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comissão de remunerações 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(que terá como competência a fixação da remuneração dos administradores, tendo em conta as funções desempenhadas e a situação económica da sociedade, nos termos dos arts. 429.º e 399.º);</a:t>
            </a:r>
          </a:p>
          <a:p>
            <a:pPr marL="269875" indent="-269875" algn="just">
              <a:spcBef>
                <a:spcPct val="0"/>
              </a:spcBef>
            </a:pP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	  - uma </a:t>
            </a:r>
            <a:r>
              <a:rPr lang="pt-PT" sz="1600" b="1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comissão para as matérias financeiras </a:t>
            </a:r>
            <a:r>
              <a:rPr lang="pt-PT" sz="1600" dirty="0" smtClean="0">
                <a:solidFill>
                  <a:srgbClr val="100804"/>
                </a:solidFill>
                <a:latin typeface="Lucida Sans Unicode" pitchFamily="34" charset="0"/>
                <a:cs typeface="Lucida Sans Unicode" pitchFamily="34" charset="0"/>
              </a:rPr>
              <a:t>[que se ocupará das funções referidas nas als. f) a o), do art. 441.º], a qual será obrigatória nas sociedades com valores mobiliários admitidas à negociação em mercado regulamentado e nas sociedades de maior dimensão [de acordo com os critérios do arts. 413.º, n.º 2, al. a),  e 444.º, n.º 2], devendo, neste caso, a maioria dos membros da comissão ser independente.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endParaRPr lang="pt-PT" sz="1600" b="1" dirty="0" smtClean="0"/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endParaRPr lang="pt-PT" sz="1600" b="1" dirty="0" smtClean="0"/>
          </a:p>
          <a:p>
            <a:pPr marL="269875" indent="-269875" algn="just">
              <a:spcBef>
                <a:spcPct val="0"/>
              </a:spcBef>
            </a:pPr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7.3.3. A responsabilidade dos sócios perante a sociedade e perante os credores sociais.</a:t>
            </a:r>
          </a:p>
          <a:p>
            <a:r>
              <a:rPr lang="pt-PT" sz="1600" b="1" dirty="0" smtClean="0"/>
              <a:t>7.3.3. 1. Sócio </a:t>
            </a:r>
            <a:r>
              <a:rPr lang="pt-PT" sz="1600" i="1" dirty="0" smtClean="0"/>
              <a:t>versus</a:t>
            </a:r>
            <a:r>
              <a:rPr lang="pt-PT" sz="1600" b="1" dirty="0" smtClean="0"/>
              <a:t> Sociedade</a:t>
            </a:r>
          </a:p>
          <a:p>
            <a:r>
              <a:rPr lang="pt-PT" sz="1600" dirty="0" smtClean="0"/>
              <a:t> </a:t>
            </a:r>
          </a:p>
          <a:p>
            <a:r>
              <a:rPr lang="pt-PT" sz="1600" dirty="0" smtClean="0"/>
              <a:t>Cada sócio responde individual e exclusivamente para com a sociedade pelo valor da sua entrada (art. 271.º, do CSC).</a:t>
            </a:r>
          </a:p>
          <a:p>
            <a:r>
              <a:rPr lang="pt-PT" sz="1600" dirty="0" smtClean="0"/>
              <a:t>  </a:t>
            </a:r>
          </a:p>
          <a:p>
            <a:r>
              <a:rPr lang="pt-PT" sz="1600" b="1" dirty="0" smtClean="0"/>
              <a:t>7.3.3.2. Sócio </a:t>
            </a:r>
            <a:r>
              <a:rPr lang="pt-PT" sz="1600" i="1" dirty="0" smtClean="0"/>
              <a:t>versus</a:t>
            </a:r>
            <a:r>
              <a:rPr lang="pt-PT" sz="1600" b="1" dirty="0" smtClean="0"/>
              <a:t> Credores sociais.</a:t>
            </a:r>
          </a:p>
          <a:p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Os sócios não respondem pelas dívidas da sociedade. Só a sociedade é responsável, com o seu património, perante os seus credores, pelas suas dívidas (art. 271.º, do CSC, </a:t>
            </a:r>
            <a:r>
              <a:rPr lang="pt-PT" sz="1600" i="1" dirty="0" smtClean="0"/>
              <a:t>a contrario sensu</a:t>
            </a:r>
            <a:r>
              <a:rPr lang="pt-PT" sz="1600" dirty="0" smtClean="0"/>
              <a:t>).</a:t>
            </a:r>
          </a:p>
          <a:p>
            <a:r>
              <a:rPr lang="pt-PT" sz="1600" dirty="0" smtClean="0"/>
              <a:t>  </a:t>
            </a:r>
          </a:p>
          <a:p>
            <a:r>
              <a:rPr lang="pt-PT" sz="1600" b="1" dirty="0" smtClean="0"/>
              <a:t>7.3.3.3. Conclusão.</a:t>
            </a:r>
          </a:p>
          <a:p>
            <a:r>
              <a:rPr lang="pt-PT" sz="1600" dirty="0" smtClean="0"/>
              <a:t> </a:t>
            </a:r>
          </a:p>
          <a:p>
            <a:r>
              <a:rPr lang="pt-PT" sz="1600" dirty="0" smtClean="0"/>
              <a:t>Cada accionista tem a sua responsabilidade limitada, interna e externamente.</a:t>
            </a:r>
          </a:p>
          <a:p>
            <a:endParaRPr lang="pt-PT" sz="1600" b="1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428596" y="1500174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endParaRPr lang="pt-PT" sz="1600" b="1" dirty="0" smtClean="0"/>
          </a:p>
          <a:p>
            <a:r>
              <a:rPr lang="pt-PT" sz="1600" b="1" dirty="0" smtClean="0"/>
              <a:t>c) O Revisor Oficial de Contas.</a:t>
            </a:r>
          </a:p>
          <a:p>
            <a:pPr algn="just"/>
            <a:r>
              <a:rPr lang="pt-PT" sz="1600" dirty="0" smtClean="0"/>
              <a:t> 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Neste modelo de organização não existe Conselho Fiscal.</a:t>
            </a:r>
          </a:p>
          <a:p>
            <a:pPr algn="just"/>
            <a:r>
              <a:rPr lang="pt-PT" sz="1600" dirty="0" smtClean="0"/>
              <a:t> 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A fiscalização do Conselho de Administração é assegurada pelo Conselho Geral e de Supervisão. Contudo, é obrigatória a nomeação de um ROC ou SROC pela Assembleia-geral, sob proposta do Conselho Geral e de Supervisão ou da Comissão para as Matérias Financeiras (art. 446.º, n.º 1).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 ROC tem como competências proceder ao exame das contas da sociedade e especificamente o dever de proceder a todos os exames e verificações necessários à revisão e certificação legais das contas, nos termos previstos em lei especial, e bem assim os outros deveres especiais que a lei lhe imponha (</a:t>
            </a:r>
            <a:r>
              <a:rPr lang="pt-PT" sz="1600" dirty="0" err="1" smtClean="0"/>
              <a:t>art.s</a:t>
            </a:r>
            <a:r>
              <a:rPr lang="pt-PT" sz="1600" dirty="0" smtClean="0"/>
              <a:t> 446.º, n.º 1; e 420.º, n.º 4).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>
              <a:solidFill>
                <a:srgbClr val="100804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marL="269875" indent="-269875" algn="just">
              <a:spcBef>
                <a:spcPct val="0"/>
              </a:spcBef>
            </a:pPr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428596" y="1500174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7.3.9. A estrutura organizatória da sociedade anónima.</a:t>
            </a:r>
          </a:p>
          <a:p>
            <a:endParaRPr lang="pt-PT" sz="1600" b="1" dirty="0" smtClean="0"/>
          </a:p>
          <a:p>
            <a:pPr algn="just"/>
            <a:r>
              <a:rPr lang="pt-PT" sz="1600" b="1" dirty="0" smtClean="0"/>
              <a:t>7.3.9.3. O Secretário da Sociedade.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i="1" dirty="0" smtClean="0"/>
              <a:t>Vide</a:t>
            </a:r>
            <a:r>
              <a:rPr lang="pt-PT" sz="1600" dirty="0" smtClean="0"/>
              <a:t> art. 446.º-A a 446.º-F, do CSC.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 Secretário da Sociedade para as sociedades anónimas cotadas em bolsa (arts. 446.º-A a 446.º-F)</a:t>
            </a:r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428596" y="1500174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7.3.10. A sociedade anónima como protótipo da sociedade de capitais.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 Limitação da responsabilidade do sócio ao valor das acções que subscreveu (art. 271.º).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Atribuição do voto em função do capital representado pelas acções que pertencem a cada sócio (art. 384.º).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Livre transmissão das acções (art. 328.º e ss.).</a:t>
            </a:r>
          </a:p>
          <a:p>
            <a:pPr marL="269875" indent="-269875" algn="just">
              <a:spcBef>
                <a:spcPct val="0"/>
              </a:spcBef>
            </a:pPr>
            <a:endParaRPr lang="pt-PT" sz="1600" dirty="0" smtClean="0"/>
          </a:p>
          <a:p>
            <a:pPr algn="just"/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428596" y="1500174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7.3.11. A protecção das minorias.</a:t>
            </a:r>
          </a:p>
          <a:p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 Direito de convocação da Assembleia-geral (art. 375.º, n.º 2).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Direito de requerer a nomeação judicial de mais um membro efectivo e um suplente para o Conselho Fiscal (art. 418.º, n.º 1).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Direito colectivo à informação (art. 291.º, n.º 1).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Direito à informação para os accionistas individualmente considerados (art. 288.º, n.º 1).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 Direito aos lucros de exercício (art. 294.º).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7.3.4. As obrigações dos accionistas.</a:t>
            </a:r>
          </a:p>
          <a:p>
            <a:endParaRPr lang="pt-PT" sz="1600" b="1" dirty="0" smtClean="0"/>
          </a:p>
          <a:p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  <a:r>
              <a:rPr lang="pt-PT" sz="1600" b="1" dirty="0" smtClean="0"/>
              <a:t>a)</a:t>
            </a:r>
            <a:r>
              <a:rPr lang="pt-PT" sz="1600" dirty="0" smtClean="0"/>
              <a:t> Proceder à realização do valor das acções subscritas (art. 285.º);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b)</a:t>
            </a:r>
            <a:r>
              <a:rPr lang="pt-PT" sz="1600" dirty="0" smtClean="0"/>
              <a:t> Não se proíbe que o valor nominal da participação seja inferior ao valor real da entrada (Ex: emissão de acções com ágio);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c)</a:t>
            </a:r>
            <a:r>
              <a:rPr lang="pt-PT" sz="1600" dirty="0" smtClean="0"/>
              <a:t> O cumprimento da entrada deve ser simultâneo com a outorga do contrato social (art. 26.º); referência às excepções previstas no art. 277.º, n.º 2;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d)</a:t>
            </a:r>
            <a:r>
              <a:rPr lang="pt-PT" sz="1600" dirty="0" smtClean="0"/>
              <a:t> Proceder a prestações acessórias se o contrato de sociedade o impuser (art. 287.º).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7.3.5. Os direitos dos accionistas.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7.3.5. 1. O direito à informação.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- O direito mínimo à informação (art. 288.º);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- O direito a informações preparatórias da Assembleia-geral (art. 289.º);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- O direito a informações em Assembleia-geral (art. 290.º);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- O direito colectivo à informação (art. 291.º, n.º 1).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7.3.5. 2. O direito aos lucros (art. 294.º).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7.3.6. As acções.</a:t>
            </a:r>
          </a:p>
          <a:p>
            <a:r>
              <a:rPr lang="pt-PT" sz="1600" dirty="0" smtClean="0"/>
              <a:t>  </a:t>
            </a:r>
          </a:p>
          <a:p>
            <a:pPr algn="just"/>
            <a:r>
              <a:rPr lang="pt-PT" sz="1600" b="1" dirty="0" smtClean="0"/>
              <a:t>7.3.6. 1. Generalidades (art. 298º e ss.).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 O termo «acção» pode ter vários significados: </a:t>
            </a:r>
          </a:p>
          <a:p>
            <a:pPr algn="just"/>
            <a:r>
              <a:rPr lang="pt-PT" sz="1600" dirty="0" smtClean="0"/>
              <a:t>- participação social; </a:t>
            </a:r>
          </a:p>
          <a:p>
            <a:pPr algn="just"/>
            <a:r>
              <a:rPr lang="pt-PT" sz="1600" dirty="0" smtClean="0"/>
              <a:t>- fracção do capital social; </a:t>
            </a:r>
          </a:p>
          <a:p>
            <a:pPr algn="just"/>
            <a:r>
              <a:rPr lang="pt-PT" sz="1600" dirty="0" smtClean="0"/>
              <a:t>- o próprio título ou documento </a:t>
            </a:r>
            <a:r>
              <a:rPr lang="pt-PT" sz="1600" dirty="0" err="1" smtClean="0"/>
              <a:t>circulável</a:t>
            </a:r>
            <a:r>
              <a:rPr lang="pt-PT" sz="1600" dirty="0" smtClean="0"/>
              <a:t>.</a:t>
            </a:r>
          </a:p>
          <a:p>
            <a:pPr algn="just"/>
            <a:r>
              <a:rPr lang="pt-PT" sz="1600" dirty="0" smtClean="0"/>
              <a:t>  </a:t>
            </a:r>
          </a:p>
          <a:p>
            <a:pPr algn="just"/>
            <a:r>
              <a:rPr lang="pt-PT" sz="1600" b="1" dirty="0" smtClean="0"/>
              <a:t>7.3.6. 2. </a:t>
            </a:r>
            <a:r>
              <a:rPr lang="pt-PT" sz="1600" dirty="0" smtClean="0"/>
              <a:t>Títulos provisórios e títulos definitivos (art. 304.º e art. 96.º do CVM).</a:t>
            </a:r>
          </a:p>
          <a:p>
            <a:pPr algn="just"/>
            <a:r>
              <a:rPr lang="pt-PT" sz="1600" dirty="0" smtClean="0"/>
              <a:t>  </a:t>
            </a:r>
          </a:p>
          <a:p>
            <a:pPr algn="just"/>
            <a:r>
              <a:rPr lang="pt-PT" sz="1600" b="1" dirty="0" smtClean="0"/>
              <a:t>7.3.6.3.</a:t>
            </a:r>
            <a:r>
              <a:rPr lang="pt-PT" sz="1600" dirty="0" smtClean="0"/>
              <a:t> As acções nominativas e ao portador (arts. 52.º a 54.º do CVM), conforme o emitente tenha ou não a faculdade de conhecer a identidade dos titulares das acções.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b="1" dirty="0" smtClean="0"/>
              <a:t>7.3.6.4.</a:t>
            </a:r>
            <a:r>
              <a:rPr lang="pt-PT" sz="1600" dirty="0" smtClean="0"/>
              <a:t> As acções escriturais  e as acções tituladas(art. 46.º do CVM): nem sempre as acções são representadas por títulos (documentos em papel), podendo as sociedades anónimas emitir acções escriturais (representadas por registos em conta).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7.3.6. As acções.</a:t>
            </a:r>
          </a:p>
          <a:p>
            <a:r>
              <a:rPr lang="pt-PT" sz="1600" dirty="0" smtClean="0"/>
              <a:t>  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As acções são representáveis em títulos susceptíveis de cotação no mercado de valores mobiliários (art. 271.º do CSC).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As acções têm de ter um valor nominal igual e o seu valor mínimo é um cêntimo (art. 276.º, n.º2, do CSC).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 valor pelo qual as acções são emitidas não pode ser inferior ao seu valor nominal (art. 298.º, n.º1, do CSC).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Em princípio, a cada acção corresponde um voto (art. 384.º, n.º1, do CSC).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7.3.6. As acções.</a:t>
            </a:r>
          </a:p>
          <a:p>
            <a:endParaRPr lang="pt-PT" sz="1600" b="1" dirty="0" smtClean="0"/>
          </a:p>
          <a:p>
            <a:endParaRPr lang="pt-PT" sz="1600" b="1" dirty="0" smtClean="0"/>
          </a:p>
          <a:p>
            <a:pPr algn="just">
              <a:buFont typeface="Wingdings" pitchFamily="2" charset="2"/>
              <a:buChar char="q"/>
            </a:pPr>
            <a:r>
              <a:rPr lang="pt-PT" dirty="0" smtClean="0"/>
              <a:t>Quanto à sua representação externa, as acções podem ser:</a:t>
            </a:r>
          </a:p>
          <a:p>
            <a:pPr algn="just"/>
            <a:r>
              <a:rPr lang="pt-PT" dirty="0" smtClean="0"/>
              <a:t>	- acções tituladas (representadas em suporte de papel);</a:t>
            </a:r>
          </a:p>
          <a:p>
            <a:pPr algn="just"/>
            <a:r>
              <a:rPr lang="pt-PT" dirty="0" smtClean="0"/>
              <a:t>	- acções escriturais (constituídas e representadas por registo em contas individualizadas junto das entidades registadoras, que abram em relação a cada titular, em separado, uma conta de registo individualizado).</a:t>
            </a:r>
          </a:p>
          <a:p>
            <a:pPr algn="just"/>
            <a:endParaRPr lang="pt-PT" dirty="0" smtClean="0"/>
          </a:p>
          <a:p>
            <a:pPr algn="just"/>
            <a:endParaRPr lang="pt-PT" dirty="0" smtClean="0"/>
          </a:p>
          <a:p>
            <a:pPr algn="just"/>
            <a:r>
              <a:rPr lang="pt-PT" dirty="0" smtClean="0"/>
              <a:t>   </a:t>
            </a:r>
          </a:p>
          <a:p>
            <a:pPr algn="just"/>
            <a:endParaRPr lang="pt-PT" dirty="0" smtClean="0"/>
          </a:p>
          <a:p>
            <a:pPr algn="just"/>
            <a:endParaRPr lang="pt-PT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fluência">
  <a:themeElements>
    <a:clrScheme name="Confluê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fluê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fluê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2281</TotalTime>
  <Words>128</Words>
  <Application>Microsoft Office PowerPoint</Application>
  <PresentationFormat>Apresentação no Ecrã (4:3)</PresentationFormat>
  <Paragraphs>734</Paragraphs>
  <Slides>43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dos diapositivos</vt:lpstr>
      </vt:variant>
      <vt:variant>
        <vt:i4>43</vt:i4>
      </vt:variant>
    </vt:vector>
  </HeadingPairs>
  <TitlesOfParts>
    <vt:vector size="45" baseType="lpstr">
      <vt:lpstr>Confluência</vt:lpstr>
      <vt:lpstr>Acrobat Document</vt:lpstr>
      <vt:lpstr>As sociedades comerciais As sociedades anónimas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 sociedades comerciais</dc:title>
  <dc:creator>ISCAP</dc:creator>
  <cp:lastModifiedBy>ISCAP</cp:lastModifiedBy>
  <cp:revision>142</cp:revision>
  <dcterms:created xsi:type="dcterms:W3CDTF">2008-11-13T11:17:51Z</dcterms:created>
  <dcterms:modified xsi:type="dcterms:W3CDTF">2011-01-06T12:27:29Z</dcterms:modified>
</cp:coreProperties>
</file>