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692206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118784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272658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453896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37908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170295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4004790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929497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131705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211134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1776684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EB016-2BFE-4722-8838-956080C00410}" type="datetimeFigureOut">
              <a:rPr lang="pt-PT" smtClean="0"/>
              <a:pPr/>
              <a:t>29-03-2014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D31F4-859D-45BB-8B3A-E3DCFB7F2BE3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656525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Exame OTOC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Outubro 2012</a:t>
            </a:r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540240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8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t-PT" sz="1800" dirty="0"/>
              <a:t>A GRAFITOC adquiriu um equipamento de produção por </a:t>
            </a:r>
            <a:r>
              <a:rPr lang="pt-PT" sz="1800" dirty="0" smtClean="0"/>
              <a:t>200.000</a:t>
            </a:r>
            <a:r>
              <a:rPr lang="pt-PT" sz="1800" dirty="0"/>
              <a:t>€, em 2010, com uma vida </a:t>
            </a:r>
            <a:r>
              <a:rPr lang="pt-PT" sz="1800" dirty="0" smtClean="0"/>
              <a:t>útil </a:t>
            </a:r>
            <a:r>
              <a:rPr lang="pt-PT" sz="1800" dirty="0"/>
              <a:t>estimada de dez anos e valor residual nulo. </a:t>
            </a:r>
            <a:r>
              <a:rPr lang="pt-PT" sz="1800" dirty="0" smtClean="0"/>
              <a:t>Relativamente </a:t>
            </a:r>
            <a:r>
              <a:rPr lang="pt-PT" sz="1800" dirty="0"/>
              <a:t>a esse equipamento, no início </a:t>
            </a:r>
            <a:r>
              <a:rPr lang="pt-PT" sz="1800" dirty="0" smtClean="0"/>
              <a:t>de </a:t>
            </a:r>
            <a:r>
              <a:rPr lang="pt-PT" sz="1800" dirty="0"/>
              <a:t>janeiro de 2012, a empresa celebrou um contrato </a:t>
            </a:r>
            <a:r>
              <a:rPr lang="pt-PT" sz="1800" dirty="0" smtClean="0"/>
              <a:t>de </a:t>
            </a:r>
            <a:r>
              <a:rPr lang="pt-PT" sz="1800" dirty="0"/>
              <a:t>venda seguida de locação </a:t>
            </a:r>
            <a:r>
              <a:rPr lang="pt-PT" sz="1800" dirty="0" smtClean="0"/>
              <a:t>(</a:t>
            </a:r>
            <a:r>
              <a:rPr lang="pt-PT" sz="1800" dirty="0"/>
              <a:t>sale </a:t>
            </a:r>
            <a:r>
              <a:rPr lang="pt-PT" sz="1800" dirty="0" err="1" smtClean="0"/>
              <a:t>lease</a:t>
            </a:r>
            <a:r>
              <a:rPr lang="pt-PT" sz="1800" dirty="0" err="1"/>
              <a:t>back</a:t>
            </a:r>
            <a:r>
              <a:rPr lang="pt-PT" sz="1800" dirty="0" smtClean="0"/>
              <a:t>) pela </a:t>
            </a:r>
            <a:r>
              <a:rPr lang="pt-PT" sz="1800" dirty="0"/>
              <a:t>quantia de 180.000€. Uma das cláusulas deste </a:t>
            </a:r>
            <a:r>
              <a:rPr lang="pt-PT" sz="1800" dirty="0" smtClean="0"/>
              <a:t>contrato </a:t>
            </a:r>
            <a:r>
              <a:rPr lang="pt-PT" sz="1800" dirty="0"/>
              <a:t>determina que a </a:t>
            </a:r>
            <a:r>
              <a:rPr lang="pt-PT" sz="1800" dirty="0" smtClean="0"/>
              <a:t>propriedade </a:t>
            </a:r>
            <a:r>
              <a:rPr lang="pt-PT" sz="1800" dirty="0"/>
              <a:t>do equipamento será transferida para o </a:t>
            </a:r>
            <a:r>
              <a:rPr lang="pt-PT" sz="1800" dirty="0" smtClean="0"/>
              <a:t>locatário </a:t>
            </a:r>
            <a:r>
              <a:rPr lang="pt-PT" sz="1800" dirty="0"/>
              <a:t>no termo do contrato de </a:t>
            </a:r>
            <a:r>
              <a:rPr lang="pt-PT" sz="1800" dirty="0" smtClean="0"/>
              <a:t>locação</a:t>
            </a:r>
            <a:r>
              <a:rPr lang="pt-PT" sz="1800" dirty="0"/>
              <a:t>, que ocorrerá em 2016 (a duração do </a:t>
            </a:r>
            <a:r>
              <a:rPr lang="pt-PT" sz="1800" dirty="0" smtClean="0"/>
              <a:t>contrato </a:t>
            </a:r>
            <a:r>
              <a:rPr lang="pt-PT" sz="1800" dirty="0"/>
              <a:t>é, portanto, de quatro anos). O </a:t>
            </a:r>
            <a:r>
              <a:rPr lang="pt-PT" sz="1800" dirty="0" smtClean="0"/>
              <a:t>equipamento </a:t>
            </a:r>
            <a:r>
              <a:rPr lang="pt-PT" sz="1800" dirty="0"/>
              <a:t>foi já objeto de depreciação na </a:t>
            </a:r>
            <a:r>
              <a:rPr lang="pt-PT" sz="1800" dirty="0" smtClean="0"/>
              <a:t>contabilidade </a:t>
            </a:r>
            <a:r>
              <a:rPr lang="pt-PT" sz="1800" dirty="0"/>
              <a:t>da GRAFITOC, em 2010 e </a:t>
            </a:r>
            <a:r>
              <a:rPr lang="pt-PT" sz="1800" dirty="0" smtClean="0"/>
              <a:t>também </a:t>
            </a:r>
            <a:r>
              <a:rPr lang="pt-PT" sz="1800" dirty="0"/>
              <a:t>em 2011. </a:t>
            </a:r>
          </a:p>
          <a:p>
            <a:pPr algn="just"/>
            <a:r>
              <a:rPr lang="pt-PT" sz="1800" dirty="0"/>
              <a:t>Na contabilidade da GRAFITOC, no momento da </a:t>
            </a:r>
            <a:r>
              <a:rPr lang="pt-PT" sz="1800" dirty="0" smtClean="0"/>
              <a:t>celebração </a:t>
            </a:r>
            <a:r>
              <a:rPr lang="pt-PT" sz="1800" dirty="0"/>
              <a:t>do contrato de locação: </a:t>
            </a:r>
          </a:p>
          <a:p>
            <a:pPr algn="just"/>
            <a:r>
              <a:rPr lang="pt-PT" sz="1800" dirty="0"/>
              <a:t>a</a:t>
            </a:r>
            <a:r>
              <a:rPr lang="pt-PT" sz="1800" dirty="0" smtClean="0"/>
              <a:t>) O </a:t>
            </a:r>
            <a:r>
              <a:rPr lang="pt-PT" sz="1800" dirty="0"/>
              <a:t>ganho ascende a 40.000€ e não é imediatamente </a:t>
            </a:r>
            <a:r>
              <a:rPr lang="pt-PT" sz="1800" dirty="0" smtClean="0"/>
              <a:t>reconhecido </a:t>
            </a:r>
            <a:r>
              <a:rPr lang="pt-PT" sz="1800" dirty="0"/>
              <a:t>no resultado de 2012 </a:t>
            </a:r>
            <a:r>
              <a:rPr lang="pt-PT" sz="1800" dirty="0" smtClean="0"/>
              <a:t>porque </a:t>
            </a:r>
            <a:r>
              <a:rPr lang="pt-PT" sz="1800" dirty="0"/>
              <a:t>se está perante uma locação financeira. </a:t>
            </a:r>
          </a:p>
          <a:p>
            <a:pPr algn="just"/>
            <a:r>
              <a:rPr lang="pt-PT" sz="1800" dirty="0"/>
              <a:t>b</a:t>
            </a:r>
            <a:r>
              <a:rPr lang="pt-PT" sz="1800" dirty="0" smtClean="0"/>
              <a:t>) Um </a:t>
            </a:r>
            <a:r>
              <a:rPr lang="pt-PT" sz="1800" dirty="0"/>
              <a:t>ganho contabilístico de 40.000€ é reconhecida </a:t>
            </a:r>
            <a:r>
              <a:rPr lang="pt-PT" sz="1800" dirty="0" smtClean="0"/>
              <a:t>imediatamente </a:t>
            </a:r>
            <a:r>
              <a:rPr lang="pt-PT" sz="1800" dirty="0"/>
              <a:t>no resultado de </a:t>
            </a:r>
            <a:r>
              <a:rPr lang="pt-PT" sz="1800" dirty="0" smtClean="0"/>
              <a:t>2012</a:t>
            </a:r>
            <a:r>
              <a:rPr lang="pt-PT" sz="1800" dirty="0"/>
              <a:t>, ano em que o contrato foi celebrado. </a:t>
            </a:r>
          </a:p>
          <a:p>
            <a:pPr algn="just"/>
            <a:r>
              <a:rPr lang="pt-PT" sz="1800" dirty="0"/>
              <a:t>c</a:t>
            </a:r>
            <a:r>
              <a:rPr lang="pt-PT" sz="1800" dirty="0" smtClean="0"/>
              <a:t>) Como </a:t>
            </a:r>
            <a:r>
              <a:rPr lang="pt-PT" sz="1800" dirty="0"/>
              <a:t>se trata de uma locação operacional, o ganho </a:t>
            </a:r>
            <a:r>
              <a:rPr lang="pt-PT" sz="1800" dirty="0" smtClean="0"/>
              <a:t>será </a:t>
            </a:r>
            <a:r>
              <a:rPr lang="pt-PT" sz="1800" dirty="0"/>
              <a:t>imediatamente reconhecido </a:t>
            </a:r>
            <a:r>
              <a:rPr lang="pt-PT" sz="1800" dirty="0" smtClean="0"/>
              <a:t>no </a:t>
            </a:r>
            <a:r>
              <a:rPr lang="pt-PT" sz="1800" dirty="0"/>
              <a:t>resultado de 2012 e ascende a 20.000€. </a:t>
            </a:r>
          </a:p>
          <a:p>
            <a:pPr algn="just"/>
            <a:r>
              <a:rPr lang="pt-PT" sz="1800" dirty="0"/>
              <a:t>d</a:t>
            </a:r>
            <a:r>
              <a:rPr lang="pt-PT" sz="1800" dirty="0" smtClean="0"/>
              <a:t>) </a:t>
            </a:r>
            <a:r>
              <a:rPr lang="pt-PT" sz="1800" b="1" dirty="0" smtClean="0"/>
              <a:t>Como </a:t>
            </a:r>
            <a:r>
              <a:rPr lang="pt-PT" sz="1800" b="1" dirty="0"/>
              <a:t>se trata de uma locação financeira, o ganho </a:t>
            </a:r>
            <a:r>
              <a:rPr lang="pt-PT" sz="1800" b="1" dirty="0" smtClean="0"/>
              <a:t>será </a:t>
            </a:r>
            <a:r>
              <a:rPr lang="pt-PT" sz="1800" b="1" dirty="0"/>
              <a:t>diferido e amortizado </a:t>
            </a:r>
            <a:r>
              <a:rPr lang="pt-PT" sz="1800" b="1" dirty="0" smtClean="0"/>
              <a:t>posteriormente</a:t>
            </a:r>
            <a:r>
              <a:rPr lang="pt-PT" sz="1800" b="1" dirty="0"/>
              <a:t>, sendo essa amortização de 5.000€ </a:t>
            </a:r>
            <a:r>
              <a:rPr lang="pt-PT" sz="1800" b="1" dirty="0" smtClean="0"/>
              <a:t>em cada </a:t>
            </a:r>
            <a:r>
              <a:rPr lang="pt-PT" sz="1800" b="1" dirty="0"/>
              <a:t>um dos quatro anos de </a:t>
            </a:r>
            <a:r>
              <a:rPr lang="pt-PT" sz="1800" b="1" dirty="0" smtClean="0"/>
              <a:t>duração </a:t>
            </a:r>
            <a:r>
              <a:rPr lang="pt-PT" sz="1800" b="1" dirty="0"/>
              <a:t>do dito contrato. </a:t>
            </a:r>
          </a:p>
          <a:p>
            <a:pPr algn="just"/>
            <a:endParaRPr lang="pt-PT" sz="1800" b="1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415554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9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pPr algn="just"/>
            <a:r>
              <a:rPr lang="pt-PT" sz="2400" dirty="0"/>
              <a:t>O TOC da GRAFITOC prepara anualmente a </a:t>
            </a:r>
            <a:r>
              <a:rPr lang="pt-PT" sz="2400" dirty="0" smtClean="0"/>
              <a:t>demonstração dos </a:t>
            </a:r>
            <a:r>
              <a:rPr lang="pt-PT" sz="2400" dirty="0"/>
              <a:t>resultados por funções. </a:t>
            </a:r>
            <a:endParaRPr lang="pt-PT" sz="2400" dirty="0" smtClean="0"/>
          </a:p>
          <a:p>
            <a:pPr algn="just"/>
            <a:r>
              <a:rPr lang="pt-PT" sz="2400" dirty="0"/>
              <a:t>Na demonstração dos resultados por funções, as </a:t>
            </a:r>
            <a:r>
              <a:rPr lang="pt-PT" sz="2400" dirty="0" smtClean="0"/>
              <a:t>rendas </a:t>
            </a:r>
            <a:r>
              <a:rPr lang="pt-PT" sz="2400" dirty="0"/>
              <a:t>do contrato de locação do </a:t>
            </a:r>
            <a:r>
              <a:rPr lang="pt-PT" sz="2400" dirty="0" smtClean="0"/>
              <a:t>equipamento </a:t>
            </a:r>
            <a:r>
              <a:rPr lang="pt-PT" sz="2400" dirty="0"/>
              <a:t>pagas pela GRAFITOC deverão ser </a:t>
            </a:r>
            <a:r>
              <a:rPr lang="pt-PT" sz="2400" dirty="0" smtClean="0"/>
              <a:t>incluídas </a:t>
            </a:r>
            <a:r>
              <a:rPr lang="pt-PT" sz="2400" dirty="0"/>
              <a:t>em: </a:t>
            </a:r>
            <a:endParaRPr lang="pt-PT" sz="2400" dirty="0" smtClean="0"/>
          </a:p>
          <a:p>
            <a:pPr algn="just"/>
            <a:endParaRPr lang="pt-PT" sz="2400" dirty="0"/>
          </a:p>
          <a:p>
            <a:pPr algn="just"/>
            <a:r>
              <a:rPr lang="pt-PT" sz="2400" dirty="0"/>
              <a:t>a</a:t>
            </a:r>
            <a:r>
              <a:rPr lang="pt-PT" sz="2400" dirty="0" smtClean="0"/>
              <a:t>) Custos </a:t>
            </a:r>
            <a:r>
              <a:rPr lang="pt-PT" sz="2400" dirty="0"/>
              <a:t>das vendas e dos serviços prestados. </a:t>
            </a:r>
          </a:p>
          <a:p>
            <a:pPr algn="just"/>
            <a:r>
              <a:rPr lang="pt-PT" sz="2400" dirty="0"/>
              <a:t>b</a:t>
            </a:r>
            <a:r>
              <a:rPr lang="pt-PT" sz="2400" dirty="0" smtClean="0"/>
              <a:t>) Gastos </a:t>
            </a:r>
            <a:r>
              <a:rPr lang="pt-PT" sz="2400" dirty="0"/>
              <a:t>de promoção. </a:t>
            </a:r>
          </a:p>
          <a:p>
            <a:pPr algn="just"/>
            <a:r>
              <a:rPr lang="pt-PT" sz="2400" dirty="0"/>
              <a:t>c</a:t>
            </a:r>
            <a:r>
              <a:rPr lang="pt-PT" sz="2400" dirty="0" smtClean="0"/>
              <a:t>) Outros </a:t>
            </a:r>
            <a:r>
              <a:rPr lang="pt-PT" sz="2400" dirty="0"/>
              <a:t>gastos. </a:t>
            </a:r>
          </a:p>
          <a:p>
            <a:pPr algn="just"/>
            <a:r>
              <a:rPr lang="pt-PT" sz="2400" b="1" dirty="0"/>
              <a:t>d</a:t>
            </a:r>
            <a:r>
              <a:rPr lang="pt-PT" sz="2400" b="1" dirty="0" smtClean="0"/>
              <a:t>) Nenhuma </a:t>
            </a:r>
            <a:r>
              <a:rPr lang="pt-PT" sz="2400" b="1" dirty="0"/>
              <a:t>das anteriores. </a:t>
            </a:r>
          </a:p>
          <a:p>
            <a:pPr marL="0" indent="0">
              <a:buNone/>
            </a:pPr>
            <a:endParaRPr lang="pt-PT" sz="1800" b="1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06993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11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r>
              <a:rPr lang="pt-PT" sz="1800" dirty="0"/>
              <a:t>O gasto com o almoço comemorativo dos ‘50 Anos da </a:t>
            </a:r>
            <a:r>
              <a:rPr lang="pt-PT" sz="1800" dirty="0" smtClean="0"/>
              <a:t>GRAFITOC </a:t>
            </a:r>
            <a:r>
              <a:rPr lang="pt-PT" sz="1800" dirty="0"/>
              <a:t>’é dedutível em IRC, mas </a:t>
            </a:r>
            <a:r>
              <a:rPr lang="pt-PT" sz="1800" dirty="0" smtClean="0"/>
              <a:t>origina </a:t>
            </a:r>
            <a:r>
              <a:rPr lang="pt-PT" sz="1800" dirty="0"/>
              <a:t>tributação autónoma. </a:t>
            </a:r>
          </a:p>
          <a:p>
            <a:r>
              <a:rPr lang="pt-PT" sz="1800" dirty="0"/>
              <a:t>A GRAFITOC, relativamente a este gasto com o </a:t>
            </a:r>
            <a:r>
              <a:rPr lang="pt-PT" sz="1800" dirty="0" smtClean="0"/>
              <a:t>almoço comemorativo</a:t>
            </a:r>
            <a:r>
              <a:rPr lang="pt-PT" sz="1800" dirty="0"/>
              <a:t>: </a:t>
            </a:r>
            <a:endParaRPr lang="pt-PT" sz="1800" dirty="0" smtClean="0"/>
          </a:p>
          <a:p>
            <a:pPr marL="0" indent="0">
              <a:buNone/>
            </a:pPr>
            <a:endParaRPr lang="pt-PT" sz="1800" dirty="0"/>
          </a:p>
          <a:p>
            <a:r>
              <a:rPr lang="pt-PT" sz="1800" dirty="0"/>
              <a:t>a</a:t>
            </a:r>
            <a:r>
              <a:rPr lang="pt-PT" sz="1800" dirty="0" smtClean="0"/>
              <a:t>) Em </a:t>
            </a:r>
            <a:r>
              <a:rPr lang="pt-PT" sz="1800" dirty="0"/>
              <a:t>2012, movimentará a débito, por 920€, uma </a:t>
            </a:r>
            <a:r>
              <a:rPr lang="pt-PT" sz="1800" dirty="0" smtClean="0"/>
              <a:t>subconta </a:t>
            </a:r>
            <a:r>
              <a:rPr lang="pt-PT" sz="1800" dirty="0"/>
              <a:t>2432 Estado e outros entes </a:t>
            </a:r>
            <a:r>
              <a:rPr lang="pt-PT" sz="1800" dirty="0" smtClean="0"/>
              <a:t>públicos </a:t>
            </a:r>
            <a:r>
              <a:rPr lang="pt-PT" sz="1800" dirty="0"/>
              <a:t>– IVA dedutível. </a:t>
            </a:r>
          </a:p>
          <a:p>
            <a:r>
              <a:rPr lang="pt-PT" sz="1800" dirty="0"/>
              <a:t>b</a:t>
            </a:r>
            <a:r>
              <a:rPr lang="pt-PT" sz="1800" dirty="0" smtClean="0"/>
              <a:t>) Em </a:t>
            </a:r>
            <a:r>
              <a:rPr lang="pt-PT" sz="1800" dirty="0"/>
              <a:t>2012, movimentará a débito, por 240€, uma </a:t>
            </a:r>
            <a:r>
              <a:rPr lang="pt-PT" sz="1800" dirty="0" smtClean="0"/>
              <a:t>subconta </a:t>
            </a:r>
            <a:r>
              <a:rPr lang="pt-PT" sz="1800" dirty="0"/>
              <a:t>de 62 Fornecimentos e </a:t>
            </a:r>
            <a:r>
              <a:rPr lang="pt-PT" sz="1800" dirty="0" smtClean="0"/>
              <a:t>serviços </a:t>
            </a:r>
            <a:r>
              <a:rPr lang="pt-PT" sz="1800" dirty="0"/>
              <a:t>externos. </a:t>
            </a:r>
          </a:p>
          <a:p>
            <a:r>
              <a:rPr lang="pt-PT" sz="1800" dirty="0"/>
              <a:t>c</a:t>
            </a:r>
            <a:r>
              <a:rPr lang="pt-PT" sz="1800" dirty="0" smtClean="0"/>
              <a:t>) Se </a:t>
            </a:r>
            <a:r>
              <a:rPr lang="pt-PT" sz="1800" dirty="0"/>
              <a:t>o resultado tributável de 2012 for negativo, </a:t>
            </a:r>
            <a:r>
              <a:rPr lang="pt-PT" sz="1800" dirty="0" smtClean="0"/>
              <a:t>não pagará </a:t>
            </a:r>
            <a:r>
              <a:rPr lang="pt-PT" sz="1800" dirty="0"/>
              <a:t>em 2013 a tributação </a:t>
            </a:r>
            <a:r>
              <a:rPr lang="pt-PT" sz="1800" dirty="0" smtClean="0"/>
              <a:t>autónoma </a:t>
            </a:r>
            <a:r>
              <a:rPr lang="pt-PT" sz="1800" dirty="0"/>
              <a:t>em IRC originada pelo gasto com o jantar. </a:t>
            </a:r>
          </a:p>
          <a:p>
            <a:r>
              <a:rPr lang="pt-PT" sz="1800" dirty="0"/>
              <a:t>d</a:t>
            </a:r>
            <a:r>
              <a:rPr lang="pt-PT" sz="1800" dirty="0" smtClean="0"/>
              <a:t>) </a:t>
            </a:r>
            <a:r>
              <a:rPr lang="pt-PT" sz="1800" b="1" dirty="0" smtClean="0"/>
              <a:t>Em </a:t>
            </a:r>
            <a:r>
              <a:rPr lang="pt-PT" sz="1800" b="1" dirty="0"/>
              <a:t>2012, movimentará a débito, por 4.920€, uma </a:t>
            </a:r>
            <a:r>
              <a:rPr lang="pt-PT" sz="1800" b="1" dirty="0" smtClean="0"/>
              <a:t>subconta </a:t>
            </a:r>
            <a:r>
              <a:rPr lang="pt-PT" sz="1800" b="1" dirty="0"/>
              <a:t>de 62 Fornecimentos e </a:t>
            </a:r>
            <a:r>
              <a:rPr lang="pt-PT" sz="1800" b="1" dirty="0" smtClean="0"/>
              <a:t>serviços </a:t>
            </a:r>
            <a:r>
              <a:rPr lang="pt-PT" sz="1800" b="1" dirty="0"/>
              <a:t>externos</a:t>
            </a:r>
            <a:r>
              <a:rPr lang="pt-PT" sz="1800" dirty="0"/>
              <a:t>. </a:t>
            </a:r>
          </a:p>
          <a:p>
            <a:pPr marL="0" indent="0">
              <a:buNone/>
            </a:pPr>
            <a:r>
              <a:rPr lang="pt-PT" sz="1800" dirty="0" smtClean="0"/>
              <a:t> </a:t>
            </a:r>
            <a:endParaRPr lang="pt-PT" sz="1800" dirty="0"/>
          </a:p>
          <a:p>
            <a:pPr marL="0" indent="0">
              <a:buNone/>
            </a:pPr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539688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13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r>
              <a:rPr lang="pt-PT" sz="1800" dirty="0"/>
              <a:t>A GRAFITOC vendeu ao seu sócio Rui Sousa jornais </a:t>
            </a:r>
            <a:r>
              <a:rPr lang="pt-PT" sz="1800" dirty="0" smtClean="0"/>
              <a:t>desportivos </a:t>
            </a:r>
            <a:r>
              <a:rPr lang="pt-PT" sz="1800" dirty="0"/>
              <a:t>(50 unidades, por 2€ cada), </a:t>
            </a:r>
            <a:r>
              <a:rPr lang="pt-PT" sz="1800" dirty="0" smtClean="0"/>
              <a:t>que </a:t>
            </a:r>
            <a:r>
              <a:rPr lang="pt-PT" sz="1800" dirty="0"/>
              <a:t>depois os ofereceu a clube desportivo do qual </a:t>
            </a:r>
            <a:r>
              <a:rPr lang="pt-PT" sz="1800" dirty="0" smtClean="0"/>
              <a:t>é sócio </a:t>
            </a:r>
            <a:r>
              <a:rPr lang="pt-PT" sz="1800" dirty="0"/>
              <a:t>e adepto ferrenho. Ainda está em </a:t>
            </a:r>
            <a:r>
              <a:rPr lang="pt-PT" sz="1800" dirty="0" smtClean="0"/>
              <a:t>dívida </a:t>
            </a:r>
            <a:r>
              <a:rPr lang="pt-PT" sz="1800" dirty="0"/>
              <a:t>um montante que corresponde à totalidade do </a:t>
            </a:r>
            <a:r>
              <a:rPr lang="pt-PT" sz="1800" dirty="0" smtClean="0"/>
              <a:t>valor </a:t>
            </a:r>
            <a:r>
              <a:rPr lang="pt-PT" sz="1800" dirty="0"/>
              <a:t>faturado mais o IVA. </a:t>
            </a:r>
          </a:p>
          <a:p>
            <a:r>
              <a:rPr lang="pt-PT" sz="1800" dirty="0"/>
              <a:t>A fatura relativa à venda da GRAFITOC ao sócio Rui </a:t>
            </a:r>
            <a:r>
              <a:rPr lang="pt-PT" sz="1800" dirty="0" smtClean="0"/>
              <a:t>Sousa </a:t>
            </a:r>
            <a:r>
              <a:rPr lang="pt-PT" sz="1800" dirty="0"/>
              <a:t>deve ser reconhecida a crédito </a:t>
            </a:r>
            <a:r>
              <a:rPr lang="pt-PT" sz="1800" dirty="0" smtClean="0"/>
              <a:t>de </a:t>
            </a:r>
            <a:r>
              <a:rPr lang="pt-PT" sz="1800" dirty="0"/>
              <a:t>uma subconta de 71 Vendas, por contrapartida de:</a:t>
            </a:r>
          </a:p>
          <a:p>
            <a:r>
              <a:rPr lang="pt-PT" sz="1800" dirty="0"/>
              <a:t>a</a:t>
            </a:r>
            <a:r>
              <a:rPr lang="pt-PT" sz="1800" dirty="0" smtClean="0"/>
              <a:t>) Débito </a:t>
            </a:r>
            <a:r>
              <a:rPr lang="pt-PT" sz="1800" dirty="0"/>
              <a:t>de uma subconta de 26 Acionista/sócios. </a:t>
            </a:r>
          </a:p>
          <a:p>
            <a:r>
              <a:rPr lang="pt-PT" sz="1800" dirty="0"/>
              <a:t>b</a:t>
            </a:r>
            <a:r>
              <a:rPr lang="pt-PT" sz="1800" b="1" dirty="0" smtClean="0"/>
              <a:t>) Débito </a:t>
            </a:r>
            <a:r>
              <a:rPr lang="pt-PT" sz="1800" b="1" dirty="0"/>
              <a:t>de uma subconta de 21 Clientes, c/c. </a:t>
            </a:r>
          </a:p>
          <a:p>
            <a:r>
              <a:rPr lang="pt-PT" sz="1800" dirty="0"/>
              <a:t>c</a:t>
            </a:r>
            <a:r>
              <a:rPr lang="pt-PT" sz="1800" dirty="0" smtClean="0"/>
              <a:t>) Débito </a:t>
            </a:r>
            <a:r>
              <a:rPr lang="pt-PT" sz="1800" dirty="0"/>
              <a:t>de uma subconta de 27 Outros devedores e </a:t>
            </a:r>
            <a:r>
              <a:rPr lang="pt-PT" sz="1800" dirty="0" smtClean="0"/>
              <a:t>credores</a:t>
            </a:r>
            <a:r>
              <a:rPr lang="pt-PT" sz="1800" dirty="0"/>
              <a:t>. </a:t>
            </a:r>
          </a:p>
          <a:p>
            <a:r>
              <a:rPr lang="pt-PT" sz="1800" dirty="0"/>
              <a:t>d</a:t>
            </a:r>
            <a:r>
              <a:rPr lang="pt-PT" sz="1800" dirty="0" smtClean="0"/>
              <a:t>) Nenhuma </a:t>
            </a:r>
            <a:r>
              <a:rPr lang="pt-PT" sz="1800" dirty="0"/>
              <a:t>das anteriores. </a:t>
            </a:r>
          </a:p>
          <a:p>
            <a:pPr marL="0" indent="0">
              <a:buNone/>
            </a:pPr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4006809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14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r>
              <a:rPr lang="pt-PT" sz="1800" dirty="0"/>
              <a:t>O TOC da GRAFITOC, ao preparar a reconciliação </a:t>
            </a:r>
            <a:r>
              <a:rPr lang="pt-PT" sz="1800" dirty="0" smtClean="0"/>
              <a:t>bancária </a:t>
            </a:r>
            <a:r>
              <a:rPr lang="pt-PT" sz="1800" dirty="0"/>
              <a:t>com o Banco do Norte, relativa ao </a:t>
            </a:r>
            <a:r>
              <a:rPr lang="pt-PT" sz="1800" dirty="0" smtClean="0"/>
              <a:t>mês </a:t>
            </a:r>
            <a:r>
              <a:rPr lang="pt-PT" sz="1800" dirty="0"/>
              <a:t>de setembro de 2012, dispunha da seguinte </a:t>
            </a:r>
            <a:r>
              <a:rPr lang="pt-PT" sz="1800" dirty="0" smtClean="0"/>
              <a:t>informação</a:t>
            </a:r>
            <a:r>
              <a:rPr lang="pt-PT" sz="1800" dirty="0"/>
              <a:t>: </a:t>
            </a:r>
          </a:p>
          <a:p>
            <a:r>
              <a:rPr lang="pt-PT" sz="1800" dirty="0"/>
              <a:t>Saldo do Banco do Norte em 30/09/2012 de acordo </a:t>
            </a:r>
            <a:r>
              <a:rPr lang="pt-PT" sz="1800" dirty="0" smtClean="0"/>
              <a:t>com o </a:t>
            </a:r>
            <a:r>
              <a:rPr lang="pt-PT" sz="1800" dirty="0"/>
              <a:t>extrato ............. 26.050€</a:t>
            </a:r>
          </a:p>
          <a:p>
            <a:r>
              <a:rPr lang="pt-PT" sz="1800" dirty="0"/>
              <a:t>Cheques emitidos pela GRAFITOC em trânsito em </a:t>
            </a:r>
            <a:r>
              <a:rPr lang="pt-PT" sz="1800" dirty="0" smtClean="0"/>
              <a:t>30/09/2012</a:t>
            </a:r>
            <a:r>
              <a:rPr lang="pt-PT" sz="1800" dirty="0"/>
              <a:t>.................... 3.750€</a:t>
            </a:r>
          </a:p>
          <a:p>
            <a:r>
              <a:rPr lang="pt-PT" sz="1800" dirty="0"/>
              <a:t>Débito de pagamento por Multibanco ainda não </a:t>
            </a:r>
            <a:r>
              <a:rPr lang="pt-PT" sz="1800" dirty="0" smtClean="0"/>
              <a:t>registado </a:t>
            </a:r>
            <a:r>
              <a:rPr lang="pt-PT" sz="1800" dirty="0"/>
              <a:t>pela GRAFITOC.. 300€</a:t>
            </a:r>
          </a:p>
          <a:p>
            <a:r>
              <a:rPr lang="pt-PT" sz="1800" dirty="0"/>
              <a:t>Despesas bancárias debitadas pelo Banco do Norte e </a:t>
            </a:r>
            <a:r>
              <a:rPr lang="pt-PT" sz="1800" dirty="0" smtClean="0"/>
              <a:t>que </a:t>
            </a:r>
            <a:r>
              <a:rPr lang="pt-PT" sz="1800" dirty="0"/>
              <a:t>a GRAFITOC </a:t>
            </a:r>
            <a:r>
              <a:rPr lang="pt-PT" sz="1800" dirty="0" smtClean="0"/>
              <a:t>ainda </a:t>
            </a:r>
            <a:r>
              <a:rPr lang="pt-PT" sz="1800" dirty="0"/>
              <a:t>não registou</a:t>
            </a:r>
            <a:r>
              <a:rPr lang="pt-PT" sz="1800" dirty="0" smtClean="0"/>
              <a:t>.......................................................................................... 50</a:t>
            </a:r>
            <a:r>
              <a:rPr lang="pt-PT" sz="1800" dirty="0"/>
              <a:t>€</a:t>
            </a:r>
          </a:p>
          <a:p>
            <a:r>
              <a:rPr lang="pt-PT" sz="1800" dirty="0"/>
              <a:t>Considerando apenas a informação apresentada no </a:t>
            </a:r>
            <a:r>
              <a:rPr lang="pt-PT" sz="1800" dirty="0" smtClean="0"/>
              <a:t>quadro </a:t>
            </a:r>
            <a:r>
              <a:rPr lang="pt-PT" sz="1800" dirty="0"/>
              <a:t>acima, o saldo do Banco do </a:t>
            </a:r>
            <a:r>
              <a:rPr lang="pt-PT" sz="1800" dirty="0" smtClean="0"/>
              <a:t>Norte </a:t>
            </a:r>
            <a:r>
              <a:rPr lang="pt-PT" sz="1800" dirty="0"/>
              <a:t>no Razão da GRAFITOC deverá ser: </a:t>
            </a:r>
          </a:p>
          <a:p>
            <a:r>
              <a:rPr lang="pt-PT" sz="1800" dirty="0"/>
              <a:t>a</a:t>
            </a:r>
            <a:r>
              <a:rPr lang="pt-PT" sz="1800" dirty="0" smtClean="0"/>
              <a:t>) 32.950</a:t>
            </a:r>
            <a:r>
              <a:rPr lang="pt-PT" sz="1800" dirty="0"/>
              <a:t>€. </a:t>
            </a:r>
          </a:p>
          <a:p>
            <a:r>
              <a:rPr lang="pt-PT" sz="1800" dirty="0"/>
              <a:t>b</a:t>
            </a:r>
            <a:r>
              <a:rPr lang="pt-PT" sz="1800" dirty="0" smtClean="0"/>
              <a:t>) 26.300</a:t>
            </a:r>
            <a:r>
              <a:rPr lang="pt-PT" sz="1800" dirty="0"/>
              <a:t>€. </a:t>
            </a:r>
          </a:p>
          <a:p>
            <a:r>
              <a:rPr lang="pt-PT" sz="1800" b="1" dirty="0"/>
              <a:t>c</a:t>
            </a:r>
            <a:r>
              <a:rPr lang="pt-PT" sz="1800" b="1" dirty="0" smtClean="0"/>
              <a:t>) 22.650</a:t>
            </a:r>
            <a:r>
              <a:rPr lang="pt-PT" sz="1800" b="1" dirty="0"/>
              <a:t>€. </a:t>
            </a:r>
          </a:p>
          <a:p>
            <a:r>
              <a:rPr lang="pt-PT" sz="1800" dirty="0"/>
              <a:t>d</a:t>
            </a:r>
            <a:r>
              <a:rPr lang="pt-PT" sz="1800" dirty="0" smtClean="0"/>
              <a:t>) Nenhuma </a:t>
            </a:r>
            <a:r>
              <a:rPr lang="pt-PT" sz="1800" dirty="0"/>
              <a:t>das anteriores</a:t>
            </a:r>
            <a:r>
              <a:rPr lang="pt-PT" sz="1800" dirty="0" smtClean="0"/>
              <a:t>.</a:t>
            </a:r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2865985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14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r>
              <a:rPr lang="pt-PT" sz="1800" dirty="0"/>
              <a:t>O TOC da GRAFITOC, ao preparar a reconciliação </a:t>
            </a:r>
            <a:r>
              <a:rPr lang="pt-PT" sz="1800" dirty="0" smtClean="0"/>
              <a:t>bancária </a:t>
            </a:r>
            <a:r>
              <a:rPr lang="pt-PT" sz="1800" dirty="0"/>
              <a:t>com o Banco do Norte, relativa ao </a:t>
            </a:r>
            <a:r>
              <a:rPr lang="pt-PT" sz="1800" dirty="0" smtClean="0"/>
              <a:t>mês </a:t>
            </a:r>
            <a:r>
              <a:rPr lang="pt-PT" sz="1800" dirty="0"/>
              <a:t>de setembro de 2012, dispunha da seguinte </a:t>
            </a:r>
            <a:r>
              <a:rPr lang="pt-PT" sz="1800" dirty="0" smtClean="0"/>
              <a:t>informação</a:t>
            </a:r>
            <a:r>
              <a:rPr lang="pt-PT" sz="1800" dirty="0"/>
              <a:t>: </a:t>
            </a:r>
          </a:p>
          <a:p>
            <a:r>
              <a:rPr lang="pt-PT" sz="1800" dirty="0"/>
              <a:t>Saldo do Banco do Norte em 30/09/2012 de acordo </a:t>
            </a:r>
            <a:r>
              <a:rPr lang="pt-PT" sz="1800" dirty="0" smtClean="0"/>
              <a:t>com o </a:t>
            </a:r>
            <a:r>
              <a:rPr lang="pt-PT" sz="1800" dirty="0"/>
              <a:t>extrato ............. 26.050€</a:t>
            </a:r>
          </a:p>
          <a:p>
            <a:r>
              <a:rPr lang="pt-PT" sz="1800" dirty="0"/>
              <a:t>Cheques emitidos pela GRAFITOC em trânsito em </a:t>
            </a:r>
            <a:r>
              <a:rPr lang="pt-PT" sz="1800" dirty="0" smtClean="0"/>
              <a:t>30/09/2012</a:t>
            </a:r>
            <a:r>
              <a:rPr lang="pt-PT" sz="1800" dirty="0"/>
              <a:t>.................... 3.750€</a:t>
            </a:r>
          </a:p>
          <a:p>
            <a:r>
              <a:rPr lang="pt-PT" sz="1800" dirty="0"/>
              <a:t>Débito de pagamento por Multibanco ainda não </a:t>
            </a:r>
            <a:r>
              <a:rPr lang="pt-PT" sz="1800" dirty="0" smtClean="0"/>
              <a:t>registado </a:t>
            </a:r>
            <a:r>
              <a:rPr lang="pt-PT" sz="1800" dirty="0"/>
              <a:t>pela GRAFITOC.. 300€</a:t>
            </a:r>
          </a:p>
          <a:p>
            <a:r>
              <a:rPr lang="pt-PT" sz="1800" dirty="0"/>
              <a:t>Despesas bancárias debitadas pelo Banco do Norte e </a:t>
            </a:r>
            <a:r>
              <a:rPr lang="pt-PT" sz="1800" dirty="0" smtClean="0"/>
              <a:t>que </a:t>
            </a:r>
            <a:r>
              <a:rPr lang="pt-PT" sz="1800" dirty="0"/>
              <a:t>a GRAFITOC </a:t>
            </a:r>
            <a:r>
              <a:rPr lang="pt-PT" sz="1800" dirty="0" smtClean="0"/>
              <a:t>ainda </a:t>
            </a:r>
            <a:r>
              <a:rPr lang="pt-PT" sz="1800" dirty="0"/>
              <a:t>não registou</a:t>
            </a:r>
            <a:r>
              <a:rPr lang="pt-PT" sz="1800" dirty="0" smtClean="0"/>
              <a:t>.......................................................................................... 50</a:t>
            </a:r>
            <a:r>
              <a:rPr lang="pt-PT" sz="1800" dirty="0"/>
              <a:t>€</a:t>
            </a:r>
          </a:p>
          <a:p>
            <a:r>
              <a:rPr lang="pt-PT" sz="1800" dirty="0"/>
              <a:t>Considerando apenas a informação apresentada no </a:t>
            </a:r>
            <a:r>
              <a:rPr lang="pt-PT" sz="1800" dirty="0" smtClean="0"/>
              <a:t>quadro </a:t>
            </a:r>
            <a:r>
              <a:rPr lang="pt-PT" sz="1800" dirty="0"/>
              <a:t>acima, o saldo do Banco do </a:t>
            </a:r>
            <a:r>
              <a:rPr lang="pt-PT" sz="1800" dirty="0" smtClean="0"/>
              <a:t>Norte </a:t>
            </a:r>
            <a:r>
              <a:rPr lang="pt-PT" sz="1800" dirty="0"/>
              <a:t>no Razão da GRAFITOC deverá ser: </a:t>
            </a:r>
          </a:p>
          <a:p>
            <a:r>
              <a:rPr lang="pt-PT" sz="1800" dirty="0"/>
              <a:t>a</a:t>
            </a:r>
            <a:r>
              <a:rPr lang="pt-PT" sz="1800" dirty="0" smtClean="0"/>
              <a:t>) 32.950</a:t>
            </a:r>
            <a:r>
              <a:rPr lang="pt-PT" sz="1800" dirty="0"/>
              <a:t>€. </a:t>
            </a:r>
          </a:p>
          <a:p>
            <a:r>
              <a:rPr lang="pt-PT" sz="1800" dirty="0"/>
              <a:t>b</a:t>
            </a:r>
            <a:r>
              <a:rPr lang="pt-PT" sz="1800" dirty="0" smtClean="0"/>
              <a:t>) 26.300</a:t>
            </a:r>
            <a:r>
              <a:rPr lang="pt-PT" sz="1800" dirty="0"/>
              <a:t>€. </a:t>
            </a:r>
          </a:p>
          <a:p>
            <a:r>
              <a:rPr lang="pt-PT" sz="1800" b="1" dirty="0"/>
              <a:t>c</a:t>
            </a:r>
            <a:r>
              <a:rPr lang="pt-PT" sz="1800" b="1" dirty="0" smtClean="0"/>
              <a:t>) 22.650</a:t>
            </a:r>
            <a:r>
              <a:rPr lang="pt-PT" sz="1800" b="1" dirty="0"/>
              <a:t>€. </a:t>
            </a:r>
          </a:p>
          <a:p>
            <a:r>
              <a:rPr lang="pt-PT" sz="1800" dirty="0"/>
              <a:t>d</a:t>
            </a:r>
            <a:r>
              <a:rPr lang="pt-PT" sz="1800" dirty="0" smtClean="0"/>
              <a:t>) Nenhuma </a:t>
            </a:r>
            <a:r>
              <a:rPr lang="pt-PT" sz="1800" dirty="0"/>
              <a:t>das anteriores</a:t>
            </a:r>
            <a:r>
              <a:rPr lang="pt-PT" sz="1800" dirty="0" smtClean="0"/>
              <a:t>.</a:t>
            </a:r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3533135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15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pPr algn="just"/>
            <a:r>
              <a:rPr lang="pt-PT" sz="1800" dirty="0"/>
              <a:t>Receando a evolução do Euro, os gerentes da </a:t>
            </a:r>
            <a:r>
              <a:rPr lang="pt-PT" sz="1800" dirty="0" smtClean="0"/>
              <a:t>GRAFITOC </a:t>
            </a:r>
            <a:r>
              <a:rPr lang="pt-PT" sz="1800" dirty="0"/>
              <a:t>decidiram constituir, no início do </a:t>
            </a:r>
            <a:r>
              <a:rPr lang="pt-PT" sz="1800" dirty="0" smtClean="0"/>
              <a:t>ano </a:t>
            </a:r>
            <a:r>
              <a:rPr lang="pt-PT" sz="1800" dirty="0"/>
              <a:t>de 2011, um depósito à ordem de 200.000 </a:t>
            </a:r>
            <a:r>
              <a:rPr lang="pt-PT" sz="1800" dirty="0" smtClean="0"/>
              <a:t>dólares(USD</a:t>
            </a:r>
            <a:r>
              <a:rPr lang="pt-PT" sz="1800" dirty="0"/>
              <a:t>). Entre a data de constituição </a:t>
            </a:r>
            <a:r>
              <a:rPr lang="pt-PT" sz="1800" dirty="0" smtClean="0"/>
              <a:t>do </a:t>
            </a:r>
            <a:r>
              <a:rPr lang="pt-PT" sz="1800" dirty="0"/>
              <a:t>depósito e a data do último balanço aprovado, </a:t>
            </a:r>
            <a:r>
              <a:rPr lang="pt-PT" sz="1800" dirty="0" smtClean="0"/>
              <a:t>em 31 </a:t>
            </a:r>
            <a:r>
              <a:rPr lang="pt-PT" sz="1800" dirty="0"/>
              <a:t>de dezembro de 2011, o Euro </a:t>
            </a:r>
            <a:r>
              <a:rPr lang="pt-PT" sz="1800" dirty="0" smtClean="0"/>
              <a:t>sofreu </a:t>
            </a:r>
            <a:r>
              <a:rPr lang="pt-PT" sz="1800" dirty="0"/>
              <a:t>desvalorização em relação ao dólar </a:t>
            </a:r>
            <a:r>
              <a:rPr lang="pt-PT" sz="1800" dirty="0" smtClean="0"/>
              <a:t>norte-americano</a:t>
            </a:r>
            <a:r>
              <a:rPr lang="pt-PT" sz="1800" dirty="0"/>
              <a:t>. </a:t>
            </a:r>
          </a:p>
          <a:p>
            <a:r>
              <a:rPr lang="pt-PT" sz="1800" dirty="0"/>
              <a:t>No balanço da GRAFITOC reportado a 31 de dezembro </a:t>
            </a:r>
            <a:r>
              <a:rPr lang="pt-PT" sz="1800" dirty="0" smtClean="0"/>
              <a:t>de </a:t>
            </a:r>
            <a:r>
              <a:rPr lang="pt-PT" sz="1800" dirty="0"/>
              <a:t>2011, o dito </a:t>
            </a:r>
            <a:r>
              <a:rPr lang="pt-PT" sz="1800" dirty="0" smtClean="0"/>
              <a:t>depósito </a:t>
            </a:r>
            <a:r>
              <a:rPr lang="pt-PT" sz="1800" dirty="0"/>
              <a:t>em </a:t>
            </a:r>
            <a:r>
              <a:rPr lang="pt-PT" sz="1800" dirty="0" smtClean="0"/>
              <a:t>dólares </a:t>
            </a:r>
            <a:r>
              <a:rPr lang="pt-PT" sz="1800" dirty="0"/>
              <a:t>deve ter sido reconhecido pelo: </a:t>
            </a:r>
          </a:p>
          <a:p>
            <a:r>
              <a:rPr lang="pt-PT" sz="1800" dirty="0"/>
              <a:t>a</a:t>
            </a:r>
            <a:r>
              <a:rPr lang="pt-PT" sz="1800" dirty="0" smtClean="0"/>
              <a:t>) Custo </a:t>
            </a:r>
            <a:r>
              <a:rPr lang="pt-PT" sz="1800" dirty="0"/>
              <a:t>de aquisição, que inclui as despesas com a </a:t>
            </a:r>
            <a:r>
              <a:rPr lang="pt-PT" sz="1800" dirty="0" smtClean="0"/>
              <a:t>abertura </a:t>
            </a:r>
            <a:r>
              <a:rPr lang="pt-PT" sz="1800" dirty="0"/>
              <a:t>de conta e conversão </a:t>
            </a:r>
            <a:r>
              <a:rPr lang="pt-PT" sz="1800" dirty="0" smtClean="0"/>
              <a:t>cambial</a:t>
            </a:r>
            <a:r>
              <a:rPr lang="pt-PT" sz="1800" dirty="0"/>
              <a:t>. </a:t>
            </a:r>
          </a:p>
          <a:p>
            <a:r>
              <a:rPr lang="pt-PT" sz="1800" dirty="0"/>
              <a:t>b</a:t>
            </a:r>
            <a:r>
              <a:rPr lang="pt-PT" sz="1800" dirty="0" smtClean="0"/>
              <a:t>) </a:t>
            </a:r>
            <a:r>
              <a:rPr lang="pt-PT" sz="1800" b="1" dirty="0" smtClean="0"/>
              <a:t>Valor </a:t>
            </a:r>
            <a:r>
              <a:rPr lang="pt-PT" sz="1800" b="1" dirty="0"/>
              <a:t>que resulta da conversão ao câmbio em vigor </a:t>
            </a:r>
            <a:r>
              <a:rPr lang="pt-PT" sz="1800" b="1" dirty="0" smtClean="0"/>
              <a:t>à data </a:t>
            </a:r>
            <a:r>
              <a:rPr lang="pt-PT" sz="1800" b="1" dirty="0"/>
              <a:t>do balanço. </a:t>
            </a:r>
          </a:p>
          <a:p>
            <a:r>
              <a:rPr lang="pt-PT" sz="1800" dirty="0"/>
              <a:t>c</a:t>
            </a:r>
            <a:r>
              <a:rPr lang="pt-PT" sz="1800" dirty="0" smtClean="0"/>
              <a:t>) Valor </a:t>
            </a:r>
            <a:r>
              <a:rPr lang="pt-PT" sz="1800" dirty="0"/>
              <a:t>que resulta da conversão ao câmbio em vigor </a:t>
            </a:r>
            <a:r>
              <a:rPr lang="pt-PT" sz="1800" dirty="0" smtClean="0"/>
              <a:t>na </a:t>
            </a:r>
            <a:r>
              <a:rPr lang="pt-PT" sz="1800" dirty="0"/>
              <a:t>data de aquisição. </a:t>
            </a:r>
          </a:p>
          <a:p>
            <a:r>
              <a:rPr lang="pt-PT" sz="1800" dirty="0"/>
              <a:t>d</a:t>
            </a:r>
            <a:r>
              <a:rPr lang="pt-PT" sz="1800" dirty="0" smtClean="0"/>
              <a:t>) Valor </a:t>
            </a:r>
            <a:r>
              <a:rPr lang="pt-PT" sz="1800" dirty="0"/>
              <a:t>que resulta da conversão ao câmbio médio em </a:t>
            </a:r>
            <a:r>
              <a:rPr lang="pt-PT" sz="1800" dirty="0" smtClean="0"/>
              <a:t>vigor </a:t>
            </a:r>
            <a:r>
              <a:rPr lang="pt-PT" sz="1800" dirty="0"/>
              <a:t>no período que mediou </a:t>
            </a:r>
            <a:r>
              <a:rPr lang="pt-PT" sz="1800" dirty="0" smtClean="0"/>
              <a:t>entre </a:t>
            </a:r>
            <a:r>
              <a:rPr lang="pt-PT" sz="1800" dirty="0"/>
              <a:t>a data de constituição do depósito e 31 de </a:t>
            </a:r>
            <a:r>
              <a:rPr lang="pt-PT" sz="1800" dirty="0" smtClean="0"/>
              <a:t>dezembro </a:t>
            </a:r>
            <a:r>
              <a:rPr lang="pt-PT" sz="1800" dirty="0"/>
              <a:t>de 2011, data a que se </a:t>
            </a:r>
            <a:r>
              <a:rPr lang="pt-PT" sz="1800" dirty="0" smtClean="0"/>
              <a:t>reporta </a:t>
            </a:r>
            <a:r>
              <a:rPr lang="pt-PT" sz="1800" dirty="0"/>
              <a:t>o balanço. </a:t>
            </a:r>
          </a:p>
          <a:p>
            <a:pPr marL="0" indent="0">
              <a:buNone/>
            </a:pPr>
            <a:endParaRPr lang="pt-PT" sz="1800" dirty="0"/>
          </a:p>
          <a:p>
            <a:pPr algn="just"/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4105901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25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r>
              <a:rPr lang="pt-PT" sz="1800" dirty="0"/>
              <a:t>No final de 2012, a GRAFITOC irá ser transformada </a:t>
            </a:r>
            <a:r>
              <a:rPr lang="pt-PT" sz="1800" dirty="0" smtClean="0"/>
              <a:t>de </a:t>
            </a:r>
            <a:r>
              <a:rPr lang="pt-PT" sz="1800" dirty="0"/>
              <a:t>sociedade por quotas em sociedade </a:t>
            </a:r>
            <a:r>
              <a:rPr lang="pt-PT" sz="1800" dirty="0" smtClean="0"/>
              <a:t>anónima</a:t>
            </a:r>
            <a:r>
              <a:rPr lang="pt-PT" sz="1800" dirty="0"/>
              <a:t>, e suportará despesas com essa </a:t>
            </a:r>
            <a:r>
              <a:rPr lang="pt-PT" sz="1800" dirty="0" smtClean="0"/>
              <a:t>transformação</a:t>
            </a:r>
            <a:r>
              <a:rPr lang="pt-PT" sz="1800" dirty="0"/>
              <a:t>. As remunerações atribuídas aos </a:t>
            </a:r>
            <a:r>
              <a:rPr lang="pt-PT" sz="1800" dirty="0" smtClean="0"/>
              <a:t>advogados </a:t>
            </a:r>
            <a:r>
              <a:rPr lang="pt-PT" sz="1800" dirty="0"/>
              <a:t>e ao revisor oficial de contas que irão </a:t>
            </a:r>
            <a:r>
              <a:rPr lang="pt-PT" sz="1800" dirty="0" smtClean="0"/>
              <a:t>colaborar </a:t>
            </a:r>
            <a:r>
              <a:rPr lang="pt-PT" sz="1800" dirty="0"/>
              <a:t>nesta operação de transformação </a:t>
            </a:r>
            <a:r>
              <a:rPr lang="pt-PT" sz="1800" dirty="0" smtClean="0"/>
              <a:t>ascendem </a:t>
            </a:r>
            <a:r>
              <a:rPr lang="pt-PT" sz="1800" dirty="0"/>
              <a:t>a 3.000€. </a:t>
            </a:r>
            <a:endParaRPr lang="pt-PT" sz="1800" dirty="0" smtClean="0"/>
          </a:p>
          <a:p>
            <a:endParaRPr lang="pt-PT" sz="1800" dirty="0" smtClean="0"/>
          </a:p>
          <a:p>
            <a:r>
              <a:rPr lang="pt-PT" sz="1800" dirty="0"/>
              <a:t>As despesas com a transformação da GRAFITOC em </a:t>
            </a:r>
            <a:r>
              <a:rPr lang="pt-PT" sz="1800" dirty="0" smtClean="0"/>
              <a:t>sociedade </a:t>
            </a:r>
            <a:r>
              <a:rPr lang="pt-PT" sz="1800" dirty="0"/>
              <a:t>anónima devem ser </a:t>
            </a:r>
            <a:r>
              <a:rPr lang="pt-PT" sz="1800" dirty="0" smtClean="0"/>
              <a:t>reconhecidos </a:t>
            </a:r>
            <a:r>
              <a:rPr lang="pt-PT" sz="1800" dirty="0"/>
              <a:t>em subconta de: </a:t>
            </a:r>
            <a:endParaRPr lang="pt-PT" sz="1800" dirty="0" smtClean="0"/>
          </a:p>
          <a:p>
            <a:endParaRPr lang="pt-PT" sz="1800" dirty="0"/>
          </a:p>
          <a:p>
            <a:r>
              <a:rPr lang="pt-PT" sz="1800" b="1" dirty="0"/>
              <a:t>a</a:t>
            </a:r>
            <a:r>
              <a:rPr lang="pt-PT" sz="1800" b="1" dirty="0" smtClean="0"/>
              <a:t>) 6224 </a:t>
            </a:r>
            <a:r>
              <a:rPr lang="pt-PT" sz="1800" b="1" dirty="0"/>
              <a:t>FSE – Honorários. </a:t>
            </a:r>
          </a:p>
          <a:p>
            <a:r>
              <a:rPr lang="pt-PT" sz="1800" dirty="0"/>
              <a:t>b</a:t>
            </a:r>
            <a:r>
              <a:rPr lang="pt-PT" sz="1800" dirty="0" smtClean="0"/>
              <a:t>) 6265 </a:t>
            </a:r>
            <a:r>
              <a:rPr lang="pt-PT" sz="1800" dirty="0"/>
              <a:t>FSE – Contencioso e notariado. </a:t>
            </a:r>
          </a:p>
          <a:p>
            <a:r>
              <a:rPr lang="pt-PT" sz="1800" dirty="0"/>
              <a:t>c</a:t>
            </a:r>
            <a:r>
              <a:rPr lang="pt-PT" sz="1800" dirty="0" smtClean="0"/>
              <a:t>) 445 </a:t>
            </a:r>
            <a:r>
              <a:rPr lang="pt-PT" sz="1800" dirty="0"/>
              <a:t>Ativos intangíveis – Despesas de constituição </a:t>
            </a:r>
            <a:r>
              <a:rPr lang="pt-PT" sz="1800" dirty="0" smtClean="0"/>
              <a:t>e expansão</a:t>
            </a:r>
            <a:r>
              <a:rPr lang="pt-PT" sz="1800" dirty="0"/>
              <a:t>. </a:t>
            </a:r>
          </a:p>
          <a:p>
            <a:r>
              <a:rPr lang="pt-PT" sz="1800" dirty="0"/>
              <a:t>d</a:t>
            </a:r>
            <a:r>
              <a:rPr lang="pt-PT" sz="1800" dirty="0" smtClean="0"/>
              <a:t>) 281 </a:t>
            </a:r>
            <a:r>
              <a:rPr lang="pt-PT" sz="1800" dirty="0"/>
              <a:t>Diferimentos – Gastos a reconhecer. </a:t>
            </a:r>
          </a:p>
          <a:p>
            <a:endParaRPr lang="pt-PT" sz="1800" dirty="0"/>
          </a:p>
          <a:p>
            <a:pPr marL="0" indent="0">
              <a:buNone/>
            </a:pPr>
            <a:endParaRPr lang="pt-PT" sz="1800" dirty="0"/>
          </a:p>
          <a:p>
            <a:pPr algn="just"/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78344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40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pPr algn="just"/>
            <a:r>
              <a:rPr lang="pt-PT" sz="1800" dirty="0"/>
              <a:t>A empresa A possui um ativo intangível mensurado </a:t>
            </a:r>
            <a:r>
              <a:rPr lang="pt-PT" sz="1800" dirty="0" smtClean="0"/>
              <a:t>pelo </a:t>
            </a:r>
            <a:r>
              <a:rPr lang="pt-PT" sz="1800" dirty="0"/>
              <a:t>modelo de revalorização, cuja </a:t>
            </a:r>
            <a:r>
              <a:rPr lang="pt-PT" sz="1800" dirty="0" smtClean="0"/>
              <a:t> quantia </a:t>
            </a:r>
            <a:r>
              <a:rPr lang="pt-PT" sz="1800" dirty="0"/>
              <a:t>escriturada à data do balanço de N é de </a:t>
            </a:r>
            <a:r>
              <a:rPr lang="pt-PT" sz="1800" dirty="0" smtClean="0"/>
              <a:t>4.000</a:t>
            </a:r>
            <a:r>
              <a:rPr lang="pt-PT" sz="1800" dirty="0"/>
              <a:t>€. Este ativo foi inicialmente </a:t>
            </a:r>
            <a:r>
              <a:rPr lang="pt-PT" sz="1800" dirty="0" smtClean="0"/>
              <a:t>reconhecido </a:t>
            </a:r>
            <a:r>
              <a:rPr lang="pt-PT" sz="1800" dirty="0"/>
              <a:t>por um custo de aquisição de 12.000€. </a:t>
            </a:r>
            <a:r>
              <a:rPr lang="pt-PT" sz="1800" dirty="0" smtClean="0"/>
              <a:t>Sabendo-se </a:t>
            </a:r>
            <a:r>
              <a:rPr lang="pt-PT" sz="1800" dirty="0"/>
              <a:t>que à data do balanço de N </a:t>
            </a:r>
            <a:r>
              <a:rPr lang="pt-PT" sz="1800" dirty="0" smtClean="0"/>
              <a:t>não </a:t>
            </a:r>
            <a:r>
              <a:rPr lang="pt-PT" sz="1800" dirty="0"/>
              <a:t>existe qualquer mercado ativo para este ativo, </a:t>
            </a:r>
            <a:r>
              <a:rPr lang="pt-PT" sz="1800" dirty="0" smtClean="0"/>
              <a:t>qual </a:t>
            </a:r>
            <a:r>
              <a:rPr lang="pt-PT" sz="1800" dirty="0"/>
              <a:t>o procedimento que a sociedade </a:t>
            </a:r>
            <a:r>
              <a:rPr lang="pt-PT" sz="1800" dirty="0" smtClean="0"/>
              <a:t>deve </a:t>
            </a:r>
            <a:r>
              <a:rPr lang="pt-PT" sz="1800" dirty="0"/>
              <a:t>ter: </a:t>
            </a:r>
            <a:endParaRPr lang="pt-PT" sz="1800" dirty="0" smtClean="0"/>
          </a:p>
          <a:p>
            <a:pPr algn="just"/>
            <a:endParaRPr lang="pt-PT" sz="1800" dirty="0"/>
          </a:p>
          <a:p>
            <a:pPr algn="just"/>
            <a:r>
              <a:rPr lang="pt-PT" sz="1800" dirty="0"/>
              <a:t>a</a:t>
            </a:r>
            <a:r>
              <a:rPr lang="pt-PT" sz="1800" dirty="0" smtClean="0"/>
              <a:t>) Reconhecer </a:t>
            </a:r>
            <a:r>
              <a:rPr lang="pt-PT" sz="1800" dirty="0"/>
              <a:t>uma perda por imparidade de 4.000€ em </a:t>
            </a:r>
            <a:r>
              <a:rPr lang="pt-PT" sz="1800" dirty="0" smtClean="0"/>
              <a:t>N, porque </a:t>
            </a:r>
            <a:r>
              <a:rPr lang="pt-PT" sz="1800" dirty="0"/>
              <a:t>a não </a:t>
            </a:r>
            <a:r>
              <a:rPr lang="pt-PT" sz="1800" dirty="0" smtClean="0"/>
              <a:t>existência </a:t>
            </a:r>
            <a:r>
              <a:rPr lang="pt-PT" sz="1800" dirty="0"/>
              <a:t>de um mercado ativo é indicativa de que </a:t>
            </a:r>
            <a:r>
              <a:rPr lang="pt-PT" sz="1800" dirty="0" smtClean="0"/>
              <a:t>o </a:t>
            </a:r>
            <a:r>
              <a:rPr lang="pt-PT" sz="1800" dirty="0"/>
              <a:t>ativo intangível está </a:t>
            </a:r>
            <a:r>
              <a:rPr lang="pt-PT" sz="1800" dirty="0" smtClean="0"/>
              <a:t>com </a:t>
            </a:r>
            <a:r>
              <a:rPr lang="pt-PT" sz="1800" dirty="0"/>
              <a:t>imparidade. </a:t>
            </a:r>
          </a:p>
          <a:p>
            <a:pPr algn="just"/>
            <a:r>
              <a:rPr lang="pt-PT" sz="1800" dirty="0"/>
              <a:t>b</a:t>
            </a:r>
            <a:r>
              <a:rPr lang="pt-PT" sz="1800" dirty="0" smtClean="0"/>
              <a:t>) </a:t>
            </a:r>
            <a:r>
              <a:rPr lang="pt-PT" sz="1800" dirty="0" err="1" smtClean="0"/>
              <a:t>Desreconhecer</a:t>
            </a:r>
            <a:r>
              <a:rPr lang="pt-PT" sz="1800" dirty="0" smtClean="0"/>
              <a:t> </a:t>
            </a:r>
            <a:r>
              <a:rPr lang="pt-PT" sz="1800" dirty="0"/>
              <a:t>o ativo intangível por 4.000€ em N. </a:t>
            </a:r>
          </a:p>
          <a:p>
            <a:pPr algn="just"/>
            <a:r>
              <a:rPr lang="pt-PT" sz="1800" b="1" dirty="0"/>
              <a:t>c</a:t>
            </a:r>
            <a:r>
              <a:rPr lang="pt-PT" sz="1800" b="1" dirty="0" smtClean="0"/>
              <a:t>) Manter </a:t>
            </a:r>
            <a:r>
              <a:rPr lang="pt-PT" sz="1800" b="1" dirty="0"/>
              <a:t>o ativo escriturado por 4.000€ em N e </a:t>
            </a:r>
            <a:r>
              <a:rPr lang="pt-PT" sz="1800" b="1" dirty="0" smtClean="0"/>
              <a:t>testar o </a:t>
            </a:r>
            <a:r>
              <a:rPr lang="pt-PT" sz="1800" b="1" dirty="0"/>
              <a:t>ativo quanto à sua </a:t>
            </a:r>
            <a:r>
              <a:rPr lang="pt-PT" sz="1800" b="1" dirty="0" smtClean="0"/>
              <a:t>eventual </a:t>
            </a:r>
            <a:r>
              <a:rPr lang="pt-PT" sz="1800" b="1" dirty="0"/>
              <a:t>imparidade, porque a não existência de um </a:t>
            </a:r>
            <a:r>
              <a:rPr lang="pt-PT" sz="1800" b="1" dirty="0" smtClean="0"/>
              <a:t>mercado </a:t>
            </a:r>
            <a:r>
              <a:rPr lang="pt-PT" sz="1800" b="1" dirty="0"/>
              <a:t>ativo para um </a:t>
            </a:r>
            <a:r>
              <a:rPr lang="pt-PT" sz="1800" b="1" dirty="0" smtClean="0"/>
              <a:t>bem </a:t>
            </a:r>
            <a:r>
              <a:rPr lang="pt-PT" sz="1800" b="1" dirty="0"/>
              <a:t>mensurado pelo modelo de revalorização pode </a:t>
            </a:r>
            <a:r>
              <a:rPr lang="pt-PT" sz="1800" b="1" dirty="0" smtClean="0"/>
              <a:t>ser indicador </a:t>
            </a:r>
            <a:r>
              <a:rPr lang="pt-PT" sz="1800" b="1" dirty="0"/>
              <a:t>de que o </a:t>
            </a:r>
            <a:r>
              <a:rPr lang="pt-PT" sz="1800" b="1" dirty="0" smtClean="0"/>
              <a:t>ativo </a:t>
            </a:r>
            <a:r>
              <a:rPr lang="pt-PT" sz="1800" b="1" dirty="0"/>
              <a:t>intangível possa estar com imparidade. </a:t>
            </a:r>
          </a:p>
          <a:p>
            <a:pPr algn="just"/>
            <a:r>
              <a:rPr lang="pt-PT" sz="1800" dirty="0"/>
              <a:t>d</a:t>
            </a:r>
            <a:r>
              <a:rPr lang="pt-PT" sz="1800" dirty="0" smtClean="0"/>
              <a:t>) Nenhuma </a:t>
            </a:r>
            <a:r>
              <a:rPr lang="pt-PT" sz="1800" dirty="0"/>
              <a:t>das anteriores. </a:t>
            </a:r>
          </a:p>
          <a:p>
            <a:pPr marL="0" indent="0" algn="just">
              <a:buNone/>
            </a:pPr>
            <a:endParaRPr lang="pt-PT" sz="1800" dirty="0"/>
          </a:p>
          <a:p>
            <a:pPr marL="0" indent="0">
              <a:buNone/>
            </a:pPr>
            <a:endParaRPr lang="pt-PT" sz="1800" dirty="0"/>
          </a:p>
          <a:p>
            <a:pPr algn="just"/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876570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41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r>
              <a:rPr lang="pt-PT" sz="1800" dirty="0"/>
              <a:t>Uma máquina tinha um valor contabilístico nulo e </a:t>
            </a:r>
            <a:r>
              <a:rPr lang="pt-PT" sz="1800" dirty="0" smtClean="0"/>
              <a:t>foi </a:t>
            </a:r>
            <a:r>
              <a:rPr lang="pt-PT" sz="1800" dirty="0"/>
              <a:t>alienada por 6.000€ no ano N. Esta </a:t>
            </a:r>
            <a:r>
              <a:rPr lang="pt-PT" sz="1800" dirty="0" smtClean="0"/>
              <a:t>mais-valia </a:t>
            </a:r>
            <a:r>
              <a:rPr lang="pt-PT" sz="1800" dirty="0"/>
              <a:t>foi reinvestida em N+1 numa outra </a:t>
            </a:r>
            <a:r>
              <a:rPr lang="pt-PT" sz="1800" dirty="0" smtClean="0"/>
              <a:t>máquina </a:t>
            </a:r>
            <a:r>
              <a:rPr lang="pt-PT" sz="1800" dirty="0"/>
              <a:t>com um custo de aquisição de </a:t>
            </a:r>
            <a:r>
              <a:rPr lang="pt-PT" sz="1800" dirty="0" smtClean="0"/>
              <a:t>40.000</a:t>
            </a:r>
            <a:r>
              <a:rPr lang="pt-PT" sz="1800" dirty="0"/>
              <a:t>€, que será depreciada à taxa de 12,5%. </a:t>
            </a:r>
            <a:r>
              <a:rPr lang="pt-PT" sz="1800" dirty="0" smtClean="0"/>
              <a:t>Relativamente </a:t>
            </a:r>
            <a:r>
              <a:rPr lang="pt-PT" sz="1800" dirty="0"/>
              <a:t>ao efeito desta operação nos </a:t>
            </a:r>
            <a:r>
              <a:rPr lang="pt-PT" sz="1800" dirty="0" smtClean="0"/>
              <a:t>impostos </a:t>
            </a:r>
            <a:r>
              <a:rPr lang="pt-PT" sz="1800" dirty="0"/>
              <a:t>diferidos, qual dos seguintes lançamentos </a:t>
            </a:r>
            <a:r>
              <a:rPr lang="pt-PT" sz="1800" dirty="0" smtClean="0"/>
              <a:t> efetuado </a:t>
            </a:r>
            <a:r>
              <a:rPr lang="pt-PT" sz="1800" dirty="0"/>
              <a:t>em 31/12/N está correto? </a:t>
            </a:r>
          </a:p>
          <a:p>
            <a:r>
              <a:rPr lang="pt-PT" sz="1800" dirty="0"/>
              <a:t>a</a:t>
            </a:r>
            <a:r>
              <a:rPr lang="pt-PT" sz="1800" dirty="0" smtClean="0"/>
              <a:t>) Debitou-se </a:t>
            </a:r>
            <a:r>
              <a:rPr lang="pt-PT" sz="1800" dirty="0"/>
              <a:t>8122 – Imposto diferido, por 5.000€ e </a:t>
            </a:r>
            <a:r>
              <a:rPr lang="pt-PT" sz="1800" dirty="0" smtClean="0"/>
              <a:t>creditou-se </a:t>
            </a:r>
            <a:r>
              <a:rPr lang="pt-PT" sz="1800" dirty="0"/>
              <a:t>274 – Passivos por impostos diferidos, </a:t>
            </a:r>
            <a:r>
              <a:rPr lang="pt-PT" sz="1800" dirty="0" smtClean="0"/>
              <a:t>por </a:t>
            </a:r>
            <a:r>
              <a:rPr lang="pt-PT" sz="1800" dirty="0"/>
              <a:t>5.000€. </a:t>
            </a:r>
          </a:p>
          <a:p>
            <a:r>
              <a:rPr lang="pt-PT" sz="1800" dirty="0"/>
              <a:t>b</a:t>
            </a:r>
            <a:r>
              <a:rPr lang="pt-PT" sz="1800" dirty="0" smtClean="0"/>
              <a:t>) Debitou-se </a:t>
            </a:r>
            <a:r>
              <a:rPr lang="pt-PT" sz="1800" dirty="0"/>
              <a:t>8121 – Imposto corrente, por 4.250€ e </a:t>
            </a:r>
            <a:r>
              <a:rPr lang="pt-PT" sz="1800" dirty="0" smtClean="0"/>
              <a:t>creditou-se </a:t>
            </a:r>
            <a:r>
              <a:rPr lang="pt-PT" sz="1800" dirty="0"/>
              <a:t>2742 – Passivos por impostos diferidos</a:t>
            </a:r>
            <a:r>
              <a:rPr lang="pt-PT" sz="1800" dirty="0" smtClean="0"/>
              <a:t>, por </a:t>
            </a:r>
            <a:r>
              <a:rPr lang="pt-PT" sz="1800" dirty="0"/>
              <a:t>4.250€. </a:t>
            </a:r>
          </a:p>
          <a:p>
            <a:r>
              <a:rPr lang="pt-PT" sz="1800" dirty="0"/>
              <a:t>c</a:t>
            </a:r>
            <a:r>
              <a:rPr lang="pt-PT" sz="1800" dirty="0" smtClean="0"/>
              <a:t>) Debitou-se </a:t>
            </a:r>
            <a:r>
              <a:rPr lang="pt-PT" sz="1800" dirty="0"/>
              <a:t>2742 – Passivos por impostos diferidos </a:t>
            </a:r>
            <a:r>
              <a:rPr lang="pt-PT" sz="1800" dirty="0" smtClean="0"/>
              <a:t>por 750€ </a:t>
            </a:r>
            <a:r>
              <a:rPr lang="pt-PT" sz="1800" dirty="0"/>
              <a:t>e </a:t>
            </a:r>
            <a:r>
              <a:rPr lang="pt-PT" sz="1800" dirty="0" smtClean="0"/>
              <a:t>creditou-se </a:t>
            </a:r>
            <a:r>
              <a:rPr lang="pt-PT" sz="1800" dirty="0"/>
              <a:t>8122 – Imposto diferido por 750€. </a:t>
            </a:r>
          </a:p>
          <a:p>
            <a:r>
              <a:rPr lang="pt-PT" sz="1800" dirty="0"/>
              <a:t>d</a:t>
            </a:r>
            <a:r>
              <a:rPr lang="pt-PT" sz="1800" b="1" dirty="0" smtClean="0"/>
              <a:t>) Nenhuma </a:t>
            </a:r>
            <a:r>
              <a:rPr lang="pt-PT" sz="1800" b="1" dirty="0"/>
              <a:t>das </a:t>
            </a:r>
            <a:r>
              <a:rPr lang="pt-PT" sz="1800" b="1" dirty="0" smtClean="0"/>
              <a:t>anteriores</a:t>
            </a:r>
          </a:p>
          <a:p>
            <a:endParaRPr lang="pt-PT" sz="1800" dirty="0"/>
          </a:p>
          <a:p>
            <a:pPr marL="0" indent="0" algn="just">
              <a:buNone/>
            </a:pPr>
            <a:endParaRPr lang="pt-PT" sz="1800" dirty="0"/>
          </a:p>
          <a:p>
            <a:pPr marL="0" indent="0">
              <a:buNone/>
            </a:pPr>
            <a:endParaRPr lang="pt-PT" sz="1800" dirty="0"/>
          </a:p>
          <a:p>
            <a:pPr algn="just"/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  <p:sp>
        <p:nvSpPr>
          <p:cNvPr id="4" name="Rectangle 3"/>
          <p:cNvSpPr/>
          <p:nvPr/>
        </p:nvSpPr>
        <p:spPr>
          <a:xfrm>
            <a:off x="1115616" y="5085184"/>
            <a:ext cx="6336704" cy="17728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Mais valia não tributada porque a empresa reinveste o valor de </a:t>
            </a:r>
          </a:p>
          <a:p>
            <a:pPr algn="ctr"/>
            <a:r>
              <a:rPr lang="pt-PT" dirty="0" smtClean="0"/>
              <a:t>Realização na totalidade = (6.000*0,5) = 3.000</a:t>
            </a:r>
          </a:p>
          <a:p>
            <a:pPr algn="ctr"/>
            <a:r>
              <a:rPr lang="pt-PT" dirty="0" smtClean="0"/>
              <a:t>3.000*0,25 = 750</a:t>
            </a:r>
          </a:p>
          <a:p>
            <a:pPr algn="ctr"/>
            <a:r>
              <a:rPr lang="pt-PT" dirty="0" smtClean="0"/>
              <a:t>Débito 2741 – €750</a:t>
            </a:r>
          </a:p>
          <a:p>
            <a:pPr algn="ctr"/>
            <a:r>
              <a:rPr lang="pt-PT" dirty="0" smtClean="0"/>
              <a:t>Crédito 8122 - €750</a:t>
            </a:r>
          </a:p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40256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5688632"/>
          </a:xfrm>
        </p:spPr>
        <p:txBody>
          <a:bodyPr>
            <a:normAutofit/>
          </a:bodyPr>
          <a:lstStyle/>
          <a:p>
            <a:pPr algn="just"/>
            <a:r>
              <a:rPr lang="pt-PT" sz="2200" dirty="0"/>
              <a:t>A GRAFITOC – Indústria Gráfica, Lda. (adiante </a:t>
            </a:r>
            <a:r>
              <a:rPr lang="pt-PT" sz="2200" dirty="0" smtClean="0"/>
              <a:t>designada </a:t>
            </a:r>
            <a:r>
              <a:rPr lang="pt-PT" sz="2200" dirty="0"/>
              <a:t>por GRAFITOC LDA </a:t>
            </a:r>
            <a:r>
              <a:rPr lang="pt-PT" sz="2200" dirty="0" smtClean="0"/>
              <a:t>ou simplesmente </a:t>
            </a:r>
            <a:r>
              <a:rPr lang="pt-PT" sz="2200" dirty="0"/>
              <a:t>GRAFITOC) foi constituída em 1972 e </a:t>
            </a:r>
            <a:r>
              <a:rPr lang="pt-PT" sz="2200" dirty="0" smtClean="0"/>
              <a:t>tem </a:t>
            </a:r>
            <a:r>
              <a:rPr lang="pt-PT" sz="2200" dirty="0"/>
              <a:t>a sede em Coimbra. É uma empresa </a:t>
            </a:r>
            <a:br>
              <a:rPr lang="pt-PT" sz="2200" dirty="0"/>
            </a:br>
            <a:r>
              <a:rPr lang="pt-PT" sz="2200" dirty="0"/>
              <a:t>bem implantada no mercado nacional que se dedica à </a:t>
            </a:r>
            <a:r>
              <a:rPr lang="pt-PT" sz="2200" dirty="0" smtClean="0"/>
              <a:t>impressão </a:t>
            </a:r>
            <a:r>
              <a:rPr lang="pt-PT" sz="2200" dirty="0"/>
              <a:t>e artes gráficas, </a:t>
            </a:r>
            <a:r>
              <a:rPr lang="pt-PT" sz="2200" dirty="0" smtClean="0"/>
              <a:t>nomeadamente </a:t>
            </a:r>
            <a:r>
              <a:rPr lang="pt-PT" sz="2200" dirty="0"/>
              <a:t>de jornais desportivos e de </a:t>
            </a:r>
            <a:r>
              <a:rPr lang="pt-PT" sz="2200" dirty="0" smtClean="0"/>
              <a:t>informação regional</a:t>
            </a:r>
            <a:r>
              <a:rPr lang="pt-PT" sz="2200" dirty="0"/>
              <a:t>, atividade onde mostra ter </a:t>
            </a:r>
            <a:r>
              <a:rPr lang="pt-PT" sz="2200" dirty="0" smtClean="0"/>
              <a:t>grande </a:t>
            </a:r>
            <a:r>
              <a:rPr lang="pt-PT" sz="2200" dirty="0"/>
              <a:t>qualidade e profissionalismo. </a:t>
            </a:r>
            <a:r>
              <a:rPr lang="pt-PT" sz="2200" dirty="0" smtClean="0"/>
              <a:t>A </a:t>
            </a:r>
            <a:r>
              <a:rPr lang="pt-PT" sz="2200" dirty="0"/>
              <a:t>empresa conta com 235 empregados, para um volume </a:t>
            </a:r>
            <a:r>
              <a:rPr lang="pt-PT" sz="2200" dirty="0" smtClean="0"/>
              <a:t>de </a:t>
            </a:r>
            <a:r>
              <a:rPr lang="pt-PT" sz="2200" dirty="0"/>
              <a:t>vendas e outros rendimentos </a:t>
            </a:r>
            <a:r>
              <a:rPr lang="pt-PT" sz="2200" dirty="0" smtClean="0"/>
              <a:t>em </a:t>
            </a:r>
            <a:r>
              <a:rPr lang="pt-PT" sz="2200" dirty="0"/>
              <a:t>2011, da ordem dos 16.000.000€, valor este que </a:t>
            </a:r>
            <a:r>
              <a:rPr lang="pt-PT" sz="2200" dirty="0" smtClean="0"/>
              <a:t>tem </a:t>
            </a:r>
            <a:r>
              <a:rPr lang="pt-PT" sz="2200" dirty="0"/>
              <a:t>estado estabilizado em relação a </a:t>
            </a:r>
            <a:br>
              <a:rPr lang="pt-PT" sz="2200" dirty="0"/>
            </a:br>
            <a:r>
              <a:rPr lang="pt-PT" sz="2200" dirty="0"/>
              <a:t>anos anteriores. O ativo ultrapassou, há já muitos </a:t>
            </a:r>
            <a:r>
              <a:rPr lang="pt-PT" sz="2200" dirty="0" smtClean="0"/>
              <a:t>anos</a:t>
            </a:r>
            <a:r>
              <a:rPr lang="pt-PT" sz="2200" dirty="0"/>
              <a:t>, os quatro milhões de euros</a:t>
            </a:r>
            <a:r>
              <a:rPr lang="pt-PT" sz="2200"/>
              <a:t>. </a:t>
            </a:r>
            <a:r>
              <a:rPr lang="pt-PT" sz="2200" smtClean="0"/>
              <a:t/>
            </a:r>
            <a:br>
              <a:rPr lang="pt-PT" sz="2200" smtClean="0"/>
            </a:br>
            <a:endParaRPr lang="pt-PT" sz="2200" dirty="0"/>
          </a:p>
        </p:txBody>
      </p:sp>
    </p:spTree>
    <p:extLst>
      <p:ext uri="{BB962C8B-B14F-4D97-AF65-F5344CB8AC3E}">
        <p14:creationId xmlns:p14="http://schemas.microsoft.com/office/powerpoint/2010/main" xmlns="" val="632404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pt-PT" sz="3200" dirty="0" smtClean="0"/>
              <a:t>Questão 42</a:t>
            </a:r>
            <a:endParaRPr lang="pt-P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145435"/>
          </a:xfrm>
        </p:spPr>
        <p:txBody>
          <a:bodyPr>
            <a:normAutofit/>
          </a:bodyPr>
          <a:lstStyle/>
          <a:p>
            <a:r>
              <a:rPr lang="pt-PT" sz="1800" dirty="0"/>
              <a:t>A sociedade B, S.A. aceitou uma encomenda para </a:t>
            </a:r>
            <a:r>
              <a:rPr lang="pt-PT" sz="1800" dirty="0" smtClean="0"/>
              <a:t>produzir </a:t>
            </a:r>
            <a:r>
              <a:rPr lang="pt-PT" sz="1800" dirty="0"/>
              <a:t>o produto Y, no prazo de cinco </a:t>
            </a:r>
            <a:r>
              <a:rPr lang="pt-PT" sz="1800" dirty="0" smtClean="0"/>
              <a:t>meses</a:t>
            </a:r>
            <a:r>
              <a:rPr lang="pt-PT" sz="1800" dirty="0"/>
              <a:t>, pelo preço de 230.200€. Em 31 de dezembro </a:t>
            </a:r>
            <a:r>
              <a:rPr lang="pt-PT" sz="1800" dirty="0" smtClean="0"/>
              <a:t>desse </a:t>
            </a:r>
            <a:r>
              <a:rPr lang="pt-PT" sz="1800" dirty="0"/>
              <a:t>ano N, a produção estava em </a:t>
            </a:r>
            <a:r>
              <a:rPr lang="pt-PT" sz="1800" dirty="0" smtClean="0"/>
              <a:t>curso </a:t>
            </a:r>
            <a:r>
              <a:rPr lang="pt-PT" sz="1800" dirty="0"/>
              <a:t>e relativamente a essa encomenda, dispunha </a:t>
            </a:r>
            <a:r>
              <a:rPr lang="pt-PT" sz="1800" dirty="0" smtClean="0"/>
              <a:t>da informação </a:t>
            </a:r>
            <a:r>
              <a:rPr lang="pt-PT" sz="1800" dirty="0"/>
              <a:t>seguinte: </a:t>
            </a:r>
            <a:endParaRPr lang="pt-PT" sz="1800" dirty="0" smtClean="0"/>
          </a:p>
          <a:p>
            <a:r>
              <a:rPr lang="pt-PT" sz="1800" dirty="0" smtClean="0"/>
              <a:t>i)Gastos </a:t>
            </a:r>
            <a:r>
              <a:rPr lang="pt-PT" sz="1800" dirty="0"/>
              <a:t>imputados (valores em euros) </a:t>
            </a:r>
            <a:endParaRPr lang="pt-PT" sz="1800" dirty="0" smtClean="0"/>
          </a:p>
          <a:p>
            <a:endParaRPr lang="pt-PT" sz="1800" dirty="0"/>
          </a:p>
          <a:p>
            <a:pPr algn="just"/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9835950"/>
              </p:ext>
            </p:extLst>
          </p:nvPr>
        </p:nvGraphicFramePr>
        <p:xfrm>
          <a:off x="611560" y="2529840"/>
          <a:ext cx="7704858" cy="395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5"/>
                <a:gridCol w="1944216"/>
                <a:gridCol w="1584177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Descrição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Gastos suportados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Gastos para acabar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err="1" smtClean="0"/>
                        <a:t>Mat.primas</a:t>
                      </a:r>
                      <a:r>
                        <a:rPr lang="pt-PT" dirty="0" smtClean="0"/>
                        <a:t> e outros materiais consumidos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75.200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27.000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Gastos de </a:t>
                      </a:r>
                      <a:r>
                        <a:rPr lang="pt-PT" dirty="0" err="1" smtClean="0"/>
                        <a:t>coversão</a:t>
                      </a:r>
                      <a:r>
                        <a:rPr lang="pt-PT" dirty="0" smtClean="0"/>
                        <a:t>:</a:t>
                      </a:r>
                    </a:p>
                    <a:p>
                      <a:r>
                        <a:rPr lang="pt-PT" dirty="0" smtClean="0"/>
                        <a:t>-Gastos diretos</a:t>
                      </a:r>
                      <a:r>
                        <a:rPr lang="pt-PT" baseline="0" dirty="0" smtClean="0"/>
                        <a:t> de produção</a:t>
                      </a:r>
                    </a:p>
                    <a:p>
                      <a:r>
                        <a:rPr lang="pt-PT" baseline="0" dirty="0" smtClean="0"/>
                        <a:t>-Gastos </a:t>
                      </a:r>
                      <a:r>
                        <a:rPr lang="pt-PT" baseline="0" dirty="0" err="1" smtClean="0"/>
                        <a:t>Ind</a:t>
                      </a:r>
                      <a:r>
                        <a:rPr lang="pt-PT" baseline="0" dirty="0" smtClean="0"/>
                        <a:t>. </a:t>
                      </a:r>
                      <a:r>
                        <a:rPr lang="pt-PT" baseline="0" dirty="0" err="1" smtClean="0"/>
                        <a:t>Prod</a:t>
                      </a:r>
                      <a:r>
                        <a:rPr lang="pt-PT" baseline="0" dirty="0" smtClean="0"/>
                        <a:t>. Variáveis</a:t>
                      </a:r>
                    </a:p>
                    <a:p>
                      <a:r>
                        <a:rPr lang="pt-PT" baseline="0" dirty="0" smtClean="0"/>
                        <a:t>- Gastos </a:t>
                      </a:r>
                      <a:r>
                        <a:rPr lang="pt-PT" baseline="0" dirty="0" err="1" smtClean="0"/>
                        <a:t>Ind.Prod</a:t>
                      </a:r>
                      <a:r>
                        <a:rPr lang="pt-PT" baseline="0" dirty="0" smtClean="0"/>
                        <a:t>. fixos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 smtClean="0"/>
                    </a:p>
                    <a:p>
                      <a:pPr algn="ctr"/>
                      <a:r>
                        <a:rPr lang="pt-PT" dirty="0" smtClean="0"/>
                        <a:t>36.000</a:t>
                      </a:r>
                    </a:p>
                    <a:p>
                      <a:pPr algn="ctr"/>
                      <a:r>
                        <a:rPr lang="pt-PT" dirty="0" smtClean="0"/>
                        <a:t>38.000</a:t>
                      </a:r>
                    </a:p>
                    <a:p>
                      <a:pPr algn="ctr"/>
                      <a:r>
                        <a:rPr lang="pt-PT" dirty="0" smtClean="0"/>
                        <a:t>20.000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pt-PT" dirty="0" smtClean="0"/>
                    </a:p>
                    <a:p>
                      <a:pPr algn="ctr"/>
                      <a:r>
                        <a:rPr lang="pt-PT" dirty="0" smtClean="0"/>
                        <a:t>8.000</a:t>
                      </a:r>
                    </a:p>
                    <a:p>
                      <a:pPr algn="ctr"/>
                      <a:r>
                        <a:rPr lang="pt-PT" dirty="0" smtClean="0"/>
                        <a:t>20.000</a:t>
                      </a:r>
                    </a:p>
                    <a:p>
                      <a:pPr algn="ctr"/>
                      <a:r>
                        <a:rPr lang="pt-PT" dirty="0" smtClean="0"/>
                        <a:t>12.500</a:t>
                      </a:r>
                    </a:p>
                    <a:p>
                      <a:pPr algn="ctr"/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Encargos financeiros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5.800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1.300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Gastos de vender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1.200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Gastos administrativos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25.000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15.000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Total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200.000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85.000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353334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pt-PT" sz="3200" dirty="0" smtClean="0"/>
              <a:t>Questão 42</a:t>
            </a:r>
            <a:endParaRPr lang="pt-P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145435"/>
          </a:xfrm>
        </p:spPr>
        <p:txBody>
          <a:bodyPr>
            <a:normAutofit/>
          </a:bodyPr>
          <a:lstStyle/>
          <a:p>
            <a:r>
              <a:rPr lang="pt-PT" sz="1800" dirty="0" err="1"/>
              <a:t>ii</a:t>
            </a:r>
            <a:r>
              <a:rPr lang="pt-PT" sz="1800" dirty="0" smtClean="0"/>
              <a:t>) Nível </a:t>
            </a:r>
            <a:r>
              <a:rPr lang="pt-PT" sz="1800" dirty="0"/>
              <a:t>de atividade das instalações e equipamentos: </a:t>
            </a:r>
            <a:r>
              <a:rPr lang="pt-PT" sz="1800" dirty="0" smtClean="0"/>
              <a:t>80</a:t>
            </a:r>
            <a:r>
              <a:rPr lang="pt-PT" sz="1800" dirty="0"/>
              <a:t>% </a:t>
            </a:r>
          </a:p>
          <a:p>
            <a:r>
              <a:rPr lang="pt-PT" sz="1800" dirty="0"/>
              <a:t>Em 31 de dezembro do ano N, a sociedade B, deverá </a:t>
            </a:r>
            <a:r>
              <a:rPr lang="pt-PT" sz="1800" dirty="0" smtClean="0"/>
              <a:t>reconhecer </a:t>
            </a:r>
            <a:r>
              <a:rPr lang="pt-PT" sz="1800" dirty="0"/>
              <a:t>os seus inventários </a:t>
            </a:r>
            <a:r>
              <a:rPr lang="pt-PT" sz="1800" dirty="0" smtClean="0"/>
              <a:t>relativos </a:t>
            </a:r>
            <a:r>
              <a:rPr lang="pt-PT" sz="1800" dirty="0"/>
              <a:t>ao produto Y, deduzidos de qualquer </a:t>
            </a:r>
            <a:r>
              <a:rPr lang="pt-PT" sz="1800" dirty="0" smtClean="0"/>
              <a:t>perda por </a:t>
            </a:r>
            <a:r>
              <a:rPr lang="pt-PT" sz="1800" dirty="0"/>
              <a:t>imparidade, por: </a:t>
            </a:r>
          </a:p>
          <a:p>
            <a:r>
              <a:rPr lang="pt-PT" sz="1800" dirty="0"/>
              <a:t>a</a:t>
            </a:r>
            <a:r>
              <a:rPr lang="pt-PT" sz="1800" dirty="0" smtClean="0"/>
              <a:t>) 165.200</a:t>
            </a:r>
            <a:r>
              <a:rPr lang="pt-PT" sz="1800" dirty="0"/>
              <a:t>€. </a:t>
            </a:r>
          </a:p>
          <a:p>
            <a:r>
              <a:rPr lang="pt-PT" sz="1800" dirty="0"/>
              <a:t>b</a:t>
            </a:r>
            <a:r>
              <a:rPr lang="pt-PT" sz="1800" dirty="0" smtClean="0"/>
              <a:t>) </a:t>
            </a:r>
            <a:r>
              <a:rPr lang="pt-PT" sz="1800" b="1" dirty="0" smtClean="0"/>
              <a:t>164.000</a:t>
            </a:r>
            <a:r>
              <a:rPr lang="pt-PT" sz="1800" b="1" dirty="0"/>
              <a:t>€.</a:t>
            </a:r>
            <a:r>
              <a:rPr lang="pt-PT" sz="1800" dirty="0"/>
              <a:t> </a:t>
            </a:r>
          </a:p>
          <a:p>
            <a:r>
              <a:rPr lang="pt-PT" sz="1800" dirty="0"/>
              <a:t>c</a:t>
            </a:r>
            <a:r>
              <a:rPr lang="pt-PT" sz="1800" dirty="0" smtClean="0"/>
              <a:t>) 145.200</a:t>
            </a:r>
            <a:r>
              <a:rPr lang="pt-PT" sz="1800" dirty="0"/>
              <a:t>€. </a:t>
            </a:r>
          </a:p>
          <a:p>
            <a:r>
              <a:rPr lang="pt-PT" sz="1800" dirty="0"/>
              <a:t>d</a:t>
            </a:r>
            <a:r>
              <a:rPr lang="pt-PT" sz="1800" dirty="0" smtClean="0"/>
              <a:t>) 161.500</a:t>
            </a:r>
            <a:r>
              <a:rPr lang="pt-PT" sz="1800" dirty="0"/>
              <a:t>€. </a:t>
            </a:r>
          </a:p>
          <a:p>
            <a:pPr marL="0" indent="0">
              <a:buNone/>
            </a:pPr>
            <a:endParaRPr lang="pt-PT" sz="1800" dirty="0"/>
          </a:p>
          <a:p>
            <a:pPr algn="just"/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  <p:sp>
        <p:nvSpPr>
          <p:cNvPr id="5" name="Rectangle 4"/>
          <p:cNvSpPr/>
          <p:nvPr/>
        </p:nvSpPr>
        <p:spPr>
          <a:xfrm>
            <a:off x="683568" y="3717032"/>
            <a:ext cx="8136904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Custos imputados = 75.200+36.000+38.000+(20.000*0,8) = 165.200</a:t>
            </a:r>
          </a:p>
          <a:p>
            <a:pPr algn="ctr"/>
            <a:r>
              <a:rPr lang="pt-PT" dirty="0" smtClean="0"/>
              <a:t>Valor realizável líquido = 230.200-27.000-8.000-20.000-(12.500*0,8)-1.200 = 164.000</a:t>
            </a:r>
          </a:p>
          <a:p>
            <a:pPr algn="ctr"/>
            <a:r>
              <a:rPr lang="pt-PT" dirty="0" smtClean="0"/>
              <a:t>§9.º da NCRF 18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651235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pt-PT" sz="3200" dirty="0" smtClean="0"/>
              <a:t>Questão 43</a:t>
            </a:r>
            <a:endParaRPr lang="pt-P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472608"/>
          </a:xfrm>
        </p:spPr>
        <p:txBody>
          <a:bodyPr>
            <a:normAutofit fontScale="92500" lnSpcReduction="10000"/>
          </a:bodyPr>
          <a:lstStyle/>
          <a:p>
            <a:r>
              <a:rPr lang="pt-PT" sz="2200" dirty="0"/>
              <a:t>Uma sociedade apresentou os seguintes movimentos </a:t>
            </a:r>
            <a:r>
              <a:rPr lang="pt-PT" sz="2200" dirty="0" smtClean="0"/>
              <a:t>no mês </a:t>
            </a:r>
            <a:r>
              <a:rPr lang="pt-PT" sz="2200" dirty="0"/>
              <a:t>de dezembro do ano N, em </a:t>
            </a:r>
            <a:r>
              <a:rPr lang="pt-PT" sz="2200" dirty="0" smtClean="0"/>
              <a:t>relação </a:t>
            </a:r>
            <a:r>
              <a:rPr lang="pt-PT" sz="2200" dirty="0"/>
              <a:t>ao produto </a:t>
            </a:r>
            <a:r>
              <a:rPr lang="pt-PT" sz="2200" dirty="0" smtClean="0"/>
              <a:t>Z.</a:t>
            </a:r>
          </a:p>
          <a:p>
            <a:endParaRPr lang="pt-PT" sz="22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 smtClean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r>
              <a:rPr lang="pt-PT" sz="2400" dirty="0"/>
              <a:t>Indique o valor do inventário final, caso a </a:t>
            </a:r>
            <a:r>
              <a:rPr lang="pt-PT" sz="2400" dirty="0" smtClean="0"/>
              <a:t>sociedade </a:t>
            </a:r>
            <a:r>
              <a:rPr lang="pt-PT" sz="2400" dirty="0"/>
              <a:t>utilize o método do custo médio </a:t>
            </a:r>
            <a:r>
              <a:rPr lang="pt-PT" sz="2400" dirty="0" smtClean="0"/>
              <a:t>ponderado </a:t>
            </a:r>
            <a:r>
              <a:rPr lang="pt-PT" sz="2400" dirty="0"/>
              <a:t>como critério de custeio das saídas: </a:t>
            </a:r>
          </a:p>
          <a:p>
            <a:pPr algn="just"/>
            <a:r>
              <a:rPr lang="pt-PT" sz="2400" dirty="0"/>
              <a:t>a</a:t>
            </a:r>
            <a:r>
              <a:rPr lang="pt-PT" sz="2400" dirty="0" smtClean="0"/>
              <a:t>) 4.596</a:t>
            </a:r>
            <a:r>
              <a:rPr lang="pt-PT" sz="2400" dirty="0"/>
              <a:t>€. </a:t>
            </a:r>
          </a:p>
          <a:p>
            <a:pPr algn="just"/>
            <a:r>
              <a:rPr lang="pt-PT" sz="2400" b="1" dirty="0"/>
              <a:t>b</a:t>
            </a:r>
            <a:r>
              <a:rPr lang="pt-PT" sz="2400" b="1" dirty="0" smtClean="0"/>
              <a:t>) 4.524</a:t>
            </a:r>
            <a:r>
              <a:rPr lang="pt-PT" sz="2400" b="1" dirty="0"/>
              <a:t>€</a:t>
            </a:r>
            <a:r>
              <a:rPr lang="pt-PT" sz="2400" dirty="0"/>
              <a:t>. </a:t>
            </a:r>
          </a:p>
          <a:p>
            <a:pPr algn="just"/>
            <a:r>
              <a:rPr lang="pt-PT" sz="2400" dirty="0"/>
              <a:t>c</a:t>
            </a:r>
            <a:r>
              <a:rPr lang="pt-PT" sz="2400" dirty="0" smtClean="0"/>
              <a:t>) 4.452</a:t>
            </a:r>
            <a:r>
              <a:rPr lang="pt-PT" sz="2400" dirty="0"/>
              <a:t>€. </a:t>
            </a:r>
          </a:p>
          <a:p>
            <a:pPr algn="just"/>
            <a:r>
              <a:rPr lang="pt-PT" sz="2400" dirty="0"/>
              <a:t>d</a:t>
            </a:r>
            <a:r>
              <a:rPr lang="pt-PT" sz="2400" dirty="0" smtClean="0"/>
              <a:t>) 4.628</a:t>
            </a:r>
            <a:r>
              <a:rPr lang="pt-PT" sz="2400" dirty="0"/>
              <a:t>€. </a:t>
            </a:r>
          </a:p>
          <a:p>
            <a:pPr algn="just"/>
            <a:endParaRPr lang="pt-PT" sz="2600" dirty="0"/>
          </a:p>
          <a:p>
            <a:pPr algn="just"/>
            <a:endParaRPr lang="pt-PT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2758099"/>
              </p:ext>
            </p:extLst>
          </p:nvPr>
        </p:nvGraphicFramePr>
        <p:xfrm>
          <a:off x="971600" y="1844824"/>
          <a:ext cx="684076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054"/>
                <a:gridCol w="3555436"/>
                <a:gridCol w="1325142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Dia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Descrição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Quantidade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Valor unitário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1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Existências iniciais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240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8,40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8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Compra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480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8,70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10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Compra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360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8,90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20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Existências finais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520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305768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pt-PT" sz="3200" dirty="0" smtClean="0"/>
              <a:t>Questão 44</a:t>
            </a:r>
            <a:endParaRPr lang="pt-P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47260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pt-PT" sz="2000" dirty="0"/>
              <a:t>No ano de 20(N) a sociedade D, Lda. celebrou, com </a:t>
            </a:r>
            <a:r>
              <a:rPr lang="pt-PT" sz="2000" dirty="0" smtClean="0"/>
              <a:t>a sociedade </a:t>
            </a:r>
            <a:r>
              <a:rPr lang="pt-PT" sz="2000" dirty="0"/>
              <a:t>X, S. A., um contrato de </a:t>
            </a:r>
            <a:r>
              <a:rPr lang="pt-PT" sz="2000" dirty="0" smtClean="0"/>
              <a:t>construção </a:t>
            </a:r>
            <a:r>
              <a:rPr lang="pt-PT" sz="2000" dirty="0"/>
              <a:t>sem revisão de preços, </a:t>
            </a:r>
            <a:r>
              <a:rPr lang="pt-PT" sz="2000" dirty="0" smtClean="0"/>
              <a:t>a </a:t>
            </a:r>
            <a:r>
              <a:rPr lang="pt-PT" sz="2000" dirty="0"/>
              <a:t>obra </a:t>
            </a:r>
            <a:r>
              <a:rPr lang="pt-PT" sz="2000" dirty="0" smtClean="0"/>
              <a:t>sido adjudicada </a:t>
            </a:r>
            <a:r>
              <a:rPr lang="pt-PT" sz="2000" dirty="0"/>
              <a:t>por 2.000 m.€. O contrato </a:t>
            </a:r>
            <a:r>
              <a:rPr lang="pt-PT" sz="2000" dirty="0" smtClean="0"/>
              <a:t>previa </a:t>
            </a:r>
            <a:r>
              <a:rPr lang="pt-PT" sz="2000" dirty="0"/>
              <a:t>que a obra se iniciasse com a respetiva </a:t>
            </a:r>
            <a:r>
              <a:rPr lang="pt-PT" sz="2000" dirty="0" smtClean="0"/>
              <a:t>assinatura </a:t>
            </a:r>
            <a:r>
              <a:rPr lang="pt-PT" sz="2000" dirty="0"/>
              <a:t>e que estivesse concluído em </a:t>
            </a:r>
            <a:r>
              <a:rPr lang="pt-PT" sz="2000" dirty="0" smtClean="0"/>
              <a:t>20(N+3</a:t>
            </a:r>
            <a:r>
              <a:rPr lang="pt-PT" sz="2000" dirty="0"/>
              <a:t>). </a:t>
            </a:r>
          </a:p>
          <a:p>
            <a:pPr algn="just"/>
            <a:r>
              <a:rPr lang="pt-PT" sz="2000" dirty="0"/>
              <a:t>A empresa D, Lda. utiliza o método da percentagem </a:t>
            </a:r>
            <a:r>
              <a:rPr lang="pt-PT" sz="2000" dirty="0" smtClean="0"/>
              <a:t>de acabamento </a:t>
            </a:r>
            <a:r>
              <a:rPr lang="pt-PT" sz="2000" dirty="0"/>
              <a:t>para a contabilização </a:t>
            </a:r>
            <a:r>
              <a:rPr lang="pt-PT" sz="2000" dirty="0" smtClean="0"/>
              <a:t>deste </a:t>
            </a:r>
            <a:r>
              <a:rPr lang="pt-PT" sz="2000" dirty="0"/>
              <a:t>tipo de contratos de longo prazo. </a:t>
            </a:r>
            <a:r>
              <a:rPr lang="pt-PT" sz="2000" dirty="0" smtClean="0"/>
              <a:t>Foi </a:t>
            </a:r>
            <a:r>
              <a:rPr lang="pt-PT" sz="2000" dirty="0"/>
              <a:t>possível obter ainda a seguinte informação (em </a:t>
            </a:r>
            <a:r>
              <a:rPr lang="pt-PT" sz="2000" dirty="0" smtClean="0"/>
              <a:t>m </a:t>
            </a:r>
            <a:r>
              <a:rPr lang="pt-PT" sz="2000" dirty="0"/>
              <a:t>€</a:t>
            </a:r>
            <a:r>
              <a:rPr lang="pt-PT" sz="2000" dirty="0" smtClean="0"/>
              <a:t>)</a:t>
            </a:r>
          </a:p>
          <a:p>
            <a:pPr algn="just"/>
            <a:endParaRPr lang="pt-PT" sz="2000" dirty="0"/>
          </a:p>
          <a:p>
            <a:endParaRPr lang="pt-PT" sz="2200" dirty="0"/>
          </a:p>
          <a:p>
            <a:pPr algn="just"/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endParaRPr lang="pt-PT" sz="1800" dirty="0" smtClean="0"/>
          </a:p>
          <a:p>
            <a:endParaRPr lang="pt-PT" sz="1800" dirty="0"/>
          </a:p>
          <a:p>
            <a:endParaRPr lang="pt-PT" sz="1800" dirty="0" smtClean="0"/>
          </a:p>
          <a:p>
            <a:endParaRPr lang="pt-PT" sz="1800" dirty="0"/>
          </a:p>
          <a:p>
            <a:r>
              <a:rPr lang="pt-PT" sz="1800" dirty="0" smtClean="0"/>
              <a:t>O </a:t>
            </a:r>
            <a:r>
              <a:rPr lang="pt-PT" sz="1800" dirty="0"/>
              <a:t>rédito reconhecido na demonstração dos </a:t>
            </a:r>
            <a:r>
              <a:rPr lang="pt-PT" sz="1800" dirty="0" smtClean="0"/>
              <a:t>resultados de </a:t>
            </a:r>
            <a:r>
              <a:rPr lang="pt-PT" sz="1800" dirty="0"/>
              <a:t>20(N+2) da sociedade D, Lda. </a:t>
            </a:r>
            <a:r>
              <a:rPr lang="pt-PT" sz="1800" dirty="0" smtClean="0"/>
              <a:t>relacionado </a:t>
            </a:r>
            <a:r>
              <a:rPr lang="pt-PT" sz="1800" dirty="0"/>
              <a:t>com o presente contrato é de: </a:t>
            </a:r>
          </a:p>
          <a:p>
            <a:r>
              <a:rPr lang="pt-PT" sz="1800" dirty="0"/>
              <a:t>a</a:t>
            </a:r>
            <a:r>
              <a:rPr lang="pt-PT" sz="1800" b="1" dirty="0" smtClean="0"/>
              <a:t>) 480 </a:t>
            </a:r>
            <a:r>
              <a:rPr lang="pt-PT" sz="1800" b="1" dirty="0"/>
              <a:t>m.€</a:t>
            </a:r>
            <a:r>
              <a:rPr lang="pt-PT" sz="1800" dirty="0"/>
              <a:t>. </a:t>
            </a:r>
          </a:p>
          <a:p>
            <a:r>
              <a:rPr lang="pt-PT" sz="1800" dirty="0"/>
              <a:t>b</a:t>
            </a:r>
            <a:r>
              <a:rPr lang="pt-PT" sz="1800" dirty="0" smtClean="0"/>
              <a:t>) 1.800 </a:t>
            </a:r>
            <a:r>
              <a:rPr lang="pt-PT" sz="1800" dirty="0"/>
              <a:t>m.€. </a:t>
            </a:r>
          </a:p>
          <a:p>
            <a:r>
              <a:rPr lang="pt-PT" sz="1800" dirty="0"/>
              <a:t>c</a:t>
            </a:r>
            <a:r>
              <a:rPr lang="pt-PT" sz="1800" dirty="0" smtClean="0"/>
              <a:t>) 1.620 </a:t>
            </a:r>
            <a:r>
              <a:rPr lang="pt-PT" sz="1800" dirty="0"/>
              <a:t>m.€. </a:t>
            </a:r>
          </a:p>
          <a:p>
            <a:r>
              <a:rPr lang="pt-PT" sz="1800" dirty="0"/>
              <a:t>d</a:t>
            </a:r>
            <a:r>
              <a:rPr lang="pt-PT" sz="1800" dirty="0" smtClean="0"/>
              <a:t>) 465 </a:t>
            </a:r>
            <a:r>
              <a:rPr lang="pt-PT" sz="1800" dirty="0"/>
              <a:t>m.€. </a:t>
            </a:r>
          </a:p>
          <a:p>
            <a:pPr marL="0" indent="0">
              <a:buNone/>
            </a:pPr>
            <a:endParaRPr lang="pt-PT" sz="1800" dirty="0"/>
          </a:p>
          <a:p>
            <a:pPr algn="just"/>
            <a:endParaRPr lang="pt-PT" sz="1800" dirty="0" smtClean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2600" dirty="0"/>
          </a:p>
          <a:p>
            <a:pPr algn="just"/>
            <a:endParaRPr lang="pt-PT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74234220"/>
              </p:ext>
            </p:extLst>
          </p:nvPr>
        </p:nvGraphicFramePr>
        <p:xfrm>
          <a:off x="1187624" y="2492896"/>
          <a:ext cx="6096000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Custos acumulados incorridos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Estimativa dos custos para completar a obra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20(N)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450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1.050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20(N+1)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1.155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595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20(N+2)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1.620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180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83297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pt-PT" sz="3200" dirty="0" smtClean="0"/>
              <a:t>Questão 44</a:t>
            </a:r>
            <a:endParaRPr lang="pt-P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472608"/>
          </a:xfrm>
        </p:spPr>
        <p:txBody>
          <a:bodyPr>
            <a:normAutofit/>
          </a:bodyPr>
          <a:lstStyle/>
          <a:p>
            <a:pPr algn="just"/>
            <a:endParaRPr lang="pt-PT" sz="2000" dirty="0"/>
          </a:p>
          <a:p>
            <a:endParaRPr lang="pt-PT" sz="2200" dirty="0"/>
          </a:p>
          <a:p>
            <a:pPr algn="just"/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endParaRPr lang="pt-PT" sz="1800" dirty="0" smtClean="0"/>
          </a:p>
          <a:p>
            <a:endParaRPr lang="pt-PT" sz="1800" dirty="0"/>
          </a:p>
          <a:p>
            <a:endParaRPr lang="pt-PT" sz="1800" dirty="0" smtClean="0"/>
          </a:p>
          <a:p>
            <a:endParaRPr lang="pt-PT" sz="1800" dirty="0"/>
          </a:p>
          <a:p>
            <a:pPr marL="0" indent="0">
              <a:buNone/>
            </a:pPr>
            <a:endParaRPr lang="pt-PT" sz="1800" dirty="0"/>
          </a:p>
          <a:p>
            <a:pPr algn="just"/>
            <a:endParaRPr lang="pt-PT" sz="1800" dirty="0" smtClean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2600" dirty="0"/>
          </a:p>
          <a:p>
            <a:pPr algn="just"/>
            <a:endParaRPr lang="pt-PT" dirty="0"/>
          </a:p>
        </p:txBody>
      </p:sp>
      <p:sp>
        <p:nvSpPr>
          <p:cNvPr id="4" name="Rectangle 3"/>
          <p:cNvSpPr/>
          <p:nvPr/>
        </p:nvSpPr>
        <p:spPr>
          <a:xfrm>
            <a:off x="1115616" y="1196752"/>
            <a:ext cx="7056784" cy="4104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u="sng" dirty="0" smtClean="0"/>
              <a:t>% Acabamento</a:t>
            </a:r>
          </a:p>
          <a:p>
            <a:pPr algn="ctr"/>
            <a:endParaRPr lang="pt-PT" b="1" u="sng" dirty="0" smtClean="0"/>
          </a:p>
          <a:p>
            <a:pPr algn="ctr"/>
            <a:r>
              <a:rPr lang="pt-PT" dirty="0" smtClean="0"/>
              <a:t>Ano N - % acabamento = 450/1.500 = 0,3</a:t>
            </a:r>
          </a:p>
          <a:p>
            <a:pPr algn="ctr"/>
            <a:r>
              <a:rPr lang="pt-PT" dirty="0" smtClean="0"/>
              <a:t>Ano N+1 - % acabamento = 1.155/1.750 = 0,66</a:t>
            </a:r>
          </a:p>
          <a:p>
            <a:pPr algn="ctr"/>
            <a:r>
              <a:rPr lang="pt-PT" dirty="0" smtClean="0"/>
              <a:t>Ano N+1 - % acabamento = 1.620/1.800 = 0,9</a:t>
            </a:r>
          </a:p>
          <a:p>
            <a:pPr algn="ctr"/>
            <a:endParaRPr lang="pt-PT" dirty="0" smtClean="0"/>
          </a:p>
          <a:p>
            <a:pPr algn="ctr"/>
            <a:r>
              <a:rPr lang="pt-PT" b="1" u="sng" dirty="0" smtClean="0"/>
              <a:t>Réditos a reconhecer</a:t>
            </a:r>
          </a:p>
          <a:p>
            <a:pPr algn="ctr"/>
            <a:r>
              <a:rPr lang="pt-PT" b="1" u="sng" dirty="0" smtClean="0"/>
              <a:t>Ano N – 2.000*0,3 = 600</a:t>
            </a:r>
          </a:p>
          <a:p>
            <a:pPr algn="ctr"/>
            <a:r>
              <a:rPr lang="pt-PT" b="1" u="sng" dirty="0" smtClean="0"/>
              <a:t>Ano N+1 – 2.000*0,66 = 1.320 – 600 = 700</a:t>
            </a:r>
          </a:p>
          <a:p>
            <a:pPr algn="ctr"/>
            <a:r>
              <a:rPr lang="pt-PT" b="1" u="sng" dirty="0" smtClean="0"/>
              <a:t>Ano N+2 – 2.000*0,9 = 1.800 – 1.320 = 480</a:t>
            </a:r>
          </a:p>
          <a:p>
            <a:pPr algn="ctr"/>
            <a:endParaRPr lang="pt-PT" dirty="0" smtClean="0"/>
          </a:p>
          <a:p>
            <a:pPr algn="ctr"/>
            <a:r>
              <a:rPr lang="pt-PT" dirty="0" smtClean="0"/>
              <a:t>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9101091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pt-PT" sz="3200" dirty="0" smtClean="0"/>
              <a:t>Questão 45</a:t>
            </a:r>
            <a:endParaRPr lang="pt-PT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328592"/>
          </a:xfrm>
        </p:spPr>
        <p:txBody>
          <a:bodyPr>
            <a:normAutofit/>
          </a:bodyPr>
          <a:lstStyle/>
          <a:p>
            <a:pPr algn="just"/>
            <a:endParaRPr lang="pt-PT" sz="2000" dirty="0"/>
          </a:p>
          <a:p>
            <a:endParaRPr lang="pt-PT" sz="2200" dirty="0"/>
          </a:p>
          <a:p>
            <a:pPr algn="just"/>
            <a:endParaRPr lang="pt-PT" sz="1800" dirty="0"/>
          </a:p>
          <a:p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endParaRPr lang="pt-PT" sz="1800" dirty="0" smtClean="0"/>
          </a:p>
          <a:p>
            <a:endParaRPr lang="pt-PT" sz="1800" dirty="0"/>
          </a:p>
          <a:p>
            <a:endParaRPr lang="pt-PT" sz="1800" dirty="0" smtClean="0"/>
          </a:p>
          <a:p>
            <a:endParaRPr lang="pt-PT" sz="1800" dirty="0"/>
          </a:p>
          <a:p>
            <a:pPr marL="0" indent="0">
              <a:buNone/>
            </a:pPr>
            <a:endParaRPr lang="pt-PT" sz="1800" dirty="0"/>
          </a:p>
          <a:p>
            <a:pPr algn="just"/>
            <a:endParaRPr lang="pt-PT" sz="1800" dirty="0" smtClean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2600" dirty="0"/>
          </a:p>
          <a:p>
            <a:pPr algn="just"/>
            <a:endParaRPr lang="pt-PT" dirty="0"/>
          </a:p>
        </p:txBody>
      </p:sp>
      <p:sp>
        <p:nvSpPr>
          <p:cNvPr id="5" name="Rectangle 4"/>
          <p:cNvSpPr/>
          <p:nvPr/>
        </p:nvSpPr>
        <p:spPr>
          <a:xfrm>
            <a:off x="910184" y="1268760"/>
            <a:ext cx="7200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/>
              <a:t>A margem bruta de vendas da sociedade (s/ o preço </a:t>
            </a:r>
            <a:r>
              <a:rPr lang="pt-PT" dirty="0" smtClean="0"/>
              <a:t>de </a:t>
            </a:r>
            <a:r>
              <a:rPr lang="pt-PT" dirty="0"/>
              <a:t>custo) foi </a:t>
            </a:r>
            <a:r>
              <a:rPr lang="pt-PT" dirty="0" smtClean="0"/>
              <a:t>de 500.000</a:t>
            </a:r>
            <a:r>
              <a:rPr lang="pt-PT" dirty="0"/>
              <a:t>€ no ano N e o </a:t>
            </a:r>
            <a:r>
              <a:rPr lang="pt-PT" dirty="0" smtClean="0"/>
              <a:t>custo </a:t>
            </a:r>
            <a:r>
              <a:rPr lang="pt-PT" dirty="0"/>
              <a:t>dos inventários enviados para o armazém no </a:t>
            </a:r>
            <a:r>
              <a:rPr lang="pt-PT" dirty="0" smtClean="0"/>
              <a:t>período </a:t>
            </a:r>
            <a:r>
              <a:rPr lang="pt-PT" dirty="0"/>
              <a:t>foi de 1.280.000€, os inventários </a:t>
            </a:r>
            <a:r>
              <a:rPr lang="pt-PT" dirty="0" smtClean="0"/>
              <a:t>iniciais </a:t>
            </a:r>
            <a:r>
              <a:rPr lang="pt-PT" dirty="0"/>
              <a:t>de produtos em curso e de produtos </a:t>
            </a:r>
            <a:r>
              <a:rPr lang="pt-PT" dirty="0" smtClean="0"/>
              <a:t>acabados </a:t>
            </a:r>
            <a:r>
              <a:rPr lang="pt-PT" dirty="0"/>
              <a:t>eram, respetivamente, de 102.000€ e </a:t>
            </a:r>
            <a:r>
              <a:rPr lang="pt-PT" dirty="0" smtClean="0"/>
              <a:t>de </a:t>
            </a:r>
            <a:r>
              <a:rPr lang="pt-PT" dirty="0"/>
              <a:t>128.000€, e os inventários finais de produtos </a:t>
            </a:r>
            <a:r>
              <a:rPr lang="pt-PT" dirty="0" smtClean="0"/>
              <a:t>em curso </a:t>
            </a:r>
            <a:r>
              <a:rPr lang="pt-PT" dirty="0"/>
              <a:t>e de produtos acabados eram de </a:t>
            </a:r>
          </a:p>
          <a:p>
            <a:pPr algn="just"/>
            <a:r>
              <a:rPr lang="pt-PT" dirty="0"/>
              <a:t>134.000€ e de 150.000€, respetivamente. Qual o </a:t>
            </a:r>
            <a:r>
              <a:rPr lang="pt-PT" dirty="0" smtClean="0"/>
              <a:t>valor </a:t>
            </a:r>
            <a:r>
              <a:rPr lang="pt-PT" dirty="0"/>
              <a:t>das vendas do período? </a:t>
            </a:r>
            <a:endParaRPr lang="pt-PT" dirty="0" smtClean="0"/>
          </a:p>
          <a:p>
            <a:pPr algn="just"/>
            <a:endParaRPr lang="pt-PT" dirty="0"/>
          </a:p>
          <a:p>
            <a:pPr algn="just"/>
            <a:r>
              <a:rPr lang="pt-PT" dirty="0"/>
              <a:t>a</a:t>
            </a:r>
            <a:r>
              <a:rPr lang="pt-PT" dirty="0" smtClean="0"/>
              <a:t>) 1.258.000</a:t>
            </a:r>
            <a:r>
              <a:rPr lang="pt-PT" dirty="0"/>
              <a:t>€. </a:t>
            </a:r>
          </a:p>
          <a:p>
            <a:r>
              <a:rPr lang="pt-PT" dirty="0"/>
              <a:t>b</a:t>
            </a:r>
            <a:r>
              <a:rPr lang="pt-PT" dirty="0" smtClean="0"/>
              <a:t>) 1.226.000</a:t>
            </a:r>
            <a:r>
              <a:rPr lang="pt-PT" dirty="0"/>
              <a:t>€. </a:t>
            </a:r>
          </a:p>
          <a:p>
            <a:r>
              <a:rPr lang="pt-PT" b="1" dirty="0"/>
              <a:t>c</a:t>
            </a:r>
            <a:r>
              <a:rPr lang="pt-PT" b="1" dirty="0" smtClean="0"/>
              <a:t>) 1.758.000</a:t>
            </a:r>
            <a:r>
              <a:rPr lang="pt-PT" b="1" dirty="0"/>
              <a:t>€. </a:t>
            </a:r>
          </a:p>
          <a:p>
            <a:r>
              <a:rPr lang="pt-PT" dirty="0"/>
              <a:t>d</a:t>
            </a:r>
            <a:r>
              <a:rPr lang="pt-PT" dirty="0" smtClean="0"/>
              <a:t>) 1.748.000</a:t>
            </a:r>
            <a:r>
              <a:rPr lang="pt-PT" dirty="0"/>
              <a:t>€. </a:t>
            </a:r>
          </a:p>
        </p:txBody>
      </p:sp>
    </p:spTree>
    <p:extLst>
      <p:ext uri="{BB962C8B-B14F-4D97-AF65-F5344CB8AC3E}">
        <p14:creationId xmlns:p14="http://schemas.microsoft.com/office/powerpoint/2010/main" xmlns="" val="1860383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1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pt-PT" dirty="0"/>
              <a:t>Na elaboração das demonstrações financeiras de </a:t>
            </a:r>
            <a:r>
              <a:rPr lang="pt-PT" dirty="0" smtClean="0"/>
              <a:t>2012, </a:t>
            </a:r>
            <a:r>
              <a:rPr lang="pt-PT" dirty="0"/>
              <a:t>não tendo exercido qualquer </a:t>
            </a:r>
            <a:r>
              <a:rPr lang="pt-PT" dirty="0" smtClean="0"/>
              <a:t>opção</a:t>
            </a:r>
            <a:r>
              <a:rPr lang="pt-PT" dirty="0"/>
              <a:t>, a </a:t>
            </a:r>
            <a:r>
              <a:rPr lang="pt-PT" dirty="0" smtClean="0"/>
              <a:t>GRAFITOC </a:t>
            </a:r>
            <a:r>
              <a:rPr lang="pt-PT" dirty="0"/>
              <a:t>LDA deverá adotar: </a:t>
            </a:r>
          </a:p>
          <a:p>
            <a:pPr algn="just"/>
            <a:r>
              <a:rPr lang="pt-PT" dirty="0"/>
              <a:t>a</a:t>
            </a:r>
            <a:r>
              <a:rPr lang="pt-PT" dirty="0" smtClean="0"/>
              <a:t>) A </a:t>
            </a:r>
            <a:r>
              <a:rPr lang="pt-PT" dirty="0"/>
              <a:t>Norma Contabilística e de Relato Financeiro para </a:t>
            </a:r>
            <a:r>
              <a:rPr lang="pt-PT" dirty="0" smtClean="0"/>
              <a:t>Pequenas </a:t>
            </a:r>
            <a:r>
              <a:rPr lang="pt-PT" dirty="0"/>
              <a:t>Entidades (NCRF-PE), </a:t>
            </a:r>
            <a:r>
              <a:rPr lang="pt-PT" dirty="0" smtClean="0"/>
              <a:t>podendo </a:t>
            </a:r>
            <a:r>
              <a:rPr lang="pt-PT" dirty="0"/>
              <a:t>optar pelas Normas Contabilísticas e de </a:t>
            </a:r>
            <a:r>
              <a:rPr lang="pt-PT" dirty="0" smtClean="0"/>
              <a:t>Relato </a:t>
            </a:r>
            <a:r>
              <a:rPr lang="pt-PT" dirty="0"/>
              <a:t>Financeiro (NCRF). </a:t>
            </a:r>
          </a:p>
          <a:p>
            <a:pPr algn="just"/>
            <a:r>
              <a:rPr lang="pt-PT" dirty="0"/>
              <a:t>b</a:t>
            </a:r>
            <a:r>
              <a:rPr lang="pt-PT" dirty="0" smtClean="0"/>
              <a:t>) A </a:t>
            </a:r>
            <a:r>
              <a:rPr lang="pt-PT" dirty="0"/>
              <a:t>Normalização </a:t>
            </a:r>
            <a:r>
              <a:rPr lang="pt-PT" dirty="0" smtClean="0"/>
              <a:t>Contabilística </a:t>
            </a:r>
            <a:r>
              <a:rPr lang="pt-PT" dirty="0"/>
              <a:t>para </a:t>
            </a:r>
            <a:r>
              <a:rPr lang="pt-PT" dirty="0" err="1"/>
              <a:t>Microentidades</a:t>
            </a:r>
            <a:r>
              <a:rPr lang="pt-PT" dirty="0"/>
              <a:t> </a:t>
            </a:r>
            <a:r>
              <a:rPr lang="pt-PT" dirty="0" smtClean="0"/>
              <a:t>(NCM</a:t>
            </a:r>
            <a:r>
              <a:rPr lang="pt-PT" dirty="0"/>
              <a:t>). </a:t>
            </a:r>
          </a:p>
          <a:p>
            <a:pPr algn="just"/>
            <a:r>
              <a:rPr lang="pt-PT" dirty="0"/>
              <a:t>c</a:t>
            </a:r>
            <a:r>
              <a:rPr lang="pt-PT" dirty="0" smtClean="0"/>
              <a:t>) </a:t>
            </a:r>
            <a:r>
              <a:rPr lang="pt-PT" b="1" dirty="0" smtClean="0"/>
              <a:t>As </a:t>
            </a:r>
            <a:r>
              <a:rPr lang="pt-PT" b="1" dirty="0"/>
              <a:t>Normas Contabilísticas e de Relato Financeiro (</a:t>
            </a:r>
            <a:r>
              <a:rPr lang="pt-PT" b="1" dirty="0" smtClean="0"/>
              <a:t>NCRF</a:t>
            </a:r>
            <a:r>
              <a:rPr lang="pt-PT" b="1" dirty="0"/>
              <a:t>). </a:t>
            </a:r>
          </a:p>
          <a:p>
            <a:pPr algn="just"/>
            <a:r>
              <a:rPr lang="pt-PT" dirty="0"/>
              <a:t>d</a:t>
            </a:r>
            <a:r>
              <a:rPr lang="pt-PT" dirty="0" smtClean="0"/>
              <a:t>) As </a:t>
            </a:r>
            <a:r>
              <a:rPr lang="pt-PT" dirty="0"/>
              <a:t>Normas Internacionais de Contabilidade adotadas </a:t>
            </a:r>
            <a:r>
              <a:rPr lang="pt-PT" dirty="0" smtClean="0"/>
              <a:t>nos </a:t>
            </a:r>
            <a:r>
              <a:rPr lang="pt-PT" dirty="0"/>
              <a:t>termos do </a:t>
            </a:r>
            <a:r>
              <a:rPr lang="pt-PT" dirty="0" err="1"/>
              <a:t>art</a:t>
            </a:r>
            <a:r>
              <a:rPr lang="pt-PT" dirty="0"/>
              <a:t>. 3º do </a:t>
            </a:r>
            <a:r>
              <a:rPr lang="pt-PT" dirty="0" smtClean="0"/>
              <a:t>Regulamento </a:t>
            </a:r>
            <a:r>
              <a:rPr lang="pt-PT" dirty="0"/>
              <a:t>(CE) 1606/2002, do Parlamento Europeu </a:t>
            </a:r>
            <a:r>
              <a:rPr lang="pt-PT" dirty="0" smtClean="0"/>
              <a:t>e do </a:t>
            </a:r>
            <a:r>
              <a:rPr lang="pt-PT" dirty="0"/>
              <a:t>Conselho, de 19 de julho. </a:t>
            </a:r>
          </a:p>
          <a:p>
            <a:pPr marL="0" indent="0" algn="just">
              <a:buNone/>
            </a:pPr>
            <a:endParaRPr lang="pt-PT" dirty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3633640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2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pt-PT" dirty="0"/>
              <a:t>A GRAFITOC mantém, desde a constituição, a forma </a:t>
            </a:r>
            <a:r>
              <a:rPr lang="pt-PT" dirty="0" smtClean="0"/>
              <a:t>de sociedade </a:t>
            </a:r>
            <a:r>
              <a:rPr lang="pt-PT" dirty="0"/>
              <a:t>por quotas, estando </a:t>
            </a:r>
            <a:r>
              <a:rPr lang="pt-PT" dirty="0" smtClean="0"/>
              <a:t>atualmente</a:t>
            </a:r>
            <a:r>
              <a:rPr lang="pt-PT" dirty="0"/>
              <a:t>, o valor nominal do capital de 100.000 </a:t>
            </a:r>
            <a:r>
              <a:rPr lang="pt-PT" dirty="0" smtClean="0"/>
              <a:t>Euros</a:t>
            </a:r>
            <a:r>
              <a:rPr lang="pt-PT" dirty="0"/>
              <a:t>, dividido em duas quotas desiguais, </a:t>
            </a:r>
            <a:r>
              <a:rPr lang="pt-PT" dirty="0" smtClean="0"/>
              <a:t>pertencentes </a:t>
            </a:r>
            <a:r>
              <a:rPr lang="pt-PT" dirty="0"/>
              <a:t>a dois irmãos, únicos sócios da </a:t>
            </a:r>
            <a:r>
              <a:rPr lang="pt-PT" dirty="0" smtClean="0"/>
              <a:t>sociedade</a:t>
            </a:r>
            <a:r>
              <a:rPr lang="pt-PT" dirty="0"/>
              <a:t>. Os dois sócios fundadores são </a:t>
            </a:r>
            <a:r>
              <a:rPr lang="pt-PT" dirty="0" smtClean="0"/>
              <a:t>António </a:t>
            </a:r>
            <a:r>
              <a:rPr lang="pt-PT" dirty="0"/>
              <a:t>Sousa, que detém uma quota representativa </a:t>
            </a:r>
            <a:r>
              <a:rPr lang="pt-PT" dirty="0" smtClean="0"/>
              <a:t>de </a:t>
            </a:r>
            <a:r>
              <a:rPr lang="pt-PT" dirty="0"/>
              <a:t>20% do capital social e Rui Sousa </a:t>
            </a:r>
            <a:r>
              <a:rPr lang="pt-PT" dirty="0" smtClean="0"/>
              <a:t>que </a:t>
            </a:r>
            <a:r>
              <a:rPr lang="pt-PT" dirty="0"/>
              <a:t>detém uma quota de 80% do capital. Por sua </a:t>
            </a:r>
            <a:r>
              <a:rPr lang="pt-PT" dirty="0" smtClean="0"/>
              <a:t>vez, desde </a:t>
            </a:r>
            <a:r>
              <a:rPr lang="pt-PT" dirty="0"/>
              <a:t>2007 que a GRAFITOC participa </a:t>
            </a:r>
            <a:r>
              <a:rPr lang="pt-PT" dirty="0" smtClean="0"/>
              <a:t>em </a:t>
            </a:r>
            <a:r>
              <a:rPr lang="pt-PT" dirty="0"/>
              <a:t>95% no capital da SYSTEM OX, pertencendo os </a:t>
            </a:r>
            <a:r>
              <a:rPr lang="pt-PT" dirty="0" smtClean="0"/>
              <a:t>restantes </a:t>
            </a:r>
            <a:r>
              <a:rPr lang="pt-PT" dirty="0"/>
              <a:t>5% aos dois sócios da </a:t>
            </a:r>
            <a:r>
              <a:rPr lang="pt-PT" dirty="0" smtClean="0"/>
              <a:t>GRAFITOC</a:t>
            </a:r>
            <a:r>
              <a:rPr lang="pt-PT" dirty="0"/>
              <a:t>. A SYSTEM OX não tem investimentos </a:t>
            </a:r>
            <a:r>
              <a:rPr lang="pt-PT" dirty="0" smtClean="0"/>
              <a:t>financeiros</a:t>
            </a:r>
            <a:r>
              <a:rPr lang="pt-PT" dirty="0"/>
              <a:t>. Trata-se de uma sociedade por </a:t>
            </a:r>
            <a:r>
              <a:rPr lang="pt-PT" dirty="0" smtClean="0"/>
              <a:t>quotas </a:t>
            </a:r>
            <a:r>
              <a:rPr lang="pt-PT" dirty="0"/>
              <a:t>que produz e comercializa cartões </a:t>
            </a:r>
            <a:r>
              <a:rPr lang="pt-PT" dirty="0" smtClean="0"/>
              <a:t>personalizados </a:t>
            </a:r>
            <a:r>
              <a:rPr lang="pt-PT" dirty="0"/>
              <a:t>para exportação, especialmente </a:t>
            </a:r>
            <a:r>
              <a:rPr lang="pt-PT" dirty="0" smtClean="0"/>
              <a:t>para </a:t>
            </a:r>
            <a:r>
              <a:rPr lang="pt-PT" dirty="0"/>
              <a:t>Espanha e, mais recentemente, também para </a:t>
            </a:r>
            <a:r>
              <a:rPr lang="pt-PT" dirty="0" smtClean="0"/>
              <a:t>Angola</a:t>
            </a:r>
            <a:r>
              <a:rPr lang="pt-PT" dirty="0"/>
              <a:t>. Esta participada da GRAFITOC é uma </a:t>
            </a:r>
            <a:r>
              <a:rPr lang="pt-PT" dirty="0" err="1"/>
              <a:t>microentidade</a:t>
            </a:r>
            <a:r>
              <a:rPr lang="pt-PT" dirty="0"/>
              <a:t> que emprega quatro pessoas, os </a:t>
            </a:r>
            <a:r>
              <a:rPr lang="pt-PT" dirty="0" smtClean="0"/>
              <a:t>seus </a:t>
            </a:r>
            <a:r>
              <a:rPr lang="pt-PT" dirty="0"/>
              <a:t>rendimentos anuais nunca </a:t>
            </a:r>
            <a:r>
              <a:rPr lang="pt-PT" dirty="0" smtClean="0"/>
              <a:t>ultrapassaram </a:t>
            </a:r>
            <a:r>
              <a:rPr lang="pt-PT" dirty="0"/>
              <a:t>os 80.000€ e o total do balanço é </a:t>
            </a:r>
            <a:r>
              <a:rPr lang="pt-PT" dirty="0" smtClean="0"/>
              <a:t>inferior </a:t>
            </a:r>
            <a:r>
              <a:rPr lang="pt-PT" dirty="0"/>
              <a:t>a 250.000€. </a:t>
            </a:r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3566907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2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algn="just"/>
            <a:r>
              <a:rPr lang="pt-PT" sz="2000" dirty="0"/>
              <a:t>No que respeita a relato financeiro consolidado, </a:t>
            </a:r>
            <a:r>
              <a:rPr lang="pt-PT" sz="2000" dirty="0" smtClean="0"/>
              <a:t>nos </a:t>
            </a:r>
            <a:r>
              <a:rPr lang="pt-PT" sz="2000" dirty="0"/>
              <a:t>termos do SNC, a GRAFITOC: </a:t>
            </a:r>
          </a:p>
          <a:p>
            <a:pPr algn="just"/>
            <a:r>
              <a:rPr lang="pt-PT" sz="2000" dirty="0"/>
              <a:t>a</a:t>
            </a:r>
            <a:r>
              <a:rPr lang="pt-PT" sz="2000" dirty="0" smtClean="0"/>
              <a:t>) Está </a:t>
            </a:r>
            <a:r>
              <a:rPr lang="pt-PT" sz="2000" dirty="0"/>
              <a:t>obrigada a apresentar contas consolidadas com </a:t>
            </a:r>
            <a:r>
              <a:rPr lang="pt-PT" sz="2000" dirty="0" smtClean="0"/>
              <a:t>a </a:t>
            </a:r>
            <a:r>
              <a:rPr lang="pt-PT" sz="2000" dirty="0"/>
              <a:t>SYSTEM OX. </a:t>
            </a:r>
          </a:p>
          <a:p>
            <a:pPr algn="just"/>
            <a:r>
              <a:rPr lang="pt-PT" sz="2000" dirty="0"/>
              <a:t>b</a:t>
            </a:r>
            <a:r>
              <a:rPr lang="pt-PT" sz="2000" dirty="0" smtClean="0"/>
              <a:t>) </a:t>
            </a:r>
            <a:r>
              <a:rPr lang="pt-PT" sz="2000" b="1" dirty="0" smtClean="0"/>
              <a:t>Pode </a:t>
            </a:r>
            <a:r>
              <a:rPr lang="pt-PT" sz="2000" b="1" dirty="0"/>
              <a:t>ficar dispensada de apresentar contas </a:t>
            </a:r>
            <a:r>
              <a:rPr lang="pt-PT" sz="2000" b="1" dirty="0" smtClean="0"/>
              <a:t>consolidadas </a:t>
            </a:r>
            <a:r>
              <a:rPr lang="pt-PT" sz="2000" b="1" dirty="0"/>
              <a:t>com a SYSTEM OX. </a:t>
            </a:r>
          </a:p>
          <a:p>
            <a:pPr algn="just"/>
            <a:r>
              <a:rPr lang="pt-PT" sz="2000" dirty="0"/>
              <a:t>c</a:t>
            </a:r>
            <a:r>
              <a:rPr lang="pt-PT" sz="2000" dirty="0" smtClean="0"/>
              <a:t>) Pode </a:t>
            </a:r>
            <a:r>
              <a:rPr lang="pt-PT" sz="2000" dirty="0"/>
              <a:t>optar pela aplicação do regime especial de </a:t>
            </a:r>
            <a:r>
              <a:rPr lang="pt-PT" sz="2000" dirty="0" smtClean="0"/>
              <a:t>tributação </a:t>
            </a:r>
            <a:r>
              <a:rPr lang="pt-PT" sz="2000" dirty="0"/>
              <a:t>dos grupos de sociedades </a:t>
            </a:r>
            <a:r>
              <a:rPr lang="pt-PT" sz="2000" dirty="0" smtClean="0"/>
              <a:t>em </a:t>
            </a:r>
            <a:r>
              <a:rPr lang="pt-PT" sz="2000" dirty="0"/>
              <a:t>conjunto com a SYSTEM OX. </a:t>
            </a:r>
          </a:p>
          <a:p>
            <a:pPr algn="just"/>
            <a:r>
              <a:rPr lang="pt-PT" sz="2000" dirty="0"/>
              <a:t>d</a:t>
            </a:r>
            <a:r>
              <a:rPr lang="pt-PT" sz="2000" dirty="0" smtClean="0"/>
              <a:t>) Nenhuma </a:t>
            </a:r>
            <a:r>
              <a:rPr lang="pt-PT" sz="2000" dirty="0"/>
              <a:t>das anteriores. </a:t>
            </a:r>
          </a:p>
          <a:p>
            <a:endParaRPr lang="pt-PT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  <p:sp>
        <p:nvSpPr>
          <p:cNvPr id="4" name="Rectangle 3"/>
          <p:cNvSpPr/>
          <p:nvPr/>
        </p:nvSpPr>
        <p:spPr>
          <a:xfrm>
            <a:off x="827584" y="4005064"/>
            <a:ext cx="7488832" cy="2448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Art.º 8.º  DL 36-A/2011</a:t>
            </a:r>
          </a:p>
          <a:p>
            <a:pPr algn="ctr"/>
            <a:r>
              <a:rPr lang="pt-PT" dirty="0" smtClean="0"/>
              <a:t>A entidade mãe fica dispensada de elaborar as demonstrações</a:t>
            </a:r>
          </a:p>
          <a:p>
            <a:pPr algn="ctr"/>
            <a:r>
              <a:rPr lang="pt-PT" dirty="0" smtClean="0"/>
              <a:t>Financeiras consolidadas quando, na data do seu balanço, o conjunto  das entidades a consolidar, com base nas suas últimas contas anuais aprovadas, não ultrapasse dois dos três limites seguintes: </a:t>
            </a:r>
          </a:p>
          <a:p>
            <a:pPr marL="342900" indent="-342900" algn="ctr">
              <a:buAutoNum type="alphaLcParenR"/>
            </a:pPr>
            <a:r>
              <a:rPr lang="pt-PT" dirty="0" smtClean="0"/>
              <a:t>Total do balanço : €5.000.000;</a:t>
            </a:r>
          </a:p>
          <a:p>
            <a:pPr marL="342900" indent="-342900" algn="ctr">
              <a:buAutoNum type="alphaLcParenR"/>
            </a:pPr>
            <a:r>
              <a:rPr lang="pt-PT" dirty="0" smtClean="0"/>
              <a:t>Total das vendas líquidas e outros rendimentos €10.000.000;</a:t>
            </a:r>
          </a:p>
          <a:p>
            <a:pPr marL="342900" indent="-342900" algn="ctr">
              <a:buAutoNum type="alphaLcParenR"/>
            </a:pPr>
            <a:r>
              <a:rPr lang="pt-PT" dirty="0" smtClean="0"/>
              <a:t>Número de trabalhadores empregados em média durante o exercício: 250.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811176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4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sz="2000" dirty="0"/>
              <a:t>Em março de 2012, a GRAFITOC subscreveu - através </a:t>
            </a:r>
            <a:r>
              <a:rPr lang="pt-PT" sz="2000" dirty="0" smtClean="0"/>
              <a:t>do </a:t>
            </a:r>
            <a:r>
              <a:rPr lang="pt-PT" sz="2000" dirty="0"/>
              <a:t>Banco do Sul, onde a empresa tem </a:t>
            </a:r>
            <a:r>
              <a:rPr lang="pt-PT" sz="2000" dirty="0" smtClean="0"/>
              <a:t>o </a:t>
            </a:r>
            <a:r>
              <a:rPr lang="pt-PT" sz="2000" dirty="0"/>
              <a:t>seu dossier de títulos - 200 obrigações com </a:t>
            </a:r>
            <a:r>
              <a:rPr lang="pt-PT" sz="2000" dirty="0" smtClean="0"/>
              <a:t> valor </a:t>
            </a:r>
            <a:r>
              <a:rPr lang="pt-PT" sz="2000" dirty="0"/>
              <a:t>nominal unitário de 1.000€, da </a:t>
            </a:r>
            <a:r>
              <a:rPr lang="pt-PT" sz="2000" dirty="0" smtClean="0"/>
              <a:t>Sociedade </a:t>
            </a:r>
            <a:r>
              <a:rPr lang="pt-PT" sz="2000" dirty="0"/>
              <a:t>XX, uma grande empresa nacional, </a:t>
            </a:r>
            <a:r>
              <a:rPr lang="pt-PT" sz="2000" dirty="0" smtClean="0"/>
              <a:t>e </a:t>
            </a:r>
            <a:r>
              <a:rPr lang="pt-PT" sz="2000" dirty="0"/>
              <a:t>que </a:t>
            </a:r>
            <a:r>
              <a:rPr lang="pt-PT" sz="2000" dirty="0" smtClean="0"/>
              <a:t>pretende </a:t>
            </a:r>
            <a:r>
              <a:rPr lang="pt-PT" sz="2000" dirty="0"/>
              <a:t>deter até à maturidade. O empréstimo vence juros semestrais, calculados a </a:t>
            </a:r>
            <a:r>
              <a:rPr lang="pt-PT" sz="2000" dirty="0" smtClean="0"/>
              <a:t>taxa </a:t>
            </a:r>
            <a:r>
              <a:rPr lang="pt-PT" sz="2000" dirty="0"/>
              <a:t>variável, tendo-se vencido no início de </a:t>
            </a:r>
            <a:r>
              <a:rPr lang="pt-PT" sz="2000" dirty="0" smtClean="0"/>
              <a:t>outubro </a:t>
            </a:r>
            <a:r>
              <a:rPr lang="pt-PT" sz="2000" dirty="0"/>
              <a:t>os juros brutos de 5.000€ relativos ao </a:t>
            </a:r>
            <a:r>
              <a:rPr lang="pt-PT" sz="2000" dirty="0" smtClean="0"/>
              <a:t>primeiro </a:t>
            </a:r>
            <a:r>
              <a:rPr lang="pt-PT" sz="2000" dirty="0"/>
              <a:t>semestre. O reembolso ocorrerá no </a:t>
            </a:r>
            <a:r>
              <a:rPr lang="pt-PT" sz="2000" dirty="0" smtClean="0"/>
              <a:t>início </a:t>
            </a:r>
            <a:r>
              <a:rPr lang="pt-PT" sz="2000" dirty="0"/>
              <a:t>de abril de 2014, de uma só vez. Em outubro </a:t>
            </a:r>
            <a:r>
              <a:rPr lang="pt-PT" sz="2000" dirty="0" smtClean="0"/>
              <a:t>de </a:t>
            </a:r>
            <a:r>
              <a:rPr lang="pt-PT" sz="2000" dirty="0"/>
              <a:t>2012, o banco creditou os juros </a:t>
            </a:r>
            <a:r>
              <a:rPr lang="pt-PT" sz="2000" dirty="0" smtClean="0"/>
              <a:t>líquidos </a:t>
            </a:r>
            <a:r>
              <a:rPr lang="pt-PT" sz="2000" dirty="0"/>
              <a:t>na conta da GRAFITOC no montante 3.750€. </a:t>
            </a:r>
            <a:r>
              <a:rPr lang="pt-PT" sz="2000" dirty="0" smtClean="0"/>
              <a:t>No </a:t>
            </a:r>
            <a:r>
              <a:rPr lang="pt-PT" sz="2000" dirty="0"/>
              <a:t>final do ano o TOC da GRAFITOC </a:t>
            </a:r>
            <a:r>
              <a:rPr lang="pt-PT" sz="2000" dirty="0" smtClean="0"/>
              <a:t>preparará </a:t>
            </a:r>
            <a:r>
              <a:rPr lang="pt-PT" sz="2000" dirty="0"/>
              <a:t>a demonstração dos fluxos de caixa e </a:t>
            </a:r>
            <a:r>
              <a:rPr lang="pt-PT" sz="2000" dirty="0" smtClean="0"/>
              <a:t>nela irá </a:t>
            </a:r>
            <a:r>
              <a:rPr lang="pt-PT" sz="2000" dirty="0"/>
              <a:t>relatar o recebimento dos juros </a:t>
            </a:r>
            <a:r>
              <a:rPr lang="pt-PT" sz="2000" dirty="0" smtClean="0"/>
              <a:t>descritos</a:t>
            </a:r>
            <a:r>
              <a:rPr lang="pt-PT" sz="2000" dirty="0"/>
              <a:t>. </a:t>
            </a:r>
          </a:p>
          <a:p>
            <a:pPr algn="just"/>
            <a:endParaRPr lang="pt-PT" sz="2000" dirty="0"/>
          </a:p>
          <a:p>
            <a:endParaRPr lang="pt-PT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541814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4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algn="just"/>
            <a:r>
              <a:rPr lang="pt-PT" sz="2000" dirty="0"/>
              <a:t>S</a:t>
            </a:r>
            <a:r>
              <a:rPr lang="pt-PT" sz="2000" dirty="0" smtClean="0"/>
              <a:t>em </a:t>
            </a:r>
            <a:r>
              <a:rPr lang="pt-PT" sz="2000" dirty="0"/>
              <a:t>considerar despesas bancárias, na demonstração </a:t>
            </a:r>
            <a:r>
              <a:rPr lang="pt-PT" sz="2000" dirty="0" smtClean="0"/>
              <a:t>dos </a:t>
            </a:r>
            <a:r>
              <a:rPr lang="pt-PT" sz="2000" dirty="0"/>
              <a:t>fluxos de caixa de 2012 da </a:t>
            </a:r>
            <a:r>
              <a:rPr lang="pt-PT" sz="2000" dirty="0" smtClean="0"/>
              <a:t>GRAFITOC</a:t>
            </a:r>
            <a:r>
              <a:rPr lang="pt-PT" sz="2000" dirty="0"/>
              <a:t>, o valor relativo a juros das obrigações </a:t>
            </a:r>
            <a:r>
              <a:rPr lang="pt-PT" sz="2000" dirty="0" smtClean="0"/>
              <a:t>da </a:t>
            </a:r>
            <a:r>
              <a:rPr lang="pt-PT" sz="2000" dirty="0"/>
              <a:t>Sociedade XX, será refletido na </a:t>
            </a:r>
            <a:r>
              <a:rPr lang="pt-PT" sz="2000" dirty="0" smtClean="0"/>
              <a:t>rubrica</a:t>
            </a:r>
            <a:r>
              <a:rPr lang="pt-PT" sz="2000" dirty="0"/>
              <a:t>: </a:t>
            </a:r>
          </a:p>
          <a:p>
            <a:pPr algn="just"/>
            <a:r>
              <a:rPr lang="pt-PT" sz="2000" dirty="0"/>
              <a:t>a</a:t>
            </a:r>
            <a:r>
              <a:rPr lang="pt-PT" sz="2000" dirty="0" smtClean="0"/>
              <a:t>) Fluxos </a:t>
            </a:r>
            <a:r>
              <a:rPr lang="pt-PT" sz="2000" dirty="0"/>
              <a:t>de caixa das atividades de investimento - </a:t>
            </a:r>
            <a:r>
              <a:rPr lang="pt-PT" sz="2000" dirty="0" smtClean="0"/>
              <a:t>Recebimentos </a:t>
            </a:r>
            <a:r>
              <a:rPr lang="pt-PT" sz="2000" dirty="0"/>
              <a:t>provenientes </a:t>
            </a:r>
            <a:r>
              <a:rPr lang="pt-PT" sz="2000" dirty="0" smtClean="0"/>
              <a:t>de investimentos </a:t>
            </a:r>
            <a:r>
              <a:rPr lang="pt-PT" sz="2000" dirty="0"/>
              <a:t>financeiros: 5.000€. </a:t>
            </a:r>
          </a:p>
          <a:p>
            <a:pPr algn="just"/>
            <a:r>
              <a:rPr lang="pt-PT" sz="2000" dirty="0"/>
              <a:t>b</a:t>
            </a:r>
            <a:r>
              <a:rPr lang="pt-PT" sz="2000" dirty="0" smtClean="0"/>
              <a:t>) Fluxos </a:t>
            </a:r>
            <a:r>
              <a:rPr lang="pt-PT" sz="2000" dirty="0"/>
              <a:t>de caixa das atividades operacionais - </a:t>
            </a:r>
            <a:r>
              <a:rPr lang="pt-PT" sz="2000" dirty="0" smtClean="0"/>
              <a:t>Pagamentos </a:t>
            </a:r>
            <a:r>
              <a:rPr lang="pt-PT" sz="2000" dirty="0"/>
              <a:t>respeitantes a </a:t>
            </a:r>
            <a:r>
              <a:rPr lang="pt-PT" sz="2000" dirty="0" smtClean="0"/>
              <a:t>investimentos </a:t>
            </a:r>
            <a:r>
              <a:rPr lang="pt-PT" sz="2000" dirty="0"/>
              <a:t>financeiros: 3.750€. </a:t>
            </a:r>
          </a:p>
          <a:p>
            <a:pPr algn="just"/>
            <a:r>
              <a:rPr lang="pt-PT" sz="2000" dirty="0"/>
              <a:t>c</a:t>
            </a:r>
            <a:r>
              <a:rPr lang="pt-PT" sz="2000" dirty="0" smtClean="0"/>
              <a:t>) Fluxos </a:t>
            </a:r>
            <a:r>
              <a:rPr lang="pt-PT" sz="2000" dirty="0"/>
              <a:t>de caixa das atividades de financiamento - </a:t>
            </a:r>
            <a:r>
              <a:rPr lang="pt-PT" sz="2000" dirty="0" smtClean="0"/>
              <a:t>Recebimentos </a:t>
            </a:r>
            <a:r>
              <a:rPr lang="pt-PT" sz="2000" dirty="0"/>
              <a:t>respeitantes a </a:t>
            </a:r>
            <a:r>
              <a:rPr lang="pt-PT" sz="2000" dirty="0" smtClean="0"/>
              <a:t>instrumentos </a:t>
            </a:r>
            <a:r>
              <a:rPr lang="pt-PT" sz="2000" dirty="0"/>
              <a:t>de capital próprio: 3.750€. </a:t>
            </a:r>
          </a:p>
          <a:p>
            <a:pPr algn="just"/>
            <a:r>
              <a:rPr lang="pt-PT" sz="2000" dirty="0"/>
              <a:t>d</a:t>
            </a:r>
            <a:r>
              <a:rPr lang="pt-PT" sz="2000" dirty="0" smtClean="0"/>
              <a:t>) </a:t>
            </a:r>
            <a:r>
              <a:rPr lang="pt-PT" sz="2000" b="1" dirty="0" smtClean="0"/>
              <a:t>Fluxos </a:t>
            </a:r>
            <a:r>
              <a:rPr lang="pt-PT" sz="2000" b="1" dirty="0"/>
              <a:t>de caixa das atividades de investimento - </a:t>
            </a:r>
            <a:r>
              <a:rPr lang="pt-PT" sz="2000" b="1" dirty="0" smtClean="0"/>
              <a:t>Recebimentos </a:t>
            </a:r>
            <a:r>
              <a:rPr lang="pt-PT" sz="2000" b="1" dirty="0"/>
              <a:t>provenientes de </a:t>
            </a:r>
            <a:r>
              <a:rPr lang="pt-PT" sz="2000" b="1" dirty="0" smtClean="0"/>
              <a:t>investimentos </a:t>
            </a:r>
            <a:r>
              <a:rPr lang="pt-PT" sz="2000" b="1" dirty="0"/>
              <a:t>financeiros: 3.750€. </a:t>
            </a:r>
          </a:p>
          <a:p>
            <a:pPr marL="0" indent="0" algn="just">
              <a:buNone/>
            </a:pPr>
            <a:endParaRPr lang="pt-PT" sz="2000" b="1" dirty="0"/>
          </a:p>
          <a:p>
            <a:pPr algn="just"/>
            <a:endParaRPr lang="pt-PT" sz="2000" dirty="0"/>
          </a:p>
          <a:p>
            <a:endParaRPr lang="pt-PT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660450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5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algn="just"/>
            <a:r>
              <a:rPr lang="pt-PT" sz="2000" dirty="0"/>
              <a:t>O Banco procedeu à retenção na fonte de IRC sobre </a:t>
            </a:r>
            <a:r>
              <a:rPr lang="pt-PT" sz="2000" dirty="0" smtClean="0"/>
              <a:t>juros.</a:t>
            </a:r>
          </a:p>
          <a:p>
            <a:pPr algn="just"/>
            <a:r>
              <a:rPr lang="pt-PT" sz="2000" dirty="0"/>
              <a:t>Relativamente ao IRC retido sobre os juros das </a:t>
            </a:r>
            <a:r>
              <a:rPr lang="pt-PT" sz="2000" dirty="0" smtClean="0"/>
              <a:t>obrigações</a:t>
            </a:r>
            <a:r>
              <a:rPr lang="pt-PT" sz="2000" dirty="0"/>
              <a:t>, a GRAFITOC irá movimentar: </a:t>
            </a:r>
          </a:p>
          <a:p>
            <a:pPr algn="just"/>
            <a:r>
              <a:rPr lang="pt-PT" sz="2000" dirty="0"/>
              <a:t>a</a:t>
            </a:r>
            <a:r>
              <a:rPr lang="pt-PT" sz="2000" dirty="0" smtClean="0"/>
              <a:t>) A </a:t>
            </a:r>
            <a:r>
              <a:rPr lang="pt-PT" sz="2000" dirty="0"/>
              <a:t>débito: a conta 241 Estado e outros entes </a:t>
            </a:r>
            <a:r>
              <a:rPr lang="pt-PT" sz="2000" dirty="0" smtClean="0"/>
              <a:t>públicos </a:t>
            </a:r>
            <a:r>
              <a:rPr lang="pt-PT" sz="2000" dirty="0"/>
              <a:t>- imposto sobre o rendimento </a:t>
            </a:r>
            <a:r>
              <a:rPr lang="pt-PT" sz="2000" dirty="0" smtClean="0"/>
              <a:t>por </a:t>
            </a:r>
            <a:r>
              <a:rPr lang="pt-PT" sz="2000" dirty="0"/>
              <a:t>1.000€. </a:t>
            </a:r>
          </a:p>
          <a:p>
            <a:pPr algn="just"/>
            <a:r>
              <a:rPr lang="pt-PT" sz="2000" dirty="0"/>
              <a:t>b</a:t>
            </a:r>
            <a:r>
              <a:rPr lang="pt-PT" sz="2000" dirty="0" smtClean="0"/>
              <a:t>) A </a:t>
            </a:r>
            <a:r>
              <a:rPr lang="pt-PT" sz="2000" dirty="0"/>
              <a:t>débito: a conta 242 Estado e outros entes </a:t>
            </a:r>
            <a:r>
              <a:rPr lang="pt-PT" sz="2000" dirty="0" smtClean="0"/>
              <a:t>públicos </a:t>
            </a:r>
            <a:r>
              <a:rPr lang="pt-PT" sz="2000" dirty="0"/>
              <a:t>- Retenções de impostos sobre o </a:t>
            </a:r>
            <a:r>
              <a:rPr lang="pt-PT" sz="2000" dirty="0" smtClean="0"/>
              <a:t>rendimento </a:t>
            </a:r>
            <a:r>
              <a:rPr lang="pt-PT" sz="2000" dirty="0"/>
              <a:t>por 1.250€. </a:t>
            </a:r>
          </a:p>
          <a:p>
            <a:pPr algn="just"/>
            <a:r>
              <a:rPr lang="pt-PT" sz="2000" dirty="0"/>
              <a:t>c</a:t>
            </a:r>
            <a:r>
              <a:rPr lang="pt-PT" sz="2000" dirty="0" smtClean="0"/>
              <a:t>) </a:t>
            </a:r>
            <a:r>
              <a:rPr lang="pt-PT" sz="2000" b="1" dirty="0" smtClean="0"/>
              <a:t>A </a:t>
            </a:r>
            <a:r>
              <a:rPr lang="pt-PT" sz="2000" b="1" dirty="0"/>
              <a:t>débito: a conta 241 Estado e outros entes </a:t>
            </a:r>
            <a:r>
              <a:rPr lang="pt-PT" sz="2000" b="1" dirty="0" smtClean="0"/>
              <a:t>públicos </a:t>
            </a:r>
            <a:r>
              <a:rPr lang="pt-PT" sz="2000" b="1" dirty="0"/>
              <a:t>- Imposto sobre o rendimento </a:t>
            </a:r>
            <a:r>
              <a:rPr lang="pt-PT" sz="2000" b="1" dirty="0" smtClean="0"/>
              <a:t>por </a:t>
            </a:r>
            <a:r>
              <a:rPr lang="pt-PT" sz="2000" b="1" dirty="0"/>
              <a:t>1.250€. </a:t>
            </a:r>
          </a:p>
          <a:p>
            <a:pPr algn="just"/>
            <a:r>
              <a:rPr lang="pt-PT" sz="2000" dirty="0"/>
              <a:t>d</a:t>
            </a:r>
            <a:r>
              <a:rPr lang="pt-PT" sz="2000" dirty="0" smtClean="0"/>
              <a:t>) A </a:t>
            </a:r>
            <a:r>
              <a:rPr lang="pt-PT" sz="2000" dirty="0"/>
              <a:t>débito: a conta 242 Estado e outros entes </a:t>
            </a:r>
            <a:r>
              <a:rPr lang="pt-PT" sz="2000" dirty="0" smtClean="0"/>
              <a:t>públicos </a:t>
            </a:r>
            <a:r>
              <a:rPr lang="pt-PT" sz="2000" dirty="0"/>
              <a:t>- Retenções de impostos sobre o </a:t>
            </a:r>
            <a:r>
              <a:rPr lang="pt-PT" sz="2000" dirty="0" smtClean="0"/>
              <a:t>rendimento </a:t>
            </a:r>
            <a:r>
              <a:rPr lang="pt-PT" sz="2000" dirty="0"/>
              <a:t>por 1.000€. </a:t>
            </a:r>
          </a:p>
          <a:p>
            <a:pPr algn="just"/>
            <a:endParaRPr lang="pt-PT" sz="2000" dirty="0"/>
          </a:p>
          <a:p>
            <a:pPr algn="just"/>
            <a:endParaRPr lang="pt-PT" sz="2000" dirty="0"/>
          </a:p>
          <a:p>
            <a:endParaRPr lang="pt-PT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737543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Questão 7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4785395"/>
          </a:xfrm>
        </p:spPr>
        <p:txBody>
          <a:bodyPr>
            <a:normAutofit/>
          </a:bodyPr>
          <a:lstStyle/>
          <a:p>
            <a:pPr algn="just"/>
            <a:r>
              <a:rPr lang="pt-PT" sz="1800" dirty="0"/>
              <a:t>A GRAFITOC atravessa uma fase complicada, </a:t>
            </a:r>
            <a:r>
              <a:rPr lang="pt-PT" sz="1800" dirty="0" smtClean="0"/>
              <a:t>essencialmente </a:t>
            </a:r>
            <a:r>
              <a:rPr lang="pt-PT" sz="1800" dirty="0"/>
              <a:t>por dificuldades de cobrança </a:t>
            </a:r>
            <a:r>
              <a:rPr lang="pt-PT" sz="1800" dirty="0" smtClean="0"/>
              <a:t>dos </a:t>
            </a:r>
            <a:r>
              <a:rPr lang="pt-PT" sz="1800" dirty="0"/>
              <a:t>clientes, o que tem gerado limitações de </a:t>
            </a:r>
            <a:r>
              <a:rPr lang="pt-PT" sz="1800" dirty="0" smtClean="0"/>
              <a:t>tesouraria</a:t>
            </a:r>
            <a:r>
              <a:rPr lang="pt-PT" sz="1800" dirty="0"/>
              <a:t>. No âmbito de um processo judicial </a:t>
            </a:r>
            <a:r>
              <a:rPr lang="pt-PT" sz="1800" dirty="0" smtClean="0"/>
              <a:t>que </a:t>
            </a:r>
            <a:r>
              <a:rPr lang="pt-PT" sz="1800" dirty="0"/>
              <a:t>lhe fora anteriormente intentado, a GRAFITOC </a:t>
            </a:r>
            <a:r>
              <a:rPr lang="pt-PT" sz="1800" dirty="0" smtClean="0"/>
              <a:t>estimou</a:t>
            </a:r>
            <a:r>
              <a:rPr lang="pt-PT" sz="1800" dirty="0"/>
              <a:t>, em 31 de dezembro de 2011, </a:t>
            </a:r>
            <a:r>
              <a:rPr lang="pt-PT" sz="1800" dirty="0" smtClean="0"/>
              <a:t>que </a:t>
            </a:r>
            <a:r>
              <a:rPr lang="pt-PT" sz="1800" dirty="0"/>
              <a:t>teria indemnizações a pagar, durante o </a:t>
            </a:r>
            <a:r>
              <a:rPr lang="pt-PT" sz="1800" dirty="0" smtClean="0"/>
              <a:t>exercício </a:t>
            </a:r>
            <a:r>
              <a:rPr lang="pt-PT" sz="1800" dirty="0"/>
              <a:t>de 2012, as quais ascenderiam a </a:t>
            </a:r>
            <a:r>
              <a:rPr lang="pt-PT" sz="1800" dirty="0" smtClean="0"/>
              <a:t>200.000</a:t>
            </a:r>
            <a:r>
              <a:rPr lang="pt-PT" sz="1800" dirty="0"/>
              <a:t>€. Aconteceu, porém, que novos factos, de </a:t>
            </a:r>
            <a:r>
              <a:rPr lang="pt-PT" sz="1800" dirty="0" smtClean="0"/>
              <a:t>todo </a:t>
            </a:r>
            <a:r>
              <a:rPr lang="pt-PT" sz="1800" dirty="0"/>
              <a:t>imprevisíveis em 2011, deram </a:t>
            </a:r>
            <a:r>
              <a:rPr lang="pt-PT" sz="1800" dirty="0" smtClean="0"/>
              <a:t>origem </a:t>
            </a:r>
            <a:r>
              <a:rPr lang="pt-PT" sz="1800" dirty="0"/>
              <a:t>a que tenham surgido novas provas </a:t>
            </a:r>
            <a:r>
              <a:rPr lang="pt-PT" sz="1800" dirty="0" smtClean="0"/>
              <a:t>desfavoráveis </a:t>
            </a:r>
            <a:r>
              <a:rPr lang="pt-PT" sz="1800" dirty="0"/>
              <a:t>à GRAFITOC e, assim, as </a:t>
            </a:r>
            <a:r>
              <a:rPr lang="pt-PT" sz="1800" dirty="0" smtClean="0"/>
              <a:t>indemnizações </a:t>
            </a:r>
            <a:r>
              <a:rPr lang="pt-PT" sz="1800" dirty="0"/>
              <a:t>efetivamente pagas pela GRAFITOC </a:t>
            </a:r>
            <a:r>
              <a:rPr lang="pt-PT" sz="1800" dirty="0" smtClean="0"/>
              <a:t>durante </a:t>
            </a:r>
            <a:r>
              <a:rPr lang="pt-PT" sz="1800" dirty="0"/>
              <a:t>2012 acabaram por ascender a </a:t>
            </a:r>
            <a:r>
              <a:rPr lang="pt-PT" sz="1800" dirty="0" smtClean="0"/>
              <a:t>320.000</a:t>
            </a:r>
            <a:r>
              <a:rPr lang="pt-PT" sz="1800" dirty="0"/>
              <a:t>€. </a:t>
            </a:r>
            <a:endParaRPr lang="pt-PT" sz="1800" dirty="0" smtClean="0"/>
          </a:p>
          <a:p>
            <a:r>
              <a:rPr lang="pt-PT" sz="1800" dirty="0"/>
              <a:t>Em face do que se descreveu acerca das </a:t>
            </a:r>
            <a:r>
              <a:rPr lang="pt-PT" sz="1800" dirty="0" smtClean="0"/>
              <a:t>indemnizações </a:t>
            </a:r>
            <a:r>
              <a:rPr lang="pt-PT" sz="1800" dirty="0"/>
              <a:t>pagas pela GRAFITOC, nas </a:t>
            </a:r>
            <a:r>
              <a:rPr lang="pt-PT" sz="1800" dirty="0" smtClean="0"/>
              <a:t>demonstrações </a:t>
            </a:r>
            <a:r>
              <a:rPr lang="pt-PT" sz="1800" dirty="0"/>
              <a:t>financeiras de 2012 da GRAFITOC, </a:t>
            </a:r>
            <a:r>
              <a:rPr lang="pt-PT" sz="1800" dirty="0" smtClean="0"/>
              <a:t>deverá </a:t>
            </a:r>
            <a:r>
              <a:rPr lang="pt-PT" sz="1800" dirty="0"/>
              <a:t>ser reconhecido: </a:t>
            </a:r>
          </a:p>
          <a:p>
            <a:r>
              <a:rPr lang="pt-PT" sz="1800" dirty="0"/>
              <a:t>a) Um montante de 120.000€ em Diferimentos – </a:t>
            </a:r>
            <a:r>
              <a:rPr lang="pt-PT" sz="1800" dirty="0" smtClean="0"/>
              <a:t>Gastos a </a:t>
            </a:r>
            <a:r>
              <a:rPr lang="pt-PT" sz="1800" dirty="0"/>
              <a:t>reconhecer. </a:t>
            </a:r>
          </a:p>
          <a:p>
            <a:r>
              <a:rPr lang="pt-PT" sz="1800" dirty="0"/>
              <a:t>b) Um montante de 200.000€ em Resultados </a:t>
            </a:r>
            <a:r>
              <a:rPr lang="pt-PT" sz="1800" dirty="0" smtClean="0"/>
              <a:t>transitados</a:t>
            </a:r>
            <a:r>
              <a:rPr lang="pt-PT" sz="1800" dirty="0"/>
              <a:t>. </a:t>
            </a:r>
          </a:p>
          <a:p>
            <a:r>
              <a:rPr lang="pt-PT" sz="1800" dirty="0"/>
              <a:t>c) Um montante de 320.000€ em Provisões do período.</a:t>
            </a:r>
          </a:p>
          <a:p>
            <a:r>
              <a:rPr lang="pt-PT" sz="1800" dirty="0"/>
              <a:t>d) </a:t>
            </a:r>
            <a:r>
              <a:rPr lang="pt-PT" sz="1800" b="1" dirty="0"/>
              <a:t>Um montante de 120.000€ em Outros gastos e </a:t>
            </a:r>
            <a:r>
              <a:rPr lang="pt-PT" sz="1800" b="1" dirty="0" smtClean="0"/>
              <a:t>perdas</a:t>
            </a:r>
            <a:r>
              <a:rPr lang="pt-PT" sz="1800" b="1" dirty="0"/>
              <a:t>. </a:t>
            </a:r>
          </a:p>
          <a:p>
            <a:pPr algn="just"/>
            <a:endParaRPr lang="pt-PT" sz="1800" b="1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sz="1800" dirty="0"/>
          </a:p>
          <a:p>
            <a:pPr algn="just"/>
            <a:endParaRPr lang="pt-PT" dirty="0"/>
          </a:p>
          <a:p>
            <a:pPr algn="just"/>
            <a:endParaRPr lang="pt-PT" dirty="0"/>
          </a:p>
        </p:txBody>
      </p:sp>
      <p:sp>
        <p:nvSpPr>
          <p:cNvPr id="4" name="Rectangle 3"/>
          <p:cNvSpPr/>
          <p:nvPr/>
        </p:nvSpPr>
        <p:spPr>
          <a:xfrm>
            <a:off x="107504" y="5589240"/>
            <a:ext cx="864096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 smtClean="0"/>
              <a:t>2011 – Criação da provisão – Débito – c/ 67- Crédito c/ 29 – 200.000€</a:t>
            </a:r>
          </a:p>
          <a:p>
            <a:pPr algn="ctr"/>
            <a:r>
              <a:rPr lang="pt-PT" dirty="0" smtClean="0"/>
              <a:t>2012 – Pagamento da indemnização – Débito c/ 68 – Crédito – c/ 121 – 320.000€</a:t>
            </a:r>
          </a:p>
          <a:p>
            <a:pPr algn="ctr"/>
            <a:r>
              <a:rPr lang="pt-PT" dirty="0" smtClean="0"/>
              <a:t>2012 – Reversão da provisão – Débito c/ 29 – Crédito c/ 763 – 200.000€</a:t>
            </a:r>
          </a:p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182885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3161</Words>
  <Application>Microsoft Office PowerPoint</Application>
  <PresentationFormat>Apresentação no Ecrã (4:3)</PresentationFormat>
  <Paragraphs>419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25</vt:i4>
      </vt:variant>
    </vt:vector>
  </HeadingPairs>
  <TitlesOfParts>
    <vt:vector size="26" baseType="lpstr">
      <vt:lpstr>Office Theme</vt:lpstr>
      <vt:lpstr>Exame OTOC</vt:lpstr>
      <vt:lpstr>A GRAFITOC – Indústria Gráfica, Lda. (adiante designada por GRAFITOC LDA ou simplesmente GRAFITOC) foi constituída em 1972 e tem a sede em Coimbra. É uma empresa  bem implantada no mercado nacional que se dedica à impressão e artes gráficas, nomeadamente de jornais desportivos e de informação regional, atividade onde mostra ter grande qualidade e profissionalismo. A empresa conta com 235 empregados, para um volume de vendas e outros rendimentos em 2011, da ordem dos 16.000.000€, valor este que tem estado estabilizado em relação a  anos anteriores. O ativo ultrapassou, há já muitos anos, os quatro milhões de euros.  </vt:lpstr>
      <vt:lpstr>Questão 1</vt:lpstr>
      <vt:lpstr>Questão 2</vt:lpstr>
      <vt:lpstr>Questão 2</vt:lpstr>
      <vt:lpstr>Questão 4</vt:lpstr>
      <vt:lpstr>Questão 4</vt:lpstr>
      <vt:lpstr>Questão 5</vt:lpstr>
      <vt:lpstr>Questão 7</vt:lpstr>
      <vt:lpstr>Questão 8</vt:lpstr>
      <vt:lpstr>Questão 9</vt:lpstr>
      <vt:lpstr>Questão 11</vt:lpstr>
      <vt:lpstr>Questão 13</vt:lpstr>
      <vt:lpstr>Questão 14</vt:lpstr>
      <vt:lpstr>Questão 14</vt:lpstr>
      <vt:lpstr>Questão 15</vt:lpstr>
      <vt:lpstr>Questão 25</vt:lpstr>
      <vt:lpstr>Questão 40</vt:lpstr>
      <vt:lpstr>Questão 41</vt:lpstr>
      <vt:lpstr>Questão 42</vt:lpstr>
      <vt:lpstr>Questão 42</vt:lpstr>
      <vt:lpstr>Questão 43</vt:lpstr>
      <vt:lpstr>Questão 44</vt:lpstr>
      <vt:lpstr>Questão 44</vt:lpstr>
      <vt:lpstr>Questão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Exame OTOC</dc:title>
  <dc:creator>MP</dc:creator>
  <cp:lastModifiedBy>Toshiba</cp:lastModifiedBy>
  <cp:revision>17</cp:revision>
  <dcterms:created xsi:type="dcterms:W3CDTF">2014-01-03T22:47:21Z</dcterms:created>
  <dcterms:modified xsi:type="dcterms:W3CDTF">2014-03-29T00:06:16Z</dcterms:modified>
</cp:coreProperties>
</file>