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slides/slide94.xml" ContentType="application/vnd.openxmlformats-officedocument.presentationml.slide+xml"/>
  <Override PartName="/ppt/slides/slide142.xml" ContentType="application/vnd.openxmlformats-officedocument.presentationml.slide+xml"/>
  <Override PartName="/ppt/slides/slide36.xml" ContentType="application/vnd.openxmlformats-officedocument.presentationml.slide+xml"/>
  <Override PartName="/ppt/slides/slide83.xml" ContentType="application/vnd.openxmlformats-officedocument.presentationml.slide+xml"/>
  <Override PartName="/ppt/slides/slide120.xml" ContentType="application/vnd.openxmlformats-officedocument.presentationml.slide+xml"/>
  <Override PartName="/ppt/slides/slide131.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slides/slide169.xml" ContentType="application/vnd.openxmlformats-officedocument.presentationml.slide+xml"/>
  <Override PartName="/ppt/tableStyles.xml" ContentType="application/vnd.openxmlformats-officedocument.presentationml.tableStyles+xml"/>
  <Override PartName="/ppt/slides/slide147.xml" ContentType="application/vnd.openxmlformats-officedocument.presentationml.slide+xml"/>
  <Override PartName="/ppt/slides/slide158.xml" ContentType="application/vnd.openxmlformats-officedocument.presentationml.slide+xml"/>
  <Override PartName="/ppt/slides/slide194.xml" ContentType="application/vnd.openxmlformats-officedocument.presentationml.slide+xml"/>
  <Override PartName="/ppt/slides/slide99.xml" ContentType="application/vnd.openxmlformats-officedocument.presentationml.slide+xml"/>
  <Override PartName="/ppt/slides/slide118.xml" ContentType="application/vnd.openxmlformats-officedocument.presentationml.slide+xml"/>
  <Override PartName="/ppt/slides/slide136.xml" ContentType="application/vnd.openxmlformats-officedocument.presentationml.slide+xml"/>
  <Override PartName="/ppt/slides/slide165.xml" ContentType="application/vnd.openxmlformats-officedocument.presentationml.slide+xml"/>
  <Override PartName="/ppt/slides/slide183.xml" ContentType="application/vnd.openxmlformats-officedocument.presentationml.slide+xml"/>
  <Override PartName="/ppt/slides/slide9.xml" ContentType="application/vnd.openxmlformats-officedocument.presentationml.slide+xml"/>
  <Override PartName="/ppt/slides/slide59.xml" ContentType="application/vnd.openxmlformats-officedocument.presentationml.slide+xml"/>
  <Override PartName="/ppt/slides/slide77.xml" ContentType="application/vnd.openxmlformats-officedocument.presentationml.slide+xml"/>
  <Override PartName="/ppt/slides/slide88.xml" ContentType="application/vnd.openxmlformats-officedocument.presentationml.slide+xml"/>
  <Override PartName="/ppt/slides/slide107.xml" ContentType="application/vnd.openxmlformats-officedocument.presentationml.slide+xml"/>
  <Override PartName="/ppt/slides/slide125.xml" ContentType="application/vnd.openxmlformats-officedocument.presentationml.slide+xml"/>
  <Override PartName="/ppt/slides/slide143.xml" ContentType="application/vnd.openxmlformats-officedocument.presentationml.slide+xml"/>
  <Override PartName="/ppt/slides/slide154.xml" ContentType="application/vnd.openxmlformats-officedocument.presentationml.slide+xml"/>
  <Override PartName="/ppt/slides/slide172.xml" ContentType="application/vnd.openxmlformats-officedocument.presentationml.slide+xml"/>
  <Override PartName="/ppt/slides/slide190.xml" ContentType="application/vnd.openxmlformats-officedocument.presentationml.slide+xml"/>
  <Override PartName="/ppt/viewProps.xml" ContentType="application/vnd.openxmlformats-officedocument.presentationml.viewProps+xml"/>
  <Override PartName="/ppt/slides/slide5.xml" ContentType="application/vnd.openxmlformats-officedocument.presentationml.slide+xml"/>
  <Override PartName="/ppt/slides/slide19.xml" ContentType="application/vnd.openxmlformats-officedocument.presentationml.slide+xml"/>
  <Override PartName="/ppt/slides/slide48.xml" ContentType="application/vnd.openxmlformats-officedocument.presentationml.slide+xml"/>
  <Override PartName="/ppt/slides/slide66.xml" ContentType="application/vnd.openxmlformats-officedocument.presentationml.slide+xml"/>
  <Override PartName="/ppt/slides/slide95.xml" ContentType="application/vnd.openxmlformats-officedocument.presentationml.slide+xml"/>
  <Override PartName="/ppt/slides/slide103.xml" ContentType="application/vnd.openxmlformats-officedocument.presentationml.slide+xml"/>
  <Override PartName="/ppt/slides/slide114.xml" ContentType="application/vnd.openxmlformats-officedocument.presentationml.slide+xml"/>
  <Override PartName="/ppt/slides/slide132.xml" ContentType="application/vnd.openxmlformats-officedocument.presentationml.slide+xml"/>
  <Override PartName="/ppt/slides/slide150.xml" ContentType="application/vnd.openxmlformats-officedocument.presentationml.slide+xml"/>
  <Override PartName="/ppt/slides/slide161.xml" ContentType="application/vnd.openxmlformats-officedocument.presentationml.slide+xml"/>
  <Override PartName="/ppt/slideLayouts/slideLayout7.xml" ContentType="application/vnd.openxmlformats-officedocument.presentationml.slideLayout+xml"/>
  <Default Extension="png" ContentType="image/png"/>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55.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slides/slide121.xml" ContentType="application/vnd.openxmlformats-officedocument.presentationml.slide+xml"/>
  <Override PartName="/ppt/presProps.xml" ContentType="application/vnd.openxmlformats-officedocument.presentationml.presProps+xml"/>
  <Override PartName="/ppt/slides/slide1.xml" ContentType="application/vnd.openxmlformats-officedocument.presentationml.slide+xml"/>
  <Override PartName="/ppt/slides/slide15.xml" ContentType="application/vnd.openxmlformats-officedocument.presentationml.slide+xml"/>
  <Override PartName="/ppt/slides/slide33.xml" ContentType="application/vnd.openxmlformats-officedocument.presentationml.slide+xml"/>
  <Override PartName="/ppt/slides/slide44.xml" ContentType="application/vnd.openxmlformats-officedocument.presentationml.slide+xml"/>
  <Override PartName="/ppt/slides/slide62.xml" ContentType="application/vnd.openxmlformats-officedocument.presentationml.slide+xml"/>
  <Override PartName="/ppt/slides/slide80.xml" ContentType="application/vnd.openxmlformats-officedocument.presentationml.slide+xml"/>
  <Override PartName="/ppt/slides/slide91.xml" ContentType="application/vnd.openxmlformats-officedocument.presentationml.slide+xml"/>
  <Override PartName="/ppt/slides/slide110.xml" ContentType="application/vnd.openxmlformats-officedocument.presentationml.slide+xml"/>
  <Override PartName="/ppt/slideLayouts/slideLayout3.xml" ContentType="application/vnd.openxmlformats-officedocument.presentationml.slideLayout+xml"/>
  <Override PartName="/ppt/presentation.xml" ContentType="application/vnd.openxmlformats-officedocument.presentationml.presentation.main+xml"/>
  <Override PartName="/ppt/slides/slide22.xml" ContentType="application/vnd.openxmlformats-officedocument.presentationml.slide+xml"/>
  <Override PartName="/ppt/slides/slide51.xml" ContentType="application/vnd.openxmlformats-officedocument.presentationml.slide+xml"/>
  <Override PartName="/ppt/slides/slide199.xml" ContentType="application/vnd.openxmlformats-officedocument.presentationml.slide+xml"/>
  <Override PartName="/docProps/app.xml" ContentType="application/vnd.openxmlformats-officedocument.extended-properties+xml"/>
  <Override PartName="/ppt/slides/slide11.xml" ContentType="application/vnd.openxmlformats-officedocument.presentationml.slide+xml"/>
  <Override PartName="/ppt/slides/slide40.xml" ContentType="application/vnd.openxmlformats-officedocument.presentationml.slide+xml"/>
  <Override PartName="/ppt/slides/slide159.xml" ContentType="application/vnd.openxmlformats-officedocument.presentationml.slide+xml"/>
  <Override PartName="/ppt/slides/slide188.xml" ContentType="application/vnd.openxmlformats-officedocument.presentationml.slide+xml"/>
  <Override PartName="/ppt/slides/slide119.xml" ContentType="application/vnd.openxmlformats-officedocument.presentationml.slide+xml"/>
  <Override PartName="/ppt/slides/slide148.xml" ContentType="application/vnd.openxmlformats-officedocument.presentationml.slide+xml"/>
  <Override PartName="/ppt/slides/slide166.xml" ContentType="application/vnd.openxmlformats-officedocument.presentationml.slide+xml"/>
  <Override PartName="/ppt/slides/slide177.xml" ContentType="application/vnd.openxmlformats-officedocument.presentationml.slide+xml"/>
  <Override PartName="/ppt/slides/slide195.xml" ContentType="application/vnd.openxmlformats-officedocument.presentationml.slide+xml"/>
  <Override PartName="/ppt/slides/slide200.xml" ContentType="application/vnd.openxmlformats-officedocument.presentationml.slide+xml"/>
  <Override PartName="/ppt/slideLayouts/slideLayout10.xml" ContentType="application/vnd.openxmlformats-officedocument.presentationml.slideLayout+xml"/>
  <Default Extension="vml" ContentType="application/vnd.openxmlformats-officedocument.vmlDrawing"/>
  <Default Extension="gif" ContentType="image/gif"/>
  <Override PartName="/ppt/slides/slide89.xml" ContentType="application/vnd.openxmlformats-officedocument.presentationml.slide+xml"/>
  <Override PartName="/ppt/slides/slide108.xml" ContentType="application/vnd.openxmlformats-officedocument.presentationml.slide+xml"/>
  <Override PartName="/ppt/slides/slide126.xml" ContentType="application/vnd.openxmlformats-officedocument.presentationml.slide+xml"/>
  <Override PartName="/ppt/slides/slide137.xml" ContentType="application/vnd.openxmlformats-officedocument.presentationml.slide+xml"/>
  <Override PartName="/ppt/slides/slide155.xml" ContentType="application/vnd.openxmlformats-officedocument.presentationml.slide+xml"/>
  <Override PartName="/ppt/slides/slide173.xml" ContentType="application/vnd.openxmlformats-officedocument.presentationml.slide+xml"/>
  <Override PartName="/ppt/slides/slide184.xml" ContentType="application/vnd.openxmlformats-officedocument.presentationml.slide+xml"/>
  <Override PartName="/ppt/slides/slide49.xml" ContentType="application/vnd.openxmlformats-officedocument.presentationml.slide+xml"/>
  <Override PartName="/ppt/slides/slide78.xml" ContentType="application/vnd.openxmlformats-officedocument.presentationml.slide+xml"/>
  <Override PartName="/ppt/slides/slide96.xml" ContentType="application/vnd.openxmlformats-officedocument.presentationml.slide+xml"/>
  <Override PartName="/ppt/slides/slide115.xml" ContentType="application/vnd.openxmlformats-officedocument.presentationml.slide+xml"/>
  <Override PartName="/ppt/slides/slide144.xml" ContentType="application/vnd.openxmlformats-officedocument.presentationml.slide+xml"/>
  <Override PartName="/ppt/slides/slide162.xml" ContentType="application/vnd.openxmlformats-officedocument.presentationml.slide+xml"/>
  <Override PartName="/ppt/slides/slide191.xml" ContentType="application/vnd.openxmlformats-officedocument.presentationml.slide+xml"/>
  <Override PartName="/docProps/core.xml" ContentType="application/vnd.openxmlformats-package.core-properties+xml"/>
  <Override PartName="/ppt/slides/slide6.xml" ContentType="application/vnd.openxmlformats-officedocument.presentationml.slide+xml"/>
  <Override PartName="/ppt/slides/slide38.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s/slide85.xml" ContentType="application/vnd.openxmlformats-officedocument.presentationml.slide+xml"/>
  <Override PartName="/ppt/slides/slide104.xml" ContentType="application/vnd.openxmlformats-officedocument.presentationml.slide+xml"/>
  <Override PartName="/ppt/slides/slide122.xml" ContentType="application/vnd.openxmlformats-officedocument.presentationml.slide+xml"/>
  <Override PartName="/ppt/slides/slide133.xml" ContentType="application/vnd.openxmlformats-officedocument.presentationml.slide+xml"/>
  <Override PartName="/ppt/slides/slide151.xml" ContentType="application/vnd.openxmlformats-officedocument.presentationml.slide+xml"/>
  <Override PartName="/ppt/slides/slide180.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27.xml" ContentType="application/vnd.openxmlformats-officedocument.presentationml.slide+xml"/>
  <Override PartName="/ppt/slides/slide45.xml" ContentType="application/vnd.openxmlformats-officedocument.presentationml.slide+xml"/>
  <Override PartName="/ppt/slides/slide74.xml" ContentType="application/vnd.openxmlformats-officedocument.presentationml.slide+xml"/>
  <Override PartName="/ppt/slides/slide92.xml" ContentType="application/vnd.openxmlformats-officedocument.presentationml.slide+xml"/>
  <Override PartName="/ppt/slides/slide111.xml" ContentType="application/vnd.openxmlformats-officedocument.presentationml.slide+xml"/>
  <Override PartName="/ppt/slides/slide140.xml" ContentType="application/vnd.openxmlformats-officedocument.presentationml.slide+xml"/>
  <Override PartName="/ppt/slideLayouts/slideLayout4.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34.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slides/slide81.xml" ContentType="application/vnd.openxmlformats-officedocument.presentationml.slide+xml"/>
  <Override PartName="/ppt/slides/slide100.xml" ContentType="application/vnd.openxmlformats-officedocument.presentationml.slide+xml"/>
  <Default Extension="rels" ContentType="application/vnd.openxmlformats-package.relationships+xml"/>
  <Override PartName="/ppt/slides/slide23.xml" ContentType="application/vnd.openxmlformats-officedocument.presentationml.slide+xml"/>
  <Override PartName="/ppt/slides/slide41.xml" ContentType="application/vnd.openxmlformats-officedocument.presentationml.slide+xml"/>
  <Override PartName="/ppt/slides/slide70.xml" ContentType="application/vnd.openxmlformats-officedocument.presentationml.slide+xml"/>
  <Override PartName="/ppt/slides/slide189.xml" ContentType="application/vnd.openxmlformats-officedocument.presentationml.slide+xml"/>
  <Override PartName="/ppt/slides/slide12.xml" ContentType="application/vnd.openxmlformats-officedocument.presentationml.slide+xml"/>
  <Override PartName="/ppt/slides/slide30.xml" ContentType="application/vnd.openxmlformats-officedocument.presentationml.slide+xml"/>
  <Override PartName="/ppt/slides/slide149.xml" ContentType="application/vnd.openxmlformats-officedocument.presentationml.slide+xml"/>
  <Override PartName="/ppt/slides/slide178.xml" ContentType="application/vnd.openxmlformats-officedocument.presentationml.slide+xml"/>
  <Override PartName="/ppt/slides/slide196.xml" ContentType="application/vnd.openxmlformats-officedocument.presentationml.slide+xml"/>
  <Override PartName="/ppt/slideLayouts/slideLayout11.xml" ContentType="application/vnd.openxmlformats-officedocument.presentationml.slideLayout+xml"/>
  <Override PartName="/ppt/slides/slide138.xml" ContentType="application/vnd.openxmlformats-officedocument.presentationml.slide+xml"/>
  <Override PartName="/ppt/slides/slide167.xml" ContentType="application/vnd.openxmlformats-officedocument.presentationml.slide+xml"/>
  <Override PartName="/ppt/slides/slide185.xml" ContentType="application/vnd.openxmlformats-officedocument.presentationml.slide+xml"/>
  <Override PartName="/ppt/slides/slide201.xml" ContentType="application/vnd.openxmlformats-officedocument.presentationml.slide+xml"/>
  <Override PartName="/ppt/slides/slide79.xml" ContentType="application/vnd.openxmlformats-officedocument.presentationml.slide+xml"/>
  <Override PartName="/ppt/slides/slide109.xml" ContentType="application/vnd.openxmlformats-officedocument.presentationml.slide+xml"/>
  <Override PartName="/ppt/slides/slide127.xml" ContentType="application/vnd.openxmlformats-officedocument.presentationml.slide+xml"/>
  <Override PartName="/ppt/slides/slide145.xml" ContentType="application/vnd.openxmlformats-officedocument.presentationml.slide+xml"/>
  <Override PartName="/ppt/slides/slide156.xml" ContentType="application/vnd.openxmlformats-officedocument.presentationml.slide+xml"/>
  <Override PartName="/ppt/slides/slide174.xml" ContentType="application/vnd.openxmlformats-officedocument.presentationml.slide+xml"/>
  <Override PartName="/ppt/slides/slide192.xml" ContentType="application/vnd.openxmlformats-officedocument.presentationml.slide+xml"/>
  <Override PartName="/ppt/slides/slide7.xml" ContentType="application/vnd.openxmlformats-officedocument.presentationml.slide+xml"/>
  <Override PartName="/ppt/slides/slide68.xml" ContentType="application/vnd.openxmlformats-officedocument.presentationml.slide+xml"/>
  <Override PartName="/ppt/slides/slide97.xml" ContentType="application/vnd.openxmlformats-officedocument.presentationml.slide+xml"/>
  <Override PartName="/ppt/slides/slide116.xml" ContentType="application/vnd.openxmlformats-officedocument.presentationml.slide+xml"/>
  <Override PartName="/ppt/slides/slide134.xml" ContentType="application/vnd.openxmlformats-officedocument.presentationml.slide+xml"/>
  <Override PartName="/ppt/slides/slide163.xml" ContentType="application/vnd.openxmlformats-officedocument.presentationml.slide+xml"/>
  <Override PartName="/ppt/slides/slide181.xml" ContentType="application/vnd.openxmlformats-officedocument.presentationml.slide+xml"/>
  <Override PartName="/ppt/slideLayouts/slideLayout9.xml" ContentType="application/vnd.openxmlformats-officedocument.presentationml.slideLayout+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slides/slide105.xml" ContentType="application/vnd.openxmlformats-officedocument.presentationml.slide+xml"/>
  <Override PartName="/ppt/slides/slide123.xml" ContentType="application/vnd.openxmlformats-officedocument.presentationml.slide+xml"/>
  <Override PartName="/ppt/slides/slide141.xml" ContentType="application/vnd.openxmlformats-officedocument.presentationml.slide+xml"/>
  <Override PartName="/ppt/slides/slide152.xml" ContentType="application/vnd.openxmlformats-officedocument.presentationml.slide+xml"/>
  <Override PartName="/ppt/slides/slide170.xml" ContentType="application/vnd.openxmlformats-officedocument.presentationml.sl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s/slide93.xml" ContentType="application/vnd.openxmlformats-officedocument.presentationml.slide+xml"/>
  <Override PartName="/ppt/slides/slide101.xml" ContentType="application/vnd.openxmlformats-officedocument.presentationml.slide+xml"/>
  <Override PartName="/ppt/slides/slide112.xml" ContentType="application/vnd.openxmlformats-officedocument.presentationml.slide+xml"/>
  <Override PartName="/ppt/slides/slide130.xml" ContentType="application/vnd.openxmlformats-officedocument.presentationml.slide+xml"/>
  <Override PartName="/ppt/slideLayouts/slideLayout5.xml" ContentType="application/vnd.openxmlformats-officedocument.presentationml.slideLayou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Default Extension="jpeg" ContentType="image/jpeg"/>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slides/slide20.xml" ContentType="application/vnd.openxmlformats-officedocument.presentationml.slide+xml"/>
  <Override PartName="/ppt/slides/slide168.xml" ContentType="application/vnd.openxmlformats-officedocument.presentationml.slide+xml"/>
  <Override PartName="/ppt/slides/slide179.xml" ContentType="application/vnd.openxmlformats-officedocument.presentationml.slide+xml"/>
  <Override PartName="/ppt/slides/slide197.xml" ContentType="application/vnd.openxmlformats-officedocument.presentationml.slide+xml"/>
  <Override PartName="/ppt/slides/slide202.xml" ContentType="application/vnd.openxmlformats-officedocument.presentationml.slide+xml"/>
  <Override PartName="/ppt/slides/slide139.xml" ContentType="application/vnd.openxmlformats-officedocument.presentationml.slide+xml"/>
  <Override PartName="/ppt/slides/slide157.xml" ContentType="application/vnd.openxmlformats-officedocument.presentationml.slide+xml"/>
  <Override PartName="/ppt/slides/slide186.xml" ContentType="application/vnd.openxmlformats-officedocument.presentationml.slide+xml"/>
  <Override PartName="/ppt/slides/slide98.xml" ContentType="application/vnd.openxmlformats-officedocument.presentationml.slide+xml"/>
  <Override PartName="/ppt/slides/slide117.xml" ContentType="application/vnd.openxmlformats-officedocument.presentationml.slide+xml"/>
  <Override PartName="/ppt/slides/slide128.xml" ContentType="application/vnd.openxmlformats-officedocument.presentationml.slide+xml"/>
  <Override PartName="/ppt/slides/slide146.xml" ContentType="application/vnd.openxmlformats-officedocument.presentationml.slide+xml"/>
  <Override PartName="/ppt/slides/slide164.xml" ContentType="application/vnd.openxmlformats-officedocument.presentationml.slide+xml"/>
  <Override PartName="/ppt/slides/slide175.xml" ContentType="application/vnd.openxmlformats-officedocument.presentationml.slide+xml"/>
  <Override PartName="/ppt/slides/slide193.xml" ContentType="application/vnd.openxmlformats-officedocument.presentationml.slide+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slides/slide106.xml" ContentType="application/vnd.openxmlformats-officedocument.presentationml.slide+xml"/>
  <Override PartName="/ppt/slides/slide124.xml" ContentType="application/vnd.openxmlformats-officedocument.presentationml.slide+xml"/>
  <Override PartName="/ppt/slides/slide135.xml" ContentType="application/vnd.openxmlformats-officedocument.presentationml.slide+xml"/>
  <Override PartName="/ppt/slides/slide153.xml" ContentType="application/vnd.openxmlformats-officedocument.presentationml.slide+xml"/>
  <Override PartName="/ppt/slides/slide171.xml" ContentType="application/vnd.openxmlformats-officedocument.presentationml.slide+xml"/>
  <Override PartName="/ppt/slides/slide182.xml" ContentType="application/vnd.openxmlformats-officedocument.presentationml.slide+xml"/>
  <Override PartName="/ppt/slides/slide29.xml" ContentType="application/vnd.openxmlformats-officedocument.presentationml.slide+xml"/>
  <Override PartName="/ppt/slides/slide76.xml" ContentType="application/vnd.openxmlformats-officedocument.presentationml.slide+xml"/>
  <Override PartName="/ppt/slides/slide113.xml" ContentType="application/vnd.openxmlformats-officedocument.presentationml.slide+xml"/>
  <Override PartName="/ppt/slides/slide160.xml" ContentType="application/vnd.openxmlformats-officedocument.presentationml.slide+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s/slide102.xml" ContentType="application/vnd.openxmlformats-officedocument.presentationml.slide+xml"/>
  <Override PartName="/ppt/slideLayouts/slideLayout6.xml" ContentType="application/vnd.openxmlformats-officedocument.presentationml.slideLayout+xml"/>
  <Override PartName="/ppt/slides/slide43.xml" ContentType="application/vnd.openxmlformats-officedocument.presentationml.slide+xml"/>
  <Override PartName="/ppt/slides/slide90.xml" ContentType="application/vnd.openxmlformats-officedocument.presentationml.slide+xml"/>
  <Override PartName="/ppt/theme/theme1.xml" ContentType="application/vnd.openxmlformats-officedocument.theme+xml"/>
  <Override PartName="/ppt/slides/slide32.xml" ContentType="application/vnd.openxmlformats-officedocument.presentationml.slide+xml"/>
  <Override PartName="/ppt/slides/slide10.xml" ContentType="application/vnd.openxmlformats-officedocument.presentationml.slide+xml"/>
  <Override PartName="/ppt/slides/slide21.xml" ContentType="application/vnd.openxmlformats-officedocument.presentationml.slide+xml"/>
  <Override PartName="/ppt/slides/slide187.xml" ContentType="application/vnd.openxmlformats-officedocument.presentationml.slide+xml"/>
  <Override PartName="/ppt/slides/slide198.xml" ContentType="application/vnd.openxmlformats-officedocument.presentationml.slide+xml"/>
  <Override PartName="/ppt/slides/slide129.xml" ContentType="application/vnd.openxmlformats-officedocument.presentationml.slide+xml"/>
  <Override PartName="/ppt/slides/slide176.xml" ContentType="application/vnd.openxmlformats-officedocument.presentationml.slide+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4044" r:id="rId1"/>
  </p:sldMasterIdLst>
  <p:sldIdLst>
    <p:sldId id="256" r:id="rId2"/>
    <p:sldId id="498" r:id="rId3"/>
    <p:sldId id="338" r:id="rId4"/>
    <p:sldId id="495" r:id="rId5"/>
    <p:sldId id="496" r:id="rId6"/>
    <p:sldId id="497" r:id="rId7"/>
    <p:sldId id="499" r:id="rId8"/>
    <p:sldId id="500" r:id="rId9"/>
    <p:sldId id="501" r:id="rId10"/>
    <p:sldId id="502" r:id="rId11"/>
    <p:sldId id="504" r:id="rId12"/>
    <p:sldId id="505" r:id="rId13"/>
    <p:sldId id="503" r:id="rId14"/>
    <p:sldId id="337" r:id="rId15"/>
    <p:sldId id="538" r:id="rId16"/>
    <p:sldId id="539" r:id="rId17"/>
    <p:sldId id="540" r:id="rId18"/>
    <p:sldId id="541" r:id="rId19"/>
    <p:sldId id="537" r:id="rId20"/>
    <p:sldId id="509" r:id="rId21"/>
    <p:sldId id="508" r:id="rId22"/>
    <p:sldId id="339" r:id="rId23"/>
    <p:sldId id="340" r:id="rId24"/>
    <p:sldId id="341" r:id="rId25"/>
    <p:sldId id="342" r:id="rId26"/>
    <p:sldId id="343" r:id="rId27"/>
    <p:sldId id="344" r:id="rId28"/>
    <p:sldId id="345" r:id="rId29"/>
    <p:sldId id="346" r:id="rId30"/>
    <p:sldId id="348" r:id="rId31"/>
    <p:sldId id="536" r:id="rId32"/>
    <p:sldId id="349" r:id="rId33"/>
    <p:sldId id="350" r:id="rId34"/>
    <p:sldId id="351" r:id="rId35"/>
    <p:sldId id="352" r:id="rId36"/>
    <p:sldId id="353" r:id="rId37"/>
    <p:sldId id="354" r:id="rId38"/>
    <p:sldId id="493" r:id="rId39"/>
    <p:sldId id="355" r:id="rId40"/>
    <p:sldId id="356" r:id="rId41"/>
    <p:sldId id="357" r:id="rId42"/>
    <p:sldId id="358" r:id="rId43"/>
    <p:sldId id="359" r:id="rId44"/>
    <p:sldId id="542" r:id="rId45"/>
    <p:sldId id="360" r:id="rId46"/>
    <p:sldId id="494" r:id="rId47"/>
    <p:sldId id="361" r:id="rId48"/>
    <p:sldId id="362" r:id="rId49"/>
    <p:sldId id="507" r:id="rId50"/>
    <p:sldId id="363" r:id="rId51"/>
    <p:sldId id="543" r:id="rId52"/>
    <p:sldId id="506" r:id="rId53"/>
    <p:sldId id="364" r:id="rId54"/>
    <p:sldId id="365" r:id="rId55"/>
    <p:sldId id="366" r:id="rId56"/>
    <p:sldId id="367" r:id="rId57"/>
    <p:sldId id="368" r:id="rId58"/>
    <p:sldId id="369" r:id="rId59"/>
    <p:sldId id="535" r:id="rId60"/>
    <p:sldId id="371" r:id="rId61"/>
    <p:sldId id="372" r:id="rId62"/>
    <p:sldId id="383" r:id="rId63"/>
    <p:sldId id="373" r:id="rId64"/>
    <p:sldId id="375" r:id="rId65"/>
    <p:sldId id="374" r:id="rId66"/>
    <p:sldId id="376" r:id="rId67"/>
    <p:sldId id="377" r:id="rId68"/>
    <p:sldId id="378" r:id="rId69"/>
    <p:sldId id="379" r:id="rId70"/>
    <p:sldId id="380" r:id="rId71"/>
    <p:sldId id="381" r:id="rId72"/>
    <p:sldId id="384" r:id="rId73"/>
    <p:sldId id="385" r:id="rId74"/>
    <p:sldId id="386" r:id="rId75"/>
    <p:sldId id="387" r:id="rId76"/>
    <p:sldId id="388" r:id="rId77"/>
    <p:sldId id="390" r:id="rId78"/>
    <p:sldId id="391" r:id="rId79"/>
    <p:sldId id="392" r:id="rId80"/>
    <p:sldId id="393" r:id="rId81"/>
    <p:sldId id="394" r:id="rId82"/>
    <p:sldId id="395" r:id="rId83"/>
    <p:sldId id="396" r:id="rId84"/>
    <p:sldId id="397" r:id="rId85"/>
    <p:sldId id="398" r:id="rId86"/>
    <p:sldId id="399" r:id="rId87"/>
    <p:sldId id="400" r:id="rId88"/>
    <p:sldId id="402" r:id="rId89"/>
    <p:sldId id="511" r:id="rId90"/>
    <p:sldId id="512" r:id="rId91"/>
    <p:sldId id="403" r:id="rId92"/>
    <p:sldId id="404" r:id="rId93"/>
    <p:sldId id="405" r:id="rId94"/>
    <p:sldId id="406" r:id="rId95"/>
    <p:sldId id="407" r:id="rId96"/>
    <p:sldId id="408" r:id="rId97"/>
    <p:sldId id="510" r:id="rId98"/>
    <p:sldId id="409" r:id="rId99"/>
    <p:sldId id="410" r:id="rId100"/>
    <p:sldId id="411" r:id="rId101"/>
    <p:sldId id="412" r:id="rId102"/>
    <p:sldId id="413" r:id="rId103"/>
    <p:sldId id="414" r:id="rId104"/>
    <p:sldId id="415" r:id="rId105"/>
    <p:sldId id="416" r:id="rId106"/>
    <p:sldId id="418" r:id="rId107"/>
    <p:sldId id="419" r:id="rId108"/>
    <p:sldId id="420" r:id="rId109"/>
    <p:sldId id="421" r:id="rId110"/>
    <p:sldId id="417" r:id="rId111"/>
    <p:sldId id="422" r:id="rId112"/>
    <p:sldId id="423" r:id="rId113"/>
    <p:sldId id="424" r:id="rId114"/>
    <p:sldId id="425" r:id="rId115"/>
    <p:sldId id="426" r:id="rId116"/>
    <p:sldId id="427" r:id="rId117"/>
    <p:sldId id="428" r:id="rId118"/>
    <p:sldId id="429" r:id="rId119"/>
    <p:sldId id="430" r:id="rId120"/>
    <p:sldId id="443" r:id="rId121"/>
    <p:sldId id="431" r:id="rId122"/>
    <p:sldId id="432" r:id="rId123"/>
    <p:sldId id="433" r:id="rId124"/>
    <p:sldId id="435" r:id="rId125"/>
    <p:sldId id="444" r:id="rId126"/>
    <p:sldId id="436" r:id="rId127"/>
    <p:sldId id="445" r:id="rId128"/>
    <p:sldId id="437" r:id="rId129"/>
    <p:sldId id="438" r:id="rId130"/>
    <p:sldId id="446" r:id="rId131"/>
    <p:sldId id="440" r:id="rId132"/>
    <p:sldId id="441" r:id="rId133"/>
    <p:sldId id="442" r:id="rId134"/>
    <p:sldId id="544" r:id="rId135"/>
    <p:sldId id="447" r:id="rId136"/>
    <p:sldId id="448" r:id="rId137"/>
    <p:sldId id="449" r:id="rId138"/>
    <p:sldId id="454" r:id="rId139"/>
    <p:sldId id="518" r:id="rId140"/>
    <p:sldId id="517" r:id="rId141"/>
    <p:sldId id="520" r:id="rId142"/>
    <p:sldId id="519" r:id="rId143"/>
    <p:sldId id="450" r:id="rId144"/>
    <p:sldId id="451" r:id="rId145"/>
    <p:sldId id="452" r:id="rId146"/>
    <p:sldId id="453" r:id="rId147"/>
    <p:sldId id="521" r:id="rId148"/>
    <p:sldId id="522" r:id="rId149"/>
    <p:sldId id="523" r:id="rId150"/>
    <p:sldId id="524" r:id="rId151"/>
    <p:sldId id="525" r:id="rId152"/>
    <p:sldId id="526" r:id="rId153"/>
    <p:sldId id="527" r:id="rId154"/>
    <p:sldId id="528" r:id="rId155"/>
    <p:sldId id="529" r:id="rId156"/>
    <p:sldId id="530" r:id="rId157"/>
    <p:sldId id="531" r:id="rId158"/>
    <p:sldId id="532" r:id="rId159"/>
    <p:sldId id="533" r:id="rId160"/>
    <p:sldId id="534" r:id="rId161"/>
    <p:sldId id="455" r:id="rId162"/>
    <p:sldId id="457" r:id="rId163"/>
    <p:sldId id="456" r:id="rId164"/>
    <p:sldId id="546" r:id="rId165"/>
    <p:sldId id="547" r:id="rId166"/>
    <p:sldId id="548" r:id="rId167"/>
    <p:sldId id="549" r:id="rId168"/>
    <p:sldId id="550" r:id="rId169"/>
    <p:sldId id="551" r:id="rId170"/>
    <p:sldId id="458" r:id="rId171"/>
    <p:sldId id="460" r:id="rId172"/>
    <p:sldId id="459" r:id="rId173"/>
    <p:sldId id="461" r:id="rId174"/>
    <p:sldId id="462" r:id="rId175"/>
    <p:sldId id="463" r:id="rId176"/>
    <p:sldId id="464" r:id="rId177"/>
    <p:sldId id="465" r:id="rId178"/>
    <p:sldId id="466" r:id="rId179"/>
    <p:sldId id="467" r:id="rId180"/>
    <p:sldId id="552" r:id="rId181"/>
    <p:sldId id="553" r:id="rId182"/>
    <p:sldId id="473" r:id="rId183"/>
    <p:sldId id="474" r:id="rId184"/>
    <p:sldId id="475" r:id="rId185"/>
    <p:sldId id="489" r:id="rId186"/>
    <p:sldId id="476" r:id="rId187"/>
    <p:sldId id="477" r:id="rId188"/>
    <p:sldId id="478" r:id="rId189"/>
    <p:sldId id="479" r:id="rId190"/>
    <p:sldId id="480" r:id="rId191"/>
    <p:sldId id="481" r:id="rId192"/>
    <p:sldId id="482" r:id="rId193"/>
    <p:sldId id="483" r:id="rId194"/>
    <p:sldId id="484" r:id="rId195"/>
    <p:sldId id="490" r:id="rId196"/>
    <p:sldId id="486" r:id="rId197"/>
    <p:sldId id="513" r:id="rId198"/>
    <p:sldId id="487" r:id="rId199"/>
    <p:sldId id="488" r:id="rId200"/>
    <p:sldId id="514" r:id="rId201"/>
    <p:sldId id="515" r:id="rId202"/>
    <p:sldId id="516" r:id="rId203"/>
  </p:sldIdLst>
  <p:sldSz cx="9144000" cy="6858000" type="screen4x3"/>
  <p:notesSz cx="6858000" cy="9144000"/>
  <p:defaultTextStyle>
    <a:defPPr>
      <a:defRPr lang="pt-PT"/>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15620"/>
    <p:restoredTop sz="94660"/>
  </p:normalViewPr>
  <p:slideViewPr>
    <p:cSldViewPr>
      <p:cViewPr varScale="1">
        <p:scale>
          <a:sx n="75" d="100"/>
          <a:sy n="75" d="100"/>
        </p:scale>
        <p:origin x="-1530"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17" Type="http://schemas.openxmlformats.org/officeDocument/2006/relationships/slide" Target="slides/slide116.xml"/><Relationship Id="rId21" Type="http://schemas.openxmlformats.org/officeDocument/2006/relationships/slide" Target="slides/slide20.xml"/><Relationship Id="rId42" Type="http://schemas.openxmlformats.org/officeDocument/2006/relationships/slide" Target="slides/slide41.xml"/><Relationship Id="rId63" Type="http://schemas.openxmlformats.org/officeDocument/2006/relationships/slide" Target="slides/slide62.xml"/><Relationship Id="rId84" Type="http://schemas.openxmlformats.org/officeDocument/2006/relationships/slide" Target="slides/slide83.xml"/><Relationship Id="rId138" Type="http://schemas.openxmlformats.org/officeDocument/2006/relationships/slide" Target="slides/slide137.xml"/><Relationship Id="rId159" Type="http://schemas.openxmlformats.org/officeDocument/2006/relationships/slide" Target="slides/slide158.xml"/><Relationship Id="rId170" Type="http://schemas.openxmlformats.org/officeDocument/2006/relationships/slide" Target="slides/slide169.xml"/><Relationship Id="rId191" Type="http://schemas.openxmlformats.org/officeDocument/2006/relationships/slide" Target="slides/slide190.xml"/><Relationship Id="rId205" Type="http://schemas.openxmlformats.org/officeDocument/2006/relationships/viewProps" Target="viewProps.xml"/><Relationship Id="rId16" Type="http://schemas.openxmlformats.org/officeDocument/2006/relationships/slide" Target="slides/slide15.xml"/><Relationship Id="rId107" Type="http://schemas.openxmlformats.org/officeDocument/2006/relationships/slide" Target="slides/slide106.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slide" Target="slides/slide101.xml"/><Relationship Id="rId123" Type="http://schemas.openxmlformats.org/officeDocument/2006/relationships/slide" Target="slides/slide122.xml"/><Relationship Id="rId128" Type="http://schemas.openxmlformats.org/officeDocument/2006/relationships/slide" Target="slides/slide127.xml"/><Relationship Id="rId144" Type="http://schemas.openxmlformats.org/officeDocument/2006/relationships/slide" Target="slides/slide143.xml"/><Relationship Id="rId149" Type="http://schemas.openxmlformats.org/officeDocument/2006/relationships/slide" Target="slides/slide148.xml"/><Relationship Id="rId5" Type="http://schemas.openxmlformats.org/officeDocument/2006/relationships/slide" Target="slides/slide4.xml"/><Relationship Id="rId90" Type="http://schemas.openxmlformats.org/officeDocument/2006/relationships/slide" Target="slides/slide89.xml"/><Relationship Id="rId95" Type="http://schemas.openxmlformats.org/officeDocument/2006/relationships/slide" Target="slides/slide94.xml"/><Relationship Id="rId160" Type="http://schemas.openxmlformats.org/officeDocument/2006/relationships/slide" Target="slides/slide159.xml"/><Relationship Id="rId165" Type="http://schemas.openxmlformats.org/officeDocument/2006/relationships/slide" Target="slides/slide164.xml"/><Relationship Id="rId181" Type="http://schemas.openxmlformats.org/officeDocument/2006/relationships/slide" Target="slides/slide180.xml"/><Relationship Id="rId186" Type="http://schemas.openxmlformats.org/officeDocument/2006/relationships/slide" Target="slides/slide185.xml"/><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113" Type="http://schemas.openxmlformats.org/officeDocument/2006/relationships/slide" Target="slides/slide112.xml"/><Relationship Id="rId118" Type="http://schemas.openxmlformats.org/officeDocument/2006/relationships/slide" Target="slides/slide117.xml"/><Relationship Id="rId134" Type="http://schemas.openxmlformats.org/officeDocument/2006/relationships/slide" Target="slides/slide133.xml"/><Relationship Id="rId139" Type="http://schemas.openxmlformats.org/officeDocument/2006/relationships/slide" Target="slides/slide138.xml"/><Relationship Id="rId80" Type="http://schemas.openxmlformats.org/officeDocument/2006/relationships/slide" Target="slides/slide79.xml"/><Relationship Id="rId85" Type="http://schemas.openxmlformats.org/officeDocument/2006/relationships/slide" Target="slides/slide84.xml"/><Relationship Id="rId150" Type="http://schemas.openxmlformats.org/officeDocument/2006/relationships/slide" Target="slides/slide149.xml"/><Relationship Id="rId155" Type="http://schemas.openxmlformats.org/officeDocument/2006/relationships/slide" Target="slides/slide154.xml"/><Relationship Id="rId171" Type="http://schemas.openxmlformats.org/officeDocument/2006/relationships/slide" Target="slides/slide170.xml"/><Relationship Id="rId176" Type="http://schemas.openxmlformats.org/officeDocument/2006/relationships/slide" Target="slides/slide175.xml"/><Relationship Id="rId192" Type="http://schemas.openxmlformats.org/officeDocument/2006/relationships/slide" Target="slides/slide191.xml"/><Relationship Id="rId197" Type="http://schemas.openxmlformats.org/officeDocument/2006/relationships/slide" Target="slides/slide196.xml"/><Relationship Id="rId206" Type="http://schemas.openxmlformats.org/officeDocument/2006/relationships/theme" Target="theme/theme1.xml"/><Relationship Id="rId201" Type="http://schemas.openxmlformats.org/officeDocument/2006/relationships/slide" Target="slides/slide200.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slide" Target="slides/slide102.xml"/><Relationship Id="rId108" Type="http://schemas.openxmlformats.org/officeDocument/2006/relationships/slide" Target="slides/slide107.xml"/><Relationship Id="rId124" Type="http://schemas.openxmlformats.org/officeDocument/2006/relationships/slide" Target="slides/slide123.xml"/><Relationship Id="rId129" Type="http://schemas.openxmlformats.org/officeDocument/2006/relationships/slide" Target="slides/slide128.xml"/><Relationship Id="rId54" Type="http://schemas.openxmlformats.org/officeDocument/2006/relationships/slide" Target="slides/slide53.xml"/><Relationship Id="rId70" Type="http://schemas.openxmlformats.org/officeDocument/2006/relationships/slide" Target="slides/slide69.xml"/><Relationship Id="rId75" Type="http://schemas.openxmlformats.org/officeDocument/2006/relationships/slide" Target="slides/slide74.xml"/><Relationship Id="rId91" Type="http://schemas.openxmlformats.org/officeDocument/2006/relationships/slide" Target="slides/slide90.xml"/><Relationship Id="rId96" Type="http://schemas.openxmlformats.org/officeDocument/2006/relationships/slide" Target="slides/slide95.xml"/><Relationship Id="rId140" Type="http://schemas.openxmlformats.org/officeDocument/2006/relationships/slide" Target="slides/slide139.xml"/><Relationship Id="rId145" Type="http://schemas.openxmlformats.org/officeDocument/2006/relationships/slide" Target="slides/slide144.xml"/><Relationship Id="rId161" Type="http://schemas.openxmlformats.org/officeDocument/2006/relationships/slide" Target="slides/slide160.xml"/><Relationship Id="rId166" Type="http://schemas.openxmlformats.org/officeDocument/2006/relationships/slide" Target="slides/slide165.xml"/><Relationship Id="rId182" Type="http://schemas.openxmlformats.org/officeDocument/2006/relationships/slide" Target="slides/slide181.xml"/><Relationship Id="rId187" Type="http://schemas.openxmlformats.org/officeDocument/2006/relationships/slide" Target="slides/slide186.xml"/><Relationship Id="rId1" Type="http://schemas.openxmlformats.org/officeDocument/2006/relationships/slideMaster" Target="slideMasters/slideMaster1.xml"/><Relationship Id="rId6" Type="http://schemas.openxmlformats.org/officeDocument/2006/relationships/slide" Target="slides/slide5.xml"/><Relationship Id="rId23" Type="http://schemas.openxmlformats.org/officeDocument/2006/relationships/slide" Target="slides/slide22.xml"/><Relationship Id="rId28" Type="http://schemas.openxmlformats.org/officeDocument/2006/relationships/slide" Target="slides/slide27.xml"/><Relationship Id="rId49" Type="http://schemas.openxmlformats.org/officeDocument/2006/relationships/slide" Target="slides/slide48.xml"/><Relationship Id="rId114" Type="http://schemas.openxmlformats.org/officeDocument/2006/relationships/slide" Target="slides/slide113.xml"/><Relationship Id="rId119" Type="http://schemas.openxmlformats.org/officeDocument/2006/relationships/slide" Target="slides/slide118.xml"/><Relationship Id="rId44" Type="http://schemas.openxmlformats.org/officeDocument/2006/relationships/slide" Target="slides/slide43.xml"/><Relationship Id="rId60" Type="http://schemas.openxmlformats.org/officeDocument/2006/relationships/slide" Target="slides/slide59.xml"/><Relationship Id="rId65" Type="http://schemas.openxmlformats.org/officeDocument/2006/relationships/slide" Target="slides/slide64.xml"/><Relationship Id="rId81" Type="http://schemas.openxmlformats.org/officeDocument/2006/relationships/slide" Target="slides/slide80.xml"/><Relationship Id="rId86" Type="http://schemas.openxmlformats.org/officeDocument/2006/relationships/slide" Target="slides/slide85.xml"/><Relationship Id="rId130" Type="http://schemas.openxmlformats.org/officeDocument/2006/relationships/slide" Target="slides/slide129.xml"/><Relationship Id="rId135" Type="http://schemas.openxmlformats.org/officeDocument/2006/relationships/slide" Target="slides/slide134.xml"/><Relationship Id="rId151" Type="http://schemas.openxmlformats.org/officeDocument/2006/relationships/slide" Target="slides/slide150.xml"/><Relationship Id="rId156" Type="http://schemas.openxmlformats.org/officeDocument/2006/relationships/slide" Target="slides/slide155.xml"/><Relationship Id="rId177" Type="http://schemas.openxmlformats.org/officeDocument/2006/relationships/slide" Target="slides/slide176.xml"/><Relationship Id="rId198" Type="http://schemas.openxmlformats.org/officeDocument/2006/relationships/slide" Target="slides/slide197.xml"/><Relationship Id="rId172" Type="http://schemas.openxmlformats.org/officeDocument/2006/relationships/slide" Target="slides/slide171.xml"/><Relationship Id="rId193" Type="http://schemas.openxmlformats.org/officeDocument/2006/relationships/slide" Target="slides/slide192.xml"/><Relationship Id="rId202" Type="http://schemas.openxmlformats.org/officeDocument/2006/relationships/slide" Target="slides/slide201.xml"/><Relationship Id="rId207" Type="http://schemas.openxmlformats.org/officeDocument/2006/relationships/tableStyles" Target="tableStyles.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109" Type="http://schemas.openxmlformats.org/officeDocument/2006/relationships/slide" Target="slides/slide10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slide" Target="slides/slide96.xml"/><Relationship Id="rId104" Type="http://schemas.openxmlformats.org/officeDocument/2006/relationships/slide" Target="slides/slide103.xml"/><Relationship Id="rId120" Type="http://schemas.openxmlformats.org/officeDocument/2006/relationships/slide" Target="slides/slide119.xml"/><Relationship Id="rId125" Type="http://schemas.openxmlformats.org/officeDocument/2006/relationships/slide" Target="slides/slide124.xml"/><Relationship Id="rId141" Type="http://schemas.openxmlformats.org/officeDocument/2006/relationships/slide" Target="slides/slide140.xml"/><Relationship Id="rId146" Type="http://schemas.openxmlformats.org/officeDocument/2006/relationships/slide" Target="slides/slide145.xml"/><Relationship Id="rId167" Type="http://schemas.openxmlformats.org/officeDocument/2006/relationships/slide" Target="slides/slide166.xml"/><Relationship Id="rId188" Type="http://schemas.openxmlformats.org/officeDocument/2006/relationships/slide" Target="slides/slide187.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slide" Target="slides/slide91.xml"/><Relationship Id="rId162" Type="http://schemas.openxmlformats.org/officeDocument/2006/relationships/slide" Target="slides/slide161.xml"/><Relationship Id="rId183" Type="http://schemas.openxmlformats.org/officeDocument/2006/relationships/slide" Target="slides/slide182.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slide" Target="slides/slide86.xml"/><Relationship Id="rId110" Type="http://schemas.openxmlformats.org/officeDocument/2006/relationships/slide" Target="slides/slide109.xml"/><Relationship Id="rId115" Type="http://schemas.openxmlformats.org/officeDocument/2006/relationships/slide" Target="slides/slide114.xml"/><Relationship Id="rId131" Type="http://schemas.openxmlformats.org/officeDocument/2006/relationships/slide" Target="slides/slide130.xml"/><Relationship Id="rId136" Type="http://schemas.openxmlformats.org/officeDocument/2006/relationships/slide" Target="slides/slide135.xml"/><Relationship Id="rId157" Type="http://schemas.openxmlformats.org/officeDocument/2006/relationships/slide" Target="slides/slide156.xml"/><Relationship Id="rId178" Type="http://schemas.openxmlformats.org/officeDocument/2006/relationships/slide" Target="slides/slide177.xml"/><Relationship Id="rId61" Type="http://schemas.openxmlformats.org/officeDocument/2006/relationships/slide" Target="slides/slide60.xml"/><Relationship Id="rId82" Type="http://schemas.openxmlformats.org/officeDocument/2006/relationships/slide" Target="slides/slide81.xml"/><Relationship Id="rId152" Type="http://schemas.openxmlformats.org/officeDocument/2006/relationships/slide" Target="slides/slide151.xml"/><Relationship Id="rId173" Type="http://schemas.openxmlformats.org/officeDocument/2006/relationships/slide" Target="slides/slide172.xml"/><Relationship Id="rId194" Type="http://schemas.openxmlformats.org/officeDocument/2006/relationships/slide" Target="slides/slide193.xml"/><Relationship Id="rId199" Type="http://schemas.openxmlformats.org/officeDocument/2006/relationships/slide" Target="slides/slide198.xml"/><Relationship Id="rId203" Type="http://schemas.openxmlformats.org/officeDocument/2006/relationships/slide" Target="slides/slide202.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slide" Target="slides/slide99.xml"/><Relationship Id="rId105" Type="http://schemas.openxmlformats.org/officeDocument/2006/relationships/slide" Target="slides/slide104.xml"/><Relationship Id="rId126" Type="http://schemas.openxmlformats.org/officeDocument/2006/relationships/slide" Target="slides/slide125.xml"/><Relationship Id="rId147" Type="http://schemas.openxmlformats.org/officeDocument/2006/relationships/slide" Target="slides/slide146.xml"/><Relationship Id="rId168" Type="http://schemas.openxmlformats.org/officeDocument/2006/relationships/slide" Target="slides/slide167.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slide" Target="slides/slide92.xml"/><Relationship Id="rId98" Type="http://schemas.openxmlformats.org/officeDocument/2006/relationships/slide" Target="slides/slide97.xml"/><Relationship Id="rId121" Type="http://schemas.openxmlformats.org/officeDocument/2006/relationships/slide" Target="slides/slide120.xml"/><Relationship Id="rId142" Type="http://schemas.openxmlformats.org/officeDocument/2006/relationships/slide" Target="slides/slide141.xml"/><Relationship Id="rId163" Type="http://schemas.openxmlformats.org/officeDocument/2006/relationships/slide" Target="slides/slide162.xml"/><Relationship Id="rId184" Type="http://schemas.openxmlformats.org/officeDocument/2006/relationships/slide" Target="slides/slide183.xml"/><Relationship Id="rId189" Type="http://schemas.openxmlformats.org/officeDocument/2006/relationships/slide" Target="slides/slide188.xml"/><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 Id="rId116" Type="http://schemas.openxmlformats.org/officeDocument/2006/relationships/slide" Target="slides/slide115.xml"/><Relationship Id="rId137" Type="http://schemas.openxmlformats.org/officeDocument/2006/relationships/slide" Target="slides/slide136.xml"/><Relationship Id="rId158" Type="http://schemas.openxmlformats.org/officeDocument/2006/relationships/slide" Target="slides/slide157.xml"/><Relationship Id="rId20" Type="http://schemas.openxmlformats.org/officeDocument/2006/relationships/slide" Target="slides/slide19.xml"/><Relationship Id="rId41" Type="http://schemas.openxmlformats.org/officeDocument/2006/relationships/slide" Target="slides/slide40.xml"/><Relationship Id="rId62" Type="http://schemas.openxmlformats.org/officeDocument/2006/relationships/slide" Target="slides/slide61.xml"/><Relationship Id="rId83" Type="http://schemas.openxmlformats.org/officeDocument/2006/relationships/slide" Target="slides/slide82.xml"/><Relationship Id="rId88" Type="http://schemas.openxmlformats.org/officeDocument/2006/relationships/slide" Target="slides/slide87.xml"/><Relationship Id="rId111" Type="http://schemas.openxmlformats.org/officeDocument/2006/relationships/slide" Target="slides/slide110.xml"/><Relationship Id="rId132" Type="http://schemas.openxmlformats.org/officeDocument/2006/relationships/slide" Target="slides/slide131.xml"/><Relationship Id="rId153" Type="http://schemas.openxmlformats.org/officeDocument/2006/relationships/slide" Target="slides/slide152.xml"/><Relationship Id="rId174" Type="http://schemas.openxmlformats.org/officeDocument/2006/relationships/slide" Target="slides/slide173.xml"/><Relationship Id="rId179" Type="http://schemas.openxmlformats.org/officeDocument/2006/relationships/slide" Target="slides/slide178.xml"/><Relationship Id="rId195" Type="http://schemas.openxmlformats.org/officeDocument/2006/relationships/slide" Target="slides/slide194.xml"/><Relationship Id="rId190" Type="http://schemas.openxmlformats.org/officeDocument/2006/relationships/slide" Target="slides/slide189.xml"/><Relationship Id="rId204" Type="http://schemas.openxmlformats.org/officeDocument/2006/relationships/presProps" Target="presProps.xml"/><Relationship Id="rId15" Type="http://schemas.openxmlformats.org/officeDocument/2006/relationships/slide" Target="slides/slide14.xml"/><Relationship Id="rId36" Type="http://schemas.openxmlformats.org/officeDocument/2006/relationships/slide" Target="slides/slide35.xml"/><Relationship Id="rId57" Type="http://schemas.openxmlformats.org/officeDocument/2006/relationships/slide" Target="slides/slide56.xml"/><Relationship Id="rId106" Type="http://schemas.openxmlformats.org/officeDocument/2006/relationships/slide" Target="slides/slide105.xml"/><Relationship Id="rId127" Type="http://schemas.openxmlformats.org/officeDocument/2006/relationships/slide" Target="slides/slide126.xml"/><Relationship Id="rId10" Type="http://schemas.openxmlformats.org/officeDocument/2006/relationships/slide" Target="slides/slide9.xml"/><Relationship Id="rId31" Type="http://schemas.openxmlformats.org/officeDocument/2006/relationships/slide" Target="slides/slide30.xml"/><Relationship Id="rId52" Type="http://schemas.openxmlformats.org/officeDocument/2006/relationships/slide" Target="slides/slide51.xml"/><Relationship Id="rId73" Type="http://schemas.openxmlformats.org/officeDocument/2006/relationships/slide" Target="slides/slide72.xml"/><Relationship Id="rId78" Type="http://schemas.openxmlformats.org/officeDocument/2006/relationships/slide" Target="slides/slide77.xml"/><Relationship Id="rId94" Type="http://schemas.openxmlformats.org/officeDocument/2006/relationships/slide" Target="slides/slide93.xml"/><Relationship Id="rId99" Type="http://schemas.openxmlformats.org/officeDocument/2006/relationships/slide" Target="slides/slide98.xml"/><Relationship Id="rId101" Type="http://schemas.openxmlformats.org/officeDocument/2006/relationships/slide" Target="slides/slide100.xml"/><Relationship Id="rId122" Type="http://schemas.openxmlformats.org/officeDocument/2006/relationships/slide" Target="slides/slide121.xml"/><Relationship Id="rId143" Type="http://schemas.openxmlformats.org/officeDocument/2006/relationships/slide" Target="slides/slide142.xml"/><Relationship Id="rId148" Type="http://schemas.openxmlformats.org/officeDocument/2006/relationships/slide" Target="slides/slide147.xml"/><Relationship Id="rId164" Type="http://schemas.openxmlformats.org/officeDocument/2006/relationships/slide" Target="slides/slide163.xml"/><Relationship Id="rId169" Type="http://schemas.openxmlformats.org/officeDocument/2006/relationships/slide" Target="slides/slide168.xml"/><Relationship Id="rId185" Type="http://schemas.openxmlformats.org/officeDocument/2006/relationships/slide" Target="slides/slide184.xml"/><Relationship Id="rId4" Type="http://schemas.openxmlformats.org/officeDocument/2006/relationships/slide" Target="slides/slide3.xml"/><Relationship Id="rId9" Type="http://schemas.openxmlformats.org/officeDocument/2006/relationships/slide" Target="slides/slide8.xml"/><Relationship Id="rId180" Type="http://schemas.openxmlformats.org/officeDocument/2006/relationships/slide" Target="slides/slide179.xml"/><Relationship Id="rId26" Type="http://schemas.openxmlformats.org/officeDocument/2006/relationships/slide" Target="slides/slide25.xml"/><Relationship Id="rId47" Type="http://schemas.openxmlformats.org/officeDocument/2006/relationships/slide" Target="slides/slide46.xml"/><Relationship Id="rId68" Type="http://schemas.openxmlformats.org/officeDocument/2006/relationships/slide" Target="slides/slide67.xml"/><Relationship Id="rId89" Type="http://schemas.openxmlformats.org/officeDocument/2006/relationships/slide" Target="slides/slide88.xml"/><Relationship Id="rId112" Type="http://schemas.openxmlformats.org/officeDocument/2006/relationships/slide" Target="slides/slide111.xml"/><Relationship Id="rId133" Type="http://schemas.openxmlformats.org/officeDocument/2006/relationships/slide" Target="slides/slide132.xml"/><Relationship Id="rId154" Type="http://schemas.openxmlformats.org/officeDocument/2006/relationships/slide" Target="slides/slide153.xml"/><Relationship Id="rId175" Type="http://schemas.openxmlformats.org/officeDocument/2006/relationships/slide" Target="slides/slide174.xml"/><Relationship Id="rId196" Type="http://schemas.openxmlformats.org/officeDocument/2006/relationships/slide" Target="slides/slide195.xml"/><Relationship Id="rId200" Type="http://schemas.openxmlformats.org/officeDocument/2006/relationships/slide" Target="slides/slide199.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2.png"/></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o de título">
    <p:spTree>
      <p:nvGrpSpPr>
        <p:cNvPr id="1" name=""/>
        <p:cNvGrpSpPr/>
        <p:nvPr/>
      </p:nvGrpSpPr>
      <p:grpSpPr>
        <a:xfrm>
          <a:off x="0" y="0"/>
          <a:ext cx="0" cy="0"/>
          <a:chOff x="0" y="0"/>
          <a:chExt cx="0" cy="0"/>
        </a:xfrm>
      </p:grpSpPr>
      <p:sp>
        <p:nvSpPr>
          <p:cNvPr id="7" name="Triângulo isósceles 6"/>
          <p:cNvSpPr/>
          <p:nvPr/>
        </p:nvSpPr>
        <p:spPr>
          <a:xfrm rot="16200000">
            <a:off x="7554353" y="5254283"/>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8" name="Título 7"/>
          <p:cNvSpPr>
            <a:spLocks noGrp="1"/>
          </p:cNvSpPr>
          <p:nvPr>
            <p:ph type="ctrTitle"/>
          </p:nvPr>
        </p:nvSpPr>
        <p:spPr>
          <a:xfrm>
            <a:off x="540544" y="776288"/>
            <a:ext cx="8062912" cy="1470025"/>
          </a:xfrm>
        </p:spPr>
        <p:txBody>
          <a:bodyPr anchor="b">
            <a:normAutofit/>
          </a:bodyPr>
          <a:lstStyle>
            <a:lvl1pPr algn="r">
              <a:defRPr sz="4400"/>
            </a:lvl1pPr>
          </a:lstStyle>
          <a:p>
            <a:r>
              <a:rPr kumimoji="0" lang="pt-PT" smtClean="0"/>
              <a:t>Clique para editar o estilo</a:t>
            </a:r>
            <a:endParaRPr kumimoji="0" lang="en-US"/>
          </a:p>
        </p:txBody>
      </p:sp>
      <p:sp>
        <p:nvSpPr>
          <p:cNvPr id="9" name="Subtítulo 8"/>
          <p:cNvSpPr>
            <a:spLocks noGrp="1"/>
          </p:cNvSpPr>
          <p:nvPr>
            <p:ph type="subTitle" idx="1"/>
          </p:nvPr>
        </p:nvSpPr>
        <p:spPr>
          <a:xfrm>
            <a:off x="540544" y="2250280"/>
            <a:ext cx="8062912" cy="1752600"/>
          </a:xfrm>
        </p:spPr>
        <p:txBody>
          <a:bodyPr/>
          <a:lstStyle>
            <a:lvl1pPr marL="0" marR="36576" indent="0" algn="r">
              <a:spcBef>
                <a:spcPts val="0"/>
              </a:spcBef>
              <a:buNone/>
              <a:defRPr>
                <a:ln>
                  <a:solidFill>
                    <a:schemeClr val="bg2"/>
                  </a:solidFill>
                </a:ln>
                <a:solidFill>
                  <a:schemeClr val="tx1">
                    <a:tint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PT" smtClean="0"/>
              <a:t>Faça clique para editar o estilo</a:t>
            </a:r>
            <a:endParaRPr kumimoji="0" lang="en-US"/>
          </a:p>
        </p:txBody>
      </p:sp>
      <p:sp>
        <p:nvSpPr>
          <p:cNvPr id="28" name="Marcador de Posição da Data 27"/>
          <p:cNvSpPr>
            <a:spLocks noGrp="1"/>
          </p:cNvSpPr>
          <p:nvPr>
            <p:ph type="dt" sz="half" idx="10"/>
          </p:nvPr>
        </p:nvSpPr>
        <p:spPr>
          <a:xfrm>
            <a:off x="1371600" y="6012656"/>
            <a:ext cx="5791200" cy="365125"/>
          </a:xfrm>
        </p:spPr>
        <p:txBody>
          <a:bodyPr tIns="0" bIns="0" anchor="t"/>
          <a:lstStyle>
            <a:lvl1pPr algn="r">
              <a:defRPr sz="1000"/>
            </a:lvl1pPr>
          </a:lstStyle>
          <a:p>
            <a:fld id="{E90541D6-A350-4CDC-9B82-3543AA4DE664}" type="datetimeFigureOut">
              <a:rPr lang="pt-PT" smtClean="0"/>
              <a:pPr/>
              <a:t>11-06-2011</a:t>
            </a:fld>
            <a:endParaRPr lang="pt-PT"/>
          </a:p>
        </p:txBody>
      </p:sp>
      <p:sp>
        <p:nvSpPr>
          <p:cNvPr id="17" name="Marcador de Posição do Rodapé 16"/>
          <p:cNvSpPr>
            <a:spLocks noGrp="1"/>
          </p:cNvSpPr>
          <p:nvPr>
            <p:ph type="ftr" sz="quarter" idx="11"/>
          </p:nvPr>
        </p:nvSpPr>
        <p:spPr>
          <a:xfrm>
            <a:off x="1371600" y="5650704"/>
            <a:ext cx="5791200" cy="365125"/>
          </a:xfrm>
        </p:spPr>
        <p:txBody>
          <a:bodyPr tIns="0" bIns="0" anchor="b"/>
          <a:lstStyle>
            <a:lvl1pPr algn="r">
              <a:defRPr sz="1100"/>
            </a:lvl1pPr>
          </a:lstStyle>
          <a:p>
            <a:endParaRPr lang="pt-PT"/>
          </a:p>
        </p:txBody>
      </p:sp>
      <p:sp>
        <p:nvSpPr>
          <p:cNvPr id="29" name="Marcador de Posição do Número do Diapositivo 28"/>
          <p:cNvSpPr>
            <a:spLocks noGrp="1"/>
          </p:cNvSpPr>
          <p:nvPr>
            <p:ph type="sldNum" sz="quarter" idx="12"/>
          </p:nvPr>
        </p:nvSpPr>
        <p:spPr>
          <a:xfrm>
            <a:off x="8392247" y="5752307"/>
            <a:ext cx="502920" cy="365125"/>
          </a:xfrm>
        </p:spPr>
        <p:txBody>
          <a:bodyPr anchor="ctr"/>
          <a:lstStyle>
            <a:lvl1pPr algn="ctr">
              <a:defRPr sz="1300">
                <a:solidFill>
                  <a:srgbClr val="FFFFFF"/>
                </a:solidFill>
              </a:defRPr>
            </a:lvl1pPr>
          </a:lstStyle>
          <a:p>
            <a:fld id="{3E10626D-0B56-45D6-8698-7FE4BD637A33}" type="slidenum">
              <a:rPr lang="pt-PT" smtClean="0"/>
              <a:pPr/>
              <a:t>‹nº›</a:t>
            </a:fld>
            <a:endParaRPr lang="pt-PT"/>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E90541D6-A350-4CDC-9B82-3543AA4DE664}" type="datetimeFigureOut">
              <a:rPr lang="pt-PT" smtClean="0"/>
              <a:pPr/>
              <a:t>11-06-2011</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E10626D-0B56-45D6-8698-7FE4BD637A33}" type="slidenum">
              <a:rPr lang="pt-PT" smtClean="0"/>
              <a:pPr/>
              <a:t>‹nº›</a:t>
            </a:fld>
            <a:endParaRPr lang="pt-PT"/>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ítulo vertical e texto">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781800" y="381000"/>
            <a:ext cx="1905000" cy="5486400"/>
          </a:xfrm>
        </p:spPr>
        <p:txBody>
          <a:bodyPr vert="eaVert"/>
          <a:lstStyle/>
          <a:p>
            <a:r>
              <a:rPr kumimoji="0" lang="pt-PT" smtClean="0"/>
              <a:t>Clique para editar o estilo</a:t>
            </a:r>
            <a:endParaRPr kumimoji="0" lang="en-US"/>
          </a:p>
        </p:txBody>
      </p:sp>
      <p:sp>
        <p:nvSpPr>
          <p:cNvPr id="3" name="Marcador de Posição de Texto Vertical 2"/>
          <p:cNvSpPr>
            <a:spLocks noGrp="1"/>
          </p:cNvSpPr>
          <p:nvPr>
            <p:ph type="body" orient="vert" idx="1"/>
          </p:nvPr>
        </p:nvSpPr>
        <p:spPr>
          <a:xfrm>
            <a:off x="457200" y="381000"/>
            <a:ext cx="6248400" cy="5486400"/>
          </a:xfrm>
        </p:spPr>
        <p:txBody>
          <a:bodyPr vert="eaVert"/>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p:txBody>
          <a:bodyPr/>
          <a:lstStyle/>
          <a:p>
            <a:fld id="{E90541D6-A350-4CDC-9B82-3543AA4DE664}" type="datetimeFigureOut">
              <a:rPr lang="pt-PT" smtClean="0"/>
              <a:pPr/>
              <a:t>11-06-2011</a:t>
            </a:fld>
            <a:endParaRPr lang="pt-PT"/>
          </a:p>
        </p:txBody>
      </p:sp>
      <p:sp>
        <p:nvSpPr>
          <p:cNvPr id="5" name="Marcador de Posição do Rodapé 4"/>
          <p:cNvSpPr>
            <a:spLocks noGrp="1"/>
          </p:cNvSpPr>
          <p:nvPr>
            <p:ph type="ftr" sz="quarter" idx="11"/>
          </p:nvPr>
        </p:nvSpPr>
        <p:spPr/>
        <p:txBody>
          <a:bodyPr/>
          <a:lstStyle/>
          <a:p>
            <a:endParaRPr lang="pt-PT"/>
          </a:p>
        </p:txBody>
      </p:sp>
      <p:sp>
        <p:nvSpPr>
          <p:cNvPr id="6" name="Marcador de Posição do Número do Diapositivo 5"/>
          <p:cNvSpPr>
            <a:spLocks noGrp="1"/>
          </p:cNvSpPr>
          <p:nvPr>
            <p:ph type="sldNum" sz="quarter" idx="12"/>
          </p:nvPr>
        </p:nvSpPr>
        <p:spPr/>
        <p:txBody>
          <a:bodyPr/>
          <a:lstStyle/>
          <a:p>
            <a:fld id="{3E10626D-0B56-45D6-8698-7FE4BD637A33}" type="slidenum">
              <a:rPr lang="pt-PT" smtClean="0"/>
              <a:pPr/>
              <a:t>‹nº›</a:t>
            </a:fld>
            <a:endParaRPr lang="pt-PT"/>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objecto">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1399032"/>
          </a:xfrm>
        </p:spPr>
        <p:txBody>
          <a:bodyPr/>
          <a:lstStyle/>
          <a:p>
            <a:r>
              <a:rPr kumimoji="0" lang="pt-PT" smtClean="0"/>
              <a:t>Clique para editar o estilo</a:t>
            </a:r>
            <a:endParaRPr kumimoji="0" lang="en-US"/>
          </a:p>
        </p:txBody>
      </p:sp>
      <p:sp>
        <p:nvSpPr>
          <p:cNvPr id="3" name="Marcador de Posição de Conteúdo 2"/>
          <p:cNvSpPr>
            <a:spLocks noGrp="1"/>
          </p:cNvSpPr>
          <p:nvPr>
            <p:ph idx="1"/>
          </p:nvPr>
        </p:nvSpPr>
        <p:spPr>
          <a:xfrm>
            <a:off x="457200" y="1882808"/>
            <a:ext cx="8229600" cy="4572000"/>
          </a:xfrm>
        </p:spPr>
        <p:txBody>
          <a:body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a Data 3"/>
          <p:cNvSpPr>
            <a:spLocks noGrp="1"/>
          </p:cNvSpPr>
          <p:nvPr>
            <p:ph type="dt" sz="half" idx="10"/>
          </p:nvPr>
        </p:nvSpPr>
        <p:spPr>
          <a:xfrm>
            <a:off x="4791456" y="6480048"/>
            <a:ext cx="2133600" cy="301752"/>
          </a:xfrm>
        </p:spPr>
        <p:txBody>
          <a:bodyPr/>
          <a:lstStyle/>
          <a:p>
            <a:fld id="{E90541D6-A350-4CDC-9B82-3543AA4DE664}" type="datetimeFigureOut">
              <a:rPr lang="pt-PT" smtClean="0"/>
              <a:pPr/>
              <a:t>11-06-2011</a:t>
            </a:fld>
            <a:endParaRPr lang="pt-PT"/>
          </a:p>
        </p:txBody>
      </p:sp>
      <p:sp>
        <p:nvSpPr>
          <p:cNvPr id="5" name="Marcador de Posição do Rodapé 4"/>
          <p:cNvSpPr>
            <a:spLocks noGrp="1"/>
          </p:cNvSpPr>
          <p:nvPr>
            <p:ph type="ftr" sz="quarter" idx="11"/>
          </p:nvPr>
        </p:nvSpPr>
        <p:spPr>
          <a:xfrm>
            <a:off x="457200" y="6480969"/>
            <a:ext cx="4260056" cy="300831"/>
          </a:xfrm>
        </p:spPr>
        <p:txBody>
          <a:bodyPr/>
          <a:lstStyle/>
          <a:p>
            <a:endParaRPr lang="pt-PT"/>
          </a:p>
        </p:txBody>
      </p:sp>
      <p:sp>
        <p:nvSpPr>
          <p:cNvPr id="6" name="Marcador de Posição do Número do Diapositivo 5"/>
          <p:cNvSpPr>
            <a:spLocks noGrp="1"/>
          </p:cNvSpPr>
          <p:nvPr>
            <p:ph type="sldNum" sz="quarter" idx="12"/>
          </p:nvPr>
        </p:nvSpPr>
        <p:spPr/>
        <p:txBody>
          <a:bodyPr/>
          <a:lstStyle/>
          <a:p>
            <a:fld id="{3E10626D-0B56-45D6-8698-7FE4BD637A33}" type="slidenum">
              <a:rPr lang="pt-PT" smtClean="0"/>
              <a:pPr/>
              <a:t>‹nº›</a:t>
            </a:fld>
            <a:endParaRPr lang="pt-PT"/>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cção">
    <p:bg>
      <p:bgRef idx="1002">
        <a:schemeClr val="bg1"/>
      </p:bgRef>
    </p:bg>
    <p:spTree>
      <p:nvGrpSpPr>
        <p:cNvPr id="1" name=""/>
        <p:cNvGrpSpPr/>
        <p:nvPr/>
      </p:nvGrpSpPr>
      <p:grpSpPr>
        <a:xfrm>
          <a:off x="0" y="0"/>
          <a:ext cx="0" cy="0"/>
          <a:chOff x="0" y="0"/>
          <a:chExt cx="0" cy="0"/>
        </a:xfrm>
      </p:grpSpPr>
      <p:sp>
        <p:nvSpPr>
          <p:cNvPr id="9" name="Triângulo rectângulo 8"/>
          <p:cNvSpPr/>
          <p:nvPr/>
        </p:nvSpPr>
        <p:spPr>
          <a:xfrm flipV="1">
            <a:off x="7034" y="7034"/>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marL="0" algn="ctr" defTabSz="914400" rtl="0" eaLnBrk="1" latinLnBrk="0" hangingPunct="1"/>
            <a:endParaRPr kumimoji="0" lang="en-US" sz="1800" kern="1200">
              <a:solidFill>
                <a:schemeClr val="lt1"/>
              </a:solidFill>
              <a:latin typeface="+mn-lt"/>
              <a:ea typeface="+mn-ea"/>
              <a:cs typeface="+mn-cs"/>
            </a:endParaRPr>
          </a:p>
        </p:txBody>
      </p:sp>
      <p:sp>
        <p:nvSpPr>
          <p:cNvPr id="8" name="Triângulo isósceles 7"/>
          <p:cNvSpPr/>
          <p:nvPr/>
        </p:nvSpPr>
        <p:spPr>
          <a:xfrm rot="5400000" flipV="1">
            <a:off x="7554353" y="309490"/>
            <a:ext cx="1892949" cy="1294228"/>
          </a:xfrm>
          <a:prstGeom prst="triangle">
            <a:avLst>
              <a:gd name="adj" fmla="val 51323"/>
            </a:avLst>
          </a:prstGeom>
          <a:gradFill flip="none" rotWithShape="1">
            <a:gsLst>
              <a:gs pos="0">
                <a:schemeClr val="accent1">
                  <a:shade val="30000"/>
                  <a:satMod val="155000"/>
                  <a:alpha val="100000"/>
                </a:schemeClr>
              </a:gs>
              <a:gs pos="60000">
                <a:schemeClr val="accent1">
                  <a:satMod val="160000"/>
                  <a:alpha val="100000"/>
                </a:schemeClr>
              </a:gs>
              <a:gs pos="100000">
                <a:schemeClr val="accent1">
                  <a:tint val="70000"/>
                  <a:satMod val="200000"/>
                  <a:alpha val="100000"/>
                </a:schemeClr>
              </a:gs>
            </a:gsLst>
            <a:lin ang="155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sp>
        <p:nvSpPr>
          <p:cNvPr id="4" name="Marcador de Posição da Data 3"/>
          <p:cNvSpPr>
            <a:spLocks noGrp="1"/>
          </p:cNvSpPr>
          <p:nvPr>
            <p:ph type="dt" sz="half" idx="10"/>
          </p:nvPr>
        </p:nvSpPr>
        <p:spPr>
          <a:xfrm>
            <a:off x="6955632" y="6477000"/>
            <a:ext cx="2133600" cy="304800"/>
          </a:xfrm>
        </p:spPr>
        <p:txBody>
          <a:bodyPr/>
          <a:lstStyle/>
          <a:p>
            <a:fld id="{E90541D6-A350-4CDC-9B82-3543AA4DE664}" type="datetimeFigureOut">
              <a:rPr lang="pt-PT" smtClean="0"/>
              <a:pPr/>
              <a:t>11-06-2011</a:t>
            </a:fld>
            <a:endParaRPr lang="pt-PT"/>
          </a:p>
        </p:txBody>
      </p:sp>
      <p:sp>
        <p:nvSpPr>
          <p:cNvPr id="5" name="Marcador de Posição do Rodapé 4"/>
          <p:cNvSpPr>
            <a:spLocks noGrp="1"/>
          </p:cNvSpPr>
          <p:nvPr>
            <p:ph type="ftr" sz="quarter" idx="11"/>
          </p:nvPr>
        </p:nvSpPr>
        <p:spPr>
          <a:xfrm>
            <a:off x="2619376" y="6480969"/>
            <a:ext cx="4260056" cy="300831"/>
          </a:xfrm>
        </p:spPr>
        <p:txBody>
          <a:bodyPr/>
          <a:lstStyle/>
          <a:p>
            <a:endParaRPr lang="pt-PT"/>
          </a:p>
        </p:txBody>
      </p:sp>
      <p:sp>
        <p:nvSpPr>
          <p:cNvPr id="6" name="Marcador de Posição do Número do Diapositivo 5"/>
          <p:cNvSpPr>
            <a:spLocks noGrp="1"/>
          </p:cNvSpPr>
          <p:nvPr>
            <p:ph type="sldNum" sz="quarter" idx="12"/>
          </p:nvPr>
        </p:nvSpPr>
        <p:spPr>
          <a:xfrm>
            <a:off x="8451056" y="809624"/>
            <a:ext cx="502920" cy="300831"/>
          </a:xfrm>
        </p:spPr>
        <p:txBody>
          <a:bodyPr/>
          <a:lstStyle/>
          <a:p>
            <a:fld id="{3E10626D-0B56-45D6-8698-7FE4BD637A33}" type="slidenum">
              <a:rPr lang="pt-PT" smtClean="0"/>
              <a:pPr/>
              <a:t>‹nº›</a:t>
            </a:fld>
            <a:endParaRPr lang="pt-PT"/>
          </a:p>
        </p:txBody>
      </p:sp>
      <p:cxnSp>
        <p:nvCxnSpPr>
          <p:cNvPr id="11" name="Conexão recta 10"/>
          <p:cNvCxnSpPr/>
          <p:nvPr/>
        </p:nvCxnSpPr>
        <p:spPr>
          <a:xfrm rot="10800000">
            <a:off x="6468794" y="9381"/>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0" name="Conexão recta 9"/>
          <p:cNvCxnSpPr/>
          <p:nvPr/>
        </p:nvCxnSpPr>
        <p:spPr>
          <a:xfrm flipV="1">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 name="Título 1"/>
          <p:cNvSpPr>
            <a:spLocks noGrp="1"/>
          </p:cNvSpPr>
          <p:nvPr>
            <p:ph type="title"/>
          </p:nvPr>
        </p:nvSpPr>
        <p:spPr>
          <a:xfrm>
            <a:off x="381000" y="271464"/>
            <a:ext cx="7239000" cy="1362075"/>
          </a:xfrm>
        </p:spPr>
        <p:txBody>
          <a:bodyPr anchor="ctr"/>
          <a:lstStyle>
            <a:lvl1pPr marL="0" algn="l">
              <a:buNone/>
              <a:defRPr sz="3600" b="1" cap="none" baseline="0"/>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381000" y="1633536"/>
            <a:ext cx="3886200" cy="2286000"/>
          </a:xfrm>
        </p:spPr>
        <p:txBody>
          <a:bodyPr anchor="t"/>
          <a:lstStyle>
            <a:lvl1pPr marL="54864" indent="0" algn="l">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PT" smtClean="0"/>
              <a:t>Clique para editar os estilos</a:t>
            </a:r>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Conteúdo Dup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marL="0" algn="l">
              <a:defRPr/>
            </a:lvl1pPr>
          </a:lstStyle>
          <a:p>
            <a:r>
              <a:rPr kumimoji="0" lang="pt-PT" smtClean="0"/>
              <a:t>Clique para editar o estilo</a:t>
            </a:r>
            <a:endParaRPr kumimoji="0" lang="en-US"/>
          </a:p>
        </p:txBody>
      </p:sp>
      <p:sp>
        <p:nvSpPr>
          <p:cNvPr id="3" name="Marcador de Posição de Conteúdo 2"/>
          <p:cNvSpPr>
            <a:spLocks noGrp="1"/>
          </p:cNvSpPr>
          <p:nvPr>
            <p:ph sz="half" idx="1"/>
          </p:nvPr>
        </p:nvSpPr>
        <p:spPr>
          <a:xfrm>
            <a:off x="457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4" name="Marcador de Posição de Conteúdo 3"/>
          <p:cNvSpPr>
            <a:spLocks noGrp="1"/>
          </p:cNvSpPr>
          <p:nvPr>
            <p:ph sz="half" idx="2"/>
          </p:nvPr>
        </p:nvSpPr>
        <p:spPr>
          <a:xfrm>
            <a:off x="4648200" y="1722437"/>
            <a:ext cx="4038600" cy="4525963"/>
          </a:xfrm>
        </p:spPr>
        <p:txBody>
          <a:bodyPr/>
          <a:lstStyle>
            <a:lvl1pPr>
              <a:defRPr sz="2600"/>
            </a:lvl1pPr>
            <a:lvl2pPr>
              <a:defRPr sz="2400"/>
            </a:lvl2pPr>
            <a:lvl3pPr>
              <a:defRPr sz="2000"/>
            </a:lvl3pPr>
            <a:lvl4pPr>
              <a:defRPr sz="1800"/>
            </a:lvl4pPr>
            <a:lvl5pPr>
              <a:defRPr sz="18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a:xfrm>
            <a:off x="4791456" y="6480969"/>
            <a:ext cx="2133600" cy="301752"/>
          </a:xfrm>
        </p:spPr>
        <p:txBody>
          <a:bodyPr/>
          <a:lstStyle/>
          <a:p>
            <a:fld id="{E90541D6-A350-4CDC-9B82-3543AA4DE664}" type="datetimeFigureOut">
              <a:rPr lang="pt-PT" smtClean="0"/>
              <a:pPr/>
              <a:t>11-06-2011</a:t>
            </a:fld>
            <a:endParaRPr lang="pt-PT"/>
          </a:p>
        </p:txBody>
      </p:sp>
      <p:sp>
        <p:nvSpPr>
          <p:cNvPr id="6" name="Marcador de Posição do Rodapé 5"/>
          <p:cNvSpPr>
            <a:spLocks noGrp="1"/>
          </p:cNvSpPr>
          <p:nvPr>
            <p:ph type="ftr" sz="quarter" idx="11"/>
          </p:nvPr>
        </p:nvSpPr>
        <p:spPr>
          <a:xfrm>
            <a:off x="457200" y="6480969"/>
            <a:ext cx="4260056" cy="301752"/>
          </a:xfrm>
        </p:spPr>
        <p:txBody>
          <a:bodyPr/>
          <a:lstStyle/>
          <a:p>
            <a:endParaRPr lang="pt-PT"/>
          </a:p>
        </p:txBody>
      </p:sp>
      <p:sp>
        <p:nvSpPr>
          <p:cNvPr id="7" name="Marcador de Posição do Número do Diapositivo 6"/>
          <p:cNvSpPr>
            <a:spLocks noGrp="1"/>
          </p:cNvSpPr>
          <p:nvPr>
            <p:ph type="sldNum" sz="quarter" idx="12"/>
          </p:nvPr>
        </p:nvSpPr>
        <p:spPr>
          <a:xfrm>
            <a:off x="7589520" y="6480969"/>
            <a:ext cx="502920" cy="301752"/>
          </a:xfrm>
        </p:spPr>
        <p:txBody>
          <a:bodyPr/>
          <a:lstStyle/>
          <a:p>
            <a:fld id="{3E10626D-0B56-45D6-8698-7FE4BD637A33}" type="slidenum">
              <a:rPr lang="pt-PT" smtClean="0"/>
              <a:pPr/>
              <a:t>‹nº›</a:t>
            </a:fld>
            <a:endParaRPr lang="pt-PT"/>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bg>
      <p:bgRef idx="1002">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248198" y="290732"/>
            <a:ext cx="1066800" cy="6153912"/>
          </a:xfrm>
        </p:spPr>
        <p:txBody>
          <a:bodyPr vert="vert270" anchor="b"/>
          <a:lstStyle>
            <a:lvl1pPr marL="0" algn="ctr">
              <a:defRPr sz="3300" b="1">
                <a:ln w="6350">
                  <a:solidFill>
                    <a:schemeClr val="tx1"/>
                  </a:solidFill>
                </a:ln>
                <a:solidFill>
                  <a:schemeClr val="tx1"/>
                </a:solidFill>
              </a:defRPr>
            </a:lvl1pPr>
          </a:lstStyle>
          <a:p>
            <a:r>
              <a:rPr kumimoji="0" lang="pt-PT" smtClean="0"/>
              <a:t>Clique para editar o estilo</a:t>
            </a:r>
            <a:endParaRPr kumimoji="0" lang="en-US"/>
          </a:p>
        </p:txBody>
      </p:sp>
      <p:sp>
        <p:nvSpPr>
          <p:cNvPr id="3" name="Marcador de Posição do Texto 2"/>
          <p:cNvSpPr>
            <a:spLocks noGrp="1"/>
          </p:cNvSpPr>
          <p:nvPr>
            <p:ph type="body" idx="1"/>
          </p:nvPr>
        </p:nvSpPr>
        <p:spPr>
          <a:xfrm>
            <a:off x="1365006" y="290732"/>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Clique para editar os estilos</a:t>
            </a:r>
          </a:p>
        </p:txBody>
      </p:sp>
      <p:sp>
        <p:nvSpPr>
          <p:cNvPr id="4" name="Marcador de Posição do Texto 3"/>
          <p:cNvSpPr>
            <a:spLocks noGrp="1"/>
          </p:cNvSpPr>
          <p:nvPr>
            <p:ph type="body" sz="half" idx="3"/>
          </p:nvPr>
        </p:nvSpPr>
        <p:spPr>
          <a:xfrm>
            <a:off x="1365006" y="3427124"/>
            <a:ext cx="581024" cy="3017520"/>
          </a:xfrm>
          <a:solidFill>
            <a:schemeClr val="bg1"/>
          </a:solidFill>
          <a:ln w="12700">
            <a:noFill/>
          </a:ln>
        </p:spPr>
        <p:txBody>
          <a:bodyPr vert="vert270" anchor="ctr"/>
          <a:lstStyle>
            <a:lvl1pPr marL="0" indent="0" algn="ctr">
              <a:buNone/>
              <a:defRPr sz="1600" b="0">
                <a:solidFill>
                  <a:schemeClr val="tx1"/>
                </a:solidFill>
              </a:defRPr>
            </a:lvl1pPr>
            <a:lvl2pPr>
              <a:buNone/>
              <a:defRPr sz="2000" b="1"/>
            </a:lvl2pPr>
            <a:lvl3pPr>
              <a:buNone/>
              <a:defRPr sz="1800" b="1"/>
            </a:lvl3pPr>
            <a:lvl4pPr>
              <a:buNone/>
              <a:defRPr sz="1600" b="1"/>
            </a:lvl4pPr>
            <a:lvl5pPr>
              <a:buNone/>
              <a:defRPr sz="1600" b="1"/>
            </a:lvl5pPr>
          </a:lstStyle>
          <a:p>
            <a:pPr lvl="0" eaLnBrk="1" latinLnBrk="0" hangingPunct="1"/>
            <a:r>
              <a:rPr kumimoji="0" lang="pt-PT" smtClean="0"/>
              <a:t>Clique para editar os estilos</a:t>
            </a:r>
          </a:p>
        </p:txBody>
      </p:sp>
      <p:sp>
        <p:nvSpPr>
          <p:cNvPr id="5" name="Marcador de Posição de Conteúdo 4"/>
          <p:cNvSpPr>
            <a:spLocks noGrp="1"/>
          </p:cNvSpPr>
          <p:nvPr>
            <p:ph sz="quarter" idx="2"/>
          </p:nvPr>
        </p:nvSpPr>
        <p:spPr>
          <a:xfrm>
            <a:off x="2022230" y="290732"/>
            <a:ext cx="6858000" cy="3017520"/>
          </a:xfrm>
        </p:spPr>
        <p:txBody>
          <a:bodyPr/>
          <a:lstStyle>
            <a:lvl1pPr algn="l">
              <a:defRPr sz="2400"/>
            </a:lvl1pPr>
            <a:lvl2pPr algn="l">
              <a:defRPr sz="2000"/>
            </a:lvl2pPr>
            <a:lvl3pPr algn="l">
              <a:defRPr sz="1800"/>
            </a:lvl3pPr>
            <a:lvl4pPr algn="l">
              <a:defRPr sz="1600"/>
            </a:lvl4pPr>
            <a:lvl5pPr algn="l">
              <a:defRPr sz="16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6" name="Marcador de Posição de Conteúdo 5"/>
          <p:cNvSpPr>
            <a:spLocks noGrp="1"/>
          </p:cNvSpPr>
          <p:nvPr>
            <p:ph sz="quarter" idx="4"/>
          </p:nvPr>
        </p:nvSpPr>
        <p:spPr>
          <a:xfrm>
            <a:off x="2022230" y="3427124"/>
            <a:ext cx="6858000" cy="3017520"/>
          </a:xfrm>
        </p:spPr>
        <p:txBody>
          <a:bodyPr/>
          <a:lstStyle>
            <a:lvl1pPr>
              <a:defRPr sz="2400"/>
            </a:lvl1pPr>
            <a:lvl2pPr>
              <a:defRPr sz="2000"/>
            </a:lvl2pPr>
            <a:lvl3pPr>
              <a:defRPr sz="1800"/>
            </a:lvl3pPr>
            <a:lvl4pPr>
              <a:defRPr sz="1600"/>
            </a:lvl4pPr>
            <a:lvl5pPr>
              <a:defRPr sz="16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7" name="Marcador de Posição da Data 6"/>
          <p:cNvSpPr>
            <a:spLocks noGrp="1"/>
          </p:cNvSpPr>
          <p:nvPr>
            <p:ph type="dt" sz="half" idx="10"/>
          </p:nvPr>
        </p:nvSpPr>
        <p:spPr>
          <a:xfrm>
            <a:off x="4791456" y="6480969"/>
            <a:ext cx="2130552" cy="301752"/>
          </a:xfrm>
        </p:spPr>
        <p:txBody>
          <a:bodyPr/>
          <a:lstStyle/>
          <a:p>
            <a:fld id="{E90541D6-A350-4CDC-9B82-3543AA4DE664}" type="datetimeFigureOut">
              <a:rPr lang="pt-PT" smtClean="0"/>
              <a:pPr/>
              <a:t>11-06-2011</a:t>
            </a:fld>
            <a:endParaRPr lang="pt-PT"/>
          </a:p>
        </p:txBody>
      </p:sp>
      <p:sp>
        <p:nvSpPr>
          <p:cNvPr id="8" name="Marcador de Posição do Rodapé 7"/>
          <p:cNvSpPr>
            <a:spLocks noGrp="1"/>
          </p:cNvSpPr>
          <p:nvPr>
            <p:ph type="ftr" sz="quarter" idx="11"/>
          </p:nvPr>
        </p:nvSpPr>
        <p:spPr>
          <a:xfrm>
            <a:off x="457200" y="6480969"/>
            <a:ext cx="4261104" cy="301752"/>
          </a:xfrm>
        </p:spPr>
        <p:txBody>
          <a:bodyPr/>
          <a:lstStyle/>
          <a:p>
            <a:endParaRPr lang="pt-PT"/>
          </a:p>
        </p:txBody>
      </p:sp>
      <p:sp>
        <p:nvSpPr>
          <p:cNvPr id="9" name="Marcador de Posição do Número do Diapositivo 8"/>
          <p:cNvSpPr>
            <a:spLocks noGrp="1"/>
          </p:cNvSpPr>
          <p:nvPr>
            <p:ph type="sldNum" sz="quarter" idx="12"/>
          </p:nvPr>
        </p:nvSpPr>
        <p:spPr>
          <a:xfrm>
            <a:off x="7589520" y="6483096"/>
            <a:ext cx="502920" cy="301752"/>
          </a:xfrm>
        </p:spPr>
        <p:txBody>
          <a:bodyPr/>
          <a:lstStyle>
            <a:lvl1pPr algn="ctr">
              <a:defRPr/>
            </a:lvl1pPr>
          </a:lstStyle>
          <a:p>
            <a:fld id="{3E10626D-0B56-45D6-8698-7FE4BD637A33}"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 título">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lvl1pPr>
              <a:defRPr b="0"/>
            </a:lvl1pPr>
          </a:lstStyle>
          <a:p>
            <a:r>
              <a:rPr kumimoji="0" lang="pt-PT" smtClean="0"/>
              <a:t>Clique para editar o estilo</a:t>
            </a:r>
            <a:endParaRPr kumimoji="0" lang="en-US"/>
          </a:p>
        </p:txBody>
      </p:sp>
      <p:sp>
        <p:nvSpPr>
          <p:cNvPr id="3" name="Marcador de Posição da Data 2"/>
          <p:cNvSpPr>
            <a:spLocks noGrp="1"/>
          </p:cNvSpPr>
          <p:nvPr>
            <p:ph type="dt" sz="half" idx="10"/>
          </p:nvPr>
        </p:nvSpPr>
        <p:spPr/>
        <p:txBody>
          <a:bodyPr/>
          <a:lstStyle/>
          <a:p>
            <a:fld id="{E90541D6-A350-4CDC-9B82-3543AA4DE664}" type="datetimeFigureOut">
              <a:rPr lang="pt-PT" smtClean="0"/>
              <a:pPr/>
              <a:t>11-06-2011</a:t>
            </a:fld>
            <a:endParaRPr lang="pt-PT"/>
          </a:p>
        </p:txBody>
      </p:sp>
      <p:sp>
        <p:nvSpPr>
          <p:cNvPr id="4" name="Marcador de Posição do Rodapé 3"/>
          <p:cNvSpPr>
            <a:spLocks noGrp="1"/>
          </p:cNvSpPr>
          <p:nvPr>
            <p:ph type="ftr" sz="quarter" idx="11"/>
          </p:nvPr>
        </p:nvSpPr>
        <p:spPr/>
        <p:txBody>
          <a:bodyPr/>
          <a:lstStyle/>
          <a:p>
            <a:endParaRPr lang="pt-PT"/>
          </a:p>
        </p:txBody>
      </p:sp>
      <p:sp>
        <p:nvSpPr>
          <p:cNvPr id="5" name="Marcador de Posição do Número do Diapositivo 4"/>
          <p:cNvSpPr>
            <a:spLocks noGrp="1"/>
          </p:cNvSpPr>
          <p:nvPr>
            <p:ph type="sldNum" sz="quarter" idx="12"/>
          </p:nvPr>
        </p:nvSpPr>
        <p:spPr/>
        <p:txBody>
          <a:bodyPr/>
          <a:lstStyle/>
          <a:p>
            <a:fld id="{3E10626D-0B56-45D6-8698-7FE4BD637A33}" type="slidenum">
              <a:rPr lang="pt-PT" smtClean="0"/>
              <a:pPr/>
              <a:t>‹nº›</a:t>
            </a:fld>
            <a:endParaRPr lang="pt-PT"/>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Em branco">
    <p:spTree>
      <p:nvGrpSpPr>
        <p:cNvPr id="1" name=""/>
        <p:cNvGrpSpPr/>
        <p:nvPr/>
      </p:nvGrpSpPr>
      <p:grpSpPr>
        <a:xfrm>
          <a:off x="0" y="0"/>
          <a:ext cx="0" cy="0"/>
          <a:chOff x="0" y="0"/>
          <a:chExt cx="0" cy="0"/>
        </a:xfrm>
      </p:grpSpPr>
      <p:sp>
        <p:nvSpPr>
          <p:cNvPr id="2" name="Marcador de Posição da Data 1"/>
          <p:cNvSpPr>
            <a:spLocks noGrp="1"/>
          </p:cNvSpPr>
          <p:nvPr>
            <p:ph type="dt" sz="half" idx="10"/>
          </p:nvPr>
        </p:nvSpPr>
        <p:spPr>
          <a:xfrm>
            <a:off x="4791456" y="6480969"/>
            <a:ext cx="2133600" cy="301752"/>
          </a:xfrm>
        </p:spPr>
        <p:txBody>
          <a:bodyPr/>
          <a:lstStyle/>
          <a:p>
            <a:fld id="{E90541D6-A350-4CDC-9B82-3543AA4DE664}" type="datetimeFigureOut">
              <a:rPr lang="pt-PT" smtClean="0"/>
              <a:pPr/>
              <a:t>11-06-2011</a:t>
            </a:fld>
            <a:endParaRPr lang="pt-PT"/>
          </a:p>
        </p:txBody>
      </p:sp>
      <p:sp>
        <p:nvSpPr>
          <p:cNvPr id="3" name="Marcador de Posição do Rodapé 2"/>
          <p:cNvSpPr>
            <a:spLocks noGrp="1"/>
          </p:cNvSpPr>
          <p:nvPr>
            <p:ph type="ftr" sz="quarter" idx="11"/>
          </p:nvPr>
        </p:nvSpPr>
        <p:spPr>
          <a:xfrm>
            <a:off x="457200" y="6481890"/>
            <a:ext cx="4260056" cy="300831"/>
          </a:xfrm>
        </p:spPr>
        <p:txBody>
          <a:bodyPr/>
          <a:lstStyle/>
          <a:p>
            <a:endParaRPr lang="pt-PT"/>
          </a:p>
        </p:txBody>
      </p:sp>
      <p:sp>
        <p:nvSpPr>
          <p:cNvPr id="4" name="Marcador de Posição do Número do Diapositivo 3"/>
          <p:cNvSpPr>
            <a:spLocks noGrp="1"/>
          </p:cNvSpPr>
          <p:nvPr>
            <p:ph type="sldNum" sz="quarter" idx="12"/>
          </p:nvPr>
        </p:nvSpPr>
        <p:spPr>
          <a:xfrm>
            <a:off x="7589520" y="6480969"/>
            <a:ext cx="502920" cy="301752"/>
          </a:xfrm>
        </p:spPr>
        <p:txBody>
          <a:bodyPr/>
          <a:lstStyle/>
          <a:p>
            <a:fld id="{3E10626D-0B56-45D6-8698-7FE4BD637A33}" type="slidenum">
              <a:rPr lang="pt-PT" smtClean="0"/>
              <a:pPr/>
              <a:t>‹nº›</a:t>
            </a:fld>
            <a:endParaRPr lang="pt-PT"/>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bg>
      <p:bgRef idx="1002">
        <a:schemeClr val="bg2"/>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219456" y="367664"/>
            <a:ext cx="914400" cy="5943600"/>
          </a:xfrm>
        </p:spPr>
        <p:txBody>
          <a:bodyPr vert="vert270" anchor="b"/>
          <a:lstStyle>
            <a:lvl1pPr marL="0" marR="18288" algn="r">
              <a:spcBef>
                <a:spcPts val="0"/>
              </a:spcBef>
              <a:buNone/>
              <a:defRPr sz="2900" b="0" cap="all" baseline="0"/>
            </a:lvl1pPr>
          </a:lstStyle>
          <a:p>
            <a:r>
              <a:rPr kumimoji="0" lang="pt-PT" smtClean="0"/>
              <a:t>Clique para editar o estilo</a:t>
            </a:r>
            <a:endParaRPr kumimoji="0" lang="en-US"/>
          </a:p>
        </p:txBody>
      </p:sp>
      <p:sp>
        <p:nvSpPr>
          <p:cNvPr id="3" name="Marcador de Posição do Texto 2"/>
          <p:cNvSpPr>
            <a:spLocks noGrp="1"/>
          </p:cNvSpPr>
          <p:nvPr>
            <p:ph type="body" idx="2"/>
          </p:nvPr>
        </p:nvSpPr>
        <p:spPr>
          <a:xfrm>
            <a:off x="1135856" y="367664"/>
            <a:ext cx="2438400" cy="5943600"/>
          </a:xfrm>
        </p:spPr>
        <p:txBody>
          <a:bodyPr anchor="t"/>
          <a:lstStyle>
            <a:lvl1pPr marL="0" indent="0">
              <a:spcBef>
                <a:spcPts val="0"/>
              </a:spcBef>
              <a:buNone/>
              <a:defRPr sz="1400"/>
            </a:lvl1pPr>
            <a:lvl2pPr>
              <a:buNone/>
              <a:defRPr sz="1200"/>
            </a:lvl2pPr>
            <a:lvl3pPr>
              <a:buNone/>
              <a:defRPr sz="1000"/>
            </a:lvl3pPr>
            <a:lvl4pPr>
              <a:buNone/>
              <a:defRPr sz="900"/>
            </a:lvl4pPr>
            <a:lvl5pPr>
              <a:buNone/>
              <a:defRPr sz="900"/>
            </a:lvl5pPr>
          </a:lstStyle>
          <a:p>
            <a:pPr lvl="0" eaLnBrk="1" latinLnBrk="0" hangingPunct="1"/>
            <a:r>
              <a:rPr kumimoji="0" lang="pt-PT" smtClean="0"/>
              <a:t>Clique para editar os estilos</a:t>
            </a:r>
          </a:p>
        </p:txBody>
      </p:sp>
      <p:sp>
        <p:nvSpPr>
          <p:cNvPr id="4" name="Marcador de Posição de Conteúdo 3"/>
          <p:cNvSpPr>
            <a:spLocks noGrp="1"/>
          </p:cNvSpPr>
          <p:nvPr>
            <p:ph sz="half" idx="1"/>
          </p:nvPr>
        </p:nvSpPr>
        <p:spPr>
          <a:xfrm>
            <a:off x="3651250" y="320040"/>
            <a:ext cx="5276088" cy="5989320"/>
          </a:xfrm>
        </p:spPr>
        <p:txBody>
          <a:bodyPr/>
          <a:lstStyle>
            <a:lvl1pPr>
              <a:spcBef>
                <a:spcPts val="0"/>
              </a:spcBef>
              <a:defRPr sz="3000"/>
            </a:lvl1pPr>
            <a:lvl2pPr>
              <a:defRPr sz="2600"/>
            </a:lvl2pPr>
            <a:lvl3pPr>
              <a:defRPr sz="2400"/>
            </a:lvl3pPr>
            <a:lvl4pPr>
              <a:defRPr sz="2000"/>
            </a:lvl4pPr>
            <a:lvl5pPr>
              <a:defRPr sz="2000"/>
            </a:lvl5pPr>
          </a:lstStyle>
          <a:p>
            <a:pPr lvl="0" eaLnBrk="1" latinLnBrk="0" hangingPunct="1"/>
            <a:r>
              <a:rPr lang="pt-PT" smtClean="0"/>
              <a:t>Clique para editar os estilos</a:t>
            </a:r>
          </a:p>
          <a:p>
            <a:pPr lvl="1" eaLnBrk="1" latinLnBrk="0" hangingPunct="1"/>
            <a:r>
              <a:rPr lang="pt-PT" smtClean="0"/>
              <a:t>Segundo nível</a:t>
            </a:r>
          </a:p>
          <a:p>
            <a:pPr lvl="2" eaLnBrk="1" latinLnBrk="0" hangingPunct="1"/>
            <a:r>
              <a:rPr lang="pt-PT" smtClean="0"/>
              <a:t>Terceiro nível</a:t>
            </a:r>
          </a:p>
          <a:p>
            <a:pPr lvl="3" eaLnBrk="1" latinLnBrk="0" hangingPunct="1"/>
            <a:r>
              <a:rPr lang="pt-PT" smtClean="0"/>
              <a:t>Quarto nível</a:t>
            </a:r>
          </a:p>
          <a:p>
            <a:pPr lvl="4" eaLnBrk="1" latinLnBrk="0" hangingPunct="1"/>
            <a:r>
              <a:rPr lang="pt-PT" smtClean="0"/>
              <a:t>Quinto nível</a:t>
            </a:r>
            <a:endParaRPr kumimoji="0" lang="en-US"/>
          </a:p>
        </p:txBody>
      </p:sp>
      <p:sp>
        <p:nvSpPr>
          <p:cNvPr id="5" name="Marcador de Posição da Data 4"/>
          <p:cNvSpPr>
            <a:spLocks noGrp="1"/>
          </p:cNvSpPr>
          <p:nvPr>
            <p:ph type="dt" sz="half" idx="10"/>
          </p:nvPr>
        </p:nvSpPr>
        <p:spPr>
          <a:xfrm>
            <a:off x="6278976" y="6556248"/>
            <a:ext cx="2133600" cy="301752"/>
          </a:xfrm>
        </p:spPr>
        <p:txBody>
          <a:bodyPr/>
          <a:lstStyle>
            <a:lvl1pPr>
              <a:defRPr sz="900"/>
            </a:lvl1pPr>
          </a:lstStyle>
          <a:p>
            <a:fld id="{E90541D6-A350-4CDC-9B82-3543AA4DE664}" type="datetimeFigureOut">
              <a:rPr lang="pt-PT" smtClean="0"/>
              <a:pPr/>
              <a:t>11-06-2011</a:t>
            </a:fld>
            <a:endParaRPr lang="pt-PT"/>
          </a:p>
        </p:txBody>
      </p:sp>
      <p:sp>
        <p:nvSpPr>
          <p:cNvPr id="6" name="Marcador de Posição do Rodapé 5"/>
          <p:cNvSpPr>
            <a:spLocks noGrp="1"/>
          </p:cNvSpPr>
          <p:nvPr>
            <p:ph type="ftr" sz="quarter" idx="11"/>
          </p:nvPr>
        </p:nvSpPr>
        <p:spPr>
          <a:xfrm>
            <a:off x="1135856" y="6556248"/>
            <a:ext cx="5143120" cy="301752"/>
          </a:xfrm>
        </p:spPr>
        <p:txBody>
          <a:bodyPr/>
          <a:lstStyle>
            <a:lvl1pPr>
              <a:defRPr sz="900"/>
            </a:lvl1pPr>
          </a:lstStyle>
          <a:p>
            <a:endParaRPr lang="pt-PT"/>
          </a:p>
        </p:txBody>
      </p:sp>
      <p:sp>
        <p:nvSpPr>
          <p:cNvPr id="7" name="Marcador de Posição do Número do Diapositivo 6"/>
          <p:cNvSpPr>
            <a:spLocks noGrp="1"/>
          </p:cNvSpPr>
          <p:nvPr>
            <p:ph type="sldNum" sz="quarter" idx="12"/>
          </p:nvPr>
        </p:nvSpPr>
        <p:spPr>
          <a:xfrm>
            <a:off x="8410576" y="6556248"/>
            <a:ext cx="502920" cy="301752"/>
          </a:xfrm>
        </p:spPr>
        <p:txBody>
          <a:bodyPr/>
          <a:lstStyle>
            <a:lvl1pPr>
              <a:defRPr sz="900"/>
            </a:lvl1pPr>
          </a:lstStyle>
          <a:p>
            <a:fld id="{3E10626D-0B56-45D6-8698-7FE4BD637A33}"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bg>
      <p:bgRef idx="1002">
        <a:schemeClr val="bg1"/>
      </p:bgRef>
    </p:bg>
    <p:spTree>
      <p:nvGrpSpPr>
        <p:cNvPr id="1" name=""/>
        <p:cNvGrpSpPr/>
        <p:nvPr/>
      </p:nvGrpSpPr>
      <p:grpSpPr>
        <a:xfrm>
          <a:off x="0" y="0"/>
          <a:ext cx="0" cy="0"/>
          <a:chOff x="0" y="0"/>
          <a:chExt cx="0" cy="0"/>
        </a:xfrm>
      </p:grpSpPr>
      <p:sp>
        <p:nvSpPr>
          <p:cNvPr id="2" name="Título 1"/>
          <p:cNvSpPr>
            <a:spLocks noGrp="1"/>
          </p:cNvSpPr>
          <p:nvPr>
            <p:ph type="title"/>
          </p:nvPr>
        </p:nvSpPr>
        <p:spPr>
          <a:xfrm>
            <a:off x="219456" y="150896"/>
            <a:ext cx="914400" cy="6400800"/>
          </a:xfrm>
        </p:spPr>
        <p:txBody>
          <a:bodyPr vert="vert270" anchor="b"/>
          <a:lstStyle>
            <a:lvl1pPr marL="0" algn="l">
              <a:buNone/>
              <a:defRPr sz="3000" b="0" cap="all" baseline="0"/>
            </a:lvl1pPr>
          </a:lstStyle>
          <a:p>
            <a:r>
              <a:rPr kumimoji="0" lang="pt-PT" smtClean="0"/>
              <a:t>Clique para editar o estilo</a:t>
            </a:r>
            <a:endParaRPr kumimoji="0" lang="en-US"/>
          </a:p>
        </p:txBody>
      </p:sp>
      <p:sp>
        <p:nvSpPr>
          <p:cNvPr id="3" name="Marcador de Posição da Imagem 2"/>
          <p:cNvSpPr>
            <a:spLocks noGrp="1"/>
          </p:cNvSpPr>
          <p:nvPr>
            <p:ph type="pic" idx="1"/>
          </p:nvPr>
        </p:nvSpPr>
        <p:spPr>
          <a:xfrm>
            <a:off x="1138237" y="373966"/>
            <a:ext cx="7333488" cy="5486400"/>
          </a:xfrm>
          <a:solidFill>
            <a:schemeClr val="bg2">
              <a:shade val="50000"/>
            </a:schemeClr>
          </a:solidFill>
        </p:spPr>
        <p:txBody>
          <a:bodyPr/>
          <a:lstStyle>
            <a:lvl1pPr marL="0" indent="0">
              <a:buNone/>
              <a:defRPr sz="3200"/>
            </a:lvl1pPr>
          </a:lstStyle>
          <a:p>
            <a:r>
              <a:rPr kumimoji="0" lang="pt-PT" smtClean="0"/>
              <a:t>Clique no ícone para adicionar uma imagem</a:t>
            </a:r>
            <a:endParaRPr kumimoji="0" lang="en-US" dirty="0"/>
          </a:p>
        </p:txBody>
      </p:sp>
      <p:sp>
        <p:nvSpPr>
          <p:cNvPr id="4" name="Marcador de Posição do Texto 3"/>
          <p:cNvSpPr>
            <a:spLocks noGrp="1"/>
          </p:cNvSpPr>
          <p:nvPr>
            <p:ph type="body" sz="half" idx="2"/>
          </p:nvPr>
        </p:nvSpPr>
        <p:spPr>
          <a:xfrm>
            <a:off x="1143000" y="5867400"/>
            <a:ext cx="7333488" cy="685800"/>
          </a:xfrm>
          <a:solidFill>
            <a:schemeClr val="accent1">
              <a:alpha val="15000"/>
            </a:schemeClr>
          </a:solidFill>
          <a:ln>
            <a:solidFill>
              <a:schemeClr val="accent1"/>
            </a:solidFill>
            <a:miter lim="800000"/>
          </a:ln>
        </p:spPr>
        <p:txBody>
          <a:bodyPr/>
          <a:lstStyle>
            <a:lvl1pPr marL="0" indent="0">
              <a:spcBef>
                <a:spcPts val="0"/>
              </a:spcBef>
              <a:buNone/>
              <a:defRPr sz="1400"/>
            </a:lvl1pPr>
            <a:lvl2pPr>
              <a:defRPr sz="1200"/>
            </a:lvl2pPr>
            <a:lvl3pPr>
              <a:defRPr sz="1000"/>
            </a:lvl3pPr>
            <a:lvl4pPr>
              <a:defRPr sz="900"/>
            </a:lvl4pPr>
            <a:lvl5pPr>
              <a:defRPr sz="900"/>
            </a:lvl5pPr>
          </a:lstStyle>
          <a:p>
            <a:pPr lvl="0" eaLnBrk="1" latinLnBrk="0" hangingPunct="1"/>
            <a:r>
              <a:rPr kumimoji="0" lang="pt-PT" smtClean="0"/>
              <a:t>Clique para editar os estilos</a:t>
            </a:r>
          </a:p>
        </p:txBody>
      </p:sp>
      <p:sp>
        <p:nvSpPr>
          <p:cNvPr id="5" name="Marcador de Posição da Data 4"/>
          <p:cNvSpPr>
            <a:spLocks noGrp="1"/>
          </p:cNvSpPr>
          <p:nvPr>
            <p:ph type="dt" sz="half" idx="10"/>
          </p:nvPr>
        </p:nvSpPr>
        <p:spPr>
          <a:xfrm>
            <a:off x="6108192" y="6556248"/>
            <a:ext cx="2103120" cy="301752"/>
          </a:xfrm>
        </p:spPr>
        <p:txBody>
          <a:bodyPr/>
          <a:lstStyle>
            <a:lvl1pPr>
              <a:defRPr sz="900"/>
            </a:lvl1pPr>
          </a:lstStyle>
          <a:p>
            <a:fld id="{E90541D6-A350-4CDC-9B82-3543AA4DE664}" type="datetimeFigureOut">
              <a:rPr lang="pt-PT" smtClean="0"/>
              <a:pPr/>
              <a:t>11-06-2011</a:t>
            </a:fld>
            <a:endParaRPr lang="pt-PT"/>
          </a:p>
        </p:txBody>
      </p:sp>
      <p:sp>
        <p:nvSpPr>
          <p:cNvPr id="6" name="Marcador de Posição do Rodapé 5"/>
          <p:cNvSpPr>
            <a:spLocks noGrp="1"/>
          </p:cNvSpPr>
          <p:nvPr>
            <p:ph type="ftr" sz="quarter" idx="11"/>
          </p:nvPr>
        </p:nvSpPr>
        <p:spPr>
          <a:xfrm>
            <a:off x="1170432" y="6557169"/>
            <a:ext cx="4948072" cy="301752"/>
          </a:xfrm>
        </p:spPr>
        <p:txBody>
          <a:bodyPr/>
          <a:lstStyle>
            <a:lvl1pPr>
              <a:defRPr sz="900"/>
            </a:lvl1pPr>
          </a:lstStyle>
          <a:p>
            <a:endParaRPr lang="pt-PT"/>
          </a:p>
        </p:txBody>
      </p:sp>
      <p:sp>
        <p:nvSpPr>
          <p:cNvPr id="7" name="Marcador de Posição do Número do Diapositivo 6"/>
          <p:cNvSpPr>
            <a:spLocks noGrp="1"/>
          </p:cNvSpPr>
          <p:nvPr>
            <p:ph type="sldNum" sz="quarter" idx="12"/>
          </p:nvPr>
        </p:nvSpPr>
        <p:spPr>
          <a:xfrm>
            <a:off x="8217192" y="6556248"/>
            <a:ext cx="365760" cy="301752"/>
          </a:xfrm>
        </p:spPr>
        <p:txBody>
          <a:bodyPr/>
          <a:lstStyle>
            <a:lvl1pPr algn="ctr">
              <a:defRPr sz="900"/>
            </a:lvl1pPr>
          </a:lstStyle>
          <a:p>
            <a:fld id="{3E10626D-0B56-45D6-8698-7FE4BD637A33}" type="slidenum">
              <a:rPr lang="pt-PT" smtClean="0"/>
              <a:pPr/>
              <a:t>‹nº›</a:t>
            </a:fld>
            <a:endParaRPr lang="pt-PT"/>
          </a:p>
        </p:txBody>
      </p:sp>
    </p:spTree>
  </p:cSld>
  <p:clrMapOvr>
    <a:overrideClrMapping bg1="dk1" tx1="lt1" bg2="dk2" tx2="lt2" accent1="accent1" accent2="accent2" accent3="accent3" accent4="accent4" accent5="accent5" accent6="accent6" hlink="hlink" folHlink="folHlink"/>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2">
        <a:schemeClr val="bg2"/>
      </p:bgRef>
    </p:bg>
    <p:spTree>
      <p:nvGrpSpPr>
        <p:cNvPr id="1" name=""/>
        <p:cNvGrpSpPr/>
        <p:nvPr/>
      </p:nvGrpSpPr>
      <p:grpSpPr>
        <a:xfrm>
          <a:off x="0" y="0"/>
          <a:ext cx="0" cy="0"/>
          <a:chOff x="0" y="0"/>
          <a:chExt cx="0" cy="0"/>
        </a:xfrm>
      </p:grpSpPr>
      <p:sp>
        <p:nvSpPr>
          <p:cNvPr id="11" name="Triângulo rectângulo 10"/>
          <p:cNvSpPr/>
          <p:nvPr/>
        </p:nvSpPr>
        <p:spPr>
          <a:xfrm>
            <a:off x="7034" y="14068"/>
            <a:ext cx="9129932" cy="6836899"/>
          </a:xfrm>
          <a:prstGeom prst="rtTriangle">
            <a:avLst/>
          </a:prstGeom>
          <a:gradFill flip="none" rotWithShape="1">
            <a:gsLst>
              <a:gs pos="0">
                <a:schemeClr val="tx2">
                  <a:alpha val="10000"/>
                </a:schemeClr>
              </a:gs>
              <a:gs pos="70000">
                <a:schemeClr val="tx2">
                  <a:alpha val="8000"/>
                </a:schemeClr>
              </a:gs>
              <a:gs pos="100000">
                <a:schemeClr val="tx2">
                  <a:alpha val="1000"/>
                </a:schemeClr>
              </a:gs>
            </a:gsLst>
            <a:lin ang="8000000" scaled="1"/>
            <a:tileRect/>
          </a:gradFill>
          <a:ln w="38100" cap="rnd" cmpd="sng"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p>
            <a:pPr algn="ctr" eaLnBrk="1" latinLnBrk="0" hangingPunct="1"/>
            <a:endParaRPr kumimoji="0" lang="en-US"/>
          </a:p>
        </p:txBody>
      </p:sp>
      <p:cxnSp>
        <p:nvCxnSpPr>
          <p:cNvPr id="8" name="Conexão recta 7"/>
          <p:cNvCxnSpPr/>
          <p:nvPr/>
        </p:nvCxnSpPr>
        <p:spPr>
          <a:xfrm>
            <a:off x="0" y="7034"/>
            <a:ext cx="9136966" cy="6843933"/>
          </a:xfrm>
          <a:prstGeom prst="line">
            <a:avLst/>
          </a:prstGeom>
          <a:noFill/>
          <a:ln w="5000" cap="rnd" cmpd="sng" algn="ctr">
            <a:solidFill>
              <a:schemeClr val="bg2">
                <a:tint val="55000"/>
                <a:satMod val="200000"/>
                <a:alpha val="35000"/>
              </a:scheme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9" name="Conexão recta 8"/>
          <p:cNvCxnSpPr/>
          <p:nvPr/>
        </p:nvCxnSpPr>
        <p:spPr>
          <a:xfrm rot="10800000" flipV="1">
            <a:off x="6468794" y="4948410"/>
            <a:ext cx="2672861" cy="1900210"/>
          </a:xfrm>
          <a:prstGeom prst="line">
            <a:avLst/>
          </a:prstGeom>
          <a:noFill/>
          <a:ln w="6000" cap="rnd" cmpd="sng" algn="ctr">
            <a:solidFill>
              <a:schemeClr val="bg2">
                <a:tint val="50000"/>
                <a:satMod val="200000"/>
                <a:alpha val="45000"/>
              </a:schemeClr>
            </a:solidFill>
            <a:prstDash val="solid"/>
          </a:ln>
          <a:effectLst/>
        </p:spPr>
        <p:style>
          <a:lnRef idx="2">
            <a:schemeClr val="accent1"/>
          </a:lnRef>
          <a:fillRef idx="0">
            <a:schemeClr val="accent1"/>
          </a:fillRef>
          <a:effectRef idx="1">
            <a:schemeClr val="accent1"/>
          </a:effectRef>
          <a:fontRef idx="minor">
            <a:schemeClr val="tx1"/>
          </a:fontRef>
        </p:style>
      </p:cxnSp>
      <p:sp>
        <p:nvSpPr>
          <p:cNvPr id="22" name="Marcador de Posição do Título 21"/>
          <p:cNvSpPr>
            <a:spLocks noGrp="1"/>
          </p:cNvSpPr>
          <p:nvPr>
            <p:ph type="title"/>
          </p:nvPr>
        </p:nvSpPr>
        <p:spPr>
          <a:xfrm>
            <a:off x="457200" y="267494"/>
            <a:ext cx="8229600" cy="1399032"/>
          </a:xfrm>
          <a:prstGeom prst="rect">
            <a:avLst/>
          </a:prstGeom>
        </p:spPr>
        <p:txBody>
          <a:bodyPr vert="horz" anchor="ctr">
            <a:normAutofit/>
          </a:bodyPr>
          <a:lstStyle/>
          <a:p>
            <a:r>
              <a:rPr kumimoji="0" lang="pt-PT" smtClean="0"/>
              <a:t>Clique para editar o estilo</a:t>
            </a:r>
            <a:endParaRPr kumimoji="0" lang="en-US"/>
          </a:p>
        </p:txBody>
      </p:sp>
      <p:sp>
        <p:nvSpPr>
          <p:cNvPr id="13" name="Marcador de Posição do Texto 12"/>
          <p:cNvSpPr>
            <a:spLocks noGrp="1"/>
          </p:cNvSpPr>
          <p:nvPr>
            <p:ph type="body" idx="1"/>
          </p:nvPr>
        </p:nvSpPr>
        <p:spPr>
          <a:xfrm>
            <a:off x="457200" y="1882808"/>
            <a:ext cx="8229600" cy="4572000"/>
          </a:xfrm>
          <a:prstGeom prst="rect">
            <a:avLst/>
          </a:prstGeom>
        </p:spPr>
        <p:txBody>
          <a:bodyPr vert="horz" anchor="t">
            <a:normAutofit/>
          </a:bodyPr>
          <a:lstStyle/>
          <a:p>
            <a:pPr lvl="0" eaLnBrk="1" latinLnBrk="0" hangingPunct="1"/>
            <a:r>
              <a:rPr kumimoji="0" lang="pt-PT" smtClean="0"/>
              <a:t>Clique para editar os estilos</a:t>
            </a:r>
          </a:p>
          <a:p>
            <a:pPr lvl="1" eaLnBrk="1" latinLnBrk="0" hangingPunct="1"/>
            <a:r>
              <a:rPr kumimoji="0" lang="pt-PT" smtClean="0"/>
              <a:t>Segundo nível</a:t>
            </a:r>
          </a:p>
          <a:p>
            <a:pPr lvl="2" eaLnBrk="1" latinLnBrk="0" hangingPunct="1"/>
            <a:r>
              <a:rPr kumimoji="0" lang="pt-PT" smtClean="0"/>
              <a:t>Terceiro nível</a:t>
            </a:r>
          </a:p>
          <a:p>
            <a:pPr lvl="3" eaLnBrk="1" latinLnBrk="0" hangingPunct="1"/>
            <a:r>
              <a:rPr kumimoji="0" lang="pt-PT" smtClean="0"/>
              <a:t>Quarto nível</a:t>
            </a:r>
          </a:p>
          <a:p>
            <a:pPr lvl="4" eaLnBrk="1" latinLnBrk="0" hangingPunct="1"/>
            <a:r>
              <a:rPr kumimoji="0" lang="pt-PT" smtClean="0"/>
              <a:t>Quinto nível</a:t>
            </a:r>
            <a:endParaRPr kumimoji="0" lang="en-US"/>
          </a:p>
        </p:txBody>
      </p:sp>
      <p:sp>
        <p:nvSpPr>
          <p:cNvPr id="14" name="Marcador de Posição da Data 13"/>
          <p:cNvSpPr>
            <a:spLocks noGrp="1"/>
          </p:cNvSpPr>
          <p:nvPr>
            <p:ph type="dt" sz="half" idx="2"/>
          </p:nvPr>
        </p:nvSpPr>
        <p:spPr>
          <a:xfrm>
            <a:off x="4791456" y="6480969"/>
            <a:ext cx="2133600" cy="301752"/>
          </a:xfrm>
          <a:prstGeom prst="rect">
            <a:avLst/>
          </a:prstGeom>
        </p:spPr>
        <p:txBody>
          <a:bodyPr vert="horz" anchor="b"/>
          <a:lstStyle>
            <a:lvl1pPr algn="l" eaLnBrk="1" latinLnBrk="0" hangingPunct="1">
              <a:defRPr kumimoji="0" sz="1000" b="0">
                <a:solidFill>
                  <a:schemeClr val="tx1"/>
                </a:solidFill>
              </a:defRPr>
            </a:lvl1pPr>
          </a:lstStyle>
          <a:p>
            <a:fld id="{E90541D6-A350-4CDC-9B82-3543AA4DE664}" type="datetimeFigureOut">
              <a:rPr lang="pt-PT" smtClean="0"/>
              <a:pPr/>
              <a:t>11-06-2011</a:t>
            </a:fld>
            <a:endParaRPr lang="pt-PT"/>
          </a:p>
        </p:txBody>
      </p:sp>
      <p:sp>
        <p:nvSpPr>
          <p:cNvPr id="3" name="Marcador de Posição do Rodapé 2"/>
          <p:cNvSpPr>
            <a:spLocks noGrp="1"/>
          </p:cNvSpPr>
          <p:nvPr>
            <p:ph type="ftr" sz="quarter" idx="3"/>
          </p:nvPr>
        </p:nvSpPr>
        <p:spPr>
          <a:xfrm>
            <a:off x="457200" y="6481890"/>
            <a:ext cx="4260056" cy="300831"/>
          </a:xfrm>
          <a:prstGeom prst="rect">
            <a:avLst/>
          </a:prstGeom>
        </p:spPr>
        <p:txBody>
          <a:bodyPr vert="horz" anchor="b"/>
          <a:lstStyle>
            <a:lvl1pPr algn="r" eaLnBrk="1" latinLnBrk="0" hangingPunct="1">
              <a:defRPr kumimoji="0" sz="1000">
                <a:solidFill>
                  <a:schemeClr val="tx1"/>
                </a:solidFill>
              </a:defRPr>
            </a:lvl1pPr>
          </a:lstStyle>
          <a:p>
            <a:endParaRPr lang="pt-PT"/>
          </a:p>
        </p:txBody>
      </p:sp>
      <p:sp>
        <p:nvSpPr>
          <p:cNvPr id="23" name="Marcador de Posição do Número do Diapositivo 22"/>
          <p:cNvSpPr>
            <a:spLocks noGrp="1"/>
          </p:cNvSpPr>
          <p:nvPr>
            <p:ph type="sldNum" sz="quarter" idx="4"/>
          </p:nvPr>
        </p:nvSpPr>
        <p:spPr>
          <a:xfrm>
            <a:off x="7589520" y="6480969"/>
            <a:ext cx="502920" cy="301752"/>
          </a:xfrm>
          <a:prstGeom prst="rect">
            <a:avLst/>
          </a:prstGeom>
        </p:spPr>
        <p:txBody>
          <a:bodyPr vert="horz" anchor="b"/>
          <a:lstStyle>
            <a:lvl1pPr algn="ctr" eaLnBrk="1" latinLnBrk="0" hangingPunct="1">
              <a:defRPr kumimoji="0" sz="1200">
                <a:solidFill>
                  <a:schemeClr val="tx1"/>
                </a:solidFill>
              </a:defRPr>
            </a:lvl1pPr>
          </a:lstStyle>
          <a:p>
            <a:fld id="{3E10626D-0B56-45D6-8698-7FE4BD637A33}" type="slidenum">
              <a:rPr lang="pt-PT" smtClean="0"/>
              <a:pPr/>
              <a:t>‹nº›</a:t>
            </a:fld>
            <a:endParaRPr lang="pt-PT"/>
          </a:p>
        </p:txBody>
      </p:sp>
    </p:spTree>
  </p:cSld>
  <p:clrMap bg1="dk1" tx1="lt1" bg2="dk2" tx2="lt2" accent1="accent1" accent2="accent2" accent3="accent3" accent4="accent4" accent5="accent5" accent6="accent6" hlink="hlink" folHlink="folHlink"/>
  <p:sldLayoutIdLst>
    <p:sldLayoutId id="2147484045" r:id="rId1"/>
    <p:sldLayoutId id="2147484046" r:id="rId2"/>
    <p:sldLayoutId id="2147484047" r:id="rId3"/>
    <p:sldLayoutId id="2147484048" r:id="rId4"/>
    <p:sldLayoutId id="2147484049" r:id="rId5"/>
    <p:sldLayoutId id="2147484050" r:id="rId6"/>
    <p:sldLayoutId id="2147484051" r:id="rId7"/>
    <p:sldLayoutId id="2147484052" r:id="rId8"/>
    <p:sldLayoutId id="2147484053" r:id="rId9"/>
    <p:sldLayoutId id="2147484054" r:id="rId10"/>
    <p:sldLayoutId id="2147484055" r:id="rId11"/>
  </p:sldLayoutIdLst>
  <p:txStyles>
    <p:titleStyle>
      <a:lvl1pPr marL="484632" algn="l" rtl="0" eaLnBrk="1" latinLnBrk="0" hangingPunct="1">
        <a:spcBef>
          <a:spcPct val="0"/>
        </a:spcBef>
        <a:buNone/>
        <a:defRPr kumimoji="0" sz="4200" kern="1200">
          <a:ln w="6350">
            <a:solidFill>
              <a:schemeClr val="accent1">
                <a:shade val="43000"/>
              </a:schemeClr>
            </a:solidFill>
          </a:ln>
          <a:solidFill>
            <a:schemeClr val="accent1">
              <a:tint val="83000"/>
              <a:satMod val="150000"/>
            </a:schemeClr>
          </a:solidFill>
          <a:effectLst>
            <a:outerShdw blurRad="26000" dist="26000" dir="14500000" algn="tl" rotWithShape="0">
              <a:srgbClr val="000000">
                <a:alpha val="40000"/>
              </a:srgbClr>
            </a:outerShdw>
          </a:effectLst>
          <a:latin typeface="+mj-lt"/>
          <a:ea typeface="+mj-ea"/>
          <a:cs typeface="+mj-cs"/>
        </a:defRPr>
      </a:lvl1pPr>
    </p:titleStyle>
    <p:bodyStyle>
      <a:lvl1pPr marL="448056" indent="-384048" algn="l" rtl="0" eaLnBrk="1" latinLnBrk="0" hangingPunct="1">
        <a:spcBef>
          <a:spcPct val="20000"/>
        </a:spcBef>
        <a:buClr>
          <a:schemeClr val="accent1"/>
        </a:buClr>
        <a:buSzPct val="80000"/>
        <a:buFont typeface="Wingdings 2"/>
        <a:buChar char=""/>
        <a:defRPr kumimoji="0" sz="3000" kern="1200">
          <a:solidFill>
            <a:schemeClr val="tx1"/>
          </a:solidFill>
          <a:latin typeface="+mn-lt"/>
          <a:ea typeface="+mn-ea"/>
          <a:cs typeface="+mn-cs"/>
        </a:defRPr>
      </a:lvl1pPr>
      <a:lvl2pPr marL="822960" indent="-285750" algn="l" rtl="0" eaLnBrk="1" latinLnBrk="0" hangingPunct="1">
        <a:spcBef>
          <a:spcPct val="20000"/>
        </a:spcBef>
        <a:buClr>
          <a:schemeClr val="accent1"/>
        </a:buClr>
        <a:buSzPct val="95000"/>
        <a:buFont typeface="Verdana"/>
        <a:buChar char="›"/>
        <a:defRPr kumimoji="0" sz="2600" kern="1200">
          <a:solidFill>
            <a:schemeClr val="tx1"/>
          </a:solidFill>
          <a:latin typeface="+mn-lt"/>
          <a:ea typeface="+mn-ea"/>
          <a:cs typeface="+mn-cs"/>
        </a:defRPr>
      </a:lvl2pPr>
      <a:lvl3pPr marL="1106424" indent="-228600" algn="l" rtl="0" eaLnBrk="1" latinLnBrk="0" hangingPunct="1">
        <a:spcBef>
          <a:spcPct val="20000"/>
        </a:spcBef>
        <a:buClr>
          <a:schemeClr val="accent1"/>
        </a:buClr>
        <a:buFont typeface="Wingdings 2"/>
        <a:buChar char=""/>
        <a:defRPr kumimoji="0" sz="2400" kern="1200">
          <a:solidFill>
            <a:schemeClr val="tx1"/>
          </a:solidFill>
          <a:latin typeface="+mn-lt"/>
          <a:ea typeface="+mn-ea"/>
          <a:cs typeface="+mn-cs"/>
        </a:defRPr>
      </a:lvl3pPr>
      <a:lvl4pPr marL="1371600" indent="-210312" algn="l" rtl="0" eaLnBrk="1" latinLnBrk="0" hangingPunct="1">
        <a:spcBef>
          <a:spcPct val="20000"/>
        </a:spcBef>
        <a:buClr>
          <a:schemeClr val="accent1"/>
        </a:buClr>
        <a:buFont typeface="Wingdings 2"/>
        <a:buChar char=""/>
        <a:defRPr kumimoji="0" sz="2000" kern="1200">
          <a:solidFill>
            <a:schemeClr val="tx1"/>
          </a:solidFill>
          <a:latin typeface="+mn-lt"/>
          <a:ea typeface="+mn-ea"/>
          <a:cs typeface="+mn-cs"/>
        </a:defRPr>
      </a:lvl4pPr>
      <a:lvl5pPr marL="1600200" indent="-210312" algn="l" rtl="0" eaLnBrk="1" latinLnBrk="0" hangingPunct="1">
        <a:spcBef>
          <a:spcPct val="20000"/>
        </a:spcBef>
        <a:buClr>
          <a:schemeClr val="accent1">
            <a:tint val="75000"/>
          </a:schemeClr>
        </a:buClr>
        <a:buFont typeface="Wingdings 2"/>
        <a:buChar char=""/>
        <a:defRPr kumimoji="0" sz="1900" kern="1200">
          <a:solidFill>
            <a:schemeClr val="tx1"/>
          </a:solidFill>
          <a:latin typeface="+mn-lt"/>
          <a:ea typeface="+mn-ea"/>
          <a:cs typeface="+mn-cs"/>
        </a:defRPr>
      </a:lvl5pPr>
      <a:lvl6pPr marL="1828800" indent="-210312" algn="l" rtl="0" eaLnBrk="1" latinLnBrk="0" hangingPunct="1">
        <a:spcBef>
          <a:spcPct val="20000"/>
        </a:spcBef>
        <a:buClr>
          <a:schemeClr val="accent1">
            <a:tint val="75000"/>
          </a:schemeClr>
        </a:buClr>
        <a:buFont typeface="Wingdings 2"/>
        <a:buChar char=""/>
        <a:defRPr kumimoji="0" sz="1800" kern="1200">
          <a:solidFill>
            <a:schemeClr val="tx1"/>
          </a:solidFill>
          <a:latin typeface="+mn-lt"/>
          <a:ea typeface="+mn-ea"/>
          <a:cs typeface="+mn-cs"/>
        </a:defRPr>
      </a:lvl6pPr>
      <a:lvl7pPr marL="2084832" indent="-210312"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7pPr>
      <a:lvl8pPr marL="22860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8pPr>
      <a:lvl9pPr marL="2514600" indent="-182880" algn="l" rtl="0" eaLnBrk="1" latinLnBrk="0" hangingPunct="1">
        <a:spcBef>
          <a:spcPct val="20000"/>
        </a:spcBef>
        <a:buClr>
          <a:schemeClr val="accent1">
            <a:tint val="75000"/>
          </a:schemeClr>
        </a:buClr>
        <a:buFont typeface="Wingdings 2"/>
        <a:buChar char=""/>
        <a:defRPr kumimoji="0" sz="1600" kern="1200">
          <a:solidFill>
            <a:schemeClr val="tx1"/>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7.gif"/><Relationship Id="rId3" Type="http://schemas.openxmlformats.org/officeDocument/2006/relationships/oleObject" Target="../embeddings/oleObject1.bin"/><Relationship Id="rId7" Type="http://schemas.openxmlformats.org/officeDocument/2006/relationships/image" Target="../media/image6.jpeg"/><Relationship Id="rId2" Type="http://schemas.openxmlformats.org/officeDocument/2006/relationships/slideLayout" Target="../slideLayouts/slideLayout1.xml"/><Relationship Id="rId1" Type="http://schemas.openxmlformats.org/officeDocument/2006/relationships/vmlDrawing" Target="../drawings/vmlDrawing1.vml"/><Relationship Id="rId6" Type="http://schemas.openxmlformats.org/officeDocument/2006/relationships/image" Target="../media/image5.jpeg"/><Relationship Id="rId5" Type="http://schemas.openxmlformats.org/officeDocument/2006/relationships/image" Target="../media/image4.jpeg"/><Relationship Id="rId4" Type="http://schemas.openxmlformats.org/officeDocument/2006/relationships/image" Target="../media/image3.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5.xml.rels><?xml version="1.0" encoding="UTF-8" standalone="yes"?>
<Relationships xmlns="http://schemas.openxmlformats.org/package/2006/relationships"><Relationship Id="rId2" Type="http://schemas.openxmlformats.org/officeDocument/2006/relationships/image" Target="../media/image7.gif"/><Relationship Id="rId1" Type="http://schemas.openxmlformats.org/officeDocument/2006/relationships/slideLayout" Target="../slideLayouts/slideLayout2.xml"/></Relationships>
</file>

<file path=ppt/slides/_rels/slide1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7.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2.xml"/></Relationships>
</file>

<file path=ppt/slides/_rels/slide1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5" Type="http://schemas.openxmlformats.org/officeDocument/2006/relationships/image" Target="../media/image11.jpeg"/><Relationship Id="rId4" Type="http://schemas.openxmlformats.org/officeDocument/2006/relationships/image" Target="../media/image10.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image" Target="../media/image12.png"/><Relationship Id="rId1" Type="http://schemas.openxmlformats.org/officeDocument/2006/relationships/slideLayout" Target="../slideLayouts/slideLayout2.xml"/><Relationship Id="rId6" Type="http://schemas.openxmlformats.org/officeDocument/2006/relationships/image" Target="../media/image16.jpeg"/><Relationship Id="rId5" Type="http://schemas.openxmlformats.org/officeDocument/2006/relationships/image" Target="../media/image15.jpeg"/><Relationship Id="rId4" Type="http://schemas.openxmlformats.org/officeDocument/2006/relationships/image" Target="../media/image14.jpeg"/></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79.xml.rels><?xml version="1.0" encoding="UTF-8" standalone="yes"?>
<Relationships xmlns="http://schemas.openxmlformats.org/package/2006/relationships"><Relationship Id="rId3" Type="http://schemas.openxmlformats.org/officeDocument/2006/relationships/image" Target="../media/image21.jpeg"/><Relationship Id="rId7" Type="http://schemas.openxmlformats.org/officeDocument/2006/relationships/image" Target="../media/image8.jpeg"/><Relationship Id="rId2" Type="http://schemas.openxmlformats.org/officeDocument/2006/relationships/image" Target="../media/image10.jpeg"/><Relationship Id="rId1" Type="http://schemas.openxmlformats.org/officeDocument/2006/relationships/slideLayout" Target="../slideLayouts/slideLayout2.xml"/><Relationship Id="rId6" Type="http://schemas.openxmlformats.org/officeDocument/2006/relationships/image" Target="../media/image24.jpeg"/><Relationship Id="rId5" Type="http://schemas.openxmlformats.org/officeDocument/2006/relationships/image" Target="../media/image23.gif"/><Relationship Id="rId4" Type="http://schemas.openxmlformats.org/officeDocument/2006/relationships/image" Target="../media/image22.jpeg"/></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image" Target="../media/image25.png"/><Relationship Id="rId1" Type="http://schemas.openxmlformats.org/officeDocument/2006/relationships/slideLayout" Target="../slideLayouts/slideLayout2.xml"/><Relationship Id="rId4" Type="http://schemas.openxmlformats.org/officeDocument/2006/relationships/image" Target="../media/image27.jpeg"/></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4.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2.png"/><Relationship Id="rId1" Type="http://schemas.openxmlformats.org/officeDocument/2006/relationships/slideLayout" Target="../slideLayouts/slideLayout2.xml"/><Relationship Id="rId4" Type="http://schemas.openxmlformats.org/officeDocument/2006/relationships/image" Target="../media/image28.jpeg"/></Relationships>
</file>

<file path=ppt/slides/_rels/slide8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ctrTitle"/>
          </p:nvPr>
        </p:nvSpPr>
        <p:spPr>
          <a:xfrm>
            <a:off x="571472" y="785794"/>
            <a:ext cx="8062912" cy="1470025"/>
          </a:xfrm>
          <a:solidFill>
            <a:schemeClr val="accent2"/>
          </a:solidFill>
        </p:spPr>
        <p:txBody>
          <a:bodyPr>
            <a:normAutofit/>
          </a:bodyPr>
          <a:lstStyle/>
          <a:p>
            <a:pPr algn="r"/>
            <a:r>
              <a:rPr lang="pt-PT" dirty="0" smtClean="0"/>
              <a:t>		A PROPRIEDADE INDUSTRIAL</a:t>
            </a:r>
            <a:endParaRPr lang="pt-PT" dirty="0"/>
          </a:p>
        </p:txBody>
      </p:sp>
      <p:sp>
        <p:nvSpPr>
          <p:cNvPr id="3" name="Subtítulo 2"/>
          <p:cNvSpPr>
            <a:spLocks noGrp="1"/>
          </p:cNvSpPr>
          <p:nvPr>
            <p:ph type="subTitle" idx="1"/>
          </p:nvPr>
        </p:nvSpPr>
        <p:spPr/>
        <p:txBody>
          <a:bodyPr>
            <a:noAutofit/>
          </a:bodyPr>
          <a:lstStyle/>
          <a:p>
            <a:r>
              <a:rPr lang="pt-PT" sz="2400" b="1" dirty="0" smtClean="0">
                <a:solidFill>
                  <a:schemeClr val="bg1"/>
                </a:solidFill>
              </a:rPr>
              <a:t>Direito Comercial </a:t>
            </a:r>
          </a:p>
          <a:p>
            <a:endParaRPr lang="pt-PT" sz="2400" b="1" dirty="0" smtClean="0">
              <a:solidFill>
                <a:schemeClr val="bg1"/>
              </a:solidFill>
            </a:endParaRPr>
          </a:p>
          <a:p>
            <a:endParaRPr lang="pt-PT" sz="2400" b="1" dirty="0" smtClean="0">
              <a:solidFill>
                <a:schemeClr val="bg1"/>
              </a:solidFill>
            </a:endParaRPr>
          </a:p>
          <a:p>
            <a:r>
              <a:rPr lang="pt-PT" sz="2400" b="1" dirty="0" smtClean="0">
                <a:solidFill>
                  <a:schemeClr val="bg1"/>
                </a:solidFill>
              </a:rPr>
              <a:t>Docente: Deolinda Aparício Meira</a:t>
            </a:r>
          </a:p>
          <a:p>
            <a:endParaRPr lang="pt-PT" sz="2400" dirty="0" smtClean="0">
              <a:solidFill>
                <a:schemeClr val="bg1"/>
              </a:solidFill>
            </a:endParaRPr>
          </a:p>
          <a:p>
            <a:r>
              <a:rPr lang="pt-PT" sz="2400" b="1" dirty="0" smtClean="0">
                <a:solidFill>
                  <a:schemeClr val="bg1"/>
                </a:solidFill>
              </a:rPr>
              <a:t>Ano lectivo 2010/2011</a:t>
            </a:r>
            <a:endParaRPr lang="pt-PT" sz="2400" b="1" dirty="0">
              <a:solidFill>
                <a:schemeClr val="bg1"/>
              </a:solidFill>
            </a:endParaRPr>
          </a:p>
        </p:txBody>
      </p:sp>
      <p:graphicFrame>
        <p:nvGraphicFramePr>
          <p:cNvPr id="1026" name="Object 2"/>
          <p:cNvGraphicFramePr>
            <a:graphicFrameLocks noChangeAspect="1"/>
          </p:cNvGraphicFramePr>
          <p:nvPr/>
        </p:nvGraphicFramePr>
        <p:xfrm>
          <a:off x="571472" y="785794"/>
          <a:ext cx="1857375" cy="1428750"/>
        </p:xfrm>
        <a:graphic>
          <a:graphicData uri="http://schemas.openxmlformats.org/presentationml/2006/ole">
            <p:oleObj spid="_x0000_s1026" name="Acrobat Document" r:id="rId3" imgW="4514286" imgH="2715004" progId="AcroExch.Document.7">
              <p:embed/>
            </p:oleObj>
          </a:graphicData>
        </a:graphic>
      </p:graphicFrame>
      <p:pic>
        <p:nvPicPr>
          <p:cNvPr id="5" name="Imagem 4" descr="Sem título.bmp"/>
          <p:cNvPicPr>
            <a:picLocks noChangeAspect="1"/>
          </p:cNvPicPr>
          <p:nvPr/>
        </p:nvPicPr>
        <p:blipFill>
          <a:blip r:embed="rId4" cstate="print"/>
          <a:stretch>
            <a:fillRect/>
          </a:stretch>
        </p:blipFill>
        <p:spPr>
          <a:xfrm>
            <a:off x="642910" y="2714620"/>
            <a:ext cx="1116000" cy="1116000"/>
          </a:xfrm>
          <a:prstGeom prst="rect">
            <a:avLst/>
          </a:prstGeom>
          <a:ln>
            <a:noFill/>
          </a:ln>
          <a:effectLst>
            <a:outerShdw blurRad="190500" dist="228600" dir="2700000" algn="ctr">
              <a:srgbClr val="000000">
                <a:alpha val="30000"/>
              </a:srgbClr>
            </a:outerShdw>
          </a:effectLst>
          <a:scene3d>
            <a:camera prst="orthographicFront">
              <a:rot lat="0" lon="0" rev="0"/>
            </a:camera>
            <a:lightRig rig="glow" dir="t">
              <a:rot lat="0" lon="0" rev="4800000"/>
            </a:lightRig>
          </a:scene3d>
          <a:sp3d prstMaterial="matte">
            <a:bevelT w="127000" h="63500"/>
          </a:sp3d>
        </p:spPr>
      </p:pic>
      <p:pic>
        <p:nvPicPr>
          <p:cNvPr id="6" name="Imagem 5" descr="CAUP89WI.jpg"/>
          <p:cNvPicPr>
            <a:picLocks noChangeAspect="1"/>
          </p:cNvPicPr>
          <p:nvPr/>
        </p:nvPicPr>
        <p:blipFill>
          <a:blip r:embed="rId5" cstate="print"/>
          <a:stretch>
            <a:fillRect/>
          </a:stretch>
        </p:blipFill>
        <p:spPr>
          <a:xfrm>
            <a:off x="3500430" y="5214950"/>
            <a:ext cx="1123950" cy="1123950"/>
          </a:xfrm>
          <a:prstGeom prst="rect">
            <a:avLst/>
          </a:prstGeom>
        </p:spPr>
      </p:pic>
      <p:pic>
        <p:nvPicPr>
          <p:cNvPr id="7" name="Imagem 6" descr="mimosa.jpg"/>
          <p:cNvPicPr>
            <a:picLocks noChangeAspect="1"/>
          </p:cNvPicPr>
          <p:nvPr/>
        </p:nvPicPr>
        <p:blipFill>
          <a:blip r:embed="rId6" cstate="print"/>
          <a:stretch>
            <a:fillRect/>
          </a:stretch>
        </p:blipFill>
        <p:spPr>
          <a:xfrm>
            <a:off x="2915816" y="2276872"/>
            <a:ext cx="1928573" cy="1080000"/>
          </a:xfrm>
          <a:prstGeom prst="rect">
            <a:avLst/>
          </a:prstGeom>
        </p:spPr>
      </p:pic>
      <p:pic>
        <p:nvPicPr>
          <p:cNvPr id="9" name="Imagem 8" descr="CAEFWDEV.jpg"/>
          <p:cNvPicPr>
            <a:picLocks noChangeAspect="1"/>
          </p:cNvPicPr>
          <p:nvPr/>
        </p:nvPicPr>
        <p:blipFill>
          <a:blip r:embed="rId7" cstate="print"/>
          <a:stretch>
            <a:fillRect/>
          </a:stretch>
        </p:blipFill>
        <p:spPr>
          <a:xfrm>
            <a:off x="6286512" y="5357826"/>
            <a:ext cx="1152000" cy="1152000"/>
          </a:xfrm>
          <a:prstGeom prst="rect">
            <a:avLst/>
          </a:prstGeom>
        </p:spPr>
      </p:pic>
      <p:pic>
        <p:nvPicPr>
          <p:cNvPr id="10" name="Imagem 9" descr="simbolo_dop.gif"/>
          <p:cNvPicPr>
            <a:picLocks noChangeAspect="1"/>
          </p:cNvPicPr>
          <p:nvPr/>
        </p:nvPicPr>
        <p:blipFill>
          <a:blip r:embed="rId8" cstate="print"/>
          <a:stretch>
            <a:fillRect/>
          </a:stretch>
        </p:blipFill>
        <p:spPr>
          <a:xfrm>
            <a:off x="357158" y="4500570"/>
            <a:ext cx="2162175" cy="2162175"/>
          </a:xfrm>
          <a:prstGeom prst="rect">
            <a:avLst/>
          </a:prstGeom>
        </p:spPr>
      </p:pic>
    </p:spTree>
  </p:cSld>
  <p:clrMapOvr>
    <a:masterClrMapping/>
  </p:clrMapOvr>
  <p:transition>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lnSpcReduction="10000"/>
          </a:bodyPr>
          <a:lstStyle/>
          <a:p>
            <a:pPr algn="just">
              <a:buNone/>
            </a:pPr>
            <a:r>
              <a:rPr lang="pt-PT" sz="2200" b="1" dirty="0" smtClean="0">
                <a:solidFill>
                  <a:schemeClr val="bg1"/>
                </a:solidFill>
              </a:rPr>
              <a:t>O esgotamento dos direitos privativos</a:t>
            </a: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lvl="1" algn="just"/>
            <a:r>
              <a:rPr lang="pt-PT" sz="1800" dirty="0" smtClean="0">
                <a:solidFill>
                  <a:schemeClr val="bg1"/>
                </a:solidFill>
              </a:rPr>
              <a:t>Pressuposto: o titular do direito de propriedade industrial tem um monopólio que lhe é legalmente  legalmente atribuído de </a:t>
            </a:r>
            <a:r>
              <a:rPr lang="pt-PT" sz="1800" dirty="0" err="1" smtClean="0">
                <a:solidFill>
                  <a:schemeClr val="bg1"/>
                </a:solidFill>
              </a:rPr>
              <a:t>de</a:t>
            </a:r>
            <a:r>
              <a:rPr lang="pt-PT" sz="1800" dirty="0" smtClean="0">
                <a:solidFill>
                  <a:schemeClr val="bg1"/>
                </a:solidFill>
              </a:rPr>
              <a:t> comercialização de certos produtos (marcados, registados ou patenteados, </a:t>
            </a:r>
            <a:r>
              <a:rPr lang="pt-PT" sz="1800" dirty="0" err="1" smtClean="0">
                <a:solidFill>
                  <a:schemeClr val="bg1"/>
                </a:solidFill>
              </a:rPr>
              <a:t>etc</a:t>
            </a:r>
            <a:r>
              <a:rPr lang="pt-PT" sz="1800" dirty="0" smtClean="0">
                <a:solidFill>
                  <a:schemeClr val="bg1"/>
                </a:solidFill>
              </a:rPr>
              <a:t>).</a:t>
            </a:r>
          </a:p>
          <a:p>
            <a:pPr lvl="1" algn="just"/>
            <a:endParaRPr lang="pt-PT" sz="1800" dirty="0" smtClean="0">
              <a:solidFill>
                <a:schemeClr val="bg1"/>
              </a:solidFill>
            </a:endParaRPr>
          </a:p>
          <a:p>
            <a:pPr lvl="1" algn="just"/>
            <a:r>
              <a:rPr lang="pt-PT" sz="1800" dirty="0" smtClean="0">
                <a:solidFill>
                  <a:schemeClr val="bg1"/>
                </a:solidFill>
              </a:rPr>
              <a:t>Este monopólio constitui uma excepção à regra da liberdade do comércio.</a:t>
            </a:r>
          </a:p>
          <a:p>
            <a:pPr lvl="1" algn="just"/>
            <a:endParaRPr lang="pt-PT" sz="1800" dirty="0" smtClean="0">
              <a:solidFill>
                <a:schemeClr val="bg1"/>
              </a:solidFill>
            </a:endParaRPr>
          </a:p>
          <a:p>
            <a:pPr lvl="1" algn="just"/>
            <a:r>
              <a:rPr lang="pt-PT" sz="1800" dirty="0" smtClean="0">
                <a:solidFill>
                  <a:schemeClr val="bg1"/>
                </a:solidFill>
              </a:rPr>
              <a:t>Logo, deverá confinar-se ao mínimo indispensável ao desempenho da respectiva função.</a:t>
            </a:r>
          </a:p>
          <a:p>
            <a:pPr lvl="1" algn="just"/>
            <a:endParaRPr lang="pt-PT" sz="1800" dirty="0" smtClean="0">
              <a:solidFill>
                <a:schemeClr val="bg1"/>
              </a:solidFill>
            </a:endParaRPr>
          </a:p>
          <a:p>
            <a:pPr lvl="1" algn="just"/>
            <a:r>
              <a:rPr lang="pt-PT" sz="1800" dirty="0" smtClean="0">
                <a:solidFill>
                  <a:schemeClr val="bg1"/>
                </a:solidFill>
              </a:rPr>
              <a:t>Assim, uma vez colocado o produto no mercado, não se justifica mais que o titular continue a utilizar o seu direito, para controlar a circulação ou uso dos produtos que já pôs em circulação.</a:t>
            </a:r>
          </a:p>
          <a:p>
            <a:pPr marL="292100" lvl="1" indent="-292100" algn="just">
              <a:spcBef>
                <a:spcPts val="0"/>
              </a:spcBef>
              <a:buClr>
                <a:schemeClr val="accent1"/>
              </a:buClr>
              <a:buSzPct val="70000"/>
              <a:buNone/>
            </a:pPr>
            <a:endParaRPr lang="pt-PT" sz="18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5.3. Verdade das marcas (alínea a) do nº 2 do art. 239.º CPI) </a:t>
            </a:r>
          </a:p>
          <a:p>
            <a:pPr algn="just" fontAlgn="t">
              <a:buNone/>
            </a:pPr>
            <a:endParaRPr lang="pt-PT" sz="1800" dirty="0" smtClean="0">
              <a:solidFill>
                <a:schemeClr val="bg1"/>
              </a:solidFill>
            </a:endParaRPr>
          </a:p>
          <a:p>
            <a:pPr algn="just" fontAlgn="t"/>
            <a:r>
              <a:rPr lang="pt-PT" sz="1800" dirty="0" smtClean="0">
                <a:solidFill>
                  <a:schemeClr val="bg1"/>
                </a:solidFill>
              </a:rPr>
              <a:t> Se a marca contiver firma, denominação social, nome ou insígnia de um estabelecimento, estes sinais deverão pertencer ao titular da marca, ou este terá sido autorizado a utilizá-los.</a:t>
            </a:r>
          </a:p>
          <a:p>
            <a:pPr algn="just" fontAlgn="t">
              <a:buNone/>
            </a:pPr>
            <a:r>
              <a:rPr lang="pt-PT" sz="1800" dirty="0" smtClean="0"/>
              <a:t>	</a:t>
            </a:r>
            <a:endParaRPr lang="pt-PT" sz="1800" dirty="0" smtClean="0">
              <a:solidFill>
                <a:schemeClr val="bg1"/>
              </a:solidFill>
            </a:endParaRPr>
          </a:p>
          <a:p>
            <a:pPr algn="just" fontAlgn="t"/>
            <a:r>
              <a:rPr lang="pt-PT" sz="1800" dirty="0" smtClean="0">
                <a:solidFill>
                  <a:schemeClr val="bg1"/>
                </a:solidFill>
              </a:rPr>
              <a:t>Deverão, igualmente, ser verídicas as referências que a marca porventura contenha acerca da natureza, qualidade, utilidade ou proveniência dos produtos.</a:t>
            </a:r>
          </a:p>
          <a:p>
            <a:pPr algn="just" fontAlgn="t"/>
            <a:endParaRPr lang="pt-PT" sz="1800" dirty="0" smtClean="0">
              <a:solidFill>
                <a:schemeClr val="bg1"/>
              </a:solidFill>
            </a:endParaRPr>
          </a:p>
          <a:p>
            <a:pPr algn="just" fontAlgn="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5.4. Licitude</a:t>
            </a:r>
          </a:p>
          <a:p>
            <a:pPr algn="just" fontAlgn="t">
              <a:buNone/>
            </a:pPr>
            <a:endParaRPr lang="pt-PT" sz="1800" dirty="0" smtClean="0">
              <a:solidFill>
                <a:schemeClr val="bg1"/>
              </a:solidFill>
            </a:endParaRPr>
          </a:p>
          <a:p>
            <a:pPr algn="just" fontAlgn="t"/>
            <a:r>
              <a:rPr lang="pt-PT" sz="1800" dirty="0" smtClean="0">
                <a:solidFill>
                  <a:schemeClr val="bg1"/>
                </a:solidFill>
              </a:rPr>
              <a:t> A constituição das marcas deverá respeitar as imposições de várias disposições legais, nomeadamente as das als. b), c), d) e </a:t>
            </a:r>
            <a:r>
              <a:rPr lang="pt-PT" sz="1800" dirty="0" err="1" smtClean="0">
                <a:solidFill>
                  <a:schemeClr val="bg1"/>
                </a:solidFill>
              </a:rPr>
              <a:t>e</a:t>
            </a:r>
            <a:r>
              <a:rPr lang="pt-PT" sz="1800" dirty="0" smtClean="0">
                <a:solidFill>
                  <a:schemeClr val="bg1"/>
                </a:solidFill>
              </a:rPr>
              <a:t>) do nº 1 do art. 239º do CPI e, também, quando invocado em reclamação , as das als b) e c) do nº2 do mesmo art. art. 239.º.</a:t>
            </a:r>
          </a:p>
          <a:p>
            <a:pPr algn="just" fontAlgn="t"/>
            <a:endParaRPr lang="pt-PT" sz="1800" dirty="0" smtClean="0">
              <a:solidFill>
                <a:schemeClr val="bg1"/>
              </a:solidFill>
            </a:endParaRPr>
          </a:p>
          <a:p>
            <a:pPr algn="just" fontAlgn="t"/>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5.5. Novidade </a:t>
            </a:r>
          </a:p>
          <a:p>
            <a:pPr algn="just" fontAlgn="t">
              <a:buNone/>
            </a:pPr>
            <a:r>
              <a:rPr lang="pt-PT" sz="1800" dirty="0" smtClean="0">
                <a:solidFill>
                  <a:schemeClr val="bg1"/>
                </a:solidFill>
              </a:rPr>
              <a:t>5.5.1. Noção</a:t>
            </a:r>
          </a:p>
          <a:p>
            <a:pPr algn="just" fontAlgn="t"/>
            <a:endParaRPr lang="pt-PT" sz="1800" dirty="0" smtClean="0">
              <a:solidFill>
                <a:schemeClr val="bg1"/>
              </a:solidFill>
            </a:endParaRPr>
          </a:p>
          <a:p>
            <a:pPr algn="just" fontAlgn="t"/>
            <a:r>
              <a:rPr lang="pt-PT" sz="1800" dirty="0" smtClean="0">
                <a:solidFill>
                  <a:schemeClr val="bg1"/>
                </a:solidFill>
              </a:rPr>
              <a:t> A marca deverá ser nova, isto é, não poderá constituir “</a:t>
            </a:r>
            <a:r>
              <a:rPr lang="pt-PT" sz="1800" i="1" dirty="0" smtClean="0">
                <a:solidFill>
                  <a:schemeClr val="bg1"/>
                </a:solidFill>
              </a:rPr>
              <a:t>reprodução ou imitação no todo ou em parte de marca anteriormente registada por outrem, para o mesmo produto ou serviço, ou produto ou serviço similar ou semelhante, que possa induzir em erro ou confusão o consumidor</a:t>
            </a:r>
            <a:r>
              <a:rPr lang="pt-PT" sz="1800" dirty="0" smtClean="0">
                <a:solidFill>
                  <a:schemeClr val="bg1"/>
                </a:solidFill>
              </a:rPr>
              <a:t>” – art. 239.º, nº 1, alínea a), do CPI.</a:t>
            </a:r>
          </a:p>
          <a:p>
            <a:pPr algn="just"/>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5.5. Novidade </a:t>
            </a:r>
          </a:p>
          <a:p>
            <a:pPr algn="just" fontAlgn="t">
              <a:buNone/>
            </a:pPr>
            <a:r>
              <a:rPr lang="pt-PT" sz="1800" dirty="0" smtClean="0">
                <a:solidFill>
                  <a:schemeClr val="bg1"/>
                </a:solidFill>
              </a:rPr>
              <a:t>5.5.1. A falta de novidade da marca: usurpação de uma marca antiga.</a:t>
            </a:r>
          </a:p>
          <a:p>
            <a:pPr algn="just"/>
            <a:endParaRPr lang="pt-PT" sz="1800" dirty="0" smtClean="0">
              <a:solidFill>
                <a:schemeClr val="bg1"/>
              </a:solidFill>
            </a:endParaRPr>
          </a:p>
          <a:p>
            <a:pPr algn="just"/>
            <a:r>
              <a:rPr lang="pt-PT" sz="1800" dirty="0" smtClean="0">
                <a:solidFill>
                  <a:schemeClr val="bg1"/>
                </a:solidFill>
              </a:rPr>
              <a:t>Quando uma marca não é nova, aquele que a adopta pratica uma usurpação de uma marca mais antiga. </a:t>
            </a:r>
          </a:p>
          <a:p>
            <a:pPr algn="just"/>
            <a:r>
              <a:rPr lang="pt-PT" sz="1800" dirty="0" smtClean="0">
                <a:solidFill>
                  <a:schemeClr val="bg1"/>
                </a:solidFill>
              </a:rPr>
              <a:t>A usurpação abrange todas as formas de violação do princípio da novidade e do direito de uso exclusivo de uma marca registada, dentro dos limites dos produtos ou serviços a que se destina. </a:t>
            </a:r>
          </a:p>
          <a:p>
            <a:pPr algn="just"/>
            <a:r>
              <a:rPr lang="pt-PT" sz="1800" dirty="0" smtClean="0">
                <a:solidFill>
                  <a:schemeClr val="bg1"/>
                </a:solidFill>
              </a:rPr>
              <a:t>O conceito de usurpação pode revestir duas modalidades:</a:t>
            </a:r>
          </a:p>
          <a:p>
            <a:pPr lvl="1" algn="just"/>
            <a:r>
              <a:rPr lang="pt-PT" sz="1800" dirty="0" smtClean="0">
                <a:solidFill>
                  <a:schemeClr val="bg1"/>
                </a:solidFill>
              </a:rPr>
              <a:t>Contrafacção ou reprodução – cópia integral de marca anteriormente adoptada ou registada;</a:t>
            </a:r>
          </a:p>
          <a:p>
            <a:pPr lvl="1" algn="just"/>
            <a:r>
              <a:rPr lang="pt-PT" sz="1800" dirty="0" smtClean="0">
                <a:solidFill>
                  <a:schemeClr val="bg1"/>
                </a:solidFill>
              </a:rPr>
              <a:t>Imitação – adopção de uma marca confundível com outra. Noção de confundibilidade.</a:t>
            </a: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5.5. Novidade </a:t>
            </a:r>
          </a:p>
          <a:p>
            <a:pPr algn="just" fontAlgn="t">
              <a:buNone/>
            </a:pPr>
            <a:r>
              <a:rPr lang="pt-PT" sz="1800" dirty="0" smtClean="0">
                <a:solidFill>
                  <a:schemeClr val="bg1"/>
                </a:solidFill>
              </a:rPr>
              <a:t>5.5.1. A falta de novidade da marca: usurpação de uma marca antiga.</a:t>
            </a:r>
          </a:p>
          <a:p>
            <a:pPr algn="just"/>
            <a:r>
              <a:rPr lang="pt-PT" sz="1800" dirty="0" smtClean="0">
                <a:solidFill>
                  <a:schemeClr val="bg1"/>
                </a:solidFill>
              </a:rPr>
              <a:t>Conceito de imitação: a marca não pode ser igual ou semelhante a outra já registada, aferindo-se o grau de semelhança proibido pela existência de confundibilidade com outra no mercado. </a:t>
            </a:r>
          </a:p>
          <a:p>
            <a:pPr algn="just"/>
            <a:r>
              <a:rPr lang="pt-PT" sz="1800" dirty="0" smtClean="0">
                <a:solidFill>
                  <a:schemeClr val="bg1"/>
                </a:solidFill>
              </a:rPr>
              <a:t>Ou seja: não será nova a marca que puder ser confundida com outra já existente anteriormente no mercado.</a:t>
            </a:r>
          </a:p>
          <a:p>
            <a:pPr algn="just"/>
            <a:r>
              <a:rPr lang="pt-PT" sz="1800" dirty="0" smtClean="0">
                <a:solidFill>
                  <a:schemeClr val="bg1"/>
                </a:solidFill>
              </a:rPr>
              <a:t>Mas note-se que a confundibilidade só é relevante se:</a:t>
            </a:r>
          </a:p>
          <a:p>
            <a:pPr lvl="1" algn="just"/>
            <a:r>
              <a:rPr lang="pt-PT" sz="1400" dirty="0" smtClean="0">
                <a:solidFill>
                  <a:schemeClr val="bg1"/>
                </a:solidFill>
              </a:rPr>
              <a:t> </a:t>
            </a:r>
            <a:r>
              <a:rPr lang="pt-PT" sz="1800" dirty="0" smtClean="0">
                <a:solidFill>
                  <a:schemeClr val="bg1"/>
                </a:solidFill>
              </a:rPr>
              <a:t>ambas as marcas (a mais antiga e a mais recente) se destinarem a produtos ou serviços «idênticos ou de afinidade manifesta» (art. 245°, </a:t>
            </a:r>
            <a:r>
              <a:rPr lang="pt-PT" sz="1800" dirty="0" err="1" smtClean="0">
                <a:solidFill>
                  <a:schemeClr val="bg1"/>
                </a:solidFill>
              </a:rPr>
              <a:t>n°</a:t>
            </a:r>
            <a:r>
              <a:rPr lang="pt-PT" sz="1800" dirty="0" smtClean="0">
                <a:solidFill>
                  <a:schemeClr val="bg1"/>
                </a:solidFill>
              </a:rPr>
              <a:t> 1, al. b)), </a:t>
            </a:r>
          </a:p>
          <a:p>
            <a:pPr lvl="1" algn="just"/>
            <a:r>
              <a:rPr lang="pt-PT" sz="1800" dirty="0" smtClean="0">
                <a:solidFill>
                  <a:schemeClr val="bg1"/>
                </a:solidFill>
              </a:rPr>
              <a:t>só nestes casos é que o uso da marca mais moderna pode levar, pela captação da clientela dos produtos ou serviços em que a outra é usada, a prejudicar o titular desta. </a:t>
            </a:r>
          </a:p>
          <a:p>
            <a:pPr algn="just" fontAlgn="t"/>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600" dirty="0" smtClean="0">
                <a:solidFill>
                  <a:schemeClr val="bg1"/>
                </a:solidFill>
              </a:rPr>
              <a:t>5.5. Novidade </a:t>
            </a:r>
          </a:p>
          <a:p>
            <a:pPr algn="just" fontAlgn="t">
              <a:buNone/>
            </a:pPr>
            <a:r>
              <a:rPr lang="pt-PT" sz="1600" dirty="0" smtClean="0">
                <a:solidFill>
                  <a:schemeClr val="bg1"/>
                </a:solidFill>
              </a:rPr>
              <a:t>5.5.1. A falta de novidade da marca: usurpação de uma marca antiga.</a:t>
            </a:r>
          </a:p>
          <a:p>
            <a:pPr algn="just" fontAlgn="t"/>
            <a:r>
              <a:rPr lang="pt-PT" sz="1600" dirty="0" smtClean="0">
                <a:solidFill>
                  <a:schemeClr val="bg1"/>
                </a:solidFill>
              </a:rPr>
              <a:t>Note-se que a novidade exigida pela lei diz exclusivamente respeito às marcas, nada tendo a ver com os produtos ou serviços: estes podem ser completamente destituídos de originalidade; a marca é que tem de ser nova, no sentido legal.</a:t>
            </a:r>
          </a:p>
          <a:p>
            <a:pPr algn="just" fontAlgn="t">
              <a:buNone/>
            </a:pPr>
            <a:endParaRPr lang="pt-PT" sz="1600" dirty="0" smtClean="0">
              <a:solidFill>
                <a:schemeClr val="bg1"/>
              </a:solidFill>
            </a:endParaRPr>
          </a:p>
          <a:p>
            <a:pPr algn="just"/>
            <a:r>
              <a:rPr lang="pt-PT" sz="1600" dirty="0" smtClean="0">
                <a:solidFill>
                  <a:schemeClr val="bg1"/>
                </a:solidFill>
              </a:rPr>
              <a:t>Os critérios subjectivo e objectivo criados pelo legislador para aferir da existência de uma imitação de marca:</a:t>
            </a:r>
          </a:p>
          <a:p>
            <a:pPr lvl="1" algn="just"/>
            <a:r>
              <a:rPr lang="pt-PT" sz="1600" dirty="0" smtClean="0">
                <a:solidFill>
                  <a:schemeClr val="bg1"/>
                </a:solidFill>
              </a:rPr>
              <a:t> Critério subjectivo – Confusão entre duas marcas, quando postas em confronto, ou quando, estando apenas à vista a marca a constituir, se deva concluir que ela é susceptível de ser tomada por outra ou associada com outra de que se tenha conhecimento – alínea c) do n.º 1 do artigo 245.º do CPI.</a:t>
            </a:r>
          </a:p>
          <a:p>
            <a:pPr lvl="1" algn="just"/>
            <a:r>
              <a:rPr lang="pt-PT" sz="1600" dirty="0" smtClean="0">
                <a:solidFill>
                  <a:schemeClr val="bg1"/>
                </a:solidFill>
              </a:rPr>
              <a:t> Critério objectivo – O uso de certa denominação de fantasia que faça parte de marca alheia anteriormente registada. A presunção </a:t>
            </a:r>
            <a:r>
              <a:rPr lang="pt-PT" sz="1600" i="1" dirty="0" err="1" smtClean="0">
                <a:solidFill>
                  <a:schemeClr val="bg1"/>
                </a:solidFill>
              </a:rPr>
              <a:t>juris</a:t>
            </a:r>
            <a:r>
              <a:rPr lang="pt-PT" sz="1600" i="1" dirty="0" smtClean="0">
                <a:solidFill>
                  <a:schemeClr val="bg1"/>
                </a:solidFill>
              </a:rPr>
              <a:t> </a:t>
            </a:r>
            <a:r>
              <a:rPr lang="pt-PT" sz="1600" i="1" dirty="0" err="1" smtClean="0">
                <a:solidFill>
                  <a:schemeClr val="bg1"/>
                </a:solidFill>
              </a:rPr>
              <a:t>et</a:t>
            </a:r>
            <a:r>
              <a:rPr lang="pt-PT" sz="1600" i="1" dirty="0" smtClean="0">
                <a:solidFill>
                  <a:schemeClr val="bg1"/>
                </a:solidFill>
              </a:rPr>
              <a:t> de </a:t>
            </a:r>
            <a:r>
              <a:rPr lang="pt-PT" sz="1600" i="1" dirty="0" err="1" smtClean="0">
                <a:solidFill>
                  <a:schemeClr val="bg1"/>
                </a:solidFill>
              </a:rPr>
              <a:t>iure</a:t>
            </a:r>
            <a:r>
              <a:rPr lang="pt-PT" sz="1600" i="1" dirty="0" smtClean="0">
                <a:solidFill>
                  <a:schemeClr val="bg1"/>
                </a:solidFill>
              </a:rPr>
              <a:t> </a:t>
            </a:r>
            <a:r>
              <a:rPr lang="pt-PT" sz="1600" dirty="0" smtClean="0">
                <a:solidFill>
                  <a:schemeClr val="bg1"/>
                </a:solidFill>
              </a:rPr>
              <a:t>a que alude o n.º 3 do art. 245.º do CPI.</a:t>
            </a: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600" dirty="0" smtClean="0">
                <a:solidFill>
                  <a:schemeClr val="bg1"/>
                </a:solidFill>
              </a:rPr>
              <a:t>5.5. Novidade </a:t>
            </a:r>
          </a:p>
          <a:p>
            <a:pPr algn="just" fontAlgn="t">
              <a:buNone/>
            </a:pPr>
            <a:r>
              <a:rPr lang="pt-PT" sz="1600" dirty="0" smtClean="0">
                <a:solidFill>
                  <a:schemeClr val="bg1"/>
                </a:solidFill>
              </a:rPr>
              <a:t>5.5.1. A falta de novidade da marca: usurpação de uma marca antiga.</a:t>
            </a:r>
          </a:p>
          <a:p>
            <a:pPr algn="just" fontAlgn="t"/>
            <a:r>
              <a:rPr lang="pt-PT" sz="1600" u="sng" dirty="0" smtClean="0">
                <a:solidFill>
                  <a:schemeClr val="bg1"/>
                </a:solidFill>
              </a:rPr>
              <a:t>Critério subjectivo</a:t>
            </a:r>
          </a:p>
          <a:p>
            <a:pPr algn="just"/>
            <a:r>
              <a:rPr lang="pt-PT" sz="1600" dirty="0" smtClean="0">
                <a:solidFill>
                  <a:schemeClr val="bg1"/>
                </a:solidFill>
              </a:rPr>
              <a:t>Considera-se imitada a marca que for tão parecida com outra, que o consumidor só as possa distinguir depois de exame atento ou confronto de uma com a outra.</a:t>
            </a:r>
          </a:p>
          <a:p>
            <a:pPr algn="just"/>
            <a:r>
              <a:rPr lang="pt-PT" sz="1600" dirty="0" smtClean="0">
                <a:solidFill>
                  <a:schemeClr val="bg1"/>
                </a:solidFill>
              </a:rPr>
              <a:t>Deste modo, se a semelhança de conjunto, entre a marca anterior protegida e a mais recente, sem consideração dos pormenores diferenciadores, gerar a possibilidade de confusão, pela fácil indução em erro do consumidor, haverá imitação da primeira pela segunda.</a:t>
            </a:r>
          </a:p>
          <a:p>
            <a:pPr algn="just"/>
            <a:r>
              <a:rPr lang="pt-PT" sz="1600" dirty="0" smtClean="0">
                <a:solidFill>
                  <a:schemeClr val="bg1"/>
                </a:solidFill>
              </a:rPr>
              <a:t>E que consumidor será este? Entende-se geralmente que não é um consumidor concreto, mas um consumidor abstracto, não de todo e qualquer produto ou serviço, mas sim daquele a que a marca se destina. O critério de confundibilidade a ter em conta será, portanto, colocado na perspectiva do consumidor médio dos produtos ou serviços em questão, tomando em conta o estrato ou estratos populacionais a que primordialmente eles são destinados.</a:t>
            </a:r>
          </a:p>
          <a:p>
            <a:pPr algn="just"/>
            <a:endParaRPr lang="pt-PT" sz="1600" dirty="0" smtClean="0">
              <a:solidFill>
                <a:schemeClr val="bg1"/>
              </a:solidFill>
            </a:endParaRPr>
          </a:p>
          <a:p>
            <a:pPr algn="just" fontAlgn="t">
              <a:buNone/>
            </a:pPr>
            <a:endParaRPr lang="pt-PT" sz="1600" dirty="0" smtClean="0">
              <a:solidFill>
                <a:schemeClr val="bg1"/>
              </a:solidFill>
            </a:endParaRPr>
          </a:p>
        </p:txBody>
      </p:sp>
    </p:spTree>
  </p:cSld>
  <p:clrMapOvr>
    <a:masterClrMapping/>
  </p:clrMapOvr>
  <p:timing>
    <p:tnLst>
      <p:par>
        <p:cTn id="1" dur="indefinite" restart="never" nodeType="tmRoot"/>
      </p:par>
    </p:tnLst>
  </p:timing>
</p:sld>
</file>

<file path=ppt/slides/slide10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5.5. Novidade </a:t>
            </a:r>
          </a:p>
          <a:p>
            <a:pPr algn="just" fontAlgn="t">
              <a:buNone/>
            </a:pPr>
            <a:r>
              <a:rPr lang="pt-PT" sz="1800" dirty="0" smtClean="0">
                <a:solidFill>
                  <a:schemeClr val="bg1"/>
                </a:solidFill>
              </a:rPr>
              <a:t>5.5.1. A falta de novidade da marca: usurpação de uma marca antiga.</a:t>
            </a:r>
          </a:p>
          <a:p>
            <a:pPr algn="just" fontAlgn="t"/>
            <a:r>
              <a:rPr lang="pt-PT" sz="1800" u="sng" dirty="0" smtClean="0">
                <a:solidFill>
                  <a:schemeClr val="bg1"/>
                </a:solidFill>
              </a:rPr>
              <a:t>Critério subjectivo</a:t>
            </a:r>
          </a:p>
          <a:p>
            <a:endParaRPr lang="pt-PT" sz="1800" dirty="0" smtClean="0"/>
          </a:p>
          <a:p>
            <a:pPr algn="just"/>
            <a:r>
              <a:rPr lang="pt-PT" sz="1800" dirty="0" smtClean="0">
                <a:solidFill>
                  <a:schemeClr val="bg1"/>
                </a:solidFill>
              </a:rPr>
              <a:t>Será necessário atender, igualmente, à espécie de marca de que se trata:</a:t>
            </a:r>
          </a:p>
          <a:p>
            <a:pPr lvl="1" algn="just"/>
            <a:r>
              <a:rPr lang="pt-PT" sz="1800" dirty="0" smtClean="0">
                <a:solidFill>
                  <a:schemeClr val="bg1"/>
                </a:solidFill>
              </a:rPr>
              <a:t>nas marcas nominativas, deverá proceder-se a um confronto sobre os aspectos gráfico e fonético;</a:t>
            </a:r>
          </a:p>
          <a:p>
            <a:pPr lvl="1" algn="just"/>
            <a:r>
              <a:rPr lang="pt-PT" sz="1800" dirty="0" smtClean="0">
                <a:solidFill>
                  <a:schemeClr val="bg1"/>
                </a:solidFill>
              </a:rPr>
              <a:t>nas marcas figurativas e plásticas deverá atender-se à forma, e não ao conteúdo ideológico ou significativo dos sinais;</a:t>
            </a:r>
          </a:p>
          <a:p>
            <a:pPr lvl="1" algn="just"/>
            <a:r>
              <a:rPr lang="pt-PT" sz="1800" dirty="0" smtClean="0">
                <a:solidFill>
                  <a:schemeClr val="bg1"/>
                </a:solidFill>
              </a:rPr>
              <a:t>nas marcas mistas, deverá proceder-se a uma apreciação global, tendo em consideração se o elemento prevalente é o nominativo ou o figurativo.</a:t>
            </a:r>
          </a:p>
          <a:p>
            <a:pPr algn="just"/>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0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5.5. Novidade </a:t>
            </a:r>
          </a:p>
          <a:p>
            <a:pPr algn="just" fontAlgn="t">
              <a:buNone/>
            </a:pPr>
            <a:r>
              <a:rPr lang="pt-PT" sz="1800" dirty="0" smtClean="0">
                <a:solidFill>
                  <a:schemeClr val="bg1"/>
                </a:solidFill>
              </a:rPr>
              <a:t>5.5.1. A falta de novidade da marca: usurpação de uma marca antiga.</a:t>
            </a:r>
          </a:p>
          <a:p>
            <a:pPr algn="just" fontAlgn="t"/>
            <a:r>
              <a:rPr lang="pt-PT" sz="1800" u="sng" dirty="0" smtClean="0">
                <a:solidFill>
                  <a:schemeClr val="bg1"/>
                </a:solidFill>
              </a:rPr>
              <a:t>Critério objectivo</a:t>
            </a:r>
          </a:p>
          <a:p>
            <a:pPr algn="just"/>
            <a:r>
              <a:rPr lang="pt-PT" sz="1800" dirty="0" smtClean="0">
                <a:solidFill>
                  <a:schemeClr val="bg1"/>
                </a:solidFill>
              </a:rPr>
              <a:t>No </a:t>
            </a:r>
            <a:r>
              <a:rPr lang="pt-PT" sz="1800" dirty="0" err="1" smtClean="0">
                <a:solidFill>
                  <a:schemeClr val="bg1"/>
                </a:solidFill>
              </a:rPr>
              <a:t>n°</a:t>
            </a:r>
            <a:r>
              <a:rPr lang="pt-PT" sz="1800" dirty="0" smtClean="0">
                <a:solidFill>
                  <a:schemeClr val="bg1"/>
                </a:solidFill>
              </a:rPr>
              <a:t> 3 do art. 245° consagra-se um outro critério, o critério objectivo: «Constitui imitação ou usurpação parcial de marca o uso de certa denominação de fantasia que faça parte de marca alheia anteriormente registada...». </a:t>
            </a:r>
          </a:p>
          <a:p>
            <a:pPr algn="just"/>
            <a:r>
              <a:rPr lang="pt-PT" sz="1800" dirty="0" smtClean="0">
                <a:solidFill>
                  <a:schemeClr val="bg1"/>
                </a:solidFill>
              </a:rPr>
              <a:t>O legislador criou uma presunção </a:t>
            </a:r>
            <a:r>
              <a:rPr lang="pt-PT" sz="1800" i="1" dirty="0" err="1" smtClean="0">
                <a:solidFill>
                  <a:schemeClr val="bg1"/>
                </a:solidFill>
              </a:rPr>
              <a:t>juris</a:t>
            </a:r>
            <a:r>
              <a:rPr lang="pt-PT" sz="1800" i="1" dirty="0" smtClean="0">
                <a:solidFill>
                  <a:schemeClr val="bg1"/>
                </a:solidFill>
              </a:rPr>
              <a:t> </a:t>
            </a:r>
            <a:r>
              <a:rPr lang="pt-PT" sz="1800" i="1" dirty="0" err="1" smtClean="0">
                <a:solidFill>
                  <a:schemeClr val="bg1"/>
                </a:solidFill>
              </a:rPr>
              <a:t>et</a:t>
            </a:r>
            <a:r>
              <a:rPr lang="pt-PT" sz="1800" i="1" dirty="0" smtClean="0">
                <a:solidFill>
                  <a:schemeClr val="bg1"/>
                </a:solidFill>
              </a:rPr>
              <a:t> de jure </a:t>
            </a:r>
            <a:r>
              <a:rPr lang="pt-PT" sz="1800" dirty="0" smtClean="0">
                <a:solidFill>
                  <a:schemeClr val="bg1"/>
                </a:solidFill>
              </a:rPr>
              <a:t>de imitação de uma marca por outra, quando nesta seja empregada uma denominação de fantasia que faça parte da marca anterior.</a:t>
            </a:r>
          </a:p>
          <a:p>
            <a:pPr algn="just"/>
            <a:r>
              <a:rPr lang="pt-PT" sz="1800" dirty="0" smtClean="0">
                <a:solidFill>
                  <a:schemeClr val="bg1"/>
                </a:solidFill>
              </a:rPr>
              <a:t>Assim, nos casos abrangidos pelo </a:t>
            </a:r>
            <a:r>
              <a:rPr lang="pt-PT" sz="1800" dirty="0" err="1" smtClean="0">
                <a:solidFill>
                  <a:schemeClr val="bg1"/>
                </a:solidFill>
              </a:rPr>
              <a:t>n°</a:t>
            </a:r>
            <a:r>
              <a:rPr lang="pt-PT" sz="1800" dirty="0" smtClean="0">
                <a:solidFill>
                  <a:schemeClr val="bg1"/>
                </a:solidFill>
              </a:rPr>
              <a:t> 3 do art. 245°, é desnecessária a verificação da possibilidade psicológica de indução em erro, nos termos do critério subjectivo.</a:t>
            </a:r>
          </a:p>
          <a:p>
            <a:pPr algn="just" fontAlgn="t"/>
            <a:endParaRPr lang="pt-PT" sz="1800" u="sng" dirty="0" smtClean="0">
              <a:solidFill>
                <a:schemeClr val="bg1"/>
              </a:solidFill>
            </a:endParaRPr>
          </a:p>
          <a:p>
            <a:pPr algn="just" fontAlgn="t"/>
            <a:endParaRPr lang="pt-PT" sz="1800" u="sng" dirty="0" smtClean="0">
              <a:solidFill>
                <a:schemeClr val="bg1"/>
              </a:solidFill>
            </a:endParaRPr>
          </a:p>
          <a:p>
            <a:endParaRPr lang="pt-PT" sz="1800" dirty="0" smtClean="0"/>
          </a:p>
        </p:txBody>
      </p:sp>
    </p:spTree>
  </p:cSld>
  <p:clrMapOvr>
    <a:masterClrMapping/>
  </p:clrMapOvr>
  <p:timing>
    <p:tnLst>
      <p:par>
        <p:cTn id="1" dur="indefinite" restart="never" nodeType="tmRoot"/>
      </p:par>
    </p:tnLst>
  </p:timing>
</p:sld>
</file>

<file path=ppt/slides/slide10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a:buNone/>
            </a:pPr>
            <a:r>
              <a:rPr lang="pt-PT" sz="1800" dirty="0" smtClean="0">
                <a:solidFill>
                  <a:schemeClr val="bg1"/>
                </a:solidFill>
              </a:rPr>
              <a:t>5. 6. Consequências para o desrespeito dos princípios que regem a composição das marcas:</a:t>
            </a:r>
          </a:p>
          <a:p>
            <a:pPr algn="just"/>
            <a:endParaRPr lang="pt-PT" sz="1800" dirty="0" smtClean="0">
              <a:solidFill>
                <a:schemeClr val="bg1"/>
              </a:solidFill>
            </a:endParaRPr>
          </a:p>
          <a:p>
            <a:pPr algn="just"/>
            <a:r>
              <a:rPr lang="pt-PT" sz="1800" dirty="0" smtClean="0">
                <a:solidFill>
                  <a:schemeClr val="bg1"/>
                </a:solidFill>
              </a:rPr>
              <a:t>-  A recusa do registo da marca (arts. 238.º e 239.º do CPI).</a:t>
            </a:r>
          </a:p>
          <a:p>
            <a:pPr algn="just"/>
            <a:endParaRPr lang="pt-PT" sz="1800" dirty="0" smtClean="0">
              <a:solidFill>
                <a:schemeClr val="bg1"/>
              </a:solidFill>
            </a:endParaRPr>
          </a:p>
          <a:p>
            <a:pPr algn="just"/>
            <a:r>
              <a:rPr lang="pt-PT" sz="1800" dirty="0" smtClean="0">
                <a:solidFill>
                  <a:schemeClr val="bg1"/>
                </a:solidFill>
              </a:rPr>
              <a:t>-  A nulidade do registo que tenha chegado a ser concedido (art. 33.º, n.º 1, alínea a) do CPI).</a:t>
            </a:r>
          </a:p>
          <a:p>
            <a:pPr algn="just" fontAlgn="t">
              <a:buNone/>
            </a:pPr>
            <a:endParaRPr lang="pt-PT" sz="1800" dirty="0" smtClean="0">
              <a:solidFill>
                <a:schemeClr val="bg1"/>
              </a:solidFill>
            </a:endParaRPr>
          </a:p>
          <a:p>
            <a:pPr algn="just" fontAlgn="t"/>
            <a:endParaRPr lang="pt-PT" sz="1800" u="sng" dirty="0" smtClean="0">
              <a:solidFill>
                <a:schemeClr val="bg1"/>
              </a:solidFill>
            </a:endParaRPr>
          </a:p>
          <a:p>
            <a:pPr algn="just" fontAlgn="t"/>
            <a:endParaRPr lang="pt-PT" sz="1800" u="sng" dirty="0" smtClean="0">
              <a:solidFill>
                <a:schemeClr val="bg1"/>
              </a:solidFill>
            </a:endParaRPr>
          </a:p>
          <a:p>
            <a:endParaRPr lang="pt-PT" sz="18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algn="just">
              <a:buNone/>
            </a:pPr>
            <a:r>
              <a:rPr lang="pt-PT" sz="2200" b="1" dirty="0" smtClean="0">
                <a:solidFill>
                  <a:schemeClr val="bg1"/>
                </a:solidFill>
              </a:rPr>
              <a:t>O esgotamento dos direitos privativos</a:t>
            </a: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lvl="1" algn="just"/>
            <a:r>
              <a:rPr lang="pt-PT" sz="1800" dirty="0" smtClean="0">
                <a:solidFill>
                  <a:schemeClr val="bg1"/>
                </a:solidFill>
              </a:rPr>
              <a:t>O objecto específico dos direitos privativos    assegurar ao respectivo titular a faculdade exclusiva de explorar economicamente o bem que é objecto do direito, de modo:</a:t>
            </a:r>
          </a:p>
          <a:p>
            <a:pPr lvl="1" algn="just"/>
            <a:endParaRPr lang="pt-PT" sz="1800" dirty="0" smtClean="0">
              <a:solidFill>
                <a:schemeClr val="bg1"/>
              </a:solidFill>
            </a:endParaRPr>
          </a:p>
          <a:p>
            <a:pPr lvl="2" algn="just"/>
            <a:r>
              <a:rPr lang="pt-PT" sz="1800" dirty="0" smtClean="0">
                <a:solidFill>
                  <a:schemeClr val="bg1"/>
                </a:solidFill>
              </a:rPr>
              <a:t> a permitir a produção e primeira comercialização desse bem, a qual pode ser feita directamente ou através da concessão de licenças de exploração a terceiros;</a:t>
            </a:r>
          </a:p>
          <a:p>
            <a:pPr lvl="2" algn="just">
              <a:buNone/>
            </a:pPr>
            <a:endParaRPr lang="pt-PT" sz="1800" dirty="0" smtClean="0">
              <a:solidFill>
                <a:schemeClr val="bg1"/>
              </a:solidFill>
            </a:endParaRPr>
          </a:p>
          <a:p>
            <a:pPr lvl="2" algn="just"/>
            <a:r>
              <a:rPr lang="pt-PT" sz="1800" dirty="0" smtClean="0">
                <a:solidFill>
                  <a:schemeClr val="bg1"/>
                </a:solidFill>
              </a:rPr>
              <a:t>faculdade de se opor à usurpação daquele bem.</a:t>
            </a:r>
          </a:p>
          <a:p>
            <a:pPr lvl="2" algn="just"/>
            <a:endParaRPr lang="pt-PT" sz="1800" dirty="0" smtClean="0">
              <a:solidFill>
                <a:schemeClr val="bg1"/>
              </a:solidFill>
            </a:endParaRPr>
          </a:p>
          <a:p>
            <a:pPr lvl="2" algn="just">
              <a:buNone/>
            </a:pPr>
            <a:endParaRPr lang="pt-PT" sz="1800" dirty="0" smtClean="0">
              <a:solidFill>
                <a:schemeClr val="bg1"/>
              </a:solidFill>
            </a:endParaRPr>
          </a:p>
          <a:p>
            <a:pPr lvl="1" algn="just">
              <a:buNone/>
            </a:pPr>
            <a:endParaRPr lang="pt-PT" sz="1800" dirty="0" smtClean="0">
              <a:solidFill>
                <a:schemeClr val="bg1"/>
              </a:solidFill>
            </a:endParaRPr>
          </a:p>
          <a:p>
            <a:pPr lvl="1" algn="just"/>
            <a:endParaRPr lang="pt-PT" sz="18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
        <p:nvSpPr>
          <p:cNvPr id="4" name="Seta para a esquerda 3"/>
          <p:cNvSpPr/>
          <p:nvPr/>
        </p:nvSpPr>
        <p:spPr>
          <a:xfrm>
            <a:off x="6804248" y="2132856"/>
            <a:ext cx="142876" cy="45719"/>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1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fontAlgn="t">
              <a:buNone/>
            </a:pPr>
            <a:r>
              <a:rPr lang="pt-PT" sz="1800" dirty="0" smtClean="0">
                <a:solidFill>
                  <a:schemeClr val="bg1"/>
                </a:solidFill>
              </a:rPr>
              <a:t>6.1. A natureza do registo da marca</a:t>
            </a:r>
          </a:p>
          <a:p>
            <a:pPr algn="just" fontAlgn="t"/>
            <a:r>
              <a:rPr lang="pt-PT" sz="1800" dirty="0" smtClean="0">
                <a:solidFill>
                  <a:schemeClr val="bg1"/>
                </a:solidFill>
              </a:rPr>
              <a:t>A propriedade da marca resulta do seu registo.</a:t>
            </a:r>
          </a:p>
          <a:p>
            <a:pPr algn="just" fontAlgn="t"/>
            <a:r>
              <a:rPr lang="pt-PT" sz="1800" dirty="0" smtClean="0">
                <a:solidFill>
                  <a:schemeClr val="bg1"/>
                </a:solidFill>
              </a:rPr>
              <a:t>O registo da marca tem natureza constitutiva ou atributiva daquele direito, por força do disposto no art. 224.º em conjugação com os arts. 233.º e seguintes do CPI.</a:t>
            </a:r>
          </a:p>
          <a:p>
            <a:pPr algn="just"/>
            <a:r>
              <a:rPr lang="pt-PT" sz="1800" dirty="0" smtClean="0">
                <a:solidFill>
                  <a:schemeClr val="bg1"/>
                </a:solidFill>
              </a:rPr>
              <a:t>O sistema do registo constitutivo pode sofrer um desvio: o art. 227°. </a:t>
            </a: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fontAlgn="t">
              <a:buNone/>
            </a:pPr>
            <a:r>
              <a:rPr lang="pt-PT" sz="1800" dirty="0" smtClean="0">
                <a:solidFill>
                  <a:schemeClr val="bg1"/>
                </a:solidFill>
              </a:rPr>
              <a:t>6.1. A natureza do registo da marca</a:t>
            </a:r>
          </a:p>
          <a:p>
            <a:pPr algn="just" fontAlgn="t"/>
            <a:r>
              <a:rPr lang="pt-PT" sz="1800" dirty="0" smtClean="0">
                <a:solidFill>
                  <a:schemeClr val="bg1"/>
                </a:solidFill>
              </a:rPr>
              <a:t>O art. 227°:</a:t>
            </a:r>
          </a:p>
          <a:p>
            <a:pPr algn="just" fontAlgn="t"/>
            <a:r>
              <a:rPr lang="pt-PT" sz="1800" dirty="0" smtClean="0">
                <a:solidFill>
                  <a:schemeClr val="bg1"/>
                </a:solidFill>
              </a:rPr>
              <a:t>Vamos supor que A começa a usar certa marca, sem pedir o seu registo, e B, posteriormente, começa a usar a mesma marca, e requer o respectivo registo ao INPI.</a:t>
            </a:r>
          </a:p>
          <a:p>
            <a:pPr algn="just" fontAlgn="t"/>
            <a:r>
              <a:rPr lang="pt-PT" sz="1800" dirty="0" smtClean="0">
                <a:solidFill>
                  <a:schemeClr val="bg1"/>
                </a:solidFill>
              </a:rPr>
              <a:t>O art. 227° protege o interesse de A, concedendo-lhe o direito de pedir e obter para si o registo da marca, em detrimento do pedido de B, sob uma condição: a de que o uso por A ainda não tenha excedido a duração de seis meses e ele apresente a sua reclamação dentro desse prazo.</a:t>
            </a:r>
          </a:p>
          <a:p>
            <a:pPr algn="just" fontAlgn="t"/>
            <a:endParaRPr lang="pt-PT" sz="1800" dirty="0" smtClean="0">
              <a:solidFill>
                <a:schemeClr val="bg1"/>
              </a:solidFill>
            </a:endParaRPr>
          </a:p>
          <a:p>
            <a:pPr algn="just" fontAlgn="t"/>
            <a:r>
              <a:rPr lang="pt-PT" sz="1800" dirty="0" smtClean="0">
                <a:solidFill>
                  <a:schemeClr val="bg1"/>
                </a:solidFill>
              </a:rPr>
              <a:t>Conclusão: o uso da marca confere um direito de prioridade para o seu registo, embora apenas no limitado prazo  de seis meses.</a:t>
            </a:r>
          </a:p>
          <a:p>
            <a:pPr algn="just" fontAlgn="t"/>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6.2. O titular da marca registada goza, por regra, de um direito absoluto e exclusivo sobre a mesma, a qual é protegida independentemente da ocorrência de qualquer dano.</a:t>
            </a:r>
          </a:p>
          <a:p>
            <a:pPr algn="just">
              <a:buNone/>
            </a:pPr>
            <a:endParaRPr lang="pt-PT" sz="1800" dirty="0" smtClean="0">
              <a:solidFill>
                <a:schemeClr val="bg1"/>
              </a:solidFill>
            </a:endParaRPr>
          </a:p>
          <a:p>
            <a:pPr algn="just">
              <a:buNone/>
            </a:pPr>
            <a:r>
              <a:rPr lang="pt-PT" sz="1800" dirty="0" smtClean="0">
                <a:solidFill>
                  <a:schemeClr val="bg1"/>
                </a:solidFill>
              </a:rPr>
              <a:t> Três excepções a esta regra:</a:t>
            </a:r>
          </a:p>
          <a:p>
            <a:pPr algn="just"/>
            <a:r>
              <a:rPr lang="pt-PT" sz="1800" dirty="0" smtClean="0">
                <a:solidFill>
                  <a:schemeClr val="bg1"/>
                </a:solidFill>
              </a:rPr>
              <a:t>6.2.1. As marcas notórias;</a:t>
            </a:r>
          </a:p>
          <a:p>
            <a:pPr algn="just"/>
            <a:r>
              <a:rPr lang="pt-PT" sz="1800" dirty="0" smtClean="0">
                <a:solidFill>
                  <a:schemeClr val="bg1"/>
                </a:solidFill>
              </a:rPr>
              <a:t> Se for apresentado ao INPI um pedido de registo de uma marca, este pode ser indeferido, a pedido do interessado, com fundamento em a marca requerida ser confundível com outra notoriamente conhecida em Portugal, se for aplicada a </a:t>
            </a:r>
            <a:r>
              <a:rPr lang="pt-PT" sz="1800" dirty="0" err="1" smtClean="0">
                <a:solidFill>
                  <a:schemeClr val="bg1"/>
                </a:solidFill>
              </a:rPr>
              <a:t>a</a:t>
            </a:r>
            <a:r>
              <a:rPr lang="pt-PT" sz="1800" dirty="0" smtClean="0">
                <a:solidFill>
                  <a:schemeClr val="bg1"/>
                </a:solidFill>
              </a:rPr>
              <a:t> produtos ou serviços idênticos ou afins, ou se, em virtude dessa aplicação, for possível estabelecer uma associação com o titular da marca notória. Porém, o interessado terá de provar que já requereu em Portugal o registo da marca notória (art. 6°-bis da Convenção de Paris; e art. 241°, </a:t>
            </a:r>
            <a:r>
              <a:rPr lang="pt-PT" sz="1800" dirty="0" err="1" smtClean="0">
                <a:solidFill>
                  <a:schemeClr val="bg1"/>
                </a:solidFill>
              </a:rPr>
              <a:t>n°</a:t>
            </a:r>
            <a:r>
              <a:rPr lang="pt-PT" sz="1800" dirty="0" smtClean="0">
                <a:solidFill>
                  <a:schemeClr val="bg1"/>
                </a:solidFill>
              </a:rPr>
              <a:t> 2, do CPI).</a:t>
            </a:r>
          </a:p>
          <a:p>
            <a:pPr algn="just"/>
            <a:r>
              <a:rPr lang="pt-PT" sz="1800" dirty="0" smtClean="0">
                <a:solidFill>
                  <a:schemeClr val="bg1"/>
                </a:solidFill>
              </a:rPr>
              <a:t>Como se vê, neste caso uma marca notória, mas ainda não registada, pode vir a prevalecer sobre uma já registada.</a:t>
            </a:r>
          </a:p>
          <a:p>
            <a:pPr algn="just"/>
            <a:endParaRPr lang="pt-PT" sz="1800" dirty="0" smtClean="0">
              <a:solidFill>
                <a:schemeClr val="bg1"/>
              </a:solidFill>
            </a:endParaRPr>
          </a:p>
          <a:p>
            <a:pPr algn="just"/>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r>
              <a:rPr lang="pt-PT" sz="1800" dirty="0" smtClean="0">
                <a:solidFill>
                  <a:schemeClr val="bg1"/>
                </a:solidFill>
              </a:rPr>
              <a:t>6.2.2. O caso das chamadas marcas de prestígio;</a:t>
            </a:r>
          </a:p>
          <a:p>
            <a:pPr algn="just"/>
            <a:endParaRPr lang="pt-PT" sz="1800" dirty="0" smtClean="0">
              <a:solidFill>
                <a:schemeClr val="bg1"/>
              </a:solidFill>
            </a:endParaRPr>
          </a:p>
          <a:p>
            <a:pPr algn="just"/>
            <a:r>
              <a:rPr lang="pt-PT" sz="1800" dirty="0" smtClean="0">
                <a:solidFill>
                  <a:schemeClr val="bg1"/>
                </a:solidFill>
              </a:rPr>
              <a:t>Possibilidade da recusa de um pedido de registo quando a marca cujo registo é requerido, «ainda que destinada a produtos ou serviços sem identidade nem afinidade, constituir tradução, ou igual ou semelhante, a uma marca anterior que goze de prestígio em Portugal ou na Comunidade Europeia, se for comunitária, e sempre que o uso da marca posterior procure tirar partido indevido do carácter distintivo ou do prestígio da marca, ou possa prejudicá-los» (art. 242°) .</a:t>
            </a:r>
          </a:p>
          <a:p>
            <a:pPr algn="just"/>
            <a:endParaRPr lang="pt-PT" sz="1800" dirty="0" smtClean="0">
              <a:solidFill>
                <a:schemeClr val="bg1"/>
              </a:solidFill>
            </a:endParaRPr>
          </a:p>
          <a:p>
            <a:pPr algn="just"/>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r>
              <a:rPr lang="pt-PT" sz="1800" dirty="0" smtClean="0">
                <a:solidFill>
                  <a:schemeClr val="bg1"/>
                </a:solidFill>
              </a:rPr>
              <a:t>6.2.3. O direito de prioridade concedido ao cidadão de um país da União Internacional que haja pedido o registo de uma marca no seu país de origem, por um período de seis meses, a contar da apresentação do pedido.</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Esta  excepção reporta-se aos casos em que  um cidadão de um país da União Internacional pediu o registo de uma dada marca no seu país de origem, sendo-lhe concedido o direito de prioridade, durante seis meses, a contar da apresentação do pedido, para requerer o registo da mesma marca em Portugal e nos demais países da União (art. 4° da Convenção de Paris e art. 12° do CPI). </a:t>
            </a:r>
          </a:p>
          <a:p>
            <a:pPr algn="just"/>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6.3. Direitos resultantes do registo da marca</a:t>
            </a:r>
          </a:p>
          <a:p>
            <a:pPr algn="just">
              <a:buNone/>
            </a:pPr>
            <a:endParaRPr lang="pt-PT" sz="1800" dirty="0" smtClean="0"/>
          </a:p>
          <a:p>
            <a:pPr algn="just"/>
            <a:r>
              <a:rPr lang="pt-PT" sz="1800" dirty="0" smtClean="0">
                <a:solidFill>
                  <a:schemeClr val="bg1"/>
                </a:solidFill>
              </a:rPr>
              <a:t>O registo da marca confere ao seu titular o direito ao seu uso exclusivo, pelo prazo de 10 anos, indefinidamente renovável (art. 255°) .</a:t>
            </a:r>
          </a:p>
          <a:p>
            <a:pPr algn="just"/>
            <a:r>
              <a:rPr lang="pt-PT" sz="1800" dirty="0" smtClean="0">
                <a:solidFill>
                  <a:schemeClr val="bg1"/>
                </a:solidFill>
              </a:rPr>
              <a:t>Como forma de publicitar o registo, pode o titular usar nos produtos a expressão «Marca Registada», as iniciais «M.R.» ou o sinal «R» (art. 257°).</a:t>
            </a:r>
          </a:p>
          <a:p>
            <a:pPr algn="just"/>
            <a:r>
              <a:rPr lang="pt-PT" sz="1800" dirty="0" smtClean="0">
                <a:solidFill>
                  <a:schemeClr val="bg1"/>
                </a:solidFill>
              </a:rPr>
              <a:t>Tal direito é um direito de propriedade, em virtude do qual  o titular da marca poderá fazer todos os usos dos quais a marca seja susceptível: nos produtos, nos actos e instrumentos de prestação de serviços, em papel timbrado, na publicidade, etc., isto é, em todos e quaisquer aspectos da actividade da empresa titular.</a:t>
            </a: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6.3. Direitos resultantes do registo da marca</a:t>
            </a:r>
          </a:p>
          <a:p>
            <a:pPr algn="just">
              <a:buNone/>
            </a:pPr>
            <a:endParaRPr lang="pt-PT" sz="1800" dirty="0" smtClean="0"/>
          </a:p>
          <a:p>
            <a:pPr algn="just"/>
            <a:r>
              <a:rPr lang="pt-PT" sz="1800" dirty="0" smtClean="0">
                <a:solidFill>
                  <a:schemeClr val="bg1"/>
                </a:solidFill>
              </a:rPr>
              <a:t>O titular da marca tem, igualmente, o direito de impedir que, sem seu consentimento, quaisquer terceiros façam uso, no exercício de actividades económicas, de um sinal idêntico, confundível ou associável com a sua marca (art. 258°), tal como uma marca que, usada em produtos idênticos ou afins daqueles para os quais a do titular foi registada, constitua:</a:t>
            </a:r>
          </a:p>
          <a:p>
            <a:pPr lvl="1" algn="just"/>
            <a:r>
              <a:rPr lang="pt-PT" sz="1800" dirty="0" smtClean="0">
                <a:solidFill>
                  <a:schemeClr val="bg1"/>
                </a:solidFill>
              </a:rPr>
              <a:t>— Reprodução da sua marca, por ser idêntica a ela;</a:t>
            </a:r>
          </a:p>
          <a:p>
            <a:pPr lvl="1" algn="just"/>
            <a:r>
              <a:rPr lang="pt-PT" sz="1800" dirty="0" smtClean="0">
                <a:solidFill>
                  <a:schemeClr val="bg1"/>
                </a:solidFill>
              </a:rPr>
              <a:t>— Imitação da sua marca, por ser confundível com ela, ou por, em consequência da identidade ou semelhança dos sinais ou da afinidade dos produtos ou serviços, criar, no espírito do consumidor, um risco de confusão que compreenda o risco de confusão ou associação entre o sinal e a marca.</a:t>
            </a: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600" dirty="0" smtClean="0">
                <a:solidFill>
                  <a:schemeClr val="bg1"/>
                </a:solidFill>
              </a:rPr>
              <a:t>6.3. Direitos resultantes do registo da marca</a:t>
            </a:r>
          </a:p>
          <a:p>
            <a:pPr algn="just"/>
            <a:r>
              <a:rPr lang="pt-PT" sz="1600" dirty="0" smtClean="0">
                <a:solidFill>
                  <a:schemeClr val="bg1"/>
                </a:solidFill>
              </a:rPr>
              <a:t>Este direito comporta certas restrições ou limites:</a:t>
            </a:r>
          </a:p>
          <a:p>
            <a:pPr lvl="1" algn="just"/>
            <a:r>
              <a:rPr lang="pt-PT" sz="1600" dirty="0" smtClean="0">
                <a:solidFill>
                  <a:schemeClr val="bg1"/>
                </a:solidFill>
              </a:rPr>
              <a:t>a) Se forem comercializados no território da União Europeia produtos marcados com aquela marca pelo titular, ou por outrem com o seu consentimento, ele não poderá proibir tal uso da marca, salvo se existirem para tal motivos legítimos, como será o caso de o estado dos produtos se ter alterado após a colocação no mercado (art. 259°); é o chamado esgotamento do direito sobre a marca;</a:t>
            </a:r>
          </a:p>
          <a:p>
            <a:pPr lvl="1" algn="just"/>
            <a:r>
              <a:rPr lang="pt-PT" sz="1600" dirty="0" smtClean="0">
                <a:solidFill>
                  <a:schemeClr val="bg1"/>
                </a:solidFill>
              </a:rPr>
              <a:t>b) Não pode o titular de uma marca registada invocar o seu direito sobre ela para impedir que terceiros, em conformidade com as normas e usos honestos das actividades comerciais e industriais, façam os seguintes usos:</a:t>
            </a:r>
          </a:p>
          <a:p>
            <a:pPr lvl="2" algn="just"/>
            <a:r>
              <a:rPr lang="pt-PT" sz="1600" dirty="0" smtClean="0">
                <a:solidFill>
                  <a:schemeClr val="bg1"/>
                </a:solidFill>
              </a:rPr>
              <a:t>— do seu próprio nome e endereço;</a:t>
            </a:r>
          </a:p>
          <a:p>
            <a:pPr lvl="2" algn="just"/>
            <a:r>
              <a:rPr lang="pt-PT" sz="1600" dirty="0" smtClean="0">
                <a:solidFill>
                  <a:schemeClr val="bg1"/>
                </a:solidFill>
              </a:rPr>
              <a:t>— de indicações relativas a características dos produtos ou serviços;</a:t>
            </a:r>
          </a:p>
          <a:p>
            <a:pPr lvl="2" algn="just"/>
            <a:r>
              <a:rPr lang="pt-PT" sz="1600" dirty="0" smtClean="0">
                <a:solidFill>
                  <a:schemeClr val="bg1"/>
                </a:solidFill>
              </a:rPr>
              <a:t>— da marca, desde que tal seja necessário para indicar o destino de um produto ou serviço, nomeadamente, a título acessório ou complementar (art. 260.º).</a:t>
            </a: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6.4. Alterações à marca</a:t>
            </a:r>
          </a:p>
          <a:p>
            <a:pPr algn="just"/>
            <a:r>
              <a:rPr lang="pt-PT" sz="1600" dirty="0" smtClean="0">
                <a:solidFill>
                  <a:schemeClr val="bg1"/>
                </a:solidFill>
              </a:rPr>
              <a:t>A protecção conferida pelo registo abrange, em princípio, apenas a marca na forma em que foi registada. </a:t>
            </a:r>
          </a:p>
          <a:p>
            <a:pPr algn="just"/>
            <a:r>
              <a:rPr lang="pt-PT" sz="1600" dirty="0" smtClean="0">
                <a:solidFill>
                  <a:schemeClr val="bg1"/>
                </a:solidFill>
              </a:rPr>
              <a:t>Se for alterada, só gozará de protecção, sob a nova forma, desde que seja obtido um novo registo (art. 261.º CPI).</a:t>
            </a:r>
          </a:p>
          <a:p>
            <a:pPr algn="just"/>
            <a:endParaRPr lang="pt-PT" sz="1600" dirty="0" smtClean="0">
              <a:solidFill>
                <a:schemeClr val="bg1"/>
              </a:solidFill>
            </a:endParaRPr>
          </a:p>
          <a:p>
            <a:pPr algn="just"/>
            <a:r>
              <a:rPr lang="pt-PT" sz="1600" dirty="0" smtClean="0">
                <a:solidFill>
                  <a:schemeClr val="bg1"/>
                </a:solidFill>
              </a:rPr>
              <a:t>Situações em que as alterações da marca não prejudicam a sua protecção:</a:t>
            </a:r>
          </a:p>
          <a:p>
            <a:pPr algn="just">
              <a:buNone/>
            </a:pPr>
            <a:r>
              <a:rPr lang="pt-PT" sz="1600" dirty="0" smtClean="0">
                <a:solidFill>
                  <a:schemeClr val="bg1"/>
                </a:solidFill>
              </a:rPr>
              <a:t>		a) As que não lhe prejudiquem a identidade e só afectem as suas proporções, o material em que tiver sido gravada, cunhada ou reproduzida e a tinta ou a cor, esta última se não tiver sido reivindicada como uma das características da marca (art. 261°, </a:t>
            </a:r>
            <a:r>
              <a:rPr lang="pt-PT" sz="1600" dirty="0" err="1" smtClean="0">
                <a:solidFill>
                  <a:schemeClr val="bg1"/>
                </a:solidFill>
              </a:rPr>
              <a:t>n°</a:t>
            </a:r>
            <a:r>
              <a:rPr lang="pt-PT" sz="1600" dirty="0" smtClean="0">
                <a:solidFill>
                  <a:schemeClr val="bg1"/>
                </a:solidFill>
              </a:rPr>
              <a:t> 2);</a:t>
            </a:r>
          </a:p>
          <a:p>
            <a:pPr algn="just">
              <a:buNone/>
            </a:pPr>
            <a:r>
              <a:rPr lang="pt-PT" sz="1600" dirty="0" smtClean="0">
                <a:solidFill>
                  <a:schemeClr val="bg1"/>
                </a:solidFill>
              </a:rPr>
              <a:t>		b) A inclusão ou supressão da indicação expressa do produto ou serviço a que a marca se destina, bem como a alteração do domicílio ou lugar em que o titular está estabelecido (art. 261°, </a:t>
            </a:r>
            <a:r>
              <a:rPr lang="pt-PT" sz="1600" dirty="0" err="1" smtClean="0">
                <a:solidFill>
                  <a:schemeClr val="bg1"/>
                </a:solidFill>
              </a:rPr>
              <a:t>n°</a:t>
            </a:r>
            <a:r>
              <a:rPr lang="pt-PT" sz="1600" dirty="0" smtClean="0">
                <a:solidFill>
                  <a:schemeClr val="bg1"/>
                </a:solidFill>
              </a:rPr>
              <a:t> 3);</a:t>
            </a:r>
          </a:p>
          <a:p>
            <a:pPr algn="just">
              <a:buNone/>
            </a:pPr>
            <a:r>
              <a:rPr lang="pt-PT" sz="1600" dirty="0" smtClean="0">
                <a:solidFill>
                  <a:schemeClr val="bg1"/>
                </a:solidFill>
              </a:rPr>
              <a:t>		c) A alteração de qualquer aspecto figurativo da marca meramente nominativa, desde que não ofenda direitos de terceiros (art. 261°, </a:t>
            </a:r>
            <a:r>
              <a:rPr lang="pt-PT" sz="1600" dirty="0" err="1" smtClean="0">
                <a:solidFill>
                  <a:schemeClr val="bg1"/>
                </a:solidFill>
              </a:rPr>
              <a:t>n°</a:t>
            </a:r>
            <a:r>
              <a:rPr lang="pt-PT" sz="1600" dirty="0" smtClean="0">
                <a:solidFill>
                  <a:schemeClr val="bg1"/>
                </a:solidFill>
              </a:rPr>
              <a:t> 4).</a:t>
            </a:r>
          </a:p>
          <a:p>
            <a:pPr algn="just"/>
            <a:endParaRPr lang="pt-PT" sz="1600" dirty="0" smtClean="0">
              <a:solidFill>
                <a:schemeClr val="bg1"/>
              </a:solidFill>
            </a:endParaRPr>
          </a:p>
          <a:p>
            <a:pPr algn="just">
              <a:buNone/>
            </a:pPr>
            <a:endParaRPr lang="pt-PT" sz="1600" dirty="0" smtClean="0"/>
          </a:p>
          <a:p>
            <a:pPr algn="just">
              <a:buNone/>
            </a:pPr>
            <a:endParaRPr lang="pt-PT" sz="1600" dirty="0" smtClean="0"/>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6.5. As garantias que acompanham a marca registada.</a:t>
            </a:r>
          </a:p>
          <a:p>
            <a:pPr algn="just"/>
            <a:endParaRPr lang="pt-PT" sz="1800" dirty="0" smtClean="0">
              <a:solidFill>
                <a:schemeClr val="bg1"/>
              </a:solidFill>
            </a:endParaRPr>
          </a:p>
          <a:p>
            <a:pPr algn="just"/>
            <a:r>
              <a:rPr lang="pt-PT" sz="1800" dirty="0" smtClean="0">
                <a:solidFill>
                  <a:schemeClr val="bg1"/>
                </a:solidFill>
              </a:rPr>
              <a:t>Não pode ser obtido registo da mesma marca ou de marca confundível para produto ou serviço idêntico ou afim (art. 239°, </a:t>
            </a:r>
            <a:r>
              <a:rPr lang="pt-PT" sz="1800" dirty="0" err="1" smtClean="0">
                <a:solidFill>
                  <a:schemeClr val="bg1"/>
                </a:solidFill>
              </a:rPr>
              <a:t>n°</a:t>
            </a:r>
            <a:r>
              <a:rPr lang="pt-PT" sz="1800" dirty="0" smtClean="0">
                <a:solidFill>
                  <a:schemeClr val="bg1"/>
                </a:solidFill>
              </a:rPr>
              <a:t> 1, al. a));</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No caso de alguém obter o registo de uma marca confundível com outra já registada, o titular desta pode requerer a declaração de nulidade do registo da outra, mediante acção judicial (arts. 33°, </a:t>
            </a:r>
            <a:r>
              <a:rPr lang="pt-PT" sz="1800" dirty="0" err="1" smtClean="0">
                <a:solidFill>
                  <a:schemeClr val="bg1"/>
                </a:solidFill>
              </a:rPr>
              <a:t>n°</a:t>
            </a:r>
            <a:r>
              <a:rPr lang="pt-PT" sz="1800" dirty="0" smtClean="0">
                <a:solidFill>
                  <a:schemeClr val="bg1"/>
                </a:solidFill>
              </a:rPr>
              <a:t> 1, al. a), e 35°), ou opor-se à concessão do registo (art. 237°);</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p>
          <a:p>
            <a:pPr algn="just">
              <a:buNone/>
            </a:pPr>
            <a:endParaRPr lang="pt-PT" sz="1800" dirty="0" smtClean="0"/>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algn="just">
              <a:buNone/>
            </a:pPr>
            <a:r>
              <a:rPr lang="pt-PT" sz="2200" b="1" dirty="0" smtClean="0">
                <a:solidFill>
                  <a:schemeClr val="bg1"/>
                </a:solidFill>
              </a:rPr>
              <a:t>O esgotamento dos direitos privativos</a:t>
            </a: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lvl="1" algn="just"/>
            <a:r>
              <a:rPr lang="pt-PT" sz="1800" dirty="0" smtClean="0">
                <a:solidFill>
                  <a:schemeClr val="bg1"/>
                </a:solidFill>
              </a:rPr>
              <a:t>Logo que o titular do direito  privativo exerça a faculdade de obter a remuneração que o objecto específico do direito representa, cessam as prerrogativa inerentes a esse direito.</a:t>
            </a:r>
          </a:p>
          <a:p>
            <a:pPr lvl="1" algn="just"/>
            <a:endParaRPr lang="pt-PT" sz="1800" dirty="0" smtClean="0">
              <a:solidFill>
                <a:schemeClr val="bg1"/>
              </a:solidFill>
            </a:endParaRPr>
          </a:p>
          <a:p>
            <a:pPr lvl="1" algn="just"/>
            <a:r>
              <a:rPr lang="pt-PT" sz="1800" dirty="0" smtClean="0">
                <a:solidFill>
                  <a:schemeClr val="bg1"/>
                </a:solidFill>
              </a:rPr>
              <a:t>O objecto específico do direito esgota-se com a primeira comercialização do produto.    </a:t>
            </a:r>
          </a:p>
          <a:p>
            <a:pPr lvl="1" algn="just"/>
            <a:endParaRPr lang="pt-PT" sz="1800" dirty="0" smtClean="0">
              <a:solidFill>
                <a:schemeClr val="bg1"/>
              </a:solidFill>
            </a:endParaRPr>
          </a:p>
          <a:p>
            <a:pPr lvl="1" algn="just"/>
            <a:r>
              <a:rPr lang="pt-PT" sz="1800" dirty="0" smtClean="0">
                <a:solidFill>
                  <a:schemeClr val="bg1"/>
                </a:solidFill>
              </a:rPr>
              <a:t>Uma vez «esgotado» o direito sobre o produto que foi colocado no mercado, extingue-se o poder que o titular tinha sobre ele.</a:t>
            </a:r>
          </a:p>
          <a:p>
            <a:pPr lvl="1" algn="just"/>
            <a:endParaRPr lang="pt-PT" sz="1800" dirty="0" smtClean="0">
              <a:solidFill>
                <a:schemeClr val="bg1"/>
              </a:solidFill>
            </a:endParaRPr>
          </a:p>
          <a:p>
            <a:pPr lvl="1" algn="just"/>
            <a:r>
              <a:rPr lang="pt-PT" sz="1800" dirty="0" smtClean="0">
                <a:solidFill>
                  <a:schemeClr val="bg1"/>
                </a:solidFill>
              </a:rPr>
              <a:t>O que se “esgota” é o poder de restringir a liberdade de comércio, uma vez que se mostre cumprida a função de monopólio.</a:t>
            </a: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6.5. As garantias que acompanham a marca registada.</a:t>
            </a:r>
          </a:p>
          <a:p>
            <a:pPr algn="just"/>
            <a:endParaRPr lang="pt-PT" sz="1800" dirty="0" smtClean="0">
              <a:solidFill>
                <a:schemeClr val="bg1"/>
              </a:solidFill>
            </a:endParaRPr>
          </a:p>
          <a:p>
            <a:pPr algn="just"/>
            <a:r>
              <a:rPr lang="pt-PT" sz="1800" dirty="0" smtClean="0">
                <a:solidFill>
                  <a:schemeClr val="bg1"/>
                </a:solidFill>
              </a:rPr>
              <a:t> O uso e mesmo os actos preparatórios do uso de uma marca que constitua reprodução ou imitação de uma marca registada sujeitam o seu autor:</a:t>
            </a:r>
          </a:p>
          <a:p>
            <a:pPr lvl="1" algn="just"/>
            <a:r>
              <a:rPr lang="pt-PT" sz="1800" dirty="0" smtClean="0">
                <a:solidFill>
                  <a:schemeClr val="bg1"/>
                </a:solidFill>
              </a:rPr>
              <a:t> a sanções criminais  (arts. 323° e 324° do CPI), </a:t>
            </a:r>
          </a:p>
          <a:p>
            <a:pPr lvl="1" algn="just"/>
            <a:r>
              <a:rPr lang="pt-PT" sz="1800" dirty="0" smtClean="0">
                <a:solidFill>
                  <a:schemeClr val="bg1"/>
                </a:solidFill>
              </a:rPr>
              <a:t>bem como a responsabilidade civil por perdas e danos (arts. 316° do CPI e 483° e </a:t>
            </a:r>
            <a:r>
              <a:rPr lang="pt-PT" sz="1800" dirty="0" err="1" smtClean="0">
                <a:solidFill>
                  <a:schemeClr val="bg1"/>
                </a:solidFill>
              </a:rPr>
              <a:t>segs</a:t>
            </a:r>
            <a:r>
              <a:rPr lang="pt-PT" sz="1800" dirty="0" smtClean="0">
                <a:solidFill>
                  <a:schemeClr val="bg1"/>
                </a:solidFill>
              </a:rPr>
              <a:t>. do </a:t>
            </a:r>
            <a:r>
              <a:rPr lang="pt-PT" sz="1800" dirty="0" err="1" smtClean="0">
                <a:solidFill>
                  <a:schemeClr val="bg1"/>
                </a:solidFill>
              </a:rPr>
              <a:t>C.Civ</a:t>
            </a:r>
            <a:r>
              <a:rPr lang="pt-PT" sz="1800" dirty="0" smtClean="0">
                <a:solidFill>
                  <a:schemeClr val="bg1"/>
                </a:solidFill>
              </a:rPr>
              <a:t>.).</a:t>
            </a:r>
          </a:p>
          <a:p>
            <a:pPr lvl="1" algn="just"/>
            <a:r>
              <a:rPr lang="pt-PT" sz="1800" dirty="0" smtClean="0">
                <a:solidFill>
                  <a:schemeClr val="bg1"/>
                </a:solidFill>
              </a:rPr>
              <a:t>a pedido do titular da marca registada, pode o violador do seu direito ser condenado a abster-se do uso indevido, inclusivamente sob a cominação de uma sanção pecuniária compulsória (art. 829°-A do </a:t>
            </a:r>
            <a:r>
              <a:rPr lang="pt-PT" sz="1800" dirty="0" err="1" smtClean="0">
                <a:solidFill>
                  <a:schemeClr val="bg1"/>
                </a:solidFill>
              </a:rPr>
              <a:t>C.Civ</a:t>
            </a:r>
            <a:r>
              <a:rPr lang="pt-PT" sz="1800" dirty="0" smtClean="0">
                <a:solidFill>
                  <a:schemeClr val="bg1"/>
                </a:solidFill>
              </a:rPr>
              <a:t>.). </a:t>
            </a:r>
          </a:p>
          <a:p>
            <a:pPr lvl="1" algn="just"/>
            <a:r>
              <a:rPr lang="pt-PT" sz="1800" dirty="0" smtClean="0">
                <a:solidFill>
                  <a:schemeClr val="bg1"/>
                </a:solidFill>
              </a:rPr>
              <a:t>Podem ainda ser apreendidos pelas alfândegas os produtos que trouxerem marcas indevidamente usadas (art. 319°).</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p>
          <a:p>
            <a:pPr algn="just">
              <a:buNone/>
            </a:pPr>
            <a:endParaRPr lang="pt-PT" sz="1800" dirty="0" smtClean="0"/>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lgn="just">
              <a:buNone/>
            </a:pPr>
            <a:r>
              <a:rPr lang="pt-PT" sz="1800" dirty="0" smtClean="0">
                <a:solidFill>
                  <a:schemeClr val="bg1"/>
                </a:solidFill>
              </a:rPr>
              <a:t>6.5. As garantias que acompanham a marca registada.</a:t>
            </a:r>
          </a:p>
          <a:p>
            <a:pPr algn="just"/>
            <a:r>
              <a:rPr lang="pt-PT" sz="1800" dirty="0" smtClean="0">
                <a:solidFill>
                  <a:schemeClr val="bg1"/>
                </a:solidFill>
              </a:rPr>
              <a:t>A marca de facto ( marca não registada) não é objecto de um direito de propriedade legalmente titulado.</a:t>
            </a:r>
          </a:p>
          <a:p>
            <a:pPr algn="just"/>
            <a:endParaRPr lang="pt-PT" sz="1800" dirty="0" smtClean="0">
              <a:solidFill>
                <a:schemeClr val="bg1"/>
              </a:solidFill>
            </a:endParaRPr>
          </a:p>
          <a:p>
            <a:pPr algn="just"/>
            <a:r>
              <a:rPr lang="pt-PT" sz="1800" dirty="0" smtClean="0">
                <a:solidFill>
                  <a:schemeClr val="bg1"/>
                </a:solidFill>
              </a:rPr>
              <a:t>Todavia, isto não significa que não seja conferida alguma protecção ao seu titular. </a:t>
            </a:r>
          </a:p>
          <a:p>
            <a:pPr algn="just"/>
            <a:endParaRPr lang="pt-PT" sz="1800" dirty="0" smtClean="0">
              <a:solidFill>
                <a:schemeClr val="bg1"/>
              </a:solidFill>
            </a:endParaRPr>
          </a:p>
          <a:p>
            <a:pPr algn="just"/>
            <a:r>
              <a:rPr lang="pt-PT" sz="1800" dirty="0" smtClean="0">
                <a:solidFill>
                  <a:schemeClr val="bg1"/>
                </a:solidFill>
              </a:rPr>
              <a:t>Assim, ele poderá:</a:t>
            </a:r>
          </a:p>
          <a:p>
            <a:pPr algn="just">
              <a:buNone/>
            </a:pPr>
            <a:r>
              <a:rPr lang="pt-PT" sz="1800" dirty="0" smtClean="0">
                <a:solidFill>
                  <a:schemeClr val="bg1"/>
                </a:solidFill>
              </a:rPr>
              <a:t>		a) Usar do direito de prioridade conferido pelo art. 12° do CPI;</a:t>
            </a:r>
          </a:p>
          <a:p>
            <a:pPr algn="just">
              <a:buNone/>
            </a:pPr>
            <a:r>
              <a:rPr lang="pt-PT" sz="1800" dirty="0" smtClean="0">
                <a:solidFill>
                  <a:schemeClr val="bg1"/>
                </a:solidFill>
              </a:rPr>
              <a:t>		b) Opor-se ao registo de marca idêntica ou semelhante, com fundamento em falta de novidade ou possibilidade de concorrência desleal (arts. 239°, </a:t>
            </a:r>
            <a:r>
              <a:rPr lang="pt-PT" sz="1800" dirty="0" err="1" smtClean="0">
                <a:solidFill>
                  <a:schemeClr val="bg1"/>
                </a:solidFill>
              </a:rPr>
              <a:t>n°</a:t>
            </a:r>
            <a:r>
              <a:rPr lang="pt-PT" sz="1800" dirty="0" smtClean="0">
                <a:solidFill>
                  <a:schemeClr val="bg1"/>
                </a:solidFill>
              </a:rPr>
              <a:t> 1, al. m), e 24°, </a:t>
            </a:r>
            <a:r>
              <a:rPr lang="pt-PT" sz="1800" dirty="0" err="1" smtClean="0">
                <a:solidFill>
                  <a:schemeClr val="bg1"/>
                </a:solidFill>
              </a:rPr>
              <a:t>n°</a:t>
            </a:r>
            <a:r>
              <a:rPr lang="pt-PT" sz="1800" dirty="0" smtClean="0">
                <a:solidFill>
                  <a:schemeClr val="bg1"/>
                </a:solidFill>
              </a:rPr>
              <a:t> 1, al. d));</a:t>
            </a:r>
          </a:p>
          <a:p>
            <a:pPr algn="just">
              <a:buNone/>
            </a:pPr>
            <a:r>
              <a:rPr lang="pt-PT" sz="1800" dirty="0" smtClean="0">
                <a:solidFill>
                  <a:schemeClr val="bg1"/>
                </a:solidFill>
              </a:rPr>
              <a:t>		c) Reagir contra o uso da marca por terceiro, quando concorram os pressupostos da concorrência desleal, requerendo a aplicação de coima (arts. 317.º e 331.º) e a indemnização por perdas e danos (arts. 483° e </a:t>
            </a:r>
            <a:r>
              <a:rPr lang="pt-PT" sz="1800" dirty="0" err="1" smtClean="0">
                <a:solidFill>
                  <a:schemeClr val="bg1"/>
                </a:solidFill>
              </a:rPr>
              <a:t>segs</a:t>
            </a:r>
            <a:r>
              <a:rPr lang="pt-PT" sz="1800" dirty="0" smtClean="0">
                <a:solidFill>
                  <a:schemeClr val="bg1"/>
                </a:solidFill>
              </a:rPr>
              <a:t>. do </a:t>
            </a:r>
            <a:r>
              <a:rPr lang="pt-PT" sz="1800" dirty="0" err="1" smtClean="0">
                <a:solidFill>
                  <a:schemeClr val="bg1"/>
                </a:solidFill>
              </a:rPr>
              <a:t>C.Civ</a:t>
            </a:r>
            <a:r>
              <a:rPr lang="pt-PT" sz="1800" dirty="0" smtClean="0">
                <a:solidFill>
                  <a:schemeClr val="bg1"/>
                </a:solidFill>
              </a:rPr>
              <a:t>.).</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p>
          <a:p>
            <a:pPr algn="just">
              <a:buNone/>
            </a:pPr>
            <a:endParaRPr lang="pt-PT" sz="1800" dirty="0" smtClean="0"/>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buNone/>
            </a:pPr>
            <a:r>
              <a:rPr lang="pt-PT" sz="1600" dirty="0" smtClean="0">
                <a:solidFill>
                  <a:schemeClr val="bg1"/>
                </a:solidFill>
              </a:rPr>
              <a:t>6.6. Processos de registo da marca.</a:t>
            </a:r>
          </a:p>
          <a:p>
            <a:pPr algn="just">
              <a:buNone/>
            </a:pPr>
            <a:r>
              <a:rPr lang="pt-PT" sz="1600" dirty="0" smtClean="0">
                <a:solidFill>
                  <a:schemeClr val="bg1"/>
                </a:solidFill>
              </a:rPr>
              <a:t>6.6.1. O registo nacional, feito no Instituto Nacional da Propriedade Industrial – arts. 233.º a 246.º do CPI.</a:t>
            </a:r>
          </a:p>
          <a:p>
            <a:pPr algn="just"/>
            <a:endParaRPr lang="pt-PT" sz="1600" dirty="0" smtClean="0">
              <a:solidFill>
                <a:schemeClr val="bg1"/>
              </a:solidFill>
            </a:endParaRPr>
          </a:p>
          <a:p>
            <a:pPr algn="just"/>
            <a:r>
              <a:rPr lang="pt-PT" sz="1600" dirty="0" smtClean="0">
                <a:solidFill>
                  <a:schemeClr val="bg1"/>
                </a:solidFill>
              </a:rPr>
              <a:t>O processo de registo nacional, ou seja, o efectuado em Portugal de acordo com a lei interna portuguesa, está regulado nos arts. 233° a 246°.</a:t>
            </a:r>
          </a:p>
          <a:p>
            <a:pPr algn="just"/>
            <a:endParaRPr lang="pt-PT" sz="1600" dirty="0" smtClean="0">
              <a:solidFill>
                <a:schemeClr val="bg1"/>
              </a:solidFill>
            </a:endParaRPr>
          </a:p>
          <a:p>
            <a:pPr algn="just"/>
            <a:r>
              <a:rPr lang="pt-PT" sz="1600" dirty="0" smtClean="0">
                <a:solidFill>
                  <a:schemeClr val="bg1"/>
                </a:solidFill>
              </a:rPr>
              <a:t>Entretanto, o DL </a:t>
            </a:r>
            <a:r>
              <a:rPr lang="pt-PT" sz="1600" dirty="0" err="1" smtClean="0">
                <a:solidFill>
                  <a:schemeClr val="bg1"/>
                </a:solidFill>
              </a:rPr>
              <a:t>n°</a:t>
            </a:r>
            <a:r>
              <a:rPr lang="pt-PT" sz="1600" dirty="0" smtClean="0">
                <a:solidFill>
                  <a:schemeClr val="bg1"/>
                </a:solidFill>
              </a:rPr>
              <a:t> 125/2006, de 29.6 introduziu na nossa ordem jurídica o regime especial intitulado </a:t>
            </a:r>
            <a:r>
              <a:rPr lang="pt-PT" sz="1600" b="1" dirty="0" smtClean="0">
                <a:solidFill>
                  <a:schemeClr val="bg1"/>
                </a:solidFill>
              </a:rPr>
              <a:t>marca na hora</a:t>
            </a:r>
            <a:r>
              <a:rPr lang="pt-PT" sz="1600" dirty="0" smtClean="0">
                <a:solidFill>
                  <a:schemeClr val="bg1"/>
                </a:solidFill>
              </a:rPr>
              <a:t>, de modo a possibilitar a aquisição, no momento da constituição de uma sociedade anónima ou por quotas, segundo o regime de empresa na hora, de uma marca correspondente à firma escolhida, pré-aprovada e pré-registada em nome do Estado. </a:t>
            </a:r>
          </a:p>
          <a:p>
            <a:pPr algn="just"/>
            <a:r>
              <a:rPr lang="pt-PT" sz="1600" dirty="0" smtClean="0">
                <a:solidFill>
                  <a:schemeClr val="bg1"/>
                </a:solidFill>
              </a:rPr>
              <a:t>Para tal, foi criada pelo RNPC e pelo INPI uma "bolsa de firmas e marcas" registadas a favor do Estado e compostas por expressões de fantasia às quais é associado um </a:t>
            </a:r>
            <a:r>
              <a:rPr lang="pt-PT" sz="1800" dirty="0" smtClean="0">
                <a:solidFill>
                  <a:schemeClr val="bg1"/>
                </a:solidFill>
              </a:rPr>
              <a:t>NIPC e um número de processo de marca (art. 15°). </a:t>
            </a: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buNone/>
            </a:pPr>
            <a:r>
              <a:rPr lang="pt-PT" sz="1800" dirty="0" smtClean="0">
                <a:solidFill>
                  <a:schemeClr val="bg1"/>
                </a:solidFill>
              </a:rPr>
              <a:t>6.6. Processos de registo da marca.</a:t>
            </a:r>
          </a:p>
          <a:p>
            <a:pPr algn="just">
              <a:buNone/>
            </a:pPr>
            <a:r>
              <a:rPr lang="pt-PT" sz="1800" dirty="0" smtClean="0">
                <a:solidFill>
                  <a:schemeClr val="bg1"/>
                </a:solidFill>
              </a:rPr>
              <a:t>6.6.1. O registo nacional, feito no Instituto Nacional da Propriedade Industrial – arts. 233.º a 246.º do CPI.</a:t>
            </a:r>
          </a:p>
          <a:p>
            <a:pPr algn="just"/>
            <a:r>
              <a:rPr lang="pt-PT" sz="1800" dirty="0" smtClean="0">
                <a:solidFill>
                  <a:schemeClr val="bg1"/>
                </a:solidFill>
              </a:rPr>
              <a:t>No momento da apresentação do pedido de constituição da empresa na hora, os interessados optam por uma firma e pela marca correspondente, após o que o serviço competente procede à afectação, por via informática, a favor da sociedade a constituir, da firma e da marca respectiva, assim como do NIPC a elas associado (arts. 6°, </a:t>
            </a:r>
            <a:r>
              <a:rPr lang="pt-PT" sz="1800" dirty="0" err="1" smtClean="0">
                <a:solidFill>
                  <a:schemeClr val="bg1"/>
                </a:solidFill>
              </a:rPr>
              <a:t>n°</a:t>
            </a:r>
            <a:r>
              <a:rPr lang="pt-PT" sz="1800" dirty="0" smtClean="0">
                <a:solidFill>
                  <a:schemeClr val="bg1"/>
                </a:solidFill>
              </a:rPr>
              <a:t> 1, e 8°, </a:t>
            </a:r>
            <a:r>
              <a:rPr lang="pt-PT" sz="1800" dirty="0" err="1" smtClean="0">
                <a:solidFill>
                  <a:schemeClr val="bg1"/>
                </a:solidFill>
              </a:rPr>
              <a:t>n°</a:t>
            </a:r>
            <a:r>
              <a:rPr lang="pt-PT" sz="1800" dirty="0" smtClean="0">
                <a:solidFill>
                  <a:schemeClr val="bg1"/>
                </a:solidFill>
              </a:rPr>
              <a:t> 1, al. b)). </a:t>
            </a:r>
          </a:p>
          <a:p>
            <a:pPr algn="just"/>
            <a:endParaRPr lang="pt-PT" sz="1800" dirty="0" smtClean="0">
              <a:solidFill>
                <a:schemeClr val="bg1"/>
              </a:solidFill>
            </a:endParaRPr>
          </a:p>
          <a:p>
            <a:pPr algn="just"/>
            <a:r>
              <a:rPr lang="pt-PT" sz="1800" dirty="0" smtClean="0">
                <a:solidFill>
                  <a:schemeClr val="bg1"/>
                </a:solidFill>
              </a:rPr>
              <a:t>Uma vez concluído o processo de constituição da sociedade (que, como atrás referimos, deve ser completado no mesmo dia), é entregue aos representantes da sociedade um documento comprovativo da aquisição da marca.</a:t>
            </a:r>
          </a:p>
          <a:p>
            <a:pPr algn="just">
              <a:buNone/>
            </a:pPr>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buNone/>
            </a:pPr>
            <a:r>
              <a:rPr lang="pt-PT" sz="1800" dirty="0" smtClean="0">
                <a:solidFill>
                  <a:schemeClr val="bg1"/>
                </a:solidFill>
              </a:rPr>
              <a:t>6.6. Processos de registo da marca.</a:t>
            </a:r>
          </a:p>
          <a:p>
            <a:pPr algn="just"/>
            <a:r>
              <a:rPr lang="pt-PT" sz="1600" dirty="0" smtClean="0">
                <a:solidFill>
                  <a:schemeClr val="bg1"/>
                </a:solidFill>
              </a:rPr>
              <a:t>6.6.2. O registo internacional, processado na Secretaria Internacional da Organização Mundial da Propriedade Industrial (O.M.P.I.).</a:t>
            </a:r>
          </a:p>
          <a:p>
            <a:pPr algn="just"/>
            <a:endParaRPr lang="pt-PT" sz="1600" dirty="0" smtClean="0">
              <a:solidFill>
                <a:schemeClr val="bg1"/>
              </a:solidFill>
            </a:endParaRPr>
          </a:p>
          <a:p>
            <a:pPr algn="just"/>
            <a:r>
              <a:rPr lang="pt-PT" sz="1600" dirty="0" smtClean="0">
                <a:solidFill>
                  <a:schemeClr val="bg1"/>
                </a:solidFill>
              </a:rPr>
              <a:t>6.6.2.1. A protecção internacional das marcas encontra-se fundamentalmente assegurada pela Convenção de Paris de 1883 e pelo Acordo de Madrid de 1891.</a:t>
            </a:r>
          </a:p>
          <a:p>
            <a:pPr algn="just"/>
            <a:endParaRPr lang="pt-PT" sz="1600" dirty="0" smtClean="0">
              <a:solidFill>
                <a:schemeClr val="bg1"/>
              </a:solidFill>
            </a:endParaRPr>
          </a:p>
          <a:p>
            <a:pPr algn="just"/>
            <a:r>
              <a:rPr lang="pt-PT" sz="1600" dirty="0" smtClean="0">
                <a:solidFill>
                  <a:schemeClr val="bg1"/>
                </a:solidFill>
              </a:rPr>
              <a:t>A Convenção de Paris confere um direito de prioridade, nos termos do seu art. 4°, para requerer o registo da marca nos outros países da União, durante os seis meses subsequentes ao pedido do registo da marca no país de origem. </a:t>
            </a:r>
          </a:p>
          <a:p>
            <a:pPr algn="just"/>
            <a:endParaRPr lang="pt-PT" sz="1600" dirty="0" smtClean="0">
              <a:solidFill>
                <a:schemeClr val="bg1"/>
              </a:solidFill>
            </a:endParaRPr>
          </a:p>
          <a:p>
            <a:pPr algn="just"/>
            <a:r>
              <a:rPr lang="pt-PT" sz="1600" dirty="0" smtClean="0">
                <a:solidFill>
                  <a:schemeClr val="bg1"/>
                </a:solidFill>
              </a:rPr>
              <a:t>Todavia, trata-se de um sistema complexo e muito oneroso, já que implica a formulação de requerimentos e o pagamento das respectivas taxas em cada um dos países onde se pretenda obter protecção, num prazo muito curto.</a:t>
            </a: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buNone/>
            </a:pPr>
            <a:r>
              <a:rPr lang="pt-PT" sz="1800" dirty="0" smtClean="0">
                <a:solidFill>
                  <a:schemeClr val="bg1"/>
                </a:solidFill>
              </a:rPr>
              <a:t>6.6. Processos de registo da marca.</a:t>
            </a:r>
          </a:p>
          <a:p>
            <a:pPr algn="just"/>
            <a:endParaRPr lang="pt-PT" sz="1800" dirty="0" smtClean="0">
              <a:solidFill>
                <a:schemeClr val="bg1"/>
              </a:solidFill>
            </a:endParaRPr>
          </a:p>
          <a:p>
            <a:pPr algn="just"/>
            <a:r>
              <a:rPr lang="pt-PT" sz="1800" dirty="0" smtClean="0">
                <a:solidFill>
                  <a:schemeClr val="bg1"/>
                </a:solidFill>
              </a:rPr>
              <a:t>Nesta sequência, surge o Acordo de Madrid (alterado por um Protocolo concluído em Madrid em 27.6.1989).</a:t>
            </a:r>
          </a:p>
          <a:p>
            <a:pPr algn="just"/>
            <a:endParaRPr lang="pt-PT" sz="1800" dirty="0" smtClean="0">
              <a:solidFill>
                <a:schemeClr val="bg1"/>
              </a:solidFill>
            </a:endParaRPr>
          </a:p>
          <a:p>
            <a:pPr algn="just"/>
            <a:r>
              <a:rPr lang="pt-PT" sz="1800" dirty="0" smtClean="0">
                <a:solidFill>
                  <a:schemeClr val="bg1"/>
                </a:solidFill>
              </a:rPr>
              <a:t>Este procurou simplificar o sistema, criando um registo internacional, no Secretariado Internacional para a Protecção da Propriedade Industrial (actualmente localizado em Genebra), que assegura a protecção da marca em todos os países aderentes, com um direito de prioridade semelhante ao do art. 4° da Convenção de Paris (art. 4°, 2.ª parte, do Acordo de Madrid).</a:t>
            </a: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buNone/>
            </a:pPr>
            <a:r>
              <a:rPr lang="pt-PT" sz="1800" dirty="0" smtClean="0">
                <a:solidFill>
                  <a:schemeClr val="bg1"/>
                </a:solidFill>
              </a:rPr>
              <a:t>6.6. Processos de registo da marca.</a:t>
            </a:r>
          </a:p>
          <a:p>
            <a:pPr algn="just"/>
            <a:r>
              <a:rPr lang="pt-PT" sz="1800" dirty="0" smtClean="0">
                <a:solidFill>
                  <a:schemeClr val="bg1"/>
                </a:solidFill>
              </a:rPr>
              <a:t>O registo internacional é regulado nos arts. 248° a 254°.</a:t>
            </a:r>
          </a:p>
          <a:p>
            <a:pPr algn="just"/>
            <a:endParaRPr lang="pt-PT" sz="1800" dirty="0" smtClean="0">
              <a:solidFill>
                <a:schemeClr val="bg1"/>
              </a:solidFill>
            </a:endParaRPr>
          </a:p>
          <a:p>
            <a:pPr algn="just"/>
            <a:r>
              <a:rPr lang="pt-PT" sz="1800" dirty="0" smtClean="0">
                <a:solidFill>
                  <a:schemeClr val="bg1"/>
                </a:solidFill>
              </a:rPr>
              <a:t> Em princípio, o registo internacional não confere um direito autónomo sobre a marca: tal direito é apenas o que se adquiriu no país de origem e o registo internacional estende-o aos demais países aderentes ao Acordo de Madrid.</a:t>
            </a:r>
          </a:p>
          <a:p>
            <a:pPr algn="just"/>
            <a:endParaRPr lang="pt-PT" sz="1800" dirty="0" smtClean="0">
              <a:solidFill>
                <a:schemeClr val="bg1"/>
              </a:solidFill>
            </a:endParaRPr>
          </a:p>
          <a:p>
            <a:pPr algn="just"/>
            <a:r>
              <a:rPr lang="pt-PT" sz="1800" dirty="0" smtClean="0">
                <a:solidFill>
                  <a:schemeClr val="bg1"/>
                </a:solidFill>
              </a:rPr>
              <a:t> Entretanto, o Protocolo de Madrid de 1989 veio permitir que o pedido de registo internacional seja apresentado com base num pedido de registo internacional ainda não deferido.</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6– O registo da marca</a:t>
            </a:r>
          </a:p>
          <a:p>
            <a:pPr>
              <a:buNone/>
            </a:pPr>
            <a:r>
              <a:rPr lang="pt-PT" sz="1800" dirty="0" smtClean="0">
                <a:solidFill>
                  <a:schemeClr val="bg1"/>
                </a:solidFill>
              </a:rPr>
              <a:t>6.6. Processos de registo da marca.</a:t>
            </a:r>
          </a:p>
          <a:p>
            <a:pPr algn="just"/>
            <a:endParaRPr lang="pt-PT" sz="1800" dirty="0" smtClean="0">
              <a:solidFill>
                <a:schemeClr val="bg1"/>
              </a:solidFill>
            </a:endParaRPr>
          </a:p>
          <a:p>
            <a:pPr algn="just"/>
            <a:r>
              <a:rPr lang="pt-PT" sz="1800" dirty="0" smtClean="0">
                <a:solidFill>
                  <a:schemeClr val="bg1"/>
                </a:solidFill>
              </a:rPr>
              <a:t>Todavia, decorrido um prazo de cinco anos sobre a efectivação do registo internacional, e caso o registo nacional se tenha mantido em vigor durante esse prazo, o registo internacional torna-se independente do nacional.</a:t>
            </a:r>
          </a:p>
          <a:p>
            <a:pPr algn="just"/>
            <a:endParaRPr lang="pt-PT" sz="1800" dirty="0" smtClean="0">
              <a:solidFill>
                <a:schemeClr val="bg1"/>
              </a:solidFill>
            </a:endParaRPr>
          </a:p>
          <a:p>
            <a:pPr algn="just"/>
            <a:r>
              <a:rPr lang="pt-PT" sz="1800" dirty="0" smtClean="0">
                <a:solidFill>
                  <a:schemeClr val="bg1"/>
                </a:solidFill>
              </a:rPr>
              <a:t> Se este não tiver vigorado pelos cinco anos, a protecção do registo internacional deixa de poder ser invocada. </a:t>
            </a:r>
          </a:p>
          <a:p>
            <a:pPr algn="just"/>
            <a:endParaRPr lang="pt-PT" sz="1800" dirty="0" smtClean="0">
              <a:solidFill>
                <a:schemeClr val="bg1"/>
              </a:solidFill>
            </a:endParaRPr>
          </a:p>
          <a:p>
            <a:pPr algn="just"/>
            <a:r>
              <a:rPr lang="pt-PT" sz="1800" dirty="0" smtClean="0">
                <a:solidFill>
                  <a:schemeClr val="bg1"/>
                </a:solidFill>
              </a:rPr>
              <a:t>Este sistema – designado normalmente por "ataque central" – foi modificado pelo Protocolo de Madrid de 1989, que permite a transformação do registo internacional num registo interno em cada um dos países designados.</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b="1" dirty="0" smtClean="0">
                <a:solidFill>
                  <a:schemeClr val="bg1"/>
                </a:solidFill>
              </a:rPr>
              <a:t>7. A transmissão e licença das marcas.</a:t>
            </a:r>
          </a:p>
          <a:p>
            <a:pPr algn="just">
              <a:buNone/>
            </a:pPr>
            <a:r>
              <a:rPr lang="pt-PT" sz="1800" dirty="0" smtClean="0">
                <a:solidFill>
                  <a:schemeClr val="bg1"/>
                </a:solidFill>
              </a:rPr>
              <a:t>7.1. O regime da transmissibilidade previsto no n.º1 do artigo 31.º do CPI.</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Os direitos emergentes dos registos de marcas, bem como os direitos emergentes dos pedidos de registo das marcas, podem ser alienados:</a:t>
            </a:r>
          </a:p>
          <a:p>
            <a:pPr lvl="3" algn="just"/>
            <a:r>
              <a:rPr lang="pt-PT" sz="1800" dirty="0" smtClean="0">
                <a:solidFill>
                  <a:schemeClr val="bg1"/>
                </a:solidFill>
              </a:rPr>
              <a:t> a título gratuito ou oneroso, </a:t>
            </a:r>
          </a:p>
          <a:p>
            <a:pPr lvl="3" algn="just"/>
            <a:r>
              <a:rPr lang="pt-PT" sz="1800" dirty="0" smtClean="0">
                <a:solidFill>
                  <a:schemeClr val="bg1"/>
                </a:solidFill>
              </a:rPr>
              <a:t>total ou parcialmente.</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b="1" dirty="0" smtClean="0">
                <a:solidFill>
                  <a:schemeClr val="bg1"/>
                </a:solidFill>
              </a:rPr>
              <a:t>7. A transmissão e licença das marcas.</a:t>
            </a:r>
          </a:p>
          <a:p>
            <a:pPr algn="just"/>
            <a:r>
              <a:rPr lang="pt-PT" sz="1800" dirty="0" smtClean="0">
                <a:solidFill>
                  <a:schemeClr val="bg1"/>
                </a:solidFill>
              </a:rPr>
              <a:t>7.2. A intransmissibilidade das marcas colectivas registadas a favor de organismos que tutelam ou controlam actividades económicas.</a:t>
            </a:r>
          </a:p>
          <a:p>
            <a:pPr algn="just"/>
            <a:endParaRPr lang="pt-PT" sz="1600" dirty="0" smtClean="0">
              <a:solidFill>
                <a:schemeClr val="bg1"/>
              </a:solidFill>
            </a:endParaRPr>
          </a:p>
          <a:p>
            <a:pPr algn="just"/>
            <a:r>
              <a:rPr lang="pt-PT" sz="1600" dirty="0" smtClean="0">
                <a:solidFill>
                  <a:schemeClr val="bg1"/>
                </a:solidFill>
              </a:rPr>
              <a:t>São intransmissíveis as marcas colectivas registadas a favor de organismos que tutelam ou controlam actividades económicas, salvo norma em contrário da lei, dos estatutos ou de regulamentos internos (art. 263°).</a:t>
            </a:r>
          </a:p>
          <a:p>
            <a:pPr algn="just"/>
            <a:endParaRPr lang="pt-PT" sz="1600" dirty="0" smtClean="0">
              <a:solidFill>
                <a:schemeClr val="bg1"/>
              </a:solidFill>
            </a:endParaRPr>
          </a:p>
          <a:p>
            <a:pPr algn="just"/>
            <a:r>
              <a:rPr lang="pt-PT" sz="1600" dirty="0" smtClean="0">
                <a:solidFill>
                  <a:schemeClr val="bg1"/>
                </a:solidFill>
              </a:rPr>
              <a:t>O trespasse do estabelecimento faz presumir a transmissão das marcas respectivas, como resulta dos n.ºs 1 (a </a:t>
            </a:r>
            <a:r>
              <a:rPr lang="pt-PT" sz="1600" i="1" dirty="0" err="1" smtClean="0">
                <a:solidFill>
                  <a:schemeClr val="bg1"/>
                </a:solidFill>
              </a:rPr>
              <a:t>silentio</a:t>
            </a:r>
            <a:r>
              <a:rPr lang="pt-PT" sz="1600" dirty="0" smtClean="0">
                <a:solidFill>
                  <a:schemeClr val="bg1"/>
                </a:solidFill>
              </a:rPr>
              <a:t>) do art. 31.º</a:t>
            </a:r>
          </a:p>
          <a:p>
            <a:pPr algn="just"/>
            <a:endParaRPr lang="pt-PT" sz="1600" dirty="0" smtClean="0">
              <a:solidFill>
                <a:schemeClr val="bg1"/>
              </a:solidFill>
            </a:endParaRPr>
          </a:p>
          <a:p>
            <a:pPr algn="just"/>
            <a:r>
              <a:rPr lang="pt-PT" sz="1600" dirty="0" smtClean="0">
                <a:solidFill>
                  <a:schemeClr val="bg1"/>
                </a:solidFill>
              </a:rPr>
              <a:t>Haverá, contudo, que atender à restrição do </a:t>
            </a:r>
            <a:r>
              <a:rPr lang="pt-PT" sz="1600" dirty="0" err="1" smtClean="0">
                <a:solidFill>
                  <a:schemeClr val="bg1"/>
                </a:solidFill>
              </a:rPr>
              <a:t>n°</a:t>
            </a:r>
            <a:r>
              <a:rPr lang="pt-PT" sz="1600" dirty="0" smtClean="0">
                <a:solidFill>
                  <a:schemeClr val="bg1"/>
                </a:solidFill>
              </a:rPr>
              <a:t> 5 do art. 31.º: se na marca figurar o nome ou firma do titular do estabelecimento, a transmissão daquela dependerá de cláusula expressa. E só é permitida a transmissão do direito de propriedade da marca e do direito emergente do pedido de registo da marca, «se tal não for susceptível de induzir o público em erro quanto à proveniência do produto ou serviço ou aos caracteres essenciais para a sua apreciação» (art. 262°, </a:t>
            </a:r>
            <a:r>
              <a:rPr lang="pt-PT" sz="1600" dirty="0" err="1" smtClean="0">
                <a:solidFill>
                  <a:schemeClr val="bg1"/>
                </a:solidFill>
              </a:rPr>
              <a:t>n°</a:t>
            </a:r>
            <a:r>
              <a:rPr lang="pt-PT" sz="1600" dirty="0" smtClean="0">
                <a:solidFill>
                  <a:schemeClr val="bg1"/>
                </a:solidFill>
              </a:rPr>
              <a:t> 1).</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fontScale="92500" lnSpcReduction="20000"/>
          </a:bodyPr>
          <a:lstStyle/>
          <a:p>
            <a:pPr algn="just">
              <a:buNone/>
            </a:pPr>
            <a:r>
              <a:rPr lang="pt-PT" sz="2200" b="1" dirty="0" smtClean="0">
                <a:solidFill>
                  <a:schemeClr val="bg1"/>
                </a:solidFill>
              </a:rPr>
              <a:t>O esgotamento dos direitos privativos</a:t>
            </a: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marL="292100" lvl="1" indent="-292100" algn="just">
              <a:spcBef>
                <a:spcPts val="0"/>
              </a:spcBef>
              <a:buClr>
                <a:schemeClr val="accent1"/>
              </a:buClr>
              <a:buSzPct val="70000"/>
              <a:buFont typeface="Wingdings 2"/>
              <a:buChar char=""/>
            </a:pPr>
            <a:r>
              <a:rPr lang="pt-PT" sz="1800" dirty="0" smtClean="0">
                <a:solidFill>
                  <a:schemeClr val="bg1"/>
                </a:solidFill>
              </a:rPr>
              <a:t>Diz o legislador:</a:t>
            </a:r>
          </a:p>
          <a:p>
            <a:pPr lvl="1" algn="just"/>
            <a:endParaRPr lang="pt-PT" sz="2400" dirty="0" smtClean="0">
              <a:solidFill>
                <a:schemeClr val="bg1"/>
              </a:solidFill>
            </a:endParaRPr>
          </a:p>
          <a:p>
            <a:pPr lvl="1" algn="just"/>
            <a:r>
              <a:rPr lang="pt-PT" sz="2400" dirty="0" smtClean="0">
                <a:solidFill>
                  <a:schemeClr val="bg1"/>
                </a:solidFill>
              </a:rPr>
              <a:t>Um produto patenteado ou abrangido por um registo de modelo, uma vez colocado no mercado, pelo titular ou por alguém com o seu consentimento, deixa de poder ser controlado, na sua utilização ou circulação, pelo dito titular (arts. 103.º, n.º1 e 205.º).</a:t>
            </a:r>
          </a:p>
          <a:p>
            <a:pPr lvl="1" algn="just"/>
            <a:endParaRPr lang="pt-PT" sz="2400" dirty="0" smtClean="0">
              <a:solidFill>
                <a:schemeClr val="bg1"/>
              </a:solidFill>
            </a:endParaRPr>
          </a:p>
          <a:p>
            <a:pPr lvl="1" algn="just"/>
            <a:r>
              <a:rPr lang="pt-PT" sz="2400" dirty="0" smtClean="0">
                <a:solidFill>
                  <a:schemeClr val="bg1"/>
                </a:solidFill>
              </a:rPr>
              <a:t>O direito de marca não permite impedir a distribuição ou circulação de um produto autêntico, ou seja, de um produto colocado no mercado pelo titular da marca ou por alguém com o seu consentimento (art. 259.º).</a:t>
            </a:r>
          </a:p>
          <a:p>
            <a:pPr lvl="1" algn="just"/>
            <a:endParaRPr lang="pt-PT" sz="2400" dirty="0" smtClean="0">
              <a:solidFill>
                <a:schemeClr val="bg1"/>
              </a:solidFill>
            </a:endParaRPr>
          </a:p>
          <a:p>
            <a:pPr lvl="1" algn="just"/>
            <a:r>
              <a:rPr lang="pt-PT" sz="2400" dirty="0" smtClean="0">
                <a:solidFill>
                  <a:schemeClr val="bg1"/>
                </a:solidFill>
              </a:rPr>
              <a:t>Para as topografias e respectivos semicondutores (art. 166.º).</a:t>
            </a:r>
          </a:p>
          <a:p>
            <a:pPr lvl="1"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b="1" dirty="0" smtClean="0">
                <a:solidFill>
                  <a:schemeClr val="bg1"/>
                </a:solidFill>
              </a:rPr>
              <a:t>7. A transmissão e licença das marcas.</a:t>
            </a:r>
          </a:p>
          <a:p>
            <a:pPr algn="just"/>
            <a:endParaRPr lang="pt-PT" sz="1800" dirty="0" smtClean="0">
              <a:solidFill>
                <a:schemeClr val="bg1"/>
              </a:solidFill>
            </a:endParaRPr>
          </a:p>
          <a:p>
            <a:pPr algn="just"/>
            <a:r>
              <a:rPr lang="pt-PT" sz="1800" dirty="0" smtClean="0">
                <a:solidFill>
                  <a:schemeClr val="bg1"/>
                </a:solidFill>
              </a:rPr>
              <a:t>Por analogia, a solução vale para negócios de fruição temporária do estabelecimento, como o usufruto, a cessão de exploração, etc. O legislador português encontrou, assim, uma solução mais moderada e liberal do que a de um grande número de outras legislações, que só permitem a transmissão das marcas em conjunto com o estabelecimento.</a:t>
            </a:r>
          </a:p>
          <a:p>
            <a:pPr algn="just"/>
            <a:endParaRPr lang="pt-PT" sz="1800" dirty="0" smtClean="0">
              <a:solidFill>
                <a:schemeClr val="bg1"/>
              </a:solidFill>
            </a:endParaRPr>
          </a:p>
          <a:p>
            <a:pPr algn="just"/>
            <a:r>
              <a:rPr lang="pt-PT" sz="1800" dirty="0" smtClean="0">
                <a:solidFill>
                  <a:schemeClr val="bg1"/>
                </a:solidFill>
              </a:rPr>
              <a:t>A transmissão da marca inter vivos depende de forma escrita (art. 31.º, </a:t>
            </a:r>
            <a:r>
              <a:rPr lang="pt-PT" sz="1800" dirty="0" err="1" smtClean="0">
                <a:solidFill>
                  <a:schemeClr val="bg1"/>
                </a:solidFill>
              </a:rPr>
              <a:t>n°</a:t>
            </a:r>
            <a:r>
              <a:rPr lang="pt-PT" sz="1800" dirty="0" smtClean="0">
                <a:solidFill>
                  <a:schemeClr val="bg1"/>
                </a:solidFill>
              </a:rPr>
              <a:t> 6, do CPI e art. 1112°, </a:t>
            </a:r>
            <a:r>
              <a:rPr lang="pt-PT" sz="1800" dirty="0" err="1" smtClean="0">
                <a:solidFill>
                  <a:schemeClr val="bg1"/>
                </a:solidFill>
              </a:rPr>
              <a:t>n°</a:t>
            </a:r>
            <a:r>
              <a:rPr lang="pt-PT" sz="1800" dirty="0" smtClean="0">
                <a:solidFill>
                  <a:schemeClr val="bg1"/>
                </a:solidFill>
              </a:rPr>
              <a:t> 3, do </a:t>
            </a:r>
            <a:r>
              <a:rPr lang="pt-PT" sz="1800" dirty="0" err="1" smtClean="0">
                <a:solidFill>
                  <a:schemeClr val="bg1"/>
                </a:solidFill>
              </a:rPr>
              <a:t>C.Civ</a:t>
            </a:r>
            <a:r>
              <a:rPr lang="pt-PT" sz="1800" dirty="0" smtClean="0">
                <a:solidFill>
                  <a:schemeClr val="bg1"/>
                </a:solidFill>
              </a:rPr>
              <a:t>.).</a:t>
            </a:r>
          </a:p>
          <a:p>
            <a:pPr algn="just"/>
            <a:endParaRPr lang="pt-PT" sz="1800" dirty="0" smtClean="0">
              <a:solidFill>
                <a:schemeClr val="bg1"/>
              </a:solidFill>
            </a:endParaRPr>
          </a:p>
          <a:p>
            <a:pPr algn="just"/>
            <a:r>
              <a:rPr lang="pt-PT" sz="1800" dirty="0" smtClean="0">
                <a:solidFill>
                  <a:schemeClr val="bg1"/>
                </a:solidFill>
              </a:rPr>
              <a:t>As marcas de facto não podem ser objecto de transmissão autónoma. Mas são envolvidas pela transmissão do estabelecimento, pois integram-se na respectiva universalidade. E o direito de prioridade para o registo (art. 11°) pode ser negociado.</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b="1" dirty="0" smtClean="0">
                <a:solidFill>
                  <a:schemeClr val="bg1"/>
                </a:solidFill>
              </a:rPr>
              <a:t>7. A transmissão e licença das marcas.</a:t>
            </a:r>
          </a:p>
          <a:p>
            <a:pPr algn="just">
              <a:buNone/>
            </a:pPr>
            <a:r>
              <a:rPr lang="pt-PT" sz="1800" dirty="0" smtClean="0">
                <a:solidFill>
                  <a:schemeClr val="bg1"/>
                </a:solidFill>
              </a:rPr>
              <a:t>7.3. A possibilidade de concessão de licença para a exploração da marca – n.ºs 1 e 2 do art. 32.º CPI).</a:t>
            </a:r>
          </a:p>
          <a:p>
            <a:pPr algn="just"/>
            <a:endParaRPr lang="pt-PT" sz="1800" dirty="0" smtClean="0">
              <a:solidFill>
                <a:schemeClr val="bg1"/>
              </a:solidFill>
            </a:endParaRPr>
          </a:p>
          <a:p>
            <a:pPr algn="just"/>
            <a:r>
              <a:rPr lang="pt-PT" sz="1800" dirty="0" smtClean="0">
                <a:solidFill>
                  <a:schemeClr val="bg1"/>
                </a:solidFill>
              </a:rPr>
              <a:t>O titular de uma marca registada pode conceder a outrem licença para a exploração da marca, inclusivamente na pendência do pedido de registo (art. 32°, nos 1 e 2) .</a:t>
            </a:r>
          </a:p>
          <a:p>
            <a:pPr algn="just"/>
            <a:r>
              <a:rPr lang="pt-PT" sz="1800" dirty="0" smtClean="0">
                <a:solidFill>
                  <a:schemeClr val="bg1"/>
                </a:solidFill>
              </a:rPr>
              <a:t>Tratando-se de um contrato que não implica alienação pelo titular do seu direito de propriedade sobre a marca, o art. 264° reconhece-lhe o poder de invocar os direitos conferidos pelo registo contra o licenciado que infrinja uma das cláusulas do contrato, nomeadamente no que respeita ao seu prazo de validade, à identidade da marca, à natureza dos produtos ou serviços para os quais foi concedida a licença, à delimitação da zona ou território, ou à qualidade dos produtos fabricados (ou comercializados) ou dos serviços prestados pelo licenciado.</a:t>
            </a:r>
          </a:p>
          <a:p>
            <a:pPr algn="just"/>
            <a:r>
              <a:rPr lang="pt-PT" sz="1800" dirty="0" smtClean="0">
                <a:solidFill>
                  <a:schemeClr val="bg1"/>
                </a:solidFill>
              </a:rPr>
              <a:t>A forma do contrato de concessão de licença é necessariamente escrita (art. 32°, </a:t>
            </a:r>
            <a:r>
              <a:rPr lang="pt-PT" sz="1800" dirty="0" err="1" smtClean="0">
                <a:solidFill>
                  <a:schemeClr val="bg1"/>
                </a:solidFill>
              </a:rPr>
              <a:t>n°</a:t>
            </a:r>
            <a:r>
              <a:rPr lang="pt-PT" sz="1800" dirty="0" smtClean="0">
                <a:solidFill>
                  <a:schemeClr val="bg1"/>
                </a:solidFill>
              </a:rPr>
              <a:t> 3).</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dirty="0" smtClean="0">
                <a:solidFill>
                  <a:schemeClr val="bg1"/>
                </a:solidFill>
              </a:rPr>
              <a:t>8. Extinção do direito à marca.</a:t>
            </a:r>
          </a:p>
          <a:p>
            <a:pPr algn="just">
              <a:buNone/>
            </a:pPr>
            <a:r>
              <a:rPr lang="pt-PT" sz="1800" dirty="0" smtClean="0">
                <a:solidFill>
                  <a:schemeClr val="bg1"/>
                </a:solidFill>
              </a:rPr>
              <a:t>8.1. A declaração de nulidade do registo -  arts. 33.º e 265.º do CPI.</a:t>
            </a:r>
          </a:p>
          <a:p>
            <a:pPr algn="just"/>
            <a:endParaRPr lang="pt-PT" sz="1800" dirty="0" smtClean="0">
              <a:solidFill>
                <a:schemeClr val="bg1"/>
              </a:solidFill>
            </a:endParaRPr>
          </a:p>
          <a:p>
            <a:pPr algn="just"/>
            <a:r>
              <a:rPr lang="pt-PT" sz="1800" dirty="0" smtClean="0">
                <a:solidFill>
                  <a:schemeClr val="bg1"/>
                </a:solidFill>
              </a:rPr>
              <a:t>A declaração de nulidade do registo sob os fundamentos previstos nos arts. 33°e 265°, mediante acção intentada nos termos do art. 35°.</a:t>
            </a:r>
          </a:p>
          <a:p>
            <a:pPr algn="just"/>
            <a:endParaRPr lang="pt-PT" sz="1800" dirty="0" smtClean="0">
              <a:solidFill>
                <a:schemeClr val="bg1"/>
              </a:solidFill>
            </a:endParaRPr>
          </a:p>
          <a:p>
            <a:pPr algn="just"/>
            <a:endParaRPr lang="pt-PT" sz="1800" dirty="0" smtClean="0">
              <a:solidFill>
                <a:schemeClr val="bg1"/>
              </a:solidFill>
            </a:endParaRPr>
          </a:p>
          <a:p>
            <a:pPr algn="just">
              <a:buNone/>
            </a:pPr>
            <a:r>
              <a:rPr lang="pt-PT" sz="1800" dirty="0" smtClean="0">
                <a:solidFill>
                  <a:schemeClr val="bg1"/>
                </a:solidFill>
              </a:rPr>
              <a:t>8.2. A anulação do registo – arts. 34.º e 266 do CPI.</a:t>
            </a:r>
          </a:p>
          <a:p>
            <a:pPr algn="just"/>
            <a:endParaRPr lang="pt-PT" sz="1800" dirty="0" smtClean="0">
              <a:solidFill>
                <a:schemeClr val="bg1"/>
              </a:solidFill>
            </a:endParaRPr>
          </a:p>
          <a:p>
            <a:pPr algn="just"/>
            <a:r>
              <a:rPr lang="pt-PT" sz="1800" dirty="0" smtClean="0">
                <a:solidFill>
                  <a:schemeClr val="bg1"/>
                </a:solidFill>
              </a:rPr>
              <a:t>A anulação do registo, nos casos previstos nos arts. 34° e 266°, mediante acção intentada nos termos do art. 35°.</a:t>
            </a:r>
          </a:p>
          <a:p>
            <a:pPr algn="just"/>
            <a:r>
              <a:rPr lang="pt-PT" sz="1800" dirty="0" smtClean="0">
                <a:solidFill>
                  <a:schemeClr val="bg1"/>
                </a:solidFill>
              </a:rPr>
              <a:t>Atenção ao que estabelece o art. 267° (Preclusão por tolerância) quanto à preclusão do direito de requerer a anulação por parte do titular que tiver tolerado o uso de uma marca registada posterior durante cinco anos consecutivos;</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dirty="0" smtClean="0">
                <a:solidFill>
                  <a:schemeClr val="bg1"/>
                </a:solidFill>
              </a:rPr>
              <a:t>8. Extinção do direito à marca.</a:t>
            </a:r>
          </a:p>
          <a:p>
            <a:pPr algn="just">
              <a:buNone/>
            </a:pPr>
            <a:endParaRPr lang="pt-PT" sz="1800" dirty="0" smtClean="0">
              <a:solidFill>
                <a:schemeClr val="bg1"/>
              </a:solidFill>
            </a:endParaRPr>
          </a:p>
          <a:p>
            <a:pPr algn="just">
              <a:buNone/>
            </a:pPr>
            <a:r>
              <a:rPr lang="pt-PT" sz="1800" dirty="0" smtClean="0">
                <a:solidFill>
                  <a:schemeClr val="bg1"/>
                </a:solidFill>
              </a:rPr>
              <a:t>8.3. A caducidade do registo da marca – arts. 37.º e 269.º do CPI.</a:t>
            </a:r>
          </a:p>
          <a:p>
            <a:pPr algn="just"/>
            <a:endParaRPr lang="pt-PT" sz="1800" dirty="0" smtClean="0"/>
          </a:p>
          <a:p>
            <a:pPr algn="just">
              <a:buNone/>
            </a:pPr>
            <a:r>
              <a:rPr lang="pt-PT" sz="1800" dirty="0" smtClean="0">
                <a:solidFill>
                  <a:schemeClr val="bg1"/>
                </a:solidFill>
              </a:rPr>
              <a:t>8.4. A renúncia do direito à marca – art. 38.º, n.º5 do CPI.</a:t>
            </a: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a:buNone/>
            </a:pPr>
            <a:r>
              <a:rPr lang="pt-PT" sz="1800" dirty="0" smtClean="0">
                <a:solidFill>
                  <a:schemeClr val="bg1"/>
                </a:solidFill>
              </a:rPr>
              <a:t>9. Violação do direito à marca.</a:t>
            </a:r>
          </a:p>
          <a:p>
            <a:pPr algn="just">
              <a:buNone/>
            </a:pPr>
            <a:endParaRPr lang="pt-PT" sz="1800" dirty="0" smtClean="0">
              <a:solidFill>
                <a:schemeClr val="bg1"/>
              </a:solidFill>
            </a:endParaRPr>
          </a:p>
          <a:p>
            <a:pPr algn="just"/>
            <a:r>
              <a:rPr lang="pt-PT" sz="1800" dirty="0" smtClean="0">
                <a:solidFill>
                  <a:schemeClr val="bg1"/>
                </a:solidFill>
              </a:rPr>
              <a:t>Ocorre sempre que o corresponde exclusivo for atingido, independentemente da existência ou não de prejuízos (art. 258.º do CPI).</a:t>
            </a:r>
          </a:p>
          <a:p>
            <a:pPr algn="just">
              <a:buNone/>
            </a:pPr>
            <a:endParaRPr lang="pt-PT" sz="1800" dirty="0" smtClean="0">
              <a:solidFill>
                <a:schemeClr val="bg1"/>
              </a:solidFill>
            </a:endParaRPr>
          </a:p>
          <a:p>
            <a:pPr algn="just"/>
            <a:r>
              <a:rPr lang="pt-PT" sz="1800" dirty="0" smtClean="0">
                <a:solidFill>
                  <a:schemeClr val="bg1"/>
                </a:solidFill>
              </a:rPr>
              <a:t>Eventual aplicação de sanções criminais (art. 323.º do CPI).</a:t>
            </a:r>
          </a:p>
          <a:p>
            <a:pPr algn="just">
              <a:buNone/>
            </a:pPr>
            <a:endParaRPr lang="pt-PT" sz="1800" dirty="0" smtClean="0">
              <a:solidFill>
                <a:schemeClr val="bg1"/>
              </a:solidFill>
            </a:endParaRPr>
          </a:p>
          <a:p>
            <a:pPr algn="just"/>
            <a:r>
              <a:rPr lang="pt-PT" sz="1800" dirty="0" smtClean="0">
                <a:solidFill>
                  <a:schemeClr val="bg1"/>
                </a:solidFill>
              </a:rPr>
              <a:t>Meios civis de reacção contra actos ilícitos – acção de perdas e danos para reparação de prejuízos (art. 338.º-L CPI e 483.º d CCivil).</a:t>
            </a:r>
          </a:p>
          <a:p>
            <a:pPr algn="just">
              <a:buNone/>
            </a:pPr>
            <a:endParaRPr lang="pt-PT" sz="1800" dirty="0" smtClean="0">
              <a:solidFill>
                <a:schemeClr val="bg1"/>
              </a:solidFill>
            </a:endParaRPr>
          </a:p>
          <a:p>
            <a:pPr algn="just"/>
            <a:r>
              <a:rPr lang="pt-PT" sz="1800" dirty="0" smtClean="0">
                <a:solidFill>
                  <a:schemeClr val="bg1"/>
                </a:solidFill>
              </a:rPr>
              <a:t>Procedimentos cautelares (art. 338.º-I a 338.ºJ).</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1- Introdução</a:t>
            </a:r>
          </a:p>
          <a:p>
            <a:pPr algn="just"/>
            <a:endParaRPr lang="pt-PT" sz="1800" dirty="0" smtClean="0">
              <a:solidFill>
                <a:schemeClr val="bg1"/>
              </a:solidFill>
            </a:endParaRPr>
          </a:p>
          <a:p>
            <a:pPr algn="just"/>
            <a:r>
              <a:rPr lang="pt-PT" sz="1800" dirty="0" smtClean="0">
                <a:solidFill>
                  <a:schemeClr val="bg1"/>
                </a:solidFill>
              </a:rPr>
              <a:t>O CPI refere como bens distintos as denominações de origem e as indicações geográficas (art. 305°), introduzindo assim estas últimas no elenco dos sinais distintivos.</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As denominações de origem destinam-se a assinalar certos produtos como originários de certa área geográfica, consistindo, ou no nome da região, do local ou do país ou numa denominação tradicional do produto, geográfica ou não (art. 305.º, n.ºs 1 e 2). </a:t>
            </a:r>
          </a:p>
          <a:p>
            <a:pPr algn="just"/>
            <a:endParaRPr lang="pt-PT" sz="1800" dirty="0" smtClean="0">
              <a:solidFill>
                <a:schemeClr val="bg1"/>
              </a:solidFill>
            </a:endParaRPr>
          </a:p>
          <a:p>
            <a:pPr algn="just"/>
            <a:r>
              <a:rPr lang="pt-PT" sz="1800" dirty="0" smtClean="0">
                <a:solidFill>
                  <a:schemeClr val="bg1"/>
                </a:solidFill>
              </a:rPr>
              <a:t>As indicações geográficas são definidas de forma similar à primeira acepção das denominações de origem (art. 305.º, n. ° 3).</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pic>
        <p:nvPicPr>
          <p:cNvPr id="4" name="Imagem 3" descr="simbolo_dop.gif"/>
          <p:cNvPicPr>
            <a:picLocks noChangeAspect="1"/>
          </p:cNvPicPr>
          <p:nvPr/>
        </p:nvPicPr>
        <p:blipFill>
          <a:blip r:embed="rId2" cstate="print"/>
          <a:stretch>
            <a:fillRect/>
          </a:stretch>
        </p:blipFill>
        <p:spPr>
          <a:xfrm>
            <a:off x="6798323" y="5445224"/>
            <a:ext cx="1412776" cy="1412776"/>
          </a:xfrm>
          <a:prstGeom prst="rect">
            <a:avLst/>
          </a:prstGeom>
        </p:spPr>
      </p:pic>
    </p:spTree>
  </p:cSld>
  <p:clrMapOvr>
    <a:masterClrMapping/>
  </p:clrMapOvr>
  <p:timing>
    <p:tnLst>
      <p:par>
        <p:cTn id="1" dur="indefinite" restart="never" nodeType="tmRoot"/>
      </p:par>
    </p:tnLst>
  </p:timing>
</p:sld>
</file>

<file path=ppt/slides/slide1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1.Introdução</a:t>
            </a:r>
          </a:p>
          <a:p>
            <a:pPr algn="just"/>
            <a:endParaRPr lang="pt-PT" sz="1800" b="1" dirty="0" smtClean="0">
              <a:solidFill>
                <a:schemeClr val="bg1"/>
              </a:solidFill>
            </a:endParaRPr>
          </a:p>
          <a:p>
            <a:pPr algn="just"/>
            <a:r>
              <a:rPr lang="pt-PT" sz="1800" b="1" dirty="0" smtClean="0">
                <a:solidFill>
                  <a:schemeClr val="bg1"/>
                </a:solidFill>
              </a:rPr>
              <a:t>Assim:</a:t>
            </a:r>
          </a:p>
          <a:p>
            <a:pPr algn="just"/>
            <a:r>
              <a:rPr lang="pt-PT" sz="1800" b="1" dirty="0" smtClean="0">
                <a:solidFill>
                  <a:schemeClr val="bg1"/>
                </a:solidFill>
              </a:rPr>
              <a:t>Uma denominação de origem:  </a:t>
            </a:r>
            <a:r>
              <a:rPr lang="pt-PT" sz="1800" dirty="0" smtClean="0">
                <a:solidFill>
                  <a:schemeClr val="bg1"/>
                </a:solidFill>
              </a:rPr>
              <a:t>direito de propriedade industrial, pertencente a uma região, destinado a ser utilizado por aqueles que naquela área explorem qualquer ramo de produção característico, sendo constituído pelo nome da localidade, região ou mesmo país.</a:t>
            </a:r>
          </a:p>
          <a:p>
            <a:pPr algn="just"/>
            <a:endParaRPr lang="pt-PT" sz="1800" b="1" dirty="0" smtClean="0">
              <a:solidFill>
                <a:schemeClr val="bg1"/>
              </a:solidFill>
            </a:endParaRPr>
          </a:p>
          <a:p>
            <a:pPr algn="just"/>
            <a:endParaRPr lang="pt-PT" sz="1800" b="1" dirty="0" smtClean="0">
              <a:solidFill>
                <a:schemeClr val="bg1"/>
              </a:solidFill>
            </a:endParaRPr>
          </a:p>
          <a:p>
            <a:pPr algn="just"/>
            <a:r>
              <a:rPr lang="pt-PT" sz="1800" b="1" dirty="0" smtClean="0">
                <a:solidFill>
                  <a:schemeClr val="bg1"/>
                </a:solidFill>
              </a:rPr>
              <a:t>Uma indicação geográfica:</a:t>
            </a:r>
            <a:r>
              <a:rPr lang="pt-PT" sz="1800" dirty="0" smtClean="0">
                <a:solidFill>
                  <a:schemeClr val="bg1"/>
                </a:solidFill>
              </a:rPr>
              <a:t> expressões destinadas a assinalar ou identificar um produto, constituído por um determinado nome geográfico. O produto alvo de uma indicação geográfica e originário dessa mesma região, contém determinada qualidade ou reputação que estão com ela conectadas, não se ficando a dever as respectivas qualidades do produto a quaisquer factores humanos ou naturais.</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1. Introdução</a:t>
            </a:r>
          </a:p>
          <a:p>
            <a:pPr algn="just"/>
            <a:endParaRPr lang="pt-PT" sz="1800" dirty="0" smtClean="0">
              <a:solidFill>
                <a:schemeClr val="bg1"/>
              </a:solidFill>
            </a:endParaRPr>
          </a:p>
          <a:p>
            <a:pPr algn="just"/>
            <a:r>
              <a:rPr lang="pt-PT" sz="1800" dirty="0" smtClean="0">
                <a:solidFill>
                  <a:schemeClr val="bg1"/>
                </a:solidFill>
              </a:rPr>
              <a:t>A indicação geográfica poderá ser aposta a qualquer produto proveniente de uma determinada área. </a:t>
            </a:r>
          </a:p>
          <a:p>
            <a:pPr algn="just">
              <a:buNone/>
            </a:pPr>
            <a:endParaRPr lang="pt-PT" sz="1800" b="1" u="sng" dirty="0" smtClean="0">
              <a:solidFill>
                <a:schemeClr val="bg1"/>
              </a:solidFill>
            </a:endParaRPr>
          </a:p>
          <a:p>
            <a:pPr algn="just">
              <a:buNone/>
            </a:pPr>
            <a:r>
              <a:rPr lang="pt-PT" sz="1800" b="1" dirty="0" smtClean="0">
                <a:solidFill>
                  <a:schemeClr val="bg1"/>
                </a:solidFill>
              </a:rPr>
              <a:t>	Exemplo</a:t>
            </a:r>
            <a:r>
              <a:rPr lang="pt-PT" sz="1800" dirty="0" smtClean="0">
                <a:solidFill>
                  <a:schemeClr val="bg1"/>
                </a:solidFill>
              </a:rPr>
              <a:t>: Alheira de Mirandela, Citrinos do Algarve, entre muitas outras.</a:t>
            </a:r>
          </a:p>
          <a:p>
            <a:pPr algn="just">
              <a:buNone/>
            </a:pPr>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A denominação de origem assinala um produto que provém de uma determinada região e que é produzido ali devido ao meio geográfico.</a:t>
            </a:r>
          </a:p>
          <a:p>
            <a:pPr algn="just"/>
            <a:endParaRPr lang="pt-PT" sz="1800" dirty="0" smtClean="0"/>
          </a:p>
          <a:p>
            <a:pPr algn="just"/>
            <a:r>
              <a:rPr lang="pt-PT" sz="1800" dirty="0" smtClean="0">
                <a:solidFill>
                  <a:schemeClr val="bg1"/>
                </a:solidFill>
              </a:rPr>
              <a:t>A  Denominação de Origem é um símbolo de qualidade específica, uma vez que os produtos designados possuem caracteres ou qualidades específicos determinados pela influência do meio geográfico de origem. Estas qualidades específicas assentam em critérios objectivos predeterminados e assegurados pelo próprio ordenamento jurídico</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marL="342900" lvl="0" indent="-342900" algn="just" fontAlgn="t">
              <a:buNone/>
            </a:pPr>
            <a:r>
              <a:rPr lang="pt-PT" sz="1800" b="1" dirty="0" smtClean="0">
                <a:solidFill>
                  <a:schemeClr val="bg1"/>
                </a:solidFill>
              </a:rPr>
              <a:t>2- Noção  de denominação de origem (Art. 305.º do CPI)</a:t>
            </a:r>
          </a:p>
          <a:p>
            <a:pPr marL="342900" indent="-342900" algn="just">
              <a:buAutoNum type="arabicPeriod"/>
            </a:pPr>
            <a:endParaRPr lang="pt-PT" sz="1800" dirty="0" smtClean="0">
              <a:solidFill>
                <a:schemeClr val="bg1"/>
              </a:solidFill>
            </a:endParaRPr>
          </a:p>
          <a:p>
            <a:pPr algn="just"/>
            <a:r>
              <a:rPr lang="pt-PT" sz="1800" dirty="0" smtClean="0">
                <a:solidFill>
                  <a:schemeClr val="bg1"/>
                </a:solidFill>
              </a:rPr>
              <a:t>Entende-se por “Denominação de Origem” o nome de uma região, de um local determinado ou, em casos excepcionais, de um país, que serve para designar ou identificar um produto:</a:t>
            </a:r>
          </a:p>
          <a:p>
            <a:pPr marL="624078" indent="-514350" algn="just">
              <a:buFont typeface="+mj-lt"/>
              <a:buAutoNum type="alphaLcParenR"/>
            </a:pPr>
            <a:r>
              <a:rPr lang="pt-PT" sz="1800" dirty="0" smtClean="0">
                <a:solidFill>
                  <a:schemeClr val="bg1"/>
                </a:solidFill>
              </a:rPr>
              <a:t>Originário dessa região, desse local determinado ou país;</a:t>
            </a:r>
          </a:p>
          <a:p>
            <a:pPr marL="624078" indent="-514350" algn="just">
              <a:buFont typeface="+mj-lt"/>
              <a:buAutoNum type="alphaLcParenR"/>
            </a:pPr>
            <a:r>
              <a:rPr lang="pt-PT" sz="1800" dirty="0" smtClean="0">
                <a:solidFill>
                  <a:schemeClr val="bg1"/>
                </a:solidFill>
              </a:rPr>
              <a:t>Cuja qualidade ou características se devem, essencialmente ou exclusivamente, ao meio geográfico, incluindo os factores naturais e humanos, e cuja produção, transformação e elaboração ocorrem na área geográfica delimitada (Art.  305.º,  nº1,  do CPI).</a:t>
            </a:r>
          </a:p>
          <a:p>
            <a:pPr marL="624078" indent="-514350" algn="just">
              <a:buFont typeface="+mj-lt"/>
              <a:buAutoNum type="alphaLcParenR"/>
            </a:pPr>
            <a:endParaRPr lang="pt-PT" sz="1800" dirty="0" smtClean="0">
              <a:solidFill>
                <a:schemeClr val="bg1"/>
              </a:solidFill>
            </a:endParaRPr>
          </a:p>
          <a:p>
            <a:pPr marL="624078" indent="-514350" algn="just"/>
            <a:r>
              <a:rPr lang="pt-PT" sz="1800" dirty="0" smtClean="0">
                <a:solidFill>
                  <a:schemeClr val="bg1"/>
                </a:solidFill>
              </a:rPr>
              <a:t>São igualmente consideradas denominações de origem certas denominações tradicionais, geográficas ou não, que designem um produto originário de uma região, ou local determinado, e que satisfaçam as condições previstas na alínea b) do número anterior (Art. 305.º,  nº 2, do  CPI).</a:t>
            </a:r>
          </a:p>
          <a:p>
            <a:pPr marL="342900" indent="-342900" algn="just">
              <a:buAutoNum type="arabicPeriod"/>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marL="342900" lvl="0" indent="-342900" algn="just" fontAlgn="t">
              <a:buNone/>
            </a:pPr>
            <a:r>
              <a:rPr lang="pt-PT" sz="1800" b="1" dirty="0" smtClean="0">
                <a:solidFill>
                  <a:schemeClr val="bg1"/>
                </a:solidFill>
              </a:rPr>
              <a:t>2- Noção  de denominação de origem (Art. 305.º do CPI)</a:t>
            </a:r>
          </a:p>
          <a:p>
            <a:pPr marL="342900" indent="-342900" algn="just">
              <a:buAutoNum type="arabicPeriod"/>
            </a:pPr>
            <a:endParaRPr lang="pt-PT" sz="1800" dirty="0" smtClean="0">
              <a:solidFill>
                <a:schemeClr val="bg1"/>
              </a:solidFill>
            </a:endParaRPr>
          </a:p>
          <a:p>
            <a:pPr algn="just">
              <a:buNone/>
            </a:pPr>
            <a:endParaRPr lang="pt-PT" sz="1800" dirty="0" smtClean="0">
              <a:solidFill>
                <a:schemeClr val="bg1"/>
              </a:solidFill>
            </a:endParaRPr>
          </a:p>
          <a:p>
            <a:pPr algn="just">
              <a:buNone/>
            </a:pPr>
            <a:r>
              <a:rPr lang="pt-PT" sz="1800" dirty="0" smtClean="0">
                <a:solidFill>
                  <a:schemeClr val="bg1"/>
                </a:solidFill>
              </a:rPr>
              <a:t>Exemplos de Denominações de origem:</a:t>
            </a:r>
          </a:p>
          <a:p>
            <a:pPr marL="365760" lvl="0" indent="-256032">
              <a:spcBef>
                <a:spcPts val="400"/>
              </a:spcBef>
              <a:buSzPct val="68000"/>
              <a:buFont typeface="Wingdings 3"/>
              <a:buChar char=""/>
              <a:defRPr/>
            </a:pPr>
            <a:r>
              <a:rPr lang="pt-PT" sz="1800" dirty="0" smtClean="0">
                <a:solidFill>
                  <a:schemeClr val="bg1"/>
                </a:solidFill>
              </a:rPr>
              <a:t>Ameixa de Elvas</a:t>
            </a:r>
          </a:p>
          <a:p>
            <a:pPr marL="365760" lvl="0" indent="-256032">
              <a:spcBef>
                <a:spcPts val="400"/>
              </a:spcBef>
              <a:buSzPct val="68000"/>
              <a:buFont typeface="Wingdings 3"/>
              <a:buChar char=""/>
              <a:defRPr/>
            </a:pPr>
            <a:r>
              <a:rPr lang="pt-PT" sz="1800" dirty="0" smtClean="0">
                <a:solidFill>
                  <a:schemeClr val="bg1"/>
                </a:solidFill>
              </a:rPr>
              <a:t>Azeites do Norte Alentejano</a:t>
            </a:r>
          </a:p>
          <a:p>
            <a:pPr marL="365760" lvl="0" indent="-256032">
              <a:spcBef>
                <a:spcPts val="400"/>
              </a:spcBef>
              <a:buSzPct val="68000"/>
              <a:buFont typeface="Wingdings 3"/>
              <a:buChar char=""/>
              <a:defRPr/>
            </a:pPr>
            <a:r>
              <a:rPr lang="pt-PT" sz="1800" dirty="0" smtClean="0">
                <a:solidFill>
                  <a:schemeClr val="bg1"/>
                </a:solidFill>
              </a:rPr>
              <a:t>Azeitonas de Elvas e Campo Maior</a:t>
            </a:r>
          </a:p>
          <a:p>
            <a:pPr marL="365760" lvl="0" indent="-256032">
              <a:spcBef>
                <a:spcPts val="400"/>
              </a:spcBef>
              <a:buSzPct val="68000"/>
              <a:buFont typeface="Wingdings 3"/>
              <a:buChar char=""/>
              <a:defRPr/>
            </a:pPr>
            <a:r>
              <a:rPr lang="pt-PT" sz="1800" dirty="0" smtClean="0">
                <a:solidFill>
                  <a:schemeClr val="bg1"/>
                </a:solidFill>
              </a:rPr>
              <a:t>Carne Alentejana</a:t>
            </a:r>
          </a:p>
          <a:p>
            <a:pPr marL="365760" lvl="0" indent="-256032">
              <a:spcBef>
                <a:spcPts val="400"/>
              </a:spcBef>
              <a:buSzPct val="68000"/>
              <a:buFont typeface="Wingdings 3"/>
              <a:buChar char=""/>
              <a:defRPr/>
            </a:pPr>
            <a:r>
              <a:rPr lang="pt-PT" sz="1800" dirty="0" smtClean="0">
                <a:solidFill>
                  <a:schemeClr val="bg1"/>
                </a:solidFill>
              </a:rPr>
              <a:t>Carne da Charneca</a:t>
            </a:r>
          </a:p>
          <a:p>
            <a:pPr marL="365760" lvl="0" indent="-256032">
              <a:spcBef>
                <a:spcPts val="400"/>
              </a:spcBef>
              <a:buSzPct val="68000"/>
              <a:buFont typeface="Wingdings 3"/>
              <a:buChar char=""/>
              <a:defRPr/>
            </a:pPr>
            <a:r>
              <a:rPr lang="pt-PT" sz="1800" dirty="0" smtClean="0">
                <a:solidFill>
                  <a:schemeClr val="bg1"/>
                </a:solidFill>
              </a:rPr>
              <a:t>Carne de Porco de Raça Alentejana</a:t>
            </a:r>
          </a:p>
          <a:p>
            <a:pPr marL="365760" lvl="0" indent="-256032">
              <a:spcBef>
                <a:spcPts val="400"/>
              </a:spcBef>
              <a:buSzPct val="68000"/>
              <a:buFont typeface="Wingdings 3"/>
              <a:buChar char=""/>
              <a:defRPr/>
            </a:pPr>
            <a:r>
              <a:rPr lang="pt-PT" sz="1800" dirty="0" smtClean="0">
                <a:solidFill>
                  <a:schemeClr val="bg1"/>
                </a:solidFill>
              </a:rPr>
              <a:t>Carne  Mertolenga</a:t>
            </a:r>
          </a:p>
          <a:p>
            <a:pPr marL="365760" lvl="0" indent="-256032">
              <a:spcBef>
                <a:spcPts val="400"/>
              </a:spcBef>
              <a:buSzPct val="68000"/>
              <a:buFont typeface="Wingdings 3"/>
              <a:buChar char=""/>
              <a:defRPr/>
            </a:pPr>
            <a:r>
              <a:rPr lang="pt-PT" sz="1800" dirty="0" smtClean="0">
                <a:solidFill>
                  <a:schemeClr val="bg1"/>
                </a:solidFill>
              </a:rPr>
              <a:t>Castanha de Marvão e Portalegre</a:t>
            </a:r>
          </a:p>
          <a:p>
            <a:pPr marL="365760" lvl="0" indent="-256032">
              <a:spcBef>
                <a:spcPts val="400"/>
              </a:spcBef>
              <a:buSzPct val="68000"/>
              <a:buFont typeface="Wingdings 3"/>
              <a:buChar char=""/>
              <a:defRPr/>
            </a:pPr>
            <a:r>
              <a:rPr lang="pt-PT" sz="1800" dirty="0" smtClean="0">
                <a:solidFill>
                  <a:schemeClr val="bg1"/>
                </a:solidFill>
              </a:rPr>
              <a:t>Cereja de São Julião e Portalegre</a:t>
            </a:r>
          </a:p>
          <a:p>
            <a:pPr marL="365760" lvl="0" indent="-256032">
              <a:spcBef>
                <a:spcPts val="400"/>
              </a:spcBef>
              <a:buSzPct val="68000"/>
              <a:buFont typeface="Wingdings 3"/>
              <a:buChar char=""/>
              <a:defRPr/>
            </a:pPr>
            <a:r>
              <a:rPr lang="pt-PT" sz="1800" dirty="0" smtClean="0">
                <a:solidFill>
                  <a:schemeClr val="bg1"/>
                </a:solidFill>
              </a:rPr>
              <a:t>Mel do Alentejo</a:t>
            </a:r>
          </a:p>
          <a:p>
            <a:pPr marL="365760" lvl="0" indent="-256032">
              <a:spcBef>
                <a:spcPts val="400"/>
              </a:spcBef>
              <a:buSzPct val="68000"/>
              <a:buFont typeface="Wingdings 3"/>
              <a:buChar char=""/>
              <a:defRPr/>
            </a:pPr>
            <a:r>
              <a:rPr lang="pt-PT" sz="1800" dirty="0" smtClean="0">
                <a:solidFill>
                  <a:schemeClr val="bg1"/>
                </a:solidFill>
              </a:rPr>
              <a:t>Queijo de Évora</a:t>
            </a:r>
          </a:p>
          <a:p>
            <a:pPr marL="365760" lvl="0" indent="-256032">
              <a:spcBef>
                <a:spcPts val="400"/>
              </a:spcBef>
              <a:buSzPct val="68000"/>
              <a:buFont typeface="Wingdings 3"/>
              <a:buChar char=""/>
              <a:defRPr/>
            </a:pPr>
            <a:r>
              <a:rPr lang="pt-PT" sz="1800" dirty="0" smtClean="0">
                <a:solidFill>
                  <a:schemeClr val="bg1"/>
                </a:solidFill>
              </a:rPr>
              <a:t>Queijo de Nisa</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a:solidFill>
            <a:schemeClr val="accent1"/>
          </a:solidFill>
        </p:spPr>
        <p:txBody>
          <a:bodyPr>
            <a:normAutofit fontScale="70000" lnSpcReduction="20000"/>
          </a:bodyPr>
          <a:lstStyle/>
          <a:p>
            <a:pPr marL="521208" indent="-457200" algn="just">
              <a:buNone/>
            </a:pPr>
            <a:r>
              <a:rPr lang="pt-PT" sz="2300" dirty="0" smtClean="0">
                <a:solidFill>
                  <a:schemeClr val="bg1"/>
                </a:solidFill>
              </a:rPr>
              <a:t>Preliminar (</a:t>
            </a:r>
            <a:r>
              <a:rPr lang="pt-PT" sz="2300" i="1" dirty="0" smtClean="0">
                <a:solidFill>
                  <a:schemeClr val="bg1"/>
                </a:solidFill>
              </a:rPr>
              <a:t>Textos publicados no Jornal Expresso de 7 de Agosto de 2010)</a:t>
            </a:r>
            <a:endParaRPr lang="pt-PT" sz="2300" dirty="0" smtClean="0">
              <a:solidFill>
                <a:schemeClr val="bg1"/>
              </a:solidFill>
            </a:endParaRPr>
          </a:p>
          <a:p>
            <a:pPr marL="521208" indent="-457200" algn="just">
              <a:buNone/>
            </a:pPr>
            <a:endParaRPr lang="pt-PT" sz="2200" dirty="0" smtClean="0">
              <a:solidFill>
                <a:schemeClr val="bg1"/>
              </a:solidFill>
            </a:endParaRPr>
          </a:p>
          <a:p>
            <a:pPr algn="just"/>
            <a:r>
              <a:rPr lang="pt-PT" sz="2400" dirty="0" smtClean="0">
                <a:solidFill>
                  <a:schemeClr val="bg1"/>
                </a:solidFill>
              </a:rPr>
              <a:t>«Instituto Superior Técnico</a:t>
            </a:r>
          </a:p>
          <a:p>
            <a:pPr algn="just"/>
            <a:r>
              <a:rPr lang="pt-PT" sz="2400" b="1" dirty="0" smtClean="0">
                <a:solidFill>
                  <a:schemeClr val="bg1"/>
                </a:solidFill>
              </a:rPr>
              <a:t>Do espaço ao telhado das casas</a:t>
            </a:r>
          </a:p>
          <a:p>
            <a:pPr algn="just">
              <a:buNone/>
            </a:pPr>
            <a:r>
              <a:rPr lang="pt-PT" sz="2400" dirty="0" smtClean="0">
                <a:solidFill>
                  <a:schemeClr val="bg1"/>
                </a:solidFill>
              </a:rPr>
              <a:t/>
            </a:r>
            <a:br>
              <a:rPr lang="pt-PT" sz="2400" dirty="0" smtClean="0">
                <a:solidFill>
                  <a:schemeClr val="bg1"/>
                </a:solidFill>
              </a:rPr>
            </a:br>
            <a:r>
              <a:rPr lang="pt-PT" sz="2400" dirty="0" smtClean="0">
                <a:solidFill>
                  <a:schemeClr val="bg1"/>
                </a:solidFill>
              </a:rPr>
              <a:t>É considerada a patente mais valiosa do Instituto Superior Técnico e promete revolucionar a construção civil quase tanto como fez o betão. Os investigadores inventaram uma nova forma de produzir </a:t>
            </a:r>
            <a:r>
              <a:rPr lang="pt-PT" sz="2400" dirty="0" err="1" smtClean="0">
                <a:solidFill>
                  <a:schemeClr val="bg1"/>
                </a:solidFill>
              </a:rPr>
              <a:t>aerogel</a:t>
            </a:r>
            <a:r>
              <a:rPr lang="pt-PT" sz="2400" dirty="0" smtClean="0">
                <a:solidFill>
                  <a:schemeClr val="bg1"/>
                </a:solidFill>
              </a:rPr>
              <a:t>, o material sólido mais leve do mundo e o melhor isolamento térmico, acústico e </a:t>
            </a:r>
            <a:r>
              <a:rPr lang="pt-PT" sz="2400" dirty="0" err="1" smtClean="0">
                <a:solidFill>
                  <a:schemeClr val="bg1"/>
                </a:solidFill>
              </a:rPr>
              <a:t>elétrico</a:t>
            </a:r>
            <a:r>
              <a:rPr lang="pt-PT" sz="2400" dirty="0" smtClean="0">
                <a:solidFill>
                  <a:schemeClr val="bg1"/>
                </a:solidFill>
              </a:rPr>
              <a:t> que se conhece. O fabrico de </a:t>
            </a:r>
            <a:r>
              <a:rPr lang="pt-PT" sz="2400" dirty="0" err="1" smtClean="0">
                <a:solidFill>
                  <a:schemeClr val="bg1"/>
                </a:solidFill>
              </a:rPr>
              <a:t>aerogel</a:t>
            </a:r>
            <a:r>
              <a:rPr lang="pt-PT" sz="2400" dirty="0" smtClean="0">
                <a:solidFill>
                  <a:schemeClr val="bg1"/>
                </a:solidFill>
              </a:rPr>
              <a:t> é tão caro que o material só é usado por empresas aeronáuticas e pela NASA no fabrico de naves espaciais. Mas a invenção dos investigadores portugueses permite passar a produzi-lo "ao preço da esferovite", explica Luís Caldas de Oliveira, professor do IST. A nova forma de produção mistura o </a:t>
            </a:r>
            <a:r>
              <a:rPr lang="pt-PT" sz="2400" dirty="0" err="1" smtClean="0">
                <a:solidFill>
                  <a:schemeClr val="bg1"/>
                </a:solidFill>
              </a:rPr>
              <a:t>aerogel</a:t>
            </a:r>
            <a:r>
              <a:rPr lang="pt-PT" sz="2400" dirty="0" smtClean="0">
                <a:solidFill>
                  <a:schemeClr val="bg1"/>
                </a:solidFill>
              </a:rPr>
              <a:t> com látex, tornando o material mais moldável, fácil de utilizar e barato.</a:t>
            </a:r>
          </a:p>
          <a:p>
            <a:pPr algn="just"/>
            <a:r>
              <a:rPr lang="pt-PT" sz="2400" dirty="0" smtClean="0">
                <a:solidFill>
                  <a:schemeClr val="bg1"/>
                </a:solidFill>
              </a:rPr>
              <a:t>O IST, que já tinha a patente nacional e europeia, conseguiu este ano assegurar os direitos da invenção nos EUA e no Brasil. Várias empresas internacionais já mostraram interesse em comprar o produto e o Técnico está agora à procura de um parceiro industrial que o possa fabricar. A invenção poderá vir a ser utilizada em larga escala na construção civil, substituindo todos os materiais usados até agora no isolamento térmico das casas. Por isso, "o seu potencial económico é absolutamente inimaginável", garante Luís Caldas de Oliveira.»</a:t>
            </a:r>
          </a:p>
          <a:p>
            <a:pPr marL="521208" indent="-457200"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marL="342900" lvl="0" indent="-342900" algn="just" fontAlgn="t">
              <a:buNone/>
            </a:pPr>
            <a:r>
              <a:rPr lang="pt-PT" sz="1800" b="1" dirty="0" smtClean="0">
                <a:solidFill>
                  <a:schemeClr val="bg1"/>
                </a:solidFill>
              </a:rPr>
              <a:t>3- Noção  de Indicação Geográfica (Art. 305.º, n.º3, do CPI)</a:t>
            </a:r>
          </a:p>
          <a:p>
            <a:pPr marL="342900" indent="-342900" algn="just">
              <a:buAutoNum type="arabicPeriod"/>
            </a:pPr>
            <a:endParaRPr lang="pt-PT" sz="1800" dirty="0" smtClean="0">
              <a:solidFill>
                <a:schemeClr val="bg1"/>
              </a:solidFill>
            </a:endParaRPr>
          </a:p>
          <a:p>
            <a:pPr algn="just"/>
            <a:r>
              <a:rPr lang="pt-PT" sz="1800" dirty="0" smtClean="0"/>
              <a:t> </a:t>
            </a:r>
            <a:r>
              <a:rPr lang="pt-PT" sz="1800" dirty="0" smtClean="0">
                <a:solidFill>
                  <a:schemeClr val="bg1"/>
                </a:solidFill>
              </a:rPr>
              <a:t>Entende-se por indicação geográfica o nome de uma região, de um local determinado ou, em casos excepcionais, de um país que serve para designar ou identificar um produto:</a:t>
            </a:r>
          </a:p>
          <a:p>
            <a:pPr algn="just">
              <a:buNone/>
            </a:pPr>
            <a:endParaRPr lang="pt-PT" sz="1800" dirty="0" smtClean="0">
              <a:solidFill>
                <a:schemeClr val="bg1"/>
              </a:solidFill>
            </a:endParaRPr>
          </a:p>
          <a:p>
            <a:pPr marL="566928" indent="-457200" algn="just">
              <a:buFont typeface="+mj-lt"/>
              <a:buAutoNum type="alphaLcParenR"/>
            </a:pPr>
            <a:r>
              <a:rPr lang="pt-PT" sz="1800" dirty="0" smtClean="0">
                <a:solidFill>
                  <a:schemeClr val="bg1"/>
                </a:solidFill>
              </a:rPr>
              <a:t>Originário dessa região, desse local determinado ou desse país;</a:t>
            </a:r>
          </a:p>
          <a:p>
            <a:pPr marL="566928" indent="-457200" algn="just">
              <a:buFont typeface="+mj-lt"/>
              <a:buAutoNum type="alphaLcParenR"/>
            </a:pPr>
            <a:r>
              <a:rPr lang="pt-PT" sz="1800" dirty="0" smtClean="0">
                <a:solidFill>
                  <a:schemeClr val="bg1"/>
                </a:solidFill>
              </a:rPr>
              <a:t>Cuja reputação, determinada qualidade ou outra característica podem ser atribuídas a essa origem geográfica e cuja produção, transformação ou elaboração ocorrem na área geográfica delimitada (Art. 305.º,  nº 3, do CPI CPI).</a:t>
            </a:r>
          </a:p>
          <a:p>
            <a:pPr marL="342900" indent="-342900" algn="just">
              <a:buNone/>
            </a:pPr>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marL="342900" lvl="0" indent="-342900" algn="just" fontAlgn="t">
              <a:buNone/>
            </a:pPr>
            <a:r>
              <a:rPr lang="pt-PT" sz="1800" b="1" dirty="0" smtClean="0">
                <a:solidFill>
                  <a:schemeClr val="bg1"/>
                </a:solidFill>
              </a:rPr>
              <a:t>3- Noção  de Indicação Geográfica (Art. 305.º, n.º3, do CPI)</a:t>
            </a:r>
          </a:p>
          <a:p>
            <a:pPr marL="342900" indent="-342900" algn="just">
              <a:buAutoNum type="arabicPeriod"/>
            </a:pPr>
            <a:endParaRPr lang="pt-PT" sz="1800" dirty="0" smtClean="0">
              <a:solidFill>
                <a:schemeClr val="bg1"/>
              </a:solidFill>
            </a:endParaRPr>
          </a:p>
          <a:p>
            <a:pPr algn="just"/>
            <a:r>
              <a:rPr lang="pt-PT" sz="1200" dirty="0" smtClean="0">
                <a:solidFill>
                  <a:schemeClr val="bg1"/>
                </a:solidFill>
              </a:rPr>
              <a:t>Exemplos de Indicações Geográficas :</a:t>
            </a:r>
          </a:p>
          <a:p>
            <a:pPr marL="365760" lvl="0" indent="-256032">
              <a:spcBef>
                <a:spcPts val="400"/>
              </a:spcBef>
              <a:buSzPct val="68000"/>
              <a:buFont typeface="Wingdings" pitchFamily="2" charset="2"/>
              <a:buChar char="Ø"/>
              <a:defRPr/>
            </a:pPr>
            <a:r>
              <a:rPr lang="pt-PT" sz="1200" dirty="0" smtClean="0">
                <a:solidFill>
                  <a:schemeClr val="bg1"/>
                </a:solidFill>
              </a:rPr>
              <a:t>Borrego de Montemor-o-Novo</a:t>
            </a:r>
          </a:p>
          <a:p>
            <a:pPr marL="365760" lvl="0" indent="-256032">
              <a:spcBef>
                <a:spcPts val="400"/>
              </a:spcBef>
              <a:buSzPct val="68000"/>
              <a:buFont typeface="Wingdings" pitchFamily="2" charset="2"/>
              <a:buChar char="Ø"/>
              <a:defRPr/>
            </a:pPr>
            <a:r>
              <a:rPr lang="pt-PT" sz="1200" dirty="0" smtClean="0">
                <a:solidFill>
                  <a:schemeClr val="bg1"/>
                </a:solidFill>
              </a:rPr>
              <a:t>Borrego do Nordeste Alentejano</a:t>
            </a:r>
          </a:p>
          <a:p>
            <a:pPr marL="365760" lvl="0" indent="-256032">
              <a:spcBef>
                <a:spcPts val="400"/>
              </a:spcBef>
              <a:buSzPct val="68000"/>
              <a:buFont typeface="Wingdings" pitchFamily="2" charset="2"/>
              <a:buChar char="Ø"/>
              <a:defRPr/>
            </a:pPr>
            <a:r>
              <a:rPr lang="pt-PT" sz="1200" dirty="0" smtClean="0">
                <a:solidFill>
                  <a:schemeClr val="bg1"/>
                </a:solidFill>
              </a:rPr>
              <a:t>Cacholeira Branca  de Portalegre </a:t>
            </a:r>
          </a:p>
          <a:p>
            <a:pPr marL="365760" lvl="0" indent="-256032">
              <a:spcBef>
                <a:spcPts val="400"/>
              </a:spcBef>
              <a:buSzPct val="68000"/>
              <a:buFont typeface="Wingdings" pitchFamily="2" charset="2"/>
              <a:buChar char="Ø"/>
              <a:defRPr/>
            </a:pPr>
            <a:r>
              <a:rPr lang="pt-PT" sz="1200" dirty="0" smtClean="0">
                <a:solidFill>
                  <a:schemeClr val="bg1"/>
                </a:solidFill>
              </a:rPr>
              <a:t>Chouriço de Carne de Estremoz e Borba</a:t>
            </a:r>
          </a:p>
          <a:p>
            <a:pPr marL="365760" lvl="0" indent="-256032">
              <a:spcBef>
                <a:spcPts val="400"/>
              </a:spcBef>
              <a:buSzPct val="68000"/>
              <a:buFont typeface="Wingdings" pitchFamily="2" charset="2"/>
              <a:buChar char="Ø"/>
              <a:defRPr/>
            </a:pPr>
            <a:r>
              <a:rPr lang="pt-PT" sz="1200" dirty="0" smtClean="0">
                <a:solidFill>
                  <a:schemeClr val="bg1"/>
                </a:solidFill>
              </a:rPr>
              <a:t>Chouriço de Portalegre</a:t>
            </a:r>
          </a:p>
          <a:p>
            <a:pPr marL="365760" lvl="0" indent="-256032">
              <a:spcBef>
                <a:spcPts val="400"/>
              </a:spcBef>
              <a:buSzPct val="68000"/>
              <a:buFont typeface="Wingdings" pitchFamily="2" charset="2"/>
              <a:buChar char="Ø"/>
              <a:defRPr/>
            </a:pPr>
            <a:r>
              <a:rPr lang="pt-PT" sz="1200" dirty="0" smtClean="0">
                <a:solidFill>
                  <a:schemeClr val="bg1"/>
                </a:solidFill>
              </a:rPr>
              <a:t>Chouriço Grosso de Estremoz e Borba</a:t>
            </a:r>
          </a:p>
          <a:p>
            <a:pPr marL="365760" lvl="0" indent="-256032">
              <a:spcBef>
                <a:spcPts val="400"/>
              </a:spcBef>
              <a:buSzPct val="68000"/>
              <a:buFont typeface="Wingdings" pitchFamily="2" charset="2"/>
              <a:buChar char="Ø"/>
              <a:defRPr/>
            </a:pPr>
            <a:r>
              <a:rPr lang="pt-PT" sz="1200" dirty="0" smtClean="0">
                <a:solidFill>
                  <a:schemeClr val="bg1"/>
                </a:solidFill>
              </a:rPr>
              <a:t>Chouriço Mouro de Portalegre</a:t>
            </a:r>
          </a:p>
          <a:p>
            <a:pPr marL="365760" lvl="0" indent="-256032">
              <a:spcBef>
                <a:spcPts val="400"/>
              </a:spcBef>
              <a:buSzPct val="68000"/>
              <a:buFont typeface="Wingdings" pitchFamily="2" charset="2"/>
              <a:buChar char="Ø"/>
              <a:defRPr/>
            </a:pPr>
            <a:r>
              <a:rPr lang="pt-PT" sz="1200" dirty="0" smtClean="0">
                <a:solidFill>
                  <a:schemeClr val="bg1"/>
                </a:solidFill>
              </a:rPr>
              <a:t>Farinheira de Estremoz e Borba</a:t>
            </a:r>
          </a:p>
          <a:p>
            <a:pPr marL="365760" lvl="0" indent="-256032">
              <a:spcBef>
                <a:spcPts val="400"/>
              </a:spcBef>
              <a:buSzPct val="68000"/>
              <a:buFont typeface="Wingdings" pitchFamily="2" charset="2"/>
              <a:buChar char="Ø"/>
              <a:defRPr/>
            </a:pPr>
            <a:r>
              <a:rPr lang="pt-PT" sz="1200" dirty="0" smtClean="0">
                <a:solidFill>
                  <a:schemeClr val="bg1"/>
                </a:solidFill>
              </a:rPr>
              <a:t>Farinheira de Portalegre</a:t>
            </a:r>
          </a:p>
          <a:p>
            <a:pPr marL="365760" lvl="0" indent="-256032">
              <a:spcBef>
                <a:spcPts val="400"/>
              </a:spcBef>
              <a:buSzPct val="68000"/>
              <a:buFont typeface="Wingdings" pitchFamily="2" charset="2"/>
              <a:buChar char="Ø"/>
              <a:defRPr/>
            </a:pPr>
            <a:r>
              <a:rPr lang="pt-PT" sz="1200" dirty="0" smtClean="0">
                <a:solidFill>
                  <a:schemeClr val="bg1"/>
                </a:solidFill>
              </a:rPr>
              <a:t>Linguiça de Portalegre</a:t>
            </a:r>
          </a:p>
          <a:p>
            <a:pPr marL="365760" lvl="0" indent="-256032">
              <a:spcBef>
                <a:spcPts val="400"/>
              </a:spcBef>
              <a:buSzPct val="68000"/>
              <a:buFont typeface="Wingdings" pitchFamily="2" charset="2"/>
              <a:buChar char="Ø"/>
              <a:defRPr/>
            </a:pPr>
            <a:r>
              <a:rPr lang="pt-PT" sz="1200" dirty="0" smtClean="0">
                <a:solidFill>
                  <a:schemeClr val="bg1"/>
                </a:solidFill>
              </a:rPr>
              <a:t>Lombo Branco de Portalegre</a:t>
            </a:r>
          </a:p>
          <a:p>
            <a:pPr marL="365760" lvl="0" indent="-256032">
              <a:spcBef>
                <a:spcPts val="400"/>
              </a:spcBef>
              <a:buSzPct val="68000"/>
              <a:buFont typeface="Wingdings" pitchFamily="2" charset="2"/>
              <a:buChar char="Ø"/>
              <a:defRPr/>
            </a:pPr>
            <a:r>
              <a:rPr lang="pt-PT" sz="1200" dirty="0" smtClean="0">
                <a:solidFill>
                  <a:schemeClr val="bg1"/>
                </a:solidFill>
              </a:rPr>
              <a:t>Maçã de Portalegre</a:t>
            </a:r>
          </a:p>
          <a:p>
            <a:pPr marL="365760" lvl="0" indent="-256032">
              <a:spcBef>
                <a:spcPts val="400"/>
              </a:spcBef>
              <a:buSzPct val="68000"/>
              <a:buFont typeface="Wingdings" pitchFamily="2" charset="2"/>
              <a:buChar char="Ø"/>
              <a:defRPr/>
            </a:pPr>
            <a:r>
              <a:rPr lang="pt-PT" sz="1200" dirty="0" smtClean="0">
                <a:solidFill>
                  <a:schemeClr val="bg1"/>
                </a:solidFill>
              </a:rPr>
              <a:t>Morcela de Assar de Portalegre</a:t>
            </a:r>
          </a:p>
          <a:p>
            <a:pPr marL="365760" lvl="0" indent="-256032">
              <a:spcBef>
                <a:spcPts val="400"/>
              </a:spcBef>
              <a:buSzPct val="68000"/>
              <a:buFont typeface="Wingdings" pitchFamily="2" charset="2"/>
              <a:buChar char="Ø"/>
              <a:defRPr/>
            </a:pPr>
            <a:r>
              <a:rPr lang="pt-PT" sz="1200" dirty="0" smtClean="0">
                <a:solidFill>
                  <a:schemeClr val="bg1"/>
                </a:solidFill>
              </a:rPr>
              <a:t>Morcela de Cozer de Portalegre</a:t>
            </a:r>
          </a:p>
          <a:p>
            <a:pPr marL="365760" lvl="0" indent="-256032">
              <a:spcBef>
                <a:spcPts val="400"/>
              </a:spcBef>
              <a:buSzPct val="68000"/>
              <a:buFont typeface="Wingdings" pitchFamily="2" charset="2"/>
              <a:buChar char="Ø"/>
              <a:defRPr/>
            </a:pPr>
            <a:r>
              <a:rPr lang="pt-PT" sz="1200" dirty="0" smtClean="0">
                <a:solidFill>
                  <a:schemeClr val="bg1"/>
                </a:solidFill>
              </a:rPr>
              <a:t>Morcela de Estremoz e Borba</a:t>
            </a:r>
          </a:p>
          <a:p>
            <a:pPr marL="365760" lvl="0" indent="-256032">
              <a:spcBef>
                <a:spcPts val="400"/>
              </a:spcBef>
              <a:buSzPct val="68000"/>
              <a:buFont typeface="Wingdings" pitchFamily="2" charset="2"/>
              <a:buChar char="Ø"/>
              <a:defRPr/>
            </a:pPr>
            <a:r>
              <a:rPr lang="pt-PT" sz="1200" dirty="0" smtClean="0">
                <a:solidFill>
                  <a:schemeClr val="bg1"/>
                </a:solidFill>
              </a:rPr>
              <a:t>Paio de Lombo de Estremoz e Borba</a:t>
            </a:r>
          </a:p>
          <a:p>
            <a:pPr marL="365760" lvl="0" indent="-256032">
              <a:spcBef>
                <a:spcPts val="400"/>
              </a:spcBef>
              <a:buSzPct val="68000"/>
              <a:buFont typeface="Wingdings" pitchFamily="2" charset="2"/>
              <a:buChar char="Ø"/>
              <a:defRPr/>
            </a:pPr>
            <a:r>
              <a:rPr lang="pt-PT" sz="1200" dirty="0" smtClean="0">
                <a:solidFill>
                  <a:schemeClr val="bg1"/>
                </a:solidFill>
              </a:rPr>
              <a:t>Paio de Toucinho de Estremoz e Borba</a:t>
            </a:r>
          </a:p>
          <a:p>
            <a:pPr marL="365760" lvl="0" indent="-256032">
              <a:spcBef>
                <a:spcPts val="400"/>
              </a:spcBef>
              <a:buSzPct val="68000"/>
              <a:buFont typeface="Wingdings" pitchFamily="2" charset="2"/>
              <a:buChar char="Ø"/>
              <a:defRPr/>
            </a:pPr>
            <a:r>
              <a:rPr lang="pt-PT" sz="1200" dirty="0" smtClean="0">
                <a:solidFill>
                  <a:schemeClr val="bg1"/>
                </a:solidFill>
              </a:rPr>
              <a:t>Paio de Estremoz e Borba</a:t>
            </a:r>
          </a:p>
          <a:p>
            <a:pPr marL="365760" lvl="0" indent="-256032">
              <a:spcBef>
                <a:spcPts val="400"/>
              </a:spcBef>
              <a:buSzPct val="68000"/>
              <a:buFont typeface="Wingdings" pitchFamily="2" charset="2"/>
              <a:buChar char="Ø"/>
              <a:defRPr/>
            </a:pPr>
            <a:r>
              <a:rPr lang="pt-PT" sz="1100" dirty="0" smtClean="0"/>
              <a:t>Painho de Portalegre</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4- Distinção entre denominação de origem e marca</a:t>
            </a:r>
          </a:p>
          <a:p>
            <a:pPr algn="just"/>
            <a:endParaRPr lang="pt-PT" sz="1800" dirty="0" smtClean="0">
              <a:solidFill>
                <a:schemeClr val="bg1"/>
              </a:solidFill>
            </a:endParaRPr>
          </a:p>
          <a:p>
            <a:pPr algn="just"/>
            <a:r>
              <a:rPr lang="pt-PT" sz="1800" dirty="0" smtClean="0">
                <a:solidFill>
                  <a:schemeClr val="bg1"/>
                </a:solidFill>
              </a:rPr>
              <a:t>A Denominação de Origem só pode ser utilizada para os produtos provenientes de uma região determinada e que tenham sido produzidos de acordo com as regras estabelecidas pela tradição e pelo uso ou devidamente regulamentadas. Deverá tratar-se de um produto típico, com certas características qualitativas derivadas de uma íntima relação com o território.</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O direito à Denominação de Origem é um direito colectivo exercido por todos os produtores de uma localidade, região ou território. O direito à Marca é propriedade exclusiva do seu titular (fabricante, comerciante, artífice, pessoa colectiva).</a:t>
            </a: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600" b="1" dirty="0" smtClean="0">
                <a:solidFill>
                  <a:schemeClr val="bg1"/>
                </a:solidFill>
              </a:rPr>
              <a:t>5- A difícil distinção entre denominação de origem e indicação geográfica</a:t>
            </a:r>
          </a:p>
          <a:p>
            <a:pPr lvl="0" algn="just" fontAlgn="t">
              <a:buNone/>
            </a:pPr>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A grande diferença entre uma denominação de origem e uma indicação geográfica reside no tipo de ligação que terá que existir entre as qualidades ou as características do produto e o meio natural da sua origem. </a:t>
            </a:r>
          </a:p>
          <a:p>
            <a:pPr algn="just"/>
            <a:endParaRPr lang="pt-PT" sz="1800" dirty="0" smtClean="0">
              <a:solidFill>
                <a:schemeClr val="bg1"/>
              </a:solidFill>
            </a:endParaRPr>
          </a:p>
          <a:p>
            <a:pPr algn="just"/>
            <a:r>
              <a:rPr lang="pt-PT" sz="1800" dirty="0" smtClean="0">
                <a:solidFill>
                  <a:schemeClr val="bg1"/>
                </a:solidFill>
              </a:rPr>
              <a:t>A relação é mais estreita nas denominações de origem do que nas indicações geográficas.</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a:buNone/>
            </a:pPr>
            <a:r>
              <a:rPr lang="pt-PT" sz="1600" b="1" dirty="0" smtClean="0">
                <a:solidFill>
                  <a:schemeClr val="bg1"/>
                </a:solidFill>
              </a:rPr>
              <a:t>5 - A difícil distinção entre denominação de origem e indicação geográfica</a:t>
            </a:r>
          </a:p>
          <a:p>
            <a:pPr algn="just">
              <a:buNone/>
            </a:pPr>
            <a:endParaRPr lang="pt-PT" sz="1800" dirty="0" smtClean="0">
              <a:solidFill>
                <a:schemeClr val="bg1"/>
              </a:solidFill>
            </a:endParaRPr>
          </a:p>
          <a:p>
            <a:pPr algn="just"/>
            <a:r>
              <a:rPr lang="pt-PT" sz="1800" dirty="0" smtClean="0">
                <a:solidFill>
                  <a:schemeClr val="bg1"/>
                </a:solidFill>
              </a:rPr>
              <a:t>No caso da denominação de origem, a tipicidade do produto é uma consequência do meio geográfico, ou seja, as características e qualidades específicas do bem devem-se, não apenas a factores humanos, mas também às condições naturais ligadas ao meio físico. É neste meio que tem que ocorrer a produção, a transformação e a elaboração do produto. </a:t>
            </a:r>
            <a:br>
              <a:rPr lang="pt-PT" sz="1800" dirty="0" smtClean="0">
                <a:solidFill>
                  <a:schemeClr val="bg1"/>
                </a:solidFill>
              </a:rPr>
            </a:br>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Diversamente, no caso da indicação geográfica, não se exige uma ligação tão forte entre as qualidades do produto e o respectivo meio natural, bastando que a tipicidade ou a reputação do bem possa ser atribuída a essa origem. Aí deve ocorrer, pelo menos, a produção, a transformação ou a elaboração do produto.</a:t>
            </a: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6 -  Requisitos para o uso destes sinais:</a:t>
            </a:r>
          </a:p>
          <a:p>
            <a:pPr algn="just"/>
            <a:endParaRPr lang="pt-PT" sz="1800" dirty="0" smtClean="0">
              <a:solidFill>
                <a:schemeClr val="bg1"/>
              </a:solidFill>
            </a:endParaRPr>
          </a:p>
          <a:p>
            <a:pPr algn="just">
              <a:buNone/>
            </a:pPr>
            <a:r>
              <a:rPr lang="pt-PT" sz="1800" dirty="0" smtClean="0">
                <a:solidFill>
                  <a:schemeClr val="bg1"/>
                </a:solidFill>
              </a:rPr>
              <a:t>	- 1. Residência ou estabelecimento na área.</a:t>
            </a:r>
          </a:p>
          <a:p>
            <a:pPr algn="just">
              <a:buNone/>
            </a:pPr>
            <a:r>
              <a:rPr lang="pt-PT" sz="1800" dirty="0" smtClean="0">
                <a:solidFill>
                  <a:schemeClr val="bg1"/>
                </a:solidFill>
              </a:rPr>
              <a:t>	- 2. Exploração de ramo de produção característica </a:t>
            </a:r>
            <a:r>
              <a:rPr lang="pt-PT" sz="1800" i="1" dirty="0" smtClean="0">
                <a:solidFill>
                  <a:schemeClr val="bg1"/>
                </a:solidFill>
              </a:rPr>
              <a:t>da</a:t>
            </a:r>
            <a:r>
              <a:rPr lang="pt-PT" sz="1800" dirty="0" smtClean="0">
                <a:solidFill>
                  <a:schemeClr val="bg1"/>
                </a:solidFill>
              </a:rPr>
              <a:t> e </a:t>
            </a:r>
            <a:r>
              <a:rPr lang="pt-PT" sz="1800" i="1" dirty="0" smtClean="0">
                <a:solidFill>
                  <a:schemeClr val="bg1"/>
                </a:solidFill>
              </a:rPr>
              <a:t>na</a:t>
            </a:r>
            <a:r>
              <a:rPr lang="pt-PT" sz="1800" dirty="0" smtClean="0">
                <a:solidFill>
                  <a:schemeClr val="bg1"/>
                </a:solidFill>
              </a:rPr>
              <a:t> área.</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solidFill>
                  <a:schemeClr val="bg1"/>
                </a:solidFill>
              </a:rPr>
              <a:t>O seu uso é facultativo. </a:t>
            </a:r>
          </a:p>
          <a:p>
            <a:pPr algn="just"/>
            <a:endParaRPr lang="pt-PT" sz="1800" dirty="0" smtClean="0">
              <a:solidFill>
                <a:schemeClr val="bg1"/>
              </a:solidFill>
            </a:endParaRPr>
          </a:p>
          <a:p>
            <a:pPr algn="just"/>
            <a:r>
              <a:rPr lang="pt-PT" sz="1800" dirty="0" smtClean="0">
                <a:solidFill>
                  <a:schemeClr val="bg1"/>
                </a:solidFill>
              </a:rPr>
              <a:t>Podem entrar na composição de marcas (art. 310.º, </a:t>
            </a:r>
            <a:r>
              <a:rPr lang="pt-PT" sz="1800" dirty="0" err="1" smtClean="0">
                <a:solidFill>
                  <a:schemeClr val="bg1"/>
                </a:solidFill>
              </a:rPr>
              <a:t>n°</a:t>
            </a:r>
            <a:r>
              <a:rPr lang="pt-PT" sz="1800" dirty="0" smtClean="0">
                <a:solidFill>
                  <a:schemeClr val="bg1"/>
                </a:solidFill>
              </a:rPr>
              <a:t> 1, in fine), cujo uso, como sabemos, é também facultativo.</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500034" y="1071546"/>
            <a:ext cx="8158162" cy="5383262"/>
          </a:xfrm>
        </p:spPr>
        <p:txBody>
          <a:bodyPr>
            <a:noAutofit/>
          </a:bodyPr>
          <a:lstStyle/>
          <a:p>
            <a:pPr algn="just">
              <a:buNone/>
            </a:pPr>
            <a:r>
              <a:rPr lang="pt-PT" sz="1800" b="1" dirty="0" smtClean="0">
                <a:solidFill>
                  <a:schemeClr val="bg1"/>
                </a:solidFill>
              </a:rPr>
              <a:t>7 - </a:t>
            </a:r>
            <a:r>
              <a:rPr lang="pt-PT" sz="1400" b="1" dirty="0" smtClean="0">
                <a:solidFill>
                  <a:schemeClr val="bg1"/>
                </a:solidFill>
              </a:rPr>
              <a:t>A propriedade das denominações de origem e indicações geográficas adquire-se independentemente de registo.</a:t>
            </a:r>
          </a:p>
          <a:p>
            <a:pPr algn="just">
              <a:buNone/>
            </a:pPr>
            <a:endParaRPr lang="pt-PT" sz="1800" b="1" dirty="0" smtClean="0">
              <a:solidFill>
                <a:schemeClr val="bg1"/>
              </a:solidFill>
            </a:endParaRPr>
          </a:p>
          <a:p>
            <a:pPr algn="just">
              <a:buNone/>
            </a:pPr>
            <a:endParaRPr lang="pt-PT" sz="1800" b="1" dirty="0" smtClean="0">
              <a:solidFill>
                <a:schemeClr val="bg1"/>
              </a:solidFill>
            </a:endParaRPr>
          </a:p>
          <a:p>
            <a:pPr algn="just"/>
            <a:r>
              <a:rPr lang="pt-PT" sz="1800" dirty="0" smtClean="0">
                <a:solidFill>
                  <a:schemeClr val="bg1"/>
                </a:solidFill>
              </a:rPr>
              <a:t>A propriedade das denominações de origem e indicações geográficas — por tempo ilimitado — adquire-se independentemente de registo.</a:t>
            </a:r>
          </a:p>
          <a:p>
            <a:pPr algn="just"/>
            <a:endParaRPr lang="pt-PT" sz="1800" dirty="0" smtClean="0">
              <a:solidFill>
                <a:schemeClr val="bg1"/>
              </a:solidFill>
            </a:endParaRPr>
          </a:p>
          <a:p>
            <a:pPr algn="just"/>
            <a:r>
              <a:rPr lang="pt-PT" sz="1800" dirty="0" smtClean="0">
                <a:solidFill>
                  <a:schemeClr val="bg1"/>
                </a:solidFill>
              </a:rPr>
              <a:t>O registo poderá ser requerido e passado em nome da entidade representativa dos produtores da localidade, área ou região,.</a:t>
            </a:r>
          </a:p>
          <a:p>
            <a:pPr algn="just"/>
            <a:endParaRPr lang="pt-PT" sz="1800" dirty="0" smtClean="0">
              <a:solidFill>
                <a:schemeClr val="bg1"/>
              </a:solidFill>
            </a:endParaRPr>
          </a:p>
          <a:p>
            <a:pPr algn="just"/>
            <a:r>
              <a:rPr lang="pt-PT" sz="1800" dirty="0" smtClean="0">
                <a:solidFill>
                  <a:schemeClr val="bg1"/>
                </a:solidFill>
              </a:rPr>
              <a:t>O registo confere os direitos especificados no art. 312°.</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8 - O registo das denominações de origem e indicações geográficas</a:t>
            </a:r>
          </a:p>
          <a:p>
            <a:pPr algn="just">
              <a:buNone/>
            </a:pP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As Denominações de Origem e as Indicações Geográficas, quando registadas, constituem propriedade comum dos residentes estabelecidos na localidade, região ou território, de modo efectivo e sério e podem ser usadas indistintamente por aqueles que, na respectiva área, exploram qualquer ramo de produção característica, quando autorizados pelo titular do registo (Art. 305.º,  nº 4, do CPI CPI).</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9 - O exercício destes direitos</a:t>
            </a: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t>O </a:t>
            </a:r>
            <a:r>
              <a:rPr lang="pt-PT" sz="1800" dirty="0" smtClean="0">
                <a:solidFill>
                  <a:schemeClr val="bg1"/>
                </a:solidFill>
              </a:rPr>
              <a:t>exercício destes  direitos não depende da importância da exploração nem da natureza dos produtos, podendo, consequentemente, a denominação de origem ou indicação geográfica aplicar-se a quaisquer produtos característicos e originários da localidade, região ou território, nas condições tradicionais e usuais, ou devidamente regulamentadas (Art. 305.º, n.º 5, do CPI).</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10-  Demarcação Regional</a:t>
            </a: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Se os limites da localidade, região ou território a que uma certa denominação ou indicação pertence não estiverem demarcados por lei, são os mesmos declarados pelos organismos oficialmente reconhecidos que superintendam, no respectivo local o ramo de produção, os quais têm em conta os usos leais e constantes, conjugados com os superiores interesses da economia nacional ou regional (Art. 306.º do CPI).</a:t>
            </a: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a:solidFill>
            <a:schemeClr val="accent4">
              <a:lumMod val="75000"/>
            </a:schemeClr>
          </a:solidFill>
        </p:spPr>
        <p:txBody>
          <a:bodyPr>
            <a:normAutofit fontScale="92500" lnSpcReduction="10000"/>
          </a:bodyPr>
          <a:lstStyle/>
          <a:p>
            <a:pPr marL="521208" indent="-457200" algn="just">
              <a:buNone/>
            </a:pPr>
            <a:r>
              <a:rPr lang="pt-PT" sz="2000" dirty="0" smtClean="0">
                <a:solidFill>
                  <a:schemeClr val="bg1"/>
                </a:solidFill>
              </a:rPr>
              <a:t>Preliminar (</a:t>
            </a:r>
            <a:r>
              <a:rPr lang="pt-PT" sz="2000" i="1" dirty="0" smtClean="0">
                <a:solidFill>
                  <a:schemeClr val="bg1"/>
                </a:solidFill>
              </a:rPr>
              <a:t>Textos publicados no Jornal Expresso de 7 de Agosto de 2010)</a:t>
            </a:r>
            <a:endParaRPr lang="pt-PT" sz="2000" dirty="0" smtClean="0">
              <a:solidFill>
                <a:schemeClr val="bg1"/>
              </a:solidFill>
            </a:endParaRPr>
          </a:p>
          <a:p>
            <a:pPr marL="521208" indent="-457200" algn="just">
              <a:buNone/>
            </a:pPr>
            <a:endParaRPr lang="pt-PT" sz="2200" dirty="0" smtClean="0">
              <a:solidFill>
                <a:schemeClr val="bg1"/>
              </a:solidFill>
            </a:endParaRPr>
          </a:p>
          <a:p>
            <a:pPr algn="just"/>
            <a:r>
              <a:rPr lang="pt-PT" sz="2400" dirty="0" smtClean="0">
                <a:solidFill>
                  <a:schemeClr val="bg1"/>
                </a:solidFill>
              </a:rPr>
              <a:t>«Farmacêutica </a:t>
            </a:r>
            <a:r>
              <a:rPr lang="pt-PT" sz="2400" dirty="0" err="1" smtClean="0">
                <a:solidFill>
                  <a:schemeClr val="bg1"/>
                </a:solidFill>
              </a:rPr>
              <a:t>Bial</a:t>
            </a:r>
            <a:endParaRPr lang="pt-PT" sz="2400" dirty="0" smtClean="0">
              <a:solidFill>
                <a:schemeClr val="bg1"/>
              </a:solidFill>
            </a:endParaRPr>
          </a:p>
          <a:p>
            <a:pPr algn="just"/>
            <a:r>
              <a:rPr lang="pt-PT" sz="2400" b="1" dirty="0" smtClean="0">
                <a:solidFill>
                  <a:schemeClr val="bg1"/>
                </a:solidFill>
              </a:rPr>
              <a:t>Primeiro medicamento 100% português</a:t>
            </a:r>
          </a:p>
          <a:p>
            <a:pPr algn="just">
              <a:buNone/>
            </a:pPr>
            <a:r>
              <a:rPr lang="pt-PT" sz="2400" dirty="0" smtClean="0">
                <a:solidFill>
                  <a:schemeClr val="bg1"/>
                </a:solidFill>
              </a:rPr>
              <a:t/>
            </a:r>
            <a:br>
              <a:rPr lang="pt-PT" sz="2400" dirty="0" smtClean="0">
                <a:solidFill>
                  <a:schemeClr val="bg1"/>
                </a:solidFill>
              </a:rPr>
            </a:br>
            <a:r>
              <a:rPr lang="pt-PT" sz="2400" dirty="0" smtClean="0">
                <a:solidFill>
                  <a:schemeClr val="bg1"/>
                </a:solidFill>
              </a:rPr>
              <a:t>A investigação do </a:t>
            </a:r>
            <a:r>
              <a:rPr lang="pt-PT" sz="2400" dirty="0" err="1" smtClean="0">
                <a:solidFill>
                  <a:schemeClr val="bg1"/>
                </a:solidFill>
              </a:rPr>
              <a:t>antiepilético</a:t>
            </a:r>
            <a:r>
              <a:rPr lang="pt-PT" sz="2400" dirty="0" smtClean="0">
                <a:solidFill>
                  <a:schemeClr val="bg1"/>
                </a:solidFill>
              </a:rPr>
              <a:t> </a:t>
            </a:r>
            <a:r>
              <a:rPr lang="pt-PT" sz="2400" dirty="0" err="1" smtClean="0">
                <a:solidFill>
                  <a:schemeClr val="bg1"/>
                </a:solidFill>
              </a:rPr>
              <a:t>Zebinix</a:t>
            </a:r>
            <a:r>
              <a:rPr lang="pt-PT" sz="2400" dirty="0" smtClean="0">
                <a:solidFill>
                  <a:schemeClr val="bg1"/>
                </a:solidFill>
              </a:rPr>
              <a:t>, o primeiro fármaco de raiz totalmente nacional, arrancou na década de 1990, mas só este ano o medicamento começou a ser comercializado nas farmácias, em Portugal e na Europa. Os estudos revelaram que 65% dos doentes reduziram pelo menos para metade o número de crises </a:t>
            </a:r>
            <a:r>
              <a:rPr lang="pt-PT" sz="2400" dirty="0" err="1" smtClean="0">
                <a:solidFill>
                  <a:schemeClr val="bg1"/>
                </a:solidFill>
              </a:rPr>
              <a:t>epiléticas</a:t>
            </a:r>
            <a:r>
              <a:rPr lang="pt-PT" sz="2400" dirty="0" smtClean="0">
                <a:solidFill>
                  <a:schemeClr val="bg1"/>
                </a:solidFill>
              </a:rPr>
              <a:t>. A </a:t>
            </a:r>
            <a:r>
              <a:rPr lang="pt-PT" sz="2400" dirty="0" err="1" smtClean="0">
                <a:solidFill>
                  <a:schemeClr val="bg1"/>
                </a:solidFill>
              </a:rPr>
              <a:t>Bial</a:t>
            </a:r>
            <a:r>
              <a:rPr lang="pt-PT" sz="2400" dirty="0" smtClean="0">
                <a:solidFill>
                  <a:schemeClr val="bg1"/>
                </a:solidFill>
              </a:rPr>
              <a:t>, que investiu €300 milhões nesta investigação, detém a patente europeia e já a pediu nos EUA e Canadá, onde o </a:t>
            </a:r>
            <a:r>
              <a:rPr lang="pt-PT" sz="2400" dirty="0" err="1" smtClean="0">
                <a:solidFill>
                  <a:schemeClr val="bg1"/>
                </a:solidFill>
              </a:rPr>
              <a:t>Zebinix</a:t>
            </a:r>
            <a:r>
              <a:rPr lang="pt-PT" sz="2400" dirty="0" smtClean="0">
                <a:solidFill>
                  <a:schemeClr val="bg1"/>
                </a:solidFill>
              </a:rPr>
              <a:t> também vai ser comercializado.»</a:t>
            </a:r>
          </a:p>
          <a:p>
            <a:pPr marL="521208" indent="-457200"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11 -  Demarcação Regional</a:t>
            </a: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Se os limites da localidade, região ou território a que uma certa denominação ou indicação pertence não estiverem demarcados por lei, são os mesmos declarados pelos organismos oficialmente reconhecidos que superintendam, no respectivo local o ramo de produção, os quais têm em conta os usos leais e constantes, conjugados com os superiores interesses da economia nacional ou regional (Art. 306.º do CPI).</a:t>
            </a: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12 - Registo nacional</a:t>
            </a: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O pedido de registo das Denominações de Origem ou Indicações Geográficas  é feito em requerimento, redigido em língua portuguesa, no qual se indique:</a:t>
            </a:r>
          </a:p>
          <a:p>
            <a:pPr algn="just">
              <a:buNone/>
            </a:pPr>
            <a:endParaRPr lang="pt-PT" sz="1800" dirty="0" smtClean="0">
              <a:solidFill>
                <a:schemeClr val="bg1"/>
              </a:solidFill>
            </a:endParaRPr>
          </a:p>
          <a:p>
            <a:pPr marL="624078" indent="-514350" algn="just">
              <a:buFont typeface="+mj-lt"/>
              <a:buAutoNum type="alphaLcParenR"/>
            </a:pPr>
            <a:r>
              <a:rPr lang="pt-PT" sz="1800" dirty="0" smtClean="0">
                <a:solidFill>
                  <a:schemeClr val="bg1"/>
                </a:solidFill>
              </a:rPr>
              <a:t>O nome das pessoas singulares ou colectivas, públicas ou privadas, com qualidade para adquirir o registo;</a:t>
            </a:r>
          </a:p>
          <a:p>
            <a:pPr marL="624078" indent="-514350" algn="just">
              <a:buFont typeface="+mj-lt"/>
              <a:buAutoNum type="alphaLcParenR"/>
            </a:pPr>
            <a:r>
              <a:rPr lang="pt-PT" sz="1800" dirty="0" smtClean="0">
                <a:solidFill>
                  <a:schemeClr val="bg1"/>
                </a:solidFill>
              </a:rPr>
              <a:t>O nome do produto(s), incluindo a DO ou IG;</a:t>
            </a:r>
          </a:p>
          <a:p>
            <a:pPr marL="624078" indent="-514350" algn="just">
              <a:buFont typeface="+mj-lt"/>
              <a:buAutoNum type="alphaLcParenR"/>
            </a:pPr>
            <a:r>
              <a:rPr lang="pt-PT" sz="1800" dirty="0" smtClean="0">
                <a:solidFill>
                  <a:schemeClr val="bg1"/>
                </a:solidFill>
              </a:rPr>
              <a:t>As condições tradicionais, ou regulamentadas, do uso da DO ou IG, e os limites da respectiva localidade, região ou território.</a:t>
            </a:r>
          </a:p>
          <a:p>
            <a:pPr marL="624078" indent="-514350" algn="just">
              <a:buNone/>
            </a:pPr>
            <a:endParaRPr lang="pt-PT" sz="1800" dirty="0" smtClean="0">
              <a:solidFill>
                <a:schemeClr val="bg1"/>
              </a:solidFill>
            </a:endParaRPr>
          </a:p>
          <a:p>
            <a:pPr marL="624078" indent="-514350" algn="just">
              <a:buFont typeface="Wingdings" pitchFamily="2" charset="2"/>
              <a:buChar char="Ø"/>
            </a:pPr>
            <a:r>
              <a:rPr lang="pt-PT" sz="1800" dirty="0" smtClean="0">
                <a:solidFill>
                  <a:schemeClr val="bg1"/>
                </a:solidFill>
              </a:rPr>
              <a:t>À concessão do registo são aplicáveis, com as necessárias adaptações, os termos do processo de registo da marca (Art. 307.º do  CPI).</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13 - </a:t>
            </a:r>
            <a:r>
              <a:rPr lang="pt-PT" sz="1800" dirty="0" smtClean="0">
                <a:solidFill>
                  <a:schemeClr val="bg1"/>
                </a:solidFill>
              </a:rPr>
              <a:t>Âmbito territorial da denominação de origem e indicação geográfica </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buFont typeface="Wingdings" pitchFamily="2" charset="2"/>
              <a:buChar char="Ø"/>
            </a:pPr>
            <a:endParaRPr lang="pt-PT" sz="1800" dirty="0" smtClean="0">
              <a:solidFill>
                <a:schemeClr val="bg1"/>
              </a:solidFill>
            </a:endParaRPr>
          </a:p>
          <a:p>
            <a:pPr algn="just">
              <a:buFont typeface="Wingdings" pitchFamily="2" charset="2"/>
              <a:buChar char="Ø"/>
            </a:pPr>
            <a:r>
              <a:rPr lang="pt-PT" sz="1800" dirty="0" smtClean="0">
                <a:solidFill>
                  <a:schemeClr val="bg1"/>
                </a:solidFill>
              </a:rPr>
              <a:t>Âmbito territorial da denominação de origem e indicação geográfica :</a:t>
            </a:r>
          </a:p>
          <a:p>
            <a:pPr>
              <a:buNone/>
            </a:pPr>
            <a:endParaRPr lang="pt-PT" sz="1800" dirty="0" smtClean="0">
              <a:solidFill>
                <a:schemeClr val="bg1"/>
              </a:solidFill>
            </a:endParaRPr>
          </a:p>
          <a:p>
            <a:pPr algn="just">
              <a:buFont typeface="Wingdings" pitchFamily="2" charset="2"/>
              <a:buChar char="Ø"/>
            </a:pPr>
            <a:r>
              <a:rPr lang="pt-PT" sz="1800" dirty="0" smtClean="0">
                <a:solidFill>
                  <a:schemeClr val="bg1"/>
                </a:solidFill>
              </a:rPr>
              <a:t>O direito só é válido no Estado que o atribuiu, ou seja, após a sua concessão, é válido em todo o território nacional.</a:t>
            </a:r>
          </a:p>
          <a:p>
            <a:pPr marL="624078" indent="-514350" algn="just">
              <a:buFont typeface="Wingdings" pitchFamily="2" charset="2"/>
              <a:buChar char="Ø"/>
            </a:pP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14 - Fundamentos da recusa do registo</a:t>
            </a:r>
            <a:r>
              <a:rPr lang="pt-PT" sz="1800" dirty="0" smtClean="0">
                <a:solidFill>
                  <a:schemeClr val="bg1"/>
                </a:solidFill>
              </a:rPr>
              <a:t> </a:t>
            </a:r>
          </a:p>
          <a:p>
            <a:pPr algn="just">
              <a:buFont typeface="Wingdings" pitchFamily="2" charset="2"/>
              <a:buChar char="Ø"/>
            </a:pPr>
            <a:endParaRPr lang="pt-PT" sz="1800" dirty="0" smtClean="0">
              <a:solidFill>
                <a:schemeClr val="bg1"/>
              </a:solidFill>
            </a:endParaRPr>
          </a:p>
          <a:p>
            <a:pPr algn="just"/>
            <a:r>
              <a:rPr lang="pt-PT" sz="1800" dirty="0" smtClean="0">
                <a:solidFill>
                  <a:schemeClr val="bg1"/>
                </a:solidFill>
              </a:rPr>
              <a:t>Nos termos do art. 308.º, para além do que se dispõe no art. 24.º, o registo das Denominações de Origem ou Indicações Geográficas é recusado quando:</a:t>
            </a:r>
          </a:p>
          <a:p>
            <a:pPr algn="just">
              <a:buFont typeface="Wingdings" pitchFamily="2" charset="2"/>
              <a:buChar char="Ø"/>
            </a:pPr>
            <a:endParaRPr lang="pt-PT" sz="1800" dirty="0" smtClean="0">
              <a:solidFill>
                <a:schemeClr val="bg1"/>
              </a:solidFill>
            </a:endParaRPr>
          </a:p>
          <a:p>
            <a:pPr algn="just">
              <a:buFont typeface="Wingdings" pitchFamily="2" charset="2"/>
              <a:buChar char="Ø"/>
            </a:pPr>
            <a:r>
              <a:rPr lang="pt-PT" sz="1800" dirty="0" smtClean="0">
                <a:solidFill>
                  <a:schemeClr val="bg1"/>
                </a:solidFill>
              </a:rPr>
              <a:t>Seja requerido por pessoa sem qualidade para o adquirir;</a:t>
            </a:r>
          </a:p>
          <a:p>
            <a:pPr algn="just">
              <a:buFont typeface="Wingdings" pitchFamily="2" charset="2"/>
              <a:buChar char="Ø"/>
            </a:pPr>
            <a:r>
              <a:rPr lang="pt-PT" sz="1800" dirty="0" smtClean="0">
                <a:solidFill>
                  <a:schemeClr val="bg1"/>
                </a:solidFill>
              </a:rPr>
              <a:t>Não deva considerar-se Denominação de Origem ou Indicação Geográfica, de harmonia com o disposto no art. 305.º;</a:t>
            </a:r>
          </a:p>
          <a:p>
            <a:pPr algn="just">
              <a:buFont typeface="Wingdings" pitchFamily="2" charset="2"/>
              <a:buChar char="Ø"/>
            </a:pPr>
            <a:r>
              <a:rPr lang="pt-PT" sz="1800" dirty="0" smtClean="0">
                <a:solidFill>
                  <a:schemeClr val="bg1"/>
                </a:solidFill>
              </a:rPr>
              <a:t>Constitua reprodução ou imitação de Denominação de Origem ou Indicação Geográfica anteriormente registadas;</a:t>
            </a:r>
          </a:p>
          <a:p>
            <a:pPr algn="just">
              <a:buFont typeface="Wingdings" pitchFamily="2" charset="2"/>
              <a:buChar char="Ø"/>
            </a:pPr>
            <a:r>
              <a:rPr lang="pt-PT" sz="1800" dirty="0" smtClean="0">
                <a:solidFill>
                  <a:schemeClr val="bg1"/>
                </a:solidFill>
              </a:rPr>
              <a:t>Seja susceptível de induzir o público em erro, nomeadamente sobre a natureza, a qualidade e a proveniência geográfica do respectivo produto;</a:t>
            </a:r>
          </a:p>
          <a:p>
            <a:pPr algn="just">
              <a:buFont typeface="Wingdings" pitchFamily="2" charset="2"/>
              <a:buChar char="Ø"/>
            </a:pPr>
            <a:r>
              <a:rPr lang="pt-PT" sz="1800" dirty="0" smtClean="0">
                <a:solidFill>
                  <a:schemeClr val="bg1"/>
                </a:solidFill>
              </a:rPr>
              <a:t>Constitua infracção de direitos de propriedade industrial ou de direitos de autor;</a:t>
            </a:r>
          </a:p>
          <a:p>
            <a:pPr algn="just">
              <a:buFont typeface="Wingdings" pitchFamily="2" charset="2"/>
              <a:buChar char="Ø"/>
            </a:pPr>
            <a:r>
              <a:rPr lang="pt-PT" sz="1800" dirty="0" smtClean="0">
                <a:solidFill>
                  <a:schemeClr val="bg1"/>
                </a:solidFill>
              </a:rPr>
              <a:t>Seja ofensiva da lei, da ordem pública ou dos bons costumes;</a:t>
            </a:r>
          </a:p>
          <a:p>
            <a:pPr algn="just">
              <a:buFont typeface="Wingdings" pitchFamily="2" charset="2"/>
              <a:buChar char="Ø"/>
            </a:pPr>
            <a:r>
              <a:rPr lang="pt-PT" sz="1800" dirty="0" smtClean="0">
                <a:solidFill>
                  <a:schemeClr val="bg1"/>
                </a:solidFill>
              </a:rPr>
              <a:t>Possa favorecer actos de concorrência desleal.</a:t>
            </a:r>
          </a:p>
          <a:p>
            <a:pPr algn="just">
              <a:buFont typeface="Wingdings" pitchFamily="2" charset="2"/>
              <a:buChar char="Ø"/>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15 - Registo</a:t>
            </a:r>
            <a:r>
              <a:rPr lang="pt-PT" sz="1800" dirty="0" smtClean="0">
                <a:solidFill>
                  <a:schemeClr val="bg1"/>
                </a:solidFill>
              </a:rPr>
              <a:t> Internacional</a:t>
            </a:r>
          </a:p>
          <a:p>
            <a:pPr algn="just">
              <a:buFont typeface="Wingdings" pitchFamily="2" charset="2"/>
              <a:buChar char="Ø"/>
            </a:pPr>
            <a:endParaRPr lang="pt-PT" sz="1800" dirty="0" smtClean="0">
              <a:solidFill>
                <a:schemeClr val="bg1"/>
              </a:solidFill>
            </a:endParaRPr>
          </a:p>
          <a:p>
            <a:pPr algn="just"/>
            <a:r>
              <a:rPr lang="pt-PT" sz="1800" dirty="0" smtClean="0">
                <a:solidFill>
                  <a:schemeClr val="bg1"/>
                </a:solidFill>
              </a:rPr>
              <a:t>As entidades referidas na alínea a) do nº 1 do </a:t>
            </a:r>
            <a:r>
              <a:rPr lang="pt-PT" sz="1800" dirty="0" err="1" smtClean="0">
                <a:solidFill>
                  <a:schemeClr val="bg1"/>
                </a:solidFill>
              </a:rPr>
              <a:t>Artº</a:t>
            </a:r>
            <a:r>
              <a:rPr lang="pt-PT" sz="1800" dirty="0" smtClean="0">
                <a:solidFill>
                  <a:schemeClr val="bg1"/>
                </a:solidFill>
              </a:rPr>
              <a:t> 307 podem promover o registo internacional das suas DO ao abrigo das disposições do Acordo de Lisboa de 31 de Outubro de 1958.</a:t>
            </a:r>
          </a:p>
          <a:p>
            <a:pPr algn="just"/>
            <a:endParaRPr lang="pt-PT" sz="1800" dirty="0" smtClean="0">
              <a:solidFill>
                <a:schemeClr val="bg1"/>
              </a:solidFill>
            </a:endParaRPr>
          </a:p>
          <a:p>
            <a:pPr algn="just">
              <a:buFont typeface="Wingdings" pitchFamily="2" charset="2"/>
              <a:buChar char="Ø"/>
            </a:pPr>
            <a:endParaRPr lang="pt-PT" sz="1800" dirty="0" smtClean="0">
              <a:solidFill>
                <a:schemeClr val="bg1"/>
              </a:solidFill>
            </a:endParaRPr>
          </a:p>
          <a:p>
            <a:pPr algn="just"/>
            <a:r>
              <a:rPr lang="pt-PT" sz="1800" dirty="0" smtClean="0">
                <a:solidFill>
                  <a:schemeClr val="bg1"/>
                </a:solidFill>
              </a:rPr>
              <a:t>O requerimento para o registo internacional deve ser apresentado no Instituto Nacional da Propriedade Industrial de harmonia com as disposições do Acordo de Lisboa.</a:t>
            </a:r>
          </a:p>
          <a:p>
            <a:pPr algn="just"/>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solidFill>
                  <a:schemeClr val="bg1"/>
                </a:solidFill>
              </a:rPr>
              <a:t>A protecção das DO de origem registadas ao abrigo do Acordo de Lisboa fica sujeita, em tudo quanto não contrariar as disposições do mesmo Acordo, às normas que regulam a protecção das DO em Portugal (</a:t>
            </a:r>
            <a:r>
              <a:rPr lang="pt-PT" sz="1800" dirty="0" err="1" smtClean="0">
                <a:solidFill>
                  <a:schemeClr val="bg1"/>
                </a:solidFill>
              </a:rPr>
              <a:t>Artº</a:t>
            </a:r>
            <a:r>
              <a:rPr lang="pt-PT" sz="1800" dirty="0" smtClean="0">
                <a:solidFill>
                  <a:schemeClr val="bg1"/>
                </a:solidFill>
              </a:rPr>
              <a:t> 309 CPI).</a:t>
            </a:r>
          </a:p>
          <a:p>
            <a:pPr algn="just"/>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16 - Duração</a:t>
            </a:r>
            <a:endParaRPr lang="pt-PT" sz="1800" dirty="0" smtClean="0">
              <a:solidFill>
                <a:schemeClr val="bg1"/>
              </a:solidFill>
            </a:endParaRPr>
          </a:p>
          <a:p>
            <a:pPr algn="just">
              <a:buFont typeface="Wingdings" pitchFamily="2" charset="2"/>
              <a:buChar char="Ø"/>
            </a:pPr>
            <a:endParaRPr lang="pt-PT" sz="1800" dirty="0" err="1"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A Denominação de Origem ou Indicação Geográfica têm duração ilimitada e a sua propriedade é protegida pela aplicação das regras previstas neste Código, em legislação especial, bem como por aquelas que forem decretadas contra as falsas indicações de proveniência, independentemente do registo, e façam ou não parte de marca registada (art.  310.º do  CPI).</a:t>
            </a:r>
          </a:p>
          <a:p>
            <a:pPr algn="just"/>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17 - Indicação do registo</a:t>
            </a:r>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solidFill>
                  <a:schemeClr val="bg1"/>
                </a:solidFill>
              </a:rPr>
              <a:t>Nos termos do art. 311.º, durante a vigência do registo, podem constar nos produtos em que os respectivos usos são autorizados as seguintes menções:</a:t>
            </a:r>
          </a:p>
          <a:p>
            <a:pPr algn="just">
              <a:buNone/>
            </a:pPr>
            <a:endParaRPr lang="pt-PT" sz="1800" dirty="0" smtClean="0">
              <a:solidFill>
                <a:schemeClr val="bg1"/>
              </a:solidFill>
            </a:endParaRPr>
          </a:p>
          <a:p>
            <a:pPr marL="624078" indent="-514350" algn="just">
              <a:buFont typeface="+mj-lt"/>
              <a:buAutoNum type="alphaLcParenR"/>
            </a:pPr>
            <a:r>
              <a:rPr lang="pt-PT" sz="1800" dirty="0" smtClean="0">
                <a:solidFill>
                  <a:schemeClr val="bg1"/>
                </a:solidFill>
              </a:rPr>
              <a:t>Denominação de Origem registada ou DO</a:t>
            </a:r>
          </a:p>
          <a:p>
            <a:pPr marL="624078" indent="-514350" algn="just">
              <a:buFont typeface="+mj-lt"/>
              <a:buAutoNum type="alphaLcParenR"/>
            </a:pPr>
            <a:endParaRPr lang="pt-PT" sz="1800" dirty="0" smtClean="0">
              <a:solidFill>
                <a:schemeClr val="bg1"/>
              </a:solidFill>
            </a:endParaRPr>
          </a:p>
          <a:p>
            <a:pPr marL="624078" indent="-514350" algn="just">
              <a:buFont typeface="+mj-lt"/>
              <a:buAutoNum type="alphaLcParenR"/>
            </a:pPr>
            <a:r>
              <a:rPr lang="pt-PT" sz="1800" dirty="0" smtClean="0">
                <a:solidFill>
                  <a:schemeClr val="bg1"/>
                </a:solidFill>
              </a:rPr>
              <a:t>Indicação Geográfica registada ou IG</a:t>
            </a:r>
          </a:p>
          <a:p>
            <a:pPr algn="just"/>
            <a:endParaRPr lang="pt-PT" sz="1800" dirty="0" smtClean="0">
              <a:solidFill>
                <a:schemeClr val="bg1"/>
              </a:solidFill>
            </a:endParaRPr>
          </a:p>
          <a:p>
            <a:pPr algn="just"/>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18 - Direitos conferidos pelo registo</a:t>
            </a:r>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solidFill>
                  <a:schemeClr val="bg1"/>
                </a:solidFill>
              </a:rPr>
              <a:t>O registo das DO ou das IG confere o direito de impedir:</a:t>
            </a:r>
          </a:p>
          <a:p>
            <a:pPr algn="just"/>
            <a:endParaRPr lang="pt-PT" sz="1800" dirty="0" smtClean="0">
              <a:solidFill>
                <a:schemeClr val="bg1"/>
              </a:solidFill>
            </a:endParaRPr>
          </a:p>
          <a:p>
            <a:pPr marL="624078" indent="-514350" algn="just">
              <a:buFont typeface="+mj-lt"/>
              <a:buAutoNum type="alphaLcParenR"/>
            </a:pPr>
            <a:r>
              <a:rPr lang="pt-PT" sz="1800" dirty="0" smtClean="0">
                <a:solidFill>
                  <a:schemeClr val="bg1"/>
                </a:solidFill>
              </a:rPr>
              <a:t>A utilização, por terceiros, na designação ou na apresentação de um produto, de qualquer meio que indique, ou sugira, que o produto em questão é originário de uma região geográfica diferente do verdadeiro lugar de origem;</a:t>
            </a:r>
          </a:p>
          <a:p>
            <a:pPr marL="624078" indent="-514350" algn="just">
              <a:buFont typeface="+mj-lt"/>
              <a:buAutoNum type="alphaLcParenR"/>
            </a:pPr>
            <a:r>
              <a:rPr lang="pt-PT" sz="1800" dirty="0" smtClean="0">
                <a:solidFill>
                  <a:schemeClr val="bg1"/>
                </a:solidFill>
              </a:rPr>
              <a:t>A utilização que constitua um acto de concorrência desleal, no sentido do artigo 10-bis da Convenção de Paris tal como resulta da Revisão de Estocolmo, de 14 de Julho de 1967;</a:t>
            </a:r>
          </a:p>
          <a:p>
            <a:pPr marL="624078" indent="-514350" algn="just">
              <a:buFont typeface="+mj-lt"/>
              <a:buAutoNum type="alphaLcParenR"/>
            </a:pPr>
            <a:r>
              <a:rPr lang="pt-PT" sz="1800" dirty="0" smtClean="0">
                <a:solidFill>
                  <a:schemeClr val="bg1"/>
                </a:solidFill>
              </a:rPr>
              <a:t>O uso por quem, para tal, não esteja autorizado pelo titular do registo (art.  312.º,  nº1, do CPI).</a:t>
            </a:r>
          </a:p>
          <a:p>
            <a:pPr algn="just"/>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142984"/>
            <a:ext cx="8158162" cy="5454700"/>
          </a:xfrm>
        </p:spPr>
        <p:txBody>
          <a:bodyPr>
            <a:noAutofit/>
          </a:bodyPr>
          <a:lstStyle/>
          <a:p>
            <a:pPr algn="just">
              <a:buNone/>
            </a:pPr>
            <a:r>
              <a:rPr lang="pt-PT" sz="1800" b="1" dirty="0" smtClean="0">
                <a:solidFill>
                  <a:schemeClr val="bg1"/>
                </a:solidFill>
              </a:rPr>
              <a:t>19 - A nulidade e anulabilidade do registo</a:t>
            </a:r>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Nos termos do art. 313.º, para além do que se dispõe no art. 33.º, o registo de uma DO ou IG é nulo quando, na sua concessão, tenho sido infringido o previsto nas alíneas b), d) e f) do art. 308.º.</a:t>
            </a:r>
          </a:p>
          <a:p>
            <a:pPr marL="624078" indent="-514350" algn="just">
              <a:buNone/>
            </a:pPr>
            <a:endParaRPr lang="pt-PT" sz="1800" dirty="0" smtClean="0">
              <a:solidFill>
                <a:schemeClr val="bg1"/>
              </a:solidFill>
            </a:endParaRPr>
          </a:p>
          <a:p>
            <a:pPr marL="624078" indent="-514350" algn="just"/>
            <a:r>
              <a:rPr lang="pt-PT" sz="1800" dirty="0" smtClean="0">
                <a:solidFill>
                  <a:schemeClr val="bg1"/>
                </a:solidFill>
              </a:rPr>
              <a:t>Nos termos do art. 314.º, para além do que se dispõe no art. 34.º, o registo de uma DO ou IG é anulável quando, na sua concessão, tenha sido infringido o previsto nas alíneas a), c), e) </a:t>
            </a:r>
            <a:r>
              <a:rPr lang="pt-PT" sz="1800" dirty="0" err="1" smtClean="0">
                <a:solidFill>
                  <a:schemeClr val="bg1"/>
                </a:solidFill>
              </a:rPr>
              <a:t>e</a:t>
            </a:r>
            <a:r>
              <a:rPr lang="pt-PT" sz="1800" dirty="0" smtClean="0">
                <a:solidFill>
                  <a:schemeClr val="bg1"/>
                </a:solidFill>
              </a:rPr>
              <a:t> g) do art. 308.º.</a:t>
            </a:r>
          </a:p>
          <a:p>
            <a:pPr marL="624078" indent="-514350" algn="just">
              <a:buNone/>
            </a:pPr>
            <a:endParaRPr lang="pt-PT" sz="1800" dirty="0" smtClean="0">
              <a:solidFill>
                <a:schemeClr val="bg1"/>
              </a:solidFill>
            </a:endParaRPr>
          </a:p>
          <a:p>
            <a:pPr marL="624078" indent="-514350" algn="just"/>
            <a:r>
              <a:rPr lang="pt-PT" sz="1800" dirty="0" smtClean="0">
                <a:solidFill>
                  <a:schemeClr val="bg1"/>
                </a:solidFill>
              </a:rPr>
              <a:t>As acções de anulação devem ser propostas no prazo de 10 anos a contar da data do despacho de concessão do registo, sem prejuízo do que se dispõe no artigo seguinte.</a:t>
            </a:r>
          </a:p>
          <a:p>
            <a:pPr marL="624078" indent="-514350" algn="just">
              <a:buNone/>
            </a:pPr>
            <a:endParaRPr lang="pt-PT" sz="1800" dirty="0" smtClean="0">
              <a:solidFill>
                <a:schemeClr val="bg1"/>
              </a:solidFill>
            </a:endParaRPr>
          </a:p>
          <a:p>
            <a:pPr marL="624078" indent="-514350" algn="just"/>
            <a:r>
              <a:rPr lang="pt-PT" sz="1800" dirty="0" smtClean="0">
                <a:solidFill>
                  <a:schemeClr val="bg1"/>
                </a:solidFill>
              </a:rPr>
              <a:t>O direito de pedir a anulação dos registos obtidos de má fé não prescreve.</a:t>
            </a:r>
          </a:p>
          <a:p>
            <a:pPr algn="just"/>
            <a:endParaRPr lang="pt-PT" sz="1800" dirty="0" smtClean="0">
              <a:solidFill>
                <a:schemeClr val="bg1"/>
              </a:solidFill>
            </a:endParaRPr>
          </a:p>
          <a:p>
            <a:pPr algn="just"/>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142984"/>
            <a:ext cx="8158162" cy="5454700"/>
          </a:xfrm>
        </p:spPr>
        <p:txBody>
          <a:bodyPr>
            <a:noAutofit/>
          </a:bodyPr>
          <a:lstStyle/>
          <a:p>
            <a:pPr algn="just">
              <a:buNone/>
            </a:pPr>
            <a:r>
              <a:rPr lang="pt-PT" sz="1800" b="1" dirty="0" smtClean="0">
                <a:solidFill>
                  <a:schemeClr val="bg1"/>
                </a:solidFill>
              </a:rPr>
              <a:t>20 - A caducidade do registo</a:t>
            </a: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marL="624078" indent="-514350" algn="just">
              <a:buFont typeface="+mj-lt"/>
              <a:buAutoNum type="arabicPeriod"/>
            </a:pPr>
            <a:r>
              <a:rPr lang="pt-PT" sz="1800" dirty="0" smtClean="0">
                <a:solidFill>
                  <a:schemeClr val="bg1"/>
                </a:solidFill>
              </a:rPr>
              <a:t>Nos termos do art. 315.º, o registo caduca, a requerimento de qualquer interessado, quando a DO ou IG, se transformar, segundo os usos legais, antigos e constantes da actividade económica, em simples designação genérica de um sistema de fabrico ou de um tipo determinado de produtos.</a:t>
            </a:r>
          </a:p>
          <a:p>
            <a:pPr marL="624078" indent="-514350" algn="just">
              <a:buFont typeface="+mj-lt"/>
              <a:buAutoNum type="arabicPeriod"/>
            </a:pPr>
            <a:endParaRPr lang="pt-PT" sz="1800" dirty="0" smtClean="0">
              <a:solidFill>
                <a:schemeClr val="bg1"/>
              </a:solidFill>
            </a:endParaRPr>
          </a:p>
          <a:p>
            <a:pPr marL="624078" indent="-514350" algn="just">
              <a:buFont typeface="+mj-lt"/>
              <a:buAutoNum type="arabicPeriod"/>
            </a:pPr>
            <a:r>
              <a:rPr lang="pt-PT" sz="1800" dirty="0" smtClean="0">
                <a:solidFill>
                  <a:schemeClr val="bg1"/>
                </a:solidFill>
              </a:rPr>
              <a:t>Exceptuam-se do disposto no número anterior os produtos vinícolas, as águas mineromedicinais e os demais produtos cuja denominação geográfica de origem seja objecto de legislação especial de protecção e fiscalização no respectivo país.</a:t>
            </a:r>
          </a:p>
          <a:p>
            <a:pPr algn="just"/>
            <a:endParaRPr lang="pt-PT" sz="1800" dirty="0" smtClean="0">
              <a:solidFill>
                <a:schemeClr val="bg1"/>
              </a:solidFill>
            </a:endParaRPr>
          </a:p>
          <a:p>
            <a:pPr algn="just"/>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a:solidFill>
            <a:schemeClr val="accent4">
              <a:lumMod val="60000"/>
              <a:lumOff val="40000"/>
            </a:schemeClr>
          </a:solidFill>
        </p:spPr>
        <p:txBody>
          <a:bodyPr>
            <a:normAutofit fontScale="92500" lnSpcReduction="20000"/>
          </a:bodyPr>
          <a:lstStyle/>
          <a:p>
            <a:pPr marL="521208" indent="-457200" algn="just">
              <a:buNone/>
            </a:pPr>
            <a:r>
              <a:rPr lang="pt-PT" sz="2000" dirty="0" smtClean="0">
                <a:solidFill>
                  <a:schemeClr val="bg1"/>
                </a:solidFill>
              </a:rPr>
              <a:t>Preliminar (</a:t>
            </a:r>
            <a:r>
              <a:rPr lang="pt-PT" sz="2000" i="1" dirty="0" smtClean="0">
                <a:solidFill>
                  <a:schemeClr val="bg1"/>
                </a:solidFill>
              </a:rPr>
              <a:t>Textos publicados no Jornal Expresso de 7 de Agosto de 2010)</a:t>
            </a:r>
            <a:endParaRPr lang="pt-PT" sz="2000" dirty="0" smtClean="0">
              <a:solidFill>
                <a:schemeClr val="bg1"/>
              </a:solidFill>
            </a:endParaRPr>
          </a:p>
          <a:p>
            <a:pPr marL="521208" indent="-457200" algn="just">
              <a:buNone/>
            </a:pPr>
            <a:endParaRPr lang="pt-PT" sz="2200" dirty="0" smtClean="0">
              <a:solidFill>
                <a:schemeClr val="bg1"/>
              </a:solidFill>
            </a:endParaRPr>
          </a:p>
          <a:p>
            <a:pPr algn="just"/>
            <a:r>
              <a:rPr lang="pt-PT" sz="2400" dirty="0" smtClean="0">
                <a:solidFill>
                  <a:schemeClr val="bg1"/>
                </a:solidFill>
              </a:rPr>
              <a:t>«Empresa </a:t>
            </a:r>
            <a:r>
              <a:rPr lang="pt-PT" sz="2400" dirty="0" err="1" smtClean="0">
                <a:solidFill>
                  <a:schemeClr val="bg1"/>
                </a:solidFill>
              </a:rPr>
              <a:t>Ambisig</a:t>
            </a:r>
            <a:endParaRPr lang="pt-PT" sz="2400" dirty="0" smtClean="0">
              <a:solidFill>
                <a:schemeClr val="bg1"/>
              </a:solidFill>
            </a:endParaRPr>
          </a:p>
          <a:p>
            <a:pPr algn="just"/>
            <a:r>
              <a:rPr lang="pt-PT" sz="2400" b="1" dirty="0" smtClean="0">
                <a:solidFill>
                  <a:schemeClr val="bg1"/>
                </a:solidFill>
              </a:rPr>
              <a:t>Rega inteligente</a:t>
            </a:r>
          </a:p>
          <a:p>
            <a:pPr algn="just">
              <a:buNone/>
            </a:pPr>
            <a:r>
              <a:rPr lang="pt-PT" sz="2400" dirty="0" smtClean="0">
                <a:solidFill>
                  <a:schemeClr val="bg1"/>
                </a:solidFill>
              </a:rPr>
              <a:t/>
            </a:r>
            <a:br>
              <a:rPr lang="pt-PT" sz="2400" dirty="0" smtClean="0">
                <a:solidFill>
                  <a:schemeClr val="bg1"/>
                </a:solidFill>
              </a:rPr>
            </a:br>
            <a:r>
              <a:rPr lang="pt-PT" sz="2400" dirty="0" smtClean="0">
                <a:solidFill>
                  <a:schemeClr val="bg1"/>
                </a:solidFill>
              </a:rPr>
              <a:t>Manter a relva verde e as flores sempre viçosas não é fácil. Os sistemas de rega automática ajudam, mas ainda gastam muita água. Pelo menos até agora, porque a empresa portuguesa </a:t>
            </a:r>
            <a:r>
              <a:rPr lang="pt-PT" sz="2400" dirty="0" err="1" smtClean="0">
                <a:solidFill>
                  <a:schemeClr val="bg1"/>
                </a:solidFill>
              </a:rPr>
              <a:t>Ambisig</a:t>
            </a:r>
            <a:r>
              <a:rPr lang="pt-PT" sz="2400" dirty="0" smtClean="0">
                <a:solidFill>
                  <a:schemeClr val="bg1"/>
                </a:solidFill>
              </a:rPr>
              <a:t>, especializada em engenharia informática e ambiental, inventou um sistema de rega inteligente que capta todas as informações meteorológicas através de emissores de radiodifusão e de um microprocessador. Se o calor apertar, rega mais, mas se chover o sistema não </a:t>
            </a:r>
            <a:r>
              <a:rPr lang="pt-PT" sz="2400" dirty="0" err="1" smtClean="0">
                <a:solidFill>
                  <a:schemeClr val="bg1"/>
                </a:solidFill>
              </a:rPr>
              <a:t>ativa</a:t>
            </a:r>
            <a:r>
              <a:rPr lang="pt-PT" sz="2400" dirty="0" smtClean="0">
                <a:solidFill>
                  <a:schemeClr val="bg1"/>
                </a:solidFill>
              </a:rPr>
              <a:t>. Além de adaptar a rega ao tipo de flores existentes no jardim, o sistema permite uma poupança de água na ordem dos 50%. A patente nacional foi concedida este ano.»</a:t>
            </a:r>
          </a:p>
          <a:p>
            <a:pPr marL="521208" indent="-457200"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DENOMINAÇÕES DE ORIGEM E INDICAÇÕES GEOGRÁFICAS</a:t>
            </a:r>
            <a:endParaRPr lang="pt-PT" sz="2000" b="1" dirty="0">
              <a:solidFill>
                <a:schemeClr val="bg1"/>
              </a:solidFill>
            </a:endParaRPr>
          </a:p>
        </p:txBody>
      </p:sp>
      <p:sp>
        <p:nvSpPr>
          <p:cNvPr id="3" name="Marcador de Posição de Conteúdo 2"/>
          <p:cNvSpPr>
            <a:spLocks noGrp="1"/>
          </p:cNvSpPr>
          <p:nvPr>
            <p:ph idx="1"/>
          </p:nvPr>
        </p:nvSpPr>
        <p:spPr>
          <a:xfrm>
            <a:off x="428596" y="1142984"/>
            <a:ext cx="8158162" cy="5454700"/>
          </a:xfrm>
        </p:spPr>
        <p:txBody>
          <a:bodyPr>
            <a:noAutofit/>
          </a:bodyPr>
          <a:lstStyle/>
          <a:p>
            <a:pPr algn="just">
              <a:buNone/>
            </a:pPr>
            <a:r>
              <a:rPr lang="pt-PT" sz="1800" b="1" dirty="0" smtClean="0">
                <a:solidFill>
                  <a:schemeClr val="bg1"/>
                </a:solidFill>
              </a:rPr>
              <a:t>21 - Manutenção do direito</a:t>
            </a:r>
            <a:endParaRPr lang="pt-PT" sz="1800" dirty="0" smtClean="0">
              <a:solidFill>
                <a:schemeClr val="bg1"/>
              </a:solidFill>
            </a:endParaRPr>
          </a:p>
          <a:p>
            <a:pPr algn="just"/>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Font typeface="Wingdings" pitchFamily="2" charset="2"/>
              <a:buChar char="Ø"/>
            </a:pPr>
            <a:r>
              <a:rPr lang="pt-PT" sz="1800" dirty="0" smtClean="0">
                <a:solidFill>
                  <a:schemeClr val="bg1"/>
                </a:solidFill>
              </a:rPr>
              <a:t>Duração: ilimitada desde que as renovações, que ocorrem de dez em dez anos, sejam solicitadas nos últimos seis meses;</a:t>
            </a:r>
          </a:p>
          <a:p>
            <a:pPr algn="just">
              <a:buNone/>
            </a:pPr>
            <a:endParaRPr lang="pt-PT" sz="1800" dirty="0" smtClean="0">
              <a:solidFill>
                <a:schemeClr val="bg1"/>
              </a:solidFill>
            </a:endParaRPr>
          </a:p>
          <a:p>
            <a:pPr algn="just">
              <a:buFont typeface="Wingdings" pitchFamily="2" charset="2"/>
              <a:buChar char="Ø"/>
            </a:pPr>
            <a:r>
              <a:rPr lang="pt-PT" sz="1800" dirty="0" smtClean="0">
                <a:solidFill>
                  <a:schemeClr val="bg1"/>
                </a:solidFill>
              </a:rPr>
              <a:t>Taxas: cobradas de dez em dez anos estando a primeira década incluída na taxa de pedido.</a:t>
            </a:r>
          </a:p>
          <a:p>
            <a:pPr marL="624078" indent="-514350" algn="just">
              <a:buFont typeface="+mj-lt"/>
              <a:buAutoNum type="arabicPeriod"/>
            </a:pPr>
            <a:endParaRPr lang="pt-PT" sz="1800" dirty="0" err="1" smtClean="0">
              <a:solidFill>
                <a:schemeClr val="bg1"/>
              </a:solidFill>
            </a:endParaRPr>
          </a:p>
          <a:p>
            <a:pPr algn="just">
              <a:buNone/>
            </a:pPr>
            <a:endParaRPr lang="pt-PT" sz="1800" dirty="0" err="1"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  Noção.</a:t>
            </a:r>
          </a:p>
          <a:p>
            <a:pPr algn="just"/>
            <a:endParaRPr lang="pt-PT" sz="1600" dirty="0" smtClean="0">
              <a:solidFill>
                <a:schemeClr val="bg1"/>
              </a:solidFill>
            </a:endParaRPr>
          </a:p>
          <a:p>
            <a:pPr algn="just"/>
            <a:r>
              <a:rPr lang="pt-PT" sz="1600" dirty="0" smtClean="0">
                <a:solidFill>
                  <a:schemeClr val="bg1"/>
                </a:solidFill>
              </a:rPr>
              <a:t>O logótipo é o sinal adequado a identificar uma entidade que preste serviços ou comercialize produtos, distinguindo-a das demais, podendo ser utilizado, nomeadamente, em estabelecimentos, anúncios, impressos ou correspondência. É o modo pelo qual determinada entidade pretende ser conhecida junto do público.</a:t>
            </a:r>
          </a:p>
          <a:p>
            <a:pPr algn="just"/>
            <a:endParaRPr lang="pt-PT" sz="1600" dirty="0" smtClean="0">
              <a:solidFill>
                <a:schemeClr val="bg1"/>
              </a:solidFill>
            </a:endParaRPr>
          </a:p>
          <a:p>
            <a:pPr algn="just"/>
            <a:r>
              <a:rPr lang="pt-PT" sz="1600" dirty="0" smtClean="0">
                <a:solidFill>
                  <a:schemeClr val="bg1"/>
                </a:solidFill>
              </a:rPr>
              <a:t>O logótipo constitui um sinal «distintivo e característico adequado a referenciar qualquer entidade que preste serviços ou ofereça produtos» .</a:t>
            </a:r>
          </a:p>
          <a:p>
            <a:pPr algn="just">
              <a:buNone/>
            </a:pPr>
            <a:endParaRPr lang="pt-PT" sz="1600" dirty="0" smtClean="0">
              <a:solidFill>
                <a:schemeClr val="bg1"/>
              </a:solidFill>
            </a:endParaRPr>
          </a:p>
          <a:p>
            <a:pPr algn="just"/>
            <a:r>
              <a:rPr lang="pt-PT" sz="1600" dirty="0" smtClean="0">
                <a:solidFill>
                  <a:schemeClr val="bg1"/>
                </a:solidFill>
              </a:rPr>
              <a:t>Nos termos do art. 304.º-A:</a:t>
            </a:r>
          </a:p>
          <a:p>
            <a:pPr lvl="1" algn="just"/>
            <a:r>
              <a:rPr lang="pt-PT" sz="1600" dirty="0" smtClean="0">
                <a:solidFill>
                  <a:schemeClr val="bg1"/>
                </a:solidFill>
              </a:rPr>
              <a:t>o logótipo pode ser constituído por um sinal ou conjunto de sinais susceptíveis de representação  gráfica, nomeadamente por elementos nominativos, figurativos ou por uma combinação de ambos;</a:t>
            </a:r>
          </a:p>
          <a:p>
            <a:pPr lvl="1" algn="just"/>
            <a:r>
              <a:rPr lang="pt-PT" sz="1600" dirty="0" smtClean="0">
                <a:solidFill>
                  <a:schemeClr val="bg1"/>
                </a:solidFill>
              </a:rPr>
              <a:t>O logótipo deve ser adequado a distinguir uma entidade que preste serviços ou comercialize produtos, podendo ser utilizado, nomeadamente, em estabelecimentos, anúncios, impressos ou correspondência.</a:t>
            </a:r>
          </a:p>
        </p:txBody>
      </p:sp>
    </p:spTree>
  </p:cSld>
  <p:clrMapOvr>
    <a:masterClrMapping/>
  </p:clrMapOvr>
  <p:timing>
    <p:tnLst>
      <p:par>
        <p:cTn id="1" dur="indefinite" restart="never" nodeType="tmRoot"/>
      </p:par>
    </p:tnLst>
  </p:timing>
</p:sld>
</file>

<file path=ppt/slides/slide1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AutoNum type="arabicPeriod"/>
            </a:pPr>
            <a:r>
              <a:rPr lang="pt-PT" sz="1800" b="1" dirty="0" smtClean="0">
                <a:solidFill>
                  <a:schemeClr val="bg1"/>
                </a:solidFill>
              </a:rPr>
              <a:t>Noção.</a:t>
            </a:r>
          </a:p>
          <a:p>
            <a:pPr algn="just">
              <a:buNone/>
            </a:pPr>
            <a:endParaRPr lang="pt-PT" sz="1800" dirty="0" smtClean="0">
              <a:solidFill>
                <a:schemeClr val="bg1"/>
              </a:solidFill>
            </a:endParaRPr>
          </a:p>
          <a:p>
            <a:pPr algn="just"/>
            <a:r>
              <a:rPr lang="pt-PT" sz="1800" dirty="0" smtClean="0">
                <a:solidFill>
                  <a:schemeClr val="bg1"/>
                </a:solidFill>
              </a:rPr>
              <a:t>A nova modalidade “logótipo” serve para individualizar no mercado não apenas entidades, mas também estabelecimentos.</a:t>
            </a:r>
          </a:p>
          <a:p>
            <a:pPr algn="just">
              <a:buNone/>
            </a:pPr>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solidFill>
                  <a:schemeClr val="bg1"/>
                </a:solidFill>
              </a:rPr>
              <a:t>O  logótipo integra, por isso, o nome e insígnia do estabelecimento.</a:t>
            </a:r>
          </a:p>
        </p:txBody>
      </p:sp>
    </p:spTree>
  </p:cSld>
  <p:clrMapOvr>
    <a:masterClrMapping/>
  </p:clrMapOvr>
  <p:timing>
    <p:tnLst>
      <p:par>
        <p:cTn id="1" dur="indefinite" restart="never" nodeType="tmRoot"/>
      </p:par>
    </p:tnLst>
  </p:timing>
</p:sld>
</file>

<file path=ppt/slides/slide1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constituição do logótipo: o regime consagrado no art. 304º-A do CPI.</a:t>
            </a:r>
          </a:p>
          <a:p>
            <a:pPr lvl="1" algn="just"/>
            <a:r>
              <a:rPr lang="pt-PT" sz="1800" dirty="0" smtClean="0">
                <a:solidFill>
                  <a:schemeClr val="bg1"/>
                </a:solidFill>
              </a:rPr>
              <a:t>2.1. Restrições à liberdade de constituição: </a:t>
            </a:r>
          </a:p>
          <a:p>
            <a:pPr lvl="2" algn="just"/>
            <a:r>
              <a:rPr lang="pt-PT" sz="1800" dirty="0" smtClean="0">
                <a:solidFill>
                  <a:schemeClr val="bg1"/>
                </a:solidFill>
              </a:rPr>
              <a:t>2.1.1. Eficácia distintiva  ( o logótipo deverá ser capaz de distinguir o estabelecimento ou empresa de outros semelhantes - art. 304.º-H, n.º1, al. b)).</a:t>
            </a:r>
          </a:p>
          <a:p>
            <a:pPr lvl="2" algn="just"/>
            <a:r>
              <a:rPr lang="pt-PT" sz="1800" dirty="0" smtClean="0">
                <a:solidFill>
                  <a:schemeClr val="bg1"/>
                </a:solidFill>
              </a:rPr>
              <a:t>2.1.2. Verdade</a:t>
            </a:r>
          </a:p>
          <a:p>
            <a:pPr lvl="2" algn="just"/>
            <a:r>
              <a:rPr lang="pt-PT" sz="1800" dirty="0" smtClean="0">
                <a:solidFill>
                  <a:schemeClr val="bg1"/>
                </a:solidFill>
              </a:rPr>
              <a:t>2.1.3. Novidade.</a:t>
            </a:r>
          </a:p>
          <a:p>
            <a:pPr lvl="2" algn="just"/>
            <a:r>
              <a:rPr lang="pt-PT" sz="1800" dirty="0" smtClean="0">
                <a:solidFill>
                  <a:schemeClr val="bg1"/>
                </a:solidFill>
              </a:rPr>
              <a:t>2.1.4. Unidade (que confere apenas o direito a adoptar e, portanto, ao registo de logótipo, limitação que se  deve aplicar a cada estabelecimento).</a:t>
            </a:r>
          </a:p>
          <a:p>
            <a:pPr lvl="2" algn="just"/>
            <a:r>
              <a:rPr lang="pt-PT" sz="1800" dirty="0" smtClean="0">
                <a:solidFill>
                  <a:schemeClr val="bg1"/>
                </a:solidFill>
              </a:rPr>
              <a:t>2.1.5. - </a:t>
            </a:r>
            <a:r>
              <a:rPr lang="pt-PT" sz="1800" dirty="0" err="1" smtClean="0">
                <a:solidFill>
                  <a:schemeClr val="bg1"/>
                </a:solidFill>
              </a:rPr>
              <a:t>Licitude</a:t>
            </a:r>
            <a:endParaRPr lang="pt-PT" sz="1800" dirty="0" smtClean="0">
              <a:solidFill>
                <a:schemeClr val="bg1"/>
              </a:solidFill>
            </a:endParaRPr>
          </a:p>
          <a:p>
            <a:pPr lvl="2" algn="just"/>
            <a:endParaRPr lang="pt-PT" sz="1800" dirty="0" smtClean="0">
              <a:solidFill>
                <a:schemeClr val="bg1"/>
              </a:solidFill>
            </a:endParaRPr>
          </a:p>
          <a:p>
            <a:pPr algn="just">
              <a:buAutoNum type="arabicPeriod"/>
            </a:pPr>
            <a:endParaRPr lang="pt-PT" sz="1800" b="1" dirty="0" smtClean="0">
              <a:solidFill>
                <a:schemeClr val="bg1"/>
              </a:solidFill>
            </a:endParaRPr>
          </a:p>
          <a:p>
            <a:pPr algn="just">
              <a:buAutoNum type="arabicPeriod"/>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composição do logótipo: o regime consagrado no art. 304º-A do CPI.</a:t>
            </a:r>
          </a:p>
          <a:p>
            <a:r>
              <a:rPr lang="pt-PT" sz="2400" b="1" dirty="0" smtClean="0"/>
              <a:t>Restrições à liberdade de composição:</a:t>
            </a:r>
            <a:r>
              <a:rPr lang="pt-PT" sz="2400" dirty="0" smtClean="0"/>
              <a:t> </a:t>
            </a:r>
          </a:p>
          <a:p>
            <a:pPr algn="just"/>
            <a:r>
              <a:rPr lang="pt-PT" sz="1800" b="1" dirty="0" smtClean="0"/>
              <a:t>Logótipos não distintivos (violação do P. da capacidade distintiva)</a:t>
            </a:r>
            <a:endParaRPr lang="pt-PT" sz="1800" dirty="0" smtClean="0"/>
          </a:p>
          <a:p>
            <a:pPr algn="just"/>
            <a:endParaRPr lang="pt-PT" sz="1800" dirty="0" smtClean="0"/>
          </a:p>
          <a:p>
            <a:pPr algn="just"/>
            <a:r>
              <a:rPr lang="pt-PT" sz="1800" dirty="0" smtClean="0"/>
              <a:t>Os logótipos compostos exclusiva ou essencialmente por elementos que descrevam a entidade, ou as suas características, ou por elementos que sejam usualmente empregues na linguagem do comércio não poderão ser registados.</a:t>
            </a:r>
          </a:p>
          <a:p>
            <a:pPr algn="just"/>
            <a:endParaRPr lang="pt-PT" sz="1800" dirty="0" smtClean="0"/>
          </a:p>
          <a:p>
            <a:pPr algn="just"/>
            <a:r>
              <a:rPr lang="pt-PT" sz="1800" u="sng" dirty="0" smtClean="0"/>
              <a:t>Exemplos</a:t>
            </a:r>
            <a:r>
              <a:rPr lang="pt-PT" sz="1800" dirty="0" smtClean="0"/>
              <a:t>: </a:t>
            </a:r>
            <a:r>
              <a:rPr lang="pt-PT" sz="1800" b="1" dirty="0" smtClean="0"/>
              <a:t>AUTO 24H</a:t>
            </a:r>
            <a:r>
              <a:rPr lang="pt-PT" sz="1800" dirty="0" smtClean="0"/>
              <a:t> - (para individualizar uma entidade que presta serviços de reparação de automóveis).</a:t>
            </a:r>
            <a:br>
              <a:rPr lang="pt-PT" sz="1800" dirty="0" smtClean="0"/>
            </a:br>
            <a:endParaRPr lang="pt-PT" sz="1800" dirty="0" smtClean="0"/>
          </a:p>
          <a:p>
            <a:pPr lvl="1" algn="just"/>
            <a:endParaRPr lang="pt-PT" sz="1800" dirty="0" smtClean="0">
              <a:solidFill>
                <a:schemeClr val="bg1"/>
              </a:solidFill>
            </a:endParaRPr>
          </a:p>
          <a:p>
            <a:pPr lvl="1" algn="just"/>
            <a:endParaRPr lang="pt-PT" sz="1800" dirty="0" smtClean="0">
              <a:solidFill>
                <a:schemeClr val="bg1"/>
              </a:solidFill>
            </a:endParaRPr>
          </a:p>
          <a:p>
            <a:pPr algn="just">
              <a:buAutoNum type="arabicPeriod"/>
            </a:pPr>
            <a:endParaRPr lang="pt-PT" sz="1800" b="1" dirty="0" smtClean="0">
              <a:solidFill>
                <a:schemeClr val="bg1"/>
              </a:solidFill>
            </a:endParaRPr>
          </a:p>
          <a:p>
            <a:pPr algn="just">
              <a:buAutoNum type="arabicPeriod"/>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composição do logótipo: o regime consagrado no art. 304º-A do CPI.</a:t>
            </a:r>
          </a:p>
          <a:p>
            <a:r>
              <a:rPr lang="pt-PT" sz="2400" b="1" dirty="0" smtClean="0"/>
              <a:t>Restrições à liberdade de composição:</a:t>
            </a:r>
            <a:r>
              <a:rPr lang="pt-PT" sz="2400" dirty="0" smtClean="0"/>
              <a:t> </a:t>
            </a:r>
          </a:p>
          <a:p>
            <a:endParaRPr lang="pt-PT" sz="1800" b="1" dirty="0" smtClean="0"/>
          </a:p>
          <a:p>
            <a:r>
              <a:rPr lang="pt-PT" sz="1800" b="1" dirty="0" smtClean="0"/>
              <a:t>Logótipos susceptíveis de induzir o consumidor em erro (Violação do P. da verdade).</a:t>
            </a:r>
            <a:r>
              <a:rPr lang="pt-PT" sz="1800" dirty="0" smtClean="0"/>
              <a:t/>
            </a:r>
            <a:br>
              <a:rPr lang="pt-PT" sz="1800" dirty="0" smtClean="0"/>
            </a:br>
            <a:endParaRPr lang="pt-PT" sz="1800" dirty="0" smtClean="0"/>
          </a:p>
          <a:p>
            <a:pPr algn="just"/>
            <a:r>
              <a:rPr lang="pt-PT" sz="1800" dirty="0" smtClean="0"/>
              <a:t>Não podem ser registados os logótipos que possam causar um engano do consumidor a respeito da natureza ou das características da entidade.</a:t>
            </a:r>
          </a:p>
          <a:p>
            <a:endParaRPr lang="pt-PT" sz="1800" u="sng" dirty="0" smtClean="0"/>
          </a:p>
          <a:p>
            <a:pPr algn="just"/>
            <a:r>
              <a:rPr lang="pt-PT" sz="1800" u="sng" dirty="0" smtClean="0"/>
              <a:t>Exemplo</a:t>
            </a:r>
            <a:r>
              <a:rPr lang="pt-PT" sz="1800" dirty="0" smtClean="0"/>
              <a:t>: </a:t>
            </a:r>
            <a:r>
              <a:rPr lang="pt-PT" sz="1800" b="1" dirty="0" smtClean="0"/>
              <a:t>ZWO serviços financeiros - </a:t>
            </a:r>
            <a:r>
              <a:rPr lang="pt-PT" sz="1800" dirty="0" smtClean="0"/>
              <a:t>(para individualizar uma entidade que presta serviços de restauração).</a:t>
            </a:r>
            <a:r>
              <a:rPr lang="pt-PT" sz="3200" dirty="0" smtClean="0"/>
              <a:t/>
            </a:r>
            <a:br>
              <a:rPr lang="pt-PT" sz="3200" dirty="0" smtClean="0"/>
            </a:br>
            <a:endParaRPr lang="pt-PT" sz="3600" dirty="0" smtClean="0">
              <a:solidFill>
                <a:schemeClr val="bg1"/>
              </a:solidFill>
            </a:endParaRPr>
          </a:p>
          <a:p>
            <a:pPr lvl="1" algn="just"/>
            <a:endParaRPr lang="pt-PT" sz="1800" dirty="0" smtClean="0">
              <a:solidFill>
                <a:schemeClr val="bg1"/>
              </a:solidFill>
            </a:endParaRPr>
          </a:p>
          <a:p>
            <a:pPr algn="just">
              <a:buAutoNum type="arabicPeriod"/>
            </a:pPr>
            <a:endParaRPr lang="pt-PT" sz="1800" b="1" dirty="0" smtClean="0">
              <a:solidFill>
                <a:schemeClr val="bg1"/>
              </a:solidFill>
            </a:endParaRPr>
          </a:p>
          <a:p>
            <a:pPr algn="just">
              <a:buAutoNum type="arabicPeriod"/>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composição do logótipo: o regime consagrado no art. 304º-A do CPI.</a:t>
            </a:r>
          </a:p>
          <a:p>
            <a:r>
              <a:rPr lang="pt-PT" sz="2400" b="1" dirty="0" smtClean="0"/>
              <a:t>Restrições à liberdade de composição:</a:t>
            </a:r>
            <a:r>
              <a:rPr lang="pt-PT" sz="2400" dirty="0" smtClean="0"/>
              <a:t> </a:t>
            </a:r>
          </a:p>
          <a:p>
            <a:endParaRPr lang="pt-PT" sz="1800" b="1" dirty="0" smtClean="0"/>
          </a:p>
          <a:p>
            <a:pPr algn="just"/>
            <a:r>
              <a:rPr lang="pt-PT" sz="1800" b="1" dirty="0" smtClean="0"/>
              <a:t>Logótipos contrários à lei e à ordem pública ou que ofendam a moral e os bons costumes (Licitude).</a:t>
            </a:r>
            <a:endParaRPr lang="pt-PT" sz="1800" dirty="0" smtClean="0"/>
          </a:p>
          <a:p>
            <a:pPr algn="just"/>
            <a:r>
              <a:rPr lang="pt-PT" sz="1800" b="1" dirty="0" smtClean="0"/>
              <a:t>Exemplo: DRINK &amp; DRIVE</a:t>
            </a:r>
            <a:br>
              <a:rPr lang="pt-PT" sz="1800" b="1" dirty="0" smtClean="0"/>
            </a:br>
            <a:endParaRPr lang="pt-PT" sz="1800" b="1" dirty="0" smtClean="0"/>
          </a:p>
          <a:p>
            <a:pPr algn="just"/>
            <a:endParaRPr lang="pt-PT" sz="1800" dirty="0" smtClean="0"/>
          </a:p>
          <a:p>
            <a:pPr algn="just"/>
            <a:r>
              <a:rPr lang="pt-PT" sz="1800" b="1" dirty="0" smtClean="0"/>
              <a:t>Logótipos que contenham as designações "nacional", "português, "luso", "lusitano" </a:t>
            </a:r>
            <a:r>
              <a:rPr lang="pt-PT" sz="1800" dirty="0" smtClean="0"/>
              <a:t>e outras de semelhante sentido, quando a entidade não pertença a pessoa singular ou colectiva de nacionalidade portuguesa.</a:t>
            </a:r>
            <a:br>
              <a:rPr lang="pt-PT" sz="1800" dirty="0" smtClean="0"/>
            </a:br>
            <a:endParaRPr lang="pt-PT" sz="1800" dirty="0" smtClean="0"/>
          </a:p>
          <a:p>
            <a:pPr lvl="1" algn="just"/>
            <a:endParaRPr lang="pt-PT" sz="1800" dirty="0" smtClean="0">
              <a:solidFill>
                <a:schemeClr val="bg1"/>
              </a:solidFill>
            </a:endParaRPr>
          </a:p>
          <a:p>
            <a:pPr algn="just">
              <a:buAutoNum type="arabicPeriod"/>
            </a:pPr>
            <a:endParaRPr lang="pt-PT" sz="1800" b="1" dirty="0" smtClean="0">
              <a:solidFill>
                <a:schemeClr val="bg1"/>
              </a:solidFill>
            </a:endParaRPr>
          </a:p>
          <a:p>
            <a:pPr algn="just">
              <a:buAutoNum type="arabicPeriod"/>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composição do logótipo: o regime consagrado no art. 304º-A do CPI.</a:t>
            </a:r>
          </a:p>
          <a:p>
            <a:r>
              <a:rPr lang="pt-PT" sz="2400" b="1" dirty="0" smtClean="0"/>
              <a:t>Restrições à liberdade de composição:</a:t>
            </a:r>
            <a:r>
              <a:rPr lang="pt-PT" sz="2400" dirty="0" smtClean="0"/>
              <a:t> </a:t>
            </a:r>
          </a:p>
          <a:p>
            <a:endParaRPr lang="pt-PT" sz="1800" b="1" dirty="0" smtClean="0"/>
          </a:p>
          <a:p>
            <a:pPr algn="just"/>
            <a:r>
              <a:rPr lang="pt-PT" sz="1800" b="1" dirty="0" smtClean="0"/>
              <a:t>Logótipos contrários à lei e à ordem pública ou que ofendam a moral e os bons costumes (Licitude).</a:t>
            </a:r>
            <a:endParaRPr lang="pt-PT" sz="1800" dirty="0" smtClean="0"/>
          </a:p>
          <a:p>
            <a:pPr lvl="1" algn="just"/>
            <a:r>
              <a:rPr lang="pt-PT" sz="1800" b="1" dirty="0" smtClean="0"/>
              <a:t>Logótipos que contenham símbolos de Estado, emblemas de entidades públicas ou estrangeiras</a:t>
            </a:r>
            <a:r>
              <a:rPr lang="pt-PT" sz="1800" dirty="0" smtClean="0"/>
              <a:t>, brasões, medalhas, nomes ou retratos de pessoas, sinais com elevado valor simbólico, nomeadamente símbolos religiosos, entre outros (salvo autorização das entidades competentes).</a:t>
            </a:r>
          </a:p>
          <a:p>
            <a:pPr lvl="1" algn="just"/>
            <a:endParaRPr lang="pt-PT" sz="1800" dirty="0" smtClean="0">
              <a:solidFill>
                <a:schemeClr val="bg1"/>
              </a:solidFill>
            </a:endParaRPr>
          </a:p>
          <a:p>
            <a:pPr algn="just">
              <a:buAutoNum type="arabicPeriod"/>
            </a:pPr>
            <a:endParaRPr lang="pt-PT" sz="1800" b="1" dirty="0" smtClean="0">
              <a:solidFill>
                <a:schemeClr val="bg1"/>
              </a:solidFill>
            </a:endParaRPr>
          </a:p>
          <a:p>
            <a:pPr algn="just">
              <a:buAutoNum type="arabicPeriod"/>
            </a:pPr>
            <a:endParaRPr lang="pt-PT" sz="1800" dirty="0" smtClean="0">
              <a:solidFill>
                <a:schemeClr val="bg1"/>
              </a:solidFill>
            </a:endParaRPr>
          </a:p>
        </p:txBody>
      </p:sp>
      <p:pic>
        <p:nvPicPr>
          <p:cNvPr id="15362" name="Picture 2" descr="logotipos1"/>
          <p:cNvPicPr>
            <a:picLocks noChangeAspect="1" noChangeArrowheads="1"/>
          </p:cNvPicPr>
          <p:nvPr/>
        </p:nvPicPr>
        <p:blipFill>
          <a:blip r:embed="rId2" cstate="print"/>
          <a:srcRect/>
          <a:stretch>
            <a:fillRect/>
          </a:stretch>
        </p:blipFill>
        <p:spPr bwMode="auto">
          <a:xfrm>
            <a:off x="2843808" y="5013176"/>
            <a:ext cx="3084513" cy="7143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composição do logótipo: o regime consagrado no art. 304º-A do CPI.</a:t>
            </a:r>
          </a:p>
          <a:p>
            <a:r>
              <a:rPr lang="pt-PT" sz="2400" b="1" dirty="0" smtClean="0"/>
              <a:t>Restrições à liberdade de composição:</a:t>
            </a:r>
            <a:r>
              <a:rPr lang="pt-PT" sz="2400" dirty="0" smtClean="0"/>
              <a:t> </a:t>
            </a:r>
          </a:p>
          <a:p>
            <a:endParaRPr lang="pt-PT" sz="1800" b="1" dirty="0" smtClean="0"/>
          </a:p>
          <a:p>
            <a:pPr algn="just"/>
            <a:r>
              <a:rPr lang="pt-PT" sz="1800" b="1" dirty="0" smtClean="0"/>
              <a:t>Logótipos contrários à lei e à ordem pública ou que ofendam a moral e os bons costumes (Licitude).</a:t>
            </a:r>
            <a:endParaRPr lang="pt-PT" sz="1800" dirty="0" smtClean="0"/>
          </a:p>
          <a:p>
            <a:pPr lvl="1" algn="just"/>
            <a:endParaRPr lang="pt-PT" sz="1800" b="1" dirty="0" smtClean="0"/>
          </a:p>
          <a:p>
            <a:pPr lvl="1" algn="just"/>
            <a:r>
              <a:rPr lang="pt-PT" sz="1800" dirty="0" smtClean="0"/>
              <a:t>Logótipos que contenham nomes ou retratos de pessoas sem a devida autorização.</a:t>
            </a:r>
          </a:p>
          <a:p>
            <a:pPr lvl="1" algn="just"/>
            <a:endParaRPr lang="pt-PT" sz="1800" dirty="0" smtClean="0">
              <a:solidFill>
                <a:schemeClr val="bg1"/>
              </a:solidFill>
            </a:endParaRPr>
          </a:p>
          <a:p>
            <a:pPr lvl="1" algn="just"/>
            <a:r>
              <a:rPr lang="pt-PT" sz="1800" dirty="0" smtClean="0"/>
              <a:t>Logótipos que contenham referência a determinado prédio rústico ou urbano que não pertença ao requerente do registo.</a:t>
            </a: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dirty="0" smtClean="0">
                <a:solidFill>
                  <a:schemeClr val="bg1"/>
                </a:solidFill>
              </a:rPr>
              <a:t>2. A composição do logótipo: o regime consagrado no art. 304º-A do CPI.</a:t>
            </a:r>
          </a:p>
          <a:p>
            <a:pPr algn="just">
              <a:buNone/>
            </a:pPr>
            <a:endParaRPr lang="pt-PT" sz="2400" dirty="0" smtClean="0"/>
          </a:p>
          <a:p>
            <a:pPr algn="just"/>
            <a:r>
              <a:rPr lang="pt-PT" sz="1800" dirty="0" smtClean="0"/>
              <a:t>O logótipo pode ser constituído por um sinal ou conjunto de sinais susceptíveis de representação gráfica, nomeadamente por elementos nominativos, figurativos ou por uma combinação de ambos.</a:t>
            </a:r>
          </a:p>
          <a:p>
            <a:pPr lvl="1" algn="just"/>
            <a:endParaRPr lang="pt-PT" sz="1800" dirty="0" smtClean="0">
              <a:solidFill>
                <a:schemeClr val="bg1"/>
              </a:solidFill>
            </a:endParaRPr>
          </a:p>
          <a:p>
            <a:pPr lvl="1" algn="just"/>
            <a:endParaRPr lang="pt-PT" sz="1800" dirty="0" smtClean="0">
              <a:solidFill>
                <a:schemeClr val="bg1"/>
              </a:solidFill>
            </a:endParaRPr>
          </a:p>
          <a:p>
            <a:pPr algn="just">
              <a:buAutoNum type="arabicPeriod"/>
            </a:pPr>
            <a:endParaRPr lang="pt-PT" sz="1800" b="1" dirty="0" smtClean="0">
              <a:solidFill>
                <a:schemeClr val="bg1"/>
              </a:solidFill>
            </a:endParaRPr>
          </a:p>
          <a:p>
            <a:pPr algn="just"/>
            <a:r>
              <a:rPr lang="pt-PT" sz="1800" dirty="0" smtClean="0"/>
              <a:t>logótipo nominativo</a:t>
            </a:r>
          </a:p>
          <a:p>
            <a:pPr algn="just"/>
            <a:r>
              <a:rPr lang="pt-PT" sz="1800" dirty="0" smtClean="0"/>
              <a:t>logótipo figurativo </a:t>
            </a:r>
          </a:p>
          <a:p>
            <a:pPr algn="just"/>
            <a:r>
              <a:rPr lang="pt-PT" sz="1800" dirty="0" smtClean="0"/>
              <a:t>logótipo misto</a:t>
            </a:r>
          </a:p>
          <a:p>
            <a:pPr algn="just">
              <a:buAutoNum type="arabicPeriod"/>
            </a:pPr>
            <a:endParaRPr lang="pt-PT" sz="1800" dirty="0" smtClean="0">
              <a:solidFill>
                <a:schemeClr val="bg1"/>
              </a:solidFill>
            </a:endParaRPr>
          </a:p>
          <a:p>
            <a:pPr algn="just">
              <a:buNone/>
            </a:pPr>
            <a:endParaRPr lang="pt-PT" sz="1800" dirty="0" smtClean="0">
              <a:solidFill>
                <a:schemeClr val="bg1"/>
              </a:solidFill>
            </a:endParaRPr>
          </a:p>
        </p:txBody>
      </p:sp>
      <p:pic>
        <p:nvPicPr>
          <p:cNvPr id="5" name="Picture 2" descr="logotipos3"/>
          <p:cNvPicPr>
            <a:picLocks noChangeAspect="1" noChangeArrowheads="1"/>
          </p:cNvPicPr>
          <p:nvPr/>
        </p:nvPicPr>
        <p:blipFill>
          <a:blip r:embed="rId2" cstate="print"/>
          <a:srcRect/>
          <a:stretch>
            <a:fillRect/>
          </a:stretch>
        </p:blipFill>
        <p:spPr bwMode="auto">
          <a:xfrm>
            <a:off x="2987824" y="3356992"/>
            <a:ext cx="3019425" cy="47625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a:solidFill>
            <a:schemeClr val="accent4">
              <a:lumMod val="60000"/>
              <a:lumOff val="40000"/>
            </a:schemeClr>
          </a:solidFill>
        </p:spPr>
        <p:txBody>
          <a:bodyPr>
            <a:normAutofit fontScale="85000" lnSpcReduction="10000"/>
          </a:bodyPr>
          <a:lstStyle/>
          <a:p>
            <a:pPr marL="521208" indent="-457200" algn="just">
              <a:buNone/>
            </a:pPr>
            <a:r>
              <a:rPr lang="pt-PT" sz="2000" dirty="0" smtClean="0">
                <a:solidFill>
                  <a:schemeClr val="bg1"/>
                </a:solidFill>
              </a:rPr>
              <a:t>Preliminar (</a:t>
            </a:r>
            <a:r>
              <a:rPr lang="pt-PT" sz="2000" i="1" dirty="0" smtClean="0">
                <a:solidFill>
                  <a:schemeClr val="bg1"/>
                </a:solidFill>
              </a:rPr>
              <a:t>Textos publicados no Jornal Expresso de 7 de Agosto de 2010)</a:t>
            </a:r>
            <a:endParaRPr lang="pt-PT" sz="2000" dirty="0" smtClean="0">
              <a:solidFill>
                <a:schemeClr val="bg1"/>
              </a:solidFill>
            </a:endParaRPr>
          </a:p>
          <a:p>
            <a:pPr marL="521208" indent="-457200" algn="just">
              <a:buNone/>
            </a:pPr>
            <a:endParaRPr lang="pt-PT" sz="2200" dirty="0" smtClean="0">
              <a:solidFill>
                <a:schemeClr val="bg1"/>
              </a:solidFill>
            </a:endParaRPr>
          </a:p>
          <a:p>
            <a:pPr algn="just"/>
            <a:r>
              <a:rPr lang="pt-PT" sz="2400" dirty="0" smtClean="0">
                <a:solidFill>
                  <a:schemeClr val="bg1"/>
                </a:solidFill>
              </a:rPr>
              <a:t>«Universidade Beira interior</a:t>
            </a:r>
          </a:p>
          <a:p>
            <a:pPr algn="just"/>
            <a:r>
              <a:rPr lang="pt-PT" sz="2400" b="1" dirty="0" smtClean="0">
                <a:solidFill>
                  <a:schemeClr val="bg1"/>
                </a:solidFill>
              </a:rPr>
              <a:t>Medir o sofrimento</a:t>
            </a:r>
          </a:p>
          <a:p>
            <a:pPr algn="just">
              <a:buNone/>
            </a:pPr>
            <a:r>
              <a:rPr lang="pt-PT" sz="2400" dirty="0" smtClean="0">
                <a:solidFill>
                  <a:schemeClr val="bg1"/>
                </a:solidFill>
              </a:rPr>
              <a:t/>
            </a:r>
            <a:br>
              <a:rPr lang="pt-PT" sz="2400" dirty="0" smtClean="0">
                <a:solidFill>
                  <a:schemeClr val="bg1"/>
                </a:solidFill>
              </a:rPr>
            </a:br>
            <a:r>
              <a:rPr lang="pt-PT" sz="2400" dirty="0" smtClean="0">
                <a:solidFill>
                  <a:schemeClr val="bg1"/>
                </a:solidFill>
              </a:rPr>
              <a:t>Imagine que está num hospital e que não consegue falar para transmitir ao médico a dor que está a sentir. A dificuldade de comunicação pode comprometer o diagnóstico e o tratamento. Para contornar situações destas, investigadores da Universidade da Beira Interior criaram um sistema que mede a intensidade da dor. Para expressar o sofrimento, o doente faz força sobre um sensor, ligado a um computador equipado com um software específico que permite traduzir a "mensagem" num conjunto de sinais visíveis num monitor e audíveis num altifalante.»</a:t>
            </a:r>
          </a:p>
          <a:p>
            <a:pPr algn="just">
              <a:buNone/>
            </a:pPr>
            <a:r>
              <a:rPr lang="pt-PT" sz="2400" dirty="0" smtClean="0">
                <a:solidFill>
                  <a:schemeClr val="bg1"/>
                </a:solidFill>
              </a:rPr>
              <a:t/>
            </a:r>
            <a:br>
              <a:rPr lang="pt-PT" sz="2400" dirty="0" smtClean="0">
                <a:solidFill>
                  <a:schemeClr val="bg1"/>
                </a:solidFill>
              </a:rPr>
            </a:br>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3. Conteúdo e protecção do direito ao logótipo</a:t>
            </a:r>
          </a:p>
          <a:p>
            <a:pPr algn="just"/>
            <a:endParaRPr lang="pt-PT" sz="1800" dirty="0" smtClean="0">
              <a:solidFill>
                <a:schemeClr val="bg1"/>
              </a:solidFill>
            </a:endParaRPr>
          </a:p>
          <a:p>
            <a:pPr algn="just"/>
            <a:r>
              <a:rPr lang="pt-PT" sz="1800" dirty="0" smtClean="0">
                <a:solidFill>
                  <a:schemeClr val="bg1"/>
                </a:solidFill>
              </a:rPr>
              <a:t>3.1. Duração do registo (art. 304º-L do  CPI): a duração do registo é de 10 anos, contados da data da respectiva concessão, podendo ser indefinidamente renovado por iguais períodos.</a:t>
            </a:r>
          </a:p>
          <a:p>
            <a:pPr algn="just"/>
            <a:endParaRPr lang="pt-PT" sz="1800" dirty="0" smtClean="0">
              <a:solidFill>
                <a:schemeClr val="bg1"/>
              </a:solidFill>
            </a:endParaRPr>
          </a:p>
          <a:p>
            <a:pPr algn="just"/>
            <a:r>
              <a:rPr lang="pt-PT" sz="1800" dirty="0" smtClean="0">
                <a:solidFill>
                  <a:schemeClr val="bg1"/>
                </a:solidFill>
              </a:rPr>
              <a:t>3.2. O direito de protecção conferido ao seu titular (art. 304º-N do CPI): o registo do logótipo confere ao seu titular o direito de impedir terceiros de usar, sem o seu consentimento, qualquer sinal idêntico ou confundível, que constitua reprodução ou imitação do seu.</a:t>
            </a:r>
          </a:p>
          <a:p>
            <a:pPr algn="just"/>
            <a:endParaRPr lang="pt-PT" sz="1800" dirty="0" smtClean="0">
              <a:solidFill>
                <a:schemeClr val="bg1"/>
              </a:solidFill>
            </a:endParaRPr>
          </a:p>
          <a:p>
            <a:pPr algn="just">
              <a:buAutoNum type="arabicPeriod"/>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3. Conteúdo e protecção do direito ao logótipo</a:t>
            </a:r>
          </a:p>
          <a:p>
            <a:pPr algn="just"/>
            <a:endParaRPr lang="pt-PT" sz="1800" dirty="0" smtClean="0">
              <a:solidFill>
                <a:schemeClr val="bg1"/>
              </a:solidFill>
            </a:endParaRPr>
          </a:p>
          <a:p>
            <a:r>
              <a:rPr lang="pt-PT" sz="1800" dirty="0" smtClean="0">
                <a:solidFill>
                  <a:schemeClr val="bg1"/>
                </a:solidFill>
              </a:rPr>
              <a:t>3.3. A protecção do titular do logótipo não registados, decorrente dos princípios da novidade e da concorrência desleal:</a:t>
            </a:r>
          </a:p>
          <a:p>
            <a:pPr lvl="1" algn="just"/>
            <a:r>
              <a:rPr lang="pt-PT" sz="1800" dirty="0" smtClean="0">
                <a:solidFill>
                  <a:schemeClr val="bg1"/>
                </a:solidFill>
              </a:rPr>
              <a:t> a) opondo-se ao registo de um logótipo, por carecer de novidade, ou por haver possibilidade de concorrência desleal;</a:t>
            </a:r>
          </a:p>
          <a:p>
            <a:pPr lvl="1" algn="just"/>
            <a:r>
              <a:rPr lang="pt-PT" sz="1800" dirty="0" smtClean="0">
                <a:solidFill>
                  <a:schemeClr val="bg1"/>
                </a:solidFill>
              </a:rPr>
              <a:t>b) desencadeando, se ocorrerem os respectivos pressupostos, a aplicação de coimas e acção civil de indemnização com base em concorrência desleal.</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3.4. A reprodução ou imitação do logótipo. O recurso aos critérios adoptados para a reprodução ou imitação de marcas (art. 245.º, n.º1 do CPI).</a:t>
            </a:r>
          </a:p>
          <a:p>
            <a:pPr algn="just">
              <a:buAutoNum type="arabicPeriod"/>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LOGÓTIPOS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 4. A transmissão do logótipo (art. 304º-P do CPI).</a:t>
            </a:r>
          </a:p>
          <a:p>
            <a:pPr algn="just"/>
            <a:r>
              <a:rPr lang="pt-PT" sz="1800" dirty="0" smtClean="0">
                <a:solidFill>
                  <a:schemeClr val="bg1"/>
                </a:solidFill>
              </a:rPr>
              <a:t>Os registos de logótipo  são transmissíveis se tal não for susceptível de induzir o consumidor em erro  ou confusão (n.º1).</a:t>
            </a:r>
          </a:p>
          <a:p>
            <a:pPr algn="just"/>
            <a:r>
              <a:rPr lang="pt-PT" sz="1800" dirty="0" smtClean="0">
                <a:solidFill>
                  <a:schemeClr val="bg1"/>
                </a:solidFill>
              </a:rPr>
              <a:t>A transmissão do estabelecimento envolve o respectivo logótipo, que pode continuar tal como está registado, salvo se o transmitente o reservar para outro estabelecimento presente ou futuro.</a:t>
            </a:r>
          </a:p>
          <a:p>
            <a:pPr algn="just">
              <a:buNone/>
            </a:pPr>
            <a:endParaRPr lang="pt-PT" sz="1800" dirty="0" smtClean="0">
              <a:solidFill>
                <a:schemeClr val="bg1"/>
              </a:solidFill>
            </a:endParaRPr>
          </a:p>
          <a:p>
            <a:pPr algn="just">
              <a:buNone/>
            </a:pPr>
            <a:r>
              <a:rPr lang="pt-PT" sz="1800" dirty="0" smtClean="0">
                <a:solidFill>
                  <a:schemeClr val="bg1"/>
                </a:solidFill>
              </a:rPr>
              <a:t>5. A violação do direito ao logótipo. Consequências (arts. 33.º e 334.º).</a:t>
            </a:r>
          </a:p>
          <a:p>
            <a:pPr algn="just">
              <a:buNone/>
            </a:pPr>
            <a:endParaRPr lang="pt-PT" sz="1800" dirty="0" smtClean="0">
              <a:solidFill>
                <a:schemeClr val="bg1"/>
              </a:solidFill>
            </a:endParaRPr>
          </a:p>
          <a:p>
            <a:pPr algn="just">
              <a:buNone/>
            </a:pPr>
            <a:r>
              <a:rPr lang="pt-PT" sz="1800" dirty="0" smtClean="0">
                <a:solidFill>
                  <a:schemeClr val="bg1"/>
                </a:solidFill>
              </a:rPr>
              <a:t>6. Extinção do direito ao logótipo.</a:t>
            </a:r>
          </a:p>
          <a:p>
            <a:pPr lvl="1" algn="just"/>
            <a:r>
              <a:rPr lang="pt-PT" sz="1800" dirty="0" smtClean="0">
                <a:solidFill>
                  <a:schemeClr val="bg1"/>
                </a:solidFill>
              </a:rPr>
              <a:t>6.1. Por nulidade (art. 304º-Q do CPI).</a:t>
            </a:r>
          </a:p>
          <a:p>
            <a:pPr lvl="1" algn="just"/>
            <a:r>
              <a:rPr lang="pt-PT" sz="1800" dirty="0" smtClean="0">
                <a:solidFill>
                  <a:schemeClr val="bg1"/>
                </a:solidFill>
              </a:rPr>
              <a:t>6.2. Por anulação (art. 304º-R do CPI)</a:t>
            </a:r>
          </a:p>
          <a:p>
            <a:pPr lvl="1" algn="just"/>
            <a:r>
              <a:rPr lang="pt-PT" sz="1800" dirty="0" smtClean="0">
                <a:solidFill>
                  <a:schemeClr val="bg1"/>
                </a:solidFill>
              </a:rPr>
              <a:t>6.3. Por caducidade (art. 304º-S do CPI).</a:t>
            </a:r>
          </a:p>
          <a:p>
            <a:pPr algn="just"/>
            <a:r>
              <a:rPr lang="pt-PT" sz="1800" dirty="0" smtClean="0">
                <a:solidFill>
                  <a:schemeClr val="bg1"/>
                </a:solidFill>
              </a:rPr>
              <a:t> </a:t>
            </a:r>
          </a:p>
          <a:p>
            <a:pPr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r>
              <a:rPr lang="pt-PT" sz="1800" b="1" dirty="0" smtClean="0">
                <a:solidFill>
                  <a:schemeClr val="bg1"/>
                </a:solidFill>
              </a:rPr>
              <a:t> </a:t>
            </a:r>
            <a:r>
              <a:rPr lang="pt-PT" sz="1800" dirty="0" smtClean="0">
                <a:solidFill>
                  <a:schemeClr val="tx2">
                    <a:lumMod val="10000"/>
                  </a:schemeClr>
                </a:solidFill>
              </a:rPr>
              <a:t>1</a:t>
            </a:r>
            <a:r>
              <a:rPr lang="pt-PT" sz="1800" dirty="0" smtClean="0">
                <a:solidFill>
                  <a:schemeClr val="bg1"/>
                </a:solidFill>
              </a:rPr>
              <a:t>. Definição legal de produto semicondutor e de topografia de produto semicondutor – art. 153º e 154º do Código da Propriedade Industrial.</a:t>
            </a:r>
          </a:p>
          <a:p>
            <a:pPr algn="just"/>
            <a:endParaRPr lang="pt-PT" sz="1800" dirty="0" smtClean="0">
              <a:solidFill>
                <a:schemeClr val="bg1"/>
              </a:solidFill>
            </a:endParaRPr>
          </a:p>
          <a:p>
            <a:pPr algn="just"/>
            <a:r>
              <a:rPr lang="pt-PT" sz="1800" dirty="0" smtClean="0">
                <a:solidFill>
                  <a:schemeClr val="bg1"/>
                </a:solidFill>
              </a:rPr>
              <a:t>Os produtos semicondutores (circuitos integrados ou chips) são os elementos básicos da construção dos computadores e de muitos outros produtos electrónicos.</a:t>
            </a:r>
          </a:p>
          <a:p>
            <a:pPr algn="just"/>
            <a:endParaRPr lang="pt-PT" sz="1800" dirty="0" smtClean="0">
              <a:solidFill>
                <a:schemeClr val="bg1"/>
              </a:solidFill>
            </a:endParaRPr>
          </a:p>
          <a:p>
            <a:pPr algn="just"/>
            <a:r>
              <a:rPr lang="pt-PT" sz="1800" dirty="0" smtClean="0">
                <a:solidFill>
                  <a:schemeClr val="bg1"/>
                </a:solidFill>
              </a:rPr>
              <a:t>Art. 153.º : produto semicondutor é a forma final, ou intermédia, de qualquer produto que, cumulativamente consista num corpo material que inclua uma camada de material semicondutor; possua uma ou mais camadas compostas de material condutor, isolante ou semicondutor, estando as mesmas dispostas de acordo com um modelo tridimensional predeterminado; seja destinado a desempenhar uma função electrónica, quer exclusivamente, quer em conjunto com outras funções.</a:t>
            </a:r>
          </a:p>
          <a:p>
            <a:pPr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r>
              <a:rPr lang="pt-PT" sz="1800" dirty="0" smtClean="0">
                <a:solidFill>
                  <a:schemeClr val="bg1"/>
                </a:solidFill>
              </a:rPr>
              <a:t>Art. 154.º (Topografia de um produto semicondutor): conjunto de imagens relacionadas, quer fixas, quer codificadas, que representem a disposição tridimensional das camadas de que o produto se compõe, em que cada imagem possua a disposição, ou parte da disposição, de uma superfície do mesmo produto, em qualquer fase do seu fabrico.</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Duas notas:</a:t>
            </a:r>
          </a:p>
          <a:p>
            <a:pPr lvl="1" algn="just"/>
            <a:r>
              <a:rPr lang="pt-PT" sz="1800" dirty="0" smtClean="0">
                <a:solidFill>
                  <a:schemeClr val="bg1"/>
                </a:solidFill>
              </a:rPr>
              <a:t>Evolução de que se reveste a evolução progressiva da tecnologia dos semicondutores;</a:t>
            </a:r>
          </a:p>
          <a:p>
            <a:pPr lvl="1" algn="just"/>
            <a:r>
              <a:rPr lang="pt-PT" sz="1800" dirty="0" smtClean="0">
                <a:solidFill>
                  <a:schemeClr val="bg1"/>
                </a:solidFill>
              </a:rPr>
              <a:t>A concepção e entrada em produção de um novo </a:t>
            </a:r>
            <a:r>
              <a:rPr lang="pt-PT" sz="1800" i="1" dirty="0" smtClean="0">
                <a:solidFill>
                  <a:schemeClr val="bg1"/>
                </a:solidFill>
              </a:rPr>
              <a:t>chip </a:t>
            </a:r>
            <a:r>
              <a:rPr lang="pt-PT" sz="1800" dirty="0" smtClean="0">
                <a:solidFill>
                  <a:schemeClr val="bg1"/>
                </a:solidFill>
              </a:rPr>
              <a:t>exige anos de trabalho de equipas altamente especializadas e grandes investimentos.</a:t>
            </a:r>
          </a:p>
        </p:txBody>
      </p:sp>
    </p:spTree>
  </p:cSld>
  <p:clrMapOvr>
    <a:masterClrMapping/>
  </p:clrMapOvr>
  <p:timing>
    <p:tnLst>
      <p:par>
        <p:cTn id="1" dur="indefinite" restart="never" nodeType="tmRoot"/>
      </p:par>
    </p:tnLst>
  </p:timing>
</p:sld>
</file>

<file path=ppt/slides/slide1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r>
              <a:rPr lang="pt-PT" sz="1800" dirty="0" smtClean="0">
                <a:solidFill>
                  <a:schemeClr val="bg1"/>
                </a:solidFill>
              </a:rPr>
              <a:t>2. Regime jurídico das topografias de produtos semicondutores – art. 153º a 172º do Código da Propriedade Industrial.</a:t>
            </a:r>
          </a:p>
          <a:p>
            <a:pPr>
              <a:buNone/>
            </a:pPr>
            <a:r>
              <a:rPr lang="pt-PT" sz="1800" dirty="0" smtClean="0"/>
              <a:t> </a:t>
            </a:r>
          </a:p>
          <a:p>
            <a:pPr>
              <a:buNone/>
            </a:pPr>
            <a:endParaRPr lang="pt-PT" sz="1800" dirty="0" smtClean="0">
              <a:solidFill>
                <a:schemeClr val="bg1"/>
              </a:solidFill>
            </a:endParaRPr>
          </a:p>
          <a:p>
            <a:pPr>
              <a:buNone/>
            </a:pPr>
            <a:endParaRPr lang="pt-PT" sz="1800" dirty="0" smtClean="0">
              <a:solidFill>
                <a:schemeClr val="bg1"/>
              </a:solidFill>
            </a:endParaRPr>
          </a:p>
          <a:p>
            <a:pPr algn="just"/>
            <a:r>
              <a:rPr lang="pt-PT" sz="1800" dirty="0" smtClean="0">
                <a:solidFill>
                  <a:schemeClr val="bg1"/>
                </a:solidFill>
              </a:rPr>
              <a:t>A topografia dos produtos semicondutores é objecto de protecção contra a sua cópia não autorizada (</a:t>
            </a:r>
            <a:r>
              <a:rPr lang="pt-PT" sz="1800" i="1" dirty="0" smtClean="0">
                <a:solidFill>
                  <a:schemeClr val="bg1"/>
                </a:solidFill>
              </a:rPr>
              <a:t>chip </a:t>
            </a:r>
            <a:r>
              <a:rPr lang="pt-PT" sz="1800" i="1" dirty="0" err="1" smtClean="0">
                <a:solidFill>
                  <a:schemeClr val="bg1"/>
                </a:solidFill>
              </a:rPr>
              <a:t>piracy</a:t>
            </a:r>
            <a:r>
              <a:rPr lang="pt-PT" sz="1800" i="1" dirty="0" smtClean="0">
                <a:solidFill>
                  <a:schemeClr val="bg1"/>
                </a:solidFill>
              </a:rPr>
              <a:t>).</a:t>
            </a:r>
          </a:p>
          <a:p>
            <a:pPr algn="just"/>
            <a:endParaRPr lang="pt-PT" sz="1800" i="1" dirty="0" smtClean="0">
              <a:solidFill>
                <a:schemeClr val="bg1"/>
              </a:solidFill>
            </a:endParaRPr>
          </a:p>
          <a:p>
            <a:pPr algn="just"/>
            <a:endParaRPr lang="pt-PT" sz="1800" i="1" dirty="0" smtClean="0">
              <a:solidFill>
                <a:schemeClr val="bg1"/>
              </a:solidFill>
            </a:endParaRPr>
          </a:p>
          <a:p>
            <a:pPr algn="just"/>
            <a:endParaRPr lang="pt-PT" sz="1800" i="1" dirty="0" smtClean="0">
              <a:solidFill>
                <a:schemeClr val="bg1"/>
              </a:solidFill>
            </a:endParaRPr>
          </a:p>
          <a:p>
            <a:pPr algn="just"/>
            <a:endParaRPr lang="pt-PT" sz="1800" i="1" dirty="0" smtClean="0">
              <a:solidFill>
                <a:schemeClr val="bg1"/>
              </a:solidFill>
            </a:endParaRPr>
          </a:p>
          <a:p>
            <a:pPr algn="just"/>
            <a:r>
              <a:rPr lang="pt-PT" sz="1800" dirty="0" smtClean="0">
                <a:solidFill>
                  <a:schemeClr val="bg1"/>
                </a:solidFill>
              </a:rPr>
              <a:t>A protecção legal é atribuída mediante o registo de cada topografia (art. 155.º, n.º4).</a:t>
            </a: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endParaRPr lang="pt-PT" sz="1800" dirty="0" smtClean="0">
              <a:solidFill>
                <a:schemeClr val="bg1"/>
              </a:solidFill>
            </a:endParaRPr>
          </a:p>
          <a:p>
            <a:pPr algn="just"/>
            <a:r>
              <a:rPr lang="pt-PT" sz="1800" dirty="0" smtClean="0">
                <a:solidFill>
                  <a:schemeClr val="bg1"/>
                </a:solidFill>
              </a:rPr>
              <a:t>A atribuição do registo pelo INPI depende do preenchimento de um conjunto de requisitos quanto ao objecto:</a:t>
            </a:r>
          </a:p>
          <a:p>
            <a:pPr lvl="1" algn="just"/>
            <a:r>
              <a:rPr lang="pt-PT" sz="1800" dirty="0" smtClean="0">
                <a:solidFill>
                  <a:schemeClr val="bg1"/>
                </a:solidFill>
              </a:rPr>
              <a:t>Princípio da novidade (art. 155.º, n.ºs 1 e 2): o registo só pode ter por objecto topografias que resultem do esforço intelectual do seu próprio criador e não sejam conhecidas da indústria de semicondutores (n.º1), ou numa combinação no seu conjunto inovadora (isto é, que obedeça a esses mesmos pressupostos) de elementos que fossem já conhecidos da industria de semicondutores (n.º2). </a:t>
            </a:r>
          </a:p>
          <a:p>
            <a:pPr lvl="1" algn="just"/>
            <a:r>
              <a:rPr lang="pt-PT" sz="1800" dirty="0" smtClean="0">
                <a:solidFill>
                  <a:schemeClr val="bg1"/>
                </a:solidFill>
              </a:rPr>
              <a:t>Só podem ser protegidas as topografias propriamente ditas, mas não qualquer conceito, processo, sistema, técnica ou informação codificada nelas incorporados (art. 155.º, n.º3).</a:t>
            </a:r>
          </a:p>
          <a:p>
            <a:pPr lvl="1" algn="just"/>
            <a:r>
              <a:rPr lang="pt-PT" sz="1800" dirty="0" smtClean="0">
                <a:solidFill>
                  <a:schemeClr val="bg1"/>
                </a:solidFill>
              </a:rPr>
              <a:t>O direito à obtenção do registo de uma topografia obedece às mesmas regras estabelecidas para o direito à patente, por força da remissão dos arts. 156.º, 157.º e 158.º.</a:t>
            </a:r>
          </a:p>
          <a:p>
            <a:pPr lvl="1" algn="just"/>
            <a:r>
              <a:rPr lang="pt-PT" sz="1800" dirty="0" smtClean="0">
                <a:solidFill>
                  <a:schemeClr val="bg1"/>
                </a:solidFill>
              </a:rPr>
              <a:t>A duração do registo é de 10 anos, contados da data do respectivo pedido, ou da data em que a topografia foi, pela primeira vez, explorada em qualquer lugar, se esta for anterior.</a:t>
            </a:r>
          </a:p>
          <a:p>
            <a:pPr lvl="1"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endParaRPr lang="pt-PT" sz="1800" dirty="0" smtClean="0">
              <a:solidFill>
                <a:schemeClr val="bg1"/>
              </a:solidFill>
            </a:endParaRPr>
          </a:p>
          <a:p>
            <a:pPr algn="just"/>
            <a:r>
              <a:rPr lang="pt-PT" sz="1800" dirty="0" smtClean="0">
                <a:solidFill>
                  <a:schemeClr val="bg1"/>
                </a:solidFill>
              </a:rPr>
              <a:t>O registo  atribui os direitos de:</a:t>
            </a:r>
          </a:p>
          <a:p>
            <a:pPr lvl="1" algn="just"/>
            <a:r>
              <a:rPr lang="pt-PT" sz="1800" dirty="0" smtClean="0">
                <a:solidFill>
                  <a:schemeClr val="bg1"/>
                </a:solidFill>
              </a:rPr>
              <a:t>Uso exclusivo em todo o território português, produzindo, fabricando, vendendo ou explorando a respectiva topografia, ou os objectos em que ela se aplique (art. 164.º, n.º1).</a:t>
            </a:r>
          </a:p>
          <a:p>
            <a:pPr lvl="1" algn="just"/>
            <a:r>
              <a:rPr lang="pt-PT" sz="1800" dirty="0" smtClean="0">
                <a:solidFill>
                  <a:schemeClr val="bg1"/>
                </a:solidFill>
              </a:rPr>
              <a:t>Autorizar ou proibir os actos de reprodução da topografia protegida, ou de importação, venda ou distribuição, por qualquer forma e com finalidade comercial da topografia protegida, de produtos semicondutores que a incorporem ou de artigos em que sejam incorporados esses produtos semicondutores (art. 164.º, n.º2).</a:t>
            </a:r>
          </a:p>
          <a:p>
            <a:pPr lvl="1" algn="just"/>
            <a:r>
              <a:rPr lang="pt-PT" sz="1800" dirty="0" smtClean="0">
                <a:solidFill>
                  <a:schemeClr val="bg1"/>
                </a:solidFill>
              </a:rPr>
              <a:t>Identificar as topografias protegidas mediante a aposição nos produtos semicondutores da letra «T» maiúscula (art. 163.º).</a:t>
            </a:r>
          </a:p>
          <a:p>
            <a:pPr lvl="1"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r>
              <a:rPr lang="pt-PT" sz="1800" dirty="0" smtClean="0">
                <a:solidFill>
                  <a:schemeClr val="bg1"/>
                </a:solidFill>
              </a:rPr>
              <a:t>Estes direitos  comportam certos limites que constam do art. 165.º.</a:t>
            </a:r>
          </a:p>
          <a:p>
            <a:pPr algn="just"/>
            <a:endParaRPr lang="pt-PT" sz="1800" dirty="0" smtClean="0">
              <a:solidFill>
                <a:schemeClr val="bg1"/>
              </a:solidFill>
            </a:endParaRPr>
          </a:p>
          <a:p>
            <a:pPr algn="just"/>
            <a:r>
              <a:rPr lang="pt-PT" sz="1800" dirty="0" smtClean="0">
                <a:solidFill>
                  <a:schemeClr val="bg1"/>
                </a:solidFill>
              </a:rPr>
              <a:t>Estes direitos estão sujeitos a esgotamento: o seu titular não pode proibir os actos relativos às topografias e respectivos semicondutores após a sua comercialização, pelo próprio titular ou por outrem com o seu consentimento, no espaço económico europeu (art. 166.º).</a:t>
            </a:r>
          </a:p>
          <a:p>
            <a:pPr algn="just">
              <a:buNone/>
            </a:pPr>
            <a:endParaRPr lang="pt-PT" sz="1800" dirty="0" smtClean="0">
              <a:solidFill>
                <a:schemeClr val="bg1"/>
              </a:solidFill>
            </a:endParaRPr>
          </a:p>
          <a:p>
            <a:pPr algn="just"/>
            <a:r>
              <a:rPr lang="pt-PT" sz="1800" dirty="0" smtClean="0">
                <a:solidFill>
                  <a:schemeClr val="bg1"/>
                </a:solidFill>
              </a:rPr>
              <a:t>Estes direitos são </a:t>
            </a:r>
            <a:r>
              <a:rPr lang="pt-PT" sz="1800" dirty="0" err="1" smtClean="0">
                <a:solidFill>
                  <a:schemeClr val="bg1"/>
                </a:solidFill>
              </a:rPr>
              <a:t>inoponíveis</a:t>
            </a:r>
            <a:r>
              <a:rPr lang="pt-PT" sz="1800" dirty="0" smtClean="0">
                <a:solidFill>
                  <a:schemeClr val="bg1"/>
                </a:solidFill>
              </a:rPr>
              <a:t> nos mesmos casos e circunstâncias  definidos no art. 104.º para as patentes (art. 167.º).</a:t>
            </a:r>
          </a:p>
          <a:p>
            <a:pPr algn="just"/>
            <a:endParaRPr lang="pt-PT" sz="1800" dirty="0" smtClean="0">
              <a:solidFill>
                <a:schemeClr val="bg1"/>
              </a:solidFill>
            </a:endParaRPr>
          </a:p>
          <a:p>
            <a:pPr algn="just"/>
            <a:r>
              <a:rPr lang="pt-PT" sz="1800" dirty="0" smtClean="0">
                <a:solidFill>
                  <a:schemeClr val="bg1"/>
                </a:solidFill>
              </a:rPr>
              <a:t>O titular tem a obrigação de fazer o uso exclusivo em que está investido pelo registo da topografia  «de modo efectivo e de harmonia com as necessidades do mercado» (art. 164.º, n.º1, in fine), sujeitando-se, caso não o faça, a ser constrangido à outorga de licenças obrigatórias, nos termos regulados para as patentes (arts. 106.º a 112.º).</a:t>
            </a:r>
          </a:p>
        </p:txBody>
      </p:sp>
    </p:spTree>
  </p:cSld>
  <p:clrMapOvr>
    <a:masterClrMapping/>
  </p:clrMapOvr>
  <p:timing>
    <p:tnLst>
      <p:par>
        <p:cTn id="1" dur="indefinite" restart="never" nodeType="tmRoot"/>
      </p:par>
    </p:tnLst>
  </p:timing>
</p:sld>
</file>

<file path=ppt/slides/slide1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BREVE REFERÊNCIA AOS NOVOS DIREITOS PRIVATIVOS DA PROPRIEDADE INDUSTRIAL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r>
              <a:rPr lang="pt-PT" sz="1800" dirty="0" smtClean="0">
                <a:solidFill>
                  <a:schemeClr val="bg1"/>
                </a:solidFill>
              </a:rPr>
              <a:t>As topografias podem ser objecto de expropriação por utilidade pública (art. 168.º).</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O registo das topografias está submetido a causa de invalidade semelhante às das patentes (arts. 170.º a 172.º).</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a:solidFill>
            <a:schemeClr val="accent4">
              <a:lumMod val="75000"/>
            </a:schemeClr>
          </a:solidFill>
        </p:spPr>
        <p:txBody>
          <a:bodyPr>
            <a:normAutofit fontScale="47500" lnSpcReduction="20000"/>
          </a:bodyPr>
          <a:lstStyle/>
          <a:p>
            <a:pPr marL="521208" indent="-457200" algn="just">
              <a:buNone/>
            </a:pPr>
            <a:r>
              <a:rPr lang="pt-PT" sz="2000" dirty="0" smtClean="0">
                <a:solidFill>
                  <a:schemeClr val="bg1"/>
                </a:solidFill>
              </a:rPr>
              <a:t>Preliminar (</a:t>
            </a:r>
            <a:r>
              <a:rPr lang="pt-PT" sz="2000" i="1" dirty="0" smtClean="0">
                <a:solidFill>
                  <a:schemeClr val="bg1"/>
                </a:solidFill>
              </a:rPr>
              <a:t>Textos publicados no Jornal Expresso de 7 de Agosto de 2010)</a:t>
            </a:r>
            <a:endParaRPr lang="pt-PT" sz="2000" dirty="0" smtClean="0">
              <a:solidFill>
                <a:schemeClr val="bg1"/>
              </a:solidFill>
            </a:endParaRPr>
          </a:p>
          <a:p>
            <a:pPr marL="521208" indent="-457200" algn="just">
              <a:buNone/>
            </a:pPr>
            <a:endParaRPr lang="pt-PT" sz="2500" dirty="0" smtClean="0">
              <a:solidFill>
                <a:schemeClr val="bg1"/>
              </a:solidFill>
            </a:endParaRPr>
          </a:p>
          <a:p>
            <a:pPr algn="just"/>
            <a:r>
              <a:rPr lang="pt-PT" sz="2500" dirty="0" smtClean="0">
                <a:solidFill>
                  <a:schemeClr val="bg1"/>
                </a:solidFill>
              </a:rPr>
              <a:t>«Via Verde</a:t>
            </a:r>
          </a:p>
          <a:p>
            <a:pPr algn="just"/>
            <a:r>
              <a:rPr lang="pt-PT" sz="2500" b="1" dirty="0" smtClean="0">
                <a:solidFill>
                  <a:schemeClr val="bg1"/>
                </a:solidFill>
              </a:rPr>
              <a:t>Invenção pioneira no mundo nunca foi patenteada</a:t>
            </a:r>
          </a:p>
          <a:p>
            <a:pPr algn="just">
              <a:buNone/>
            </a:pPr>
            <a:r>
              <a:rPr lang="pt-PT" sz="2500" dirty="0" smtClean="0">
                <a:solidFill>
                  <a:schemeClr val="bg1"/>
                </a:solidFill>
              </a:rPr>
              <a:t/>
            </a:r>
            <a:br>
              <a:rPr lang="pt-PT" sz="2500" dirty="0" smtClean="0">
                <a:solidFill>
                  <a:schemeClr val="bg1"/>
                </a:solidFill>
              </a:rPr>
            </a:br>
            <a:r>
              <a:rPr lang="pt-PT" sz="2500" dirty="0" smtClean="0">
                <a:solidFill>
                  <a:schemeClr val="bg1"/>
                </a:solidFill>
              </a:rPr>
              <a:t>É considerada uma das maiores invenções </a:t>
            </a:r>
            <a:r>
              <a:rPr lang="pt-PT" sz="2500" i="1" dirty="0" err="1" smtClean="0">
                <a:solidFill>
                  <a:schemeClr val="bg1"/>
                </a:solidFill>
              </a:rPr>
              <a:t>made</a:t>
            </a:r>
            <a:r>
              <a:rPr lang="pt-PT" sz="2500" i="1" dirty="0" smtClean="0">
                <a:solidFill>
                  <a:schemeClr val="bg1"/>
                </a:solidFill>
              </a:rPr>
              <a:t> in</a:t>
            </a:r>
            <a:r>
              <a:rPr lang="pt-PT" sz="2500" dirty="0" smtClean="0">
                <a:solidFill>
                  <a:schemeClr val="bg1"/>
                </a:solidFill>
              </a:rPr>
              <a:t> Portugal dos últimos anos, mas nunca foi registada. No início da década de 1990, a Brisa criou a Via Verde e tornou-se a primeira empresa do mundo a desenvolver um sistema de portagem automática aplicável de forma universal a todo o país, independentemente da </a:t>
            </a:r>
            <a:r>
              <a:rPr lang="pt-PT" sz="2500" dirty="0" err="1" smtClean="0">
                <a:solidFill>
                  <a:schemeClr val="bg1"/>
                </a:solidFill>
              </a:rPr>
              <a:t>autoestrada</a:t>
            </a:r>
            <a:r>
              <a:rPr lang="pt-PT" sz="2500" dirty="0" smtClean="0">
                <a:solidFill>
                  <a:schemeClr val="bg1"/>
                </a:solidFill>
              </a:rPr>
              <a:t> utilizada, do local de entrada e saída ou da instituição bancária associada à conta do automobilista. </a:t>
            </a:r>
          </a:p>
          <a:p>
            <a:pPr algn="just"/>
            <a:r>
              <a:rPr lang="pt-PT" sz="2500" dirty="0" smtClean="0">
                <a:solidFill>
                  <a:schemeClr val="bg1"/>
                </a:solidFill>
              </a:rPr>
              <a:t>A tecnologia baseada em radiofrequência era de origem norueguesa, mas a ideia de a aplicar ao sistema de portagens, através de uma antena e de um identificador, foi nacional e totalmente pioneira. No entanto, a empresa não ficou com quaisquer direitos sobre a invenção, uma vez que nunca a registou. "Não pedimos a patente porque, na altura, o registo de patentes em Portugal ainda estava muito verde e havia pouco conhecimento sobre a forma como as coisas se faziam. Foi uma pena", lamenta Jorge Sales Gomes, </a:t>
            </a:r>
            <a:r>
              <a:rPr lang="pt-PT" sz="2500" dirty="0" err="1" smtClean="0">
                <a:solidFill>
                  <a:schemeClr val="bg1"/>
                </a:solidFill>
              </a:rPr>
              <a:t>diretor</a:t>
            </a:r>
            <a:r>
              <a:rPr lang="pt-PT" sz="2500" dirty="0" smtClean="0">
                <a:solidFill>
                  <a:schemeClr val="bg1"/>
                </a:solidFill>
              </a:rPr>
              <a:t> do departamento de inovação da Brisa. </a:t>
            </a:r>
          </a:p>
          <a:p>
            <a:pPr algn="just"/>
            <a:r>
              <a:rPr lang="pt-PT" sz="2500" dirty="0" smtClean="0">
                <a:solidFill>
                  <a:schemeClr val="bg1"/>
                </a:solidFill>
              </a:rPr>
              <a:t>Pena parece pouco. Se tivesse a patente internacional da invenção, "a Brisa seria </a:t>
            </a:r>
            <a:r>
              <a:rPr lang="pt-PT" sz="2500" dirty="0" err="1" smtClean="0">
                <a:solidFill>
                  <a:schemeClr val="bg1"/>
                </a:solidFill>
              </a:rPr>
              <a:t>atualmente</a:t>
            </a:r>
            <a:r>
              <a:rPr lang="pt-PT" sz="2500" dirty="0" smtClean="0">
                <a:solidFill>
                  <a:schemeClr val="bg1"/>
                </a:solidFill>
              </a:rPr>
              <a:t> um gigante mundial", assegura António Campinos, presidente do Instituto Nacional da Propriedade Industrial (INPI). Não é caso para menos. Ainda hoje, a Brisa é todos os meses contactada por empresários do mundo inteiro - dos EUA à Austrália, do Brasil à África do Sul - interessados em perceber melhor como o sistema funciona para poderem também aplicá-lo nos seus países. Mas a empresa aprendeu a lição. </a:t>
            </a:r>
          </a:p>
          <a:p>
            <a:pPr algn="just"/>
            <a:r>
              <a:rPr lang="pt-PT" sz="2500" dirty="0" smtClean="0">
                <a:solidFill>
                  <a:schemeClr val="bg1"/>
                </a:solidFill>
              </a:rPr>
              <a:t>Agora, tem advogados especialistas em patentes e um departamento de inovação que trabalha com uma rede de 60 investigadores. Acabou de ganhar a patente nacional de um sistema de reconhecimento automático de matrículas para cobrança </a:t>
            </a:r>
            <a:r>
              <a:rPr lang="pt-PT" sz="2500" dirty="0" err="1" smtClean="0">
                <a:solidFill>
                  <a:schemeClr val="bg1"/>
                </a:solidFill>
              </a:rPr>
              <a:t>eletrónica</a:t>
            </a:r>
            <a:r>
              <a:rPr lang="pt-PT" sz="2500" dirty="0" smtClean="0">
                <a:solidFill>
                  <a:schemeClr val="bg1"/>
                </a:solidFill>
              </a:rPr>
              <a:t> de portagens e já pediu a extensão dos direitos para os Estados Unidos e para todo o mercado europeu.»</a:t>
            </a:r>
          </a:p>
          <a:p>
            <a:pPr algn="just">
              <a:buNone/>
            </a:pPr>
            <a:r>
              <a:rPr lang="pt-PT" sz="2500" dirty="0" smtClean="0">
                <a:solidFill>
                  <a:schemeClr val="bg1"/>
                </a:solidFill>
              </a:rPr>
              <a:t/>
            </a:r>
            <a:br>
              <a:rPr lang="pt-PT" sz="2500" dirty="0" smtClean="0">
                <a:solidFill>
                  <a:schemeClr val="bg1"/>
                </a:solidFill>
              </a:rPr>
            </a:br>
            <a:endParaRPr lang="pt-PT" sz="2500" dirty="0" smtClean="0">
              <a:solidFill>
                <a:schemeClr val="bg1"/>
              </a:solidFill>
            </a:endParaRPr>
          </a:p>
          <a:p>
            <a:pPr algn="just">
              <a:buNone/>
            </a:pPr>
            <a:r>
              <a:rPr lang="pt-PT" sz="2500" dirty="0" smtClean="0">
                <a:solidFill>
                  <a:schemeClr val="bg1"/>
                </a:solidFill>
              </a:rPr>
              <a:t/>
            </a:r>
            <a:br>
              <a:rPr lang="pt-PT" sz="2500" dirty="0" smtClean="0">
                <a:solidFill>
                  <a:schemeClr val="bg1"/>
                </a:solidFill>
              </a:rPr>
            </a:br>
            <a:r>
              <a:rPr lang="pt-PT" sz="2500" dirty="0" smtClean="0">
                <a:solidFill>
                  <a:schemeClr val="bg1"/>
                </a:solidFill>
              </a:rPr>
              <a:t>Todos estes textos foram  </a:t>
            </a:r>
            <a:r>
              <a:rPr lang="pt-PT" sz="2500" i="1" dirty="0" smtClean="0">
                <a:solidFill>
                  <a:schemeClr val="bg1"/>
                </a:solidFill>
              </a:rPr>
              <a:t>publicados na edição do Expresso de 7 de </a:t>
            </a:r>
            <a:r>
              <a:rPr lang="pt-PT" sz="2500" i="1" dirty="0" err="1" smtClean="0">
                <a:solidFill>
                  <a:schemeClr val="bg1"/>
                </a:solidFill>
              </a:rPr>
              <a:t>agosto</a:t>
            </a:r>
            <a:r>
              <a:rPr lang="pt-PT" sz="2500" i="1" dirty="0" smtClean="0">
                <a:solidFill>
                  <a:schemeClr val="bg1"/>
                </a:solidFill>
              </a:rPr>
              <a:t> de 2010</a:t>
            </a:r>
            <a:endParaRPr lang="pt-PT" sz="2500" dirty="0" smtClean="0">
              <a:solidFill>
                <a:schemeClr val="bg1"/>
              </a:solidFill>
            </a:endParaRPr>
          </a:p>
          <a:p>
            <a:pPr algn="just"/>
            <a:endParaRPr lang="pt-PT" sz="2500" dirty="0" smtClean="0">
              <a:solidFill>
                <a:schemeClr val="bg1"/>
              </a:solidFill>
            </a:endParaRPr>
          </a:p>
        </p:txBody>
      </p:sp>
    </p:spTree>
  </p:cSld>
  <p:clrMapOvr>
    <a:masterClrMapping/>
  </p:clrMapOvr>
  <p:timing>
    <p:tnLst>
      <p:par>
        <p:cTn id="1" dur="indefinite" restart="never" nodeType="tmRoot"/>
      </p:par>
    </p:tnLst>
  </p:timing>
</p:sld>
</file>

<file path=ppt/slides/slide1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VIOLAÇÃO DOS DIREITOS PRIVATIVOS DA PROPRIEDADE INDUSTRIAL </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endParaRPr lang="pt-PT" sz="1800" dirty="0" smtClean="0">
              <a:solidFill>
                <a:schemeClr val="bg1"/>
              </a:solidFill>
            </a:endParaRPr>
          </a:p>
          <a:p>
            <a:pPr algn="just"/>
            <a:r>
              <a:rPr lang="pt-PT" sz="1800" dirty="0" smtClean="0">
                <a:solidFill>
                  <a:schemeClr val="bg1"/>
                </a:solidFill>
              </a:rPr>
              <a:t>PATENTE:  direito ao uso exclusivo (art. 101.º)</a:t>
            </a:r>
          </a:p>
          <a:p>
            <a:pPr algn="just"/>
            <a:endParaRPr lang="pt-PT" sz="1800" dirty="0" smtClean="0">
              <a:solidFill>
                <a:schemeClr val="bg1"/>
              </a:solidFill>
            </a:endParaRPr>
          </a:p>
          <a:p>
            <a:pPr algn="just"/>
            <a:r>
              <a:rPr lang="pt-PT" sz="1800" dirty="0" smtClean="0">
                <a:solidFill>
                  <a:schemeClr val="bg1"/>
                </a:solidFill>
              </a:rPr>
              <a:t>MODELO DE UTILIDADE: direito ao uso exclusivo (art. 144.º)</a:t>
            </a:r>
          </a:p>
          <a:p>
            <a:pPr algn="just"/>
            <a:endParaRPr lang="pt-PT" sz="1800" dirty="0" smtClean="0">
              <a:solidFill>
                <a:schemeClr val="bg1"/>
              </a:solidFill>
            </a:endParaRPr>
          </a:p>
          <a:p>
            <a:pPr algn="just"/>
            <a:r>
              <a:rPr lang="pt-PT" sz="1800" dirty="0" smtClean="0">
                <a:solidFill>
                  <a:schemeClr val="bg1"/>
                </a:solidFill>
              </a:rPr>
              <a:t>DESENHO OU MODELO: direito ao uso exclusivo (art. 203.º)</a:t>
            </a:r>
          </a:p>
          <a:p>
            <a:pPr algn="just"/>
            <a:endParaRPr lang="pt-PT" sz="1800" dirty="0" smtClean="0">
              <a:solidFill>
                <a:schemeClr val="bg1"/>
              </a:solidFill>
            </a:endParaRPr>
          </a:p>
          <a:p>
            <a:pPr algn="just"/>
            <a:r>
              <a:rPr lang="pt-PT" sz="1800" dirty="0" smtClean="0">
                <a:solidFill>
                  <a:schemeClr val="bg1"/>
                </a:solidFill>
              </a:rPr>
              <a:t>MARCA: direito ao uso exclusivo (arts. 224.º, n.º1, 255.º e 258.º)</a:t>
            </a:r>
          </a:p>
          <a:p>
            <a:pPr algn="just"/>
            <a:endParaRPr lang="pt-PT" sz="1800" dirty="0" smtClean="0">
              <a:solidFill>
                <a:schemeClr val="bg1"/>
              </a:solidFill>
            </a:endParaRPr>
          </a:p>
          <a:p>
            <a:pPr algn="just"/>
            <a:r>
              <a:rPr lang="pt-PT" sz="1800" dirty="0" smtClean="0">
                <a:solidFill>
                  <a:schemeClr val="bg1"/>
                </a:solidFill>
              </a:rPr>
              <a:t>DENOMINAÇÃO DE ORIGEM E INDICAÇÃO GEOGRÁFICA:</a:t>
            </a:r>
          </a:p>
          <a:p>
            <a:pPr algn="just"/>
            <a:r>
              <a:rPr lang="pt-PT" sz="1800" dirty="0" smtClean="0">
                <a:solidFill>
                  <a:schemeClr val="bg1"/>
                </a:solidFill>
              </a:rPr>
              <a:t>direito ao uso exclusivo (art. 312.º)</a:t>
            </a:r>
          </a:p>
          <a:p>
            <a:pPr algn="just"/>
            <a:endParaRPr lang="pt-PT" sz="1800" dirty="0" smtClean="0">
              <a:solidFill>
                <a:schemeClr val="bg1"/>
              </a:solidFill>
            </a:endParaRPr>
          </a:p>
          <a:p>
            <a:pPr algn="just"/>
            <a:r>
              <a:rPr lang="pt-PT" sz="1800" dirty="0" smtClean="0">
                <a:solidFill>
                  <a:schemeClr val="bg1"/>
                </a:solidFill>
              </a:rPr>
              <a:t>LOGÓTIPOS: direito ao uso exclusivo (art. 304.º-N)</a:t>
            </a:r>
          </a:p>
          <a:p>
            <a:pPr algn="just"/>
            <a:endParaRPr lang="pt-PT" sz="1800" dirty="0" smtClean="0">
              <a:solidFill>
                <a:schemeClr val="bg1"/>
              </a:solidFill>
            </a:endParaRPr>
          </a:p>
          <a:p>
            <a:pPr algn="just"/>
            <a:r>
              <a:rPr lang="pt-PT" sz="1800" dirty="0" smtClean="0">
                <a:solidFill>
                  <a:schemeClr val="bg1"/>
                </a:solidFill>
              </a:rPr>
              <a:t>TOPOGRAFIA DE  PRODUTOS SEMICONDUTORES: direito ao uso exclusivo (art. 164.º)</a:t>
            </a:r>
          </a:p>
        </p:txBody>
      </p:sp>
    </p:spTree>
  </p:cSld>
  <p:clrMapOvr>
    <a:masterClrMapping/>
  </p:clrMapOvr>
  <p:timing>
    <p:tnLst>
      <p:par>
        <p:cTn id="1" dur="indefinite" restart="never" nodeType="tmRoot"/>
      </p:par>
    </p:tnLst>
  </p:timing>
</p:sld>
</file>

<file path=ppt/slides/slide1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VIOLAÇÃO DOS DIREITOS PRIVATIVOS DA PROPRIEDADE INDUSTRIAL </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endParaRPr lang="pt-PT" sz="1800" dirty="0" smtClean="0">
              <a:solidFill>
                <a:schemeClr val="bg1"/>
              </a:solidFill>
            </a:endParaRPr>
          </a:p>
          <a:p>
            <a:pPr algn="just"/>
            <a:r>
              <a:rPr lang="pt-PT" sz="1800" dirty="0" smtClean="0">
                <a:solidFill>
                  <a:schemeClr val="bg1"/>
                </a:solidFill>
              </a:rPr>
              <a:t>APLICAÇÃO DE SANÇÕES PENAIS:  arts 321.º e ss. do CPI</a:t>
            </a:r>
          </a:p>
          <a:p>
            <a:pPr algn="just"/>
            <a:endParaRPr lang="pt-PT" sz="1800" dirty="0" smtClean="0">
              <a:solidFill>
                <a:schemeClr val="bg1"/>
              </a:solidFill>
            </a:endParaRPr>
          </a:p>
          <a:p>
            <a:pPr algn="just"/>
            <a:r>
              <a:rPr lang="pt-PT" sz="1800" dirty="0" smtClean="0">
                <a:solidFill>
                  <a:schemeClr val="bg1"/>
                </a:solidFill>
              </a:rPr>
              <a:t>ACÇÃO DE PERDAS E DANOS PARA EXIGIR A REPARAÇÃO DE PREJUÍZOS</a:t>
            </a:r>
          </a:p>
          <a:p>
            <a:pPr algn="just"/>
            <a:endParaRPr lang="pt-PT" sz="1800" dirty="0" smtClean="0">
              <a:solidFill>
                <a:schemeClr val="bg1"/>
              </a:solidFill>
            </a:endParaRPr>
          </a:p>
          <a:p>
            <a:pPr algn="just"/>
            <a:r>
              <a:rPr lang="pt-PT" sz="1800" smtClean="0">
                <a:solidFill>
                  <a:schemeClr val="bg1"/>
                </a:solidFill>
              </a:rPr>
              <a:t>PROCEDIMENTOS CAUTELARES</a:t>
            </a:r>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1. A repressão da concorrência desleal é independente da violação dos direitos de propriedade industrial</a:t>
            </a:r>
          </a:p>
          <a:p>
            <a:pPr algn="just"/>
            <a:endParaRPr lang="pt-PT" sz="1800" dirty="0" smtClean="0">
              <a:solidFill>
                <a:schemeClr val="bg1"/>
              </a:solidFill>
            </a:endParaRPr>
          </a:p>
          <a:p>
            <a:pPr algn="just"/>
            <a:r>
              <a:rPr lang="pt-PT" sz="1800" dirty="0" smtClean="0">
                <a:solidFill>
                  <a:schemeClr val="bg1"/>
                </a:solidFill>
              </a:rPr>
              <a:t>Para proteger as empresas comerciais, o legislador criou um outro instrumento, a par dos direitos da propriedade industrial: a concorrência desleal.</a:t>
            </a:r>
          </a:p>
          <a:p>
            <a:pPr algn="just"/>
            <a:endParaRPr lang="pt-PT" sz="1800" dirty="0" smtClean="0">
              <a:solidFill>
                <a:schemeClr val="bg1"/>
              </a:solidFill>
            </a:endParaRPr>
          </a:p>
          <a:p>
            <a:pPr algn="just"/>
            <a:r>
              <a:rPr lang="pt-PT" sz="1800" dirty="0" smtClean="0">
                <a:solidFill>
                  <a:schemeClr val="bg1"/>
                </a:solidFill>
              </a:rPr>
              <a:t>Esta figura assenta na constatação da existência de princípios ético-jurídicos, que devem ser respeitados na competição entre os empresários.</a:t>
            </a:r>
          </a:p>
          <a:p>
            <a:pPr algn="just"/>
            <a:endParaRPr lang="pt-PT" sz="1800" dirty="0" smtClean="0">
              <a:solidFill>
                <a:schemeClr val="bg1"/>
              </a:solidFill>
            </a:endParaRPr>
          </a:p>
          <a:p>
            <a:pPr algn="just"/>
            <a:r>
              <a:rPr lang="pt-PT" sz="1800" dirty="0" smtClean="0">
                <a:solidFill>
                  <a:schemeClr val="bg1"/>
                </a:solidFill>
              </a:rPr>
              <a:t>Assim, o legislador criou uma protecção geral para as empresas, contra as condutas que, estando fora do âmbito da protecção dos direitos específicos da propriedade industrial, podem colocá-las em risco de sofrer prejuízos ou mesmo desaparecer, em virtude de condutas de outrem que implicam violação dos princípios da ética comercial.</a:t>
            </a: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AutoNum type="arabicPeriod"/>
            </a:pPr>
            <a:r>
              <a:rPr lang="pt-PT" sz="1800" b="1" dirty="0" smtClean="0">
                <a:solidFill>
                  <a:schemeClr val="bg1"/>
                </a:solidFill>
              </a:rPr>
              <a:t>A repressão da concorrência desleal é independente da violação dos direitos de propriedade industrial</a:t>
            </a:r>
          </a:p>
          <a:p>
            <a:pPr algn="just"/>
            <a:r>
              <a:rPr lang="pt-PT" sz="1800" dirty="0" smtClean="0">
                <a:solidFill>
                  <a:schemeClr val="bg1"/>
                </a:solidFill>
              </a:rPr>
              <a:t>Destaque-se por um lado que, em princípio, nada obsta a que determinada conduta possa ser considerada como simultaneamente violadora de algum dos comandos contidos nos arts. 317° e 318° do CPI e de um determinado direito de propriedade industrial (</a:t>
            </a:r>
            <a:r>
              <a:rPr lang="pt-PT" sz="1800" dirty="0" err="1" smtClean="0">
                <a:solidFill>
                  <a:schemeClr val="bg1"/>
                </a:solidFill>
              </a:rPr>
              <a:t>v.g</a:t>
            </a:r>
            <a:r>
              <a:rPr lang="pt-PT" sz="1800" dirty="0" smtClean="0">
                <a:solidFill>
                  <a:schemeClr val="bg1"/>
                </a:solidFill>
              </a:rPr>
              <a:t>., de uma marca ou de uma patente de invenção).</a:t>
            </a:r>
          </a:p>
          <a:p>
            <a:pPr algn="just"/>
            <a:endParaRPr lang="pt-PT" sz="1800" b="1" dirty="0" smtClean="0">
              <a:solidFill>
                <a:schemeClr val="bg1"/>
              </a:solidFill>
            </a:endParaRPr>
          </a:p>
          <a:p>
            <a:pPr algn="just"/>
            <a:r>
              <a:rPr lang="pt-PT" sz="1800" dirty="0" smtClean="0">
                <a:solidFill>
                  <a:schemeClr val="bg1"/>
                </a:solidFill>
              </a:rPr>
              <a:t>Por outro lado, poderão existir  casos em que o instituto da concorrência desleal poderá conferir uma protecção que não resulte da propriedade industrial, em virtude de o titular de uma criação nova ou de um sinal distintivo não ter obtido um direito exclusivo (inventos não patenteados, marcas de facto</a:t>
            </a:r>
            <a:r>
              <a:rPr lang="pt-PT" sz="1800" smtClean="0">
                <a:solidFill>
                  <a:schemeClr val="bg1"/>
                </a:solidFill>
              </a:rPr>
              <a:t>, logótipos não </a:t>
            </a:r>
            <a:r>
              <a:rPr lang="pt-PT" sz="1800" dirty="0" smtClean="0">
                <a:solidFill>
                  <a:schemeClr val="bg1"/>
                </a:solidFill>
              </a:rPr>
              <a:t>registados, etc.).</a:t>
            </a:r>
          </a:p>
          <a:p>
            <a:pPr algn="just"/>
            <a:endParaRPr lang="pt-PT" sz="1800" dirty="0" smtClean="0">
              <a:solidFill>
                <a:schemeClr val="bg1"/>
              </a:solidFill>
            </a:endParaRPr>
          </a:p>
          <a:p>
            <a:pPr algn="just"/>
            <a:r>
              <a:rPr lang="pt-PT" sz="1800" dirty="0" smtClean="0">
                <a:solidFill>
                  <a:schemeClr val="bg1"/>
                </a:solidFill>
              </a:rPr>
              <a:t>Trata-se, contudo de dois institutos são autónomos: a verificação dos pressupostos da concorrência desleal é independente da infracção de qualquer direito de propriedade industrial.</a:t>
            </a: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 Noção de concorrência desleal </a:t>
            </a:r>
          </a:p>
          <a:p>
            <a:pPr algn="just">
              <a:buNone/>
            </a:pPr>
            <a:r>
              <a:rPr lang="pt-PT" sz="1800" b="1" dirty="0" smtClean="0">
                <a:solidFill>
                  <a:schemeClr val="bg1"/>
                </a:solidFill>
              </a:rPr>
              <a:t>2.1. A noção de concorrência desleal está prevista no corpo do art. 317º do CPI. </a:t>
            </a:r>
          </a:p>
          <a:p>
            <a:pPr algn="just"/>
            <a:endParaRPr lang="pt-PT" sz="1800" dirty="0" smtClean="0">
              <a:solidFill>
                <a:schemeClr val="bg1"/>
              </a:solidFill>
            </a:endParaRPr>
          </a:p>
          <a:p>
            <a:pPr algn="just"/>
            <a:r>
              <a:rPr lang="pt-PT" sz="1800" dirty="0" smtClean="0">
                <a:solidFill>
                  <a:schemeClr val="bg1"/>
                </a:solidFill>
              </a:rPr>
              <a:t>A enumeração dos actos de concorrência desleal é meramente exemplificativa. </a:t>
            </a:r>
          </a:p>
          <a:p>
            <a:pPr algn="just"/>
            <a:endParaRPr lang="pt-PT" sz="1800" dirty="0" smtClean="0">
              <a:solidFill>
                <a:schemeClr val="bg1"/>
              </a:solidFill>
            </a:endParaRPr>
          </a:p>
          <a:p>
            <a:pPr algn="just"/>
            <a:r>
              <a:rPr lang="pt-PT" sz="1800" dirty="0" smtClean="0">
                <a:solidFill>
                  <a:schemeClr val="bg1"/>
                </a:solidFill>
              </a:rPr>
              <a:t>Logo, desde que um acto de concorrência seja exercido nas condições previstas no art. 317º do CPI, ele é tido como um acto de concorrência desleal, ainda que não caiba nas alíneas do art. 317º ou no art. 318º do CPI. </a:t>
            </a:r>
          </a:p>
          <a:p>
            <a:pPr algn="just"/>
            <a:endParaRPr lang="pt-PT" sz="1800" dirty="0" smtClean="0">
              <a:solidFill>
                <a:schemeClr val="bg1"/>
              </a:solidFill>
            </a:endParaRPr>
          </a:p>
          <a:p>
            <a:pPr algn="just"/>
            <a:r>
              <a:rPr lang="pt-PT" sz="1800" dirty="0" smtClean="0">
                <a:solidFill>
                  <a:schemeClr val="bg1"/>
                </a:solidFill>
              </a:rPr>
              <a:t>O art. 317° apresenta-nos um conceito geral do acto de concorrência desleal, seguido de um enunciado exemplificativo (como claramente exprime o advérbio "nomeadamente:") de certas espécies de situações enquadráveis naquele conceito, ao qual o art. 318° adita um outro tipo de situações também nele abrangíveis. </a:t>
            </a: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 Noção de concorrência desleal </a:t>
            </a:r>
          </a:p>
          <a:p>
            <a:pPr algn="just">
              <a:buNone/>
            </a:pPr>
            <a:r>
              <a:rPr lang="pt-PT" sz="1800" b="1" dirty="0" smtClean="0">
                <a:solidFill>
                  <a:schemeClr val="bg1"/>
                </a:solidFill>
              </a:rPr>
              <a:t>2.1. A noção de concorrência desleal está prevista no corpo do art. 317º do CPI. </a:t>
            </a:r>
          </a:p>
          <a:p>
            <a:pPr algn="just"/>
            <a:endParaRPr lang="pt-PT" sz="1800" dirty="0" smtClean="0">
              <a:solidFill>
                <a:schemeClr val="bg1"/>
              </a:solidFill>
            </a:endParaRPr>
          </a:p>
          <a:p>
            <a:pPr algn="just"/>
            <a:r>
              <a:rPr lang="pt-PT" sz="1800" dirty="0" smtClean="0">
                <a:solidFill>
                  <a:schemeClr val="bg1"/>
                </a:solidFill>
              </a:rPr>
              <a:t>A norma geral caracterizadora é o corpo do artigo 317.º. </a:t>
            </a:r>
          </a:p>
          <a:p>
            <a:pPr algn="just"/>
            <a:endParaRPr lang="pt-PT" sz="1800" dirty="0" smtClean="0">
              <a:solidFill>
                <a:schemeClr val="bg1"/>
              </a:solidFill>
            </a:endParaRPr>
          </a:p>
          <a:p>
            <a:pPr algn="just"/>
            <a:r>
              <a:rPr lang="pt-PT" sz="1800" dirty="0" smtClean="0">
                <a:solidFill>
                  <a:schemeClr val="bg1"/>
                </a:solidFill>
              </a:rPr>
              <a:t>As alíneas do art. 317.º e o art. 318° incluem as hipóteses de ocorrência mais frequente e relevante. </a:t>
            </a:r>
          </a:p>
          <a:p>
            <a:pPr algn="just"/>
            <a:endParaRPr lang="pt-PT" sz="1800" dirty="0" smtClean="0">
              <a:solidFill>
                <a:schemeClr val="bg1"/>
              </a:solidFill>
            </a:endParaRPr>
          </a:p>
          <a:p>
            <a:pPr algn="just"/>
            <a:r>
              <a:rPr lang="pt-PT" sz="1800" dirty="0" smtClean="0">
                <a:solidFill>
                  <a:schemeClr val="bg1"/>
                </a:solidFill>
              </a:rPr>
              <a:t>Assim, o facto de a norma geral tipificadora se localizar no corpo do art. 317° significa que as seis alíneas deste artigo e o art. 318° não configuram tipos legais de infracções, mas sim meras explicitações do conceito geral de acto de concorrência desleal: «acto de concorrência contrário às normas e usos honestos de qualquer ramo da actividade económica».</a:t>
            </a: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 Noção de concorrência desleal </a:t>
            </a:r>
          </a:p>
          <a:p>
            <a:pPr algn="just">
              <a:buNone/>
            </a:pPr>
            <a:r>
              <a:rPr lang="pt-PT" sz="1800" b="1" dirty="0" smtClean="0">
                <a:solidFill>
                  <a:schemeClr val="bg1"/>
                </a:solidFill>
              </a:rPr>
              <a:t>2.2. Explicação do conceito de concorrência desleal previsto no corpo do art. 317º</a:t>
            </a:r>
          </a:p>
          <a:p>
            <a:pPr algn="just"/>
            <a:r>
              <a:rPr lang="pt-PT" sz="1800" dirty="0" smtClean="0">
                <a:solidFill>
                  <a:schemeClr val="bg1"/>
                </a:solidFill>
              </a:rPr>
              <a:t>A) Em primeiro lugar, o acto da concorrência desleal terá de ser um acto de concorrência, ou seja, um acto de captação de clientela de certo ou certos produtos ou serviços para outro ou outros análogos de outra empresa.</a:t>
            </a:r>
          </a:p>
          <a:p>
            <a:pPr algn="just"/>
            <a:endParaRPr lang="pt-PT" sz="1800" dirty="0" smtClean="0">
              <a:solidFill>
                <a:schemeClr val="bg1"/>
              </a:solidFill>
            </a:endParaRPr>
          </a:p>
          <a:p>
            <a:pPr algn="just"/>
            <a:r>
              <a:rPr lang="pt-PT" sz="1800" dirty="0" smtClean="0">
                <a:solidFill>
                  <a:schemeClr val="bg1"/>
                </a:solidFill>
              </a:rPr>
              <a:t>Será necessário que as empresas em confronto exerçam actividades idênticas ou afins:</a:t>
            </a:r>
          </a:p>
          <a:p>
            <a:pPr lvl="1" algn="just"/>
            <a:r>
              <a:rPr lang="pt-PT" sz="1800" dirty="0" smtClean="0">
                <a:solidFill>
                  <a:schemeClr val="bg1"/>
                </a:solidFill>
              </a:rPr>
              <a:t> Serão idênticas, se as empresas produzirem ou comercializarem os mesmos bens económicos. </a:t>
            </a:r>
          </a:p>
          <a:p>
            <a:pPr lvl="1" algn="just"/>
            <a:r>
              <a:rPr lang="pt-PT" sz="1800" dirty="0" smtClean="0">
                <a:solidFill>
                  <a:schemeClr val="bg1"/>
                </a:solidFill>
              </a:rPr>
              <a:t>Serão afins se se referirem a bens diversos, mas destinados a satisfazerem as mesmas necessidades: 		 </a:t>
            </a:r>
          </a:p>
          <a:p>
            <a:pPr lvl="1" algn="just"/>
            <a:r>
              <a:rPr lang="pt-PT" sz="1800" dirty="0" smtClean="0">
                <a:solidFill>
                  <a:schemeClr val="bg1"/>
                </a:solidFill>
              </a:rPr>
              <a:t>O critério  adoptado para detectar a existência desta afinidade, é o de que considera verificada a concorrência sempre que determinado tipo de necessidades do público consumidor seja satisfeito, de modo idêntico ou aproximado, pelos bens produzidos ou negociados por aquelas empresas. Será o caso de haver entre tais bens uma relação de substituição ou de complementaridade.</a:t>
            </a: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 Noção de concorrência desleal </a:t>
            </a:r>
          </a:p>
          <a:p>
            <a:pPr algn="just">
              <a:buNone/>
            </a:pPr>
            <a:r>
              <a:rPr lang="pt-PT" sz="1800" b="1" dirty="0" smtClean="0">
                <a:solidFill>
                  <a:schemeClr val="bg1"/>
                </a:solidFill>
              </a:rPr>
              <a:t>2.2. Explicação do conceito de concorrência desleal previsto no corpo do art. 317º</a:t>
            </a:r>
          </a:p>
          <a:p>
            <a:pPr algn="just"/>
            <a:endParaRPr lang="pt-PT" sz="1800" dirty="0" smtClean="0">
              <a:solidFill>
                <a:schemeClr val="bg1"/>
              </a:solidFill>
            </a:endParaRPr>
          </a:p>
          <a:p>
            <a:pPr algn="just"/>
            <a:r>
              <a:rPr lang="pt-PT" sz="1800" dirty="0" smtClean="0">
                <a:solidFill>
                  <a:schemeClr val="bg1"/>
                </a:solidFill>
              </a:rPr>
              <a:t>B) O acto de concorrência em si pode produzir ou não efeito, captar ou não clientela.</a:t>
            </a:r>
          </a:p>
          <a:p>
            <a:pPr algn="just"/>
            <a:endParaRPr lang="pt-PT" sz="1800" dirty="0" smtClean="0">
              <a:solidFill>
                <a:schemeClr val="bg1"/>
              </a:solidFill>
            </a:endParaRPr>
          </a:p>
          <a:p>
            <a:pPr algn="just"/>
            <a:r>
              <a:rPr lang="pt-PT" sz="1800" dirty="0" smtClean="0">
                <a:solidFill>
                  <a:schemeClr val="bg1"/>
                </a:solidFill>
              </a:rPr>
              <a:t>Contudo, a lei não exige a efectividade do prejuízo da empresa </a:t>
            </a:r>
            <a:r>
              <a:rPr lang="pt-PT" sz="1800" dirty="0" err="1" smtClean="0">
                <a:solidFill>
                  <a:schemeClr val="bg1"/>
                </a:solidFill>
              </a:rPr>
              <a:t>concorrenciada</a:t>
            </a:r>
            <a:r>
              <a:rPr lang="pt-PT" sz="1800" dirty="0" smtClean="0">
                <a:solidFill>
                  <a:schemeClr val="bg1"/>
                </a:solidFill>
              </a:rPr>
              <a:t>.</a:t>
            </a:r>
          </a:p>
          <a:p>
            <a:pPr algn="just"/>
            <a:endParaRPr lang="pt-PT" sz="1800" dirty="0" smtClean="0">
              <a:solidFill>
                <a:schemeClr val="bg1"/>
              </a:solidFill>
            </a:endParaRPr>
          </a:p>
          <a:p>
            <a:pPr algn="just"/>
            <a:r>
              <a:rPr lang="pt-PT" sz="1800" dirty="0" smtClean="0">
                <a:solidFill>
                  <a:schemeClr val="bg1"/>
                </a:solidFill>
              </a:rPr>
              <a:t>Este prejuízo efectivo só é pressuposto legal da indemnização por perdas e danos, visto constituir o dano, que é requisito da responsabilidade civil extracontratual. </a:t>
            </a:r>
          </a:p>
          <a:p>
            <a:pPr algn="just"/>
            <a:endParaRPr lang="pt-PT" sz="1800" dirty="0" smtClean="0">
              <a:solidFill>
                <a:schemeClr val="bg1"/>
              </a:solidFill>
            </a:endParaRPr>
          </a:p>
          <a:p>
            <a:pPr algn="just"/>
            <a:r>
              <a:rPr lang="pt-PT" sz="1800" dirty="0" smtClean="0">
                <a:solidFill>
                  <a:schemeClr val="bg1"/>
                </a:solidFill>
              </a:rPr>
              <a:t>Para a responsabilidade penal, basta que o acto de concorrência seja apto a prejudicar um empresário concorrente, não sendo necessária a efectividade do dano. </a:t>
            </a:r>
          </a:p>
          <a:p>
            <a:pPr algn="just"/>
            <a:endParaRPr lang="pt-PT" sz="1800" dirty="0" smtClean="0">
              <a:solidFill>
                <a:schemeClr val="bg1"/>
              </a:solidFill>
            </a:endParaRPr>
          </a:p>
          <a:p>
            <a:pPr algn="just"/>
            <a:r>
              <a:rPr lang="pt-PT" sz="1800" dirty="0" smtClean="0">
                <a:solidFill>
                  <a:schemeClr val="bg1"/>
                </a:solidFill>
              </a:rPr>
              <a:t>Basta a potencialidade do dano, isto é, a simples idoneidade ou aptidão do acto para provocar, como acto de concorrência, o desvio da clientela.</a:t>
            </a: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1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 Noção de concorrência desleal </a:t>
            </a:r>
          </a:p>
          <a:p>
            <a:pPr algn="just">
              <a:buNone/>
            </a:pPr>
            <a:r>
              <a:rPr lang="pt-PT" sz="1800" b="1" dirty="0" smtClean="0">
                <a:solidFill>
                  <a:schemeClr val="bg1"/>
                </a:solidFill>
              </a:rPr>
              <a:t>2.2. Explicação do conceito de concorrência desleal previsto no corpo do art. 317º</a:t>
            </a:r>
          </a:p>
          <a:p>
            <a:pPr algn="just"/>
            <a:r>
              <a:rPr lang="pt-PT" sz="1800" dirty="0" smtClean="0">
                <a:solidFill>
                  <a:schemeClr val="bg1"/>
                </a:solidFill>
              </a:rPr>
              <a:t>C) É necessário que o acto ou conduta do concorrente viole as normas e usos honestos da actividade. </a:t>
            </a:r>
          </a:p>
          <a:p>
            <a:pPr algn="just"/>
            <a:endParaRPr lang="pt-PT" sz="1800" dirty="0" smtClean="0">
              <a:solidFill>
                <a:schemeClr val="bg1"/>
              </a:solidFill>
            </a:endParaRPr>
          </a:p>
          <a:p>
            <a:pPr algn="just"/>
            <a:r>
              <a:rPr lang="pt-PT" sz="1800" dirty="0" smtClean="0">
                <a:solidFill>
                  <a:schemeClr val="bg1"/>
                </a:solidFill>
              </a:rPr>
              <a:t>Esta expressão do art. 317.º constitui uma referência à consciência ética do empresário médio daquele ramo, da qual terá que ser intérprete o julgador.</a:t>
            </a:r>
          </a:p>
          <a:p>
            <a:pPr algn="just"/>
            <a:endParaRPr lang="pt-PT" sz="1800" dirty="0" smtClean="0">
              <a:solidFill>
                <a:schemeClr val="bg1"/>
              </a:solidFill>
            </a:endParaRPr>
          </a:p>
          <a:p>
            <a:pPr algn="just">
              <a:buNone/>
            </a:pPr>
            <a:endParaRPr lang="pt-PT" sz="1800" b="1" dirty="0" smtClean="0">
              <a:solidFill>
                <a:schemeClr val="bg1"/>
              </a:solidFill>
            </a:endParaRP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 Noção de concorrência desleal </a:t>
            </a:r>
          </a:p>
          <a:p>
            <a:pPr algn="just">
              <a:buNone/>
            </a:pPr>
            <a:r>
              <a:rPr lang="pt-PT" sz="1800" b="1" dirty="0" smtClean="0">
                <a:solidFill>
                  <a:schemeClr val="bg1"/>
                </a:solidFill>
              </a:rPr>
              <a:t>2.2. Explicação do conceito de concorrência desleal previsto no corpo do art. 317º</a:t>
            </a:r>
          </a:p>
          <a:p>
            <a:pPr algn="just">
              <a:buNone/>
            </a:pPr>
            <a:r>
              <a:rPr lang="pt-PT" sz="1800" dirty="0" smtClean="0">
                <a:solidFill>
                  <a:schemeClr val="bg1"/>
                </a:solidFill>
              </a:rPr>
              <a:t>D) Deve distinguir-se a concorrência desleal da concorrência ilícita, proibida ou não autorizada. </a:t>
            </a:r>
          </a:p>
          <a:p>
            <a:pPr algn="just">
              <a:buNone/>
            </a:pPr>
            <a:endParaRPr lang="pt-PT" sz="1800" dirty="0" smtClean="0">
              <a:solidFill>
                <a:schemeClr val="bg1"/>
              </a:solidFill>
            </a:endParaRPr>
          </a:p>
          <a:p>
            <a:pPr algn="just"/>
            <a:r>
              <a:rPr lang="pt-PT" sz="1800" dirty="0" smtClean="0">
                <a:solidFill>
                  <a:schemeClr val="bg1"/>
                </a:solidFill>
              </a:rPr>
              <a:t>A concorrência desleal pressupõe um uso excessivo e anti-ético da liberdade da concorrência.</a:t>
            </a:r>
          </a:p>
          <a:p>
            <a:pPr algn="just">
              <a:buNone/>
            </a:pPr>
            <a:r>
              <a:rPr lang="pt-PT" sz="1800" dirty="0" smtClean="0">
                <a:solidFill>
                  <a:schemeClr val="bg1"/>
                </a:solidFill>
              </a:rPr>
              <a:t> </a:t>
            </a:r>
          </a:p>
          <a:p>
            <a:pPr algn="just"/>
            <a:r>
              <a:rPr lang="pt-PT" sz="1800" dirty="0" smtClean="0">
                <a:solidFill>
                  <a:schemeClr val="bg1"/>
                </a:solidFill>
              </a:rPr>
              <a:t>A concorrência ilícita pressupõe uma violação de norma legal ou de contrato. </a:t>
            </a:r>
          </a:p>
          <a:p>
            <a:pPr algn="just"/>
            <a:endParaRPr lang="pt-PT" sz="1800" dirty="0" smtClean="0">
              <a:solidFill>
                <a:schemeClr val="bg1"/>
              </a:solidFill>
            </a:endParaRPr>
          </a:p>
          <a:p>
            <a:pPr algn="just"/>
            <a:r>
              <a:rPr lang="pt-PT" sz="1800" dirty="0" smtClean="0">
                <a:solidFill>
                  <a:schemeClr val="bg1"/>
                </a:solidFill>
              </a:rPr>
              <a:t>Se o exercício de certa actividade depender de licença ou autorização — não obtida —, ou se o comerciante, por força de lei ou de contrato, estiver proibido ou condicionado no acesso ou não preencher a condição, haverá concorrência ilícita, com efeitos diversos dos da concorrência desleal.</a:t>
            </a: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marL="521208" indent="-457200" algn="just">
              <a:buAutoNum type="arabicPeriod"/>
            </a:pPr>
            <a:r>
              <a:rPr lang="pt-PT" sz="2200" dirty="0" smtClean="0">
                <a:solidFill>
                  <a:schemeClr val="bg1"/>
                </a:solidFill>
              </a:rPr>
              <a:t>Noção de invenção</a:t>
            </a:r>
          </a:p>
          <a:p>
            <a:pPr marL="521208" indent="-457200" algn="just"/>
            <a:r>
              <a:rPr lang="pt-PT" sz="2400" dirty="0" smtClean="0">
                <a:solidFill>
                  <a:schemeClr val="bg1"/>
                </a:solidFill>
              </a:rPr>
              <a:t>A  patente supõe a existência de um direito cujo objecto é uma invenção.</a:t>
            </a:r>
          </a:p>
          <a:p>
            <a:pPr marL="521208" indent="-457200" algn="just"/>
            <a:endParaRPr lang="pt-PT" sz="2400" dirty="0" smtClean="0">
              <a:solidFill>
                <a:schemeClr val="bg1"/>
              </a:solidFill>
            </a:endParaRPr>
          </a:p>
          <a:p>
            <a:pPr marL="521208" indent="-457200" algn="just"/>
            <a:r>
              <a:rPr lang="pt-PT" sz="2400" dirty="0" smtClean="0">
                <a:solidFill>
                  <a:schemeClr val="bg1"/>
                </a:solidFill>
              </a:rPr>
              <a:t>O conceito de invenção não está definido em nenhum normativo, quer português, quer estrangeiro.</a:t>
            </a:r>
          </a:p>
          <a:p>
            <a:pPr marL="521208" indent="-457200" algn="just"/>
            <a:endParaRPr lang="pt-PT" sz="2400" dirty="0" smtClean="0">
              <a:solidFill>
                <a:schemeClr val="bg1"/>
              </a:solidFill>
            </a:endParaRPr>
          </a:p>
          <a:p>
            <a:pPr marL="521208" indent="-457200" algn="just"/>
            <a:r>
              <a:rPr lang="pt-PT" sz="2400" dirty="0" smtClean="0">
                <a:solidFill>
                  <a:schemeClr val="bg1"/>
                </a:solidFill>
              </a:rPr>
              <a:t>Segundo </a:t>
            </a:r>
            <a:r>
              <a:rPr lang="pt-PT" sz="2400" cap="small" dirty="0" smtClean="0">
                <a:solidFill>
                  <a:schemeClr val="bg1"/>
                </a:solidFill>
              </a:rPr>
              <a:t>Miguel </a:t>
            </a:r>
            <a:r>
              <a:rPr lang="pt-PT" sz="2400" cap="small" dirty="0" err="1" smtClean="0">
                <a:solidFill>
                  <a:schemeClr val="bg1"/>
                </a:solidFill>
              </a:rPr>
              <a:t>Pupo</a:t>
            </a:r>
            <a:r>
              <a:rPr lang="pt-PT" sz="2400" cap="small" dirty="0" smtClean="0">
                <a:solidFill>
                  <a:schemeClr val="bg1"/>
                </a:solidFill>
              </a:rPr>
              <a:t> Correia</a:t>
            </a:r>
            <a:r>
              <a:rPr lang="pt-PT" sz="2400" dirty="0" smtClean="0">
                <a:solidFill>
                  <a:schemeClr val="bg1"/>
                </a:solidFill>
              </a:rPr>
              <a:t>, a invenção poderá ser definida como o resultado de uma actuação criativa do espírito humano, consistente em um novo produto, ou um novo processo ou meio técnico para obtenção de produtos.</a:t>
            </a:r>
          </a:p>
          <a:p>
            <a:pPr marL="521208" indent="-457200" algn="just"/>
            <a:endParaRPr lang="pt-PT" sz="2400" dirty="0" smtClean="0">
              <a:solidFill>
                <a:schemeClr val="bg1"/>
              </a:solidFill>
            </a:endParaRPr>
          </a:p>
          <a:p>
            <a:pPr marL="521208" indent="-457200"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1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dirty="0" smtClean="0">
                <a:solidFill>
                  <a:schemeClr val="bg1"/>
                </a:solidFill>
              </a:rPr>
              <a:t>Vejamos agora as categorias de condutas mais frequentemente referenciadas como de concorrência desleal, e por isso mesmo expressamente aludidas nas diversas alíneas do art. 317° e no art. 318°:</a:t>
            </a:r>
          </a:p>
          <a:p>
            <a:pPr algn="just"/>
            <a:endParaRPr lang="pt-PT" sz="1800" dirty="0" smtClean="0">
              <a:solidFill>
                <a:schemeClr val="bg1"/>
              </a:solidFill>
            </a:endParaRPr>
          </a:p>
          <a:p>
            <a:pPr lvl="1" algn="just"/>
            <a:r>
              <a:rPr lang="pt-PT" sz="1800" dirty="0" smtClean="0">
                <a:solidFill>
                  <a:schemeClr val="bg1"/>
                </a:solidFill>
              </a:rPr>
              <a:t>2.3.1. Actos de confusão (em que se integram as condutas previstas no art. 317º al. a) do CPI)</a:t>
            </a:r>
          </a:p>
          <a:p>
            <a:pPr lvl="1" algn="just"/>
            <a:r>
              <a:rPr lang="pt-PT" sz="1800" dirty="0" smtClean="0">
                <a:solidFill>
                  <a:schemeClr val="bg1"/>
                </a:solidFill>
              </a:rPr>
              <a:t>2.3.2. Actos de descrédito (a que se reconduzem as condutas previstas no art. 317º al.b) do CPI)</a:t>
            </a:r>
          </a:p>
          <a:p>
            <a:pPr lvl="1" algn="just"/>
            <a:r>
              <a:rPr lang="pt-PT" sz="1800" dirty="0" smtClean="0">
                <a:solidFill>
                  <a:schemeClr val="bg1"/>
                </a:solidFill>
              </a:rPr>
              <a:t>2.3.3. Actos de apropriação (em que se integram as condutas previstas no art. 317º als. c) a f) do CPI)</a:t>
            </a:r>
          </a:p>
          <a:p>
            <a:pPr lvl="1" algn="just"/>
            <a:r>
              <a:rPr lang="pt-PT" sz="1800" dirty="0" smtClean="0">
                <a:solidFill>
                  <a:schemeClr val="bg1"/>
                </a:solidFill>
              </a:rPr>
              <a:t>2.3.4.Actos de desorganização (art. 318º do CPI, quanto aos actos de desorganização consistentes na divulgação de informações sigilosas de um concorrente, sem o seu consentimento)</a:t>
            </a: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2.3.1. Actos de confusão (em que se integram as condutas previstas no art. 317º al. a) do CPI)</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Actos pelos quais o concorrente procura captar a clientela do </a:t>
            </a:r>
            <a:r>
              <a:rPr lang="pt-PT" sz="1800" dirty="0" err="1" smtClean="0">
                <a:solidFill>
                  <a:schemeClr val="bg1"/>
                </a:solidFill>
              </a:rPr>
              <a:t>concorrenciado</a:t>
            </a:r>
            <a:r>
              <a:rPr lang="pt-PT" sz="1800" dirty="0" smtClean="0">
                <a:solidFill>
                  <a:schemeClr val="bg1"/>
                </a:solidFill>
              </a:rPr>
              <a:t> procurando enganar os clientes, induzindo-os em erro de modo a levá-los a crer que, ao negociar com a empresa ou estabelecimento daquele ou ao adquirir os seus produtos ou serviços, estão a fazê-lo com o </a:t>
            </a:r>
            <a:r>
              <a:rPr lang="pt-PT" sz="1800" dirty="0" err="1" smtClean="0">
                <a:solidFill>
                  <a:schemeClr val="bg1"/>
                </a:solidFill>
              </a:rPr>
              <a:t>concorrenciado</a:t>
            </a:r>
            <a:r>
              <a:rPr lang="pt-PT" sz="1800" dirty="0" smtClean="0">
                <a:solidFill>
                  <a:schemeClr val="bg1"/>
                </a:solidFill>
              </a:rPr>
              <a:t>.</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Exemplo: A empresa ZWO começa a vender rádios com a marca IBM. </a:t>
            </a:r>
          </a:p>
          <a:p>
            <a:pPr algn="just"/>
            <a:r>
              <a:rPr lang="pt-PT" sz="1800" dirty="0" smtClean="0">
                <a:solidFill>
                  <a:schemeClr val="bg1"/>
                </a:solidFill>
              </a:rPr>
              <a:t>Pode gerar-se confusão no espírito do consumidor médio que pensa que se trata de um produto da reputada empresa americana de computadores.</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2.3.1. Actos de confusão (em que se integram as condutas previstas no art. 317º al. a) do CPI)</a:t>
            </a:r>
          </a:p>
          <a:p>
            <a:pPr algn="just"/>
            <a:endParaRPr lang="pt-PT" sz="1800" dirty="0" smtClean="0">
              <a:solidFill>
                <a:schemeClr val="bg1"/>
              </a:solidFill>
            </a:endParaRPr>
          </a:p>
          <a:p>
            <a:pPr algn="just"/>
            <a:r>
              <a:rPr lang="pt-PT" sz="1800" dirty="0" smtClean="0">
                <a:solidFill>
                  <a:schemeClr val="bg1"/>
                </a:solidFill>
              </a:rPr>
              <a:t>Note-se que não será necessária a ocorrência de uma efectiva confusão dos clientes (ou outros terceiros) visados para que exista acto qualificável como de concorrência desleal, mas apenas que haja o perigo de ela se verificar. </a:t>
            </a:r>
          </a:p>
          <a:p>
            <a:pPr algn="just"/>
            <a:endParaRPr lang="pt-PT" sz="1800" dirty="0" smtClean="0">
              <a:solidFill>
                <a:schemeClr val="bg1"/>
              </a:solidFill>
            </a:endParaRPr>
          </a:p>
          <a:p>
            <a:pPr algn="just"/>
            <a:r>
              <a:rPr lang="pt-PT" sz="1800" dirty="0" smtClean="0">
                <a:solidFill>
                  <a:schemeClr val="bg1"/>
                </a:solidFill>
              </a:rPr>
              <a:t>A confundibilidade deverá avaliar-se de acordo com o aspecto geral dos bens em presença e segundo critério idêntico ao preconizado para aquilatar a imitação das marcas, tomando em conta o juízo de um consumidor médio. </a:t>
            </a:r>
          </a:p>
          <a:p>
            <a:pPr algn="just"/>
            <a:endParaRPr lang="pt-PT" sz="1800" dirty="0" smtClean="0">
              <a:solidFill>
                <a:schemeClr val="bg1"/>
              </a:solidFill>
            </a:endParaRPr>
          </a:p>
          <a:p>
            <a:pPr algn="just"/>
            <a:r>
              <a:rPr lang="pt-PT" sz="1800" dirty="0" smtClean="0">
                <a:solidFill>
                  <a:schemeClr val="bg1"/>
                </a:solidFill>
              </a:rPr>
              <a:t>Por outro lado, a confundibilidade reporta-se aos próprios bens referidos nesta alínea a)  (empresa, estabelecimento, produtos ou serviços), e não só aos sinais distintivos que sobre eles incidam.</a:t>
            </a:r>
          </a:p>
          <a:p>
            <a:pPr algn="just"/>
            <a:endParaRPr lang="pt-PT" sz="1800" dirty="0" smtClean="0">
              <a:solidFill>
                <a:schemeClr val="bg1"/>
              </a:solidFill>
            </a:endParaRPr>
          </a:p>
          <a:p>
            <a:pPr algn="just"/>
            <a:endParaRPr lang="pt-PT" sz="1800" dirty="0" smtClean="0">
              <a:solidFill>
                <a:schemeClr val="bg1"/>
              </a:solidFill>
            </a:endParaRP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2.3.1. Actos de confusão (em que se integram as condutas previstas no art. 317º al. a) do CPI)</a:t>
            </a:r>
          </a:p>
          <a:p>
            <a:pPr algn="just"/>
            <a:endParaRPr lang="pt-PT" sz="1800" dirty="0" smtClean="0">
              <a:solidFill>
                <a:schemeClr val="bg1"/>
              </a:solidFill>
            </a:endParaRPr>
          </a:p>
          <a:p>
            <a:pPr algn="just"/>
            <a:r>
              <a:rPr lang="pt-PT" sz="1800" dirty="0" smtClean="0">
                <a:solidFill>
                  <a:schemeClr val="bg1"/>
                </a:solidFill>
              </a:rPr>
              <a:t>Uma das formas mais importantes dos actos de confusão consiste na </a:t>
            </a:r>
            <a:r>
              <a:rPr lang="pt-PT" sz="1800" b="1" dirty="0" smtClean="0">
                <a:solidFill>
                  <a:schemeClr val="bg1"/>
                </a:solidFill>
              </a:rPr>
              <a:t>imitação servil.</a:t>
            </a:r>
          </a:p>
          <a:p>
            <a:pPr algn="just"/>
            <a:r>
              <a:rPr lang="pt-PT" sz="1800" dirty="0" smtClean="0">
                <a:solidFill>
                  <a:schemeClr val="bg1"/>
                </a:solidFill>
              </a:rPr>
              <a:t>Esta traduz-se na reprodução dos produtos de um concorrente, quanto às suas características de formato, confecção ou apresentação. </a:t>
            </a:r>
          </a:p>
          <a:p>
            <a:pPr algn="just"/>
            <a:endParaRPr lang="pt-PT" sz="1800" dirty="0" smtClean="0">
              <a:solidFill>
                <a:schemeClr val="bg1"/>
              </a:solidFill>
            </a:endParaRPr>
          </a:p>
          <a:p>
            <a:pPr algn="just"/>
            <a:r>
              <a:rPr lang="pt-PT" sz="1800" dirty="0" smtClean="0">
                <a:solidFill>
                  <a:schemeClr val="bg1"/>
                </a:solidFill>
              </a:rPr>
              <a:t>Porém, a imitação servil só é proibida se for susceptível de criar confusão entre os produtos,</a:t>
            </a:r>
          </a:p>
          <a:p>
            <a:pPr algn="just"/>
            <a:endParaRPr lang="pt-PT" sz="1800" dirty="0" smtClean="0">
              <a:solidFill>
                <a:schemeClr val="bg1"/>
              </a:solidFill>
            </a:endParaRPr>
          </a:p>
          <a:p>
            <a:pPr algn="just"/>
            <a:r>
              <a:rPr lang="pt-PT" sz="1800" dirty="0" smtClean="0">
                <a:solidFill>
                  <a:schemeClr val="bg1"/>
                </a:solidFill>
              </a:rPr>
              <a:t>Assim, esta não se verificará se, por exemplo os produtos, embora formalmente idênticos, forem diferenciados por marcas distintas. </a:t>
            </a:r>
          </a:p>
          <a:p>
            <a:pPr algn="just"/>
            <a:endParaRPr lang="pt-PT" sz="1800" dirty="0" smtClean="0">
              <a:solidFill>
                <a:schemeClr val="bg1"/>
              </a:solidFill>
            </a:endParaRPr>
          </a:p>
          <a:p>
            <a:pPr algn="just">
              <a:buNone/>
            </a:pPr>
            <a:endParaRPr lang="pt-PT" sz="1800" dirty="0" smtClean="0">
              <a:solidFill>
                <a:schemeClr val="bg1"/>
              </a:solidFill>
            </a:endParaRPr>
          </a:p>
          <a:p>
            <a:pPr algn="just"/>
            <a:endParaRPr lang="pt-PT" sz="1800" dirty="0" smtClean="0">
              <a:solidFill>
                <a:schemeClr val="bg1"/>
              </a:solidFill>
            </a:endParaRP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2.3.2. Actos de descrédito (a que se reconduzem as condutas previstas no art. 317º al.b) do CPI)</a:t>
            </a:r>
          </a:p>
          <a:p>
            <a:pPr algn="just"/>
            <a:endParaRPr lang="pt-PT" sz="1800" b="1"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O concorrente desleal pretende através destes actos ganhar vantagem sobre o </a:t>
            </a:r>
            <a:r>
              <a:rPr lang="pt-PT" sz="1800" dirty="0" err="1" smtClean="0">
                <a:solidFill>
                  <a:schemeClr val="bg1"/>
                </a:solidFill>
              </a:rPr>
              <a:t>concorrenciado</a:t>
            </a:r>
            <a:r>
              <a:rPr lang="pt-PT" sz="1800" dirty="0" smtClean="0">
                <a:solidFill>
                  <a:schemeClr val="bg1"/>
                </a:solidFill>
              </a:rPr>
              <a:t>, denegrindo a reputação de que este goza, por forma a afastar dele a clientela, a prejudicá-lo quanto à obtenção de crédito, etc.</a:t>
            </a:r>
          </a:p>
          <a:p>
            <a:pPr algn="just"/>
            <a:endParaRPr lang="pt-PT" sz="1800" dirty="0" smtClean="0">
              <a:solidFill>
                <a:schemeClr val="bg1"/>
              </a:solidFill>
            </a:endParaRPr>
          </a:p>
          <a:p>
            <a:pPr algn="just">
              <a:buNone/>
            </a:pPr>
            <a:endParaRPr lang="pt-PT" sz="1800" dirty="0" smtClean="0">
              <a:solidFill>
                <a:schemeClr val="bg1"/>
              </a:solidFill>
            </a:endParaRPr>
          </a:p>
          <a:p>
            <a:pPr algn="just"/>
            <a:r>
              <a:rPr lang="pt-PT" sz="1800" dirty="0" smtClean="0">
                <a:solidFill>
                  <a:schemeClr val="bg1"/>
                </a:solidFill>
              </a:rPr>
              <a:t>A reputação do concorrente é a consideração de que, como empresário, ele goza entre o público. </a:t>
            </a:r>
          </a:p>
          <a:p>
            <a:pPr algn="just">
              <a:buNone/>
            </a:pPr>
            <a:endParaRPr lang="pt-PT" sz="1800" b="1" dirty="0" smtClean="0">
              <a:solidFill>
                <a:schemeClr val="bg1"/>
              </a:solidFill>
            </a:endParaRP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2.3.2. Actos de descrédito (a que se reconduzem as condutas previstas no art. 317º al.b) do CPI)</a:t>
            </a:r>
          </a:p>
          <a:p>
            <a:pPr algn="just"/>
            <a:endParaRPr lang="pt-PT" sz="1800" b="1" dirty="0" smtClean="0">
              <a:solidFill>
                <a:schemeClr val="bg1"/>
              </a:solidFill>
            </a:endParaRPr>
          </a:p>
          <a:p>
            <a:pPr algn="just"/>
            <a:r>
              <a:rPr lang="pt-PT" sz="1800" dirty="0" smtClean="0">
                <a:solidFill>
                  <a:schemeClr val="bg1"/>
                </a:solidFill>
              </a:rPr>
              <a:t>Configuram concorrência desleal as falsas afirmações relativas à actividade, ou aquelas que, embora visando a pessoa do empresário </a:t>
            </a:r>
            <a:r>
              <a:rPr lang="pt-PT" sz="1800" dirty="0" err="1" smtClean="0">
                <a:solidFill>
                  <a:schemeClr val="bg1"/>
                </a:solidFill>
              </a:rPr>
              <a:t>concorrenciado</a:t>
            </a:r>
            <a:r>
              <a:rPr lang="pt-PT" sz="1800" dirty="0" smtClean="0">
                <a:solidFill>
                  <a:schemeClr val="bg1"/>
                </a:solidFill>
              </a:rPr>
              <a:t>, se reflectem necessariamente sobre o crédito comercial deste, afectando o aviamento do seu estabelecimento, diminuindo a sua clientela, causando desconfiança ou desorientação nos seus empregados ou fornecedores. </a:t>
            </a:r>
          </a:p>
          <a:p>
            <a:pPr algn="just"/>
            <a:endParaRPr lang="pt-PT" sz="1800" dirty="0" smtClean="0">
              <a:solidFill>
                <a:schemeClr val="bg1"/>
              </a:solidFill>
            </a:endParaRPr>
          </a:p>
          <a:p>
            <a:pPr algn="just"/>
            <a:r>
              <a:rPr lang="pt-PT" sz="1800" dirty="0" smtClean="0">
                <a:solidFill>
                  <a:schemeClr val="bg1"/>
                </a:solidFill>
              </a:rPr>
              <a:t>São exemplos mais frequentes: falsas afirmações de que o comerciante não cumprirá os seus compromissos, ou de que se aproveita dum acidente para vender os produtos danificados, ou que compra produtos para vender para um país inimigo, ou que a sua empresa está à beira da insolvência, etc.</a:t>
            </a:r>
          </a:p>
          <a:p>
            <a:pPr algn="just"/>
            <a:endParaRPr lang="pt-PT" sz="1800" dirty="0" smtClean="0">
              <a:solidFill>
                <a:schemeClr val="bg1"/>
              </a:solidFill>
            </a:endParaRPr>
          </a:p>
          <a:p>
            <a:pPr algn="just"/>
            <a:r>
              <a:rPr lang="pt-PT" sz="1800" dirty="0" smtClean="0">
                <a:solidFill>
                  <a:schemeClr val="bg1"/>
                </a:solidFill>
              </a:rPr>
              <a:t>São também actos de concorrência desleal os actos de publicidade comparativa, pelos quais um concorrente ataca outro exaltando os seus produtos e denegrindo os do outro</a:t>
            </a:r>
          </a:p>
          <a:p>
            <a:pPr algn="just"/>
            <a:endParaRPr lang="pt-PT" sz="1800" b="1" dirty="0" smtClean="0">
              <a:solidFill>
                <a:schemeClr val="bg1"/>
              </a:solidFill>
            </a:endParaRPr>
          </a:p>
          <a:p>
            <a:pPr algn="jus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2.3.3. Actos de apropriação (em que se integram as condutas previstas no art. 317º als. c) a f) do CPI)</a:t>
            </a:r>
          </a:p>
          <a:p>
            <a:pPr algn="just"/>
            <a:endParaRPr lang="pt-PT" sz="1800" b="1" dirty="0" smtClean="0">
              <a:solidFill>
                <a:schemeClr val="bg1"/>
              </a:solidFill>
            </a:endParaRPr>
          </a:p>
          <a:p>
            <a:pPr algn="just"/>
            <a:r>
              <a:rPr lang="pt-PT" sz="1800" dirty="0" smtClean="0">
                <a:solidFill>
                  <a:schemeClr val="bg1"/>
                </a:solidFill>
              </a:rPr>
              <a:t>O concorrente desleal pretende  apoderar-se ou atribuir certos atributos ou vantagens que não lhe pertencem, designadamente: </a:t>
            </a:r>
          </a:p>
          <a:p>
            <a:pPr lvl="1" algn="just"/>
            <a:r>
              <a:rPr lang="pt-PT" sz="1800" dirty="0" smtClean="0">
                <a:solidFill>
                  <a:schemeClr val="bg1"/>
                </a:solidFill>
              </a:rPr>
              <a:t>o prestígio do nome, estabelecimento ou marca do </a:t>
            </a:r>
            <a:r>
              <a:rPr lang="pt-PT" sz="1800" dirty="0" err="1" smtClean="0">
                <a:solidFill>
                  <a:schemeClr val="bg1"/>
                </a:solidFill>
              </a:rPr>
              <a:t>concorrenciado</a:t>
            </a:r>
            <a:r>
              <a:rPr lang="pt-PT" sz="1800" dirty="0" smtClean="0">
                <a:solidFill>
                  <a:schemeClr val="bg1"/>
                </a:solidFill>
              </a:rPr>
              <a:t>; </a:t>
            </a:r>
          </a:p>
          <a:p>
            <a:pPr lvl="1" algn="just"/>
            <a:r>
              <a:rPr lang="pt-PT" sz="1800" dirty="0" smtClean="0">
                <a:solidFill>
                  <a:schemeClr val="bg1"/>
                </a:solidFill>
              </a:rPr>
              <a:t>pretensas vantagens próprias quanto à sua situação económico-financeira, às suas actividades e negócios ou à sua clientela; </a:t>
            </a:r>
          </a:p>
          <a:p>
            <a:pPr lvl="1" algn="just"/>
            <a:r>
              <a:rPr lang="pt-PT" sz="1800" dirty="0" smtClean="0">
                <a:solidFill>
                  <a:schemeClr val="bg1"/>
                </a:solidFill>
              </a:rPr>
              <a:t>pretensas características e origem dos seus próprios produtos.</a:t>
            </a:r>
          </a:p>
          <a:p>
            <a:pPr algn="just">
              <a:buNone/>
            </a:pPr>
            <a:endParaRPr lang="pt-PT" sz="1800" dirty="0" smtClean="0">
              <a:solidFill>
                <a:schemeClr val="bg1"/>
              </a:solidFill>
            </a:endParaRPr>
          </a:p>
          <a:p>
            <a:pPr algn="just"/>
            <a:r>
              <a:rPr lang="pt-PT" sz="1800" dirty="0" smtClean="0">
                <a:solidFill>
                  <a:schemeClr val="bg1"/>
                </a:solidFill>
              </a:rPr>
              <a:t>Entre as referências ou invocações não autorizadas (al. c)) não pode deixar de se abranger a utilização da marca alheia, nomeadamente na firma do comerciante, se este for concorrente do titular da marca .</a:t>
            </a:r>
          </a:p>
          <a:p>
            <a:pPr algn="just"/>
            <a:r>
              <a:rPr lang="pt-PT" sz="1800" dirty="0" smtClean="0">
                <a:solidFill>
                  <a:schemeClr val="bg1"/>
                </a:solidFill>
              </a:rPr>
              <a:t>Um caso extremo enquadrável nesta categoria consiste na chamada concorrência parasitária, que se verifica quando o concorrente segue sistematicamente as pisadas da outra empresa, quanto ao lançamento dos produtos, à publicidade, etc. </a:t>
            </a: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algn="just"/>
            <a:r>
              <a:rPr lang="pt-PT" sz="1800" b="1" dirty="0" smtClean="0">
                <a:solidFill>
                  <a:schemeClr val="bg1"/>
                </a:solidFill>
              </a:rPr>
              <a:t>2.3.3. Actos de apropriação (em que se integram as condutas previstas no art. 317º als. c) a f) do CPI)</a:t>
            </a:r>
          </a:p>
          <a:p>
            <a:pPr algn="just"/>
            <a:endParaRPr lang="pt-PT" sz="1800" b="1" dirty="0" smtClean="0">
              <a:solidFill>
                <a:schemeClr val="bg1"/>
              </a:solidFill>
            </a:endParaRPr>
          </a:p>
          <a:p>
            <a:pPr algn="just"/>
            <a:r>
              <a:rPr lang="pt-PT" sz="1800" dirty="0" smtClean="0">
                <a:solidFill>
                  <a:schemeClr val="bg1"/>
                </a:solidFill>
              </a:rPr>
              <a:t>Serão actuações parasitárias os actos de um empresário que tiram ou tentam tirar partido da reputação legitimamente adquirida por terceiro ou das realizações pessoais de outrem.</a:t>
            </a:r>
          </a:p>
          <a:p>
            <a:pPr algn="just"/>
            <a:endParaRPr lang="pt-PT" sz="1800" dirty="0" smtClean="0">
              <a:solidFill>
                <a:schemeClr val="bg1"/>
              </a:solidFill>
            </a:endParaRPr>
          </a:p>
          <a:p>
            <a:pPr algn="just"/>
            <a:r>
              <a:rPr lang="pt-PT" sz="1800" dirty="0" smtClean="0">
                <a:solidFill>
                  <a:schemeClr val="bg1"/>
                </a:solidFill>
              </a:rPr>
              <a:t>Há concorrência desleal porque há risco de confusão ou apropriação indevida de elementos pertencentes a outrem.</a:t>
            </a:r>
          </a:p>
          <a:p>
            <a:pPr algn="just"/>
            <a:r>
              <a:rPr lang="pt-PT" sz="1800" dirty="0" smtClean="0">
                <a:solidFill>
                  <a:schemeClr val="bg1"/>
                </a:solidFill>
              </a:rPr>
              <a:t>Exemplo: estando a marca “Vista Alegre” registada em Portugal para porcelanas, alguém passa a usá-la para materiais de construção.</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lgn="just">
              <a:buNone/>
            </a:pPr>
            <a:r>
              <a:rPr lang="pt-PT" sz="1800" b="1" dirty="0" smtClean="0">
                <a:solidFill>
                  <a:schemeClr val="bg1"/>
                </a:solidFill>
              </a:rPr>
              <a:t>2.3. Categorias de actos de concorrência desleal mais referenciadas</a:t>
            </a:r>
          </a:p>
          <a:p>
            <a:pPr marL="448056" lvl="1" indent="-384048" algn="just">
              <a:buSzPct val="80000"/>
              <a:buFont typeface="Wingdings 2"/>
              <a:buChar char=""/>
            </a:pPr>
            <a:r>
              <a:rPr lang="pt-PT" sz="1800" b="1" dirty="0" smtClean="0">
                <a:solidFill>
                  <a:schemeClr val="bg1"/>
                </a:solidFill>
              </a:rPr>
              <a:t>2.3.4. Actos de desorganização (art. 318º do CPI, quanto aos actos de desorganização consistentes na divulgação de informações sigilosas de um concorrente, sem o seu consentimento)</a:t>
            </a:r>
          </a:p>
          <a:p>
            <a:pPr marL="448056" lvl="1" indent="-384048" algn="just">
              <a:buSzPct val="80000"/>
              <a:buFont typeface="Wingdings 2"/>
              <a:buChar char=""/>
            </a:pPr>
            <a:endParaRPr lang="pt-PT" sz="1800" b="1" dirty="0" smtClean="0">
              <a:solidFill>
                <a:schemeClr val="bg1"/>
              </a:solidFill>
            </a:endParaRPr>
          </a:p>
          <a:p>
            <a:pPr algn="just"/>
            <a:r>
              <a:rPr lang="pt-PT" sz="1800" dirty="0" smtClean="0">
                <a:solidFill>
                  <a:schemeClr val="bg1"/>
                </a:solidFill>
              </a:rPr>
              <a:t>Consistem em condutas pelas quais o concorrente ataca a própria empresa adversária, por exemplo, através de desvio de trabalhadores ou fornecedores desta, incitamento à greve dos seus trabalhadores, venda de produtos ao desbarato, divulgação de segredos da outra, etc.</a:t>
            </a:r>
          </a:p>
          <a:p>
            <a:pPr algn="just"/>
            <a:endParaRPr lang="pt-PT" sz="1800" dirty="0" smtClean="0">
              <a:solidFill>
                <a:schemeClr val="bg1"/>
              </a:solidFill>
            </a:endParaRPr>
          </a:p>
          <a:p>
            <a:pPr algn="just"/>
            <a:r>
              <a:rPr lang="pt-PT" sz="1800" dirty="0" smtClean="0">
                <a:solidFill>
                  <a:schemeClr val="bg1"/>
                </a:solidFill>
              </a:rPr>
              <a:t>O art. 318° contempla apenas um dos mais graves perfis de comportamento enquadráveis nesta categoria, consistente na divulgação de informações sigilosas referentes aos negócios do </a:t>
            </a:r>
            <a:r>
              <a:rPr lang="pt-PT" sz="1800" dirty="0" err="1" smtClean="0">
                <a:solidFill>
                  <a:schemeClr val="bg1"/>
                </a:solidFill>
              </a:rPr>
              <a:t>concorrenciado</a:t>
            </a:r>
            <a:r>
              <a:rPr lang="pt-PT" sz="1800" dirty="0" smtClean="0">
                <a:solidFill>
                  <a:schemeClr val="bg1"/>
                </a:solidFill>
              </a:rPr>
              <a:t>, sem consentimento deste.</a:t>
            </a:r>
          </a:p>
          <a:p>
            <a:pPr marL="448056" lvl="1" indent="-384048" algn="just">
              <a:buSzPct val="80000"/>
              <a:buFont typeface="Wingdings 2"/>
              <a:buChar char=""/>
            </a:pPr>
            <a:endParaRPr lang="pt-PT" sz="1800" b="1" dirty="0" smtClean="0">
              <a:solidFill>
                <a:schemeClr val="bg1"/>
              </a:solidFill>
            </a:endParaRPr>
          </a:p>
          <a:p>
            <a:pPr algn="just"/>
            <a:endParaRPr lang="pt-PT" sz="1800" b="1" dirty="0" smtClean="0">
              <a:solidFill>
                <a:schemeClr val="bg1"/>
              </a:solidFill>
            </a:endParaRPr>
          </a:p>
          <a:p>
            <a:pPr algn="just"/>
            <a:endParaRPr lang="pt-PT" sz="1800" dirty="0" smtClean="0">
              <a:solidFill>
                <a:schemeClr val="bg1"/>
              </a:solidFill>
            </a:endParaRP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1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buNone/>
            </a:pPr>
            <a:r>
              <a:rPr lang="pt-PT" sz="1800" b="1" dirty="0" smtClean="0">
                <a:solidFill>
                  <a:schemeClr val="bg1"/>
                </a:solidFill>
              </a:rPr>
              <a:t>3. Meios preventivos e de reacção à concorrência desleal</a:t>
            </a:r>
          </a:p>
          <a:p>
            <a:pPr algn="just"/>
            <a:r>
              <a:rPr lang="pt-PT" sz="1800" dirty="0" smtClean="0">
                <a:solidFill>
                  <a:schemeClr val="bg1"/>
                </a:solidFill>
              </a:rPr>
              <a:t>3.1. Providências cautelares – art. 338º-A e ss do CPI</a:t>
            </a:r>
          </a:p>
          <a:p>
            <a:pPr algn="just"/>
            <a:r>
              <a:rPr lang="pt-PT" sz="1800" dirty="0" smtClean="0">
                <a:solidFill>
                  <a:schemeClr val="bg1"/>
                </a:solidFill>
              </a:rPr>
              <a:t>3.2.Responsabilidade </a:t>
            </a:r>
            <a:r>
              <a:rPr lang="pt-PT" sz="1800" dirty="0" err="1" smtClean="0">
                <a:solidFill>
                  <a:schemeClr val="bg1"/>
                </a:solidFill>
              </a:rPr>
              <a:t>contra-ordenacional</a:t>
            </a:r>
            <a:r>
              <a:rPr lang="pt-PT" sz="1800" dirty="0" smtClean="0">
                <a:solidFill>
                  <a:schemeClr val="bg1"/>
                </a:solidFill>
              </a:rPr>
              <a:t> – art. 331º do CPI</a:t>
            </a:r>
          </a:p>
          <a:p>
            <a:pPr algn="just"/>
            <a:r>
              <a:rPr lang="pt-PT" sz="1800" dirty="0" smtClean="0">
                <a:solidFill>
                  <a:schemeClr val="bg1"/>
                </a:solidFill>
              </a:rPr>
              <a:t>3.3. Responsabilidade civil – art. 483º/1, 2ºparte do Código Civil</a:t>
            </a:r>
          </a:p>
          <a:p>
            <a:pPr algn="just"/>
            <a:endParaRPr lang="pt-PT" sz="1800" dirty="0" smtClean="0">
              <a:solidFill>
                <a:schemeClr val="bg1"/>
              </a:solidFill>
            </a:endParaRPr>
          </a:p>
          <a:p>
            <a:pPr algn="just"/>
            <a:r>
              <a:rPr lang="pt-PT" sz="1800" dirty="0" smtClean="0">
                <a:solidFill>
                  <a:schemeClr val="bg1"/>
                </a:solidFill>
              </a:rPr>
              <a:t>A  violação dessas normas e usos honestos da actividade económica deve ser reprimida, quer pela aplicação de sanções penais — que punem o desvio ético-social que tal violação representa —, quer pela aplicação de sanções civis — que asseguram a reparação dos prejuízos indevidamente causados aos empresários por condutas desleais de terceiros.</a:t>
            </a:r>
          </a:p>
          <a:p>
            <a:pPr algn="just"/>
            <a:endParaRPr lang="pt-PT" sz="1800" dirty="0" smtClean="0">
              <a:solidFill>
                <a:schemeClr val="bg1"/>
              </a:solidFill>
            </a:endParaRPr>
          </a:p>
          <a:p>
            <a:pPr algn="just"/>
            <a:r>
              <a:rPr lang="pt-PT" sz="1800" dirty="0" smtClean="0">
                <a:solidFill>
                  <a:schemeClr val="bg1"/>
                </a:solidFill>
              </a:rPr>
              <a:t>A repressão da concorrência desleal visa:</a:t>
            </a:r>
          </a:p>
          <a:p>
            <a:pPr lvl="1" algn="just"/>
            <a:r>
              <a:rPr lang="pt-PT" sz="1800" dirty="0" smtClean="0">
                <a:solidFill>
                  <a:schemeClr val="bg1"/>
                </a:solidFill>
              </a:rPr>
              <a:t>- proteger a reputação comercial e a capacidade de angariação da clientela de cada empresário;</a:t>
            </a:r>
          </a:p>
          <a:p>
            <a:pPr lvl="1" algn="just"/>
            <a:r>
              <a:rPr lang="pt-PT" sz="1800" dirty="0" smtClean="0">
                <a:solidFill>
                  <a:schemeClr val="bg1"/>
                </a:solidFill>
              </a:rPr>
              <a:t>- garantir a possibilidade de cada empresário aceder e expandir-se no mercado sem interferência de terceiros.</a:t>
            </a:r>
          </a:p>
          <a:p>
            <a:pPr algn="just"/>
            <a:endParaRPr lang="pt-PT" sz="1800" dirty="0" smtClean="0">
              <a:solidFill>
                <a:schemeClr val="bg1"/>
              </a:solidFill>
            </a:endParaRPr>
          </a:p>
          <a:p>
            <a:pPr algn="just">
              <a:buNone/>
            </a:pPr>
            <a:endParaRPr lang="pt-PT" sz="1800" dirty="0" smtClean="0">
              <a:solidFill>
                <a:schemeClr val="bg1"/>
              </a:solidFill>
            </a:endParaRPr>
          </a:p>
          <a:p>
            <a:pPr algn="just"/>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Introdução</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algn="just">
              <a:buNone/>
            </a:pPr>
            <a:r>
              <a:rPr lang="pt-PT" sz="2200" b="1" dirty="0" smtClean="0">
                <a:solidFill>
                  <a:schemeClr val="bg1"/>
                </a:solidFill>
              </a:rPr>
              <a:t>1. Âmbito da Propriedade Industrial</a:t>
            </a:r>
          </a:p>
          <a:p>
            <a:pPr algn="just"/>
            <a:r>
              <a:rPr lang="pt-PT" sz="2200" dirty="0" smtClean="0">
                <a:solidFill>
                  <a:schemeClr val="bg1"/>
                </a:solidFill>
              </a:rPr>
              <a:t> </a:t>
            </a:r>
            <a:r>
              <a:rPr lang="pt-PT" sz="2400" dirty="0" smtClean="0">
                <a:solidFill>
                  <a:schemeClr val="bg1"/>
                </a:solidFill>
              </a:rPr>
              <a:t>Art. 1.º do CPI: «A propriedade industrial desempenha a função de garantir a lealdade da concorrência, pela atribuição de direitos privativos sobre os diversos processos técnicos de produção e de desenvolvimento da riqueza».</a:t>
            </a:r>
          </a:p>
          <a:p>
            <a:pPr algn="just"/>
            <a:endParaRPr lang="pt-PT" sz="2400" dirty="0" smtClean="0">
              <a:solidFill>
                <a:schemeClr val="bg1"/>
              </a:solidFill>
            </a:endParaRPr>
          </a:p>
          <a:p>
            <a:pPr algn="just"/>
            <a:r>
              <a:rPr lang="pt-PT" sz="2400" dirty="0" smtClean="0">
                <a:solidFill>
                  <a:schemeClr val="bg1"/>
                </a:solidFill>
              </a:rPr>
              <a:t>A propriedade industrial tem um âmbito específico: protecção das inovações, protecção dos sinais distintivos do comércio e repressão da concorrência desleal.</a:t>
            </a:r>
            <a:endParaRPr lang="pt-PT" sz="2400" dirty="0">
              <a:solidFill>
                <a:schemeClr val="bg1"/>
              </a:solidFill>
            </a:endParaRPr>
          </a:p>
        </p:txBody>
      </p:sp>
      <p:pic>
        <p:nvPicPr>
          <p:cNvPr id="4" name="Imagem 3" descr="CAG9EZ0H.jpg"/>
          <p:cNvPicPr>
            <a:picLocks noChangeAspect="1"/>
          </p:cNvPicPr>
          <p:nvPr/>
        </p:nvPicPr>
        <p:blipFill>
          <a:blip r:embed="rId2" cstate="print"/>
          <a:stretch>
            <a:fillRect/>
          </a:stretch>
        </p:blipFill>
        <p:spPr>
          <a:xfrm>
            <a:off x="1000100" y="5357826"/>
            <a:ext cx="1489440" cy="1044000"/>
          </a:xfrm>
          <a:prstGeom prst="rect">
            <a:avLst/>
          </a:prstGeom>
        </p:spPr>
      </p:pic>
      <p:pic>
        <p:nvPicPr>
          <p:cNvPr id="5" name="Imagem 4" descr="CA0Y26KA.jpg"/>
          <p:cNvPicPr>
            <a:picLocks noChangeAspect="1"/>
          </p:cNvPicPr>
          <p:nvPr/>
        </p:nvPicPr>
        <p:blipFill>
          <a:blip r:embed="rId3" cstate="print"/>
          <a:stretch>
            <a:fillRect/>
          </a:stretch>
        </p:blipFill>
        <p:spPr>
          <a:xfrm>
            <a:off x="3000364" y="5500702"/>
            <a:ext cx="1387102" cy="1152000"/>
          </a:xfrm>
          <a:prstGeom prst="rect">
            <a:avLst/>
          </a:prstGeom>
        </p:spPr>
      </p:pic>
      <p:pic>
        <p:nvPicPr>
          <p:cNvPr id="6" name="Imagem 5" descr="CAHZVAID.jpg"/>
          <p:cNvPicPr>
            <a:picLocks noChangeAspect="1"/>
          </p:cNvPicPr>
          <p:nvPr/>
        </p:nvPicPr>
        <p:blipFill>
          <a:blip r:embed="rId4" cstate="print"/>
          <a:stretch>
            <a:fillRect/>
          </a:stretch>
        </p:blipFill>
        <p:spPr>
          <a:xfrm>
            <a:off x="7429520" y="5778000"/>
            <a:ext cx="1080000" cy="1080000"/>
          </a:xfrm>
          <a:prstGeom prst="rect">
            <a:avLst/>
          </a:prstGeom>
          <a:ln>
            <a:solidFill>
              <a:schemeClr val="tx1"/>
            </a:solidFill>
          </a:ln>
          <a:scene3d>
            <a:camera prst="perspectiveLeft"/>
            <a:lightRig rig="threePt" dir="t"/>
          </a:scene3d>
        </p:spPr>
      </p:pic>
      <p:pic>
        <p:nvPicPr>
          <p:cNvPr id="7" name="Imagem 6" descr="ipac.jpg"/>
          <p:cNvPicPr>
            <a:picLocks noChangeAspect="1"/>
          </p:cNvPicPr>
          <p:nvPr/>
        </p:nvPicPr>
        <p:blipFill>
          <a:blip r:embed="rId5" cstate="print"/>
          <a:stretch>
            <a:fillRect/>
          </a:stretch>
        </p:blipFill>
        <p:spPr>
          <a:xfrm>
            <a:off x="5072066" y="5778000"/>
            <a:ext cx="1556466" cy="1080000"/>
          </a:xfrm>
          <a:prstGeom prst="rect">
            <a:avLst/>
          </a:prstGeom>
          <a:effectLst>
            <a:innerShdw blurRad="63500" dist="50800" dir="8100000">
              <a:prstClr val="black">
                <a:alpha val="50000"/>
              </a:prstClr>
            </a:innerShdw>
          </a:effectLst>
        </p:spPr>
      </p:pic>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marL="521208" indent="-457200" algn="just">
              <a:buAutoNum type="arabicPeriod"/>
            </a:pPr>
            <a:r>
              <a:rPr lang="pt-PT" sz="2200" dirty="0" smtClean="0">
                <a:solidFill>
                  <a:schemeClr val="bg1"/>
                </a:solidFill>
              </a:rPr>
              <a:t>Noção de invenção</a:t>
            </a:r>
          </a:p>
          <a:p>
            <a:pPr marL="521208" indent="-457200" algn="just"/>
            <a:r>
              <a:rPr lang="pt-PT" sz="2400" dirty="0" smtClean="0">
                <a:solidFill>
                  <a:schemeClr val="bg1"/>
                </a:solidFill>
              </a:rPr>
              <a:t>A invenção nasce de uma ideia inventiva.</a:t>
            </a:r>
          </a:p>
          <a:p>
            <a:pPr marL="521208" indent="-457200" algn="just"/>
            <a:endParaRPr lang="pt-PT" sz="2400" dirty="0" smtClean="0">
              <a:solidFill>
                <a:schemeClr val="bg1"/>
              </a:solidFill>
            </a:endParaRPr>
          </a:p>
          <a:p>
            <a:pPr marL="521208" indent="-457200" algn="just"/>
            <a:r>
              <a:rPr lang="pt-PT" sz="2400" dirty="0" smtClean="0">
                <a:solidFill>
                  <a:schemeClr val="bg1"/>
                </a:solidFill>
              </a:rPr>
              <a:t>A ideia inventiva materializa-se na solução técnica de um problema técnico através da utilização de meios técnicos, desde que se mostre susceptível de ser reproduzida.</a:t>
            </a:r>
          </a:p>
          <a:p>
            <a:pPr marL="521208" indent="-457200" algn="just"/>
            <a:endParaRPr lang="pt-PT" sz="2400" dirty="0" smtClean="0">
              <a:solidFill>
                <a:schemeClr val="bg1"/>
              </a:solidFill>
            </a:endParaRPr>
          </a:p>
          <a:p>
            <a:pPr marL="521208" indent="-457200" algn="just"/>
            <a:r>
              <a:rPr lang="pt-PT" sz="2400" dirty="0" smtClean="0">
                <a:solidFill>
                  <a:schemeClr val="bg1"/>
                </a:solidFill>
              </a:rPr>
              <a:t>As descobertas são o ponto de partida das invenções.</a:t>
            </a:r>
          </a:p>
          <a:p>
            <a:pPr marL="521208" indent="-457200"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20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buNone/>
            </a:pPr>
            <a:r>
              <a:rPr lang="pt-PT" sz="1800" b="1" dirty="0" smtClean="0">
                <a:solidFill>
                  <a:schemeClr val="bg1"/>
                </a:solidFill>
              </a:rPr>
              <a:t>3. Meios preventivos e de reacção à concorrência desleal</a:t>
            </a:r>
          </a:p>
          <a:p>
            <a:pPr algn="just"/>
            <a:r>
              <a:rPr lang="pt-PT" sz="1800" dirty="0" smtClean="0">
                <a:solidFill>
                  <a:schemeClr val="bg1"/>
                </a:solidFill>
              </a:rPr>
              <a:t>3.1. Providências cautelares – art. 338º-A e ss do CPI</a:t>
            </a:r>
          </a:p>
          <a:p>
            <a:pPr algn="just"/>
            <a:r>
              <a:rPr lang="pt-PT" sz="1800" dirty="0" smtClean="0">
                <a:solidFill>
                  <a:schemeClr val="bg1"/>
                </a:solidFill>
              </a:rPr>
              <a:t>3.2.Responsabilidade </a:t>
            </a:r>
            <a:r>
              <a:rPr lang="pt-PT" sz="1800" dirty="0" err="1" smtClean="0">
                <a:solidFill>
                  <a:schemeClr val="bg1"/>
                </a:solidFill>
              </a:rPr>
              <a:t>contra-ordenacional</a:t>
            </a:r>
            <a:r>
              <a:rPr lang="pt-PT" sz="1800" dirty="0" smtClean="0">
                <a:solidFill>
                  <a:schemeClr val="bg1"/>
                </a:solidFill>
              </a:rPr>
              <a:t> – art. 331º do CPI</a:t>
            </a:r>
          </a:p>
          <a:p>
            <a:pPr algn="just"/>
            <a:r>
              <a:rPr lang="pt-PT" sz="1800" dirty="0" smtClean="0">
                <a:solidFill>
                  <a:schemeClr val="bg1"/>
                </a:solidFill>
              </a:rPr>
              <a:t>3.3. Responsabilidade civil – art. 483º/1, 2ºparte do Código Civil</a:t>
            </a:r>
          </a:p>
          <a:p>
            <a:pPr algn="just"/>
            <a:endParaRPr lang="pt-PT" sz="1800" dirty="0" smtClean="0">
              <a:solidFill>
                <a:schemeClr val="bg1"/>
              </a:solidFill>
            </a:endParaRPr>
          </a:p>
          <a:p>
            <a:pPr algn="just"/>
            <a:r>
              <a:rPr lang="pt-PT" sz="1800" dirty="0" smtClean="0">
                <a:solidFill>
                  <a:schemeClr val="bg1"/>
                </a:solidFill>
              </a:rPr>
              <a:t>Os actos de concorrência desleal, definidos nos arts. 317.º e 318.º do CPI são punidos, no art. 331.º do CPI, como um ilícito contra-ordenacional. </a:t>
            </a:r>
          </a:p>
          <a:p>
            <a:pPr algn="just">
              <a:buNone/>
            </a:pPr>
            <a:endParaRPr lang="pt-PT" sz="1800" dirty="0" smtClean="0">
              <a:solidFill>
                <a:schemeClr val="bg1"/>
              </a:solidFill>
            </a:endParaRPr>
          </a:p>
          <a:p>
            <a:pPr algn="just"/>
            <a:r>
              <a:rPr lang="pt-PT" sz="1800" dirty="0" smtClean="0">
                <a:solidFill>
                  <a:schemeClr val="bg1"/>
                </a:solidFill>
              </a:rPr>
              <a:t>A concorrência desleal não é qualificada como crime.</a:t>
            </a:r>
          </a:p>
          <a:p>
            <a:pPr algn="just"/>
            <a:endParaRPr lang="pt-PT" sz="1800" b="1" dirty="0" smtClean="0">
              <a:solidFill>
                <a:schemeClr val="bg1"/>
              </a:solidFill>
            </a:endParaRPr>
          </a:p>
          <a:p>
            <a:pPr algn="just"/>
            <a:r>
              <a:rPr lang="pt-PT" sz="1800" dirty="0" smtClean="0">
                <a:solidFill>
                  <a:schemeClr val="bg1"/>
                </a:solidFill>
              </a:rPr>
              <a:t>Diz o art.  331.º do CPI: «É punido com coima de € 3000 a € 30 000, caso se trate de pessoa colectiva, e de € 750 a € 7500, caso se trate de pessoa singular, quem praticar qualquer dos actos de concorrência desleal definidos nos artigos 317.º e 318.º.»</a:t>
            </a:r>
          </a:p>
          <a:p>
            <a:pPr algn="just"/>
            <a:endParaRPr lang="pt-PT" sz="1800" dirty="0" smtClean="0">
              <a:solidFill>
                <a:schemeClr val="bg1"/>
              </a:solidFill>
            </a:endParaRPr>
          </a:p>
          <a:p>
            <a:pPr algn="just"/>
            <a:r>
              <a:rPr lang="pt-PT" sz="1800" dirty="0" smtClean="0">
                <a:solidFill>
                  <a:schemeClr val="bg1"/>
                </a:solidFill>
              </a:rPr>
              <a:t>A lei consagra providências preventivas e repressivas contra actos de concorrência desleal.</a:t>
            </a:r>
          </a:p>
        </p:txBody>
      </p:sp>
    </p:spTree>
  </p:cSld>
  <p:clrMapOvr>
    <a:masterClrMapping/>
  </p:clrMapOvr>
  <p:timing>
    <p:tnLst>
      <p:par>
        <p:cTn id="1" dur="indefinite" restart="never" nodeType="tmRoot"/>
      </p:par>
    </p:tnLst>
  </p:timing>
</p:sld>
</file>

<file path=ppt/slides/slide20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buNone/>
            </a:pPr>
            <a:r>
              <a:rPr lang="pt-PT" sz="1800" b="1" dirty="0" smtClean="0">
                <a:solidFill>
                  <a:schemeClr val="bg1"/>
                </a:solidFill>
              </a:rPr>
              <a:t>3. Meios preventivos e de reacção à concorrência desleal</a:t>
            </a:r>
          </a:p>
          <a:p>
            <a:pPr algn="just"/>
            <a:r>
              <a:rPr lang="pt-PT" sz="1800" dirty="0" smtClean="0">
                <a:solidFill>
                  <a:schemeClr val="bg1"/>
                </a:solidFill>
              </a:rPr>
              <a:t>3.1. Providências cautelares – art. 338º-A e ss do CPI</a:t>
            </a:r>
          </a:p>
          <a:p>
            <a:pPr algn="just"/>
            <a:r>
              <a:rPr lang="pt-PT" sz="1800" dirty="0" smtClean="0">
                <a:solidFill>
                  <a:schemeClr val="bg1"/>
                </a:solidFill>
              </a:rPr>
              <a:t>3.2.Responsabilidade </a:t>
            </a:r>
            <a:r>
              <a:rPr lang="pt-PT" sz="1800" dirty="0" err="1" smtClean="0">
                <a:solidFill>
                  <a:schemeClr val="bg1"/>
                </a:solidFill>
              </a:rPr>
              <a:t>contra-ordenacional</a:t>
            </a:r>
            <a:r>
              <a:rPr lang="pt-PT" sz="1800" dirty="0" smtClean="0">
                <a:solidFill>
                  <a:schemeClr val="bg1"/>
                </a:solidFill>
              </a:rPr>
              <a:t> – art. 331º do CPI</a:t>
            </a:r>
          </a:p>
          <a:p>
            <a:pPr algn="just"/>
            <a:r>
              <a:rPr lang="pt-PT" sz="1800" dirty="0" smtClean="0">
                <a:solidFill>
                  <a:schemeClr val="bg1"/>
                </a:solidFill>
              </a:rPr>
              <a:t>3.3. Responsabilidade civil – art. 483º/1, 2ºparte do Código Civil</a:t>
            </a:r>
          </a:p>
          <a:p>
            <a:pPr algn="just"/>
            <a:endParaRPr lang="pt-PT" sz="1800" dirty="0" smtClean="0">
              <a:solidFill>
                <a:schemeClr val="bg1"/>
              </a:solidFill>
            </a:endParaRPr>
          </a:p>
          <a:p>
            <a:pPr algn="just"/>
            <a:r>
              <a:rPr lang="pt-PT" sz="1800" dirty="0" smtClean="0">
                <a:solidFill>
                  <a:schemeClr val="bg1"/>
                </a:solidFill>
              </a:rPr>
              <a:t>As providências preventivas correspondem às Providências cautelares</a:t>
            </a:r>
            <a:br>
              <a:rPr lang="pt-PT" sz="1800" dirty="0" smtClean="0">
                <a:solidFill>
                  <a:schemeClr val="bg1"/>
                </a:solidFill>
              </a:rPr>
            </a:br>
            <a:r>
              <a:rPr lang="pt-PT" sz="1800" dirty="0" smtClean="0">
                <a:solidFill>
                  <a:schemeClr val="bg1"/>
                </a:solidFill>
              </a:rPr>
              <a:t>( art. 338º-A e ss do CPI), com particular destaque para os arts 338.º-I e ss..</a:t>
            </a:r>
          </a:p>
          <a:p>
            <a:pPr algn="just"/>
            <a:endParaRPr lang="pt-PT" sz="1800" dirty="0" smtClean="0">
              <a:solidFill>
                <a:schemeClr val="bg1"/>
              </a:solidFill>
            </a:endParaRPr>
          </a:p>
          <a:p>
            <a:pPr algn="just"/>
            <a:r>
              <a:rPr lang="pt-PT" sz="1800" dirty="0" smtClean="0">
                <a:solidFill>
                  <a:schemeClr val="bg1"/>
                </a:solidFill>
              </a:rPr>
              <a:t>Diz o n.º1 do art. 338.º-I do CPI: «Sempre que haja  violação ou fundado receio de que outrem cause lesão grave e dificilmente reparável do direito de propriedade industrial, pode o tribunal, a pedido do interessado, decretar as providências adequadas a:</a:t>
            </a:r>
          </a:p>
          <a:p>
            <a:pPr lvl="1" algn="just"/>
            <a:r>
              <a:rPr lang="pt-PT" sz="1800" dirty="0" smtClean="0">
                <a:solidFill>
                  <a:schemeClr val="bg1"/>
                </a:solidFill>
              </a:rPr>
              <a:t>A) Inibir qualquer violação iminente; ou</a:t>
            </a:r>
          </a:p>
          <a:p>
            <a:pPr lvl="1" algn="just"/>
            <a:r>
              <a:rPr lang="pt-PT" sz="1800" dirty="0" smtClean="0">
                <a:solidFill>
                  <a:schemeClr val="bg1"/>
                </a:solidFill>
              </a:rPr>
              <a:t>B) Proibir a continuação da violação.»</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20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CONCORRÊNCIA DESLEAL</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a:buNone/>
            </a:pPr>
            <a:r>
              <a:rPr lang="pt-PT" sz="1800" b="1" dirty="0" smtClean="0">
                <a:solidFill>
                  <a:schemeClr val="bg1"/>
                </a:solidFill>
              </a:rPr>
              <a:t>3. Meios preventivos e de reacção à concorrência desleal</a:t>
            </a:r>
          </a:p>
          <a:p>
            <a:pPr algn="just"/>
            <a:r>
              <a:rPr lang="pt-PT" sz="1800" dirty="0" smtClean="0">
                <a:solidFill>
                  <a:schemeClr val="bg1"/>
                </a:solidFill>
              </a:rPr>
              <a:t>3.1. Providências cautelares – art. 338º-A e ss do CPI</a:t>
            </a:r>
          </a:p>
          <a:p>
            <a:pPr algn="just"/>
            <a:r>
              <a:rPr lang="pt-PT" sz="1800" dirty="0" smtClean="0">
                <a:solidFill>
                  <a:schemeClr val="bg1"/>
                </a:solidFill>
              </a:rPr>
              <a:t>3.2.Responsabilidade </a:t>
            </a:r>
            <a:r>
              <a:rPr lang="pt-PT" sz="1800" dirty="0" err="1" smtClean="0">
                <a:solidFill>
                  <a:schemeClr val="bg1"/>
                </a:solidFill>
              </a:rPr>
              <a:t>contra-ordenacional</a:t>
            </a:r>
            <a:r>
              <a:rPr lang="pt-PT" sz="1800" dirty="0" smtClean="0">
                <a:solidFill>
                  <a:schemeClr val="bg1"/>
                </a:solidFill>
              </a:rPr>
              <a:t> – art. 331º do CPI</a:t>
            </a:r>
          </a:p>
          <a:p>
            <a:pPr algn="just"/>
            <a:r>
              <a:rPr lang="pt-PT" sz="1800" dirty="0" smtClean="0">
                <a:solidFill>
                  <a:schemeClr val="bg1"/>
                </a:solidFill>
              </a:rPr>
              <a:t>3.3. Responsabilidade civil – art. 483º/1, 2ºparte do Código Civil</a:t>
            </a: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O acto de concorrência desleal pode determinar responsabilidade civil, uma vez que tal acto viola disposição legal destinada a proteger interesses alheios.</a:t>
            </a:r>
          </a:p>
          <a:p>
            <a:pPr algn="just"/>
            <a:endParaRPr lang="pt-PT" sz="1800" dirty="0" smtClean="0">
              <a:solidFill>
                <a:schemeClr val="bg1"/>
              </a:solidFill>
            </a:endParaRPr>
          </a:p>
          <a:p>
            <a:pPr algn="just"/>
            <a:r>
              <a:rPr lang="pt-PT" sz="1800" dirty="0" smtClean="0">
                <a:solidFill>
                  <a:schemeClr val="bg1"/>
                </a:solidFill>
              </a:rPr>
              <a:t>Existindo um dano efectivo ou potencial – o dano concorrencial – existirá obrigação de indemnizar de acordo com o art. 483.º, n.º1 do Código Civil.</a:t>
            </a:r>
          </a:p>
          <a:p>
            <a:pPr algn="just"/>
            <a:endParaRPr lang="pt-PT" sz="1800" dirty="0" smtClean="0">
              <a:solidFill>
                <a:schemeClr val="bg1"/>
              </a:solidFill>
            </a:endParaRPr>
          </a:p>
          <a:p>
            <a:pPr algn="just"/>
            <a:r>
              <a:rPr lang="pt-PT" sz="1800" dirty="0" smtClean="0">
                <a:solidFill>
                  <a:schemeClr val="bg1"/>
                </a:solidFill>
              </a:rPr>
              <a:t>Em sede de concorrência desleal, sempre que o lesado alegue a prática de um facto ilícito gerador de danos, basta que faça a prova de que a conduta lesiva potenciou ou permitiu:</a:t>
            </a:r>
          </a:p>
          <a:p>
            <a:pPr lvl="1" algn="just"/>
            <a:r>
              <a:rPr lang="pt-PT" sz="1800" dirty="0" smtClean="0">
                <a:solidFill>
                  <a:schemeClr val="bg1"/>
                </a:solidFill>
              </a:rPr>
              <a:t>- um desvio de clientela; ou </a:t>
            </a:r>
          </a:p>
          <a:p>
            <a:pPr lvl="1" algn="just"/>
            <a:r>
              <a:rPr lang="pt-PT" sz="1800" dirty="0" smtClean="0">
                <a:solidFill>
                  <a:schemeClr val="bg1"/>
                </a:solidFill>
              </a:rPr>
              <a:t>- justificou um benefício que o lesante não obteria se não tivesse ocorrido um acto ilícito e desleal.</a:t>
            </a: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marL="521208" indent="-457200" algn="just">
              <a:buAutoNum type="arabicPeriod"/>
            </a:pPr>
            <a:r>
              <a:rPr lang="pt-PT" sz="2200" dirty="0" smtClean="0">
                <a:solidFill>
                  <a:schemeClr val="bg1"/>
                </a:solidFill>
              </a:rPr>
              <a:t>Noção de invenção</a:t>
            </a:r>
          </a:p>
          <a:p>
            <a:pPr marL="521208" indent="-457200" algn="just"/>
            <a:endParaRPr lang="pt-PT" sz="2200" dirty="0" smtClean="0">
              <a:solidFill>
                <a:schemeClr val="bg1"/>
              </a:solidFill>
            </a:endParaRPr>
          </a:p>
          <a:p>
            <a:pPr marL="521208" indent="-457200" algn="just"/>
            <a:r>
              <a:rPr lang="pt-PT" sz="2200" dirty="0" smtClean="0">
                <a:solidFill>
                  <a:schemeClr val="bg1"/>
                </a:solidFill>
              </a:rPr>
              <a:t>Nos termos do art. 51.º do CPI, podem ser protegidas as invenções que consistam na criação de:</a:t>
            </a:r>
          </a:p>
          <a:p>
            <a:pPr marL="869188" lvl="1" indent="-457200" algn="just">
              <a:buAutoNum type="alphaLcParenR"/>
            </a:pPr>
            <a:endParaRPr lang="pt-PT" sz="2000" dirty="0" smtClean="0">
              <a:solidFill>
                <a:schemeClr val="bg1"/>
              </a:solidFill>
            </a:endParaRPr>
          </a:p>
          <a:p>
            <a:pPr marL="869188" lvl="1" indent="-457200" algn="just">
              <a:buAutoNum type="alphaLcParenR"/>
            </a:pPr>
            <a:r>
              <a:rPr lang="pt-PT" sz="2000" dirty="0" smtClean="0">
                <a:solidFill>
                  <a:schemeClr val="bg1"/>
                </a:solidFill>
              </a:rPr>
              <a:t>Um novo produto, substância ou composição, de qualquer domínio da tecnologia (incluindo um produto composto de matéria biológica, ou que a contenha, ou um processo de a produzir, tratar ou utilizar);</a:t>
            </a:r>
          </a:p>
          <a:p>
            <a:pPr marL="869188" lvl="1" indent="-457200" algn="just">
              <a:buAutoNum type="alphaLcParenR"/>
            </a:pPr>
            <a:endParaRPr lang="pt-PT" sz="2000" dirty="0" smtClean="0">
              <a:solidFill>
                <a:schemeClr val="bg1"/>
              </a:solidFill>
            </a:endParaRPr>
          </a:p>
          <a:p>
            <a:pPr marL="869188" lvl="1" indent="-457200" algn="just">
              <a:buAutoNum type="alphaLcParenR"/>
            </a:pPr>
            <a:endParaRPr lang="pt-PT" sz="2000" dirty="0" smtClean="0">
              <a:solidFill>
                <a:schemeClr val="bg1"/>
              </a:solidFill>
            </a:endParaRPr>
          </a:p>
          <a:p>
            <a:pPr marL="869188" lvl="1" indent="-457200" algn="just">
              <a:buAutoNum type="alphaLcParenR"/>
            </a:pPr>
            <a:r>
              <a:rPr lang="pt-PT" sz="2000" dirty="0" smtClean="0">
                <a:solidFill>
                  <a:schemeClr val="bg1"/>
                </a:solidFill>
              </a:rPr>
              <a:t>Um novo processo ou meio técnico para obtenção de produtos, substâncias ou composições já conhecidas.</a:t>
            </a:r>
            <a:endParaRPr lang="pt-PT" sz="2000" dirty="0">
              <a:solidFill>
                <a:schemeClr val="bg1"/>
              </a:solidFill>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marL="521208" indent="-457200" algn="just">
              <a:buAutoNum type="arabicPeriod"/>
            </a:pPr>
            <a:r>
              <a:rPr lang="pt-PT" sz="2200" dirty="0" smtClean="0">
                <a:solidFill>
                  <a:schemeClr val="bg1"/>
                </a:solidFill>
              </a:rPr>
              <a:t>Noção de invenção</a:t>
            </a:r>
          </a:p>
          <a:p>
            <a:pPr marL="521208" indent="-457200" algn="just"/>
            <a:r>
              <a:rPr lang="pt-PT" sz="2200" dirty="0" smtClean="0">
                <a:solidFill>
                  <a:schemeClr val="bg1"/>
                </a:solidFill>
              </a:rPr>
              <a:t>Nos termos do n.º4 do art. 51.º do CPI, as invenções podem ser protegidas através:</a:t>
            </a:r>
          </a:p>
          <a:p>
            <a:pPr marL="1179576" lvl="2" indent="-457200" algn="just"/>
            <a:r>
              <a:rPr lang="pt-PT" sz="1600" dirty="0" smtClean="0">
                <a:solidFill>
                  <a:schemeClr val="bg1"/>
                </a:solidFill>
              </a:rPr>
              <a:t> </a:t>
            </a:r>
            <a:r>
              <a:rPr lang="pt-PT" sz="2200" dirty="0" smtClean="0">
                <a:solidFill>
                  <a:schemeClr val="bg1"/>
                </a:solidFill>
              </a:rPr>
              <a:t>de patente,</a:t>
            </a:r>
          </a:p>
          <a:p>
            <a:pPr marL="1179576" lvl="2" indent="-457200" algn="just"/>
            <a:r>
              <a:rPr lang="pt-PT" sz="2200" dirty="0" smtClean="0">
                <a:solidFill>
                  <a:schemeClr val="bg1"/>
                </a:solidFill>
              </a:rPr>
              <a:t> ou de modelo de utilidade.</a:t>
            </a:r>
          </a:p>
          <a:p>
            <a:pPr marL="1179576" lvl="2" indent="-457200" algn="just"/>
            <a:endParaRPr lang="pt-PT" sz="2200" dirty="0" smtClean="0">
              <a:solidFill>
                <a:schemeClr val="bg1"/>
              </a:solidFill>
            </a:endParaRPr>
          </a:p>
          <a:p>
            <a:pPr marL="266700" lvl="2" indent="455613" algn="just"/>
            <a:endParaRPr lang="pt-PT" sz="2200" dirty="0" smtClean="0">
              <a:solidFill>
                <a:schemeClr val="bg1"/>
              </a:solidFill>
            </a:endParaRPr>
          </a:p>
          <a:p>
            <a:pPr marL="266700" lvl="2" indent="455613" algn="just"/>
            <a:endParaRPr lang="pt-PT" sz="2200" dirty="0" smtClean="0">
              <a:solidFill>
                <a:schemeClr val="bg1"/>
              </a:solidFill>
            </a:endParaRPr>
          </a:p>
          <a:p>
            <a:pPr marL="266700" lvl="2" indent="455613" algn="just"/>
            <a:r>
              <a:rPr lang="pt-PT" sz="2200" dirty="0" smtClean="0">
                <a:solidFill>
                  <a:schemeClr val="bg1"/>
                </a:solidFill>
              </a:rPr>
              <a:t>Nos termos do n.º 5 do art. 51.º do CPI, o requerente pode requerer simultaneamente ou sucessivamente, para a mesma invenção, uma patente ou um modelo de utilidade.</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marL="521208" indent="-457200" algn="just">
              <a:buNone/>
            </a:pPr>
            <a:r>
              <a:rPr lang="pt-PT" sz="2200" dirty="0" smtClean="0">
                <a:solidFill>
                  <a:schemeClr val="bg1"/>
                </a:solidFill>
              </a:rPr>
              <a:t>2 . Noção de patente e requisitos de patenteabilidade</a:t>
            </a:r>
          </a:p>
          <a:p>
            <a:pPr marL="521208" indent="-457200" algn="just">
              <a:buNone/>
            </a:pPr>
            <a:endParaRPr lang="pt-PT" sz="2200" dirty="0" smtClean="0">
              <a:solidFill>
                <a:schemeClr val="bg1"/>
              </a:solidFill>
            </a:endParaRPr>
          </a:p>
          <a:p>
            <a:pPr marL="521208" indent="-457200" algn="just"/>
            <a:r>
              <a:rPr lang="pt-PT" sz="2200" dirty="0" smtClean="0">
                <a:solidFill>
                  <a:schemeClr val="bg1"/>
                </a:solidFill>
              </a:rPr>
              <a:t>A patente de invenção é um título de propriedade industrial que tem por objecto uma invenção e que  comprova a atribuição ao seu titular do respectivo direito exclusivo.</a:t>
            </a:r>
          </a:p>
          <a:p>
            <a:pPr marL="521208" indent="-457200" algn="just"/>
            <a:endParaRPr lang="pt-PT" sz="2200" dirty="0" smtClean="0">
              <a:solidFill>
                <a:schemeClr val="bg1"/>
              </a:solidFill>
            </a:endParaRPr>
          </a:p>
          <a:p>
            <a:pPr marL="521208" indent="-457200" algn="just"/>
            <a:r>
              <a:rPr lang="pt-PT" sz="2200" dirty="0" smtClean="0">
                <a:solidFill>
                  <a:schemeClr val="bg1"/>
                </a:solidFill>
              </a:rPr>
              <a:t>Os requisitos de patenteabilidades são os seguintes:</a:t>
            </a:r>
          </a:p>
          <a:p>
            <a:pPr marL="896112" lvl="1" indent="-457200" algn="just"/>
            <a:r>
              <a:rPr lang="pt-PT" sz="1800" dirty="0" smtClean="0">
                <a:solidFill>
                  <a:schemeClr val="bg1"/>
                </a:solidFill>
              </a:rPr>
              <a:t>Novidade( arts. 55.º, n.º1 e 56.º, do CPI);</a:t>
            </a:r>
          </a:p>
          <a:p>
            <a:pPr marL="896112" lvl="1" indent="-457200" algn="just"/>
            <a:r>
              <a:rPr lang="pt-PT" sz="1800" dirty="0" smtClean="0">
                <a:solidFill>
                  <a:schemeClr val="bg1"/>
                </a:solidFill>
              </a:rPr>
              <a:t>Actividade inventiva (art. 55.º, n.º2, do CPI);</a:t>
            </a:r>
          </a:p>
          <a:p>
            <a:pPr marL="896112" lvl="1" indent="-457200" algn="just"/>
            <a:r>
              <a:rPr lang="pt-PT" sz="1800" dirty="0" smtClean="0">
                <a:solidFill>
                  <a:schemeClr val="bg1"/>
                </a:solidFill>
              </a:rPr>
              <a:t>Unidade (art. 71.º do CPI)</a:t>
            </a:r>
          </a:p>
          <a:p>
            <a:pPr marL="896112" lvl="1" indent="-457200" algn="just"/>
            <a:r>
              <a:rPr lang="pt-PT" sz="1800" dirty="0" smtClean="0">
                <a:solidFill>
                  <a:schemeClr val="bg1"/>
                </a:solidFill>
              </a:rPr>
              <a:t>Utilidade industrial (art. 55.º, n.º3, do CPI);</a:t>
            </a:r>
          </a:p>
          <a:p>
            <a:pPr marL="896112" lvl="1" indent="-457200" algn="just"/>
            <a:endParaRPr lang="pt-PT" sz="1800" dirty="0" smtClean="0">
              <a:solidFill>
                <a:schemeClr val="bg1"/>
              </a:solidFill>
            </a:endParaRP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lnSpcReduction="10000"/>
          </a:bodyPr>
          <a:lstStyle/>
          <a:p>
            <a:pPr marL="521208" indent="-457200" algn="just">
              <a:buNone/>
            </a:pPr>
            <a:r>
              <a:rPr lang="pt-PT" sz="2200" dirty="0" smtClean="0">
                <a:solidFill>
                  <a:schemeClr val="bg1"/>
                </a:solidFill>
              </a:rPr>
              <a:t>2 . Noção de patente e requisitos de patenteabilidade</a:t>
            </a:r>
          </a:p>
          <a:p>
            <a:pPr marL="521208" indent="-457200" algn="just">
              <a:buNone/>
            </a:pPr>
            <a:r>
              <a:rPr lang="pt-PT" sz="2200" dirty="0" smtClean="0">
                <a:solidFill>
                  <a:schemeClr val="bg1"/>
                </a:solidFill>
              </a:rPr>
              <a:t>2.1 Novidade</a:t>
            </a:r>
          </a:p>
          <a:p>
            <a:pPr marL="521208" indent="-457200" algn="just">
              <a:buNone/>
            </a:pPr>
            <a:endParaRPr lang="pt-PT" sz="2200" dirty="0" smtClean="0">
              <a:solidFill>
                <a:schemeClr val="bg1"/>
              </a:solidFill>
            </a:endParaRPr>
          </a:p>
          <a:p>
            <a:pPr marL="521208" indent="-457200" algn="just"/>
            <a:r>
              <a:rPr lang="pt-PT" sz="2200" dirty="0" smtClean="0">
                <a:solidFill>
                  <a:schemeClr val="bg1"/>
                </a:solidFill>
              </a:rPr>
              <a:t>Uma invenção é considerada nova quando não está compreendida no estado da técnica». (art.55.º, n.º1, do CPI).</a:t>
            </a:r>
          </a:p>
          <a:p>
            <a:pPr marL="521208" indent="-457200" algn="just"/>
            <a:endParaRPr lang="pt-PT" sz="2200" dirty="0" smtClean="0">
              <a:solidFill>
                <a:schemeClr val="bg1"/>
              </a:solidFill>
            </a:endParaRPr>
          </a:p>
          <a:p>
            <a:pPr marL="521208" indent="-457200" algn="just"/>
            <a:r>
              <a:rPr lang="pt-PT" sz="2200" dirty="0" smtClean="0">
                <a:solidFill>
                  <a:schemeClr val="bg1"/>
                </a:solidFill>
              </a:rPr>
              <a:t>O «estado da técnica» compreende:</a:t>
            </a:r>
          </a:p>
          <a:p>
            <a:pPr marL="896112" lvl="1" indent="-457200" algn="just"/>
            <a:r>
              <a:rPr lang="pt-PT" sz="1800" dirty="0" smtClean="0">
                <a:solidFill>
                  <a:schemeClr val="bg1"/>
                </a:solidFill>
              </a:rPr>
              <a:t>Tudo o que, dentro ou fora do País, foi tornado acessível ao público antes da data do pedido de patente, por descrição, utilização ou qualquer outro meio, de modo a poder ser conhecido e explorado por peritos da especialidade (art. 56.º, n.º1);</a:t>
            </a:r>
          </a:p>
          <a:p>
            <a:pPr marL="896112" lvl="1" indent="-457200" algn="just"/>
            <a:r>
              <a:rPr lang="pt-PT" sz="1800" dirty="0" smtClean="0">
                <a:solidFill>
                  <a:schemeClr val="bg1"/>
                </a:solidFill>
              </a:rPr>
              <a:t>Assim como o conteúdo dos pedidos de patentes e modelos de utilidade requeridos para serem válidos em Portugal antes da data do pedido de patente e ainda não publicados (art. 56.º, n.º2).</a:t>
            </a: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marL="521208" indent="-457200" algn="just">
              <a:buNone/>
            </a:pPr>
            <a:r>
              <a:rPr lang="pt-PT" sz="2200" dirty="0" smtClean="0">
                <a:solidFill>
                  <a:schemeClr val="bg1"/>
                </a:solidFill>
              </a:rPr>
              <a:t>2 . Noção de patente e requisitos de patenteabilidade</a:t>
            </a:r>
          </a:p>
          <a:p>
            <a:pPr marL="521208" indent="-457200" algn="just">
              <a:buNone/>
            </a:pPr>
            <a:r>
              <a:rPr lang="pt-PT" sz="2200" dirty="0" smtClean="0">
                <a:solidFill>
                  <a:schemeClr val="bg1"/>
                </a:solidFill>
              </a:rPr>
              <a:t>2.1 Novidade</a:t>
            </a:r>
          </a:p>
          <a:p>
            <a:pPr marL="521208" indent="-457200" algn="just">
              <a:buNone/>
            </a:pPr>
            <a:endParaRPr lang="pt-PT" sz="2200" dirty="0" smtClean="0">
              <a:solidFill>
                <a:schemeClr val="bg1"/>
              </a:solidFill>
            </a:endParaRPr>
          </a:p>
          <a:p>
            <a:pPr marL="521208" indent="-457200" algn="just"/>
            <a:r>
              <a:rPr lang="pt-PT" sz="2200" dirty="0" smtClean="0">
                <a:solidFill>
                  <a:schemeClr val="bg1"/>
                </a:solidFill>
              </a:rPr>
              <a:t>Esta definição baseia-se na </a:t>
            </a:r>
            <a:r>
              <a:rPr lang="pt-PT" sz="2200" i="1" dirty="0" smtClean="0">
                <a:solidFill>
                  <a:schemeClr val="bg1"/>
                </a:solidFill>
              </a:rPr>
              <a:t>Convenção sobre Patente Europeia.</a:t>
            </a:r>
          </a:p>
          <a:p>
            <a:pPr marL="521208" indent="-457200" algn="just">
              <a:buNone/>
            </a:pPr>
            <a:endParaRPr lang="pt-PT" sz="2200" dirty="0" smtClean="0">
              <a:solidFill>
                <a:schemeClr val="bg1"/>
              </a:solidFill>
            </a:endParaRPr>
          </a:p>
          <a:p>
            <a:pPr marL="521208" indent="-457200" algn="just"/>
            <a:r>
              <a:rPr lang="pt-PT" sz="2200" dirty="0" smtClean="0">
                <a:solidFill>
                  <a:schemeClr val="bg1"/>
                </a:solidFill>
              </a:rPr>
              <a:t>Estamos a falar de uma «novidade absoluta»: o estado da técnica compreende tudo aquilo que foi tornado público por meio de uma descrição escrita ou oral, utilização ou qualquer outro meio, antes da data do pedido de patente.</a:t>
            </a:r>
          </a:p>
          <a:p>
            <a:pPr marL="521208" indent="-457200" algn="just"/>
            <a:endParaRPr lang="pt-PT" sz="2200" dirty="0" smtClean="0">
              <a:solidFill>
                <a:schemeClr val="bg1"/>
              </a:solidFill>
            </a:endParaRPr>
          </a:p>
          <a:p>
            <a:pPr marL="521208" indent="-457200" algn="just"/>
            <a:endParaRPr lang="pt-PT" sz="2200" dirty="0" smtClean="0">
              <a:solidFill>
                <a:schemeClr val="bg1"/>
              </a:solidFill>
            </a:endParaRP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a:p>
            <a:pPr marL="521208" indent="-457200" algn="just">
              <a:buNone/>
            </a:pPr>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2.1 Novidade</a:t>
            </a:r>
          </a:p>
          <a:p>
            <a:pPr marL="521208" indent="-457200" algn="just"/>
            <a:r>
              <a:rPr lang="pt-PT" sz="1800" dirty="0" smtClean="0">
                <a:solidFill>
                  <a:schemeClr val="bg1"/>
                </a:solidFill>
              </a:rPr>
              <a:t>Quando é que uma invenção pode não ser nova?</a:t>
            </a:r>
          </a:p>
          <a:p>
            <a:pPr marL="896112" lvl="1" indent="-457200" algn="just"/>
            <a:r>
              <a:rPr lang="pt-PT" sz="1800" dirty="0" smtClean="0">
                <a:solidFill>
                  <a:schemeClr val="bg1"/>
                </a:solidFill>
              </a:rPr>
              <a:t>Quando alguém, sem que o inventor saiba, já havia concebido esta invenção.</a:t>
            </a:r>
          </a:p>
          <a:p>
            <a:pPr marL="896112" lvl="1" indent="-457200" algn="just"/>
            <a:r>
              <a:rPr lang="pt-PT" sz="1800" dirty="0" smtClean="0">
                <a:solidFill>
                  <a:schemeClr val="bg1"/>
                </a:solidFill>
              </a:rPr>
              <a:t>Esta estaria já compreendida no «estado da técnica» e não poderia, por isso, ser objecto de uma patente.</a:t>
            </a: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None/>
            </a:pPr>
            <a:r>
              <a:rPr lang="pt-PT" sz="1800" dirty="0" smtClean="0">
                <a:solidFill>
                  <a:schemeClr val="bg1"/>
                </a:solidFill>
              </a:rPr>
              <a:t>Fundamentação legal: arts. 51.º, n.º1, 55.º, n.º1 e 56.º do CPI.</a:t>
            </a:r>
          </a:p>
          <a:p>
            <a:pPr marL="896112" lvl="1" indent="-457200" algn="just">
              <a:buNone/>
            </a:pPr>
            <a:endParaRPr lang="pt-PT" sz="1800" dirty="0" smtClean="0">
              <a:solidFill>
                <a:schemeClr val="bg1"/>
              </a:solidFill>
            </a:endParaRPr>
          </a:p>
          <a:p>
            <a:pPr marL="896112" lvl="1" indent="-457200" algn="just">
              <a:buNone/>
            </a:pPr>
            <a:r>
              <a:rPr lang="pt-PT" sz="1800" dirty="0" smtClean="0">
                <a:solidFill>
                  <a:schemeClr val="bg1"/>
                </a:solidFill>
              </a:rPr>
              <a:t>Quando o inventor requerer esta patente, ela será:</a:t>
            </a:r>
          </a:p>
          <a:p>
            <a:pPr marL="896112" lvl="1" indent="-457200" algn="just">
              <a:buFontTx/>
              <a:buChar char="-"/>
            </a:pPr>
            <a:r>
              <a:rPr lang="pt-PT" sz="1800" dirty="0" smtClean="0">
                <a:solidFill>
                  <a:schemeClr val="bg1"/>
                </a:solidFill>
              </a:rPr>
              <a:t>Indeferida por falta de novidade;</a:t>
            </a:r>
          </a:p>
          <a:p>
            <a:pPr marL="896112" lvl="1" indent="-457200" algn="just">
              <a:buFontTx/>
              <a:buChar char="-"/>
            </a:pPr>
            <a:r>
              <a:rPr lang="pt-PT" sz="1800" dirty="0" smtClean="0">
                <a:solidFill>
                  <a:schemeClr val="bg1"/>
                </a:solidFill>
              </a:rPr>
              <a:t>Ou deferida, mas declarada nula por falta de novidade constatada posteriormente.</a:t>
            </a:r>
          </a:p>
          <a:p>
            <a:pPr marL="896112" lvl="1" indent="-457200" algn="just">
              <a:buFontTx/>
              <a:buChar char="-"/>
            </a:pPr>
            <a:r>
              <a:rPr lang="pt-PT" sz="1800" dirty="0" smtClean="0">
                <a:solidFill>
                  <a:schemeClr val="bg1"/>
                </a:solidFill>
              </a:rPr>
              <a:t>Fundamentação legal:  art. 113.º, al. a), do CPI.</a:t>
            </a:r>
          </a:p>
          <a:p>
            <a:pPr marL="896112" lvl="1" indent="-457200" algn="just">
              <a:buFontTx/>
              <a:buChar char="-"/>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
        <p:nvSpPr>
          <p:cNvPr id="4" name="Seta para baixo 3"/>
          <p:cNvSpPr/>
          <p:nvPr/>
        </p:nvSpPr>
        <p:spPr>
          <a:xfrm>
            <a:off x="4214810" y="3214686"/>
            <a:ext cx="142876" cy="571504"/>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2.1 Novidade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legislador recorreu ao critério da publicidade da invenção, que está implícito na própria definição de estado da técnica (art. 55.º, n.º1, do CPI).</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Assim, uma invenção não carece de novidade, se alguém já a tiver concebido mas tiver requerido qualquer patente.</a:t>
            </a:r>
          </a:p>
          <a:p>
            <a:pPr marL="521208" indent="-457200" algn="just"/>
            <a:endParaRPr lang="pt-PT" sz="1800" dirty="0" smtClean="0">
              <a:solidFill>
                <a:schemeClr val="bg1"/>
              </a:solidFill>
            </a:endParaRPr>
          </a:p>
          <a:p>
            <a:pPr marL="521208" indent="-457200" algn="just"/>
            <a:r>
              <a:rPr lang="pt-PT" sz="1800" dirty="0" smtClean="0">
                <a:solidFill>
                  <a:schemeClr val="bg1"/>
                </a:solidFill>
              </a:rPr>
              <a:t>Mas atenção: o legislador enumera, no art. 57.º do CPI, certos factos que, apesar de darem publicidade às invenções, não prejudicam a novidade da invenção.</a:t>
            </a:r>
          </a:p>
          <a:p>
            <a:pPr marL="521208" indent="-457200" algn="just"/>
            <a:endParaRPr lang="pt-PT" sz="1800" dirty="0" smtClean="0">
              <a:solidFill>
                <a:schemeClr val="bg1"/>
              </a:solidFill>
            </a:endParaRPr>
          </a:p>
          <a:p>
            <a:pPr marL="521208" indent="-457200" algn="ctr">
              <a:buNone/>
            </a:pPr>
            <a:endParaRPr lang="pt-PT" sz="1800" dirty="0" smtClean="0">
              <a:solidFill>
                <a:schemeClr val="bg1"/>
              </a:solidFill>
            </a:endParaRPr>
          </a:p>
          <a:p>
            <a:pPr marL="521208" indent="-457200" algn="ctr">
              <a:buNone/>
            </a:pPr>
            <a:r>
              <a:rPr lang="pt-PT" sz="1800" dirty="0" smtClean="0">
                <a:solidFill>
                  <a:schemeClr val="bg1"/>
                </a:solidFill>
              </a:rPr>
              <a:t>Divulgações não oponíveis</a:t>
            </a:r>
          </a:p>
          <a:p>
            <a:pPr marL="896112" lvl="1" indent="-457200" algn="just">
              <a:buFontTx/>
              <a:buChar char="-"/>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
        <p:nvSpPr>
          <p:cNvPr id="6" name="Seta para baixo 5"/>
          <p:cNvSpPr/>
          <p:nvPr/>
        </p:nvSpPr>
        <p:spPr>
          <a:xfrm>
            <a:off x="4644008" y="5301208"/>
            <a:ext cx="71438" cy="500066"/>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2.1 Novidade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Divulgações não oponíveis (exemplos):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 O inventor que tiver requerido patente de determinada invenção em qualquer país da União Internacional para a Protecção da Propriedade Industrial, ou da Organização Mundial do Comércio, ou em qualquer organismo intergovernamental competente para conceder direitos que produzam efeitos em Portugal,  terá prioridade para apresentar no nosso País um pedido para essa mesma patente durante 12 meses (art. 12.º, n.º1). Se o fizer nesse prazo, o invento será considerado «novo» e o inventor não perderá o direito à patente, mesmo que, antes da apresentação do pedido, seja formulado outro semelhante, ou o invento seja publicado ou explorado.</a:t>
            </a:r>
          </a:p>
          <a:p>
            <a:pPr marL="521208"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2.1 Novidade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Divulgações não oponíveis (exemplos):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B) As comunicações perante sociedades científicas, associações técnicas profissionais, ou por motivos de concursos, exposições e feiras, oficiais ou oficialmente reconhecidas, se o requerimento da respectiva patente for apresentado em Portugal no prazo de 12 meses.</a:t>
            </a:r>
          </a:p>
          <a:p>
            <a:pPr marL="521208" indent="-457200" algn="just"/>
            <a:endParaRPr lang="pt-PT" sz="1800" dirty="0" smtClean="0">
              <a:solidFill>
                <a:schemeClr val="bg1"/>
              </a:solidFill>
            </a:endParaRPr>
          </a:p>
          <a:p>
            <a:pPr marL="521208" indent="-457200" algn="just"/>
            <a:r>
              <a:rPr lang="pt-PT" sz="1800" dirty="0" smtClean="0">
                <a:solidFill>
                  <a:schemeClr val="bg1"/>
                </a:solidFill>
              </a:rPr>
              <a:t>C) As divulgações resultantes de abuso evidente em relação ao inventor ou seu sucessor por qualquer título, ou de publicações feitas indevidamente pelo INPI.</a:t>
            </a:r>
          </a:p>
          <a:p>
            <a:pPr marL="521208"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Introdução</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algn="just">
              <a:buNone/>
            </a:pPr>
            <a:r>
              <a:rPr lang="pt-PT" sz="2200" b="1" dirty="0" smtClean="0">
                <a:solidFill>
                  <a:schemeClr val="bg1"/>
                </a:solidFill>
              </a:rPr>
              <a:t>1. Âmbito da Propriedade Industrial</a:t>
            </a:r>
          </a:p>
          <a:p>
            <a:pPr algn="just"/>
            <a:endParaRPr lang="pt-PT" sz="2200" dirty="0" smtClean="0">
              <a:solidFill>
                <a:schemeClr val="bg1"/>
              </a:solidFill>
            </a:endParaRPr>
          </a:p>
          <a:p>
            <a:pPr algn="just"/>
            <a:r>
              <a:rPr lang="pt-PT" sz="2200" dirty="0" smtClean="0">
                <a:solidFill>
                  <a:schemeClr val="bg1"/>
                </a:solidFill>
              </a:rPr>
              <a:t> Direitos sobre criações industriais: patentes, modelos de utilidade, desenhos ou modelos industriais.</a:t>
            </a:r>
          </a:p>
          <a:p>
            <a:pPr algn="just"/>
            <a:endParaRPr lang="pt-PT" sz="2200" dirty="0" smtClean="0">
              <a:solidFill>
                <a:schemeClr val="bg1"/>
              </a:solidFill>
            </a:endParaRPr>
          </a:p>
          <a:p>
            <a:pPr algn="just"/>
            <a:r>
              <a:rPr lang="pt-PT" sz="2200" dirty="0" smtClean="0">
                <a:solidFill>
                  <a:schemeClr val="bg1"/>
                </a:solidFill>
              </a:rPr>
              <a:t>Sinais distintivos: marcas, denominações de origem e indicações geográficas, logótipos,.</a:t>
            </a:r>
          </a:p>
          <a:p>
            <a:pPr algn="just"/>
            <a:endParaRPr lang="pt-PT" sz="2200" dirty="0" smtClean="0">
              <a:solidFill>
                <a:schemeClr val="bg1"/>
              </a:solidFill>
            </a:endParaRPr>
          </a:p>
          <a:p>
            <a:pPr algn="just"/>
            <a:r>
              <a:rPr lang="pt-PT" sz="2200" dirty="0" smtClean="0">
                <a:solidFill>
                  <a:schemeClr val="bg1"/>
                </a:solidFill>
              </a:rPr>
              <a:t>Repressão da concorrência desleal.</a:t>
            </a:r>
            <a:endParaRPr lang="pt-PT" sz="2400" dirty="0">
              <a:solidFill>
                <a:schemeClr val="bg1"/>
              </a:solidFill>
            </a:endParaRPr>
          </a:p>
        </p:txBody>
      </p:sp>
      <p:pic>
        <p:nvPicPr>
          <p:cNvPr id="4" name="Picture 3"/>
          <p:cNvPicPr>
            <a:picLocks noChangeAspect="1" noChangeArrowheads="1"/>
          </p:cNvPicPr>
          <p:nvPr/>
        </p:nvPicPr>
        <p:blipFill>
          <a:blip r:embed="rId2" cstate="print"/>
          <a:srcRect/>
          <a:stretch>
            <a:fillRect/>
          </a:stretch>
        </p:blipFill>
        <p:spPr bwMode="auto">
          <a:xfrm>
            <a:off x="785786" y="4714884"/>
            <a:ext cx="1554354" cy="1080000"/>
          </a:xfrm>
          <a:prstGeom prst="rect">
            <a:avLst/>
          </a:prstGeom>
          <a:noFill/>
          <a:ln w="9525">
            <a:noFill/>
            <a:miter lim="800000"/>
            <a:headEnd/>
            <a:tailEnd/>
          </a:ln>
          <a:effectLst>
            <a:innerShdw blurRad="63500" dist="50800" dir="8100000">
              <a:prstClr val="black">
                <a:alpha val="50000"/>
              </a:prstClr>
            </a:innerShdw>
          </a:effectLst>
        </p:spPr>
      </p:pic>
      <p:pic>
        <p:nvPicPr>
          <p:cNvPr id="5" name="Picture 2"/>
          <p:cNvPicPr>
            <a:picLocks noChangeAspect="1" noChangeArrowheads="1"/>
          </p:cNvPicPr>
          <p:nvPr/>
        </p:nvPicPr>
        <p:blipFill>
          <a:blip r:embed="rId3" cstate="print"/>
          <a:srcRect/>
          <a:stretch>
            <a:fillRect/>
          </a:stretch>
        </p:blipFill>
        <p:spPr bwMode="auto">
          <a:xfrm>
            <a:off x="4286248" y="5572140"/>
            <a:ext cx="2482759" cy="1080000"/>
          </a:xfrm>
          <a:prstGeom prst="rect">
            <a:avLst/>
          </a:prstGeom>
          <a:noFill/>
          <a:ln w="9525">
            <a:noFill/>
            <a:miter lim="800000"/>
            <a:headEnd/>
            <a:tailEnd/>
          </a:ln>
          <a:effectLst/>
        </p:spPr>
      </p:pic>
      <p:pic>
        <p:nvPicPr>
          <p:cNvPr id="6" name="Imagem 5" descr="CABBDXGQ.jpg"/>
          <p:cNvPicPr>
            <a:picLocks noChangeAspect="1"/>
          </p:cNvPicPr>
          <p:nvPr/>
        </p:nvPicPr>
        <p:blipFill>
          <a:blip r:embed="rId4" cstate="print"/>
          <a:stretch>
            <a:fillRect/>
          </a:stretch>
        </p:blipFill>
        <p:spPr>
          <a:xfrm>
            <a:off x="1214414" y="6072206"/>
            <a:ext cx="1741936" cy="360000"/>
          </a:xfrm>
          <a:prstGeom prst="rect">
            <a:avLst/>
          </a:prstGeom>
        </p:spPr>
      </p:pic>
      <p:pic>
        <p:nvPicPr>
          <p:cNvPr id="7" name="Imagem 6" descr="tide.jpg"/>
          <p:cNvPicPr>
            <a:picLocks noChangeAspect="1"/>
          </p:cNvPicPr>
          <p:nvPr/>
        </p:nvPicPr>
        <p:blipFill>
          <a:blip r:embed="rId5" cstate="print"/>
          <a:stretch>
            <a:fillRect/>
          </a:stretch>
        </p:blipFill>
        <p:spPr>
          <a:xfrm>
            <a:off x="3714744" y="4500570"/>
            <a:ext cx="1419225" cy="990600"/>
          </a:xfrm>
          <a:prstGeom prst="rect">
            <a:avLst/>
          </a:prstGeom>
        </p:spPr>
      </p:pic>
      <p:pic>
        <p:nvPicPr>
          <p:cNvPr id="8" name="Imagem 7" descr="mercedes.jpg"/>
          <p:cNvPicPr>
            <a:picLocks noChangeAspect="1"/>
          </p:cNvPicPr>
          <p:nvPr/>
        </p:nvPicPr>
        <p:blipFill>
          <a:blip r:embed="rId6" cstate="print"/>
          <a:stretch>
            <a:fillRect/>
          </a:stretch>
        </p:blipFill>
        <p:spPr>
          <a:xfrm>
            <a:off x="6858016" y="5072074"/>
            <a:ext cx="1238250" cy="1152525"/>
          </a:xfrm>
          <a:prstGeom prst="rect">
            <a:avLst/>
          </a:prstGeom>
        </p:spPr>
      </p:pic>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2.2. Actividade inventiva</a:t>
            </a:r>
          </a:p>
          <a:p>
            <a:pPr marL="521208" indent="-457200" algn="just"/>
            <a:endParaRPr lang="pt-PT" sz="1800" dirty="0" smtClean="0">
              <a:solidFill>
                <a:schemeClr val="bg1"/>
              </a:solidFill>
            </a:endParaRPr>
          </a:p>
          <a:p>
            <a:pPr marL="521208" indent="-457200" algn="just"/>
            <a:r>
              <a:rPr lang="pt-PT" sz="1600" dirty="0" smtClean="0">
                <a:solidFill>
                  <a:schemeClr val="bg1"/>
                </a:solidFill>
              </a:rPr>
              <a:t>Não basta que uma invenção seja nova.</a:t>
            </a:r>
          </a:p>
          <a:p>
            <a:pPr marL="521208" indent="-457200" algn="just">
              <a:buNone/>
            </a:pPr>
            <a:endParaRPr lang="pt-PT" sz="1600" dirty="0" smtClean="0">
              <a:solidFill>
                <a:schemeClr val="bg1"/>
              </a:solidFill>
            </a:endParaRPr>
          </a:p>
          <a:p>
            <a:pPr marL="521208" indent="-457200" algn="just"/>
            <a:r>
              <a:rPr lang="pt-PT" sz="1600" dirty="0" smtClean="0">
                <a:solidFill>
                  <a:schemeClr val="bg1"/>
                </a:solidFill>
              </a:rPr>
              <a:t>É preciso também que ela implique actividade inventiva.</a:t>
            </a:r>
          </a:p>
          <a:p>
            <a:pPr marL="521208" indent="-457200" algn="just">
              <a:buNone/>
            </a:pPr>
            <a:endParaRPr lang="pt-PT" sz="1600" dirty="0" smtClean="0">
              <a:solidFill>
                <a:schemeClr val="bg1"/>
              </a:solidFill>
            </a:endParaRPr>
          </a:p>
          <a:p>
            <a:pPr marL="521208" indent="-457200" algn="just"/>
            <a:r>
              <a:rPr lang="pt-PT" sz="1600" dirty="0" smtClean="0">
                <a:solidFill>
                  <a:schemeClr val="bg1"/>
                </a:solidFill>
              </a:rPr>
              <a:t>Nos termos do n.º 2 do art. 55.º, «considera-se que uma invenção implica actividade inventiva se, para um perito na especialidade, não resultar de uma maneira evidente do estado da técnica».</a:t>
            </a:r>
          </a:p>
          <a:p>
            <a:pPr marL="521208" indent="-457200" algn="just">
              <a:buNone/>
            </a:pPr>
            <a:endParaRPr lang="pt-PT" sz="1600" dirty="0" smtClean="0">
              <a:solidFill>
                <a:schemeClr val="bg1"/>
              </a:solidFill>
            </a:endParaRPr>
          </a:p>
          <a:p>
            <a:pPr marL="521208" indent="-457200" algn="just"/>
            <a:r>
              <a:rPr lang="pt-PT" sz="1600" dirty="0" smtClean="0">
                <a:solidFill>
                  <a:schemeClr val="bg1"/>
                </a:solidFill>
              </a:rPr>
              <a:t>É necessário que a invenção produza um efeito inovador. </a:t>
            </a:r>
          </a:p>
          <a:p>
            <a:pPr marL="521208" indent="-457200" algn="just">
              <a:buNone/>
            </a:pPr>
            <a:endParaRPr lang="pt-PT" sz="1600" dirty="0" smtClean="0">
              <a:solidFill>
                <a:schemeClr val="bg1"/>
              </a:solidFill>
            </a:endParaRPr>
          </a:p>
          <a:p>
            <a:pPr marL="521208" indent="-457200" algn="just"/>
            <a:r>
              <a:rPr lang="pt-PT" sz="1600" dirty="0" smtClean="0">
                <a:solidFill>
                  <a:schemeClr val="bg1"/>
                </a:solidFill>
              </a:rPr>
              <a:t>Isto acontecerá se um perito da especialidade, que possua toda a informação constitutiva do estado actual da técnica respectiva, dele não deduzir a inovação que se pretende ver reconhecida como invenção.</a:t>
            </a:r>
          </a:p>
          <a:p>
            <a:pPr marL="521208" indent="-457200" algn="just"/>
            <a:endParaRPr lang="pt-PT" sz="1600" dirty="0" smtClean="0">
              <a:solidFill>
                <a:schemeClr val="bg1"/>
              </a:solidFill>
            </a:endParaRPr>
          </a:p>
          <a:p>
            <a:pPr marL="521208" indent="-457200" algn="just"/>
            <a:r>
              <a:rPr lang="pt-PT" sz="1600" dirty="0" smtClean="0">
                <a:solidFill>
                  <a:schemeClr val="bg1"/>
                </a:solidFill>
              </a:rPr>
              <a:t>Exemplo: se a invenção resolver um problema técnico antigo que não fora resolvido em numerosas tentativas anteriores.</a:t>
            </a:r>
          </a:p>
          <a:p>
            <a:pPr marL="896112" lvl="1" indent="-457200" algn="just">
              <a:buNone/>
            </a:pPr>
            <a:endParaRPr lang="pt-PT" sz="1400" dirty="0" smtClean="0">
              <a:solidFill>
                <a:schemeClr val="bg1"/>
              </a:solidFill>
            </a:endParaRPr>
          </a:p>
          <a:p>
            <a:pPr marL="521208" indent="-457200" algn="just"/>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2.3. Unidade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Art. 71.º do CPI: no mesmo requerimento, não se pode pedir mais do que uma patente nem uma só patente para mais do que uma invenção.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Uma pluralidade de invenções, ligada entre si de tal modo que constituem um único conceito inventivo geral, é considerada uma única invenção.</a:t>
            </a:r>
          </a:p>
          <a:p>
            <a:pPr marL="521208" indent="-457200" algn="just"/>
            <a:endParaRPr lang="pt-PT" sz="1800" dirty="0" smtClean="0">
              <a:solidFill>
                <a:schemeClr val="bg1"/>
              </a:solidFill>
            </a:endParaRPr>
          </a:p>
          <a:p>
            <a:pPr marL="896112" lvl="1" indent="-457200" algn="just">
              <a:buNone/>
            </a:pPr>
            <a:endParaRPr lang="pt-PT" sz="1400" dirty="0" smtClean="0">
              <a:solidFill>
                <a:schemeClr val="bg1"/>
              </a:solidFill>
            </a:endParaRPr>
          </a:p>
          <a:p>
            <a:pPr marL="521208" indent="-457200" algn="just"/>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FontTx/>
              <a:buChar char="-"/>
            </a:pPr>
            <a:endParaRPr lang="pt-PT" sz="1800" dirty="0" smtClean="0">
              <a:solidFill>
                <a:schemeClr val="bg1"/>
              </a:solidFill>
            </a:endParaRP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2.3. Utilidade industrial</a:t>
            </a: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r>
              <a:rPr lang="pt-PT" sz="1800" dirty="0" smtClean="0">
                <a:solidFill>
                  <a:schemeClr val="bg1"/>
                </a:solidFill>
              </a:rPr>
              <a:t>Nos termos do n.º3 do art. 55.º «uma invenção é susceptível de aplicação industrial se o seu objecto puder ser fabricado ou utilizado em qualquer género de indústria ou na agricultura».</a:t>
            </a:r>
          </a:p>
          <a:p>
            <a:pPr marL="521208" indent="-457200" algn="just"/>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r>
              <a:rPr lang="pt-PT" sz="1800" dirty="0" smtClean="0">
                <a:solidFill>
                  <a:schemeClr val="bg1"/>
                </a:solidFill>
              </a:rPr>
              <a:t>Só podem constituir objecto de patente as invenções que permitam uma actividade de produção em série do respectivo objecto ou com ele, numa qualquer actividade económica produtiva em que seja susceptível de ser utilizado ou produzido tal objecto.</a:t>
            </a:r>
          </a:p>
          <a:p>
            <a:pPr marL="521208" indent="-457200" algn="just"/>
            <a:endParaRPr lang="pt-PT" sz="1800" dirty="0" smtClean="0">
              <a:solidFill>
                <a:schemeClr val="bg1"/>
              </a:solidFill>
            </a:endParaRPr>
          </a:p>
          <a:p>
            <a:pPr marL="521208" indent="-457200" algn="just"/>
            <a:r>
              <a:rPr lang="pt-PT" sz="1800" dirty="0" smtClean="0">
                <a:solidFill>
                  <a:schemeClr val="bg1"/>
                </a:solidFill>
              </a:rPr>
              <a:t>A invenção terá de ser susceptível de ser produzida industrialmente, mesmo que depois não tenha qualquer utilização imediata ou nem sequer seja colocada no mercado</a:t>
            </a:r>
          </a:p>
          <a:p>
            <a:pPr marL="896112" lvl="1" indent="-457200" algn="just">
              <a:buNone/>
            </a:pPr>
            <a:r>
              <a:rPr lang="pt-PT" sz="1800" dirty="0" smtClean="0">
                <a:solidFill>
                  <a:schemeClr val="bg1"/>
                </a:solidFill>
              </a:rPr>
              <a:t>	</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2.4. Limitações quanto ao objecto</a:t>
            </a:r>
          </a:p>
          <a:p>
            <a:pPr marL="521208" indent="-457200" algn="just"/>
            <a:r>
              <a:rPr lang="pt-PT" sz="1800" dirty="0" smtClean="0">
                <a:solidFill>
                  <a:schemeClr val="bg1"/>
                </a:solidFill>
              </a:rPr>
              <a:t>Não podem ser patenteadas as descobertas e inventos que, embora dotados de utilidade prática, por qualquer motivo não sejam susceptíveis de servir para uma produção em série.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art. 52.º faz uma delimitação negativa do conceito de invenção. </a:t>
            </a:r>
          </a:p>
          <a:p>
            <a:pPr marL="521208" indent="-457200" algn="just"/>
            <a:r>
              <a:rPr lang="pt-PT" sz="1800" dirty="0" smtClean="0">
                <a:solidFill>
                  <a:schemeClr val="bg1"/>
                </a:solidFill>
              </a:rPr>
              <a:t>Assim, excluem-se :</a:t>
            </a:r>
          </a:p>
          <a:p>
            <a:pPr marL="896112" lvl="1" indent="-457200" algn="just">
              <a:buAutoNum type="alphaLcParenR"/>
            </a:pPr>
            <a:r>
              <a:rPr lang="pt-PT" sz="1400" dirty="0" smtClean="0">
                <a:solidFill>
                  <a:schemeClr val="bg1"/>
                </a:solidFill>
              </a:rPr>
              <a:t>As descobertas, teorias científicas e métodos matemáticos;</a:t>
            </a:r>
          </a:p>
          <a:p>
            <a:pPr marL="896112" lvl="1" indent="-457200" algn="just">
              <a:buAutoNum type="alphaLcParenR"/>
            </a:pPr>
            <a:r>
              <a:rPr lang="pt-PT" sz="1400" dirty="0" smtClean="0">
                <a:solidFill>
                  <a:schemeClr val="bg1"/>
                </a:solidFill>
              </a:rPr>
              <a:t>Os materiais ou substâncias já existentes na natureza e as matérias nucleares;</a:t>
            </a:r>
          </a:p>
          <a:p>
            <a:pPr marL="896112" lvl="1" indent="-457200" algn="just">
              <a:buAutoNum type="alphaLcParenR"/>
            </a:pPr>
            <a:r>
              <a:rPr lang="pt-PT" sz="1400" dirty="0" smtClean="0">
                <a:solidFill>
                  <a:schemeClr val="bg1"/>
                </a:solidFill>
              </a:rPr>
              <a:t>As criações estéticas;</a:t>
            </a:r>
          </a:p>
          <a:p>
            <a:pPr marL="896112" lvl="1" indent="-457200" algn="just">
              <a:buAutoNum type="alphaLcParenR"/>
            </a:pPr>
            <a:r>
              <a:rPr lang="pt-PT" sz="1400" dirty="0" smtClean="0">
                <a:solidFill>
                  <a:schemeClr val="bg1"/>
                </a:solidFill>
              </a:rPr>
              <a:t>Os projectos, princípios e métodos do exercício de actividades intelectuais em matéria de jogo ou no domínio das actividades económicas; e os programas de computadores, como tais, sem qualquer contributo;</a:t>
            </a:r>
          </a:p>
          <a:p>
            <a:pPr marL="896112" lvl="1" indent="-457200" algn="just">
              <a:buAutoNum type="alphaLcParenR"/>
            </a:pPr>
            <a:r>
              <a:rPr lang="pt-PT" sz="1400" dirty="0" smtClean="0">
                <a:solidFill>
                  <a:schemeClr val="bg1"/>
                </a:solidFill>
              </a:rPr>
              <a:t>As apresentações de informação;</a:t>
            </a:r>
          </a:p>
          <a:p>
            <a:pPr marL="896112" lvl="1" indent="-457200" algn="just">
              <a:buAutoNum type="alphaLcParenR"/>
            </a:pPr>
            <a:r>
              <a:rPr lang="pt-PT" sz="1400" dirty="0" smtClean="0">
                <a:solidFill>
                  <a:schemeClr val="bg1"/>
                </a:solidFill>
              </a:rPr>
              <a:t>Os métodos de tratamento cirúrgico ou terapêutico e de diagnóstico aplicados ao corpo humano ou animal – podendo, todavia, ser patenteados os produtos, substâncias e composições utilizadas em qualquer desses métodos.</a:t>
            </a:r>
          </a:p>
          <a:p>
            <a:pPr marL="521208" indent="-457200" algn="just">
              <a:buAutoNum type="alphaLcParenR"/>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Noção de patente e requisitos de patenteabilidade</a:t>
            </a:r>
          </a:p>
          <a:p>
            <a:pPr marL="521208" indent="-457200" algn="just">
              <a:buNone/>
            </a:pPr>
            <a:r>
              <a:rPr lang="pt-PT" sz="1800" dirty="0" smtClean="0">
                <a:solidFill>
                  <a:schemeClr val="bg1"/>
                </a:solidFill>
              </a:rPr>
              <a:t>2.4. Limitações quanto à patente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Certas realidades não podem ser objecto de patente. </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Nos termos do art. 53.º do CPI, não podem ser patenteadas:</a:t>
            </a:r>
          </a:p>
          <a:p>
            <a:pPr marL="896112" lvl="1" indent="-457200" algn="just">
              <a:buAutoNum type="alphaLcParenR"/>
            </a:pPr>
            <a:r>
              <a:rPr lang="pt-PT" sz="1400" dirty="0" smtClean="0">
                <a:solidFill>
                  <a:schemeClr val="bg1"/>
                </a:solidFill>
              </a:rPr>
              <a:t>As invenções cuja utilização seja contrária à lei, à ordem pública, à saúde pública e aos bons costumes;</a:t>
            </a:r>
          </a:p>
          <a:p>
            <a:pPr marL="896112" lvl="1" indent="-457200" algn="just">
              <a:buAutoNum type="alphaLcParenR"/>
            </a:pPr>
            <a:r>
              <a:rPr lang="pt-PT" sz="1400" dirty="0" smtClean="0">
                <a:solidFill>
                  <a:schemeClr val="bg1"/>
                </a:solidFill>
              </a:rPr>
              <a:t>O corpo humano, nos vários estádios da sua constituição e desenvolvimento, bem como a simples descoberta de um dos seus elementos, incluindo a sequência ou a sequência parcial de um gene;</a:t>
            </a:r>
          </a:p>
          <a:p>
            <a:pPr marL="896112" lvl="1" indent="-457200" algn="just">
              <a:buAutoNum type="alphaLcParenR"/>
            </a:pPr>
            <a:r>
              <a:rPr lang="pt-PT" sz="1400" dirty="0" smtClean="0">
                <a:solidFill>
                  <a:schemeClr val="bg1"/>
                </a:solidFill>
              </a:rPr>
              <a:t>As variedades vegetais ou as raças animais, assim como os processos essencialmente biológicos de obtenção de vegetais ou animais.</a:t>
            </a:r>
          </a:p>
          <a:p>
            <a:pPr marL="521208" indent="-457200" algn="just"/>
            <a:endParaRPr lang="pt-PT" sz="1800" dirty="0" smtClean="0">
              <a:solidFill>
                <a:schemeClr val="bg1"/>
              </a:solidFill>
            </a:endParaRPr>
          </a:p>
          <a:p>
            <a:pPr marL="521208" indent="-457200" algn="just"/>
            <a:r>
              <a:rPr lang="pt-PT" sz="1800" dirty="0" smtClean="0">
                <a:solidFill>
                  <a:schemeClr val="bg1"/>
                </a:solidFill>
              </a:rPr>
              <a:t>Contudo, o art. 54.º estabelece algumas restrições a estas proibições, definindo certos casos especiais de patenteabilidade.</a:t>
            </a: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3. Titularidade do direito à patente</a:t>
            </a:r>
          </a:p>
          <a:p>
            <a:pPr marL="521208" indent="-457200" algn="just"/>
            <a:endParaRPr lang="pt-PT" sz="1800" dirty="0" smtClean="0">
              <a:solidFill>
                <a:schemeClr val="bg1"/>
              </a:solidFill>
            </a:endParaRPr>
          </a:p>
          <a:p>
            <a:pPr marL="521208" indent="-457200" algn="just"/>
            <a:r>
              <a:rPr lang="pt-PT" sz="1600" dirty="0" smtClean="0">
                <a:solidFill>
                  <a:schemeClr val="bg1"/>
                </a:solidFill>
              </a:rPr>
              <a:t>Nos termos do art. 58.º do CPI, o direito à patente ou direito de requerer a patente pertence, em princípio, ao inventor ou aos seus sucessores por qualquer título;</a:t>
            </a:r>
          </a:p>
          <a:p>
            <a:pPr marL="521208" indent="-457200" algn="just"/>
            <a:r>
              <a:rPr lang="pt-PT" sz="1600" dirty="0" smtClean="0">
                <a:solidFill>
                  <a:schemeClr val="bg1"/>
                </a:solidFill>
              </a:rPr>
              <a:t>Se forem dois ou mais os inventores, pertencerá em comum a todos eles.</a:t>
            </a:r>
          </a:p>
          <a:p>
            <a:pPr marL="521208" indent="-457200" algn="just"/>
            <a:endParaRPr lang="pt-PT" sz="1600" dirty="0" smtClean="0">
              <a:solidFill>
                <a:schemeClr val="bg1"/>
              </a:solidFill>
            </a:endParaRPr>
          </a:p>
          <a:p>
            <a:pPr marL="521208" indent="-457200" algn="just"/>
            <a:r>
              <a:rPr lang="pt-PT" sz="1600" dirty="0" smtClean="0">
                <a:solidFill>
                  <a:schemeClr val="bg1"/>
                </a:solidFill>
              </a:rPr>
              <a:t>É um direito alienável entre vivos e por morte.</a:t>
            </a:r>
          </a:p>
          <a:p>
            <a:pPr marL="521208" indent="-457200" algn="just"/>
            <a:endParaRPr lang="pt-PT" sz="1600" dirty="0" smtClean="0">
              <a:solidFill>
                <a:schemeClr val="bg1"/>
              </a:solidFill>
            </a:endParaRPr>
          </a:p>
          <a:p>
            <a:pPr marL="521208" indent="-457200" algn="just"/>
            <a:r>
              <a:rPr lang="pt-PT" sz="1600" dirty="0" smtClean="0">
                <a:solidFill>
                  <a:schemeClr val="bg1"/>
                </a:solidFill>
              </a:rPr>
              <a:t>Excepção: a invenção laboral (art. 59.º do CPI)</a:t>
            </a:r>
          </a:p>
          <a:p>
            <a:pPr marL="521208" indent="-457200" algn="just">
              <a:buNone/>
            </a:pPr>
            <a:endParaRPr lang="pt-PT" sz="1600" dirty="0" smtClean="0">
              <a:solidFill>
                <a:schemeClr val="bg1"/>
              </a:solidFill>
            </a:endParaRPr>
          </a:p>
          <a:p>
            <a:pPr marL="521208" indent="-457200" algn="just"/>
            <a:r>
              <a:rPr lang="pt-PT" sz="1600" dirty="0" smtClean="0">
                <a:solidFill>
                  <a:schemeClr val="bg1"/>
                </a:solidFill>
              </a:rPr>
              <a:t>Nos termos do art. 59.º, n.º1, do CPI, o direito à concessão da patente pode pertencer à empresa para a qual o inventor trabalhe, quando o invento seja obtido durante a execução de contrato de trabalho em que a actividade inventiva esteja prevista e seja especialmente remunerada, ou, mesmo que não seja especialmente retribuída, desde que o inventor seja reconhecido como tal (art. 60.º) e lhe seja atribuída remuneração especial pelo invento (art. 59.º, n.º2, do CPI).</a:t>
            </a:r>
          </a:p>
          <a:p>
            <a:pPr marL="521208"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
        <p:nvSpPr>
          <p:cNvPr id="4" name="Seta para baixo 3"/>
          <p:cNvSpPr/>
          <p:nvPr/>
        </p:nvSpPr>
        <p:spPr>
          <a:xfrm>
            <a:off x="4283968" y="3933056"/>
            <a:ext cx="714380" cy="285752"/>
          </a:xfrm>
          <a:prstGeom prst="down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Situação jurídica do titular da patente – âmbito de protecção</a:t>
            </a: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r>
              <a:rPr lang="pt-PT" sz="1800" dirty="0" smtClean="0">
                <a:solidFill>
                  <a:schemeClr val="bg1"/>
                </a:solidFill>
              </a:rPr>
              <a:t>Em virtude da concessão de uma patente deparamos com uma situação jurídica complexa, que envolve direitos e deveres.</a:t>
            </a:r>
          </a:p>
          <a:p>
            <a:pPr marL="521208" indent="-457200" algn="just"/>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r>
              <a:rPr lang="pt-PT" sz="1800" dirty="0" smtClean="0">
                <a:solidFill>
                  <a:schemeClr val="bg1"/>
                </a:solidFill>
              </a:rPr>
              <a:t>Nos termos do art. 99.º do CPI, em virtude da concessão da patente, o titular da patente adquire um direito de propriedade industrial vigente por </a:t>
            </a:r>
            <a:r>
              <a:rPr lang="pt-PT" sz="1800" b="1" u="sng" dirty="0" smtClean="0">
                <a:solidFill>
                  <a:schemeClr val="bg1"/>
                </a:solidFill>
              </a:rPr>
              <a:t>20 anos</a:t>
            </a:r>
            <a:r>
              <a:rPr lang="pt-PT" sz="1800" dirty="0" smtClean="0">
                <a:solidFill>
                  <a:schemeClr val="bg1"/>
                </a:solidFill>
              </a:rPr>
              <a:t>, contados desde a data do respectivo pedido.</a:t>
            </a:r>
          </a:p>
          <a:p>
            <a:pPr marL="521208" indent="-457200" algn="just"/>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Situação jurídica do titular da patente – âmbito de protecção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Este direito envolve um conjunto de </a:t>
            </a:r>
            <a:r>
              <a:rPr lang="pt-PT" sz="1800" dirty="0" err="1" smtClean="0">
                <a:solidFill>
                  <a:schemeClr val="bg1"/>
                </a:solidFill>
              </a:rPr>
              <a:t>sub-direitos</a:t>
            </a:r>
            <a:r>
              <a:rPr lang="pt-PT" sz="1800" dirty="0" smtClean="0">
                <a:solidFill>
                  <a:schemeClr val="bg1"/>
                </a:solidFill>
              </a:rPr>
              <a:t>:</a:t>
            </a:r>
          </a:p>
          <a:p>
            <a:pPr marL="896112" lvl="1" indent="-457200" algn="just"/>
            <a:r>
              <a:rPr lang="pt-PT" sz="1800" dirty="0" smtClean="0">
                <a:solidFill>
                  <a:schemeClr val="bg1"/>
                </a:solidFill>
              </a:rPr>
              <a:t> o </a:t>
            </a:r>
            <a:r>
              <a:rPr lang="pt-PT" sz="1800" b="1" u="sng" dirty="0" smtClean="0">
                <a:solidFill>
                  <a:schemeClr val="bg1"/>
                </a:solidFill>
              </a:rPr>
              <a:t>direito exclusivo de explorar o invento</a:t>
            </a:r>
            <a:r>
              <a:rPr lang="pt-PT" sz="1800" dirty="0" smtClean="0">
                <a:solidFill>
                  <a:schemeClr val="bg1"/>
                </a:solidFill>
              </a:rPr>
              <a:t>, em qualquer parte do território português, mediante o fabrico dos objectos do invento ou nos quais este se manifeste, a utilização dos novos meios ou processos conhecidos, e a comercialização dos objectos produzidos (art. 101.º);</a:t>
            </a:r>
          </a:p>
          <a:p>
            <a:pPr marL="896112" lvl="1" indent="-457200" algn="just"/>
            <a:r>
              <a:rPr lang="pt-PT" sz="1800" b="1" u="sng" dirty="0" smtClean="0">
                <a:solidFill>
                  <a:schemeClr val="bg1"/>
                </a:solidFill>
              </a:rPr>
              <a:t>O direito de «impedir a terceiros</a:t>
            </a:r>
            <a:r>
              <a:rPr lang="pt-PT" sz="1800" dirty="0" smtClean="0">
                <a:solidFill>
                  <a:schemeClr val="bg1"/>
                </a:solidFill>
              </a:rPr>
              <a:t>, sem o seu consentimento, o fabrico, a oferta, a armazenagem, a introdução no comércio ou a utilização de um produto objecto da patente, ou a importação e posse  do mesmo, para alguns dos fins mencionados» (art. 101.º, n.º2); e nesta decorrência o </a:t>
            </a:r>
            <a:r>
              <a:rPr lang="pt-PT" sz="1800" b="1" u="sng" dirty="0" smtClean="0">
                <a:solidFill>
                  <a:schemeClr val="bg1"/>
                </a:solidFill>
              </a:rPr>
              <a:t>poder de se opor</a:t>
            </a:r>
            <a:r>
              <a:rPr lang="pt-PT" sz="1800" dirty="0" smtClean="0">
                <a:solidFill>
                  <a:schemeClr val="bg1"/>
                </a:solidFill>
              </a:rPr>
              <a:t> «a todos os actos que constituam violação da sua patente, mesmo que se fundem noutra patente com data de prioridade posterior, sem necessidade de impugnar os títulos ou pedir a anulação das patentes em que esse exercício se funde» (art. 101.º, n.º3);</a:t>
            </a: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Situação jurídica do titular da patente – âmbito de protecção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Este direito envolve um conjunto de </a:t>
            </a:r>
            <a:r>
              <a:rPr lang="pt-PT" sz="1800" dirty="0" err="1" smtClean="0">
                <a:solidFill>
                  <a:schemeClr val="bg1"/>
                </a:solidFill>
              </a:rPr>
              <a:t>sub-direitos</a:t>
            </a:r>
            <a:r>
              <a:rPr lang="pt-PT" sz="1800" dirty="0" smtClean="0">
                <a:solidFill>
                  <a:schemeClr val="bg1"/>
                </a:solidFill>
              </a:rPr>
              <a:t>:</a:t>
            </a:r>
          </a:p>
          <a:p>
            <a:pPr marL="896112" lvl="1" indent="-457200" algn="just"/>
            <a:endParaRPr lang="pt-PT" sz="1800" dirty="0" smtClean="0">
              <a:solidFill>
                <a:schemeClr val="bg1"/>
              </a:solidFill>
            </a:endParaRPr>
          </a:p>
          <a:p>
            <a:pPr marL="896112" lvl="1" indent="-457200" algn="just"/>
            <a:endParaRPr lang="pt-PT" sz="1800" dirty="0" smtClean="0">
              <a:solidFill>
                <a:schemeClr val="bg1"/>
              </a:solidFill>
            </a:endParaRPr>
          </a:p>
          <a:p>
            <a:pPr marL="896112" lvl="1" indent="-457200" algn="just"/>
            <a:r>
              <a:rPr lang="pt-PT" sz="1800" dirty="0" smtClean="0">
                <a:solidFill>
                  <a:schemeClr val="bg1"/>
                </a:solidFill>
              </a:rPr>
              <a:t>O </a:t>
            </a:r>
            <a:r>
              <a:rPr lang="pt-PT" sz="1800" b="1" u="sng" dirty="0" smtClean="0">
                <a:solidFill>
                  <a:schemeClr val="bg1"/>
                </a:solidFill>
              </a:rPr>
              <a:t>direito de transmitir</a:t>
            </a:r>
            <a:r>
              <a:rPr lang="pt-PT" sz="1800" dirty="0" smtClean="0">
                <a:solidFill>
                  <a:schemeClr val="bg1"/>
                </a:solidFill>
              </a:rPr>
              <a:t> a patente ou </a:t>
            </a:r>
            <a:r>
              <a:rPr lang="pt-PT" sz="1800" b="1" u="sng" dirty="0" smtClean="0">
                <a:solidFill>
                  <a:schemeClr val="bg1"/>
                </a:solidFill>
              </a:rPr>
              <a:t>conceder licenças </a:t>
            </a:r>
            <a:r>
              <a:rPr lang="pt-PT" sz="1800" dirty="0" smtClean="0">
                <a:solidFill>
                  <a:schemeClr val="bg1"/>
                </a:solidFill>
              </a:rPr>
              <a:t>para a sua exploração;</a:t>
            </a:r>
          </a:p>
          <a:p>
            <a:pPr marL="896112" lvl="1" indent="-457200" algn="just"/>
            <a:r>
              <a:rPr lang="pt-PT" sz="1800" dirty="0" smtClean="0">
                <a:solidFill>
                  <a:schemeClr val="bg1"/>
                </a:solidFill>
              </a:rPr>
              <a:t>O </a:t>
            </a:r>
            <a:r>
              <a:rPr lang="pt-PT" sz="1800" b="1" u="sng" dirty="0" smtClean="0">
                <a:solidFill>
                  <a:schemeClr val="bg1"/>
                </a:solidFill>
              </a:rPr>
              <a:t>direito de usar </a:t>
            </a:r>
            <a:r>
              <a:rPr lang="pt-PT" sz="1800" dirty="0" smtClean="0">
                <a:solidFill>
                  <a:schemeClr val="bg1"/>
                </a:solidFill>
              </a:rPr>
              <a:t>nos produtos a palavra «Patenteado», «Patente n.º…», «</a:t>
            </a:r>
            <a:r>
              <a:rPr lang="pt-PT" sz="1800" dirty="0" err="1" smtClean="0">
                <a:solidFill>
                  <a:schemeClr val="bg1"/>
                </a:solidFill>
              </a:rPr>
              <a:t>Pat</a:t>
            </a:r>
            <a:r>
              <a:rPr lang="pt-PT" sz="1800" dirty="0" smtClean="0">
                <a:solidFill>
                  <a:schemeClr val="bg1"/>
                </a:solidFill>
              </a:rPr>
              <a:t> n.º…»  (art. 100.º)</a:t>
            </a:r>
          </a:p>
          <a:p>
            <a:pPr marL="521208"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Situação jurídica do titular da patente – âmbito de protecção</a:t>
            </a:r>
          </a:p>
          <a:p>
            <a:pPr marL="521208" indent="-457200" algn="just">
              <a:buNone/>
            </a:pPr>
            <a:endParaRPr lang="pt-PT" sz="1800" dirty="0" smtClean="0">
              <a:solidFill>
                <a:schemeClr val="bg1"/>
              </a:solidFill>
            </a:endParaRPr>
          </a:p>
          <a:p>
            <a:pPr marL="521208" indent="-457200" algn="just"/>
            <a:r>
              <a:rPr lang="pt-PT" sz="1600" dirty="0" smtClean="0">
                <a:solidFill>
                  <a:schemeClr val="bg1"/>
                </a:solidFill>
              </a:rPr>
              <a:t>Refira-se, contudo, que este direito está sujeito a limites:</a:t>
            </a:r>
          </a:p>
          <a:p>
            <a:pPr marL="896112" lvl="1" indent="-457200" algn="just"/>
            <a:r>
              <a:rPr lang="pt-PT" sz="1600" dirty="0" smtClean="0">
                <a:solidFill>
                  <a:schemeClr val="bg1"/>
                </a:solidFill>
              </a:rPr>
              <a:t>Não pode exceder o âmbito  definido pelas reivindicações (art. 101.º, n.º4);</a:t>
            </a:r>
          </a:p>
          <a:p>
            <a:pPr marL="896112" lvl="1" indent="-457200" algn="just"/>
            <a:r>
              <a:rPr lang="pt-PT" sz="1600" dirty="0" smtClean="0">
                <a:solidFill>
                  <a:schemeClr val="bg1"/>
                </a:solidFill>
              </a:rPr>
              <a:t>Não abrange  «o uso privado, sem finalidade comercial» (art. 102.º, al. a)), não havendo neste caso violação do direito à patente;</a:t>
            </a:r>
          </a:p>
          <a:p>
            <a:pPr marL="896112" lvl="1" indent="-457200" algn="just"/>
            <a:r>
              <a:rPr lang="pt-PT" sz="1600" dirty="0" smtClean="0">
                <a:solidFill>
                  <a:schemeClr val="bg1"/>
                </a:solidFill>
              </a:rPr>
              <a:t>Existem limitações quanto a determinados tipos de actos e de objectos de patentes mencionados nas alíneas b) a f) do art. 102.º;</a:t>
            </a:r>
          </a:p>
          <a:p>
            <a:pPr marL="896112" lvl="1" indent="-457200" algn="just"/>
            <a:r>
              <a:rPr lang="pt-PT" sz="1600" dirty="0" smtClean="0">
                <a:solidFill>
                  <a:schemeClr val="bg1"/>
                </a:solidFill>
              </a:rPr>
              <a:t>Nos termos do art. 103.º, n.º1, haverá ainda que atender ao chamado «esgotamento do direito», no sentido de que o titular da patente está impedido de proibir «os actos relativos aos produtos por ela protegidos, após a sua comercialização, pelo próprio ou com o seu consentimento, no espaço económico europeu»;</a:t>
            </a:r>
          </a:p>
          <a:p>
            <a:pPr marL="896112" lvl="1" indent="-457200" algn="just"/>
            <a:r>
              <a:rPr lang="pt-PT" sz="1600" dirty="0" smtClean="0">
                <a:solidFill>
                  <a:schemeClr val="bg1"/>
                </a:solidFill>
              </a:rPr>
              <a:t>Nos termos do art. 104.º, o direito do titular da patente será inoponível a quem, de boa fé, no território nacional e antes da data do pedido ou da data da prioridade, chegou pelos seus próprios meios ao conhecimento da invenção e utilizava-a ou fazia preparativos efectivos e sérios com vista a tal utilização.</a:t>
            </a: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fontScale="92500" lnSpcReduction="20000"/>
          </a:bodyPr>
          <a:lstStyle/>
          <a:p>
            <a:pPr algn="just">
              <a:buNone/>
            </a:pPr>
            <a:r>
              <a:rPr lang="pt-PT" sz="2200" b="1" dirty="0" smtClean="0">
                <a:solidFill>
                  <a:schemeClr val="bg1"/>
                </a:solidFill>
              </a:rPr>
              <a:t>Direitos de exclusivo</a:t>
            </a:r>
          </a:p>
          <a:p>
            <a:pPr algn="just"/>
            <a:endParaRPr lang="pt-PT" sz="2200" dirty="0" smtClean="0">
              <a:solidFill>
                <a:schemeClr val="bg1"/>
              </a:solidFill>
            </a:endParaRPr>
          </a:p>
          <a:p>
            <a:pPr lvl="1" algn="just"/>
            <a:r>
              <a:rPr lang="pt-PT" sz="2200" dirty="0" smtClean="0">
                <a:solidFill>
                  <a:schemeClr val="bg1"/>
                </a:solidFill>
              </a:rPr>
              <a:t> </a:t>
            </a:r>
            <a:r>
              <a:rPr lang="pt-PT" sz="1800" dirty="0" smtClean="0">
                <a:solidFill>
                  <a:schemeClr val="bg1"/>
                </a:solidFill>
              </a:rPr>
              <a:t>Os direitos privativos representam ,essencialmente , direitos de exclusivo.</a:t>
            </a:r>
          </a:p>
          <a:p>
            <a:pPr lvl="1" algn="just"/>
            <a:endParaRPr lang="pt-PT" sz="1800" dirty="0" smtClean="0">
              <a:solidFill>
                <a:schemeClr val="bg1"/>
              </a:solidFill>
            </a:endParaRPr>
          </a:p>
          <a:p>
            <a:pPr lvl="1" algn="just"/>
            <a:r>
              <a:rPr lang="pt-PT" sz="1800" dirty="0" smtClean="0">
                <a:solidFill>
                  <a:schemeClr val="bg1"/>
                </a:solidFill>
              </a:rPr>
              <a:t>A lei concede ao titular do direito privativo um exclusivo de exploração económica do bem imaterial objecto do seu direito, quer esse bem seja uma inovação, quer seja um simples sinal de diferenciação e qualquer que seja a modalidade de exploração económica que esteja em causa.</a:t>
            </a:r>
          </a:p>
          <a:p>
            <a:pPr lvl="1" algn="just"/>
            <a:endParaRPr lang="pt-PT" sz="1800" dirty="0" smtClean="0">
              <a:solidFill>
                <a:schemeClr val="bg1"/>
              </a:solidFill>
            </a:endParaRPr>
          </a:p>
          <a:p>
            <a:pPr lvl="1" algn="just"/>
            <a:r>
              <a:rPr lang="pt-PT" sz="1800" dirty="0" smtClean="0">
                <a:solidFill>
                  <a:schemeClr val="bg1"/>
                </a:solidFill>
              </a:rPr>
              <a:t>Assim, haverá violação do direito privativo quando:</a:t>
            </a:r>
          </a:p>
          <a:p>
            <a:pPr lvl="2" algn="just"/>
            <a:r>
              <a:rPr lang="pt-PT" sz="1800" dirty="0" smtClean="0">
                <a:solidFill>
                  <a:schemeClr val="bg1"/>
                </a:solidFill>
              </a:rPr>
              <a:t>Se reproduz o bem imaterial que dele é objecto;</a:t>
            </a:r>
          </a:p>
          <a:p>
            <a:pPr lvl="2" algn="just"/>
            <a:r>
              <a:rPr lang="pt-PT" sz="1800" dirty="0" smtClean="0">
                <a:solidFill>
                  <a:schemeClr val="bg1"/>
                </a:solidFill>
              </a:rPr>
              <a:t>Quando, por qualquer forma, se utiliza uma realidade que comporte tal reprodução, nomeadamente importando, vendendo, pondo em circulação ou usando  produto que o incorpore.</a:t>
            </a:r>
          </a:p>
          <a:p>
            <a:pPr lvl="2" algn="just"/>
            <a:endParaRPr lang="pt-PT" sz="1800" dirty="0" smtClean="0">
              <a:solidFill>
                <a:schemeClr val="bg1"/>
              </a:solidFill>
            </a:endParaRPr>
          </a:p>
          <a:p>
            <a:pPr lvl="2" algn="just"/>
            <a:r>
              <a:rPr lang="pt-PT" sz="1800" dirty="0" smtClean="0">
                <a:solidFill>
                  <a:schemeClr val="bg1"/>
                </a:solidFill>
              </a:rPr>
              <a:t>Art. 101.º, n.ºs 2 e 3 para as patentes, art. 144.º, n.ºs 2 e 3 (modelos de utilidade); 164.º (topografias); 203.º, n.2 (desenhos ou modelos) e 224.º (marcas) </a:t>
            </a:r>
          </a:p>
          <a:p>
            <a:pPr algn="just"/>
            <a:endParaRPr lang="pt-PT" sz="2400" dirty="0">
              <a:solidFill>
                <a:schemeClr val="bg1"/>
              </a:solidFill>
            </a:endParaRPr>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Situação jurídica do titular da patente – âmbito de protecção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Quanto aos deveres, destaca-se, desde logo, a obrigatoriedade de exploração:</a:t>
            </a:r>
          </a:p>
          <a:p>
            <a:pPr marL="521208" indent="-457200" algn="just">
              <a:buNone/>
            </a:pPr>
            <a:r>
              <a:rPr lang="pt-PT" sz="1800" dirty="0" smtClean="0">
                <a:solidFill>
                  <a:schemeClr val="bg1"/>
                </a:solidFill>
              </a:rPr>
              <a:t>		</a:t>
            </a:r>
            <a:r>
              <a:rPr lang="pt-PT" sz="1800" b="1" dirty="0" smtClean="0">
                <a:solidFill>
                  <a:schemeClr val="bg1"/>
                </a:solidFill>
              </a:rPr>
              <a:t>a obrigação </a:t>
            </a:r>
            <a:r>
              <a:rPr lang="pt-PT" sz="1800" dirty="0" smtClean="0">
                <a:solidFill>
                  <a:schemeClr val="bg1"/>
                </a:solidFill>
              </a:rPr>
              <a:t>que recai sobre o titular da patente </a:t>
            </a:r>
            <a:r>
              <a:rPr lang="pt-PT" sz="1800" b="1" dirty="0" smtClean="0">
                <a:solidFill>
                  <a:schemeClr val="bg1"/>
                </a:solidFill>
              </a:rPr>
              <a:t>de explorar </a:t>
            </a:r>
            <a:r>
              <a:rPr lang="pt-PT" sz="1800" dirty="0" smtClean="0">
                <a:solidFill>
                  <a:schemeClr val="bg1"/>
                </a:solidFill>
              </a:rPr>
              <a:t>a invenção patenteada, directamente ou por pessoa por ele autorizada, mediante a exploração da mesma no território nacional ou de qualquer Estado-membro da União Europeia, comercializando os resultados obtidos com vista a satisfazer as necessidades do mercado;</a:t>
            </a:r>
          </a:p>
          <a:p>
            <a:pPr marL="521208" indent="-457200" algn="just">
              <a:buNone/>
            </a:pPr>
            <a:r>
              <a:rPr lang="pt-PT" sz="1800" dirty="0" smtClean="0">
                <a:solidFill>
                  <a:schemeClr val="bg1"/>
                </a:solidFill>
              </a:rPr>
              <a:t>		esta exploração deverá iniciar-se no prazo de quatro anos a contar da data do pedido de concessão da patente, ou no prazo de três anos a contar da data de concessão, aplicando-se o prazo mais longo (art. 106.º).</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
        <p:nvSpPr>
          <p:cNvPr id="4" name="Seta para a direita 3"/>
          <p:cNvSpPr/>
          <p:nvPr/>
        </p:nvSpPr>
        <p:spPr>
          <a:xfrm>
            <a:off x="1115616" y="2492896"/>
            <a:ext cx="285752" cy="71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
        <p:nvSpPr>
          <p:cNvPr id="5" name="Seta para a direita 4"/>
          <p:cNvSpPr/>
          <p:nvPr/>
        </p:nvSpPr>
        <p:spPr>
          <a:xfrm>
            <a:off x="1115616" y="4221088"/>
            <a:ext cx="285752" cy="71438"/>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pt-PT"/>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Situação jurídica do titular da patente – âmbito de protecção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Nos termos do art. 107.º, podem ser concedidas licenças obrigatórias sobre uma determinada patente, quando ocorrer alguns dos seguintes casos:</a:t>
            </a:r>
          </a:p>
          <a:p>
            <a:pPr marL="1179576" lvl="2" indent="-457200" algn="just"/>
            <a:r>
              <a:rPr lang="pt-PT" sz="1800" dirty="0" smtClean="0">
                <a:solidFill>
                  <a:schemeClr val="bg1"/>
                </a:solidFill>
              </a:rPr>
              <a:t>Falta ou insuficiência da invenção patenteada (art. 108.º);</a:t>
            </a:r>
          </a:p>
          <a:p>
            <a:pPr marL="1179576" lvl="2" indent="-457200" algn="just"/>
            <a:r>
              <a:rPr lang="pt-PT" sz="1800" dirty="0" smtClean="0">
                <a:solidFill>
                  <a:schemeClr val="bg1"/>
                </a:solidFill>
              </a:rPr>
              <a:t>Dependência entre patentes (art. 109.º);</a:t>
            </a:r>
          </a:p>
          <a:p>
            <a:pPr marL="1179576" lvl="2" indent="-457200" algn="just"/>
            <a:r>
              <a:rPr lang="pt-PT" sz="1800" dirty="0" smtClean="0">
                <a:solidFill>
                  <a:schemeClr val="bg1"/>
                </a:solidFill>
              </a:rPr>
              <a:t>Existência de motivos de interesse publico (art. 110.º).</a:t>
            </a:r>
          </a:p>
          <a:p>
            <a:pPr marL="521208" indent="-457200" algn="just">
              <a:buNone/>
            </a:pPr>
            <a:r>
              <a:rPr lang="pt-PT" sz="1800" dirty="0" smtClean="0">
                <a:solidFill>
                  <a:schemeClr val="bg1"/>
                </a:solidFill>
              </a:rPr>
              <a:t>		</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Nos termos do art. 111.º, o interessado pode, nestes casos, pedir a licença obrigatória, que será não exclusiva e deverá ser requerida junto do INPI.</a:t>
            </a: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5. Transmissão e licença de patentes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Nos termos do art. 31.º, n.º1, os direitos emergentes de patentes podem ser transmitidos, total ou parcialmente, a título gratuito ou oneroso.</a:t>
            </a:r>
          </a:p>
          <a:p>
            <a:pPr marL="521208" indent="-457200" algn="just"/>
            <a:endParaRPr lang="pt-PT" sz="1800" dirty="0" smtClean="0">
              <a:solidFill>
                <a:schemeClr val="bg1"/>
              </a:solidFill>
            </a:endParaRPr>
          </a:p>
          <a:p>
            <a:pPr marL="521208" indent="-457200" algn="just"/>
            <a:r>
              <a:rPr lang="pt-PT" sz="1800" dirty="0" smtClean="0">
                <a:solidFill>
                  <a:schemeClr val="bg1"/>
                </a:solidFill>
              </a:rPr>
              <a:t>Nos termos do art. 32.º, os titulares de direitos sobre patentes podem conceder ou transferir para outrem a faculdade de as explorar, por todo o tempo da sua duração ou inferior, em determinada zona ou em todo o âmbito do território nacional.</a:t>
            </a:r>
          </a:p>
          <a:p>
            <a:pPr marL="521208"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6. Extinção do direito à patente</a:t>
            </a:r>
          </a:p>
          <a:p>
            <a:pPr marL="521208" indent="-457200" algn="just">
              <a:buNone/>
            </a:pPr>
            <a:endParaRPr lang="pt-PT" sz="1800" dirty="0" smtClean="0">
              <a:solidFill>
                <a:schemeClr val="bg1"/>
              </a:solidFill>
            </a:endParaRPr>
          </a:p>
          <a:p>
            <a:pPr marL="521208" indent="-457200" algn="just">
              <a:buAutoNum type="alphaLcParenR"/>
            </a:pPr>
            <a:r>
              <a:rPr lang="pt-PT" sz="1800" dirty="0" smtClean="0">
                <a:solidFill>
                  <a:schemeClr val="bg1"/>
                </a:solidFill>
              </a:rPr>
              <a:t>Declaração de nulidade da patente (arts. 33.º, 35.º, 36.º e 113.º, do CPI): objecto insusceptível de protecção; preterição de formalidades imprescindíveis para a concessão do direito.</a:t>
            </a:r>
          </a:p>
          <a:p>
            <a:pPr marL="521208" indent="-457200" algn="just">
              <a:buAutoNum type="alphaLcParenR"/>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AutoNum type="alphaLcParenR"/>
            </a:pPr>
            <a:r>
              <a:rPr lang="pt-PT" sz="1800" dirty="0" smtClean="0">
                <a:solidFill>
                  <a:schemeClr val="bg1"/>
                </a:solidFill>
              </a:rPr>
              <a:t>Anulação da patente (arts. 34.º e 35.º, do CPI): o direito não pertence ao titular; concessão com preterição dos direitos previstos nos arts. 58.º, 59.º, 121.º, 122.º, 156.º, 157.º, 181.º, 182.º e 226.º.</a:t>
            </a:r>
          </a:p>
          <a:p>
            <a:pPr marL="521208" indent="-457200" algn="just">
              <a:buAutoNum type="alphaLcParenR"/>
            </a:pPr>
            <a:endParaRPr lang="pt-PT" sz="1800" dirty="0" smtClean="0">
              <a:solidFill>
                <a:schemeClr val="bg1"/>
              </a:solidFill>
            </a:endParaRPr>
          </a:p>
          <a:p>
            <a:pPr marL="521208" indent="-457200" algn="just">
              <a:buAutoNum type="alphaLcParenR"/>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6. Extinção do direito à patente</a:t>
            </a:r>
          </a:p>
          <a:p>
            <a:pPr marL="521208" indent="-457200" algn="just">
              <a:buNone/>
            </a:pPr>
            <a:endParaRPr lang="pt-PT" sz="1800" dirty="0" smtClean="0">
              <a:solidFill>
                <a:schemeClr val="bg1"/>
              </a:solidFill>
            </a:endParaRPr>
          </a:p>
          <a:p>
            <a:pPr marL="521208" indent="-457200" algn="just">
              <a:buAutoNum type="alphaLcParenR" startAt="3"/>
            </a:pPr>
            <a:r>
              <a:rPr lang="pt-PT" sz="1800" dirty="0" smtClean="0">
                <a:solidFill>
                  <a:schemeClr val="bg1"/>
                </a:solidFill>
              </a:rPr>
              <a:t>Caducidade:  termo do prazo (arts. 37.º e 99.º) e falta de pagamento das taxas (art. 37.º, n.º1, al.b) do CPI)]</a:t>
            </a:r>
          </a:p>
          <a:p>
            <a:pPr marL="521208" indent="-457200" algn="just">
              <a:buAutoNum type="alphaLcParenR" startAt="3"/>
            </a:pPr>
            <a:endParaRPr lang="pt-PT" sz="1800" dirty="0" smtClean="0">
              <a:solidFill>
                <a:schemeClr val="bg1"/>
              </a:solidFill>
            </a:endParaRPr>
          </a:p>
          <a:p>
            <a:pPr marL="521208" indent="-457200" algn="just">
              <a:buAutoNum type="alphaLcParenR" startAt="3"/>
            </a:pPr>
            <a:endParaRPr lang="pt-PT" sz="1800" dirty="0" smtClean="0">
              <a:solidFill>
                <a:schemeClr val="bg1"/>
              </a:solidFill>
            </a:endParaRPr>
          </a:p>
          <a:p>
            <a:pPr marL="521208" indent="-457200" algn="just">
              <a:buAutoNum type="alphaLcParenR" startAt="3"/>
            </a:pPr>
            <a:r>
              <a:rPr lang="pt-PT" sz="1800" dirty="0" smtClean="0">
                <a:solidFill>
                  <a:schemeClr val="bg1"/>
                </a:solidFill>
              </a:rPr>
              <a:t>renúncia do titular (art. 38.º do CPI): o titular renuncia expressamente ao seu direito de propriedade industrial, declarando-o expressamente ao INPI.</a:t>
            </a:r>
          </a:p>
          <a:p>
            <a:pPr marL="521208" indent="-457200" algn="just">
              <a:buAutoNum type="alphaLcParenR"/>
            </a:pPr>
            <a:endParaRPr lang="pt-PT" sz="1800" dirty="0" smtClean="0">
              <a:solidFill>
                <a:schemeClr val="bg1"/>
              </a:solidFill>
            </a:endParaRPr>
          </a:p>
          <a:p>
            <a:pPr marL="896112" lvl="1" indent="-457200" algn="just">
              <a:buNone/>
            </a:pPr>
            <a:endParaRPr lang="pt-PT" sz="1800" dirty="0" smtClean="0">
              <a:solidFill>
                <a:schemeClr val="bg1"/>
              </a:solidFill>
            </a:endParaRPr>
          </a:p>
          <a:p>
            <a:pPr marL="896112" lvl="1"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7- Regime internacional das patentes</a:t>
            </a:r>
          </a:p>
          <a:p>
            <a:pPr marL="521208" indent="-457200" algn="just">
              <a:buAutoNum type="alphaUcParenR"/>
            </a:pPr>
            <a:r>
              <a:rPr lang="pt-PT" sz="1800" dirty="0" smtClean="0">
                <a:solidFill>
                  <a:schemeClr val="bg1"/>
                </a:solidFill>
              </a:rPr>
              <a:t>A União Internacional para a protecção da Propriedade Industrial – Convenção de Paris de 1883</a:t>
            </a:r>
          </a:p>
          <a:p>
            <a:pPr marL="521208" indent="-457200" algn="just"/>
            <a:r>
              <a:rPr lang="pt-PT" sz="1800" dirty="0" smtClean="0">
                <a:solidFill>
                  <a:schemeClr val="bg1"/>
                </a:solidFill>
              </a:rPr>
              <a:t>A União Internacional para a protecção da Propriedade Industrial foi criada pela Convenção de Paris de 1883, da qual decorre uma protecção internacional que assenta em três regras:</a:t>
            </a:r>
          </a:p>
          <a:p>
            <a:pPr marL="521208" indent="-457200" algn="just">
              <a:buNone/>
            </a:pPr>
            <a:r>
              <a:rPr lang="pt-PT" sz="1800" dirty="0" smtClean="0">
                <a:solidFill>
                  <a:schemeClr val="bg1"/>
                </a:solidFill>
              </a:rPr>
              <a:t>		1- Direito dos nacionais de um Estado da União ao tratamento nacional(nos termos do art. 2.º da Convenção, os nacionais de cada país da União gozam, em todos os outros países a ela aderentes, das vantagens que as respectivas leis concedem aos nacionais, para a protecção dos seus direitos de propriedade industrial);</a:t>
            </a:r>
          </a:p>
          <a:p>
            <a:pPr marL="521208" indent="-457200" algn="just">
              <a:buNone/>
            </a:pPr>
            <a:r>
              <a:rPr lang="pt-PT" sz="1800" dirty="0" smtClean="0">
                <a:solidFill>
                  <a:schemeClr val="bg1"/>
                </a:solidFill>
              </a:rPr>
              <a:t>		2 – Direito de prioridade unionista ( nos termos do art. 4.º da Convenção, todo o nacional de um país da União que obteve uma patente num dos países a ela pertencentes terá o direito de prioridade, durante um ano, para obter a mesma patente nos outros países da União);</a:t>
            </a:r>
          </a:p>
          <a:p>
            <a:pPr marL="521208" indent="-457200" algn="just">
              <a:buNone/>
            </a:pPr>
            <a:r>
              <a:rPr lang="pt-PT" sz="1800" dirty="0" smtClean="0">
                <a:solidFill>
                  <a:schemeClr val="bg1"/>
                </a:solidFill>
              </a:rPr>
              <a:t>		</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7- Regime internacional das patentes</a:t>
            </a:r>
          </a:p>
          <a:p>
            <a:pPr marL="521208" indent="-457200" algn="just">
              <a:buAutoNum type="alphaUcParenR"/>
            </a:pPr>
            <a:r>
              <a:rPr lang="pt-PT" sz="1800" dirty="0" smtClean="0">
                <a:solidFill>
                  <a:schemeClr val="bg1"/>
                </a:solidFill>
              </a:rPr>
              <a:t>A União Internacional para a protecção da Propriedade Industrial – Convenção de Paris de 1883</a:t>
            </a:r>
          </a:p>
          <a:p>
            <a:pPr marL="521208" indent="-457200" algn="just"/>
            <a:endParaRPr lang="pt-PT" sz="1800" dirty="0" smtClean="0">
              <a:solidFill>
                <a:schemeClr val="bg1"/>
              </a:solidFill>
            </a:endParaRPr>
          </a:p>
          <a:p>
            <a:pPr marL="521208" indent="-457200" algn="just"/>
            <a:r>
              <a:rPr lang="pt-PT" sz="1800" dirty="0" smtClean="0">
                <a:solidFill>
                  <a:schemeClr val="bg1"/>
                </a:solidFill>
              </a:rPr>
              <a:t>3- Princípio da independência das patentes (nos termos do art. 4.º bis da Convenção, as patentes pedidas nos diferentes países da União, no prazo de um ano previsto naquela norma, são independentes umas das outras; por sua vez, em cada país, o prazo de duração do direito exclusivo e as causas de anulabilidade e caducidade são as estabelecidas pelo respectivo direito interno). </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7- Regime internacional das patentes</a:t>
            </a:r>
          </a:p>
          <a:p>
            <a:pPr marL="521208" indent="-457200" algn="just">
              <a:buAutoNum type="alphaUcParenR"/>
            </a:pPr>
            <a:r>
              <a:rPr lang="pt-PT" sz="1800" dirty="0" smtClean="0">
                <a:solidFill>
                  <a:schemeClr val="bg1"/>
                </a:solidFill>
              </a:rPr>
              <a:t>A União Internacional para a protecção da Propriedade Industrial – Convenção de Paris de 1883</a:t>
            </a:r>
          </a:p>
          <a:p>
            <a:pPr marL="521208" indent="-457200" algn="just"/>
            <a:r>
              <a:rPr lang="pt-PT" sz="1800" dirty="0" smtClean="0">
                <a:solidFill>
                  <a:schemeClr val="bg1"/>
                </a:solidFill>
              </a:rPr>
              <a:t>Inconveniente do sistema da Convenção da União de Paris: obriga o inventor  que deseje a protecção do seu invento em vários países a apresentar em cada um deles um pedido independente.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Para fazer face a este inconveniente, criam-se novos sistemas integrados de concessão de patentes.</a:t>
            </a:r>
          </a:p>
          <a:p>
            <a:pPr marL="521208" indent="-457200" algn="just"/>
            <a:endParaRPr lang="pt-PT" sz="1800" dirty="0" smtClean="0">
              <a:solidFill>
                <a:schemeClr val="bg1"/>
              </a:solidFill>
            </a:endParaRPr>
          </a:p>
          <a:p>
            <a:pPr marL="521208" indent="-457200" algn="just">
              <a:buNone/>
            </a:pPr>
            <a:r>
              <a:rPr lang="pt-PT" sz="1800" dirty="0" smtClean="0">
                <a:solidFill>
                  <a:schemeClr val="bg1"/>
                </a:solidFill>
              </a:rPr>
              <a:t>B)   A Convenção sobre a Patente Europeia (1973)</a:t>
            </a:r>
          </a:p>
          <a:p>
            <a:pPr marL="521208" indent="-457200" algn="just"/>
            <a:r>
              <a:rPr lang="pt-PT" sz="1800" dirty="0" smtClean="0">
                <a:solidFill>
                  <a:schemeClr val="bg1"/>
                </a:solidFill>
              </a:rPr>
              <a:t> Pretende estabelecer um sistema integrado de concessão de patentes ao nível da Europa . </a:t>
            </a:r>
          </a:p>
          <a:p>
            <a:pPr marL="521208" indent="-457200" algn="just"/>
            <a:r>
              <a:rPr lang="pt-PT" sz="1800" dirty="0" smtClean="0">
                <a:solidFill>
                  <a:schemeClr val="bg1"/>
                </a:solidFill>
              </a:rPr>
              <a:t>Criou uma Organização Europeia de Patentes.</a:t>
            </a:r>
          </a:p>
          <a:p>
            <a:pPr marL="521208" indent="-457200" algn="just"/>
            <a:r>
              <a:rPr lang="pt-PT" sz="1800" dirty="0" smtClean="0">
                <a:solidFill>
                  <a:schemeClr val="bg1"/>
                </a:solidFill>
              </a:rPr>
              <a:t>Ao Instituto Europeu de Patentes compete conceder as patentes Europeia.</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7- Regime internacional das patentes</a:t>
            </a:r>
          </a:p>
          <a:p>
            <a:pPr marL="521208" indent="-457200" algn="just">
              <a:buNone/>
            </a:pPr>
            <a:r>
              <a:rPr lang="pt-PT" sz="1800" dirty="0" smtClean="0">
                <a:solidFill>
                  <a:schemeClr val="bg1"/>
                </a:solidFill>
              </a:rPr>
              <a:t>C) A Convenção sobre a Patente Comunitária (1975)</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Abrange todos os Estados membros da União Europeia.</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Institui um sistema que se traduz na criação de uma «Patente Comunitária» (regime de patentes uniforme para todos o território comunitário).</a:t>
            </a:r>
          </a:p>
          <a:p>
            <a:pPr marL="521208" indent="-457200" algn="just"/>
            <a:endParaRPr lang="pt-PT" sz="1800" dirty="0" smtClean="0">
              <a:solidFill>
                <a:schemeClr val="bg1"/>
              </a:solidFill>
            </a:endParaRPr>
          </a:p>
          <a:p>
            <a:pPr marL="521208" indent="-457200" algn="just"/>
            <a:r>
              <a:rPr lang="pt-PT" sz="1800" dirty="0" smtClean="0">
                <a:solidFill>
                  <a:schemeClr val="bg1"/>
                </a:solidFill>
              </a:rPr>
              <a:t>Uma patente atribuída ao abrigo deste sistema tem validade e regime igual em todos os Estados da União Europeia.</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D) Tratado de Cooperação em Matéria de Patentes (1970)</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Constitui uma «União Internacional em Matéria de Patentes».</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PATENTES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Conclusões </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  patente supõe a existência de um direito cujo objecto é uma invenção.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direito das patentes visa:</a:t>
            </a:r>
          </a:p>
          <a:p>
            <a:pPr marL="521208" indent="-457200" algn="just">
              <a:buNone/>
            </a:pPr>
            <a:endParaRPr lang="pt-PT" sz="1800" dirty="0" smtClean="0">
              <a:solidFill>
                <a:schemeClr val="bg1"/>
              </a:solidFill>
            </a:endParaRPr>
          </a:p>
          <a:p>
            <a:pPr marL="521208" indent="-457200" algn="just">
              <a:buAutoNum type="alphaLcParenR"/>
            </a:pPr>
            <a:r>
              <a:rPr lang="pt-PT" sz="1800" dirty="0" smtClean="0">
                <a:solidFill>
                  <a:schemeClr val="bg1"/>
                </a:solidFill>
              </a:rPr>
              <a:t>Proteger a invenção e o esforço intelectivo do inventor;</a:t>
            </a:r>
          </a:p>
          <a:p>
            <a:pPr marL="521208" indent="-457200" algn="just">
              <a:buAutoNum type="alphaLcParenR"/>
            </a:pPr>
            <a:endParaRPr lang="pt-PT" sz="1800" dirty="0" smtClean="0">
              <a:solidFill>
                <a:schemeClr val="bg1"/>
              </a:solidFill>
            </a:endParaRPr>
          </a:p>
          <a:p>
            <a:pPr marL="521208" indent="-457200" algn="just">
              <a:buAutoNum type="alphaLcParenR"/>
            </a:pPr>
            <a:r>
              <a:rPr lang="pt-PT" sz="1800" dirty="0" smtClean="0">
                <a:solidFill>
                  <a:schemeClr val="bg1"/>
                </a:solidFill>
              </a:rPr>
              <a:t>Premiar ou recompensar o inventor </a:t>
            </a:r>
            <a:r>
              <a:rPr lang="pt-PT" sz="1800" smtClean="0">
                <a:solidFill>
                  <a:schemeClr val="bg1"/>
                </a:solidFill>
              </a:rPr>
              <a:t>pelo seu </a:t>
            </a:r>
            <a:r>
              <a:rPr lang="pt-PT" sz="1800" dirty="0" smtClean="0">
                <a:solidFill>
                  <a:schemeClr val="bg1"/>
                </a:solidFill>
              </a:rPr>
              <a:t>trabalho, reputado como socialmente útil;</a:t>
            </a:r>
          </a:p>
          <a:p>
            <a:pPr marL="521208" indent="-457200" algn="just">
              <a:buAutoNum type="alphaLcParenR"/>
            </a:pPr>
            <a:endParaRPr lang="pt-PT" sz="1800" dirty="0" smtClean="0">
              <a:solidFill>
                <a:schemeClr val="bg1"/>
              </a:solidFill>
            </a:endParaRPr>
          </a:p>
          <a:p>
            <a:pPr marL="521208" indent="-457200" algn="just">
              <a:buAutoNum type="alphaLcParenR"/>
            </a:pPr>
            <a:r>
              <a:rPr lang="pt-PT" sz="1800" dirty="0" smtClean="0">
                <a:solidFill>
                  <a:schemeClr val="bg1"/>
                </a:solidFill>
              </a:rPr>
              <a:t>Estimular a actividade inventiva, o investimento e a inovação na indústria;</a:t>
            </a:r>
          </a:p>
          <a:p>
            <a:pPr marL="521208" indent="-457200" algn="just">
              <a:buAutoNum type="alphaLcParenR"/>
            </a:pPr>
            <a:endParaRPr lang="pt-PT" sz="1800" dirty="0" smtClean="0">
              <a:solidFill>
                <a:schemeClr val="bg1"/>
              </a:solidFill>
            </a:endParaRPr>
          </a:p>
          <a:p>
            <a:pPr marL="521208" indent="-457200" algn="just">
              <a:buAutoNum type="alphaLcParenR"/>
            </a:pPr>
            <a:r>
              <a:rPr lang="pt-PT" sz="1800" dirty="0" smtClean="0">
                <a:solidFill>
                  <a:schemeClr val="bg1"/>
                </a:solidFill>
              </a:rPr>
              <a:t>Fomentar a divulgação e a expansão do saber técnico.</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lnSpcReduction="10000"/>
          </a:bodyPr>
          <a:lstStyle/>
          <a:p>
            <a:pPr algn="just">
              <a:buNone/>
            </a:pPr>
            <a:r>
              <a:rPr lang="pt-PT" sz="2200" b="1" dirty="0" smtClean="0">
                <a:solidFill>
                  <a:schemeClr val="bg1"/>
                </a:solidFill>
              </a:rPr>
              <a:t>A  Tipicidade dos direitos privativos</a:t>
            </a:r>
          </a:p>
          <a:p>
            <a:pPr algn="just"/>
            <a:endParaRPr lang="pt-PT" sz="2200" dirty="0" smtClean="0">
              <a:solidFill>
                <a:schemeClr val="bg1"/>
              </a:solidFill>
            </a:endParaRPr>
          </a:p>
          <a:p>
            <a:pPr algn="just"/>
            <a:r>
              <a:rPr lang="pt-PT" sz="1800" dirty="0" smtClean="0">
                <a:solidFill>
                  <a:schemeClr val="bg1"/>
                </a:solidFill>
              </a:rPr>
              <a:t>Os direitos privativos da propriedade industrial têm a natureza de direitos de exploração económica exclusiva.</a:t>
            </a:r>
          </a:p>
          <a:p>
            <a:pPr algn="just"/>
            <a:endParaRPr lang="pt-PT" sz="1800" dirty="0" smtClean="0">
              <a:solidFill>
                <a:schemeClr val="bg1"/>
              </a:solidFill>
            </a:endParaRPr>
          </a:p>
          <a:p>
            <a:pPr algn="just"/>
            <a:r>
              <a:rPr lang="pt-PT" sz="1800" dirty="0" smtClean="0">
                <a:solidFill>
                  <a:schemeClr val="bg1"/>
                </a:solidFill>
              </a:rPr>
              <a:t>Enquanto direitos de exclusivo, introduzem elementos de monopólio na concorrência.</a:t>
            </a:r>
          </a:p>
          <a:p>
            <a:pPr algn="just"/>
            <a:endParaRPr lang="pt-PT" sz="1800" dirty="0" smtClean="0">
              <a:solidFill>
                <a:schemeClr val="bg1"/>
              </a:solidFill>
            </a:endParaRPr>
          </a:p>
          <a:p>
            <a:pPr algn="just"/>
            <a:r>
              <a:rPr lang="pt-PT" sz="1800" dirty="0" smtClean="0">
                <a:solidFill>
                  <a:schemeClr val="bg1"/>
                </a:solidFill>
              </a:rPr>
              <a:t>Mas, na medida em que fomentam a vontade de cada empresário de desenvolver o valor económico dos direitos de que é titular, com vista a aumentar a sua capacidade de ganho, também são instrumento de progresso técnico e económico.</a:t>
            </a:r>
          </a:p>
          <a:p>
            <a:pPr algn="just"/>
            <a:endParaRPr lang="pt-PT" sz="1800" dirty="0" smtClean="0">
              <a:solidFill>
                <a:schemeClr val="bg1"/>
              </a:solidFill>
            </a:endParaRPr>
          </a:p>
          <a:p>
            <a:pPr algn="just"/>
            <a:r>
              <a:rPr lang="pt-PT" sz="1800" dirty="0" smtClean="0">
                <a:solidFill>
                  <a:schemeClr val="bg1"/>
                </a:solidFill>
              </a:rPr>
              <a:t>Daí a necessidade de conjugar devidamente o interesse individual do empresário com os interesses gerais da economia e dos consumidores, de modo a que o elemento de monopólio contido nos direitos privativos da propriedade industrial não dê lugar a posições abusivas de limitação da concorrência.</a:t>
            </a:r>
            <a:endParaRPr lang="pt-PT" sz="2400" dirty="0">
              <a:solidFill>
                <a:schemeClr val="bg1"/>
              </a:solidFill>
            </a:endParaRPr>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1 – Noção e objecto</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				Cone de tráfego</a:t>
            </a:r>
          </a:p>
        </p:txBody>
      </p:sp>
      <p:pic>
        <p:nvPicPr>
          <p:cNvPr id="162818" name="Picture 2" descr="http://img.alibaba.com/photo/265366569/PVC_Rubber_Traffic_Cone_PlasticTraffic_Cone_Reflective_Traffic_Cone.jpg"/>
          <p:cNvPicPr>
            <a:picLocks noChangeAspect="1" noChangeArrowheads="1"/>
          </p:cNvPicPr>
          <p:nvPr/>
        </p:nvPicPr>
        <p:blipFill>
          <a:blip r:embed="rId2" cstate="print"/>
          <a:srcRect/>
          <a:stretch>
            <a:fillRect/>
          </a:stretch>
        </p:blipFill>
        <p:spPr bwMode="auto">
          <a:xfrm>
            <a:off x="2915816" y="1844824"/>
            <a:ext cx="2133600" cy="2133601"/>
          </a:xfrm>
          <a:prstGeom prst="rect">
            <a:avLst/>
          </a:prstGeom>
          <a:noFill/>
        </p:spPr>
      </p:pic>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1 – Noção e objecto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Modelo de utilidade: título de propriedade industrial que, tal como a patente, tem por objecto uma invenção, visando a sua protecção através de um processo mais simplificado e célere do que aquele que subjaz à patente (art. 117.º do CPI).</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Regime dos modelos de utilidade: decalcado do regime da patente (remissão das normas para as normas sobre patentes).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Requisitos: novidade, actividade inventiva, susceptibilidade de aplicação industrial (art. 117.º n.º1).</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1 – Noção e objecto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objecto da protecção da patente de invenção apresenta algumas diferenças quanto ao objecto do  modelo utilidade. </a:t>
            </a:r>
          </a:p>
          <a:p>
            <a:pPr marL="521208" lvl="0" indent="-457200" algn="just">
              <a:buNone/>
            </a:pPr>
            <a:endParaRPr lang="pt-PT" sz="1800" dirty="0" smtClean="0">
              <a:solidFill>
                <a:schemeClr val="bg1"/>
              </a:solidFill>
            </a:endParaRPr>
          </a:p>
          <a:p>
            <a:pPr marL="521208" indent="-457200" algn="just"/>
            <a:r>
              <a:rPr lang="pt-PT" sz="1800" dirty="0" smtClean="0">
                <a:solidFill>
                  <a:schemeClr val="bg1"/>
                </a:solidFill>
              </a:rPr>
              <a:t>O objecto de protecção da patente de invenção é mais amplo. </a:t>
            </a:r>
          </a:p>
          <a:p>
            <a:pPr marL="521208" lvl="0" indent="-457200" algn="just">
              <a:buNone/>
            </a:pPr>
            <a:endParaRPr lang="pt-PT" sz="1800" dirty="0" smtClean="0">
              <a:solidFill>
                <a:schemeClr val="bg1"/>
              </a:solidFill>
            </a:endParaRPr>
          </a:p>
          <a:p>
            <a:pPr marL="521208" indent="-457200" algn="just"/>
            <a:r>
              <a:rPr lang="pt-PT" sz="1800" dirty="0" smtClean="0">
                <a:solidFill>
                  <a:schemeClr val="bg1"/>
                </a:solidFill>
              </a:rPr>
              <a:t>Os métodos, as substâncias (não há formas e espaços fixos), os materiais biológicos e suas aplicações só podem solicitar a patente de invenção e não a modelo de utilidade. </a:t>
            </a:r>
          </a:p>
          <a:p>
            <a:pPr marL="521208" lvl="0" indent="-457200" algn="just">
              <a:buNone/>
            </a:pPr>
            <a:endParaRPr lang="pt-PT" sz="1800" dirty="0" smtClean="0">
              <a:solidFill>
                <a:schemeClr val="bg1"/>
              </a:solidFill>
            </a:endParaRPr>
          </a:p>
          <a:p>
            <a:pPr marL="521208" indent="-457200" algn="just"/>
            <a:r>
              <a:rPr lang="pt-PT" sz="1800" dirty="0" smtClean="0">
                <a:solidFill>
                  <a:schemeClr val="bg1"/>
                </a:solidFill>
              </a:rPr>
              <a:t>Relativamente aos produtos (quando há formas e espaços fixos) pode ser pedida a patente de invenção e/ou modelo de utilidade</a:t>
            </a:r>
          </a:p>
          <a:p>
            <a:pPr marL="521208" lvl="0" indent="-457200" algn="just">
              <a:buNone/>
            </a:pPr>
            <a:r>
              <a:rPr lang="pt-PT" sz="1800" dirty="0" smtClean="0">
                <a:solidFill>
                  <a:schemeClr val="bg1"/>
                </a:solidFill>
              </a:rPr>
              <a:t>	</a:t>
            </a:r>
          </a:p>
          <a:p>
            <a:pPr marL="521208" indent="-457200" algn="just"/>
            <a:r>
              <a:rPr lang="pt-PT" sz="1800" dirty="0" smtClean="0">
                <a:solidFill>
                  <a:schemeClr val="bg1"/>
                </a:solidFill>
              </a:rPr>
              <a:t>Mas se se pedir os dois tipos - patente e modelo de utilidade - ao mesmo tempo, apenas um dos dois tipos pode ser concedido.</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Protecção legal</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Protecção legal decalcada sobre a das invenções.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Quanto ao direito ao modelo de utilidade, os arts 121.º a 123.º mandam aplicar as regras dos arts. 58.º a 60.º.</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 protecção legal obtêm-se mediante a concessão do modelo de utilidade.</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Esta concede ao seu titular uma situação jurídica idêntica  à do titular de uma patente de invenção:</a:t>
            </a:r>
          </a:p>
          <a:p>
            <a:pPr marL="521208" indent="-457200" algn="just">
              <a:buNone/>
            </a:pPr>
            <a:r>
              <a:rPr lang="pt-PT" sz="1800" dirty="0" smtClean="0">
                <a:solidFill>
                  <a:schemeClr val="bg1"/>
                </a:solidFill>
              </a:rPr>
              <a:t>	- Os direitos estão previstos nos arts 144.º a 147.º;</a:t>
            </a:r>
          </a:p>
          <a:p>
            <a:pPr marL="521208" indent="-457200" algn="just">
              <a:buNone/>
            </a:pPr>
            <a:r>
              <a:rPr lang="pt-PT" sz="1800" dirty="0" smtClean="0">
                <a:solidFill>
                  <a:schemeClr val="bg1"/>
                </a:solidFill>
              </a:rPr>
              <a:t>	- Contudo, a duração do modelo de utilidade é de </a:t>
            </a:r>
            <a:r>
              <a:rPr lang="pt-PT" sz="1800" b="1" dirty="0" smtClean="0">
                <a:solidFill>
                  <a:schemeClr val="bg1"/>
                </a:solidFill>
              </a:rPr>
              <a:t>6 anos</a:t>
            </a:r>
            <a:r>
              <a:rPr lang="pt-PT" sz="1800" dirty="0" smtClean="0">
                <a:solidFill>
                  <a:schemeClr val="bg1"/>
                </a:solidFill>
              </a:rPr>
              <a:t>, prorrogável por duas vezes por 2 anos de cada vez (art. 142.º);</a:t>
            </a:r>
          </a:p>
          <a:p>
            <a:pPr marL="521208" indent="-457200" algn="just">
              <a:buNone/>
            </a:pPr>
            <a:r>
              <a:rPr lang="pt-PT" sz="1800" dirty="0" smtClean="0">
                <a:solidFill>
                  <a:schemeClr val="bg1"/>
                </a:solidFill>
              </a:rPr>
              <a:t>	- Durante a vigência do modelo de utilidade, o seu titular pode usar nos produtos, a expressão «Modelo de utilidade n.º», ou a abreviatura «M.U. n.º» (art. 143.º)</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Protecção legal</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Esta concede ao seu titular uma situação jurídica idêntica  à do titular de uma patente de invenção:</a:t>
            </a:r>
          </a:p>
          <a:p>
            <a:pPr marL="521208" indent="-457200" algn="just">
              <a:buNone/>
            </a:pPr>
            <a:r>
              <a:rPr lang="pt-PT" sz="1800" dirty="0" smtClean="0">
                <a:solidFill>
                  <a:schemeClr val="bg1"/>
                </a:solidFill>
              </a:rPr>
              <a:t>	- As condições de utilização estão previstas nos arts. 149.º (Obrigatoriedade de exploração) e 150.º (Licenças obrigatórias), que remetem para os arts 106.º e 107.º a 112.º, respectivamente.</a:t>
            </a:r>
          </a:p>
          <a:p>
            <a:pPr marL="521208" indent="-457200" algn="just">
              <a:buNone/>
            </a:pPr>
            <a:r>
              <a:rPr lang="pt-PT" sz="1800" dirty="0" smtClean="0">
                <a:solidFill>
                  <a:schemeClr val="bg1"/>
                </a:solidFill>
              </a:rPr>
              <a:t>	- Quanto à transmissão, nos termos do art. 31.º, n.º1, os direitos emergentes de modelos de utilidade podem ser transmitidos, total ou parcialmente, a título gratuito ou oneroso.</a:t>
            </a:r>
          </a:p>
          <a:p>
            <a:pPr marL="521208" indent="-457200" algn="just">
              <a:buNone/>
            </a:pPr>
            <a:r>
              <a:rPr lang="pt-PT" sz="1800" dirty="0" smtClean="0">
                <a:solidFill>
                  <a:schemeClr val="bg1"/>
                </a:solidFill>
              </a:rPr>
              <a:t>	- Quanto à licença de exploração, nos termos do art. 32.º, os titulares de direitos sobre modelos de utilidade podem conceder ou transferir para outrem a faculdade de as explorar, por todo o tempo da sua duração ou inferior, em determinada zona ou em todo o âmbito do território nacional.</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2 – Protecção legal</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Quanto às garantias do direito sobre os modelos de utilidade:</a:t>
            </a:r>
          </a:p>
          <a:p>
            <a:pPr marL="521208" indent="-457200" algn="just">
              <a:buNone/>
            </a:pPr>
            <a:r>
              <a:rPr lang="pt-PT" sz="1800" dirty="0" smtClean="0">
                <a:solidFill>
                  <a:schemeClr val="bg1"/>
                </a:solidFill>
              </a:rPr>
              <a:t>	a) Garantia de não registo de outro modelo sobre objecto análogo (art. 33.º, n.º1, al. a) e art. 71.º, n.º1);</a:t>
            </a:r>
          </a:p>
          <a:p>
            <a:pPr marL="521208" indent="-457200" algn="just">
              <a:buNone/>
            </a:pPr>
            <a:r>
              <a:rPr lang="pt-PT" sz="1800" dirty="0" smtClean="0">
                <a:solidFill>
                  <a:schemeClr val="bg1"/>
                </a:solidFill>
              </a:rPr>
              <a:t>	b) garantia da anulabilidade do registo de modelos ou desenhos confundíveis (arts. 33.º, n.º1, al. a) e 35.º);</a:t>
            </a:r>
          </a:p>
          <a:p>
            <a:pPr marL="521208" indent="-457200" algn="just">
              <a:buNone/>
            </a:pPr>
            <a:r>
              <a:rPr lang="pt-PT" sz="1800" dirty="0" smtClean="0">
                <a:solidFill>
                  <a:schemeClr val="bg1"/>
                </a:solidFill>
              </a:rPr>
              <a:t>	c) garantias sancionatórias dos infractores do direito sobre modelo de utilidade(art. 321.º).</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Extinção do direito sobre o modelo de utilidade:</a:t>
            </a:r>
          </a:p>
          <a:p>
            <a:pPr marL="521208" indent="-457200" algn="just">
              <a:buNone/>
            </a:pPr>
            <a:r>
              <a:rPr lang="pt-PT" sz="1800" dirty="0" smtClean="0">
                <a:solidFill>
                  <a:schemeClr val="bg1"/>
                </a:solidFill>
              </a:rPr>
              <a:t>	a) Por nulidade (arts. 33.º e ss.);</a:t>
            </a:r>
          </a:p>
          <a:p>
            <a:pPr marL="521208" indent="-457200" algn="just">
              <a:buNone/>
            </a:pPr>
            <a:r>
              <a:rPr lang="pt-PT" sz="1800" dirty="0" smtClean="0">
                <a:solidFill>
                  <a:schemeClr val="bg1"/>
                </a:solidFill>
              </a:rPr>
              <a:t>	b) Por caducidade (art. 37.º);</a:t>
            </a:r>
          </a:p>
          <a:p>
            <a:pPr marL="521208" indent="-457200" algn="just">
              <a:buNone/>
            </a:pPr>
            <a:r>
              <a:rPr lang="pt-PT" sz="1800" dirty="0" smtClean="0">
                <a:solidFill>
                  <a:schemeClr val="bg1"/>
                </a:solidFill>
              </a:rPr>
              <a:t>	c) Por renúncia (art. 38.º).</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art. 151.º prevê causas específicas de extinção do modelo de utilidade.</a:t>
            </a:r>
          </a:p>
          <a:p>
            <a:pPr marL="521208" indent="-457200" algn="just">
              <a:buNone/>
            </a:pPr>
            <a:r>
              <a:rPr lang="pt-PT" sz="1800" dirty="0" smtClean="0">
                <a:solidFill>
                  <a:schemeClr val="bg1"/>
                </a:solidFill>
              </a:rPr>
              <a:t>	</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3– Extinção do direito sobre o modelo de utilidade:</a:t>
            </a:r>
          </a:p>
          <a:p>
            <a:pPr marL="521208" indent="-457200" algn="just">
              <a:buNone/>
            </a:pPr>
            <a:r>
              <a:rPr lang="pt-PT" sz="1800" dirty="0" smtClean="0">
                <a:solidFill>
                  <a:schemeClr val="bg1"/>
                </a:solidFill>
              </a:rPr>
              <a:t>	</a:t>
            </a:r>
          </a:p>
          <a:p>
            <a:pPr marL="521208" indent="-457200" algn="just">
              <a:buNone/>
            </a:pPr>
            <a:r>
              <a:rPr lang="pt-PT" sz="1800" dirty="0" smtClean="0">
                <a:solidFill>
                  <a:schemeClr val="bg1"/>
                </a:solidFill>
              </a:rPr>
              <a:t>	a) Por nulidade (arts. 33.º e ss.);</a:t>
            </a:r>
          </a:p>
          <a:p>
            <a:pPr marL="521208" indent="-457200" algn="just">
              <a:buNone/>
            </a:pPr>
            <a:r>
              <a:rPr lang="pt-PT" sz="1800" dirty="0" smtClean="0">
                <a:solidFill>
                  <a:schemeClr val="bg1"/>
                </a:solidFill>
              </a:rPr>
              <a:t>	</a:t>
            </a:r>
          </a:p>
          <a:p>
            <a:pPr marL="521208" indent="-457200" algn="just">
              <a:buNone/>
            </a:pPr>
            <a:r>
              <a:rPr lang="pt-PT" sz="1800" dirty="0" smtClean="0">
                <a:solidFill>
                  <a:schemeClr val="bg1"/>
                </a:solidFill>
              </a:rPr>
              <a:t>	b) Por caducidade (art. 37.º);</a:t>
            </a:r>
          </a:p>
          <a:p>
            <a:pPr marL="521208" indent="-457200" algn="just">
              <a:buNone/>
            </a:pPr>
            <a:r>
              <a:rPr lang="pt-PT" sz="1800" dirty="0" smtClean="0">
                <a:solidFill>
                  <a:schemeClr val="bg1"/>
                </a:solidFill>
              </a:rPr>
              <a:t>	</a:t>
            </a:r>
          </a:p>
          <a:p>
            <a:pPr marL="521208" indent="-457200" algn="just">
              <a:buNone/>
            </a:pPr>
            <a:r>
              <a:rPr lang="pt-PT" sz="1800" dirty="0" smtClean="0">
                <a:solidFill>
                  <a:schemeClr val="bg1"/>
                </a:solidFill>
              </a:rPr>
              <a:t>	c) Por renúncia (art. 38.º).</a:t>
            </a: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r>
              <a:rPr lang="pt-PT" sz="1800" dirty="0" smtClean="0">
                <a:solidFill>
                  <a:schemeClr val="bg1"/>
                </a:solidFill>
              </a:rPr>
              <a:t>O art. 151.º prevê causas específicas de extinção do modelo de utilidade.</a:t>
            </a:r>
          </a:p>
          <a:p>
            <a:pPr marL="521208" indent="-457200" algn="just">
              <a:buNone/>
            </a:pPr>
            <a:r>
              <a:rPr lang="pt-PT" sz="1800" dirty="0" smtClean="0">
                <a:solidFill>
                  <a:schemeClr val="bg1"/>
                </a:solidFill>
              </a:rPr>
              <a:t>	</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Processo de concessão dos modelos de utilidade</a:t>
            </a:r>
          </a:p>
          <a:p>
            <a:pPr marL="521208" indent="-457200" algn="just">
              <a:buNone/>
            </a:pPr>
            <a:r>
              <a:rPr lang="pt-PT" sz="1800" dirty="0" smtClean="0">
                <a:solidFill>
                  <a:schemeClr val="bg1"/>
                </a:solidFill>
              </a:rPr>
              <a:t>	</a:t>
            </a:r>
          </a:p>
          <a:p>
            <a:pPr marL="521208" indent="-457200" algn="just">
              <a:buNone/>
            </a:pPr>
            <a:r>
              <a:rPr lang="pt-PT" sz="1800" dirty="0" smtClean="0">
                <a:solidFill>
                  <a:schemeClr val="bg1"/>
                </a:solidFill>
              </a:rPr>
              <a:t>	a) Via nacional (art. 124.º e ss.);</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	b) Via Tratado de Cooperação em Matéria de Patentes (art. 139.º).</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MODELOS  DE UTILIDADE</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dirty="0" smtClean="0">
                <a:solidFill>
                  <a:schemeClr val="bg1"/>
                </a:solidFill>
              </a:rPr>
              <a:t>4– Processo de concessão dos modelos de utilidade</a:t>
            </a:r>
          </a:p>
          <a:p>
            <a:pPr marL="521208" indent="-457200" algn="just">
              <a:buNone/>
            </a:pPr>
            <a:r>
              <a:rPr lang="pt-PT" sz="1800" dirty="0" smtClean="0">
                <a:solidFill>
                  <a:schemeClr val="bg1"/>
                </a:solidFill>
              </a:rPr>
              <a:t>	</a:t>
            </a:r>
          </a:p>
          <a:p>
            <a:pPr marL="521208" indent="-457200" algn="just">
              <a:buNone/>
            </a:pPr>
            <a:r>
              <a:rPr lang="pt-PT" sz="1800" dirty="0" smtClean="0">
                <a:solidFill>
                  <a:schemeClr val="bg1"/>
                </a:solidFill>
              </a:rPr>
              <a:t>	a) Via nacional (art. 124.º e ss.);</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	b) Via Tratado de Cooperação em Matéria de Patentes (art. 139.º).</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1– Noção e objecto (arts 173.º e ss do CPI)</a:t>
            </a:r>
          </a:p>
          <a:p>
            <a:pPr marL="521208" indent="-457200" algn="just">
              <a:buNone/>
            </a:pPr>
            <a:r>
              <a:rPr lang="pt-PT" sz="1800" dirty="0" smtClean="0">
                <a:solidFill>
                  <a:schemeClr val="bg1"/>
                </a:solidFill>
              </a:rPr>
              <a:t>	Ver </a:t>
            </a:r>
            <a:r>
              <a:rPr lang="pt-PT" sz="1800" smtClean="0">
                <a:solidFill>
                  <a:schemeClr val="bg1"/>
                </a:solidFill>
              </a:rPr>
              <a:t>Ficheiro  n.º1</a:t>
            </a:r>
            <a:endParaRPr lang="pt-PT" sz="1800" dirty="0" smtClean="0">
              <a:solidFill>
                <a:schemeClr val="bg1"/>
              </a:solidFill>
            </a:endParaRPr>
          </a:p>
          <a:p>
            <a:pPr marL="521208" indent="-457200" algn="just"/>
            <a:r>
              <a:rPr lang="pt-PT" sz="1800" dirty="0" smtClean="0">
                <a:solidFill>
                  <a:schemeClr val="bg1"/>
                </a:solidFill>
              </a:rPr>
              <a:t>Art. 173.: «O desenho ou modelo designa a aparência da totalidade, ou de parte, de um produto resultante das características de, nomeadamente, linhas, contornos, cores, forma, textura ou materiais do próprio produto e da sua ornamentação».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termo «produto» designa «qualquer artigo industrial ou de artesanato, incluindo, entre outros, os componentes para montagem de um produto complexo, as embalagens, os elementos de apresentação, os símbolos gráficos e os caracteres tipográficos, excluindo os programas de computador» (art. 174.º, n.º1). </a:t>
            </a:r>
          </a:p>
          <a:p>
            <a:pPr marL="521208" indent="-457200" algn="just"/>
            <a:endParaRPr lang="pt-PT" sz="1800" dirty="0" smtClean="0">
              <a:solidFill>
                <a:schemeClr val="bg1"/>
              </a:solidFill>
            </a:endParaRPr>
          </a:p>
          <a:p>
            <a:pPr marL="521208" indent="-457200" algn="just"/>
            <a:r>
              <a:rPr lang="pt-PT" sz="1800" dirty="0" smtClean="0">
                <a:solidFill>
                  <a:schemeClr val="bg1"/>
                </a:solidFill>
              </a:rPr>
              <a:t>Por sua vez «produto complexo» designa «qualquer produto composto por componentes múltiplos susceptíveis de serem dele retirados para o desmontar e nele recolocados para o montar novamente» (art.174.º, n.º2).</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fontScale="92500" lnSpcReduction="20000"/>
          </a:bodyPr>
          <a:lstStyle/>
          <a:p>
            <a:pPr algn="just">
              <a:buNone/>
            </a:pPr>
            <a:r>
              <a:rPr lang="pt-PT" sz="2200" b="1" dirty="0" smtClean="0">
                <a:solidFill>
                  <a:schemeClr val="bg1"/>
                </a:solidFill>
              </a:rPr>
              <a:t>A  Tipicidade dos direitos privativos</a:t>
            </a:r>
          </a:p>
          <a:p>
            <a:pPr algn="just"/>
            <a:r>
              <a:rPr lang="pt-PT" sz="2400" dirty="0" smtClean="0">
                <a:solidFill>
                  <a:schemeClr val="bg1"/>
                </a:solidFill>
              </a:rPr>
              <a:t>Esta conjugação implica que os direitos privativos da propriedade industrial, tal como as demais situações de monopólio, fiquem sujeitos ao princípio da tipicidade.</a:t>
            </a:r>
          </a:p>
          <a:p>
            <a:pPr algn="just"/>
            <a:endParaRPr lang="pt-PT" sz="2400" dirty="0" smtClean="0">
              <a:solidFill>
                <a:schemeClr val="bg1"/>
              </a:solidFill>
            </a:endParaRPr>
          </a:p>
          <a:p>
            <a:pPr algn="just"/>
            <a:r>
              <a:rPr lang="pt-PT" sz="2400" dirty="0" smtClean="0">
                <a:solidFill>
                  <a:schemeClr val="bg1"/>
                </a:solidFill>
              </a:rPr>
              <a:t>Art. 316.º do CPI</a:t>
            </a:r>
          </a:p>
          <a:p>
            <a:pPr algn="just"/>
            <a:r>
              <a:rPr lang="pt-PT" sz="2400" dirty="0" smtClean="0">
                <a:solidFill>
                  <a:schemeClr val="bg1"/>
                </a:solidFill>
              </a:rPr>
              <a:t>Art. 1306.º do </a:t>
            </a:r>
            <a:r>
              <a:rPr lang="pt-PT" sz="2400" dirty="0" err="1" smtClean="0">
                <a:solidFill>
                  <a:schemeClr val="bg1"/>
                </a:solidFill>
              </a:rPr>
              <a:t>Ccivil</a:t>
            </a:r>
            <a:r>
              <a:rPr lang="pt-PT" sz="2400" dirty="0" smtClean="0">
                <a:solidFill>
                  <a:schemeClr val="bg1"/>
                </a:solidFill>
              </a:rPr>
              <a:t> (Numerus clausus): «Não é permitida a constituição, com carácter real, de restrições ao direito de propriedade ou de figuras parcelares deste direito senão nos casos previstos na lei».</a:t>
            </a:r>
          </a:p>
          <a:p>
            <a:pPr algn="just">
              <a:buNone/>
            </a:pPr>
            <a:endParaRPr lang="pt-PT" sz="2400" dirty="0" smtClean="0">
              <a:solidFill>
                <a:schemeClr val="bg1"/>
              </a:solidFill>
            </a:endParaRPr>
          </a:p>
          <a:p>
            <a:pPr algn="just"/>
            <a:r>
              <a:rPr lang="pt-PT" sz="2400" dirty="0" smtClean="0">
                <a:solidFill>
                  <a:schemeClr val="bg1"/>
                </a:solidFill>
              </a:rPr>
              <a:t>Estando os direitos privativos sujeitos ao princípio da tipicidade, não é juridicamente possível criar outras situações de monopólio para além das previstas por lei, nomeadamente através da repressão da concorrência desleal.</a:t>
            </a: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1– Noção e objecto (arts 173.º e ss do CPI)</a:t>
            </a:r>
          </a:p>
          <a:p>
            <a:pPr marL="521208" indent="-457200" algn="just">
              <a:buNone/>
            </a:pPr>
            <a:r>
              <a:rPr lang="pt-PT" sz="1800" dirty="0" smtClean="0">
                <a:solidFill>
                  <a:schemeClr val="bg1"/>
                </a:solidFill>
              </a:rPr>
              <a:t>	</a:t>
            </a:r>
          </a:p>
          <a:p>
            <a:pPr marL="521208" indent="-457200" algn="just"/>
            <a:r>
              <a:rPr lang="pt-PT" sz="1800" dirty="0" smtClean="0">
                <a:solidFill>
                  <a:schemeClr val="bg1"/>
                </a:solidFill>
              </a:rPr>
              <a:t>Elementos a reter:</a:t>
            </a:r>
          </a:p>
          <a:p>
            <a:pPr marL="521208" indent="-457200" algn="just">
              <a:buNone/>
            </a:pPr>
            <a:r>
              <a:rPr lang="pt-PT" sz="1800" dirty="0" smtClean="0">
                <a:solidFill>
                  <a:schemeClr val="bg1"/>
                </a:solidFill>
              </a:rPr>
              <a:t>	- inclusão no âmbito de aplicação destes direitos, para além dos produtos industriais, dos produtos de artesanato;</a:t>
            </a:r>
          </a:p>
          <a:p>
            <a:pPr marL="521208" indent="-457200" algn="just">
              <a:buNone/>
            </a:pPr>
            <a:r>
              <a:rPr lang="pt-PT" sz="1800" dirty="0" smtClean="0">
                <a:solidFill>
                  <a:schemeClr val="bg1"/>
                </a:solidFill>
              </a:rPr>
              <a:t>	- afinidade destas criações com as obras de arte, associando à utilidade económica, o elemento da criação artística;</a:t>
            </a:r>
          </a:p>
          <a:p>
            <a:pPr marL="521208" indent="-457200" algn="just">
              <a:buNone/>
            </a:pPr>
            <a:r>
              <a:rPr lang="pt-PT" sz="1800" dirty="0" smtClean="0">
                <a:solidFill>
                  <a:schemeClr val="bg1"/>
                </a:solidFill>
              </a:rPr>
              <a:t>	- estas criações terão de ser aplicáveis a «produtos», ou seja, a artigos, objectos, ou seus componentes resultantes de uma actividade industrial ou artesanal.</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 mesma obra, quando seja criação artística e constitua produto de uma actividade industrial ou artesanal, pode ser objecto:</a:t>
            </a:r>
          </a:p>
          <a:p>
            <a:pPr marL="521208" indent="-457200" algn="just">
              <a:buNone/>
            </a:pPr>
            <a:r>
              <a:rPr lang="pt-PT" sz="1800" dirty="0" smtClean="0">
                <a:solidFill>
                  <a:schemeClr val="bg1"/>
                </a:solidFill>
              </a:rPr>
              <a:t>		- da protecção de direito de autor (art. 200.º do Código dos Direitos de Autor);</a:t>
            </a:r>
          </a:p>
          <a:p>
            <a:pPr marL="521208" indent="-457200" algn="just">
              <a:buNone/>
            </a:pPr>
            <a:r>
              <a:rPr lang="pt-PT" sz="1800" dirty="0" smtClean="0">
                <a:solidFill>
                  <a:schemeClr val="bg1"/>
                </a:solidFill>
              </a:rPr>
              <a:t>		- e, simultaneamente, de um direito de propriedade industrial como desenho ou modelo.</a:t>
            </a: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1– Noção e objecto (arts 173.º e ss do CPI)</a:t>
            </a:r>
          </a:p>
          <a:p>
            <a:pPr marL="521208" indent="-457200" algn="just">
              <a:buNone/>
            </a:pPr>
            <a:r>
              <a:rPr lang="pt-PT" sz="1800" dirty="0" smtClean="0">
                <a:solidFill>
                  <a:schemeClr val="bg1"/>
                </a:solidFill>
              </a:rPr>
              <a:t>	</a:t>
            </a:r>
          </a:p>
          <a:p>
            <a:pPr marL="521208" indent="-457200" algn="just"/>
            <a:r>
              <a:rPr lang="pt-PT" sz="1800" dirty="0" smtClean="0">
                <a:solidFill>
                  <a:schemeClr val="bg1"/>
                </a:solidFill>
              </a:rPr>
              <a:t>As invenções distinguem-se dos desenhos ou modelos:</a:t>
            </a:r>
          </a:p>
          <a:p>
            <a:pPr marL="521208" indent="-457200" algn="just">
              <a:buNone/>
            </a:pPr>
            <a:r>
              <a:rPr lang="pt-PT" sz="1800" dirty="0" smtClean="0">
                <a:solidFill>
                  <a:schemeClr val="bg1"/>
                </a:solidFill>
              </a:rPr>
              <a:t>		</a:t>
            </a:r>
          </a:p>
          <a:p>
            <a:pPr marL="521208" indent="-457200" algn="just">
              <a:buNone/>
            </a:pPr>
            <a:r>
              <a:rPr lang="pt-PT" sz="1800" dirty="0" smtClean="0">
                <a:solidFill>
                  <a:schemeClr val="bg1"/>
                </a:solidFill>
              </a:rPr>
              <a:t>		- as invenções constituem descobertas de utilidade industrial;</a:t>
            </a:r>
          </a:p>
          <a:p>
            <a:pPr marL="521208" indent="-457200" algn="just">
              <a:buNone/>
            </a:pPr>
            <a:r>
              <a:rPr lang="pt-PT" sz="1800" dirty="0" smtClean="0">
                <a:solidFill>
                  <a:schemeClr val="bg1"/>
                </a:solidFill>
              </a:rPr>
              <a:t>		- os desenhos ou modelos limitam-se a dar uma nova apresentação a um produto conhecido, com vista a torná-lo esteticamente mais agradável, independentemente da utilidade intrínseca do objecto.</a:t>
            </a:r>
          </a:p>
          <a:p>
            <a:pPr marL="521208" lvl="0" indent="-457200" algn="just">
              <a:buNone/>
            </a:pPr>
            <a:r>
              <a:rPr lang="pt-PT" sz="1800" dirty="0" smtClean="0">
                <a:solidFill>
                  <a:schemeClr val="bg1"/>
                </a:solidFill>
              </a:rPr>
              <a:t>		- os desenhos ou modelos industriais referem-se à protecção da forma, padrão, cor ou suas combinações, aplicáveis a um novo desenho de um produto, que seja estético e capaz de ser aplicável à escala industrial;</a:t>
            </a:r>
            <a:br>
              <a:rPr lang="pt-PT" sz="1800" dirty="0" smtClean="0">
                <a:solidFill>
                  <a:schemeClr val="bg1"/>
                </a:solidFill>
              </a:rPr>
            </a:br>
            <a:r>
              <a:rPr lang="pt-PT" sz="1800" dirty="0" smtClean="0">
                <a:solidFill>
                  <a:schemeClr val="bg1"/>
                </a:solidFill>
              </a:rPr>
              <a:t>	- os desenhos e modelos são diferentes quando comparados com a patente ou com o modelo de utilidade, uma vez que colocam o seu enfoque na vertente estética e na natureza artística da criatividade, com vista a aumentar a competitividade dos produtos no mercado.</a:t>
            </a: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1– Noção e objecto (arts 173.º e ss do CPI)</a:t>
            </a:r>
          </a:p>
          <a:p>
            <a:pPr marL="521208" indent="-457200" algn="just">
              <a:buNone/>
            </a:pPr>
            <a:r>
              <a:rPr lang="pt-PT" sz="1800" dirty="0" smtClean="0">
                <a:solidFill>
                  <a:schemeClr val="bg1"/>
                </a:solidFill>
              </a:rPr>
              <a:t>	</a:t>
            </a:r>
          </a:p>
          <a:p>
            <a:pPr lvl="0" algn="just" fontAlgn="t"/>
            <a:r>
              <a:rPr lang="pt-PT" sz="1800" dirty="0" smtClean="0">
                <a:solidFill>
                  <a:schemeClr val="bg1"/>
                </a:solidFill>
              </a:rPr>
              <a:t>Os desenhos e modelos industriais protegem a forma, modelo, cor ou respectivas combinações aplicadas a um desenho novo de um produto, que sejam, simultaneamente, estéticos e passíveis de ter aplicação industrial.</a:t>
            </a:r>
          </a:p>
          <a:p>
            <a:pPr lvl="0" algn="just" fontAlgn="t"/>
            <a:endParaRPr lang="pt-PT" sz="1800" dirty="0" smtClean="0">
              <a:solidFill>
                <a:schemeClr val="bg1"/>
              </a:solidFill>
            </a:endParaRPr>
          </a:p>
          <a:p>
            <a:pPr lvl="0" algn="just" fontAlgn="t"/>
            <a:endParaRPr lang="pt-PT" sz="1800" dirty="0" smtClean="0">
              <a:solidFill>
                <a:schemeClr val="bg1"/>
              </a:solidFill>
            </a:endParaRPr>
          </a:p>
          <a:p>
            <a:pPr lvl="0" algn="just" fontAlgn="t"/>
            <a:r>
              <a:rPr lang="pt-PT" sz="1800" dirty="0" smtClean="0">
                <a:solidFill>
                  <a:schemeClr val="bg1"/>
                </a:solidFill>
              </a:rPr>
              <a:t>Também as cores do produto ou da sua ornamentação são protegidas pelo registo dos desenhos e modelos. Nos pedidos dos desenhos e modelos com cores, quando for reivindicada uma combinação de cores, nos desenhos ou fotografias devem exibir-se  as cores reivindicadas.</a:t>
            </a: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p>
          <a:p>
            <a:pPr marL="521208" indent="-457200" algn="just">
              <a:buNone/>
            </a:pPr>
            <a:endParaRPr lang="pt-PT" sz="1800" b="1" dirty="0" smtClean="0">
              <a:solidFill>
                <a:schemeClr val="bg1"/>
              </a:solidFill>
            </a:endParaRPr>
          </a:p>
          <a:p>
            <a:pPr marL="521208" indent="-457200" algn="just"/>
            <a:r>
              <a:rPr lang="pt-PT" sz="1800" dirty="0" smtClean="0">
                <a:solidFill>
                  <a:schemeClr val="bg1"/>
                </a:solidFill>
              </a:rPr>
              <a:t>A protecção legal dos modelos ou desenhos industriais está dependente da satisfação de um conjunto de requisitos:</a:t>
            </a:r>
          </a:p>
          <a:p>
            <a:pPr marL="521208" indent="-457200" algn="just">
              <a:buNone/>
            </a:pPr>
            <a:endParaRPr lang="pt-PT" sz="1800" dirty="0" smtClean="0">
              <a:solidFill>
                <a:schemeClr val="bg1"/>
              </a:solidFill>
            </a:endParaRPr>
          </a:p>
          <a:p>
            <a:pPr marL="521208" indent="-457200" algn="just">
              <a:buAutoNum type="alphaLcParenR"/>
            </a:pPr>
            <a:r>
              <a:rPr lang="pt-PT" sz="1800" dirty="0" smtClean="0">
                <a:solidFill>
                  <a:schemeClr val="bg1"/>
                </a:solidFill>
              </a:rPr>
              <a:t>Novidade e carácter singular (arts. 176.º a 180.º)</a:t>
            </a:r>
          </a:p>
          <a:p>
            <a:pPr marL="521208" indent="-457200" algn="just">
              <a:buAutoNum type="alphaLcParenR"/>
            </a:pPr>
            <a:endParaRPr lang="pt-PT" sz="1800" dirty="0" smtClean="0">
              <a:solidFill>
                <a:schemeClr val="bg1"/>
              </a:solidFill>
            </a:endParaRPr>
          </a:p>
          <a:p>
            <a:pPr marL="521208" indent="-457200" algn="just"/>
            <a:r>
              <a:rPr lang="pt-PT" sz="1800" dirty="0" smtClean="0">
                <a:solidFill>
                  <a:schemeClr val="bg1"/>
                </a:solidFill>
              </a:rPr>
              <a:t>Nos termos do n.º1 do art. 177.º, um desenho ou modelo é novo se, antes do respectivo pedido de registo ou da prioridade reivindicada, nenhum desenho ou modelo idêntico foi divulgado ao público dentro ou fora do País.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 Nos termos do n.º2 do art. 177.º,  são considerados idênticos «os desenhos ou modelos cujas características específicas apenas difiram em pormenores sem importância.</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que releva será, portanto, a ausência de divulgação.</a:t>
            </a: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p>
          <a:p>
            <a:pPr marL="521208" indent="-457200" algn="just">
              <a:buNone/>
            </a:pPr>
            <a:endParaRPr lang="pt-PT" sz="1800" b="1" dirty="0" smtClean="0">
              <a:solidFill>
                <a:schemeClr val="bg1"/>
              </a:solidFill>
            </a:endParaRPr>
          </a:p>
          <a:p>
            <a:pPr marL="521208" indent="-457200" algn="just"/>
            <a:r>
              <a:rPr lang="pt-PT" sz="1800" dirty="0" smtClean="0">
                <a:solidFill>
                  <a:schemeClr val="bg1"/>
                </a:solidFill>
              </a:rPr>
              <a:t>A protecção legal dos modelos ou desenhos industriais está dependente da satisfação de um conjunto de requisitos:</a:t>
            </a:r>
          </a:p>
          <a:p>
            <a:pPr marL="521208" indent="-457200" algn="just">
              <a:buNone/>
            </a:pPr>
            <a:endParaRPr lang="pt-PT" sz="1800" dirty="0" smtClean="0">
              <a:solidFill>
                <a:schemeClr val="bg1"/>
              </a:solidFill>
            </a:endParaRPr>
          </a:p>
          <a:p>
            <a:pPr marL="521208" indent="-457200" algn="just">
              <a:buAutoNum type="alphaLcParenR"/>
            </a:pPr>
            <a:r>
              <a:rPr lang="pt-PT" sz="1800" dirty="0" smtClean="0">
                <a:solidFill>
                  <a:schemeClr val="bg1"/>
                </a:solidFill>
              </a:rPr>
              <a:t>Novidade e carácter singular (arts. 176.º a 180.º)</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Ora, considera-se que um modelo ou desenho foi divulgado ao público «se tiver sido publicado na sequência do registo, ou em qualquer outra circunstância, apresentado numa exposição, utilizado no comércio, ou tornado conhecido de qualquer outro modo, excepto se esses factos não puderem razoavelmente ter chegado ao conhecimento dos círculos especializados do sector em questão que operam na Comunidade Europeia, no decurso da sua actividade corrente, antes da data do pedido de registo ou da prioridade reivindicada» (art. 179.º, n.º1).</a:t>
            </a: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p>
          <a:p>
            <a:pPr marL="521208" indent="-457200" algn="just">
              <a:buNone/>
            </a:pPr>
            <a:endParaRPr lang="pt-PT" sz="1800" dirty="0" smtClean="0">
              <a:solidFill>
                <a:schemeClr val="bg1"/>
              </a:solidFill>
            </a:endParaRPr>
          </a:p>
          <a:p>
            <a:pPr marL="521208" indent="-457200" algn="just">
              <a:buAutoNum type="alphaLcParenR"/>
            </a:pPr>
            <a:r>
              <a:rPr lang="pt-PT" sz="1800" dirty="0" smtClean="0">
                <a:solidFill>
                  <a:schemeClr val="bg1"/>
                </a:solidFill>
              </a:rPr>
              <a:t>Novidade e carácter singular (arts. 176.º a 180.º)</a:t>
            </a:r>
          </a:p>
          <a:p>
            <a:pPr marL="521208" indent="-457200" algn="just">
              <a:buNone/>
            </a:pPr>
            <a:endParaRPr lang="pt-PT" sz="1800" dirty="0" smtClean="0">
              <a:solidFill>
                <a:schemeClr val="bg1"/>
              </a:solidFill>
            </a:endParaRPr>
          </a:p>
          <a:p>
            <a:pPr marL="521208" indent="-457200" algn="just"/>
            <a:r>
              <a:rPr lang="pt-PT" sz="1600" dirty="0" smtClean="0">
                <a:solidFill>
                  <a:schemeClr val="bg1"/>
                </a:solidFill>
              </a:rPr>
              <a:t>Um desenho ou modelo terá carácter singular «se a impressão global que suscita no utilizador informado diferir da impressão global causada a esse utilizador por qualquer desenho ou modelo divulgado ao público antes da data do pedido de registo ou da prioridade reivindicada» (art. 178.º, n.º1).</a:t>
            </a:r>
          </a:p>
          <a:p>
            <a:pPr marL="521208" indent="-457200" algn="just"/>
            <a:endParaRPr lang="pt-PT" sz="1600" dirty="0" smtClean="0">
              <a:solidFill>
                <a:schemeClr val="bg1"/>
              </a:solidFill>
            </a:endParaRPr>
          </a:p>
          <a:p>
            <a:pPr marL="521208" indent="-457200" algn="just"/>
            <a:r>
              <a:rPr lang="pt-PT" sz="1600" dirty="0" smtClean="0">
                <a:solidFill>
                  <a:schemeClr val="bg1"/>
                </a:solidFill>
              </a:rPr>
              <a:t>Assim, o carácter singular é avaliado segundo um critério subjectivo: o da impressão global causada a um utilizador informado , a qual deverá ser diferente da causada por qualquer modelo ou desenho antes divulgada ao público.</a:t>
            </a:r>
          </a:p>
          <a:p>
            <a:pPr marL="521208" indent="-457200" algn="just"/>
            <a:endParaRPr lang="pt-PT" sz="1600" dirty="0" smtClean="0">
              <a:solidFill>
                <a:schemeClr val="bg1"/>
              </a:solidFill>
            </a:endParaRPr>
          </a:p>
          <a:p>
            <a:pPr marL="521208" indent="-457200" algn="just"/>
            <a:r>
              <a:rPr lang="pt-PT" sz="1600" dirty="0" smtClean="0">
                <a:solidFill>
                  <a:schemeClr val="bg1"/>
                </a:solidFill>
              </a:rPr>
              <a:t>O art. 176.º, n.º2, acolhe um conceito amplo de novidade, uma vez que abrange, igualmente, os desenhos ou modelos que, não sendo inteiramente novos, realizem combinações novas de elementos conhecidos ou disposições diferentes de elementos já usados, de forma a conferirem aos respectivos produtos um carácter singular.</a:t>
            </a:r>
          </a:p>
          <a:p>
            <a:pPr marL="521208" indent="-457200" algn="just">
              <a:buAutoNum type="alphaLcParenR"/>
            </a:pPr>
            <a:endParaRPr lang="pt-PT" sz="1600" dirty="0" smtClean="0">
              <a:solidFill>
                <a:schemeClr val="bg1"/>
              </a:solidFill>
            </a:endParaRPr>
          </a:p>
          <a:p>
            <a:pPr marL="521208" indent="-457200" algn="just">
              <a:buNone/>
            </a:pPr>
            <a:endParaRPr lang="pt-PT" sz="1600" dirty="0" smtClean="0">
              <a:solidFill>
                <a:schemeClr val="bg1"/>
              </a:solidFill>
            </a:endParaRPr>
          </a:p>
        </p:txBody>
      </p:sp>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b) Tratar-se de produtos  industriais ou de artesanato, simples ou complexos (art. 174.º)</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c) Registo (arts. 184.º a 190.º-A e 197.º)</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A protecção legal obtêm-se mediante o registo do desenho ou modelo. </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processo de registo está previsto nos arts. 184.º a 190.º-A e 197.º.</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		- Forma do pedido (art. 184.º)</a:t>
            </a:r>
          </a:p>
          <a:p>
            <a:pPr marL="521208" indent="-457200" algn="just">
              <a:buNone/>
            </a:pPr>
            <a:r>
              <a:rPr lang="pt-PT" sz="1800" dirty="0" smtClean="0">
                <a:solidFill>
                  <a:schemeClr val="bg1"/>
                </a:solidFill>
              </a:rPr>
              <a:t>		- Documentos a apresentar (art. 185.º)</a:t>
            </a:r>
          </a:p>
          <a:p>
            <a:pPr marL="521208" indent="-457200" algn="just">
              <a:buNone/>
            </a:pPr>
            <a:r>
              <a:rPr lang="pt-PT" sz="1800" dirty="0" smtClean="0">
                <a:solidFill>
                  <a:schemeClr val="bg1"/>
                </a:solidFill>
              </a:rPr>
              <a:t>		- Publicação (art. 189.º)</a:t>
            </a:r>
          </a:p>
          <a:p>
            <a:pPr marL="521208" indent="-457200" algn="just">
              <a:buNone/>
            </a:pPr>
            <a:r>
              <a:rPr lang="pt-PT" sz="1800" dirty="0" smtClean="0">
                <a:solidFill>
                  <a:schemeClr val="bg1"/>
                </a:solidFill>
              </a:rPr>
              <a:t>		- Motivos de recusa de registo (art. 197.º)</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d) Efeitos do registo (arts. 199.º e ss)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âmbito de protecção conferida pelo registo abrange todos os desenhos ou modelos que não suscitem uma impressão global diferente no utilizador informado (art. 199.º, n.º1).</a:t>
            </a:r>
          </a:p>
          <a:p>
            <a:pPr marL="521208" indent="-457200" algn="just"/>
            <a:endParaRPr lang="pt-PT" sz="1800" dirty="0" smtClean="0">
              <a:solidFill>
                <a:schemeClr val="bg1"/>
              </a:solidFill>
            </a:endParaRPr>
          </a:p>
          <a:p>
            <a:pPr marL="521208" indent="-457200" algn="just"/>
            <a:r>
              <a:rPr lang="pt-PT" sz="1800" dirty="0" smtClean="0">
                <a:solidFill>
                  <a:schemeClr val="bg1"/>
                </a:solidFill>
              </a:rPr>
              <a:t>Qualquer desenho ou modelo registado beneficia, igualmente, da protecção conferida pela legislação em matéria de direito de autor, a partir da data em que o desenho ou modelo foi criado, ou definido, sob qualquer forma (art. 200.º)</a:t>
            </a:r>
          </a:p>
          <a:p>
            <a:pPr marL="521208" indent="-457200" algn="just"/>
            <a:endParaRPr lang="pt-PT" sz="1800" dirty="0" smtClean="0">
              <a:solidFill>
                <a:schemeClr val="bg1"/>
              </a:solidFill>
            </a:endParaRPr>
          </a:p>
          <a:p>
            <a:pPr marL="521208" indent="-457200" algn="just"/>
            <a:r>
              <a:rPr lang="pt-PT" sz="1800" dirty="0" smtClean="0">
                <a:solidFill>
                  <a:schemeClr val="bg1"/>
                </a:solidFill>
              </a:rPr>
              <a:t>A duração do registo é de cinco anos a contar da data do pedido, podendo ser renovada, por períodos iguais, até ao limite de 25 anos (art. 201.º, n.º1)</a:t>
            </a:r>
          </a:p>
          <a:p>
            <a:pPr marL="521208" indent="-457200" algn="just"/>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e) Direitos conferidos pelo registo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registo de um desenho ou modelo confere ao seu titular:</a:t>
            </a:r>
          </a:p>
          <a:p>
            <a:pPr marL="521208" indent="-457200" algn="just">
              <a:buNone/>
            </a:pPr>
            <a:r>
              <a:rPr lang="pt-PT" sz="1800" dirty="0" smtClean="0">
                <a:solidFill>
                  <a:schemeClr val="bg1"/>
                </a:solidFill>
              </a:rPr>
              <a:t>	- o direito exclusivo de o utilizar, abrangendo esta utilização o fabrico, a oferta, a colocação no mercado, a importação, a exportação ou a utilização de um produto em que esse desenho ou modelo foi incorporado, ou a que foi aplicado, assim como a armazenagem desse produto para os mesmos fins (art. 203.º);</a:t>
            </a:r>
          </a:p>
          <a:p>
            <a:pPr marL="521208" indent="-457200" algn="just">
              <a:buNone/>
            </a:pPr>
            <a:r>
              <a:rPr lang="pt-PT" sz="1800" dirty="0" smtClean="0">
                <a:solidFill>
                  <a:schemeClr val="bg1"/>
                </a:solidFill>
              </a:rPr>
              <a:t>	- o direito de proibir a sua utilização por terceiros sem o seu consentimento (art. 203.º, n.º1);</a:t>
            </a:r>
          </a:p>
          <a:p>
            <a:pPr marL="521208" indent="-457200" algn="just">
              <a:buNone/>
            </a:pPr>
            <a:r>
              <a:rPr lang="pt-PT" sz="1800" dirty="0" smtClean="0">
                <a:solidFill>
                  <a:schemeClr val="bg1"/>
                </a:solidFill>
              </a:rPr>
              <a:t>	- o direito de usar nos produtos a expressão «Desenho ou modelo n.º» ou as abreviaturas «DM n.º». durante a vigência do registo.</a:t>
            </a:r>
          </a:p>
          <a:p>
            <a:pPr marL="521208" indent="-457200" algn="just">
              <a:buNone/>
            </a:pPr>
            <a:endParaRPr lang="pt-PT" sz="1800" dirty="0" smtClean="0">
              <a:solidFill>
                <a:schemeClr val="bg1"/>
              </a:solidFill>
            </a:endParaRPr>
          </a:p>
          <a:p>
            <a:pPr marL="521208" indent="-457200" algn="just"/>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2- Protecção legal</a:t>
            </a: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f) Limites aos direitos conferidos pelo registo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Os direitos conferidos pelo registo estão sujeitos a um conjunto de limites enunciados no art. 204.º (ler a norma).</a:t>
            </a:r>
          </a:p>
          <a:p>
            <a:pPr marL="521208" indent="-457200" algn="just">
              <a:buNone/>
            </a:pPr>
            <a:endParaRPr lang="pt-PT" sz="1800" dirty="0" smtClean="0">
              <a:solidFill>
                <a:schemeClr val="bg1"/>
              </a:solidFill>
            </a:endParaRPr>
          </a:p>
          <a:p>
            <a:pPr marL="521208" indent="-457200" algn="just">
              <a:buNone/>
            </a:pPr>
            <a:r>
              <a:rPr lang="pt-PT" sz="1800" dirty="0" smtClean="0">
                <a:solidFill>
                  <a:schemeClr val="bg1"/>
                </a:solidFill>
              </a:rPr>
              <a:t>g) O esgotamento do direito</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Os direitos conferidos pelo registo não permitem ao seu titular proibir os actos relativos a produtos em que foi incorporado, ou a que foi aplicado, um desenho ou modelo objecto de protecção anterior pelo registo, quando o produto tiver sido comercializado, pelo próprio ou com o seu consentimento, no espaço económico europeu (art. 205.º).</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lnSpcReduction="10000"/>
          </a:bodyPr>
          <a:lstStyle/>
          <a:p>
            <a:pPr algn="just">
              <a:buNone/>
            </a:pPr>
            <a:r>
              <a:rPr lang="pt-PT" sz="2200" b="1" dirty="0" smtClean="0">
                <a:solidFill>
                  <a:schemeClr val="bg1"/>
                </a:solidFill>
              </a:rPr>
              <a:t>O registo dos direitos privativos</a:t>
            </a:r>
          </a:p>
          <a:p>
            <a:pPr algn="just"/>
            <a:r>
              <a:rPr lang="pt-PT" sz="1800" dirty="0" smtClean="0">
                <a:solidFill>
                  <a:schemeClr val="bg1"/>
                </a:solidFill>
              </a:rPr>
              <a:t>No ordenamento português consagra-se um sistema de registo constitutivo dos direitos privativos da propriedade industrial</a:t>
            </a:r>
          </a:p>
          <a:p>
            <a:pPr algn="just"/>
            <a:endParaRPr lang="pt-PT" sz="1800" dirty="0" smtClean="0">
              <a:solidFill>
                <a:schemeClr val="bg1"/>
              </a:solidFill>
            </a:endParaRPr>
          </a:p>
          <a:p>
            <a:pPr algn="just"/>
            <a:r>
              <a:rPr lang="pt-PT" sz="1800" dirty="0" smtClean="0">
                <a:solidFill>
                  <a:schemeClr val="bg1"/>
                </a:solidFill>
              </a:rPr>
              <a:t>Art. 7.º, n.º1 do CPI: «A prova dos direitos de propriedade industrial faz-se por meio de títulos, correspondentes às suas diversas modalidades».</a:t>
            </a:r>
          </a:p>
          <a:p>
            <a:pPr algn="just"/>
            <a:endParaRPr lang="pt-PT" sz="1800" dirty="0" smtClean="0">
              <a:solidFill>
                <a:schemeClr val="bg1"/>
              </a:solidFill>
            </a:endParaRPr>
          </a:p>
          <a:p>
            <a:pPr algn="just"/>
            <a:r>
              <a:rPr lang="pt-PT" sz="1800" dirty="0" smtClean="0">
                <a:solidFill>
                  <a:schemeClr val="bg1"/>
                </a:solidFill>
              </a:rPr>
              <a:t>A prova dos direitos de propriedade industrial faz-se através da prova do correspondente registo.</a:t>
            </a:r>
          </a:p>
          <a:p>
            <a:pPr algn="just"/>
            <a:endParaRPr lang="pt-PT" sz="1800" dirty="0" smtClean="0">
              <a:solidFill>
                <a:schemeClr val="bg1"/>
              </a:solidFill>
            </a:endParaRPr>
          </a:p>
          <a:p>
            <a:pPr algn="just"/>
            <a:r>
              <a:rPr lang="pt-PT" sz="1800" dirty="0" smtClean="0">
                <a:solidFill>
                  <a:schemeClr val="bg1"/>
                </a:solidFill>
              </a:rPr>
              <a:t>Na maioria dos casos, o registo tem carácter constitutivo (exemplo: o direito à marca decorre do registo do correspondente sinal </a:t>
            </a:r>
            <a:r>
              <a:rPr lang="pt-PT" sz="1800" dirty="0" err="1" smtClean="0">
                <a:solidFill>
                  <a:schemeClr val="bg1"/>
                </a:solidFill>
              </a:rPr>
              <a:t>distintivo-</a:t>
            </a:r>
            <a:r>
              <a:rPr lang="pt-PT" sz="1800" dirty="0" smtClean="0">
                <a:solidFill>
                  <a:schemeClr val="bg1"/>
                </a:solidFill>
              </a:rPr>
              <a:t> art. 258.º).</a:t>
            </a:r>
          </a:p>
          <a:p>
            <a:pPr algn="just"/>
            <a:endParaRPr lang="pt-PT" sz="1800" dirty="0" smtClean="0">
              <a:solidFill>
                <a:schemeClr val="bg1"/>
              </a:solidFill>
            </a:endParaRPr>
          </a:p>
          <a:p>
            <a:pPr algn="just"/>
            <a:r>
              <a:rPr lang="pt-PT" sz="1800" dirty="0" smtClean="0">
                <a:solidFill>
                  <a:schemeClr val="bg1"/>
                </a:solidFill>
              </a:rPr>
              <a:t>Existem casos em que o registo é meramente enunciativo (exemplo: a denominação de origem e a indicação </a:t>
            </a:r>
            <a:r>
              <a:rPr lang="pt-PT" sz="1800" dirty="0" err="1" smtClean="0">
                <a:solidFill>
                  <a:schemeClr val="bg1"/>
                </a:solidFill>
              </a:rPr>
              <a:t>geográfica-</a:t>
            </a:r>
            <a:r>
              <a:rPr lang="pt-PT" sz="1800" dirty="0" smtClean="0">
                <a:solidFill>
                  <a:schemeClr val="bg1"/>
                </a:solidFill>
              </a:rPr>
              <a:t> art. 310.º - «…independentemente de registo…»)</a:t>
            </a: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DESENHOS OU MODELOS </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marL="521208" indent="-457200" algn="just">
              <a:buNone/>
            </a:pPr>
            <a:r>
              <a:rPr lang="pt-PT" sz="1800" b="1" dirty="0" smtClean="0">
                <a:solidFill>
                  <a:schemeClr val="bg1"/>
                </a:solidFill>
              </a:rPr>
              <a:t>3- Protecção comunitária</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O Regulamento (CE) n.º 6/2002 do Conselho, de 12.12.2001 (J.O.C.E n.º L 3, de 5/1/2002, p.1) criou um regime especial para os desenhos e modelos comunitários.</a:t>
            </a:r>
          </a:p>
          <a:p>
            <a:pPr marL="521208" indent="-457200" algn="just">
              <a:buNone/>
            </a:pPr>
            <a:endParaRPr lang="pt-PT" sz="1800" dirty="0" smtClean="0">
              <a:solidFill>
                <a:schemeClr val="bg1"/>
              </a:solidFill>
            </a:endParaRPr>
          </a:p>
          <a:p>
            <a:pPr marL="521208" indent="-457200" algn="just"/>
            <a:r>
              <a:rPr lang="pt-PT" sz="1800" dirty="0" smtClean="0">
                <a:solidFill>
                  <a:schemeClr val="bg1"/>
                </a:solidFill>
              </a:rPr>
              <a:t>No âmbito desse regime, é conferida protecção quer aos desenhos, quer aos modelos comunitários não registados, quando forem divulgados ao público segundo o disposto naquele Regulamento, como aos que forem registados, de acordo com o respectivo regime, no organismo comunitário designado por «Instituto de Harmonização do </a:t>
            </a:r>
            <a:r>
              <a:rPr lang="pt-PT" sz="1800" smtClean="0">
                <a:solidFill>
                  <a:schemeClr val="bg1"/>
                </a:solidFill>
              </a:rPr>
              <a:t>Mercado Interno </a:t>
            </a:r>
            <a:r>
              <a:rPr lang="pt-PT" sz="1800" dirty="0" smtClean="0">
                <a:solidFill>
                  <a:schemeClr val="bg1"/>
                </a:solidFill>
              </a:rPr>
              <a:t>(Marcas, Desenhos e Modelos)».</a:t>
            </a: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a:p>
            <a:pPr marL="521208" indent="-457200"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endParaRPr lang="pt-PT" sz="1800" b="1" dirty="0" smtClean="0">
              <a:solidFill>
                <a:schemeClr val="bg1"/>
              </a:solidFill>
            </a:endParaRPr>
          </a:p>
          <a:p>
            <a:pPr algn="just" fontAlgn="t">
              <a:buNone/>
            </a:pPr>
            <a:r>
              <a:rPr lang="pt-PT" sz="1800" b="1" dirty="0" smtClean="0">
                <a:solidFill>
                  <a:schemeClr val="bg1"/>
                </a:solidFill>
              </a:rPr>
              <a:t>1- Noção </a:t>
            </a:r>
          </a:p>
          <a:p>
            <a:pPr algn="just" fontAlgn="t">
              <a:buNone/>
            </a:pPr>
            <a:r>
              <a:rPr lang="pt-PT" sz="1800" dirty="0" smtClean="0">
                <a:solidFill>
                  <a:schemeClr val="bg1"/>
                </a:solidFill>
              </a:rPr>
              <a:t>	</a:t>
            </a:r>
          </a:p>
          <a:p>
            <a:pPr algn="just" fontAlgn="t"/>
            <a:r>
              <a:rPr lang="pt-PT" sz="1800" dirty="0" smtClean="0">
                <a:solidFill>
                  <a:schemeClr val="bg1"/>
                </a:solidFill>
              </a:rPr>
              <a:t>Sinal utilizado por um empresário para distinguir os produtos sobre os quais incide a sua actividade económica. </a:t>
            </a:r>
          </a:p>
          <a:p>
            <a:pPr algn="just" fontAlgn="t">
              <a:buNone/>
            </a:pPr>
            <a:endParaRPr lang="pt-PT" sz="1800" dirty="0" smtClean="0">
              <a:solidFill>
                <a:schemeClr val="bg1"/>
              </a:solidFill>
            </a:endParaRPr>
          </a:p>
          <a:p>
            <a:pPr algn="just" fontAlgn="t"/>
            <a:r>
              <a:rPr lang="pt-PT" sz="1800" dirty="0" smtClean="0">
                <a:solidFill>
                  <a:schemeClr val="bg1"/>
                </a:solidFill>
              </a:rPr>
              <a:t>Estamos perante um sinal distintivo dos produtos, aposto nestes ou pela empresa que os produz, ou pela empresa que os comercializa, numa fase intermédia do circuito económico.</a:t>
            </a:r>
          </a:p>
          <a:p>
            <a:pPr algn="just" fontAlgn="t"/>
            <a:endParaRPr lang="pt-PT" sz="1800" dirty="0" smtClean="0">
              <a:solidFill>
                <a:schemeClr val="bg1"/>
              </a:solidFill>
            </a:endParaRPr>
          </a:p>
          <a:p>
            <a:pPr algn="just" fontAlgn="t"/>
            <a:r>
              <a:rPr lang="pt-PT" sz="1800" dirty="0" smtClean="0">
                <a:solidFill>
                  <a:schemeClr val="bg1"/>
                </a:solidFill>
              </a:rPr>
              <a:t>O termo "produtos" deve ser  entendido numa acepção ampla, abrangendo:</a:t>
            </a:r>
          </a:p>
          <a:p>
            <a:pPr lvl="1" algn="just" fontAlgn="t"/>
            <a:r>
              <a:rPr lang="pt-PT" sz="1800" dirty="0" smtClean="0">
                <a:solidFill>
                  <a:schemeClr val="bg1"/>
                </a:solidFill>
              </a:rPr>
              <a:t> quer os produtos corpóreos, usualmente referidos como produtos ou mercadorias, </a:t>
            </a:r>
          </a:p>
          <a:p>
            <a:pPr lvl="1" algn="just" fontAlgn="t"/>
            <a:r>
              <a:rPr lang="pt-PT" sz="1800" dirty="0" smtClean="0">
                <a:solidFill>
                  <a:schemeClr val="bg1"/>
                </a:solidFill>
              </a:rPr>
              <a:t>quer os de carácter incorpóreo, ou seja, os serviços. </a:t>
            </a:r>
          </a:p>
          <a:p>
            <a:pPr lvl="0" algn="just" fontAlgn="t">
              <a:buNone/>
            </a:pPr>
            <a:endParaRPr lang="pt-PT" sz="1800" b="1" dirty="0" smtClean="0">
              <a:solidFill>
                <a:schemeClr val="bg1"/>
              </a:solidFill>
            </a:endParaRPr>
          </a:p>
          <a:p>
            <a:pPr lvl="0" algn="just" fontAlgn="t">
              <a:buNone/>
            </a:pPr>
            <a:endParaRPr lang="pt-PT" sz="1800" b="1" dirty="0" smtClean="0">
              <a:solidFill>
                <a:schemeClr val="bg1"/>
              </a:solidFill>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endParaRPr lang="pt-PT" sz="1800" b="1" dirty="0" smtClean="0">
              <a:solidFill>
                <a:schemeClr val="bg1"/>
              </a:solidFill>
            </a:endParaRPr>
          </a:p>
          <a:p>
            <a:pPr algn="just" fontAlgn="t">
              <a:buNone/>
            </a:pPr>
            <a:r>
              <a:rPr lang="pt-PT" sz="1800" b="1" dirty="0" smtClean="0">
                <a:solidFill>
                  <a:schemeClr val="bg1"/>
                </a:solidFill>
              </a:rPr>
              <a:t>1- Noção </a:t>
            </a:r>
          </a:p>
          <a:p>
            <a:pPr algn="just" fontAlgn="t">
              <a:buNone/>
            </a:pPr>
            <a:r>
              <a:rPr lang="pt-PT" sz="1800" dirty="0" smtClean="0">
                <a:solidFill>
                  <a:schemeClr val="bg1"/>
                </a:solidFill>
              </a:rPr>
              <a:t>	</a:t>
            </a:r>
          </a:p>
          <a:p>
            <a:pPr algn="just" fontAlgn="t"/>
            <a:r>
              <a:rPr lang="pt-PT" sz="1800" dirty="0" smtClean="0">
                <a:solidFill>
                  <a:schemeClr val="bg1"/>
                </a:solidFill>
              </a:rPr>
              <a:t>Atenção: a natureza imaterial dos serviços não os toma insusceptíveis de serem marcados. </a:t>
            </a:r>
          </a:p>
          <a:p>
            <a:pPr algn="just" fontAlgn="t">
              <a:buNone/>
            </a:pPr>
            <a:endParaRPr lang="pt-PT" sz="1800" dirty="0" smtClean="0">
              <a:solidFill>
                <a:schemeClr val="bg1"/>
              </a:solidFill>
            </a:endParaRPr>
          </a:p>
          <a:p>
            <a:pPr algn="just" fontAlgn="t"/>
            <a:r>
              <a:rPr lang="pt-PT" sz="1800" dirty="0" smtClean="0">
                <a:solidFill>
                  <a:schemeClr val="bg1"/>
                </a:solidFill>
              </a:rPr>
              <a:t>Claro que a marca não é aposta no próprio serviço, mas nos elementos materiais (contratos, suportes publicitários, ou outros) relativos aos serviços. </a:t>
            </a:r>
          </a:p>
          <a:p>
            <a:pPr algn="just" fontAlgn="t">
              <a:buNone/>
            </a:pPr>
            <a:endParaRPr lang="pt-PT" sz="1800" dirty="0" smtClean="0">
              <a:solidFill>
                <a:schemeClr val="bg1"/>
              </a:solidFill>
            </a:endParaRPr>
          </a:p>
          <a:p>
            <a:pPr algn="just" fontAlgn="t"/>
            <a:r>
              <a:rPr lang="pt-PT" sz="1800" dirty="0" smtClean="0">
                <a:solidFill>
                  <a:schemeClr val="bg1"/>
                </a:solidFill>
              </a:rPr>
              <a:t>Neste sentido, o art. 222° do CPI fala em sinais adequados a distinguir os «produtos ou serviços de uma empresa» (</a:t>
            </a:r>
            <a:r>
              <a:rPr lang="pt-PT" sz="1800" dirty="0" err="1" smtClean="0">
                <a:solidFill>
                  <a:schemeClr val="bg1"/>
                </a:solidFill>
              </a:rPr>
              <a:t>n°</a:t>
            </a:r>
            <a:r>
              <a:rPr lang="pt-PT" sz="1800" dirty="0" smtClean="0">
                <a:solidFill>
                  <a:schemeClr val="bg1"/>
                </a:solidFill>
              </a:rPr>
              <a:t> 1) e frases publicitárias para os «produtos ou serviços a que respeitem» (</a:t>
            </a:r>
            <a:r>
              <a:rPr lang="pt-PT" sz="1800" dirty="0" err="1" smtClean="0">
                <a:solidFill>
                  <a:schemeClr val="bg1"/>
                </a:solidFill>
              </a:rPr>
              <a:t>n°</a:t>
            </a:r>
            <a:r>
              <a:rPr lang="pt-PT" sz="1800" dirty="0" smtClean="0">
                <a:solidFill>
                  <a:schemeClr val="bg1"/>
                </a:solidFill>
              </a:rPr>
              <a:t> 2).</a:t>
            </a: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2- Funções  </a:t>
            </a:r>
          </a:p>
          <a:p>
            <a:pPr algn="just" fontAlgn="t">
              <a:buNone/>
            </a:pPr>
            <a:r>
              <a:rPr lang="pt-PT" sz="1800" dirty="0" smtClean="0">
                <a:solidFill>
                  <a:schemeClr val="bg1"/>
                </a:solidFill>
              </a:rPr>
              <a:t>2.1. Função distintiva</a:t>
            </a:r>
          </a:p>
          <a:p>
            <a:pPr algn="just" fontAlgn="t">
              <a:buNone/>
            </a:pPr>
            <a:endParaRPr lang="pt-PT" sz="1800" dirty="0" smtClean="0">
              <a:solidFill>
                <a:schemeClr val="bg1"/>
              </a:solidFill>
            </a:endParaRPr>
          </a:p>
          <a:p>
            <a:pPr algn="just" fontAlgn="t"/>
            <a:r>
              <a:rPr lang="pt-PT" sz="1600" dirty="0" smtClean="0">
                <a:solidFill>
                  <a:schemeClr val="bg1"/>
                </a:solidFill>
              </a:rPr>
              <a:t>A marca como forma de distinguir os produtos ou serviços de uma empresa dos de outras empresas. </a:t>
            </a:r>
          </a:p>
          <a:p>
            <a:pPr algn="just" fontAlgn="t">
              <a:buNone/>
            </a:pPr>
            <a:endParaRPr lang="pt-PT" sz="1600" dirty="0" smtClean="0">
              <a:solidFill>
                <a:schemeClr val="bg1"/>
              </a:solidFill>
            </a:endParaRPr>
          </a:p>
          <a:p>
            <a:pPr algn="just" fontAlgn="t"/>
            <a:r>
              <a:rPr lang="pt-PT" sz="1600" dirty="0" smtClean="0">
                <a:solidFill>
                  <a:schemeClr val="bg1"/>
                </a:solidFill>
              </a:rPr>
              <a:t>Esta função identificadora e distintiva é muito importante, uma vez que é através dela que a marca favorece e protege a empresa no jogo da concorrência. </a:t>
            </a:r>
          </a:p>
          <a:p>
            <a:pPr algn="just" fontAlgn="t">
              <a:buNone/>
            </a:pPr>
            <a:endParaRPr lang="pt-PT" sz="1600" dirty="0" smtClean="0">
              <a:solidFill>
                <a:schemeClr val="bg1"/>
              </a:solidFill>
            </a:endParaRPr>
          </a:p>
          <a:p>
            <a:pPr algn="just" fontAlgn="t"/>
            <a:r>
              <a:rPr lang="pt-PT" sz="1600" dirty="0" smtClean="0">
                <a:solidFill>
                  <a:schemeClr val="bg1"/>
                </a:solidFill>
              </a:rPr>
              <a:t>A identificação dos produtos através da marca permite, de forma eficaz, referenciar os produtos por um índice de qualidade e prestígio, e por isso ela é um factor de publicidade indispensável. </a:t>
            </a:r>
          </a:p>
          <a:p>
            <a:pPr algn="just" fontAlgn="t">
              <a:buNone/>
            </a:pPr>
            <a:endParaRPr lang="pt-PT" sz="1600" dirty="0" smtClean="0">
              <a:solidFill>
                <a:schemeClr val="bg1"/>
              </a:solidFill>
            </a:endParaRPr>
          </a:p>
          <a:p>
            <a:pPr algn="just" fontAlgn="t"/>
            <a:r>
              <a:rPr lang="pt-PT" sz="1600" dirty="0" smtClean="0">
                <a:solidFill>
                  <a:schemeClr val="bg1"/>
                </a:solidFill>
              </a:rPr>
              <a:t>Retendo na memória a marca dos produtos ou serviços, o consumidor irá ter propensão para preferi-los aos da mesma espécie, desde que tenha ficado satisfeito com eles, ou tenha a marca com referência de renome difundido ou de qualidade consagrada.</a:t>
            </a: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2- Funções  </a:t>
            </a:r>
          </a:p>
          <a:p>
            <a:pPr algn="just" fontAlgn="t">
              <a:buNone/>
            </a:pPr>
            <a:r>
              <a:rPr lang="pt-PT" sz="1800" dirty="0" smtClean="0">
                <a:solidFill>
                  <a:schemeClr val="bg1"/>
                </a:solidFill>
              </a:rPr>
              <a:t>2.1. Função distintiva</a:t>
            </a:r>
          </a:p>
          <a:p>
            <a:pPr algn="just"/>
            <a:r>
              <a:rPr lang="pt-PT" sz="1800" dirty="0" smtClean="0">
                <a:solidFill>
                  <a:schemeClr val="bg1"/>
                </a:solidFill>
              </a:rPr>
              <a:t>Esta função distintiva e identificadora pode até levar a situações extremas de favorecimento da empresa titular da marca, sempre que acontece que a marca de um certo produto é adoptada na linguagem corrente como palavra designativa dos próprios produtos em si. </a:t>
            </a:r>
          </a:p>
          <a:p>
            <a:pPr algn="just"/>
            <a:r>
              <a:rPr lang="pt-PT" sz="1800" dirty="0" smtClean="0">
                <a:solidFill>
                  <a:schemeClr val="bg1"/>
                </a:solidFill>
              </a:rPr>
              <a:t>Exemplos: As marcas “</a:t>
            </a:r>
            <a:r>
              <a:rPr lang="pt-PT" sz="1800" dirty="0" err="1" smtClean="0">
                <a:solidFill>
                  <a:schemeClr val="bg1"/>
                </a:solidFill>
              </a:rPr>
              <a:t>Thermos</a:t>
            </a:r>
            <a:r>
              <a:rPr lang="pt-PT" sz="1800" dirty="0" smtClean="0">
                <a:solidFill>
                  <a:schemeClr val="bg1"/>
                </a:solidFill>
              </a:rPr>
              <a:t>” para garrafas térmicas; “</a:t>
            </a:r>
            <a:r>
              <a:rPr lang="pt-PT" sz="1800" dirty="0" err="1" smtClean="0">
                <a:solidFill>
                  <a:schemeClr val="bg1"/>
                </a:solidFill>
              </a:rPr>
              <a:t>Fórmica</a:t>
            </a:r>
            <a:r>
              <a:rPr lang="pt-PT" sz="1800" dirty="0" smtClean="0">
                <a:solidFill>
                  <a:schemeClr val="bg1"/>
                </a:solidFill>
              </a:rPr>
              <a:t>” para revestimentos termolaminados; “Xerox” para fotocopiadoras, </a:t>
            </a:r>
            <a:r>
              <a:rPr lang="pt-PT" sz="1800" dirty="0" err="1" smtClean="0">
                <a:solidFill>
                  <a:schemeClr val="bg1"/>
                </a:solidFill>
              </a:rPr>
              <a:t>etc</a:t>
            </a:r>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Quando assim acontece, a marca pode passar a ser uma designação genérica dos produtos de uma dada espécie.</a:t>
            </a:r>
          </a:p>
          <a:p>
            <a:pPr algn="just"/>
            <a:endParaRPr lang="pt-PT" sz="1800" dirty="0" smtClean="0">
              <a:solidFill>
                <a:schemeClr val="bg1"/>
              </a:solidFill>
            </a:endParaRPr>
          </a:p>
          <a:p>
            <a:pPr algn="just"/>
            <a:r>
              <a:rPr lang="pt-PT" sz="1800" dirty="0" smtClean="0">
                <a:solidFill>
                  <a:schemeClr val="bg1"/>
                </a:solidFill>
              </a:rPr>
              <a:t>Mas, face ao disposto no art. 222°, </a:t>
            </a:r>
            <a:r>
              <a:rPr lang="pt-PT" sz="1800" dirty="0" err="1" smtClean="0">
                <a:solidFill>
                  <a:schemeClr val="bg1"/>
                </a:solidFill>
              </a:rPr>
              <a:t>n°s</a:t>
            </a:r>
            <a:r>
              <a:rPr lang="pt-PT" sz="1800" dirty="0" smtClean="0">
                <a:solidFill>
                  <a:schemeClr val="bg1"/>
                </a:solidFill>
              </a:rPr>
              <a:t> 1 e 2, do CPI, a marca identifica o produto ou serviço em si mesmo, e não a sua proveniência.</a:t>
            </a:r>
          </a:p>
          <a:p>
            <a:pPr algn="just"/>
            <a:endParaRPr lang="pt-PT" sz="1800" dirty="0" smtClean="0">
              <a:solidFill>
                <a:schemeClr val="bg1"/>
              </a:solidFill>
            </a:endParaRPr>
          </a:p>
          <a:p>
            <a:pPr algn="just"/>
            <a:r>
              <a:rPr lang="pt-PT" sz="1800" dirty="0" smtClean="0">
                <a:solidFill>
                  <a:schemeClr val="bg1"/>
                </a:solidFill>
              </a:rPr>
              <a:t>A função da marca  não é a de relacionar o produto marcado com a empresa que o produz ou comercializa.</a:t>
            </a: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2- Funções  </a:t>
            </a:r>
          </a:p>
          <a:p>
            <a:pPr algn="just" fontAlgn="t">
              <a:buNone/>
            </a:pPr>
            <a:r>
              <a:rPr lang="pt-PT" sz="1800" dirty="0" smtClean="0">
                <a:solidFill>
                  <a:schemeClr val="bg1"/>
                </a:solidFill>
              </a:rPr>
              <a:t>2.2. Função de qualidade</a:t>
            </a:r>
          </a:p>
          <a:p>
            <a:pPr algn="just" fontAlgn="t">
              <a:buNone/>
            </a:pPr>
            <a:endParaRPr lang="pt-PT" sz="1800" dirty="0" smtClean="0">
              <a:solidFill>
                <a:schemeClr val="bg1"/>
              </a:solidFill>
            </a:endParaRPr>
          </a:p>
          <a:p>
            <a:pPr algn="just" fontAlgn="t"/>
            <a:r>
              <a:rPr lang="pt-PT" sz="1800" dirty="0" smtClean="0">
                <a:solidFill>
                  <a:schemeClr val="bg1"/>
                </a:solidFill>
              </a:rPr>
              <a:t>A marca, ao indicar uma origem, de base pessoal, desempenha uma função de garantia de qualidade não enganosa.</a:t>
            </a:r>
          </a:p>
          <a:p>
            <a:pPr algn="just" fontAlgn="t">
              <a:buNone/>
            </a:pPr>
            <a:endParaRPr lang="pt-PT" sz="1800" dirty="0" smtClean="0">
              <a:solidFill>
                <a:schemeClr val="bg1"/>
              </a:solidFill>
            </a:endParaRPr>
          </a:p>
          <a:p>
            <a:pPr algn="just" fontAlgn="t"/>
            <a:r>
              <a:rPr lang="pt-PT" sz="1800" dirty="0" smtClean="0">
                <a:solidFill>
                  <a:schemeClr val="bg1"/>
                </a:solidFill>
              </a:rPr>
              <a:t>A doutrina destaca que a função da marca não é a de garantir das qualidades do produto. </a:t>
            </a:r>
          </a:p>
          <a:p>
            <a:pPr algn="just" fontAlgn="t">
              <a:buNone/>
            </a:pPr>
            <a:endParaRPr lang="pt-PT" sz="1800" dirty="0" smtClean="0">
              <a:solidFill>
                <a:schemeClr val="bg1"/>
              </a:solidFill>
            </a:endParaRPr>
          </a:p>
          <a:p>
            <a:pPr algn="just" fontAlgn="t"/>
            <a:r>
              <a:rPr lang="pt-PT" sz="1800" dirty="0" smtClean="0">
                <a:solidFill>
                  <a:schemeClr val="bg1"/>
                </a:solidFill>
              </a:rPr>
              <a:t>O produtor pode perfeitamente alterar as características do produto, mantendo-lhe a marca. Só que corre o risco de desagradar a parte dos seus clientes, que irão procurar produtos análogos de outra proveniência. </a:t>
            </a: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2- Funções  </a:t>
            </a:r>
          </a:p>
          <a:p>
            <a:pPr algn="just" fontAlgn="t">
              <a:buNone/>
            </a:pPr>
            <a:r>
              <a:rPr lang="pt-PT" sz="1800" dirty="0" smtClean="0">
                <a:solidFill>
                  <a:schemeClr val="bg1"/>
                </a:solidFill>
              </a:rPr>
              <a:t>2.3. Função publicitária.</a:t>
            </a:r>
          </a:p>
          <a:p>
            <a:pPr algn="just" fontAlgn="t">
              <a:buNone/>
            </a:pPr>
            <a:endParaRPr lang="pt-PT" sz="1800" dirty="0" smtClean="0">
              <a:solidFill>
                <a:schemeClr val="bg1"/>
              </a:solidFill>
            </a:endParaRPr>
          </a:p>
          <a:p>
            <a:pPr algn="just" fontAlgn="t"/>
            <a:r>
              <a:rPr lang="pt-PT" sz="1800" dirty="0" smtClean="0">
                <a:solidFill>
                  <a:schemeClr val="bg1"/>
                </a:solidFill>
              </a:rPr>
              <a:t>De modo complementar, a marca pode cumprir, em determinados casos, a função de contribuir, por si mesma, para a promoção dos produtos ou serviços que assinala.</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endParaRPr lang="pt-PT" sz="1800" dirty="0" smtClean="0"/>
          </a:p>
          <a:p>
            <a:pPr algn="just"/>
            <a:r>
              <a:rPr lang="pt-PT" sz="1800" dirty="0" smtClean="0">
                <a:solidFill>
                  <a:schemeClr val="bg1"/>
                </a:solidFill>
              </a:rPr>
              <a:t>Distinção mais genérica entre as marcas de produtos ou de mercadorias e marcas de serviços.</a:t>
            </a:r>
          </a:p>
          <a:p>
            <a:pPr algn="just"/>
            <a:endParaRPr lang="pt-PT" sz="1800" dirty="0" smtClean="0">
              <a:solidFill>
                <a:schemeClr val="bg1"/>
              </a:solidFill>
            </a:endParaRPr>
          </a:p>
          <a:p>
            <a:pPr algn="just"/>
            <a:r>
              <a:rPr lang="pt-PT" sz="1800" dirty="0" smtClean="0">
                <a:solidFill>
                  <a:schemeClr val="bg1"/>
                </a:solidFill>
              </a:rPr>
              <a:t>As marca  de produtos são  apostas em bens corpóreos </a:t>
            </a:r>
          </a:p>
          <a:p>
            <a:pPr algn="just"/>
            <a:endParaRPr lang="pt-PT" sz="1800" dirty="0" smtClean="0">
              <a:solidFill>
                <a:schemeClr val="bg1"/>
              </a:solidFill>
            </a:endParaRPr>
          </a:p>
          <a:p>
            <a:pPr algn="just"/>
            <a:r>
              <a:rPr lang="pt-PT" sz="1800" dirty="0" smtClean="0">
                <a:solidFill>
                  <a:schemeClr val="bg1"/>
                </a:solidFill>
              </a:rPr>
              <a:t>As marcas de serviços são apostas em bens incorpóreos (cadeias de hotéis ou restaurantes, aluguer de veículos, locação temporária de mão-de-obra, contabilidade e auditoria, telecomunicações, etc.).</a:t>
            </a: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r>
              <a:rPr lang="pt-PT" sz="1800" dirty="0" smtClean="0">
                <a:solidFill>
                  <a:schemeClr val="bg1"/>
                </a:solidFill>
              </a:rPr>
              <a:t>a) Marcas de produtos, dividem – se  em:</a:t>
            </a:r>
          </a:p>
          <a:p>
            <a:pPr algn="just"/>
            <a:endParaRPr lang="pt-PT" sz="1800" dirty="0" smtClean="0">
              <a:solidFill>
                <a:schemeClr val="bg1"/>
              </a:solidFill>
            </a:endParaRPr>
          </a:p>
          <a:p>
            <a:pPr lvl="1" algn="just"/>
            <a:r>
              <a:rPr lang="pt-PT" sz="1800" dirty="0" smtClean="0">
                <a:solidFill>
                  <a:schemeClr val="bg1"/>
                </a:solidFill>
              </a:rPr>
              <a:t>— Marcas de industrial ou fabricante, que as usa nos produtos do seu fabrico [art. 225°, al. a)];</a:t>
            </a:r>
          </a:p>
          <a:p>
            <a:pPr lvl="1" algn="just"/>
            <a:r>
              <a:rPr lang="pt-PT" sz="1800" dirty="0" smtClean="0">
                <a:solidFill>
                  <a:schemeClr val="bg1"/>
                </a:solidFill>
              </a:rPr>
              <a:t>— Marcas de produtores agrícolas, pecuários, florestais ou de indústrias extractivas  [art. 225°, al. c)];</a:t>
            </a:r>
          </a:p>
          <a:p>
            <a:pPr lvl="1" algn="just"/>
            <a:r>
              <a:rPr lang="pt-PT" sz="1800" dirty="0" smtClean="0">
                <a:solidFill>
                  <a:schemeClr val="bg1"/>
                </a:solidFill>
              </a:rPr>
              <a:t>— Marca de criadores ou artífices, que com elas assinalam os produtos da sua arte, ofício ou profissão [art. 225°, al. d)].  Não se trata de marcas de produtor que age por conta própria, mas de marcas que certos trabalhadores por conta de outrem podem apor nos objectos saídos do seu trabalho e que, pelo seu renome pessoal, conseguem a preferência dos consumidores, com vantagem para a empresa, mas também para o artista (</a:t>
            </a:r>
            <a:r>
              <a:rPr lang="pt-PT" sz="1800" dirty="0" err="1" smtClean="0">
                <a:solidFill>
                  <a:schemeClr val="bg1"/>
                </a:solidFill>
              </a:rPr>
              <a:t>v.g</a:t>
            </a:r>
            <a:r>
              <a:rPr lang="pt-PT" sz="1800" dirty="0" smtClean="0">
                <a:solidFill>
                  <a:schemeClr val="bg1"/>
                </a:solidFill>
              </a:rPr>
              <a:t>., certos pintores, gravadores, etc., em artigos de joalharia, porcelana, etc.).</a:t>
            </a:r>
          </a:p>
          <a:p>
            <a:pPr algn="just"/>
            <a:r>
              <a:rPr lang="pt-PT" sz="1800" dirty="0" smtClean="0">
                <a:solidFill>
                  <a:schemeClr val="bg1"/>
                </a:solidFill>
              </a:rPr>
              <a:t> </a:t>
            </a:r>
          </a:p>
          <a:p>
            <a:pPr algn="just" fontAlgn="t">
              <a:buNone/>
            </a:pPr>
            <a:endParaRPr lang="pt-PT" sz="1800" dirty="0" smtClean="0">
              <a:solidFill>
                <a:schemeClr val="bg1"/>
              </a:solidFill>
            </a:endParaRPr>
          </a:p>
        </p:txBody>
      </p:sp>
      <p:pic>
        <p:nvPicPr>
          <p:cNvPr id="5" name="Imagem 4" descr="images.jpg"/>
          <p:cNvPicPr>
            <a:picLocks noChangeAspect="1"/>
          </p:cNvPicPr>
          <p:nvPr/>
        </p:nvPicPr>
        <p:blipFill>
          <a:blip r:embed="rId2" cstate="print"/>
          <a:stretch>
            <a:fillRect/>
          </a:stretch>
        </p:blipFill>
        <p:spPr>
          <a:xfrm>
            <a:off x="7143768" y="1071546"/>
            <a:ext cx="1350000" cy="1080000"/>
          </a:xfrm>
          <a:prstGeom prst="rect">
            <a:avLst/>
          </a:prstGeom>
        </p:spPr>
      </p:pic>
      <p:pic>
        <p:nvPicPr>
          <p:cNvPr id="6" name="Imagem 5" descr="CAPO54DP.jpg"/>
          <p:cNvPicPr>
            <a:picLocks noChangeAspect="1"/>
          </p:cNvPicPr>
          <p:nvPr/>
        </p:nvPicPr>
        <p:blipFill>
          <a:blip r:embed="rId3" cstate="print"/>
          <a:stretch>
            <a:fillRect/>
          </a:stretch>
        </p:blipFill>
        <p:spPr>
          <a:xfrm>
            <a:off x="4286248" y="357166"/>
            <a:ext cx="1068262" cy="1080000"/>
          </a:xfrm>
          <a:prstGeom prst="rect">
            <a:avLst/>
          </a:prstGeom>
        </p:spPr>
      </p:pic>
      <p:pic>
        <p:nvPicPr>
          <p:cNvPr id="7" name="Picture 1"/>
          <p:cNvPicPr>
            <a:picLocks noChangeAspect="1" noChangeArrowheads="1"/>
          </p:cNvPicPr>
          <p:nvPr/>
        </p:nvPicPr>
        <p:blipFill>
          <a:blip r:embed="rId4" cstate="print"/>
          <a:srcRect/>
          <a:stretch>
            <a:fillRect/>
          </a:stretch>
        </p:blipFill>
        <p:spPr bwMode="auto">
          <a:xfrm>
            <a:off x="1115616" y="0"/>
            <a:ext cx="1542855" cy="1080000"/>
          </a:xfrm>
          <a:prstGeom prst="rect">
            <a:avLst/>
          </a:prstGeom>
          <a:noFill/>
          <a:ln w="9525">
            <a:noFill/>
            <a:miter lim="800000"/>
            <a:headEnd/>
            <a:tailEnd/>
          </a:ln>
          <a:effectLst/>
        </p:spPr>
      </p:pic>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r>
              <a:rPr lang="pt-PT" sz="1800" dirty="0" smtClean="0">
                <a:solidFill>
                  <a:schemeClr val="bg1"/>
                </a:solidFill>
              </a:rPr>
              <a:t>b) Marcas comerciais, que certos comerciantes usam para assinalar as os produtos do seu comércio (art. 225°, al. b)).</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r>
              <a:rPr lang="pt-PT" sz="1800" dirty="0" smtClean="0">
                <a:solidFill>
                  <a:schemeClr val="bg1"/>
                </a:solidFill>
              </a:rPr>
              <a:t>c) Marcas de serviços, usadas pelos que exercem a respectiva actividade (art. 225°, al. e)).</a:t>
            </a: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a:p>
            <a:pPr algn="just"/>
            <a:endParaRPr lang="pt-PT" sz="1800" dirty="0" smtClean="0">
              <a:solidFill>
                <a:schemeClr val="bg1"/>
              </a:solidFill>
            </a:endParaRPr>
          </a:p>
        </p:txBody>
      </p:sp>
      <p:pic>
        <p:nvPicPr>
          <p:cNvPr id="4" name="Imagem 3" descr="CAHZVAID.jpg"/>
          <p:cNvPicPr>
            <a:picLocks noChangeAspect="1"/>
          </p:cNvPicPr>
          <p:nvPr/>
        </p:nvPicPr>
        <p:blipFill>
          <a:blip r:embed="rId2" cstate="print"/>
          <a:stretch>
            <a:fillRect/>
          </a:stretch>
        </p:blipFill>
        <p:spPr>
          <a:xfrm>
            <a:off x="428596" y="5143512"/>
            <a:ext cx="1080000" cy="1080000"/>
          </a:xfrm>
          <a:prstGeom prst="rect">
            <a:avLst/>
          </a:prstGeom>
          <a:ln>
            <a:solidFill>
              <a:schemeClr val="tx1"/>
            </a:solidFill>
          </a:ln>
          <a:scene3d>
            <a:camera prst="perspectiveLeft"/>
            <a:lightRig rig="threePt" dir="t"/>
          </a:scene3d>
        </p:spPr>
      </p:pic>
      <p:pic>
        <p:nvPicPr>
          <p:cNvPr id="6" name="Imagem 5" descr="CAQJSPIV.jpg"/>
          <p:cNvPicPr>
            <a:picLocks noChangeAspect="1"/>
          </p:cNvPicPr>
          <p:nvPr/>
        </p:nvPicPr>
        <p:blipFill>
          <a:blip r:embed="rId3" cstate="print"/>
          <a:stretch>
            <a:fillRect/>
          </a:stretch>
        </p:blipFill>
        <p:spPr>
          <a:xfrm>
            <a:off x="2643174" y="5357826"/>
            <a:ext cx="1540567" cy="1116000"/>
          </a:xfrm>
          <a:prstGeom prst="rect">
            <a:avLst/>
          </a:prstGeom>
          <a:effectLst>
            <a:outerShdw blurRad="63500" sx="102000" sy="102000" algn="ctr" rotWithShape="0">
              <a:prstClr val="black">
                <a:alpha val="40000"/>
              </a:prstClr>
            </a:outerShdw>
          </a:effectLst>
        </p:spPr>
      </p:pic>
      <p:pic>
        <p:nvPicPr>
          <p:cNvPr id="7" name="Imagem 6" descr="google.jpg"/>
          <p:cNvPicPr>
            <a:picLocks noChangeAspect="1"/>
          </p:cNvPicPr>
          <p:nvPr/>
        </p:nvPicPr>
        <p:blipFill>
          <a:blip r:embed="rId4" cstate="print"/>
          <a:stretch>
            <a:fillRect/>
          </a:stretch>
        </p:blipFill>
        <p:spPr>
          <a:xfrm>
            <a:off x="5929322" y="5357826"/>
            <a:ext cx="1266825" cy="1152525"/>
          </a:xfrm>
          <a:prstGeom prst="rect">
            <a:avLst/>
          </a:prstGeom>
        </p:spPr>
      </p:pic>
      <p:pic>
        <p:nvPicPr>
          <p:cNvPr id="8" name="Imagem 7" descr="modelo_continente_logo.gif"/>
          <p:cNvPicPr>
            <a:picLocks noChangeAspect="1"/>
          </p:cNvPicPr>
          <p:nvPr/>
        </p:nvPicPr>
        <p:blipFill>
          <a:blip r:embed="rId5" cstate="print"/>
          <a:stretch>
            <a:fillRect/>
          </a:stretch>
        </p:blipFill>
        <p:spPr>
          <a:xfrm>
            <a:off x="714348" y="2428868"/>
            <a:ext cx="2405452" cy="1080000"/>
          </a:xfrm>
          <a:prstGeom prst="rect">
            <a:avLst/>
          </a:prstGeom>
        </p:spPr>
      </p:pic>
      <p:pic>
        <p:nvPicPr>
          <p:cNvPr id="9" name="Imagem 8" descr="pingo doce.jpg"/>
          <p:cNvPicPr>
            <a:picLocks noChangeAspect="1"/>
          </p:cNvPicPr>
          <p:nvPr/>
        </p:nvPicPr>
        <p:blipFill>
          <a:blip r:embed="rId6" cstate="print"/>
          <a:stretch>
            <a:fillRect/>
          </a:stretch>
        </p:blipFill>
        <p:spPr>
          <a:xfrm>
            <a:off x="3357554" y="2643182"/>
            <a:ext cx="2351023" cy="900000"/>
          </a:xfrm>
          <a:prstGeom prst="rect">
            <a:avLst/>
          </a:prstGeom>
        </p:spPr>
      </p:pic>
      <p:pic>
        <p:nvPicPr>
          <p:cNvPr id="11" name="Imagem 10" descr="CAG9EZ0H.jpg"/>
          <p:cNvPicPr>
            <a:picLocks noChangeAspect="1"/>
          </p:cNvPicPr>
          <p:nvPr/>
        </p:nvPicPr>
        <p:blipFill>
          <a:blip r:embed="rId7" cstate="print"/>
          <a:stretch>
            <a:fillRect/>
          </a:stretch>
        </p:blipFill>
        <p:spPr>
          <a:xfrm>
            <a:off x="6643702" y="2357430"/>
            <a:ext cx="1489440" cy="1044000"/>
          </a:xfrm>
          <a:prstGeom prst="rect">
            <a:avLst/>
          </a:prstGeom>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a:bodyPr>
          <a:lstStyle/>
          <a:p>
            <a:pPr algn="just">
              <a:buNone/>
            </a:pPr>
            <a:r>
              <a:rPr lang="pt-PT" sz="2200" b="1" dirty="0" smtClean="0">
                <a:solidFill>
                  <a:schemeClr val="bg1"/>
                </a:solidFill>
              </a:rPr>
              <a:t>O registo dos direitos privativos</a:t>
            </a:r>
          </a:p>
          <a:p>
            <a:pPr algn="just"/>
            <a:r>
              <a:rPr lang="pt-PT" sz="1800" dirty="0" smtClean="0">
                <a:solidFill>
                  <a:schemeClr val="bg1"/>
                </a:solidFill>
              </a:rPr>
              <a:t>O registo dos direitos previstos no CPI, seja constitutivo ou meramente enunciativo, é feito junto do Instituto Nacional da Propriedade Industrial (INPI).</a:t>
            </a:r>
          </a:p>
          <a:p>
            <a:pPr algn="just"/>
            <a:endParaRPr lang="pt-PT" sz="1800" dirty="0" smtClean="0">
              <a:solidFill>
                <a:schemeClr val="bg1"/>
              </a:solidFill>
            </a:endParaRPr>
          </a:p>
          <a:p>
            <a:pPr algn="just"/>
            <a:r>
              <a:rPr lang="pt-PT" sz="1800" dirty="0" smtClean="0">
                <a:solidFill>
                  <a:schemeClr val="bg1"/>
                </a:solidFill>
              </a:rPr>
              <a:t>Dado que na maioria dos casos o registo tem carácter constitutivo, será importante definir a quem cabe a prioridade do registo.</a:t>
            </a:r>
          </a:p>
          <a:p>
            <a:pPr algn="just"/>
            <a:endParaRPr lang="pt-PT" sz="1800" dirty="0" smtClean="0">
              <a:solidFill>
                <a:schemeClr val="bg1"/>
              </a:solidFill>
            </a:endParaRPr>
          </a:p>
          <a:p>
            <a:pPr algn="just"/>
            <a:r>
              <a:rPr lang="pt-PT" sz="1800" dirty="0" smtClean="0">
                <a:solidFill>
                  <a:schemeClr val="bg1"/>
                </a:solidFill>
              </a:rPr>
              <a:t>Art. 11.º, n.º1, do CPI: «Salvo as excepções previstas no presente diploma, a patente, o modelo de utilidade ou o registo é concedido a quem primeiro apresentar regularmente o pedido com os elementos exigíveis».</a:t>
            </a:r>
          </a:p>
          <a:p>
            <a:pPr algn="just"/>
            <a:endParaRPr lang="pt-PT" sz="1800" dirty="0" smtClean="0">
              <a:solidFill>
                <a:schemeClr val="bg1"/>
              </a:solidFill>
            </a:endParaRPr>
          </a:p>
          <a:p>
            <a:pPr algn="just"/>
            <a:r>
              <a:rPr lang="pt-PT" sz="1800" dirty="0" smtClean="0">
                <a:solidFill>
                  <a:schemeClr val="bg1"/>
                </a:solidFill>
              </a:rPr>
              <a:t>O processo de registo varia consoante o direito privativo em causa.</a:t>
            </a:r>
          </a:p>
          <a:p>
            <a:pPr algn="just"/>
            <a:r>
              <a:rPr lang="pt-PT" sz="1800" dirty="0" smtClean="0">
                <a:solidFill>
                  <a:schemeClr val="bg1"/>
                </a:solidFill>
              </a:rPr>
              <a:t>   </a:t>
            </a:r>
          </a:p>
          <a:p>
            <a:pPr algn="just"/>
            <a:endParaRPr lang="pt-PT" sz="18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endParaRPr lang="pt-PT" sz="1800" dirty="0" smtClean="0">
              <a:solidFill>
                <a:schemeClr val="bg1"/>
              </a:solidFill>
            </a:endParaRPr>
          </a:p>
          <a:p>
            <a:pPr algn="just">
              <a:buNone/>
            </a:pPr>
            <a:r>
              <a:rPr lang="pt-PT" sz="1800" dirty="0" smtClean="0">
                <a:solidFill>
                  <a:schemeClr val="bg1"/>
                </a:solidFill>
              </a:rPr>
              <a:t>D) Dúvidas quanto à inclusão das marcas colectivas na categoria de verdadeiras marcas</a:t>
            </a:r>
          </a:p>
          <a:p>
            <a:pPr algn="just"/>
            <a:endParaRPr lang="pt-PT" sz="1800" dirty="0" smtClean="0">
              <a:solidFill>
                <a:schemeClr val="bg1"/>
              </a:solidFill>
            </a:endParaRPr>
          </a:p>
          <a:p>
            <a:pPr algn="just"/>
            <a:r>
              <a:rPr lang="pt-PT" sz="1800" dirty="0" smtClean="0">
                <a:solidFill>
                  <a:schemeClr val="bg1"/>
                </a:solidFill>
              </a:rPr>
              <a:t>É discutível se são verdadeiras marcas as chamadas marcas colectivas, previstas nos arts. 228° e </a:t>
            </a:r>
            <a:r>
              <a:rPr lang="pt-PT" sz="1800" dirty="0" err="1" smtClean="0">
                <a:solidFill>
                  <a:schemeClr val="bg1"/>
                </a:solidFill>
              </a:rPr>
              <a:t>segs</a:t>
            </a:r>
            <a:r>
              <a:rPr lang="pt-PT" sz="1800" dirty="0" smtClean="0">
                <a:solidFill>
                  <a:schemeClr val="bg1"/>
                </a:solidFill>
              </a:rPr>
              <a:t>..</a:t>
            </a:r>
          </a:p>
          <a:p>
            <a:pPr algn="just"/>
            <a:endParaRPr lang="pt-PT" sz="1800" dirty="0" smtClean="0">
              <a:solidFill>
                <a:schemeClr val="bg1"/>
              </a:solidFill>
            </a:endParaRPr>
          </a:p>
          <a:p>
            <a:pPr algn="just"/>
            <a:r>
              <a:rPr lang="pt-PT" sz="1800" dirty="0" smtClean="0">
                <a:solidFill>
                  <a:schemeClr val="bg1"/>
                </a:solidFill>
              </a:rPr>
              <a:t>Abrangem duas </a:t>
            </a:r>
            <a:r>
              <a:rPr lang="pt-PT" sz="1800" dirty="0" err="1" smtClean="0">
                <a:solidFill>
                  <a:schemeClr val="bg1"/>
                </a:solidFill>
              </a:rPr>
              <a:t>sub-modalidades</a:t>
            </a:r>
            <a:r>
              <a:rPr lang="pt-PT" sz="1800" dirty="0" smtClean="0">
                <a:solidFill>
                  <a:schemeClr val="bg1"/>
                </a:solidFill>
              </a:rPr>
              <a:t>: </a:t>
            </a:r>
          </a:p>
          <a:p>
            <a:pPr lvl="1" algn="just"/>
            <a:r>
              <a:rPr lang="pt-PT" sz="1800" dirty="0" smtClean="0">
                <a:solidFill>
                  <a:schemeClr val="bg1"/>
                </a:solidFill>
              </a:rPr>
              <a:t>as marcas de associação</a:t>
            </a:r>
          </a:p>
          <a:p>
            <a:pPr lvl="1" algn="just"/>
            <a:r>
              <a:rPr lang="pt-PT" sz="1800" dirty="0" smtClean="0">
                <a:solidFill>
                  <a:schemeClr val="bg1"/>
                </a:solidFill>
              </a:rPr>
              <a:t> e as marcas de certificação.</a:t>
            </a:r>
          </a:p>
          <a:p>
            <a:pPr algn="jus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endParaRPr lang="pt-PT" sz="1800" dirty="0" smtClean="0">
              <a:solidFill>
                <a:schemeClr val="bg1"/>
              </a:solidFill>
            </a:endParaRPr>
          </a:p>
          <a:p>
            <a:pPr algn="just">
              <a:buNone/>
            </a:pPr>
            <a:r>
              <a:rPr lang="pt-PT" sz="1800" dirty="0" smtClean="0">
                <a:solidFill>
                  <a:schemeClr val="bg1"/>
                </a:solidFill>
              </a:rPr>
              <a:t>D.1.) Marcas de associação</a:t>
            </a:r>
          </a:p>
          <a:p>
            <a:pPr algn="just"/>
            <a:endParaRPr lang="pt-PT" sz="1800" dirty="0" smtClean="0">
              <a:solidFill>
                <a:schemeClr val="bg1"/>
              </a:solidFill>
            </a:endParaRPr>
          </a:p>
          <a:p>
            <a:pPr algn="just"/>
            <a:r>
              <a:rPr lang="pt-PT" sz="1800" dirty="0" smtClean="0">
                <a:solidFill>
                  <a:schemeClr val="bg1"/>
                </a:solidFill>
              </a:rPr>
              <a:t>Art. 229°: «um sinal determinado, pertencente a uma associação de pessoas singulares ou colectivas, cujos membros o usam, ou têm intenção de usar para produtos ou serviços relacionados com o objecto da associação».</a:t>
            </a:r>
          </a:p>
          <a:p>
            <a:pPr algn="just">
              <a:buNone/>
            </a:pPr>
            <a:endParaRPr lang="pt-PT" sz="1800" dirty="0" smtClean="0">
              <a:solidFill>
                <a:schemeClr val="bg1"/>
              </a:solidFill>
            </a:endParaRPr>
          </a:p>
          <a:p>
            <a:pPr algn="just"/>
            <a:r>
              <a:rPr lang="pt-PT" sz="1800" dirty="0" smtClean="0">
                <a:solidFill>
                  <a:schemeClr val="bg1"/>
                </a:solidFill>
              </a:rPr>
              <a:t>Trata-se de sinais distintivos destinados a assinalar, sob a égide de determinados organismos associativos de certas actividades económicas e segundo os respectivos estatutos ou diplomas orgânicos, os produtos ou serviços inerentes a tais actividades, ou provenientes de certas regiões. </a:t>
            </a:r>
          </a:p>
          <a:p>
            <a:pPr algn="just"/>
            <a:endParaRPr lang="pt-PT" sz="1800" dirty="0" smtClean="0">
              <a:solidFill>
                <a:schemeClr val="bg1"/>
              </a:solidFill>
            </a:endParaRPr>
          </a:p>
          <a:p>
            <a:pPr algn="just">
              <a:buNone/>
            </a:pPr>
            <a:endParaRPr lang="pt-PT" sz="1800" dirty="0" smtClean="0">
              <a:solidFill>
                <a:schemeClr val="bg1"/>
              </a:solidFill>
            </a:endParaRPr>
          </a:p>
        </p:txBody>
      </p:sp>
      <p:pic>
        <p:nvPicPr>
          <p:cNvPr id="4" name="Picture 2"/>
          <p:cNvPicPr>
            <a:picLocks noChangeAspect="1" noChangeArrowheads="1"/>
          </p:cNvPicPr>
          <p:nvPr/>
        </p:nvPicPr>
        <p:blipFill>
          <a:blip r:embed="rId2" cstate="print"/>
          <a:stretch>
            <a:fillRect/>
          </a:stretch>
        </p:blipFill>
        <p:spPr bwMode="auto">
          <a:xfrm>
            <a:off x="1102630" y="5670000"/>
            <a:ext cx="1127290" cy="927352"/>
          </a:xfrm>
          <a:prstGeom prst="rect">
            <a:avLst/>
          </a:prstGeom>
          <a:noFill/>
          <a:ln w="34925">
            <a:solidFill>
              <a:srgbClr val="FFFFFF"/>
            </a:solidFill>
          </a:ln>
          <a:effectLst>
            <a:outerShdw blurRad="317500" dir="2700000" algn="ctr">
              <a:srgbClr val="000000">
                <a:alpha val="43000"/>
              </a:srgbClr>
            </a:outerShdw>
          </a:effectLst>
          <a:scene3d>
            <a:camera prst="perspectiveFront" fov="2700000">
              <a:rot lat="19086000" lon="19067999" rev="3108000"/>
            </a:camera>
            <a:lightRig rig="threePt" dir="t">
              <a:rot lat="0" lon="0" rev="0"/>
            </a:lightRig>
          </a:scene3d>
          <a:sp3d extrusionH="38100" prstMaterial="clear">
            <a:bevelT w="260350" h="50800" prst="softRound"/>
            <a:bevelB prst="softRound"/>
          </a:sp3d>
        </p:spPr>
      </p:pic>
      <p:pic>
        <p:nvPicPr>
          <p:cNvPr id="5" name="Imagem 4" descr="CAINGLYJ.jpg"/>
          <p:cNvPicPr>
            <a:picLocks noChangeAspect="1"/>
          </p:cNvPicPr>
          <p:nvPr/>
        </p:nvPicPr>
        <p:blipFill>
          <a:blip r:embed="rId3" cstate="print"/>
          <a:stretch>
            <a:fillRect/>
          </a:stretch>
        </p:blipFill>
        <p:spPr>
          <a:xfrm>
            <a:off x="3214678" y="5734050"/>
            <a:ext cx="857250" cy="1123950"/>
          </a:xfrm>
          <a:prstGeom prst="rect">
            <a:avLst/>
          </a:prstGeom>
        </p:spPr>
      </p:pic>
      <p:pic>
        <p:nvPicPr>
          <p:cNvPr id="6" name="Imagem 5" descr="CAWHAJC5.jpg"/>
          <p:cNvPicPr>
            <a:picLocks noChangeAspect="1"/>
          </p:cNvPicPr>
          <p:nvPr/>
        </p:nvPicPr>
        <p:blipFill>
          <a:blip r:embed="rId4" cstate="print"/>
          <a:stretch>
            <a:fillRect/>
          </a:stretch>
        </p:blipFill>
        <p:spPr>
          <a:xfrm>
            <a:off x="6643702" y="5490000"/>
            <a:ext cx="870545" cy="1368000"/>
          </a:xfrm>
          <a:prstGeom prst="rect">
            <a:avLst/>
          </a:prstGeom>
          <a:ln>
            <a:solidFill>
              <a:schemeClr val="tx1"/>
            </a:solidFill>
          </a:ln>
          <a:effectLst>
            <a:glow rad="139700">
              <a:schemeClr val="accent3">
                <a:satMod val="175000"/>
                <a:alpha val="40000"/>
              </a:schemeClr>
            </a:glow>
          </a:effectLst>
        </p:spPr>
      </p:pic>
    </p:spTree>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endParaRPr lang="pt-PT" sz="1800" dirty="0" smtClean="0">
              <a:solidFill>
                <a:schemeClr val="bg1"/>
              </a:solidFill>
            </a:endParaRPr>
          </a:p>
          <a:p>
            <a:pPr algn="just">
              <a:buNone/>
            </a:pPr>
            <a:r>
              <a:rPr lang="pt-PT" sz="1800" dirty="0" smtClean="0">
                <a:solidFill>
                  <a:schemeClr val="bg1"/>
                </a:solidFill>
              </a:rPr>
              <a:t>D.1.) Marcas de associação</a:t>
            </a:r>
          </a:p>
          <a:p>
            <a:pPr algn="just"/>
            <a:endParaRPr lang="pt-PT" sz="1800" dirty="0" smtClean="0">
              <a:solidFill>
                <a:schemeClr val="bg1"/>
              </a:solidFill>
            </a:endParaRPr>
          </a:p>
          <a:p>
            <a:pPr algn="just"/>
            <a:r>
              <a:rPr lang="pt-PT" sz="1800" dirty="0" smtClean="0">
                <a:solidFill>
                  <a:schemeClr val="bg1"/>
                </a:solidFill>
              </a:rPr>
              <a:t>Todavia, estas marcas são usadas, não pelos organismos a que pertencem, mas sim pelos empresários neles integrados (art. 229°, in fine).</a:t>
            </a:r>
          </a:p>
          <a:p>
            <a:pPr algn="just"/>
            <a:endParaRPr lang="pt-PT" sz="1800" dirty="0" smtClean="0">
              <a:solidFill>
                <a:schemeClr val="bg1"/>
              </a:solidFill>
            </a:endParaRPr>
          </a:p>
          <a:p>
            <a:pPr algn="just"/>
            <a:r>
              <a:rPr lang="pt-PT" sz="1800" dirty="0" smtClean="0">
                <a:solidFill>
                  <a:schemeClr val="bg1"/>
                </a:solidFill>
              </a:rPr>
              <a:t>Mas a marca colectiva pertence ao organismo e não ao conjunto dos empresários dele associados, integrantes ou inscritos. </a:t>
            </a:r>
          </a:p>
          <a:p>
            <a:pPr algn="just"/>
            <a:endParaRPr lang="pt-PT" sz="1800" dirty="0" smtClean="0">
              <a:solidFill>
                <a:schemeClr val="bg1"/>
              </a:solidFill>
            </a:endParaRPr>
          </a:p>
          <a:p>
            <a:pPr algn="just"/>
            <a:r>
              <a:rPr lang="pt-PT" sz="1800" dirty="0" smtClean="0">
                <a:solidFill>
                  <a:schemeClr val="bg1"/>
                </a:solidFill>
              </a:rPr>
              <a:t>Por vezes, tais marcas abrangem designações relativas à proveniência geográfica dos produtos ou serviços (</a:t>
            </a:r>
            <a:r>
              <a:rPr lang="pt-PT" sz="1800" dirty="0" err="1" smtClean="0">
                <a:solidFill>
                  <a:schemeClr val="bg1"/>
                </a:solidFill>
              </a:rPr>
              <a:t>cfr</a:t>
            </a:r>
            <a:r>
              <a:rPr lang="pt-PT" sz="1800" dirty="0" smtClean="0">
                <a:solidFill>
                  <a:schemeClr val="bg1"/>
                </a:solidFill>
              </a:rPr>
              <a:t>. o art. 228°, </a:t>
            </a:r>
            <a:r>
              <a:rPr lang="pt-PT" sz="1800" dirty="0" err="1" smtClean="0">
                <a:solidFill>
                  <a:schemeClr val="bg1"/>
                </a:solidFill>
              </a:rPr>
              <a:t>n°</a:t>
            </a:r>
            <a:r>
              <a:rPr lang="pt-PT" sz="1800" dirty="0" smtClean="0">
                <a:solidFill>
                  <a:schemeClr val="bg1"/>
                </a:solidFill>
              </a:rPr>
              <a:t> 2).</a:t>
            </a:r>
          </a:p>
          <a:p>
            <a:pPr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endParaRPr lang="pt-PT" sz="1800" dirty="0" smtClean="0">
              <a:solidFill>
                <a:schemeClr val="bg1"/>
              </a:solidFill>
            </a:endParaRPr>
          </a:p>
          <a:p>
            <a:pPr algn="just">
              <a:buNone/>
            </a:pPr>
            <a:r>
              <a:rPr lang="pt-PT" sz="1800" dirty="0" smtClean="0">
                <a:solidFill>
                  <a:schemeClr val="bg1"/>
                </a:solidFill>
              </a:rPr>
              <a:t>D.1.) Marcas de associação</a:t>
            </a:r>
          </a:p>
          <a:p>
            <a:pPr algn="just"/>
            <a:endParaRPr lang="pt-PT" sz="1800" dirty="0" smtClean="0">
              <a:solidFill>
                <a:schemeClr val="bg1"/>
              </a:solidFill>
            </a:endParaRPr>
          </a:p>
          <a:p>
            <a:pPr algn="just"/>
            <a:r>
              <a:rPr lang="pt-PT" sz="1800" dirty="0" smtClean="0">
                <a:solidFill>
                  <a:schemeClr val="bg1"/>
                </a:solidFill>
              </a:rPr>
              <a:t>Duas notas importantes:</a:t>
            </a:r>
          </a:p>
          <a:p>
            <a:pPr lvl="1" algn="just"/>
            <a:r>
              <a:rPr lang="pt-PT" sz="1800" dirty="0" smtClean="0">
                <a:solidFill>
                  <a:schemeClr val="bg1"/>
                </a:solidFill>
              </a:rPr>
              <a:t>As marcas de associação abrangem um conjunto de produtores ou comerciantes e, por isso mesmo, podem coexistir no mesmo produto com as marcas específicas próprias dos empresários que as podem usar; </a:t>
            </a:r>
          </a:p>
          <a:p>
            <a:pPr lvl="1" algn="just"/>
            <a:r>
              <a:rPr lang="pt-PT" sz="1800" dirty="0" smtClean="0">
                <a:solidFill>
                  <a:schemeClr val="bg1"/>
                </a:solidFill>
              </a:rPr>
              <a:t>Mas  exercem uma função distintiva dos produtos e serviços e, por isso, podem considerar-se como verdadeiras marcas. </a:t>
            </a:r>
          </a:p>
          <a:p>
            <a:pPr lvl="1" algn="just"/>
            <a:r>
              <a:rPr lang="pt-PT" sz="1800" dirty="0" smtClean="0">
                <a:solidFill>
                  <a:schemeClr val="bg1"/>
                </a:solidFill>
              </a:rPr>
              <a:t>Trata-se  de marcas em sentido próprio, ainda que  sujeitas a um especial regime de propriedade e uso.</a:t>
            </a:r>
          </a:p>
          <a:p>
            <a:pPr algn="jus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3-Modalidades de marcas</a:t>
            </a:r>
          </a:p>
          <a:p>
            <a:pPr algn="just">
              <a:buNone/>
            </a:pPr>
            <a:r>
              <a:rPr lang="pt-PT" sz="1800" dirty="0" smtClean="0">
                <a:solidFill>
                  <a:schemeClr val="bg1"/>
                </a:solidFill>
              </a:rPr>
              <a:t>D.2.) Marcas de certificação</a:t>
            </a:r>
          </a:p>
          <a:p>
            <a:pPr algn="just">
              <a:buNone/>
            </a:pPr>
            <a:endParaRPr lang="pt-PT" sz="1800" dirty="0" smtClean="0">
              <a:solidFill>
                <a:schemeClr val="bg1"/>
              </a:solidFill>
            </a:endParaRPr>
          </a:p>
          <a:p>
            <a:pPr algn="just"/>
            <a:r>
              <a:rPr lang="pt-PT" sz="1800" dirty="0" smtClean="0">
                <a:solidFill>
                  <a:schemeClr val="bg1"/>
                </a:solidFill>
              </a:rPr>
              <a:t>O art. 230°, </a:t>
            </a:r>
            <a:r>
              <a:rPr lang="pt-PT" sz="1800" dirty="0" err="1" smtClean="0">
                <a:solidFill>
                  <a:schemeClr val="bg1"/>
                </a:solidFill>
              </a:rPr>
              <a:t>n°</a:t>
            </a:r>
            <a:r>
              <a:rPr lang="pt-PT" sz="1800" dirty="0" smtClean="0">
                <a:solidFill>
                  <a:schemeClr val="bg1"/>
                </a:solidFill>
              </a:rPr>
              <a:t> 1, define-a como «um sinal determinado, pertencente a uma pessoa colectiva que controla os produtos ou os serviços ou estabelece normas a que estes devem obedecer», esclarecendo, no </a:t>
            </a:r>
            <a:r>
              <a:rPr lang="pt-PT" sz="1800" dirty="0" err="1" smtClean="0">
                <a:solidFill>
                  <a:schemeClr val="bg1"/>
                </a:solidFill>
              </a:rPr>
              <a:t>n°</a:t>
            </a:r>
            <a:r>
              <a:rPr lang="pt-PT" sz="1800" dirty="0" smtClean="0">
                <a:solidFill>
                  <a:schemeClr val="bg1"/>
                </a:solidFill>
              </a:rPr>
              <a:t> 2, que «este sinal serve para ser utilizado nos produtos ou serviços submetidos àquele controlo ou para os quais as normas foram estabelecidas».</a:t>
            </a:r>
          </a:p>
          <a:p>
            <a:pPr algn="just"/>
            <a:endParaRPr lang="pt-PT" sz="1800" dirty="0" smtClean="0">
              <a:solidFill>
                <a:schemeClr val="bg1"/>
              </a:solidFill>
            </a:endParaRPr>
          </a:p>
          <a:p>
            <a:pPr algn="just"/>
            <a:r>
              <a:rPr lang="pt-PT" sz="1800" dirty="0" smtClean="0">
                <a:solidFill>
                  <a:schemeClr val="bg1"/>
                </a:solidFill>
              </a:rPr>
              <a:t>A função distintiva não existe nas marcas de certificação (ou de qualidade), que constituem sinais apostos nos produtos que revistam certas características, para confirmar que eles as possuem  [Exemplos: o chamado "contraste", a que estão sujeitos os objectos de ouro e prata, da "Marca Nacional de Conformidade com as Normas" (Portaria </a:t>
            </a:r>
            <a:r>
              <a:rPr lang="pt-PT" sz="1800" dirty="0" err="1" smtClean="0">
                <a:solidFill>
                  <a:schemeClr val="bg1"/>
                </a:solidFill>
              </a:rPr>
              <a:t>n°</a:t>
            </a:r>
            <a:r>
              <a:rPr lang="pt-PT" sz="1800" dirty="0" smtClean="0">
                <a:solidFill>
                  <a:schemeClr val="bg1"/>
                </a:solidFill>
              </a:rPr>
              <a:t> 860/80, de 22.10) e da "Marca de Certificação Portugal </a:t>
            </a:r>
            <a:r>
              <a:rPr lang="pt-PT" sz="1800" dirty="0" err="1" smtClean="0">
                <a:solidFill>
                  <a:schemeClr val="bg1"/>
                </a:solidFill>
              </a:rPr>
              <a:t>Trade</a:t>
            </a:r>
            <a:r>
              <a:rPr lang="pt-PT" sz="1800" dirty="0" smtClean="0">
                <a:solidFill>
                  <a:schemeClr val="bg1"/>
                </a:solidFill>
              </a:rPr>
              <a:t>" (Regulamento </a:t>
            </a:r>
            <a:r>
              <a:rPr lang="pt-PT" sz="1800" dirty="0" err="1" smtClean="0">
                <a:solidFill>
                  <a:schemeClr val="bg1"/>
                </a:solidFill>
              </a:rPr>
              <a:t>n°</a:t>
            </a:r>
            <a:r>
              <a:rPr lang="pt-PT" sz="1800" dirty="0" smtClean="0">
                <a:solidFill>
                  <a:schemeClr val="bg1"/>
                </a:solidFill>
              </a:rPr>
              <a:t> 14/2004, in D.R. </a:t>
            </a:r>
            <a:r>
              <a:rPr lang="pt-PT" sz="1800" dirty="0" err="1" smtClean="0">
                <a:solidFill>
                  <a:schemeClr val="bg1"/>
                </a:solidFill>
              </a:rPr>
              <a:t>n°</a:t>
            </a:r>
            <a:r>
              <a:rPr lang="pt-PT" sz="1800" dirty="0" smtClean="0">
                <a:solidFill>
                  <a:schemeClr val="bg1"/>
                </a:solidFill>
              </a:rPr>
              <a:t> 71, II série, de 24.3]. </a:t>
            </a:r>
          </a:p>
          <a:p>
            <a:pPr algn="just"/>
            <a:endParaRPr lang="pt-PT" sz="1800" dirty="0" smtClean="0">
              <a:solidFill>
                <a:schemeClr val="bg1"/>
              </a:solidFill>
            </a:endParaRPr>
          </a:p>
          <a:p>
            <a:pPr algn="just"/>
            <a:r>
              <a:rPr lang="pt-PT" sz="1800" dirty="0" smtClean="0">
                <a:solidFill>
                  <a:schemeClr val="bg1"/>
                </a:solidFill>
              </a:rPr>
              <a:t>Sendo assim, estes sinais não constituem verdadeiras marcas.</a:t>
            </a:r>
          </a:p>
          <a:p>
            <a:pPr algn="just">
              <a:buNone/>
            </a:pPr>
            <a:endParaRPr lang="pt-PT" sz="1800" dirty="0" smtClean="0">
              <a:solidFill>
                <a:schemeClr val="bg1"/>
              </a:solidFill>
            </a:endParaRPr>
          </a:p>
        </p:txBody>
      </p:sp>
      <p:pic>
        <p:nvPicPr>
          <p:cNvPr id="4" name="Picture 3"/>
          <p:cNvPicPr>
            <a:picLocks noChangeAspect="1" noChangeArrowheads="1"/>
          </p:cNvPicPr>
          <p:nvPr/>
        </p:nvPicPr>
        <p:blipFill>
          <a:blip r:embed="rId2" cstate="print"/>
          <a:srcRect/>
          <a:stretch>
            <a:fillRect/>
          </a:stretch>
        </p:blipFill>
        <p:spPr bwMode="auto">
          <a:xfrm>
            <a:off x="5429256" y="1071546"/>
            <a:ext cx="1554354" cy="1080000"/>
          </a:xfrm>
          <a:prstGeom prst="rect">
            <a:avLst/>
          </a:prstGeom>
          <a:noFill/>
          <a:ln w="9525">
            <a:noFill/>
            <a:miter lim="800000"/>
            <a:headEnd/>
            <a:tailEnd/>
          </a:ln>
          <a:effectLst>
            <a:innerShdw blurRad="63500" dist="50800" dir="8100000">
              <a:prstClr val="black">
                <a:alpha val="50000"/>
              </a:prstClr>
            </a:innerShdw>
          </a:effectLst>
        </p:spPr>
      </p:pic>
      <p:pic>
        <p:nvPicPr>
          <p:cNvPr id="5" name="Imagem 4" descr="ipac.jpg"/>
          <p:cNvPicPr>
            <a:picLocks noChangeAspect="1"/>
          </p:cNvPicPr>
          <p:nvPr/>
        </p:nvPicPr>
        <p:blipFill>
          <a:blip r:embed="rId3" cstate="print"/>
          <a:stretch>
            <a:fillRect/>
          </a:stretch>
        </p:blipFill>
        <p:spPr>
          <a:xfrm>
            <a:off x="7215206" y="1142984"/>
            <a:ext cx="1556466" cy="1080000"/>
          </a:xfrm>
          <a:prstGeom prst="rect">
            <a:avLst/>
          </a:prstGeom>
          <a:effectLst>
            <a:innerShdw blurRad="63500" dist="50800" dir="8100000">
              <a:prstClr val="black">
                <a:alpha val="50000"/>
              </a:prstClr>
            </a:innerShdw>
          </a:effectLst>
        </p:spPr>
      </p:pic>
      <p:pic>
        <p:nvPicPr>
          <p:cNvPr id="6" name="Imagem 5" descr="eic.jpg"/>
          <p:cNvPicPr>
            <a:picLocks noChangeAspect="1"/>
          </p:cNvPicPr>
          <p:nvPr/>
        </p:nvPicPr>
        <p:blipFill>
          <a:blip r:embed="rId4" cstate="print"/>
          <a:stretch>
            <a:fillRect/>
          </a:stretch>
        </p:blipFill>
        <p:spPr>
          <a:xfrm>
            <a:off x="4286248" y="285728"/>
            <a:ext cx="1057275" cy="1019175"/>
          </a:xfrm>
          <a:prstGeom prst="rect">
            <a:avLst/>
          </a:prstGeom>
        </p:spPr>
      </p:pic>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4- O uso facultativo da marca</a:t>
            </a:r>
          </a:p>
          <a:p>
            <a:pPr algn="just" fontAlgn="t">
              <a:buNone/>
            </a:pPr>
            <a:endParaRPr lang="pt-PT" sz="1800" b="1" dirty="0" smtClean="0">
              <a:solidFill>
                <a:schemeClr val="bg1"/>
              </a:solidFill>
            </a:endParaRPr>
          </a:p>
          <a:p>
            <a:pPr algn="just" fontAlgn="t"/>
            <a:r>
              <a:rPr lang="pt-PT" sz="1800" dirty="0" smtClean="0">
                <a:solidFill>
                  <a:schemeClr val="bg1"/>
                </a:solidFill>
              </a:rPr>
              <a:t>O uso das marcas é, em princípio, facultativo, como resulta do art. 225°, ao referir um direito ao registo da marca, que «cabe a quem nisso tiver legítimo interesse».</a:t>
            </a: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r>
              <a:rPr lang="pt-PT" sz="1800" dirty="0" smtClean="0">
                <a:solidFill>
                  <a:schemeClr val="bg1"/>
                </a:solidFill>
              </a:rPr>
              <a:t>O legislador destaca o carácter subjectivo da adopção de tal uso. </a:t>
            </a: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4- O uso facultativo da marca</a:t>
            </a:r>
          </a:p>
          <a:p>
            <a:pPr algn="just" fontAlgn="t">
              <a:buNone/>
            </a:pPr>
            <a:endParaRPr lang="pt-PT" sz="1800" b="1" dirty="0" smtClean="0">
              <a:solidFill>
                <a:schemeClr val="bg1"/>
              </a:solidFill>
            </a:endParaRPr>
          </a:p>
          <a:p>
            <a:pPr algn="just" fontAlgn="t"/>
            <a:r>
              <a:rPr lang="pt-PT" sz="1800" dirty="0" smtClean="0">
                <a:solidFill>
                  <a:schemeClr val="bg1"/>
                </a:solidFill>
              </a:rPr>
              <a:t>Razões: </a:t>
            </a:r>
          </a:p>
          <a:p>
            <a:pPr algn="just" fontAlgn="t">
              <a:buAutoNum type="alphaLcParenR"/>
            </a:pPr>
            <a:r>
              <a:rPr lang="pt-PT" sz="1800" dirty="0" smtClean="0">
                <a:solidFill>
                  <a:schemeClr val="bg1"/>
                </a:solidFill>
              </a:rPr>
              <a:t>tendo a marca a função de publicitar os produtos marcados, compreende-se que ela não deva ser obrigatoriamente usada, já que os empresários só têm interesse em fazer publicidade dos seus melhores produtos. </a:t>
            </a:r>
          </a:p>
          <a:p>
            <a:pPr algn="just" fontAlgn="t">
              <a:buAutoNum type="alphaLcParenR"/>
            </a:pPr>
            <a:r>
              <a:rPr lang="pt-PT" sz="1800" dirty="0" smtClean="0">
                <a:solidFill>
                  <a:schemeClr val="bg1"/>
                </a:solidFill>
              </a:rPr>
              <a:t>Se também os produtos de qualidade inferior tivessem de ser marcados, ficaria irremediavelmente afectada a função da marca como meio de captação e conservação de clientela.</a:t>
            </a:r>
          </a:p>
          <a:p>
            <a:pPr algn="just" fontAlgn="t">
              <a:buFont typeface="Wingdings 2"/>
              <a:buAutoNum type="alphaLcParenR"/>
            </a:pPr>
            <a:r>
              <a:rPr lang="pt-PT" sz="1800" dirty="0" smtClean="0">
                <a:solidFill>
                  <a:schemeClr val="bg1"/>
                </a:solidFill>
              </a:rPr>
              <a:t>Finalmente, o uso da marca é facultativo porque lhe subjaz a essencial concepção da liberdade de iniciativa e de actuação na vida económica que está envolvida em todo o fenómeno da concorrência. Ora, não podemos esquecer que a marca é um instrumento basilar da participação da empresa na concorrência.</a:t>
            </a:r>
          </a:p>
          <a:p>
            <a:pPr algn="just" fontAlgn="t">
              <a:buAutoNum type="alphaLcParenR"/>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4- O uso facultativo da marca</a:t>
            </a:r>
          </a:p>
          <a:p>
            <a:pPr algn="just" fontAlgn="t">
              <a:buNone/>
            </a:pPr>
            <a:endParaRPr lang="pt-PT" sz="1800" b="1" dirty="0" smtClean="0">
              <a:solidFill>
                <a:schemeClr val="bg1"/>
              </a:solidFill>
            </a:endParaRPr>
          </a:p>
          <a:p>
            <a:pPr algn="just" fontAlgn="t"/>
            <a:r>
              <a:rPr lang="pt-PT" sz="1800" dirty="0" smtClean="0">
                <a:solidFill>
                  <a:schemeClr val="bg1"/>
                </a:solidFill>
              </a:rPr>
              <a:t>Excepções a este carácter facultativo: há produtos que têm de conter obrigatoriamente certos sinais, também designados habitualmente por marcas. </a:t>
            </a:r>
          </a:p>
          <a:p>
            <a:pPr algn="just" fontAlgn="t">
              <a:buNone/>
            </a:pPr>
            <a:endParaRPr lang="pt-PT" sz="1800" dirty="0" smtClean="0">
              <a:solidFill>
                <a:schemeClr val="bg1"/>
              </a:solidFill>
            </a:endParaRPr>
          </a:p>
          <a:p>
            <a:pPr algn="just" fontAlgn="t"/>
            <a:r>
              <a:rPr lang="pt-PT" sz="1800" dirty="0" smtClean="0">
                <a:solidFill>
                  <a:schemeClr val="bg1"/>
                </a:solidFill>
              </a:rPr>
              <a:t>São os casos das:</a:t>
            </a:r>
          </a:p>
          <a:p>
            <a:pPr lvl="1" algn="just"/>
            <a:r>
              <a:rPr lang="pt-PT" sz="1800" dirty="0" smtClean="0">
                <a:solidFill>
                  <a:schemeClr val="bg1"/>
                </a:solidFill>
              </a:rPr>
              <a:t>— obras de ouro e prata, sujeitas a marcas de contraste e de fabricante (Lei  de 27.7.1882 e Convenção de Viena sobre o controlo e a marcação de artigos de metais preciosos, de 15.12.1972, aprovada para ratificação pelo Decreto. </a:t>
            </a:r>
            <a:r>
              <a:rPr lang="pt-PT" sz="1800" dirty="0" err="1" smtClean="0">
                <a:solidFill>
                  <a:schemeClr val="bg1"/>
                </a:solidFill>
              </a:rPr>
              <a:t>n°</a:t>
            </a:r>
            <a:r>
              <a:rPr lang="pt-PT" sz="1800" dirty="0" smtClean="0">
                <a:solidFill>
                  <a:schemeClr val="bg1"/>
                </a:solidFill>
              </a:rPr>
              <a:t> 56/82, de 29.4).</a:t>
            </a:r>
          </a:p>
          <a:p>
            <a:pPr lvl="1" algn="just"/>
            <a:r>
              <a:rPr lang="pt-PT" sz="1800" dirty="0" smtClean="0">
                <a:solidFill>
                  <a:schemeClr val="bg1"/>
                </a:solidFill>
              </a:rPr>
              <a:t>— cartas de jogar, que têm de ter a marca do fabricante (Decreto de 9.2.1870).</a:t>
            </a:r>
          </a:p>
          <a:p>
            <a:pPr lvl="1" algn="just"/>
            <a:endParaRPr lang="pt-PT" sz="1800" dirty="0" smtClean="0">
              <a:solidFill>
                <a:schemeClr val="bg1"/>
              </a:solidFill>
            </a:endParaRPr>
          </a:p>
          <a:p>
            <a:pPr algn="just"/>
            <a:r>
              <a:rPr lang="pt-PT" sz="1800" dirty="0" smtClean="0">
                <a:solidFill>
                  <a:schemeClr val="bg1"/>
                </a:solidFill>
              </a:rPr>
              <a:t>Estas excepções não constam do actual CPI, mas constavam do art. 75° do CPI/1940.</a:t>
            </a: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4- O uso facultativo da marca</a:t>
            </a:r>
          </a:p>
          <a:p>
            <a:pPr algn="just"/>
            <a:r>
              <a:rPr lang="pt-PT" sz="1800" dirty="0" smtClean="0">
                <a:solidFill>
                  <a:schemeClr val="bg1"/>
                </a:solidFill>
              </a:rPr>
              <a:t>A obrigatoriedade do uso destas marcas tem uma função de garantia da identificação e responsabilidade do fabricante, a fim de prevenir irregularidades. </a:t>
            </a:r>
          </a:p>
          <a:p>
            <a:pPr algn="just"/>
            <a:endParaRPr lang="pt-PT" sz="1800" dirty="0" smtClean="0">
              <a:solidFill>
                <a:schemeClr val="bg1"/>
              </a:solidFill>
            </a:endParaRPr>
          </a:p>
          <a:p>
            <a:pPr algn="just"/>
            <a:r>
              <a:rPr lang="pt-PT" sz="1800" dirty="0" smtClean="0">
                <a:solidFill>
                  <a:schemeClr val="bg1"/>
                </a:solidFill>
              </a:rPr>
              <a:t>Daí que FERRER CORREIA entenda que estes sinais não seriam verdadeiras marcas, por terem uma função de interesse público, inerente à repressão de fraudes.</a:t>
            </a:r>
          </a:p>
          <a:p>
            <a:pPr algn="just"/>
            <a:endParaRPr lang="pt-PT" sz="1800" dirty="0" smtClean="0">
              <a:solidFill>
                <a:schemeClr val="bg1"/>
              </a:solidFill>
            </a:endParaRPr>
          </a:p>
          <a:p>
            <a:pPr algn="just"/>
            <a:r>
              <a:rPr lang="pt-PT" sz="1800" dirty="0" smtClean="0">
                <a:solidFill>
                  <a:schemeClr val="bg1"/>
                </a:solidFill>
              </a:rPr>
              <a:t>PINTO COELHO, destaca que, além dessa função publicitária, a marca também exerce uma função de interesse particular do empresário, na medida em que o identifica. </a:t>
            </a:r>
          </a:p>
          <a:p>
            <a:pPr algn="just"/>
            <a:endParaRPr lang="pt-PT" sz="1800" dirty="0" smtClean="0">
              <a:solidFill>
                <a:schemeClr val="bg1"/>
              </a:solidFill>
            </a:endParaRPr>
          </a:p>
          <a:p>
            <a:pPr algn="just"/>
            <a:r>
              <a:rPr lang="pt-PT" sz="1800" dirty="0" smtClean="0">
                <a:solidFill>
                  <a:schemeClr val="bg1"/>
                </a:solidFill>
              </a:rPr>
              <a:t>Muitas vezes,  os consumidores preferem os artigos com determinada marca — mesmo de carácter obrigatório — em virtude da fama do titular daquela.</a:t>
            </a:r>
          </a:p>
          <a:p>
            <a:pPr algn="just">
              <a:buNone/>
            </a:pPr>
            <a:endParaRPr lang="pt-PT" sz="1800"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8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a:r>
              <a:rPr lang="pt-PT" sz="1800" dirty="0" smtClean="0"/>
              <a:t>5.1. As espécies de marcas existentes, tendo em conta a sua composição (art. 222.º CPI):</a:t>
            </a:r>
          </a:p>
          <a:p>
            <a:pPr lvl="1" algn="just"/>
            <a:r>
              <a:rPr lang="pt-PT" sz="1800" dirty="0" smtClean="0"/>
              <a:t>5.1.1. Nominativas (as compostas exclusivamente de elementos verbais, nomeadamente palavras, incluindo nomes de pessoas, letras, números, e frases publicitárias para os produtos ou serviços a que respeitem);</a:t>
            </a:r>
          </a:p>
          <a:p>
            <a:pPr lvl="1" algn="just"/>
            <a:r>
              <a:rPr lang="pt-PT" sz="1800" dirty="0" smtClean="0"/>
              <a:t>5.1.2. Figurativas (compostas por elementos de natureza figurativa, como desenhos, imagens ou figuras);</a:t>
            </a:r>
          </a:p>
          <a:p>
            <a:pPr lvl="1" algn="just"/>
            <a:r>
              <a:rPr lang="pt-PT" sz="1800" dirty="0" smtClean="0"/>
              <a:t>5.1.3. Mistas (compostas por elementos verbais e figurativos);</a:t>
            </a:r>
          </a:p>
          <a:p>
            <a:pPr algn="just" fontAlgn="t">
              <a:buNone/>
            </a:pPr>
            <a:endParaRPr lang="pt-PT" sz="1800" dirty="0" smtClean="0"/>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O conteúdo dos direitos privativos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rmAutofit fontScale="92500"/>
          </a:bodyPr>
          <a:lstStyle/>
          <a:p>
            <a:pPr algn="just">
              <a:buNone/>
            </a:pPr>
            <a:r>
              <a:rPr lang="pt-PT" sz="2200" b="1" dirty="0" smtClean="0">
                <a:solidFill>
                  <a:schemeClr val="bg1"/>
                </a:solidFill>
              </a:rPr>
              <a:t>A territorialidade da protecção dos direitos privativos.</a:t>
            </a: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marL="292100" lvl="1" indent="-292100" algn="just">
              <a:spcBef>
                <a:spcPts val="0"/>
              </a:spcBef>
              <a:buClr>
                <a:schemeClr val="accent1"/>
              </a:buClr>
              <a:buSzPct val="70000"/>
              <a:buFont typeface="Wingdings 2"/>
              <a:buChar char=""/>
            </a:pPr>
            <a:endParaRPr lang="pt-PT" sz="1800" dirty="0" smtClean="0">
              <a:solidFill>
                <a:schemeClr val="bg1"/>
              </a:solidFill>
            </a:endParaRPr>
          </a:p>
          <a:p>
            <a:pPr marL="292100" lvl="1" indent="-292100" algn="just">
              <a:spcBef>
                <a:spcPts val="0"/>
              </a:spcBef>
              <a:buClr>
                <a:schemeClr val="accent1"/>
              </a:buClr>
              <a:buSzPct val="70000"/>
              <a:buFont typeface="Wingdings 2"/>
              <a:buChar char=""/>
            </a:pPr>
            <a:r>
              <a:rPr lang="pt-PT" sz="1800" dirty="0" smtClean="0">
                <a:solidFill>
                  <a:schemeClr val="bg1"/>
                </a:solidFill>
              </a:rPr>
              <a:t>Um produto produzido de acordo com uma patente, modelo ou desenho devidamente protegidos no país de produção, ou com marca aí legitimamente aposta, não pode ser comercializado noutro país em que tal patente, modelo, desenho ou marca sejam também protegidos, salvo existindo consentimento do titular dos correspondentes direitos a essa comercialização.</a:t>
            </a:r>
          </a:p>
          <a:p>
            <a:pPr algn="just"/>
            <a:endParaRPr lang="pt-PT" sz="1800" dirty="0" smtClean="0">
              <a:solidFill>
                <a:schemeClr val="bg1"/>
              </a:solidFill>
            </a:endParaRPr>
          </a:p>
          <a:p>
            <a:pPr algn="just"/>
            <a:r>
              <a:rPr lang="pt-PT" sz="1800" dirty="0" smtClean="0">
                <a:solidFill>
                  <a:schemeClr val="bg1"/>
                </a:solidFill>
              </a:rPr>
              <a:t>A atribuição de direitos privativos de propriedade industrial é uma manifestação da soberania de cada Estado.</a:t>
            </a:r>
          </a:p>
          <a:p>
            <a:pPr algn="just"/>
            <a:endParaRPr lang="pt-PT" sz="1800" dirty="0" smtClean="0">
              <a:solidFill>
                <a:schemeClr val="bg1"/>
              </a:solidFill>
            </a:endParaRPr>
          </a:p>
          <a:p>
            <a:pPr algn="just"/>
            <a:r>
              <a:rPr lang="pt-PT" sz="1800" dirty="0" smtClean="0">
                <a:solidFill>
                  <a:schemeClr val="bg1"/>
                </a:solidFill>
              </a:rPr>
              <a:t>Cada Estado determina quais e como se constituem os direitos privativos da propriedades industrial, qual a protecção inerente a tais direitos, nomeadamente quanto aos respectivos conteúdo e efeitos.</a:t>
            </a:r>
          </a:p>
          <a:p>
            <a:pPr algn="just"/>
            <a:endParaRPr lang="pt-PT" sz="1800" dirty="0" smtClean="0">
              <a:solidFill>
                <a:schemeClr val="bg1"/>
              </a:solidFill>
            </a:endParaRPr>
          </a:p>
          <a:p>
            <a:pPr algn="just"/>
            <a:r>
              <a:rPr lang="pt-PT" sz="1800" dirty="0" smtClean="0">
                <a:solidFill>
                  <a:schemeClr val="bg1"/>
                </a:solidFill>
              </a:rPr>
              <a:t>Art. 48.º, n.º2 do Código Civil: a propriedade industrial é regulada pela lei do país da sua criação.</a:t>
            </a:r>
          </a:p>
          <a:p>
            <a:pPr algn="just"/>
            <a:endParaRPr lang="pt-PT" sz="18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400" dirty="0" smtClean="0">
              <a:solidFill>
                <a:schemeClr val="bg1"/>
              </a:solidFill>
            </a:endParaRPr>
          </a:p>
          <a:p>
            <a:pPr algn="just"/>
            <a:endParaRPr lang="pt-PT" sz="2200" dirty="0" smtClean="0">
              <a:solidFill>
                <a:schemeClr val="bg1"/>
              </a:solidFill>
            </a:endParaRPr>
          </a:p>
        </p:txBody>
      </p:sp>
    </p:spTree>
  </p:cSld>
  <p:clrMapOvr>
    <a:masterClrMapping/>
  </p:clrMapOvr>
  <p:timing>
    <p:tnLst>
      <p:par>
        <p:cTn id="1" dur="indefinite" restart="never" nodeType="tmRoot"/>
      </p:par>
    </p:tnLst>
  </p:timing>
</p:sld>
</file>

<file path=ppt/slides/slide9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57200"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a:r>
              <a:rPr lang="pt-PT" sz="1800" dirty="0" smtClean="0"/>
              <a:t>5.1. As espécies de marcas existentes, tendo em conta a sua composição (art. 222.º CPI):</a:t>
            </a:r>
          </a:p>
          <a:p>
            <a:pPr lvl="1" algn="just"/>
            <a:r>
              <a:rPr lang="pt-PT" sz="1800" dirty="0" smtClean="0"/>
              <a:t>5.1.4. Plásticas, formais ou tridimensionais (compostas pela forma do produto ou da respectiva embalagem);</a:t>
            </a:r>
          </a:p>
          <a:p>
            <a:pPr lvl="1" algn="just"/>
            <a:r>
              <a:rPr lang="pt-PT" sz="1800" dirty="0" smtClean="0"/>
              <a:t>5.1.5. Sonoras (compostas de sons, os quais deverão ser susceptíveis de representação gráfica (art. 238°, </a:t>
            </a:r>
            <a:r>
              <a:rPr lang="pt-PT" sz="1800" dirty="0" err="1" smtClean="0"/>
              <a:t>n°</a:t>
            </a:r>
            <a:r>
              <a:rPr lang="pt-PT" sz="1800" dirty="0" smtClean="0"/>
              <a:t> 1, </a:t>
            </a:r>
            <a:r>
              <a:rPr lang="pt-PT" sz="1800" dirty="0" err="1" smtClean="0"/>
              <a:t>al</a:t>
            </a:r>
            <a:r>
              <a:rPr lang="pt-PT" sz="1800" dirty="0" smtClean="0"/>
              <a:t> a);</a:t>
            </a:r>
          </a:p>
          <a:p>
            <a:pPr lvl="1" algn="just"/>
            <a:r>
              <a:rPr lang="pt-PT" sz="1800" dirty="0" smtClean="0"/>
              <a:t>5.1.6. Marcas compostas por slogans (compostas por frases publicitárias, independentemente da sua protecção pelos direitos de autor)</a:t>
            </a:r>
          </a:p>
          <a:p>
            <a:pPr lvl="1" algn="just"/>
            <a:endParaRPr lang="pt-PT" sz="1800" dirty="0" smtClean="0"/>
          </a:p>
          <a:p>
            <a:pPr algn="just" fontAlgn="t">
              <a:buNone/>
            </a:pPr>
            <a:endParaRPr lang="pt-PT" sz="1800" b="1" dirty="0" smtClean="0">
              <a:solidFill>
                <a:schemeClr val="bg1"/>
              </a:solidFill>
            </a:endParaRPr>
          </a:p>
          <a:p>
            <a:pPr algn="just" fontAlgn="t">
              <a:buNone/>
            </a:pPr>
            <a:endParaRPr lang="pt-PT" sz="1800" dirty="0" smtClean="0">
              <a:solidFill>
                <a:schemeClr val="bg1"/>
              </a:solidFill>
            </a:endParaRPr>
          </a:p>
          <a:p>
            <a:pPr algn="just" fontAlgn="t">
              <a:buNone/>
            </a:pPr>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9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buNone/>
            </a:pPr>
            <a:endParaRPr lang="pt-PT" sz="1800" dirty="0" smtClean="0"/>
          </a:p>
          <a:p>
            <a:pPr algn="just" fontAlgn="t"/>
            <a:endParaRPr lang="pt-PT" sz="1800" dirty="0" smtClean="0"/>
          </a:p>
          <a:p>
            <a:pPr algn="just" fontAlgn="t"/>
            <a:endParaRPr lang="pt-PT" sz="1800" dirty="0" smtClean="0"/>
          </a:p>
          <a:p>
            <a:pPr algn="just" fontAlgn="t"/>
            <a:r>
              <a:rPr lang="pt-PT" sz="1800" dirty="0" smtClean="0"/>
              <a:t> A composição das marcas é, em princípio, livre, podendo o empresário compô-las a seu arbítrio. No entanto, a lei estabelece restrições a tal regra, decorrentes de princípios que regem a composição das marcas.   </a:t>
            </a:r>
          </a:p>
          <a:p>
            <a:pPr algn="just" fontAlgn="t"/>
            <a:endParaRPr lang="pt-PT" sz="1800" dirty="0" smtClean="0"/>
          </a:p>
        </p:txBody>
      </p:sp>
    </p:spTree>
  </p:cSld>
  <p:clrMapOvr>
    <a:masterClrMapping/>
  </p:clrMapOvr>
  <p:timing>
    <p:tnLst>
      <p:par>
        <p:cTn id="1" dur="indefinite" restart="never" nodeType="tmRoot"/>
      </p:par>
    </p:tnLst>
  </p:timing>
</p:sld>
</file>

<file path=ppt/slides/slide9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tx1"/>
                </a:solidFill>
              </a:rPr>
              <a:t>MARCAS</a:t>
            </a:r>
            <a:endParaRPr lang="pt-PT" sz="2000" b="1" dirty="0">
              <a:solidFill>
                <a:schemeClr val="tx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r>
              <a:rPr lang="pt-PT" sz="1800" dirty="0" smtClean="0"/>
              <a:t>1.º princípio: Independência do produto – A marca não pode ser um elemento constitutivo do produto.</a:t>
            </a:r>
          </a:p>
          <a:p>
            <a:pPr algn="just" fontAlgn="t"/>
            <a:endParaRPr lang="pt-PT" sz="1800" dirty="0" smtClean="0"/>
          </a:p>
          <a:p>
            <a:pPr algn="just"/>
            <a:r>
              <a:rPr lang="pt-PT" sz="1800" dirty="0" smtClean="0"/>
              <a:t>O produto  deve estar completo, do ponto de vista funcional e estético, antes de receber a marca.</a:t>
            </a:r>
          </a:p>
          <a:p>
            <a:pPr algn="just"/>
            <a:endParaRPr lang="pt-PT" sz="1800" dirty="0" smtClean="0"/>
          </a:p>
          <a:p>
            <a:pPr algn="just"/>
            <a:r>
              <a:rPr lang="pt-PT" sz="1800" dirty="0" smtClean="0"/>
              <a:t>A marca será sempre um sinal extrínseco, não podendo fazer parte dela quaisquer elementos integrantes do produto.</a:t>
            </a:r>
          </a:p>
        </p:txBody>
      </p:sp>
    </p:spTree>
  </p:cSld>
  <p:clrMapOvr>
    <a:masterClrMapping/>
  </p:clrMapOvr>
  <p:timing>
    <p:tnLst>
      <p:par>
        <p:cTn id="1" dur="indefinite" restart="never" nodeType="tmRoot"/>
      </p:par>
    </p:tnLst>
  </p:timing>
</p:sld>
</file>

<file path=ppt/slides/slide9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tx1"/>
                </a:solidFill>
              </a:rPr>
              <a:t>MARCAS</a:t>
            </a:r>
            <a:endParaRPr lang="pt-PT" sz="2000" b="1" dirty="0">
              <a:solidFill>
                <a:schemeClr val="tx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r>
              <a:rPr lang="pt-PT" sz="1800" dirty="0" smtClean="0"/>
              <a:t>1.º princípio: Independência do produto</a:t>
            </a:r>
          </a:p>
          <a:p>
            <a:pPr algn="just"/>
            <a:r>
              <a:rPr lang="pt-PT" sz="1800" dirty="0" smtClean="0"/>
              <a:t>Todavia, esta característica não exclui a admissibilidade, no nosso direito, das chamadas marcas tridimensionais, formais ou plásticas, que consistem na forma do produto ou da sua embalagem, e são expressamente admitidas pelo art. 222°, </a:t>
            </a:r>
            <a:r>
              <a:rPr lang="pt-PT" sz="1800" dirty="0" err="1" smtClean="0"/>
              <a:t>n°</a:t>
            </a:r>
            <a:r>
              <a:rPr lang="pt-PT" sz="1800" dirty="0" smtClean="0"/>
              <a:t> 1.</a:t>
            </a:r>
          </a:p>
          <a:p>
            <a:pPr algn="just"/>
            <a:r>
              <a:rPr lang="pt-PT" sz="1800" dirty="0" smtClean="0"/>
              <a:t>Contudo, a al. b) do </a:t>
            </a:r>
            <a:r>
              <a:rPr lang="pt-PT" sz="1800" dirty="0" err="1" smtClean="0"/>
              <a:t>n°</a:t>
            </a:r>
            <a:r>
              <a:rPr lang="pt-PT" sz="1800" dirty="0" smtClean="0"/>
              <a:t> 1 do art. 223° destaca que não é admissível a adopção como marca dos «sinais constituídos, exclusivamente, pela forma imposta pela própria natureza do produto, pela forma do produto necessária à obtenção de um resultado técnico ou pela forma que confira um valor substancial ao produto».</a:t>
            </a:r>
          </a:p>
          <a:p>
            <a:pPr algn="just"/>
            <a:r>
              <a:rPr lang="pt-PT" sz="1800" dirty="0" smtClean="0"/>
              <a:t>Será, assim, indispensável que tal forma não tenha qualquer consequência ou efeito no plano técnico ou funcional, e que essa forma não confira ao produto a sua natureza ou valor essencial: estas duas condições são indispensáveis para se distinguirem tais marcas das invenções e dos desenhos ou modelos. </a:t>
            </a:r>
          </a:p>
          <a:p>
            <a:pPr algn="just" fontAlgn="t"/>
            <a:endParaRPr lang="pt-PT" sz="1800" dirty="0" smtClean="0"/>
          </a:p>
        </p:txBody>
      </p:sp>
    </p:spTree>
  </p:cSld>
  <p:clrMapOvr>
    <a:masterClrMapping/>
  </p:clrMapOvr>
  <p:timing>
    <p:tnLst>
      <p:par>
        <p:cTn id="1" dur="indefinite" restart="never" nodeType="tmRoot"/>
      </p:par>
    </p:tnLst>
  </p:timing>
</p:sld>
</file>

<file path=ppt/slides/slide9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tx1"/>
                </a:solidFill>
              </a:rPr>
              <a:t>MARCAS</a:t>
            </a:r>
            <a:endParaRPr lang="pt-PT" sz="2000" b="1" dirty="0">
              <a:solidFill>
                <a:schemeClr val="tx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endParaRPr lang="pt-PT" sz="1800" dirty="0" smtClean="0"/>
          </a:p>
          <a:p>
            <a:pPr algn="just" fontAlgn="t"/>
            <a:r>
              <a:rPr lang="pt-PT" sz="1800" dirty="0" smtClean="0"/>
              <a:t>2.º princípio: Eficácia distintiva — A marca deve ser capaz de distinguir o produto dos semelhantes de outros empresários.</a:t>
            </a:r>
          </a:p>
          <a:p>
            <a:pPr algn="just" fontAlgn="t"/>
            <a:endParaRPr lang="pt-PT" sz="1800" dirty="0" smtClean="0"/>
          </a:p>
          <a:p>
            <a:pPr algn="just" fontAlgn="t"/>
            <a:r>
              <a:rPr lang="pt-PT" sz="1800" dirty="0" smtClean="0"/>
              <a:t>Não podem, pois, ser exclusivamente adoptados como marcas as que sejam «desprovidas de qualquer carácter distintivo» (art. 223°, </a:t>
            </a:r>
            <a:r>
              <a:rPr lang="pt-PT" sz="1800" dirty="0" err="1" smtClean="0"/>
              <a:t>n°</a:t>
            </a:r>
            <a:r>
              <a:rPr lang="pt-PT" sz="1800" dirty="0" smtClean="0"/>
              <a:t> 1, al. a)) o que sucede com diversos sinais, referidos nas alíneas c), d) e </a:t>
            </a:r>
            <a:r>
              <a:rPr lang="pt-PT" sz="1800" dirty="0" err="1" smtClean="0"/>
              <a:t>e</a:t>
            </a:r>
            <a:r>
              <a:rPr lang="pt-PT" sz="1800" dirty="0" smtClean="0"/>
              <a:t>) do </a:t>
            </a:r>
            <a:r>
              <a:rPr lang="pt-PT" sz="1800" dirty="0" err="1" smtClean="0"/>
              <a:t>n°</a:t>
            </a:r>
            <a:r>
              <a:rPr lang="pt-PT" sz="1800" dirty="0" smtClean="0"/>
              <a:t> 1 do art. 223° do CPI.</a:t>
            </a:r>
          </a:p>
          <a:p>
            <a:pPr lvl="2" algn="just">
              <a:buNone/>
            </a:pPr>
            <a:endParaRPr lang="pt-PT" sz="1800" dirty="0" smtClean="0"/>
          </a:p>
        </p:txBody>
      </p:sp>
    </p:spTree>
  </p:cSld>
  <p:clrMapOvr>
    <a:masterClrMapping/>
  </p:clrMapOvr>
  <p:timing>
    <p:tnLst>
      <p:par>
        <p:cTn id="1" dur="indefinite" restart="never" nodeType="tmRoot"/>
      </p:par>
    </p:tnLst>
  </p:timing>
</p:sld>
</file>

<file path=ppt/slides/slide9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518864" y="267494"/>
            <a:ext cx="8229600" cy="804052"/>
          </a:xfrm>
        </p:spPr>
        <p:txBody>
          <a:bodyPr>
            <a:normAutofit/>
          </a:bodyPr>
          <a:lstStyle/>
          <a:p>
            <a:pPr algn="r"/>
            <a:r>
              <a:rPr lang="pt-PT" sz="2000" b="1" dirty="0" smtClean="0">
                <a:solidFill>
                  <a:schemeClr val="tx1"/>
                </a:solidFill>
              </a:rPr>
              <a:t>MARCAS</a:t>
            </a:r>
            <a:endParaRPr lang="pt-PT" sz="2000" b="1" dirty="0">
              <a:solidFill>
                <a:schemeClr val="tx1"/>
              </a:solidFill>
            </a:endParaRPr>
          </a:p>
        </p:txBody>
      </p:sp>
      <p:sp>
        <p:nvSpPr>
          <p:cNvPr id="3" name="Marcador de Posição de Conteúdo 2"/>
          <p:cNvSpPr>
            <a:spLocks noGrp="1"/>
          </p:cNvSpPr>
          <p:nvPr>
            <p:ph idx="1"/>
          </p:nvPr>
        </p:nvSpPr>
        <p:spPr>
          <a:xfrm>
            <a:off x="490260"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r>
              <a:rPr lang="pt-PT" sz="1800" dirty="0" smtClean="0"/>
              <a:t>2.º princípio: Eficácia distintiva</a:t>
            </a:r>
          </a:p>
          <a:p>
            <a:pPr algn="just" fontAlgn="t"/>
            <a:r>
              <a:rPr lang="pt-PT" sz="1800" dirty="0" smtClean="0"/>
              <a:t>A) Sinais descritivos dos produtos</a:t>
            </a:r>
          </a:p>
          <a:p>
            <a:pPr algn="just" fontAlgn="t"/>
            <a:r>
              <a:rPr lang="pt-PT" sz="1800" dirty="0" smtClean="0"/>
              <a:t> Correspondem a todas as designações genéricas que possam ser usadas para a identificação dos produtos ou das suas qualidades ou funções;</a:t>
            </a:r>
          </a:p>
          <a:p>
            <a:pPr algn="just"/>
            <a:endParaRPr lang="pt-PT" sz="1800" dirty="0" smtClean="0"/>
          </a:p>
          <a:p>
            <a:pPr algn="just"/>
            <a:r>
              <a:rPr lang="pt-PT" sz="1800" dirty="0" smtClean="0"/>
              <a:t>São «sinais constituídos, exclusivamente, por indicações que possam servir no comércio para distinguir a espécie, a qualidade, a quantidade, o destino, o valor, a proveniência geográfica, a época ou meio de produção do produto ou da prestação do serviço, ou outras características dos mesmos» (al. c)).</a:t>
            </a:r>
          </a:p>
          <a:p>
            <a:pPr algn="just"/>
            <a:endParaRPr lang="pt-PT" sz="1800" dirty="0" smtClean="0"/>
          </a:p>
          <a:p>
            <a:pPr algn="just"/>
            <a:r>
              <a:rPr lang="pt-PT" sz="1800" dirty="0" smtClean="0"/>
              <a:t>São todas as designações genéricas que possam ser usadas para a identificação dos produtos ou das suas qualidades ou funções ("detergente", "aspirador", "refrigerante", </a:t>
            </a:r>
            <a:r>
              <a:rPr lang="pt-PT" sz="1800" dirty="0" err="1" smtClean="0"/>
              <a:t>etc</a:t>
            </a:r>
            <a:r>
              <a:rPr lang="pt-PT" sz="1800" dirty="0" smtClean="0"/>
              <a:t>).</a:t>
            </a:r>
          </a:p>
          <a:p>
            <a:pPr algn="just" fontAlgn="t"/>
            <a:endParaRPr lang="pt-PT" sz="1800" dirty="0" smtClean="0"/>
          </a:p>
          <a:p>
            <a:pPr algn="just" fontAlgn="t"/>
            <a:endParaRPr lang="pt-PT" sz="1800" dirty="0" smtClean="0"/>
          </a:p>
        </p:txBody>
      </p:sp>
    </p:spTree>
  </p:cSld>
  <p:clrMapOvr>
    <a:masterClrMapping/>
  </p:clrMapOvr>
  <p:timing>
    <p:tnLst>
      <p:par>
        <p:cTn id="1" dur="indefinite" restart="never" nodeType="tmRoot"/>
      </p:par>
    </p:tnLst>
  </p:timing>
</p:sld>
</file>

<file path=ppt/slides/slide9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tx1"/>
                </a:solidFill>
              </a:rPr>
              <a:t>MARCAS</a:t>
            </a:r>
            <a:endParaRPr lang="pt-PT" sz="2000" b="1" dirty="0">
              <a:solidFill>
                <a:schemeClr val="tx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r>
              <a:rPr lang="pt-PT" sz="1800" dirty="0" smtClean="0"/>
              <a:t>2.º princípio: Eficácia distintiva</a:t>
            </a:r>
          </a:p>
          <a:p>
            <a:pPr algn="just"/>
            <a:endParaRPr lang="pt-PT" sz="1800" dirty="0" smtClean="0"/>
          </a:p>
          <a:p>
            <a:pPr algn="just"/>
            <a:r>
              <a:rPr lang="pt-PT" sz="1800" dirty="0" smtClean="0"/>
              <a:t>Destaque-se que, no caso de estas palavras ou expressões sofrerem alterações gráficas ou fonéticas que as descaracterizem como sinais descritivos e lhes confiram valor distintivo, poderão ser adoptados como marcas. </a:t>
            </a:r>
          </a:p>
          <a:p>
            <a:pPr algn="just"/>
            <a:r>
              <a:rPr lang="pt-PT" sz="1800" dirty="0" smtClean="0"/>
              <a:t>Resultarão, assim, em marcas que dão a entender desde logo os produtos que as integram ou as funções que estes desempenham ("</a:t>
            </a:r>
            <a:r>
              <a:rPr lang="pt-PT" sz="1800" dirty="0" err="1" smtClean="0"/>
              <a:t>Larangina</a:t>
            </a:r>
            <a:r>
              <a:rPr lang="pt-PT" sz="1800" dirty="0" smtClean="0"/>
              <a:t>", "</a:t>
            </a:r>
            <a:r>
              <a:rPr lang="pt-PT" sz="1800" dirty="0" err="1" smtClean="0"/>
              <a:t>Odol</a:t>
            </a:r>
            <a:r>
              <a:rPr lang="pt-PT" sz="1800" dirty="0" smtClean="0"/>
              <a:t>", "</a:t>
            </a:r>
            <a:r>
              <a:rPr lang="pt-PT" sz="1800" dirty="0" err="1" smtClean="0"/>
              <a:t>Limpol</a:t>
            </a:r>
            <a:r>
              <a:rPr lang="pt-PT" sz="1800" dirty="0" smtClean="0"/>
              <a:t>"), conhecidas como marcas significativas ou expressivas. Estas têm um valor propagandístico obviamente acrescido, mas o seu titular apenas pode arrogar-se o direito ao conteúdo original da expressão adoptada como marca, não podendo opor-se a que outros empresários utilizem marcas construídas a partir dos mesmos sinais descritivos básicos.</a:t>
            </a:r>
          </a:p>
          <a:p>
            <a:pPr algn="just" fontAlgn="t"/>
            <a:endParaRPr lang="pt-PT" sz="1800" dirty="0" smtClean="0"/>
          </a:p>
          <a:p>
            <a:pPr algn="just" fontAlgn="t"/>
            <a:endParaRPr lang="pt-PT" sz="1800" dirty="0" smtClean="0"/>
          </a:p>
        </p:txBody>
      </p:sp>
    </p:spTree>
  </p:cSld>
  <p:clrMapOvr>
    <a:masterClrMapping/>
  </p:clrMapOvr>
  <p:timing>
    <p:tnLst>
      <p:par>
        <p:cTn id="1" dur="indefinite" restart="never" nodeType="tmRoot"/>
      </p:par>
    </p:tnLst>
  </p:timing>
</p:sld>
</file>

<file path=ppt/slides/slide9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tx1"/>
                </a:solidFill>
              </a:rPr>
              <a:t>MARCAS</a:t>
            </a:r>
            <a:endParaRPr lang="pt-PT" sz="2000" b="1" dirty="0">
              <a:solidFill>
                <a:schemeClr val="tx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t>MARCAS (arts. 222.º e ss do CPI)</a:t>
            </a:r>
          </a:p>
          <a:p>
            <a:pPr algn="just" fontAlgn="t">
              <a:buNone/>
            </a:pPr>
            <a:r>
              <a:rPr lang="pt-PT" sz="1800" b="1" dirty="0" smtClean="0"/>
              <a:t>5 – A constituição de marcas</a:t>
            </a:r>
          </a:p>
          <a:p>
            <a:pPr algn="just" fontAlgn="t">
              <a:buNone/>
            </a:pPr>
            <a:r>
              <a:rPr lang="pt-PT" sz="1800" dirty="0" smtClean="0"/>
              <a:t>5.2. A composição das marcas</a:t>
            </a:r>
          </a:p>
          <a:p>
            <a:pPr algn="just" fontAlgn="t"/>
            <a:r>
              <a:rPr lang="pt-PT" sz="1800" dirty="0" smtClean="0"/>
              <a:t>2.º princípio: Eficácia distintiva</a:t>
            </a:r>
          </a:p>
          <a:p>
            <a:pPr algn="just"/>
            <a:endParaRPr lang="pt-PT" sz="1800" dirty="0" smtClean="0"/>
          </a:p>
          <a:p>
            <a:pPr algn="just" fontAlgn="t"/>
            <a:endParaRPr lang="pt-PT" sz="1800" dirty="0" smtClean="0"/>
          </a:p>
          <a:p>
            <a:pPr algn="just" fontAlgn="t"/>
            <a:endParaRPr lang="pt-PT" sz="1800" dirty="0" smtClean="0"/>
          </a:p>
          <a:p>
            <a:pPr algn="just" fontAlgn="t"/>
            <a:r>
              <a:rPr lang="pt-PT" sz="1800" dirty="0" smtClean="0"/>
              <a:t>A propósito dos sinais descritivos dos produtos, distinguem-se entre:</a:t>
            </a:r>
          </a:p>
          <a:p>
            <a:pPr lvl="2" algn="just"/>
            <a:endParaRPr lang="pt-PT" sz="1800" dirty="0" smtClean="0"/>
          </a:p>
          <a:p>
            <a:pPr lvl="2" algn="just"/>
            <a:r>
              <a:rPr lang="pt-PT" sz="1800" dirty="0" smtClean="0"/>
              <a:t> Sinais francos;</a:t>
            </a:r>
          </a:p>
          <a:p>
            <a:pPr lvl="2" algn="just"/>
            <a:r>
              <a:rPr lang="pt-PT" sz="1800" dirty="0" smtClean="0"/>
              <a:t> Sinais fracos.</a:t>
            </a:r>
          </a:p>
          <a:p>
            <a:pPr algn="just" fontAlgn="t"/>
            <a:endParaRPr lang="pt-PT" sz="1800" dirty="0" smtClean="0"/>
          </a:p>
          <a:p>
            <a:pPr algn="just" fontAlgn="t"/>
            <a:endParaRPr lang="pt-PT" sz="1800" dirty="0" smtClean="0"/>
          </a:p>
        </p:txBody>
      </p:sp>
    </p:spTree>
  </p:cSld>
  <p:clrMapOvr>
    <a:masterClrMapping/>
  </p:clrMapOvr>
  <p:timing>
    <p:tnLst>
      <p:par>
        <p:cTn id="1" dur="indefinite" restart="never" nodeType="tmRoot"/>
      </p:par>
    </p:tnLst>
  </p:timing>
</p:sld>
</file>

<file path=ppt/slides/slide9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5.2. A composição das marcas</a:t>
            </a:r>
          </a:p>
          <a:p>
            <a:pPr algn="just" fontAlgn="t"/>
            <a:r>
              <a:rPr lang="pt-PT" sz="1800" dirty="0" smtClean="0">
                <a:solidFill>
                  <a:schemeClr val="bg1"/>
                </a:solidFill>
              </a:rPr>
              <a:t>2.º princípio: Eficácia distintiva</a:t>
            </a:r>
          </a:p>
          <a:p>
            <a:pPr algn="just" fontAlgn="t"/>
            <a:r>
              <a:rPr lang="pt-PT" sz="1800" dirty="0" smtClean="0">
                <a:solidFill>
                  <a:schemeClr val="bg1"/>
                </a:solidFill>
              </a:rPr>
              <a:t>B) Sinais francos</a:t>
            </a:r>
          </a:p>
          <a:p>
            <a:pPr algn="just" fontAlgn="t">
              <a:buNone/>
            </a:pPr>
            <a:endParaRPr lang="pt-PT" sz="1800" dirty="0" smtClean="0">
              <a:solidFill>
                <a:schemeClr val="bg1"/>
              </a:solidFill>
            </a:endParaRPr>
          </a:p>
          <a:p>
            <a:pPr algn="just" fontAlgn="t"/>
            <a:r>
              <a:rPr lang="pt-PT" sz="1800" dirty="0" smtClean="0">
                <a:solidFill>
                  <a:schemeClr val="bg1"/>
                </a:solidFill>
              </a:rPr>
              <a:t>Sinais ou indicações que se tornaram usuais na linguagem corrente ou nos hábitos leais e constantes do comércio.</a:t>
            </a:r>
          </a:p>
          <a:p>
            <a:pPr algn="just" fontAlgn="t"/>
            <a:endParaRPr lang="pt-PT" sz="1800" dirty="0" smtClean="0">
              <a:solidFill>
                <a:schemeClr val="bg1"/>
              </a:solidFill>
            </a:endParaRPr>
          </a:p>
          <a:p>
            <a:pPr algn="just" fontAlgn="t"/>
            <a:r>
              <a:rPr lang="pt-PT" sz="1800" dirty="0" smtClean="0">
                <a:solidFill>
                  <a:schemeClr val="bg1"/>
                </a:solidFill>
              </a:rPr>
              <a:t>São sinais ou expressões cujo uso se tomou usual em todos, alguns ou algum ramo de actividade, não devendo, por isso, ser apropriáveis por alguma empresa (desenhos de uma vaca, lebre, peixe, para, respectivamente, lacticínios, artigos de caça ou de pesca; expressões como "extra", "super", "ideal").</a:t>
            </a:r>
          </a:p>
          <a:p>
            <a:pPr algn="just" fontAlgn="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slides/slide9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a:xfrm>
            <a:off x="457200" y="267494"/>
            <a:ext cx="8229600" cy="804052"/>
          </a:xfrm>
        </p:spPr>
        <p:txBody>
          <a:bodyPr>
            <a:normAutofit/>
          </a:bodyPr>
          <a:lstStyle/>
          <a:p>
            <a:pPr algn="r"/>
            <a:r>
              <a:rPr lang="pt-PT" sz="2000" b="1" dirty="0" smtClean="0">
                <a:solidFill>
                  <a:schemeClr val="bg1"/>
                </a:solidFill>
              </a:rPr>
              <a:t>MARCAS</a:t>
            </a:r>
            <a:endParaRPr lang="pt-PT" sz="2000" b="1" dirty="0">
              <a:solidFill>
                <a:schemeClr val="bg1"/>
              </a:solidFill>
            </a:endParaRPr>
          </a:p>
        </p:txBody>
      </p:sp>
      <p:sp>
        <p:nvSpPr>
          <p:cNvPr id="3" name="Marcador de Posição de Conteúdo 2"/>
          <p:cNvSpPr>
            <a:spLocks noGrp="1"/>
          </p:cNvSpPr>
          <p:nvPr>
            <p:ph idx="1"/>
          </p:nvPr>
        </p:nvSpPr>
        <p:spPr>
          <a:xfrm>
            <a:off x="428596" y="1071546"/>
            <a:ext cx="8229600" cy="5383262"/>
          </a:xfrm>
        </p:spPr>
        <p:txBody>
          <a:bodyPr>
            <a:noAutofit/>
          </a:bodyPr>
          <a:lstStyle/>
          <a:p>
            <a:pPr lvl="0" algn="just" fontAlgn="t">
              <a:buNone/>
            </a:pPr>
            <a:r>
              <a:rPr lang="pt-PT" sz="1800" b="1" dirty="0" smtClean="0">
                <a:solidFill>
                  <a:schemeClr val="bg1"/>
                </a:solidFill>
              </a:rPr>
              <a:t>MARCAS (arts. 222.º e ss do CPI)</a:t>
            </a:r>
          </a:p>
          <a:p>
            <a:pPr algn="just" fontAlgn="t">
              <a:buNone/>
            </a:pPr>
            <a:r>
              <a:rPr lang="pt-PT" sz="1800" b="1" dirty="0" smtClean="0">
                <a:solidFill>
                  <a:schemeClr val="bg1"/>
                </a:solidFill>
              </a:rPr>
              <a:t>5 – A constituição de marcas</a:t>
            </a:r>
          </a:p>
          <a:p>
            <a:pPr algn="just" fontAlgn="t">
              <a:buNone/>
            </a:pPr>
            <a:r>
              <a:rPr lang="pt-PT" sz="1800" dirty="0" smtClean="0">
                <a:solidFill>
                  <a:schemeClr val="bg1"/>
                </a:solidFill>
              </a:rPr>
              <a:t>5.2. A composição das marcas</a:t>
            </a:r>
          </a:p>
          <a:p>
            <a:pPr algn="just" fontAlgn="t"/>
            <a:r>
              <a:rPr lang="pt-PT" sz="1800" dirty="0" smtClean="0">
                <a:solidFill>
                  <a:schemeClr val="bg1"/>
                </a:solidFill>
              </a:rPr>
              <a:t>2.º princípio: Eficácia distintiva</a:t>
            </a:r>
          </a:p>
          <a:p>
            <a:pPr algn="just" fontAlgn="t"/>
            <a:r>
              <a:rPr lang="pt-PT" sz="1800" dirty="0" smtClean="0">
                <a:solidFill>
                  <a:schemeClr val="bg1"/>
                </a:solidFill>
              </a:rPr>
              <a:t>C)</a:t>
            </a:r>
            <a:r>
              <a:rPr lang="pt-PT" sz="1800" dirty="0" smtClean="0"/>
              <a:t> </a:t>
            </a:r>
            <a:r>
              <a:rPr lang="pt-PT" sz="1800" dirty="0" smtClean="0">
                <a:solidFill>
                  <a:schemeClr val="bg1"/>
                </a:solidFill>
              </a:rPr>
              <a:t>Sinais fracos </a:t>
            </a:r>
          </a:p>
          <a:p>
            <a:pPr algn="just" fontAlgn="t"/>
            <a:r>
              <a:rPr lang="pt-PT" sz="1800" dirty="0" smtClean="0">
                <a:solidFill>
                  <a:schemeClr val="bg1"/>
                </a:solidFill>
              </a:rPr>
              <a:t>Sinais destituídos de expressividade e que, por esse motivo, carecem de qualquer capacidade distintiva.</a:t>
            </a:r>
          </a:p>
          <a:p>
            <a:pPr algn="just"/>
            <a:r>
              <a:rPr lang="pt-PT" sz="1800" dirty="0" smtClean="0">
                <a:solidFill>
                  <a:schemeClr val="bg1"/>
                </a:solidFill>
              </a:rPr>
              <a:t>É o caso das cores, referidas exemplificativamente na al. e) do </a:t>
            </a:r>
            <a:r>
              <a:rPr lang="pt-PT" sz="1800" dirty="0" err="1" smtClean="0">
                <a:solidFill>
                  <a:schemeClr val="bg1"/>
                </a:solidFill>
              </a:rPr>
              <a:t>n°</a:t>
            </a:r>
            <a:r>
              <a:rPr lang="pt-PT" sz="1800" dirty="0" smtClean="0">
                <a:solidFill>
                  <a:schemeClr val="bg1"/>
                </a:solidFill>
              </a:rPr>
              <a:t> 1 do art. 223°, podendo também apontar-se os sinais de pontuação, as letras do alfabeto, etc.</a:t>
            </a:r>
          </a:p>
          <a:p>
            <a:pPr algn="just"/>
            <a:r>
              <a:rPr lang="pt-PT" sz="1800" dirty="0" smtClean="0">
                <a:solidFill>
                  <a:schemeClr val="bg1"/>
                </a:solidFill>
              </a:rPr>
              <a:t>Note-se que estes sinais, quando entrem na composição de marcas conjuntamente com outros, não serão considerados de uso exclusivo, excepto quando, na prática comercial, os sinais tiverem adquirido eficácia distintiva (art. 223°, </a:t>
            </a:r>
            <a:r>
              <a:rPr lang="pt-PT" sz="1800" dirty="0" err="1" smtClean="0">
                <a:solidFill>
                  <a:schemeClr val="bg1"/>
                </a:solidFill>
              </a:rPr>
              <a:t>n°</a:t>
            </a:r>
            <a:r>
              <a:rPr lang="pt-PT" sz="1800" dirty="0" smtClean="0">
                <a:solidFill>
                  <a:schemeClr val="bg1"/>
                </a:solidFill>
              </a:rPr>
              <a:t> 2), podendo o INPI, a pedido de interessado, indicar no despacho de atribuição do registo da marca quais os elementos constitutivos da marca que não ficam a ser de uso exclusivo do seu titular (art. 223°, </a:t>
            </a:r>
            <a:r>
              <a:rPr lang="pt-PT" sz="1800" dirty="0" err="1" smtClean="0">
                <a:solidFill>
                  <a:schemeClr val="bg1"/>
                </a:solidFill>
              </a:rPr>
              <a:t>n°</a:t>
            </a:r>
            <a:r>
              <a:rPr lang="pt-PT" sz="1800" dirty="0" smtClean="0">
                <a:solidFill>
                  <a:schemeClr val="bg1"/>
                </a:solidFill>
              </a:rPr>
              <a:t> 3).</a:t>
            </a:r>
          </a:p>
          <a:p>
            <a:pPr algn="just" fontAlgn="t"/>
            <a:endParaRPr lang="pt-PT" sz="1800" dirty="0" smtClean="0">
              <a:solidFill>
                <a:schemeClr val="bg1"/>
              </a:solidFill>
            </a:endParaRP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Energia">
  <a:themeElements>
    <a:clrScheme name="Personalizado 5">
      <a:dk1>
        <a:srgbClr val="D5E8EA"/>
      </a:dk1>
      <a:lt1>
        <a:srgbClr val="FFFFFF"/>
      </a:lt1>
      <a:dk2>
        <a:srgbClr val="25464A"/>
      </a:dk2>
      <a:lt2>
        <a:srgbClr val="8ABFC4"/>
      </a:lt2>
      <a:accent1>
        <a:srgbClr val="53548A"/>
      </a:accent1>
      <a:accent2>
        <a:srgbClr val="438086"/>
      </a:accent2>
      <a:accent3>
        <a:srgbClr val="A04DA3"/>
      </a:accent3>
      <a:accent4>
        <a:srgbClr val="C4652D"/>
      </a:accent4>
      <a:accent5>
        <a:srgbClr val="8B5D3D"/>
      </a:accent5>
      <a:accent6>
        <a:srgbClr val="5C92B5"/>
      </a:accent6>
      <a:hlink>
        <a:srgbClr val="67AFBD"/>
      </a:hlink>
      <a:folHlink>
        <a:srgbClr val="C2A874"/>
      </a:folHlink>
    </a:clrScheme>
    <a:fontScheme name="Energia">
      <a:majorFont>
        <a:latin typeface="Century Gothic"/>
        <a:ea typeface=""/>
        <a:cs typeface=""/>
        <a:font script="Jpan" typeface="HGｺﾞｼｯｸM"/>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ajorFont>
      <a:minorFont>
        <a:latin typeface="Century Gothic"/>
        <a:ea typeface=""/>
        <a:cs typeface=""/>
        <a:font script="Jpan" typeface="ＭＳ ゴシック"/>
        <a:font script="Hang" typeface="HY중고딕"/>
        <a:font script="Hans" typeface="幼圆"/>
        <a:font script="Hant" typeface="微軟正黑體"/>
        <a:font script="Arab" typeface="Tahoma"/>
        <a:font script="Hebr" typeface="Gisha"/>
        <a:font script="Thai" typeface="Dillenia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Verdana"/>
        <a:font script="Uigh" typeface="Microsoft Uighur"/>
      </a:minorFont>
    </a:fontScheme>
    <a:fmtScheme name="Energia">
      <a:fillStyleLst>
        <a:solidFill>
          <a:schemeClr val="phClr"/>
        </a:solidFill>
        <a:gradFill rotWithShape="1">
          <a:gsLst>
            <a:gs pos="0">
              <a:schemeClr val="phClr">
                <a:tint val="10000"/>
                <a:satMod val="300000"/>
              </a:schemeClr>
            </a:gs>
            <a:gs pos="34000">
              <a:schemeClr val="phClr">
                <a:tint val="13500"/>
                <a:satMod val="250000"/>
              </a:schemeClr>
            </a:gs>
            <a:gs pos="100000">
              <a:schemeClr val="phClr">
                <a:tint val="60000"/>
                <a:satMod val="200000"/>
              </a:schemeClr>
            </a:gs>
          </a:gsLst>
          <a:path path="circle">
            <a:fillToRect l="50000" t="155000" r="50000" b="-55000"/>
          </a:path>
        </a:gradFill>
        <a:gradFill rotWithShape="1">
          <a:gsLst>
            <a:gs pos="0">
              <a:schemeClr val="phClr">
                <a:tint val="60000"/>
                <a:satMod val="160000"/>
              </a:schemeClr>
            </a:gs>
            <a:gs pos="46000">
              <a:schemeClr val="phClr">
                <a:tint val="86000"/>
                <a:satMod val="160000"/>
              </a:schemeClr>
            </a:gs>
            <a:gs pos="100000">
              <a:schemeClr val="phClr">
                <a:shade val="40000"/>
                <a:satMod val="160000"/>
              </a:schemeClr>
            </a:gs>
          </a:gsLst>
          <a:path path="circle">
            <a:fillToRect l="50000" t="155000" r="50000" b="-55000"/>
          </a:path>
        </a:gradFill>
      </a:fillStyleLst>
      <a:lnStyleLst>
        <a:ln w="9525" cap="flat" cmpd="sng" algn="ctr">
          <a:solidFill>
            <a:schemeClr val="phClr">
              <a:satMod val="120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63500" dist="25400" dir="14700000" algn="t" rotWithShape="0">
              <a:srgbClr val="000000">
                <a:alpha val="50000"/>
              </a:srgbClr>
            </a:outerShdw>
          </a:effectLst>
        </a:effectStyle>
        <a:effectStyle>
          <a:effectLst>
            <a:outerShdw blurRad="50800" dist="38100" dir="14700000" algn="t" rotWithShape="0">
              <a:srgbClr val="000000">
                <a:alpha val="60000"/>
              </a:srgbClr>
            </a:outerShdw>
          </a:effectLst>
        </a:effectStyle>
        <a:effectStyle>
          <a:effectLst>
            <a:outerShdw blurRad="50800" dist="38100" dir="14700000" algn="t" rotWithShape="0">
              <a:srgbClr val="000000">
                <a:alpha val="60000"/>
              </a:srgbClr>
            </a:outerShdw>
          </a:effectLst>
          <a:scene3d>
            <a:camera prst="orthographicFront" fov="0">
              <a:rot lat="0" lon="0" rev="0"/>
            </a:camera>
            <a:lightRig rig="contrasting" dir="t">
              <a:rot lat="0" lon="0" rev="3600000"/>
            </a:lightRig>
          </a:scene3d>
          <a:sp3d prstMaterial="plastic">
            <a:bevelT w="127000" h="38200" prst="relaxedInset"/>
            <a:contourClr>
              <a:schemeClr val="phClr"/>
            </a:contourClr>
          </a:sp3d>
        </a:effectStyle>
      </a:effectStyleLst>
      <a:bgFillStyleLst>
        <a:solidFill>
          <a:schemeClr val="phClr"/>
        </a:solidFill>
        <a:gradFill rotWithShape="1">
          <a:gsLst>
            <a:gs pos="0">
              <a:schemeClr val="phClr">
                <a:shade val="48000"/>
                <a:satMod val="230000"/>
              </a:schemeClr>
            </a:gs>
            <a:gs pos="60000">
              <a:schemeClr val="phClr">
                <a:shade val="92000"/>
                <a:satMod val="230000"/>
              </a:schemeClr>
            </a:gs>
            <a:gs pos="100000">
              <a:schemeClr val="phClr">
                <a:tint val="85000"/>
                <a:satMod val="400000"/>
              </a:schemeClr>
            </a:gs>
          </a:gsLst>
          <a:lin ang="5400000" scaled="0"/>
        </a:gradFill>
        <a:blipFill>
          <a:blip xmlns:r="http://schemas.openxmlformats.org/officeDocument/2006/relationships" r:embed="rId1">
            <a:duotone>
              <a:schemeClr val="phClr">
                <a:shade val="1200"/>
                <a:satMod val="150000"/>
              </a:schemeClr>
              <a:schemeClr val="phClr">
                <a:tint val="90000"/>
                <a:satMod val="150000"/>
              </a:schemeClr>
            </a:duotone>
          </a:blip>
          <a:tile tx="0" ty="0" sx="70000" sy="70000" flip="none" algn="tl"/>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Verve</Template>
  <TotalTime>3836</TotalTime>
  <Words>19932</Words>
  <Application>Microsoft Office PowerPoint</Application>
  <PresentationFormat>Apresentação no Ecrã (4:3)</PresentationFormat>
  <Paragraphs>2330</Paragraphs>
  <Slides>202</Slides>
  <Notes>0</Notes>
  <HiddenSlides>0</HiddenSlides>
  <MMClips>0</MMClips>
  <ScaleCrop>false</ScaleCrop>
  <HeadingPairs>
    <vt:vector size="6" baseType="variant">
      <vt:variant>
        <vt:lpstr>Tema</vt:lpstr>
      </vt:variant>
      <vt:variant>
        <vt:i4>1</vt:i4>
      </vt:variant>
      <vt:variant>
        <vt:lpstr>Servidores OLE incorporados</vt:lpstr>
      </vt:variant>
      <vt:variant>
        <vt:i4>1</vt:i4>
      </vt:variant>
      <vt:variant>
        <vt:lpstr>Títulos dos diapositivos</vt:lpstr>
      </vt:variant>
      <vt:variant>
        <vt:i4>202</vt:i4>
      </vt:variant>
    </vt:vector>
  </HeadingPairs>
  <TitlesOfParts>
    <vt:vector size="204" baseType="lpstr">
      <vt:lpstr>Energia</vt:lpstr>
      <vt:lpstr>Acrobat Document</vt:lpstr>
      <vt:lpstr>  A PROPRIEDADE INDUSTRIAL</vt:lpstr>
      <vt:lpstr>Introdução</vt:lpstr>
      <vt:lpstr>Introdução</vt:lpstr>
      <vt:lpstr>O conteúdo dos direitos privativos</vt:lpstr>
      <vt:lpstr>O conteúdo dos direitos privativos</vt:lpstr>
      <vt:lpstr>O conteúdo dos direitos privativos</vt:lpstr>
      <vt:lpstr>O conteúdo dos direitos privativos</vt:lpstr>
      <vt:lpstr>O conteúdo dos direitos privativos</vt:lpstr>
      <vt:lpstr>O conteúdo dos direitos privativos</vt:lpstr>
      <vt:lpstr>O conteúdo dos direitos privativos</vt:lpstr>
      <vt:lpstr>O conteúdo dos direitos privativos</vt:lpstr>
      <vt:lpstr>O conteúdo dos direitos privativos</vt:lpstr>
      <vt:lpstr>O conteúdo dos direitos privativos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PATENTES</vt:lpstr>
      <vt:lpstr>MODELOS  DE UTILIDADE</vt:lpstr>
      <vt:lpstr>MODELOS  DE UTILIDADE</vt:lpstr>
      <vt:lpstr>MODELOS  DE UTILIDADE</vt:lpstr>
      <vt:lpstr>MODELOS  DE UTILIDADE</vt:lpstr>
      <vt:lpstr>MODELOS  DE UTILIDADE</vt:lpstr>
      <vt:lpstr>MODELOS  DE UTILIDADE</vt:lpstr>
      <vt:lpstr>MODELOS  DE UTILIDADE</vt:lpstr>
      <vt:lpstr>MODELOS  DE UTILIDADE</vt:lpstr>
      <vt:lpstr>MODELOS  DE UTILIDADE</vt:lpstr>
      <vt:lpstr>DESENHOS OU MODELOS </vt:lpstr>
      <vt:lpstr>DESENHOS OU MODELOS </vt:lpstr>
      <vt:lpstr>DESENHOS OU MODELOS </vt:lpstr>
      <vt:lpstr>DESENHOS OU MODELOS </vt:lpstr>
      <vt:lpstr>DESENHOS OU MODELOS </vt:lpstr>
      <vt:lpstr>DESENHOS OU MODELOS </vt:lpstr>
      <vt:lpstr>DESENHOS OU MODELOS </vt:lpstr>
      <vt:lpstr>DESENHOS OU MODELOS </vt:lpstr>
      <vt:lpstr>DESENHOS OU MODELOS </vt:lpstr>
      <vt:lpstr>DESENHOS OU MODELOS </vt:lpstr>
      <vt:lpstr>DESENHOS OU MODELOS </vt:lpstr>
      <vt:lpstr>DESENHOS OU MODELOS </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MARCAS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DENOMINAÇÕES DE ORIGEM E INDICAÇÕES GEOGRÁFICAS</vt:lpstr>
      <vt:lpstr>LOGÓTIPOS</vt:lpstr>
      <vt:lpstr>LOGÓTIPOS</vt:lpstr>
      <vt:lpstr>LOGÓTIPOS</vt:lpstr>
      <vt:lpstr>LOGÓTIPOS</vt:lpstr>
      <vt:lpstr>LOGÓTIPOS</vt:lpstr>
      <vt:lpstr>LOGÓTIPOS</vt:lpstr>
      <vt:lpstr>LOGÓTIPOS</vt:lpstr>
      <vt:lpstr>LOGÓTIPOS</vt:lpstr>
      <vt:lpstr>LOGÓTIPOS</vt:lpstr>
      <vt:lpstr>LOGÓTIPOS</vt:lpstr>
      <vt:lpstr>LOGÓTIPOS</vt:lpstr>
      <vt:lpstr>LOGÓTIPOS</vt:lpstr>
      <vt:lpstr>BREVE REFERÊNCIA AOS NOVOS DIREITOS PRIVATIVOS DA PROPRIEDADE INDUSTRIAL</vt:lpstr>
      <vt:lpstr>BREVE REFERÊNCIA AOS NOVOS DIREITOS PRIVATIVOS DA PROPRIEDADE INDUSTRIAL</vt:lpstr>
      <vt:lpstr>BREVE REFERÊNCIA AOS NOVOS DIREITOS PRIVATIVOS DA PROPRIEDADE INDUSTRIAL</vt:lpstr>
      <vt:lpstr>BREVE REFERÊNCIA AOS NOVOS DIREITOS PRIVATIVOS DA PROPRIEDADE INDUSTRIAL</vt:lpstr>
      <vt:lpstr>BREVE REFERÊNCIA AOS NOVOS DIREITOS PRIVATIVOS DA PROPRIEDADE INDUSTRIAL</vt:lpstr>
      <vt:lpstr>BREVE REFERÊNCIA AOS NOVOS DIREITOS PRIVATIVOS DA PROPRIEDADE INDUSTRIAL</vt:lpstr>
      <vt:lpstr>BREVE REFERÊNCIA AOS NOVOS DIREITOS PRIVATIVOS DA PROPRIEDADE INDUSTRIAL</vt:lpstr>
      <vt:lpstr>VIOLAÇÃO DOS DIREITOS PRIVATIVOS DA PROPRIEDADE INDUSTRIAL </vt:lpstr>
      <vt:lpstr>VIOLAÇÃO DOS DIREITOS PRIVATIVOS DA PROPRIEDADE INDUSTRIAL </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lpstr>CONCORRÊNCIA DESLEAL</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 letra de câmbio</dc:title>
  <dc:creator>ISCAP</dc:creator>
  <cp:lastModifiedBy>ISCAP</cp:lastModifiedBy>
  <cp:revision>126</cp:revision>
  <dcterms:created xsi:type="dcterms:W3CDTF">2009-02-18T15:16:57Z</dcterms:created>
  <dcterms:modified xsi:type="dcterms:W3CDTF">2011-06-11T09:57:13Z</dcterms:modified>
</cp:coreProperties>
</file>