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6"/>
  </p:notesMasterIdLst>
  <p:sldIdLst>
    <p:sldId id="25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57" r:id="rId16"/>
    <p:sldId id="258" r:id="rId17"/>
    <p:sldId id="259" r:id="rId18"/>
    <p:sldId id="260" r:id="rId19"/>
    <p:sldId id="265" r:id="rId20"/>
    <p:sldId id="261" r:id="rId21"/>
    <p:sldId id="262" r:id="rId22"/>
    <p:sldId id="263" r:id="rId23"/>
    <p:sldId id="266" r:id="rId24"/>
    <p:sldId id="264" r:id="rId25"/>
  </p:sldIdLst>
  <p:sldSz cx="9144000" cy="6858000" type="screen4x3"/>
  <p:notesSz cx="6858000" cy="9144000"/>
  <p:defaultTextStyle>
    <a:defPPr>
      <a:defRPr lang="pt-P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1ECD751-2CA0-4015-9845-A212A5127FD8}" type="datetimeFigureOut">
              <a:rPr lang="pt-PT"/>
              <a:pPr>
                <a:defRPr/>
              </a:pPr>
              <a:t>17-12-2013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PT" noProof="0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noProof="0" smtClean="0"/>
              <a:t>Clique para editar os estilos</a:t>
            </a:r>
          </a:p>
          <a:p>
            <a:pPr lvl="1"/>
            <a:r>
              <a:rPr lang="pt-PT" noProof="0" smtClean="0"/>
              <a:t>Segundo nível</a:t>
            </a:r>
          </a:p>
          <a:p>
            <a:pPr lvl="2"/>
            <a:r>
              <a:rPr lang="pt-PT" noProof="0" smtClean="0"/>
              <a:t>Terceiro nível</a:t>
            </a:r>
          </a:p>
          <a:p>
            <a:pPr lvl="3"/>
            <a:r>
              <a:rPr lang="pt-PT" noProof="0" smtClean="0"/>
              <a:t>Quarto nível</a:t>
            </a:r>
          </a:p>
          <a:p>
            <a:pPr lvl="4"/>
            <a:r>
              <a:rPr lang="pt-PT" noProof="0" smtClean="0"/>
              <a:t>Quinto nível</a:t>
            </a:r>
            <a:endParaRPr lang="pt-PT" noProof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FE2ACEC-D8D4-452D-9BD6-5D53E5F95F9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481E5-634E-4573-A045-660DEC2BB39C}" type="datetime1">
              <a:rPr lang="pt-PT"/>
              <a:pPr>
                <a:defRPr/>
              </a:pPr>
              <a:t>17-12-2013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Francisca Guiomar 2010</a:t>
            </a: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E053E-8359-4A6E-BF88-BB27A6CF9E8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8FC9E-CF8B-4917-BE68-D7CD16ED5D75}" type="datetime1">
              <a:rPr lang="pt-PT"/>
              <a:pPr>
                <a:defRPr/>
              </a:pPr>
              <a:t>17-12-2013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Francisca Guiomar 2010</a:t>
            </a: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4030E-1D6E-4AF1-AC00-3E9CDB4B0A64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D59DF-D8C7-4C03-8E5A-1BE60D9C8E7F}" type="datetime1">
              <a:rPr lang="pt-PT"/>
              <a:pPr>
                <a:defRPr/>
              </a:pPr>
              <a:t>17-12-2013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Francisca Guiomar 2010</a:t>
            </a: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65724-8A78-49FB-890F-16E64CD367D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8E250E-1E37-45B2-8694-10BCB6C1AA43}" type="datetime1">
              <a:rPr lang="pt-PT"/>
              <a:pPr>
                <a:defRPr/>
              </a:pPr>
              <a:t>17-12-2013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Francisca Guiomar 2010</a:t>
            </a: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CA3CA-AF1F-4100-B599-0CC9DD39AABA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D3F8F-C026-4E58-9C4D-D778815E8923}" type="datetime1">
              <a:rPr lang="pt-PT"/>
              <a:pPr>
                <a:defRPr/>
              </a:pPr>
              <a:t>17-12-2013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Francisca Guiomar 2010</a:t>
            </a: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9889DB-0A35-439C-B6FB-70EC2A508292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3181A-E3B2-4EEC-B2A2-ACB5CD93BBA8}" type="datetime1">
              <a:rPr lang="pt-PT"/>
              <a:pPr>
                <a:defRPr/>
              </a:pPr>
              <a:t>17-12-2013</a:t>
            </a:fld>
            <a:endParaRPr lang="pt-PT"/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Francisca Guiomar 2010</a:t>
            </a: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48490E-FBD4-4BB7-B67E-408828C9C72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51E669-C96C-4271-821E-ACD919741386}" type="datetime1">
              <a:rPr lang="pt-PT"/>
              <a:pPr>
                <a:defRPr/>
              </a:pPr>
              <a:t>17-12-2013</a:t>
            </a:fld>
            <a:endParaRPr lang="pt-PT"/>
          </a:p>
        </p:txBody>
      </p:sp>
      <p:sp>
        <p:nvSpPr>
          <p:cNvPr id="8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Francisca Guiomar 2010</a:t>
            </a:r>
          </a:p>
        </p:txBody>
      </p:sp>
      <p:sp>
        <p:nvSpPr>
          <p:cNvPr id="9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E14B4-FD91-4A0D-AD96-11B8D65AC379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B54A37-E791-48D2-98A8-9AB80B8A4AD4}" type="datetime1">
              <a:rPr lang="pt-PT"/>
              <a:pPr>
                <a:defRPr/>
              </a:pPr>
              <a:t>17-12-2013</a:t>
            </a:fld>
            <a:endParaRPr lang="pt-PT"/>
          </a:p>
        </p:txBody>
      </p:sp>
      <p:sp>
        <p:nvSpPr>
          <p:cNvPr id="4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Francisca Guiomar 2010</a:t>
            </a:r>
          </a:p>
        </p:txBody>
      </p:sp>
      <p:sp>
        <p:nvSpPr>
          <p:cNvPr id="5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AF09A-092A-4A28-85CE-429219FB486F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F6631-54B6-40E8-8E47-28DFD34E7BC6}" type="datetime1">
              <a:rPr lang="pt-PT"/>
              <a:pPr>
                <a:defRPr/>
              </a:pPr>
              <a:t>17-12-2013</a:t>
            </a:fld>
            <a:endParaRPr lang="pt-PT"/>
          </a:p>
        </p:txBody>
      </p:sp>
      <p:sp>
        <p:nvSpPr>
          <p:cNvPr id="3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Francisca Guiomar 2010</a:t>
            </a:r>
          </a:p>
        </p:txBody>
      </p:sp>
      <p:sp>
        <p:nvSpPr>
          <p:cNvPr id="4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0EFB7-891F-4A11-9DCF-497C006228F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5AC56-CDDE-49B6-819F-B1E91CDDFB15}" type="datetime1">
              <a:rPr lang="pt-PT"/>
              <a:pPr>
                <a:defRPr/>
              </a:pPr>
              <a:t>17-12-2013</a:t>
            </a:fld>
            <a:endParaRPr lang="pt-PT"/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Francisca Guiomar 2010</a:t>
            </a: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35E51B-145E-4B5D-9D60-329A4F512E46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991EE-6C77-44B5-B580-54435BB99E89}" type="datetime1">
              <a:rPr lang="pt-PT"/>
              <a:pPr>
                <a:defRPr/>
              </a:pPr>
              <a:t>17-12-2013</a:t>
            </a:fld>
            <a:endParaRPr lang="pt-PT"/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PT"/>
              <a:t>Francisca Guiomar 2010</a:t>
            </a: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628F7-EAB6-4F33-BD81-174537E506C4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Marcador de Posição do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Clique para editar o estilo</a:t>
            </a:r>
          </a:p>
        </p:txBody>
      </p:sp>
      <p:sp>
        <p:nvSpPr>
          <p:cNvPr id="1027" name="Marcador de Posição do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FA49A51-44A6-4E80-853B-35D759F8C3DA}" type="datetime1">
              <a:rPr lang="pt-PT"/>
              <a:pPr>
                <a:defRPr/>
              </a:pPr>
              <a:t>17-12-2013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pt-PT"/>
              <a:t>Francisca Guiomar 2010</a:t>
            </a: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C3B3CDF-B6B9-49AC-9FA5-74F7BE303C6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citeforma.pt/site/docs/default.asp?Lingua=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http://www.citeforma.pt/site/imagens/logo_home_novo.gif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citeforma.pt/site/docs/default.asp?Lingua=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http://www.citeforma.pt/site/imagens/logo_home_novo.gif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citeforma.pt/site/docs/default.asp?Lingua=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http://www.citeforma.pt/site/imagens/logo_home_novo.gif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citeforma.pt/site/docs/default.asp?Lingua=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http://www.citeforma.pt/site/imagens/logo_home_novo.gif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citeforma.pt/site/docs/default.asp?Lingua=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http://www.citeforma.pt/site/imagens/logo_home_novo.gif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citeforma.pt/site/docs/default.asp?Lingua=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http://www.citeforma.pt/site/imagens/logo_home_novo.gif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citeforma.pt/site/docs/default.asp?Lingua=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http://www.citeforma.pt/site/imagens/logo_home_novo.gif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citeforma.pt/site/docs/default.asp?Lingua=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http://www.citeforma.pt/site/imagens/logo_home_novo.gif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citeforma.pt/site/docs/default.asp?Lingua=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http://www.citeforma.pt/site/imagens/logo_home_novo.gif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citeforma.pt/site/docs/default.asp?Lingua=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http://www.citeforma.pt/site/imagens/logo_home_novo.gif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citeforma.pt/site/docs/default.asp?Lingua=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http://www.citeforma.pt/site/imagens/logo_home_novo.gif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citeforma.pt/site/docs/default.asp?Lingua=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http://www.citeforma.pt/site/imagens/logo_home_novo.gif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citeforma.pt/site/docs/default.asp?Lingua=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http://www.citeforma.pt/site/imagens/logo_home_novo.gif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citeforma.pt/site/docs/default.asp?Lingua=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http://www.citeforma.pt/site/imagens/logo_home_novo.gif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citeforma.pt/site/docs/default.asp?Lingua=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http://www.citeforma.pt/site/imagens/logo_home_novo.gif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citeforma.pt/site/docs/default.asp?Lingua=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http://www.citeforma.pt/site/imagens/logo_home_novo.gif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citeforma.pt/site/docs/default.asp?Lingua=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http://www.citeforma.pt/site/imagens/logo_home_novo.gif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citeforma.pt/site/docs/default.asp?Lingua=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http://www.citeforma.pt/site/imagens/logo_home_novo.gif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citeforma.pt/site/docs/default.asp?Lingua=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http://www.citeforma.pt/site/imagens/logo_home_novo.gif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citeforma.pt/site/docs/default.asp?Lingua=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http://www.citeforma.pt/site/imagens/logo_home_novo.gif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citeforma.pt/site/docs/default.asp?Lingua=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http://www.citeforma.pt/site/imagens/logo_home_novo.gif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citeforma.pt/site/docs/default.asp?Lingua=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http://www.citeforma.pt/site/imagens/logo_home_novo.gif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citeforma.pt/site/docs/default.asp?Lingua=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http://www.citeforma.pt/site/imagens/logo_home_novo.gif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citeforma.pt/site/docs/default.asp?Lingua=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http://www.citeforma.pt/site/imagens/logo_home_novo.gi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pt-PT" smtClean="0"/>
              <a:t>Exame CTOC</a:t>
            </a:r>
          </a:p>
        </p:txBody>
      </p:sp>
      <p:sp>
        <p:nvSpPr>
          <p:cNvPr id="14338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pt-PT" smtClean="0">
                <a:solidFill>
                  <a:srgbClr val="898989"/>
                </a:solidFill>
              </a:rPr>
              <a:t>JUNHO 2012</a:t>
            </a:r>
          </a:p>
        </p:txBody>
      </p:sp>
      <p:pic>
        <p:nvPicPr>
          <p:cNvPr id="14339" name="Picture 6" descr="CITEFORMA - Centro de Formação Profissional dos Trabalhadores de Escritório, Comércio, Serviços e Novas Tecnologias">
            <a:hlinkClick r:id="rId2"/>
          </p:cNvPr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287338" y="285750"/>
            <a:ext cx="24987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r>
              <a:rPr lang="pt-PT" sz="2000" smtClean="0"/>
              <a:t>O TOC da ÁS DO PEDAL prepara anualmente a demonstração dos resultados por funções. </a:t>
            </a:r>
          </a:p>
          <a:p>
            <a:endParaRPr lang="pt-PT" sz="2000" i="1" smtClean="0"/>
          </a:p>
          <a:p>
            <a:r>
              <a:rPr lang="pt-PT" sz="2000" i="1" smtClean="0"/>
              <a:t>Questão 12.: </a:t>
            </a:r>
          </a:p>
          <a:p>
            <a:r>
              <a:rPr lang="pt-PT" sz="2000" i="1" smtClean="0"/>
              <a:t>Na demonstração dos resultados por funções, as despesas com o patrocínio concedido pela ÁS DO PEDAL à Federação Portuguesa de Ciclismo deverão ser incluídas em: </a:t>
            </a:r>
          </a:p>
          <a:p>
            <a:r>
              <a:rPr lang="pt-PT" sz="2000" i="1" smtClean="0"/>
              <a:t>Custos das vendas e dos serviços prestados. </a:t>
            </a:r>
          </a:p>
          <a:p>
            <a:r>
              <a:rPr lang="pt-PT" sz="2000" i="1" smtClean="0"/>
              <a:t>Gastos de promoção. </a:t>
            </a:r>
          </a:p>
          <a:p>
            <a:r>
              <a:rPr lang="pt-PT" sz="2000" b="1" i="1" smtClean="0"/>
              <a:t>Outros gastos. </a:t>
            </a:r>
          </a:p>
          <a:p>
            <a:r>
              <a:rPr lang="pt-PT" sz="2000" i="1" smtClean="0"/>
              <a:t>Não devem ser incluídos na demonstração dos resultados por funções. </a:t>
            </a:r>
          </a:p>
          <a:p>
            <a:endParaRPr lang="pt-PT" sz="1600" smtClean="0"/>
          </a:p>
        </p:txBody>
      </p:sp>
      <p:sp>
        <p:nvSpPr>
          <p:cNvPr id="23554" name="Marcador de Posição do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pt-PT" smtClean="0"/>
              <a:t>Francisca Guiomar 2010</a:t>
            </a: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C67C32-94C5-4F2F-8B6E-2AB51D6A407E}" type="slidenum">
              <a:rPr lang="pt-PT" smtClean="0"/>
              <a:pPr>
                <a:defRPr/>
              </a:pPr>
              <a:t>10</a:t>
            </a:fld>
            <a:endParaRPr lang="pt-PT"/>
          </a:p>
        </p:txBody>
      </p:sp>
      <p:pic>
        <p:nvPicPr>
          <p:cNvPr id="23556" name="Picture 6" descr="CITEFORMA - Centro de Formação Profissional dos Trabalhadores de Escritório, Comércio, Serviços e Novas Tecnologias">
            <a:hlinkClick r:id="rId2"/>
          </p:cNvPr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3203575" y="6381750"/>
            <a:ext cx="24987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pPr algn="just"/>
            <a:r>
              <a:rPr lang="pt-PT" sz="1800" smtClean="0"/>
              <a:t>Em junho de 2012 o Sr. Teodoro Pereira chegou finalmente a acordo com os dois sócios da PEDALA A FUNDO Lda., fábrica de bicicletas localizada em Aveiro, para a compra pelo preço global de 100.000 € das respetivas quotas, representativas de 100% do capital social daquela empresa. O preço foi pago de imediato, por cheque visado. Esta empresa tem registado resultados negativos nos últimos exercícios, pelo que, em 31.12.2011, apesar de ter um capital social de 100.000 €, o capital próprio ascendia apenas a 37.000 €. </a:t>
            </a:r>
          </a:p>
          <a:p>
            <a:pPr algn="just"/>
            <a:endParaRPr lang="pt-PT" sz="1800" smtClean="0"/>
          </a:p>
          <a:p>
            <a:pPr algn="just"/>
            <a:r>
              <a:rPr lang="pt-PT" sz="1800" smtClean="0"/>
              <a:t>QUESTÃO 17.: </a:t>
            </a:r>
          </a:p>
          <a:p>
            <a:pPr algn="just"/>
            <a:r>
              <a:rPr lang="pt-PT" sz="1800" i="1" smtClean="0"/>
              <a:t>Relativamente à compra daquelas quotas, a ÁS DO PEDAL deverá efectuar o registo da compra: </a:t>
            </a:r>
          </a:p>
          <a:p>
            <a:pPr algn="just"/>
            <a:r>
              <a:rPr lang="pt-PT" sz="1800" b="1" i="1" smtClean="0"/>
              <a:t>Por débito da conta 41.Investimentos Financeiros, pelo valor de 100.000 €. </a:t>
            </a:r>
          </a:p>
          <a:p>
            <a:pPr algn="just"/>
            <a:r>
              <a:rPr lang="pt-PT" sz="1800" i="1" smtClean="0"/>
              <a:t>Por débito da conta 41.Investimentos Financeiros, pelo valor de 37.000 €, contabilizado a diferença entre o preço pago e o valor do capital próprio da adquirida a débito da conta 68.5.1.Gastos e perdas em subsidiárias, associadas e empreendimentos conjuntos - Cobertura de prejuízos. </a:t>
            </a:r>
          </a:p>
          <a:p>
            <a:pPr algn="just"/>
            <a:r>
              <a:rPr lang="pt-PT" sz="1800" i="1" smtClean="0"/>
              <a:t>Por débito da conta 41.Investimentos Financeiros, pelo valor de 100.000 €, registando em seguida o montante de 63.000 € a débito da conta 662-Perdas por redução do justo valor - Em investimentos financeiros. </a:t>
            </a:r>
          </a:p>
          <a:p>
            <a:pPr algn="just"/>
            <a:r>
              <a:rPr lang="pt-PT" sz="1800" i="1" smtClean="0"/>
              <a:t>Nenhuma das anteriores. </a:t>
            </a:r>
          </a:p>
          <a:p>
            <a:endParaRPr lang="pt-PT" sz="1600" smtClean="0"/>
          </a:p>
          <a:p>
            <a:pPr>
              <a:buFont typeface="Arial" charset="0"/>
              <a:buNone/>
            </a:pPr>
            <a:endParaRPr lang="pt-PT" sz="1600" smtClean="0"/>
          </a:p>
        </p:txBody>
      </p:sp>
      <p:sp>
        <p:nvSpPr>
          <p:cNvPr id="24578" name="Marcador de Posição do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pt-PT" smtClean="0"/>
              <a:t>Francisca Guiomar 2010</a:t>
            </a: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7192F4-5564-4AC3-8F93-3F8C4373D355}" type="slidenum">
              <a:rPr lang="pt-PT" smtClean="0"/>
              <a:pPr>
                <a:defRPr/>
              </a:pPr>
              <a:t>11</a:t>
            </a:fld>
            <a:endParaRPr lang="pt-PT"/>
          </a:p>
        </p:txBody>
      </p:sp>
      <p:pic>
        <p:nvPicPr>
          <p:cNvPr id="24580" name="Picture 6" descr="CITEFORMA - Centro de Formação Profissional dos Trabalhadores de Escritório, Comércio, Serviços e Novas Tecnologias">
            <a:hlinkClick r:id="rId2"/>
          </p:cNvPr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3708400" y="6381750"/>
            <a:ext cx="24987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r>
              <a:rPr lang="pt-PT" sz="2000" smtClean="0"/>
              <a:t>QUESTÃO 18.: </a:t>
            </a:r>
          </a:p>
          <a:p>
            <a:r>
              <a:rPr lang="pt-PT" sz="2000" i="1" smtClean="0"/>
              <a:t>Na demonstração dos fluxos de caixa de 2012 da ÁS DO PEDAL, o pagamento dos 100.000 € relativos à compra das quotas será refletido na rubrica: </a:t>
            </a:r>
          </a:p>
          <a:p>
            <a:r>
              <a:rPr lang="pt-PT" sz="2000" i="1" smtClean="0"/>
              <a:t>Fluxos de caixa das atividades de investimento - Recebimentos provenientes de investimentos financeiros. </a:t>
            </a:r>
          </a:p>
          <a:p>
            <a:r>
              <a:rPr lang="pt-PT" sz="2000" b="1" i="1" smtClean="0"/>
              <a:t>Fluxos de caixa das atividades de investimento - Pagamentos respeitantes a investimentos financeiros. </a:t>
            </a:r>
          </a:p>
          <a:p>
            <a:r>
              <a:rPr lang="pt-PT" sz="2000" i="1" smtClean="0"/>
              <a:t>Fluxos de caixa das atividades de financiamento - pagamentos respeitantes a reduções de capital e de outros instrumentos de capital próprio. </a:t>
            </a:r>
          </a:p>
          <a:p>
            <a:r>
              <a:rPr lang="pt-PT" sz="2000" i="1" smtClean="0"/>
              <a:t>Nenhuma das anteriores. </a:t>
            </a:r>
          </a:p>
          <a:p>
            <a:endParaRPr lang="pt-PT" sz="1600" smtClean="0"/>
          </a:p>
          <a:p>
            <a:pPr>
              <a:buFont typeface="Arial" charset="0"/>
              <a:buNone/>
            </a:pPr>
            <a:endParaRPr lang="pt-PT" sz="1600" smtClean="0"/>
          </a:p>
          <a:p>
            <a:pPr>
              <a:buFont typeface="Arial" charset="0"/>
              <a:buNone/>
            </a:pPr>
            <a:endParaRPr lang="pt-PT" sz="1600" smtClean="0"/>
          </a:p>
        </p:txBody>
      </p:sp>
      <p:sp>
        <p:nvSpPr>
          <p:cNvPr id="25602" name="Marcador de Posição do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pt-PT" smtClean="0"/>
              <a:t>Francisca Guiomar 2010</a:t>
            </a: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401FEA-761F-4009-A75F-A9B06164EDB8}" type="slidenum">
              <a:rPr lang="pt-PT" smtClean="0"/>
              <a:pPr>
                <a:defRPr/>
              </a:pPr>
              <a:t>12</a:t>
            </a:fld>
            <a:endParaRPr lang="pt-PT"/>
          </a:p>
        </p:txBody>
      </p:sp>
      <p:pic>
        <p:nvPicPr>
          <p:cNvPr id="25604" name="Picture 6" descr="CITEFORMA - Centro de Formação Profissional dos Trabalhadores de Escritório, Comércio, Serviços e Novas Tecnologias">
            <a:hlinkClick r:id="rId2"/>
          </p:cNvPr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611188" y="6092825"/>
            <a:ext cx="24987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pPr algn="just"/>
            <a:r>
              <a:rPr lang="pt-PT" sz="2000" smtClean="0"/>
              <a:t>A fim de dinamizar desde já as vendas da fábrica adquirida e também de escoar inventários, o Sr. Teodoro Pereira tomou a decisão de efetuar uma campanha junto dos revendedores, pela qual oferece uma bicicleta por cada cinco compradas. </a:t>
            </a:r>
          </a:p>
          <a:p>
            <a:pPr algn="just"/>
            <a:endParaRPr lang="pt-PT" sz="2000" smtClean="0"/>
          </a:p>
          <a:p>
            <a:pPr algn="just"/>
            <a:r>
              <a:rPr lang="pt-PT" sz="2000" smtClean="0"/>
              <a:t>QUESTÃO 19.: </a:t>
            </a:r>
          </a:p>
          <a:p>
            <a:pPr algn="just"/>
            <a:r>
              <a:rPr lang="pt-PT" sz="2000" i="1" smtClean="0"/>
              <a:t>O custo das bicicletas oferecidas pela PEDALA A FUNDO no âmbito da campanha comercial desenvolvida junto dos revendedores: </a:t>
            </a:r>
          </a:p>
          <a:p>
            <a:pPr algn="just"/>
            <a:r>
              <a:rPr lang="pt-PT" sz="2000" i="1" smtClean="0"/>
              <a:t>Aumenta o custo industrial dos produtos acabados. </a:t>
            </a:r>
          </a:p>
          <a:p>
            <a:pPr algn="just"/>
            <a:r>
              <a:rPr lang="pt-PT" sz="2000" i="1" smtClean="0"/>
              <a:t>Reduz o custo industrial dos produtos acabados. </a:t>
            </a:r>
          </a:p>
          <a:p>
            <a:pPr algn="just"/>
            <a:r>
              <a:rPr lang="pt-PT" sz="2000" b="1" i="1" smtClean="0"/>
              <a:t>Reduz os inventários de produtos acabados. </a:t>
            </a:r>
          </a:p>
          <a:p>
            <a:pPr algn="just"/>
            <a:r>
              <a:rPr lang="pt-PT" sz="2000" i="1" smtClean="0"/>
              <a:t>Reduz o custo industrial dos produtos vendidos. </a:t>
            </a:r>
          </a:p>
          <a:p>
            <a:pPr algn="just">
              <a:buFont typeface="Arial" charset="0"/>
              <a:buNone/>
            </a:pPr>
            <a:endParaRPr lang="pt-PT" sz="2000" smtClean="0"/>
          </a:p>
          <a:p>
            <a:pPr>
              <a:buFont typeface="Arial" charset="0"/>
              <a:buNone/>
            </a:pPr>
            <a:endParaRPr lang="pt-PT" sz="1600" smtClean="0"/>
          </a:p>
        </p:txBody>
      </p:sp>
      <p:sp>
        <p:nvSpPr>
          <p:cNvPr id="26626" name="Marcador de Posição do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pt-PT" smtClean="0"/>
              <a:t>Francisca Guiomar 2010</a:t>
            </a: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FF944D-9F61-40E9-ADCF-A9D5C93430FD}" type="slidenum">
              <a:rPr lang="pt-PT" smtClean="0"/>
              <a:pPr>
                <a:defRPr/>
              </a:pPr>
              <a:t>13</a:t>
            </a:fld>
            <a:endParaRPr lang="pt-PT"/>
          </a:p>
        </p:txBody>
      </p:sp>
      <p:pic>
        <p:nvPicPr>
          <p:cNvPr id="26628" name="Picture 6" descr="CITEFORMA - Centro de Formação Profissional dos Trabalhadores de Escritório, Comércio, Serviços e Novas Tecnologias">
            <a:hlinkClick r:id="rId2"/>
          </p:cNvPr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539750" y="5876925"/>
            <a:ext cx="24987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pPr algn="just"/>
            <a:r>
              <a:rPr lang="pt-PT" sz="2000" smtClean="0"/>
              <a:t>A fim de dinamizar desde já as vendas da fábrica adquirida e também de escoar inventários, o Sr. Teodoro Pereira tomou a decisão de efetuar uma campanha junto dos revendedores, pela qual oferece uma bicicleta por cada cinco compradas. </a:t>
            </a:r>
          </a:p>
          <a:p>
            <a:pPr algn="just"/>
            <a:endParaRPr lang="pt-PT" sz="2000" smtClean="0"/>
          </a:p>
          <a:p>
            <a:pPr algn="just"/>
            <a:r>
              <a:rPr lang="pt-PT" sz="2000" smtClean="0"/>
              <a:t>QUESTÃO 19.: </a:t>
            </a:r>
          </a:p>
          <a:p>
            <a:pPr algn="just"/>
            <a:r>
              <a:rPr lang="pt-PT" sz="2000" i="1" smtClean="0"/>
              <a:t>O custo das bicicletas oferecidas pela PEDALA A FUNDO no âmbito da campanha comercial desenvolvida junto dos revendedores: </a:t>
            </a:r>
          </a:p>
          <a:p>
            <a:pPr algn="just"/>
            <a:r>
              <a:rPr lang="pt-PT" sz="2000" i="1" smtClean="0"/>
              <a:t>Aumenta o custo industrial dos produtos acabados. </a:t>
            </a:r>
          </a:p>
          <a:p>
            <a:pPr algn="just"/>
            <a:r>
              <a:rPr lang="pt-PT" sz="2000" i="1" smtClean="0"/>
              <a:t>Reduz o custo industrial dos produtos acabados. </a:t>
            </a:r>
          </a:p>
          <a:p>
            <a:pPr algn="just"/>
            <a:r>
              <a:rPr lang="pt-PT" sz="2000" b="1" i="1" smtClean="0"/>
              <a:t>Reduz os inventários de produtos acabados. </a:t>
            </a:r>
          </a:p>
          <a:p>
            <a:pPr algn="just"/>
            <a:r>
              <a:rPr lang="pt-PT" sz="2000" i="1" smtClean="0"/>
              <a:t>Reduz o custo industrial dos produtos vendidos. </a:t>
            </a:r>
          </a:p>
          <a:p>
            <a:pPr algn="just">
              <a:buFont typeface="Arial" charset="0"/>
              <a:buNone/>
            </a:pPr>
            <a:endParaRPr lang="pt-PT" sz="2000" smtClean="0"/>
          </a:p>
          <a:p>
            <a:pPr>
              <a:buFont typeface="Arial" charset="0"/>
              <a:buNone/>
            </a:pPr>
            <a:endParaRPr lang="pt-PT" sz="1600" smtClean="0"/>
          </a:p>
        </p:txBody>
      </p:sp>
      <p:sp>
        <p:nvSpPr>
          <p:cNvPr id="27650" name="Marcador de Posição do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pt-PT" smtClean="0"/>
              <a:t>Francisca Guiomar 2010</a:t>
            </a: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120B95-2169-4AF1-8818-763CA3974259}" type="slidenum">
              <a:rPr lang="pt-PT" smtClean="0"/>
              <a:pPr>
                <a:defRPr/>
              </a:pPr>
              <a:t>14</a:t>
            </a:fld>
            <a:endParaRPr lang="pt-PT"/>
          </a:p>
        </p:txBody>
      </p:sp>
      <p:pic>
        <p:nvPicPr>
          <p:cNvPr id="27652" name="Picture 6" descr="CITEFORMA - Centro de Formação Profissional dos Trabalhadores de Escritório, Comércio, Serviços e Novas Tecnologias">
            <a:hlinkClick r:id="rId2"/>
          </p:cNvPr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611188" y="5805488"/>
            <a:ext cx="24987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3"/>
          <p:cNvSpPr>
            <a:spLocks noGrp="1"/>
          </p:cNvSpPr>
          <p:nvPr>
            <p:ph type="body" idx="1"/>
          </p:nvPr>
        </p:nvSpPr>
        <p:spPr>
          <a:xfrm>
            <a:off x="468313" y="692150"/>
            <a:ext cx="8229600" cy="452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pt-PT" sz="2400" b="1" smtClean="0"/>
              <a:t>Questão 39.: </a:t>
            </a:r>
            <a:endParaRPr lang="pt-PT" sz="2400" smtClean="0"/>
          </a:p>
          <a:p>
            <a:pPr>
              <a:lnSpc>
                <a:spcPct val="80000"/>
              </a:lnSpc>
            </a:pPr>
            <a:r>
              <a:rPr lang="pt-PT" sz="2400" smtClean="0"/>
              <a:t>Dos documentos de prestação de contas da empresa A, referentes ao ano N, retirou-se a informação seguinte: </a:t>
            </a:r>
          </a:p>
          <a:p>
            <a:pPr>
              <a:lnSpc>
                <a:spcPct val="80000"/>
              </a:lnSpc>
            </a:pPr>
            <a:r>
              <a:rPr lang="pt-PT" sz="2400" smtClean="0"/>
              <a:t>- Vendas – Mercadorias............................. 	500.000€ 	</a:t>
            </a:r>
          </a:p>
          <a:p>
            <a:pPr>
              <a:lnSpc>
                <a:spcPct val="80000"/>
              </a:lnSpc>
            </a:pPr>
            <a:r>
              <a:rPr lang="pt-PT" sz="2400" smtClean="0"/>
              <a:t>- Compras – Mercadorias........................... 	200.000€ 	</a:t>
            </a:r>
          </a:p>
          <a:p>
            <a:pPr>
              <a:lnSpc>
                <a:spcPct val="80000"/>
              </a:lnSpc>
            </a:pPr>
            <a:r>
              <a:rPr lang="pt-PT" sz="2400" smtClean="0"/>
              <a:t>- Perdas por imparidade do período...........	10.000€ 	</a:t>
            </a:r>
          </a:p>
          <a:p>
            <a:pPr>
              <a:lnSpc>
                <a:spcPct val="80000"/>
              </a:lnSpc>
            </a:pPr>
            <a:r>
              <a:rPr lang="pt-PT" sz="2400" smtClean="0"/>
              <a:t>- Redução dos inventários de mercadorias. 	15.000€ 	</a:t>
            </a:r>
          </a:p>
          <a:p>
            <a:pPr>
              <a:lnSpc>
                <a:spcPct val="80000"/>
              </a:lnSpc>
            </a:pPr>
            <a:r>
              <a:rPr lang="pt-PT" sz="2400" smtClean="0"/>
              <a:t>- Aumento das dívidas a pagar...................	20.000€ 	</a:t>
            </a:r>
          </a:p>
          <a:p>
            <a:pPr>
              <a:lnSpc>
                <a:spcPct val="80000"/>
              </a:lnSpc>
            </a:pPr>
            <a:r>
              <a:rPr lang="pt-PT" sz="2400" smtClean="0"/>
              <a:t>- Depreciações do período......................... 	40.000€ 	</a:t>
            </a:r>
          </a:p>
          <a:p>
            <a:pPr>
              <a:lnSpc>
                <a:spcPct val="80000"/>
              </a:lnSpc>
            </a:pPr>
            <a:r>
              <a:rPr lang="pt-PT" sz="2400" smtClean="0"/>
              <a:t>- Aumento das dívidas a receber................	30.000€ 	</a:t>
            </a:r>
          </a:p>
          <a:p>
            <a:pPr>
              <a:lnSpc>
                <a:spcPct val="80000"/>
              </a:lnSpc>
            </a:pPr>
            <a:endParaRPr lang="pt-PT" sz="2400" smtClean="0"/>
          </a:p>
        </p:txBody>
      </p:sp>
      <p:pic>
        <p:nvPicPr>
          <p:cNvPr id="28674" name="Picture 6" descr="CITEFORMA - Centro de Formação Profissional dos Trabalhadores de Escritório, Comércio, Serviços e Novas Tecnologias">
            <a:hlinkClick r:id="rId2"/>
          </p:cNvPr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287338" y="285750"/>
            <a:ext cx="24987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/>
          </p:cNvSpPr>
          <p:nvPr>
            <p:ph type="body" idx="1"/>
          </p:nvPr>
        </p:nvSpPr>
        <p:spPr>
          <a:xfrm>
            <a:off x="468313" y="692150"/>
            <a:ext cx="8229600" cy="452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pt-PT" sz="2400" b="1" smtClean="0"/>
              <a:t>Questão 39.: </a:t>
            </a:r>
          </a:p>
          <a:p>
            <a:pPr>
              <a:lnSpc>
                <a:spcPct val="80000"/>
              </a:lnSpc>
            </a:pPr>
            <a:r>
              <a:rPr lang="pt-PT" sz="2400" smtClean="0"/>
              <a:t>Os fluxos de caixa das atividades operacionais da empresa A, nesse ano, ascenderam a: </a:t>
            </a:r>
          </a:p>
          <a:p>
            <a:pPr>
              <a:lnSpc>
                <a:spcPct val="80000"/>
              </a:lnSpc>
            </a:pPr>
            <a:r>
              <a:rPr lang="pt-PT" sz="2400" smtClean="0"/>
              <a:t>300.000€. </a:t>
            </a:r>
          </a:p>
          <a:p>
            <a:pPr>
              <a:lnSpc>
                <a:spcPct val="80000"/>
              </a:lnSpc>
            </a:pPr>
            <a:r>
              <a:rPr lang="pt-PT" sz="2400" smtClean="0"/>
              <a:t>275.000€. </a:t>
            </a:r>
          </a:p>
          <a:p>
            <a:pPr>
              <a:lnSpc>
                <a:spcPct val="80000"/>
              </a:lnSpc>
            </a:pPr>
            <a:r>
              <a:rPr lang="pt-PT" sz="2400" smtClean="0"/>
              <a:t>195.000€. </a:t>
            </a:r>
          </a:p>
          <a:p>
            <a:pPr>
              <a:lnSpc>
                <a:spcPct val="80000"/>
              </a:lnSpc>
            </a:pPr>
            <a:r>
              <a:rPr lang="pt-PT" sz="2400" b="1" smtClean="0"/>
              <a:t>290.000€. </a:t>
            </a:r>
          </a:p>
          <a:p>
            <a:pPr>
              <a:lnSpc>
                <a:spcPct val="80000"/>
              </a:lnSpc>
            </a:pPr>
            <a:endParaRPr lang="pt-PT" sz="2400" b="1" smtClean="0"/>
          </a:p>
          <a:p>
            <a:pPr>
              <a:lnSpc>
                <a:spcPct val="80000"/>
              </a:lnSpc>
            </a:pPr>
            <a:r>
              <a:rPr lang="pt-PT" sz="2400" b="1" u="sng" smtClean="0"/>
              <a:t>Pagamentos a fornecedores</a:t>
            </a:r>
            <a:r>
              <a:rPr lang="pt-PT" sz="2400" b="1" smtClean="0"/>
              <a:t> = saldo inicial+compras-saldo final</a:t>
            </a:r>
          </a:p>
          <a:p>
            <a:pPr>
              <a:lnSpc>
                <a:spcPct val="80000"/>
              </a:lnSpc>
            </a:pPr>
            <a:r>
              <a:rPr lang="pt-PT" sz="2400" b="1" smtClean="0"/>
              <a:t>Saldo inicial-saldo final = -20.000</a:t>
            </a:r>
          </a:p>
          <a:p>
            <a:pPr>
              <a:lnSpc>
                <a:spcPct val="80000"/>
              </a:lnSpc>
            </a:pPr>
            <a:r>
              <a:rPr lang="pt-PT" sz="2400" b="1" smtClean="0"/>
              <a:t>Pagamentos a fornecedores = -20.000+200.000= 180.000</a:t>
            </a:r>
          </a:p>
          <a:p>
            <a:pPr>
              <a:lnSpc>
                <a:spcPct val="80000"/>
              </a:lnSpc>
            </a:pPr>
            <a:r>
              <a:rPr lang="pt-PT" sz="2400" b="1" smtClean="0"/>
              <a:t>Recebimentos de clientes = saldo inicial+vendas-saldo final</a:t>
            </a:r>
          </a:p>
          <a:p>
            <a:pPr>
              <a:lnSpc>
                <a:spcPct val="80000"/>
              </a:lnSpc>
            </a:pPr>
            <a:r>
              <a:rPr lang="pt-PT" sz="2400" b="1" smtClean="0"/>
              <a:t>Saldo inicial-saldo final = -30.000</a:t>
            </a:r>
          </a:p>
          <a:p>
            <a:pPr>
              <a:lnSpc>
                <a:spcPct val="80000"/>
              </a:lnSpc>
            </a:pPr>
            <a:r>
              <a:rPr lang="pt-PT" sz="2400" b="1" smtClean="0"/>
              <a:t>Recebimentos de clientes = 500.000-30.000=470.000</a:t>
            </a:r>
          </a:p>
          <a:p>
            <a:pPr>
              <a:lnSpc>
                <a:spcPct val="80000"/>
              </a:lnSpc>
            </a:pPr>
            <a:r>
              <a:rPr lang="pt-PT" sz="2400" b="1" smtClean="0"/>
              <a:t>Fluxos de caixa atividades operacionais= 470.000-180.000=</a:t>
            </a:r>
          </a:p>
          <a:p>
            <a:pPr>
              <a:lnSpc>
                <a:spcPct val="80000"/>
              </a:lnSpc>
            </a:pPr>
            <a:r>
              <a:rPr lang="pt-PT" sz="2400" b="1" smtClean="0"/>
              <a:t>290.000</a:t>
            </a:r>
          </a:p>
          <a:p>
            <a:pPr>
              <a:lnSpc>
                <a:spcPct val="80000"/>
              </a:lnSpc>
            </a:pPr>
            <a:endParaRPr lang="pt-PT" sz="2400" b="1" smtClean="0"/>
          </a:p>
          <a:p>
            <a:pPr>
              <a:lnSpc>
                <a:spcPct val="80000"/>
              </a:lnSpc>
            </a:pPr>
            <a:endParaRPr lang="pt-PT" sz="2400" b="1" smtClean="0"/>
          </a:p>
        </p:txBody>
      </p:sp>
      <p:pic>
        <p:nvPicPr>
          <p:cNvPr id="29698" name="Picture 6" descr="CITEFORMA - Centro de Formação Profissional dos Trabalhadores de Escritório, Comércio, Serviços e Novas Tecnologias">
            <a:hlinkClick r:id="rId2"/>
          </p:cNvPr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287338" y="285750"/>
            <a:ext cx="24987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/>
          </p:cNvSpPr>
          <p:nvPr>
            <p:ph type="body" idx="1"/>
          </p:nvPr>
        </p:nvSpPr>
        <p:spPr>
          <a:xfrm>
            <a:off x="468313" y="692150"/>
            <a:ext cx="8229600" cy="452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pt-PT" sz="2000" b="1" smtClean="0"/>
              <a:t>Questão 40.: </a:t>
            </a:r>
            <a:endParaRPr lang="pt-PT" sz="2000" smtClean="0"/>
          </a:p>
          <a:p>
            <a:pPr algn="just">
              <a:lnSpc>
                <a:spcPct val="80000"/>
              </a:lnSpc>
            </a:pPr>
            <a:r>
              <a:rPr lang="pt-PT" sz="2400" smtClean="0"/>
              <a:t>A requerimento de um credor, entrou em processo de insolvência um cliente da sociedade B, cujo saldo ascendia a 375.000€ (dos quais 300.000 € estavam cobertos por uma garantia bancária). Qual o valor da perda por imparidade a reconhecer nas contas da sociedade B: </a:t>
            </a:r>
          </a:p>
          <a:p>
            <a:pPr algn="just">
              <a:lnSpc>
                <a:spcPct val="80000"/>
              </a:lnSpc>
            </a:pPr>
            <a:r>
              <a:rPr lang="pt-PT" sz="2400" b="1" smtClean="0"/>
              <a:t>75.000€.</a:t>
            </a:r>
            <a:r>
              <a:rPr lang="pt-PT" sz="2400" smtClean="0"/>
              <a:t> </a:t>
            </a:r>
          </a:p>
          <a:p>
            <a:pPr algn="just">
              <a:lnSpc>
                <a:spcPct val="80000"/>
              </a:lnSpc>
            </a:pPr>
            <a:r>
              <a:rPr lang="pt-PT" sz="2400" smtClean="0"/>
              <a:t>0€. </a:t>
            </a:r>
          </a:p>
          <a:p>
            <a:pPr algn="just">
              <a:lnSpc>
                <a:spcPct val="80000"/>
              </a:lnSpc>
            </a:pPr>
            <a:r>
              <a:rPr lang="pt-PT" sz="2400" smtClean="0"/>
              <a:t>375.000€. </a:t>
            </a:r>
          </a:p>
          <a:p>
            <a:pPr algn="just">
              <a:lnSpc>
                <a:spcPct val="80000"/>
              </a:lnSpc>
            </a:pPr>
            <a:r>
              <a:rPr lang="pt-PT" sz="2400" smtClean="0"/>
              <a:t>300.000€. </a:t>
            </a:r>
          </a:p>
          <a:p>
            <a:pPr algn="just">
              <a:lnSpc>
                <a:spcPct val="80000"/>
              </a:lnSpc>
            </a:pPr>
            <a:endParaRPr lang="pt-PT" sz="2400" smtClean="0"/>
          </a:p>
          <a:p>
            <a:pPr algn="just">
              <a:lnSpc>
                <a:spcPct val="80000"/>
              </a:lnSpc>
            </a:pPr>
            <a:r>
              <a:rPr lang="pt-PT" sz="2400" smtClean="0"/>
              <a:t>Se €300.000 estavam cobertos por uma garantia bancária, então apenas há créditos com risco de cobrabilidade de €75.000. </a:t>
            </a:r>
          </a:p>
          <a:p>
            <a:pPr>
              <a:lnSpc>
                <a:spcPct val="80000"/>
              </a:lnSpc>
            </a:pPr>
            <a:endParaRPr lang="pt-PT" sz="2400" b="1" smtClean="0"/>
          </a:p>
        </p:txBody>
      </p:sp>
      <p:pic>
        <p:nvPicPr>
          <p:cNvPr id="30722" name="Picture 6" descr="CITEFORMA - Centro de Formação Profissional dos Trabalhadores de Escritório, Comércio, Serviços e Novas Tecnologias">
            <a:hlinkClick r:id="rId2"/>
          </p:cNvPr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287338" y="285750"/>
            <a:ext cx="24987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/>
          </p:cNvSpPr>
          <p:nvPr>
            <p:ph type="body" idx="1"/>
          </p:nvPr>
        </p:nvSpPr>
        <p:spPr>
          <a:xfrm>
            <a:off x="468313" y="692150"/>
            <a:ext cx="8229600" cy="452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pt-PT" sz="2000" b="1" smtClean="0"/>
              <a:t>Questão 41.:</a:t>
            </a:r>
            <a:r>
              <a:rPr lang="pt-PT" sz="2000" smtClean="0"/>
              <a:t> </a:t>
            </a:r>
            <a:endParaRPr lang="pt-PT" sz="2400" smtClean="0"/>
          </a:p>
          <a:p>
            <a:pPr>
              <a:lnSpc>
                <a:spcPct val="80000"/>
              </a:lnSpc>
            </a:pPr>
            <a:endParaRPr lang="pt-PT" sz="2400" smtClean="0"/>
          </a:p>
          <a:p>
            <a:pPr>
              <a:lnSpc>
                <a:spcPct val="80000"/>
              </a:lnSpc>
            </a:pPr>
            <a:r>
              <a:rPr lang="pt-PT" sz="2400" smtClean="0"/>
              <a:t>Do inventário de mercadorias da sociedade C, à data de 31/12/N, constam os seguintes itens: </a:t>
            </a:r>
          </a:p>
          <a:p>
            <a:pPr>
              <a:lnSpc>
                <a:spcPct val="80000"/>
              </a:lnSpc>
            </a:pPr>
            <a:r>
              <a:rPr lang="pt-PT" sz="2400" smtClean="0"/>
              <a:t>- Mercadorias em trânsito ………………………….. 	5.000€ </a:t>
            </a:r>
          </a:p>
          <a:p>
            <a:pPr>
              <a:lnSpc>
                <a:spcPct val="80000"/>
              </a:lnSpc>
            </a:pPr>
            <a:r>
              <a:rPr lang="pt-PT" sz="2400" smtClean="0"/>
              <a:t>- Mercadorias recebidas do Fornecedor A em regime de consignação ………………………………………………. 	4.000€ </a:t>
            </a:r>
          </a:p>
          <a:p>
            <a:pPr>
              <a:lnSpc>
                <a:spcPct val="80000"/>
              </a:lnSpc>
            </a:pPr>
            <a:r>
              <a:rPr lang="pt-PT" sz="2400" smtClean="0"/>
              <a:t>- Mercadorias enviadas à consignação, valorizadas ao preço de venda que inclui uma margem de 40% sobre o preço de custo….. 	                                                                  8.400€ 	</a:t>
            </a:r>
          </a:p>
          <a:p>
            <a:pPr>
              <a:lnSpc>
                <a:spcPct val="80000"/>
              </a:lnSpc>
            </a:pPr>
            <a:r>
              <a:rPr lang="pt-PT" sz="2000" smtClean="0"/>
              <a:t>O inventário da sociedade C, em 31/12/N, está sobrevalorizado em: </a:t>
            </a:r>
          </a:p>
          <a:p>
            <a:pPr>
              <a:lnSpc>
                <a:spcPct val="80000"/>
              </a:lnSpc>
            </a:pPr>
            <a:r>
              <a:rPr lang="pt-PT" sz="2000" smtClean="0"/>
              <a:t>17.400€. </a:t>
            </a:r>
          </a:p>
          <a:p>
            <a:pPr>
              <a:lnSpc>
                <a:spcPct val="80000"/>
              </a:lnSpc>
            </a:pPr>
            <a:r>
              <a:rPr lang="pt-PT" sz="2000" smtClean="0"/>
              <a:t>12.400€. </a:t>
            </a:r>
          </a:p>
          <a:p>
            <a:pPr>
              <a:lnSpc>
                <a:spcPct val="80000"/>
              </a:lnSpc>
            </a:pPr>
            <a:r>
              <a:rPr lang="pt-PT" sz="2000" smtClean="0"/>
              <a:t>11.000€. </a:t>
            </a:r>
          </a:p>
          <a:p>
            <a:pPr>
              <a:lnSpc>
                <a:spcPct val="80000"/>
              </a:lnSpc>
            </a:pPr>
            <a:r>
              <a:rPr lang="pt-PT" sz="2000" b="1" smtClean="0"/>
              <a:t>6.400€. </a:t>
            </a:r>
          </a:p>
          <a:p>
            <a:pPr>
              <a:lnSpc>
                <a:spcPct val="80000"/>
              </a:lnSpc>
            </a:pPr>
            <a:endParaRPr lang="pt-PT" sz="2400" b="1" smtClean="0"/>
          </a:p>
          <a:p>
            <a:pPr>
              <a:lnSpc>
                <a:spcPct val="80000"/>
              </a:lnSpc>
              <a:buFont typeface="Arial" charset="0"/>
              <a:buNone/>
            </a:pPr>
            <a:endParaRPr lang="pt-PT" sz="2400" b="1" smtClean="0"/>
          </a:p>
        </p:txBody>
      </p:sp>
      <p:pic>
        <p:nvPicPr>
          <p:cNvPr id="31746" name="Picture 6" descr="CITEFORMA - Centro de Formação Profissional dos Trabalhadores de Escritório, Comércio, Serviços e Novas Tecnologias">
            <a:hlinkClick r:id="rId2"/>
          </p:cNvPr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287338" y="285750"/>
            <a:ext cx="24987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/>
          </p:cNvSpPr>
          <p:nvPr>
            <p:ph type="body" idx="4294967295"/>
          </p:nvPr>
        </p:nvSpPr>
        <p:spPr>
          <a:xfrm>
            <a:off x="179388" y="692150"/>
            <a:ext cx="8518525" cy="452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pt-PT" sz="2000" b="1" smtClean="0"/>
              <a:t>Questão 41.:</a:t>
            </a:r>
            <a:r>
              <a:rPr lang="pt-PT" sz="2000" smtClean="0"/>
              <a:t> </a:t>
            </a:r>
            <a:endParaRPr lang="pt-PT" sz="2400" smtClean="0"/>
          </a:p>
          <a:p>
            <a:pPr>
              <a:lnSpc>
                <a:spcPct val="80000"/>
              </a:lnSpc>
            </a:pPr>
            <a:endParaRPr lang="pt-PT" sz="2400" smtClean="0"/>
          </a:p>
          <a:p>
            <a:pPr>
              <a:lnSpc>
                <a:spcPct val="80000"/>
              </a:lnSpc>
            </a:pPr>
            <a:r>
              <a:rPr lang="pt-PT" sz="2000" u="sng" smtClean="0"/>
              <a:t>PV-PC </a:t>
            </a:r>
            <a:r>
              <a:rPr lang="pt-PT" sz="2000" smtClean="0"/>
              <a:t>=0,4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pt-PT" sz="2000" u="sng" smtClean="0"/>
              <a:t> </a:t>
            </a:r>
            <a:r>
              <a:rPr lang="pt-PT" sz="2000" smtClean="0"/>
              <a:t>       PC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endParaRPr lang="pt-PT" sz="2000" smtClean="0"/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pt-PT" sz="2000" smtClean="0"/>
              <a:t>(8.400-PC)/PC = 0,4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pt-PT" sz="2000" smtClean="0"/>
              <a:t>PC = 8.400/1.4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pt-PT" sz="2000" smtClean="0"/>
              <a:t>PC = 6.000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endParaRPr lang="pt-PT" sz="2000" smtClean="0"/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pt-PT" sz="2000" smtClean="0"/>
              <a:t>VALORES REGISTADOS A MAIS EM INVENTÁRIOS = (8.400-6.000)+4.000 = 6.400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endParaRPr lang="pt-PT" sz="2000" smtClean="0"/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pt-PT" sz="2000" smtClean="0"/>
              <a:t>RESPOSTA D)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endParaRPr lang="pt-PT" sz="2000" b="1" smtClean="0"/>
          </a:p>
        </p:txBody>
      </p:sp>
      <p:pic>
        <p:nvPicPr>
          <p:cNvPr id="32770" name="Picture 6" descr="CITEFORMA - Centro de Formação Profissional dos Trabalhadores de Escritório, Comércio, Serviços e Novas Tecnologias">
            <a:hlinkClick r:id="rId2"/>
          </p:cNvPr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287338" y="285750"/>
            <a:ext cx="24987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pPr algn="just"/>
            <a:r>
              <a:rPr lang="pt-PT" sz="2000" smtClean="0"/>
              <a:t>A ÁS DO PEDAL - Bicicletas e Acessórios Lda. (adiante designada por ÁS DO PEDAL Lda. ou ÁS DO PEDAL), é uma empresa que se dedica à comercialização de bicicletas e acessórios para ciclismo. A empresa mantém uma estrutura familiar e o capital social encontra-se repartido pelo fundador da empresa, o senhor Teodoro Pereira, titular de uma quota com o valor nominal de 700.000 euros, e pelos três filhos (Abel, Baltasar e Carlos) cada um titular de uma quota com o valor nominal de 100.000 euros. </a:t>
            </a:r>
          </a:p>
          <a:p>
            <a:pPr algn="just"/>
            <a:r>
              <a:rPr lang="pt-PT" sz="2000" smtClean="0"/>
              <a:t>A empresa tem aproveitado a expansão do mercado que se tem verificado nos últimos anos, com o desenvolvimento do ciclismo de lazer e de competição, quer na modalidade de "estrada", quer de "BTT". </a:t>
            </a:r>
          </a:p>
          <a:p>
            <a:pPr algn="just"/>
            <a:endParaRPr lang="pt-PT" sz="2000" smtClean="0"/>
          </a:p>
          <a:p>
            <a:pPr algn="just"/>
            <a:r>
              <a:rPr lang="pt-PT" sz="2000" smtClean="0"/>
              <a:t>A ÁS DO PEDAL representa em Portugal duas das mais conceituadas marcas de bicicletas a nível mundial, a PEDALIX (de origem francesa) e a FULL THROTTLE (de origem norte-americana), bem como diversas marcas de capacetes, suspensões, transmissões e vestuário e calçado específicos para ciclismo. </a:t>
            </a:r>
          </a:p>
        </p:txBody>
      </p:sp>
      <p:sp>
        <p:nvSpPr>
          <p:cNvPr id="15362" name="Marcador de Posição do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pt-PT" smtClean="0"/>
              <a:t>Francisca Guiomar 2010</a:t>
            </a: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766D87-92C4-42B7-9FFF-1ED2EF3D2CD3}" type="slidenum">
              <a:rPr lang="pt-PT" smtClean="0"/>
              <a:pPr>
                <a:defRPr/>
              </a:pPr>
              <a:t>2</a:t>
            </a:fld>
            <a:endParaRPr lang="pt-PT"/>
          </a:p>
        </p:txBody>
      </p:sp>
      <p:pic>
        <p:nvPicPr>
          <p:cNvPr id="15364" name="Picture 6" descr="CITEFORMA - Centro de Formação Profissional dos Trabalhadores de Escritório, Comércio, Serviços e Novas Tecnologias">
            <a:hlinkClick r:id="rId2"/>
          </p:cNvPr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3203575" y="6381750"/>
            <a:ext cx="24987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/>
          </p:cNvSpPr>
          <p:nvPr>
            <p:ph type="body" idx="1"/>
          </p:nvPr>
        </p:nvSpPr>
        <p:spPr>
          <a:xfrm>
            <a:off x="468313" y="692150"/>
            <a:ext cx="8229600" cy="452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pt-PT" sz="2000" b="1" dirty="0" smtClean="0"/>
              <a:t>Questão 42.: </a:t>
            </a:r>
            <a:endParaRPr lang="pt-PT" sz="2000" dirty="0" smtClean="0"/>
          </a:p>
          <a:p>
            <a:pPr>
              <a:lnSpc>
                <a:spcPct val="80000"/>
              </a:lnSpc>
            </a:pPr>
            <a:r>
              <a:rPr lang="pt-PT" sz="2000" dirty="0" smtClean="0"/>
              <a:t>A sociedade CONSTRUÇÃO, cujo objeto é a construção civil, formalizou um contrato de empreitada pelo preço de 4.500 milhares de euros. Tendo iniciado as obras no ano N, é conhecida a informação que se segue: </a:t>
            </a:r>
          </a:p>
          <a:p>
            <a:pPr>
              <a:lnSpc>
                <a:spcPct val="80000"/>
              </a:lnSpc>
            </a:pPr>
            <a:r>
              <a:rPr lang="pt-PT" sz="2000" dirty="0" smtClean="0"/>
              <a:t>(valores em milhares de euros) </a:t>
            </a:r>
          </a:p>
          <a:p>
            <a:pPr>
              <a:lnSpc>
                <a:spcPct val="80000"/>
              </a:lnSpc>
            </a:pPr>
            <a:r>
              <a:rPr lang="pt-PT" sz="2000" b="1" dirty="0" smtClean="0"/>
              <a:t>                                                       N </a:t>
            </a:r>
            <a:r>
              <a:rPr lang="pt-PT" sz="2000" dirty="0" smtClean="0"/>
              <a:t>	</a:t>
            </a:r>
            <a:r>
              <a:rPr lang="pt-PT" sz="2000" b="1" dirty="0" smtClean="0"/>
              <a:t>N+1 </a:t>
            </a:r>
            <a:r>
              <a:rPr lang="pt-PT" sz="2000" dirty="0" smtClean="0"/>
              <a:t>	</a:t>
            </a:r>
            <a:r>
              <a:rPr lang="pt-PT" sz="2000" b="1" dirty="0" smtClean="0"/>
              <a:t>N+2 </a:t>
            </a:r>
            <a:r>
              <a:rPr lang="pt-PT" sz="2000" dirty="0" smtClean="0"/>
              <a:t>	</a:t>
            </a:r>
          </a:p>
          <a:p>
            <a:pPr>
              <a:lnSpc>
                <a:spcPct val="80000"/>
              </a:lnSpc>
            </a:pPr>
            <a:r>
              <a:rPr lang="pt-PT" sz="2000" dirty="0" smtClean="0"/>
              <a:t>Gastos acumulados até à data 	1.000	3.570 	4.300	</a:t>
            </a:r>
          </a:p>
          <a:p>
            <a:pPr>
              <a:lnSpc>
                <a:spcPct val="80000"/>
              </a:lnSpc>
            </a:pPr>
            <a:r>
              <a:rPr lang="pt-PT" sz="2000" dirty="0" smtClean="0"/>
              <a:t>Gastos estimados p/ conclusão  3.000           630 	       --	</a:t>
            </a:r>
          </a:p>
          <a:p>
            <a:pPr>
              <a:lnSpc>
                <a:spcPct val="80000"/>
              </a:lnSpc>
            </a:pPr>
            <a:r>
              <a:rPr lang="pt-PT" sz="2000" dirty="0" smtClean="0"/>
              <a:t>Faturação acumulada 	                1.100	3.750 	4.500	</a:t>
            </a:r>
          </a:p>
          <a:p>
            <a:pPr>
              <a:lnSpc>
                <a:spcPct val="80000"/>
              </a:lnSpc>
            </a:pPr>
            <a:r>
              <a:rPr lang="pt-PT" sz="2000" dirty="0" smtClean="0"/>
              <a:t>Recebimentos acumulados 	1.000	3.500 	4.500 	</a:t>
            </a:r>
          </a:p>
          <a:p>
            <a:pPr>
              <a:lnSpc>
                <a:spcPct val="80000"/>
              </a:lnSpc>
            </a:pPr>
            <a:endParaRPr lang="pt-PT" sz="2000" dirty="0" smtClean="0"/>
          </a:p>
          <a:p>
            <a:pPr>
              <a:lnSpc>
                <a:spcPct val="80000"/>
              </a:lnSpc>
            </a:pPr>
            <a:r>
              <a:rPr lang="pt-PT" sz="2000" dirty="0" smtClean="0"/>
              <a:t>O resultado a reconhecer pela sociedade CONSTRUÇÃO no ano N+1, utilizando o método da percentagem do acabamento é: </a:t>
            </a:r>
          </a:p>
          <a:p>
            <a:pPr>
              <a:lnSpc>
                <a:spcPct val="80000"/>
              </a:lnSpc>
            </a:pPr>
            <a:r>
              <a:rPr lang="pt-PT" sz="2000" dirty="0" smtClean="0"/>
              <a:t>180.000€. </a:t>
            </a:r>
          </a:p>
          <a:p>
            <a:pPr>
              <a:lnSpc>
                <a:spcPct val="80000"/>
              </a:lnSpc>
            </a:pPr>
            <a:r>
              <a:rPr lang="pt-PT" sz="2000" dirty="0" smtClean="0"/>
              <a:t>130.000€. </a:t>
            </a:r>
          </a:p>
          <a:p>
            <a:pPr>
              <a:lnSpc>
                <a:spcPct val="80000"/>
              </a:lnSpc>
            </a:pPr>
            <a:r>
              <a:rPr lang="pt-PT" sz="2000" dirty="0" smtClean="0"/>
              <a:t>80.000€. </a:t>
            </a:r>
          </a:p>
          <a:p>
            <a:pPr>
              <a:lnSpc>
                <a:spcPct val="80000"/>
              </a:lnSpc>
            </a:pPr>
            <a:r>
              <a:rPr lang="pt-PT" sz="2000" dirty="0" smtClean="0"/>
              <a:t>321.250€. </a:t>
            </a:r>
          </a:p>
          <a:p>
            <a:pPr>
              <a:lnSpc>
                <a:spcPct val="80000"/>
              </a:lnSpc>
            </a:pPr>
            <a:endParaRPr lang="pt-PT" sz="2000" dirty="0" smtClean="0"/>
          </a:p>
          <a:p>
            <a:pPr>
              <a:lnSpc>
                <a:spcPct val="80000"/>
              </a:lnSpc>
              <a:buNone/>
            </a:pPr>
            <a:endParaRPr lang="pt-PT" sz="2400" dirty="0" smtClean="0"/>
          </a:p>
          <a:p>
            <a:pPr>
              <a:lnSpc>
                <a:spcPct val="80000"/>
              </a:lnSpc>
              <a:buNone/>
            </a:pPr>
            <a:endParaRPr lang="pt-PT" sz="2400" b="1" dirty="0" smtClean="0"/>
          </a:p>
        </p:txBody>
      </p:sp>
      <p:pic>
        <p:nvPicPr>
          <p:cNvPr id="33794" name="Picture 6" descr="CITEFORMA - Centro de Formação Profissional dos Trabalhadores de Escritório, Comércio, Serviços e Novas Tecnologias">
            <a:hlinkClick r:id="rId2"/>
          </p:cNvPr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287338" y="285750"/>
            <a:ext cx="24987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/>
          </p:cNvSpPr>
          <p:nvPr>
            <p:ph type="body" idx="1"/>
          </p:nvPr>
        </p:nvSpPr>
        <p:spPr>
          <a:xfrm>
            <a:off x="468313" y="692150"/>
            <a:ext cx="8229600" cy="4525963"/>
          </a:xfrm>
        </p:spPr>
        <p:txBody>
          <a:bodyPr/>
          <a:lstStyle/>
          <a:p>
            <a:pPr algn="just">
              <a:lnSpc>
                <a:spcPct val="80000"/>
              </a:lnSpc>
            </a:pPr>
            <a:r>
              <a:rPr lang="pt-PT" sz="2000" smtClean="0"/>
              <a:t>A sociedade PEDRALVA obteve, em janeiro de N, a concessão de uma pedreira de mármore. O prazo da concessão é de 20 anos e envolve o compromisso de a empresa efetuar a recuperação paisagística do local, no fim do prazo. A despesa estimada com essa recuperação, a valores nominais de N, está calculada em 500.000€. A taxa de inflação esperada para o período é de 2% e a taxa de atualização adequada à data é de 4%. Qual o valor e a forma de refletir esses factos nas contas da PEDRALVA: </a:t>
            </a:r>
          </a:p>
          <a:p>
            <a:pPr algn="just">
              <a:lnSpc>
                <a:spcPct val="80000"/>
              </a:lnSpc>
            </a:pPr>
            <a:r>
              <a:rPr lang="pt-PT" sz="2000" smtClean="0"/>
              <a:t>A) A PEDRALVA deve criar uma provisão para os futuros dispêndios no valor de 500.000€. </a:t>
            </a:r>
          </a:p>
          <a:p>
            <a:pPr algn="just">
              <a:lnSpc>
                <a:spcPct val="80000"/>
              </a:lnSpc>
            </a:pPr>
            <a:r>
              <a:rPr lang="pt-PT" sz="2000" b="1" smtClean="0"/>
              <a:t>B</a:t>
            </a:r>
            <a:r>
              <a:rPr lang="pt-PT" sz="2000" smtClean="0"/>
              <a:t>) </a:t>
            </a:r>
            <a:r>
              <a:rPr lang="pt-PT" sz="2000" b="1" smtClean="0"/>
              <a:t>A PEDRALVA deve criar uma provisão para os futuros dispêndios, tendo por referência o valor de 500.000€, devidamente ponderado pela evolução geral do nível de preços esperada e pela taxa de atualização adequada. </a:t>
            </a:r>
          </a:p>
          <a:p>
            <a:pPr algn="just">
              <a:lnSpc>
                <a:spcPct val="80000"/>
              </a:lnSpc>
            </a:pPr>
            <a:r>
              <a:rPr lang="pt-PT" sz="2000" smtClean="0"/>
              <a:t>C) A PEDRALVA deve reconhecer em cada um dos 20 anos uma provisão do período, de modo a obter um valor acumulado, daqui a 20 anos, de 500.000€. </a:t>
            </a:r>
          </a:p>
          <a:p>
            <a:pPr algn="just">
              <a:lnSpc>
                <a:spcPct val="80000"/>
              </a:lnSpc>
            </a:pPr>
            <a:r>
              <a:rPr lang="pt-PT" sz="2000" smtClean="0"/>
              <a:t>D) No ano do início da concessão nada há para refletir nas contas da PEDRALVA relativamente à recuperação paisagística. </a:t>
            </a:r>
          </a:p>
          <a:p>
            <a:pPr algn="just">
              <a:lnSpc>
                <a:spcPct val="80000"/>
              </a:lnSpc>
            </a:pPr>
            <a:endParaRPr lang="pt-PT" sz="2000" smtClean="0"/>
          </a:p>
        </p:txBody>
      </p:sp>
      <p:pic>
        <p:nvPicPr>
          <p:cNvPr id="34818" name="Picture 6" descr="CITEFORMA - Centro de Formação Profissional dos Trabalhadores de Escritório, Comércio, Serviços e Novas Tecnologias">
            <a:hlinkClick r:id="rId2"/>
          </p:cNvPr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287338" y="285750"/>
            <a:ext cx="24987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/>
          </p:cNvSpPr>
          <p:nvPr>
            <p:ph type="body" idx="1"/>
          </p:nvPr>
        </p:nvSpPr>
        <p:spPr>
          <a:xfrm>
            <a:off x="468313" y="692150"/>
            <a:ext cx="8229600" cy="452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pt-PT" sz="2000" b="1" smtClean="0"/>
              <a:t>Questão 44.: </a:t>
            </a:r>
            <a:endParaRPr lang="pt-PT" sz="2000" smtClean="0"/>
          </a:p>
          <a:p>
            <a:pPr algn="just">
              <a:lnSpc>
                <a:spcPct val="80000"/>
              </a:lnSpc>
            </a:pPr>
            <a:r>
              <a:rPr lang="pt-PT" sz="2000" smtClean="0"/>
              <a:t>A sociedade D adquiriu um equipamento novo em 1 de julho/N-5 por 9.700€, atribuindo-lhe uma vida útil esperada de 6 anos e um valor residual de 700€. Em 1/01/N-3 foi efetuada uma grande reparação de 1.600€, à qual foi atribuído um período de vida útil de 4 anos. </a:t>
            </a:r>
          </a:p>
          <a:p>
            <a:pPr algn="just">
              <a:lnSpc>
                <a:spcPct val="80000"/>
              </a:lnSpc>
            </a:pPr>
            <a:r>
              <a:rPr lang="pt-PT" sz="2000" smtClean="0"/>
              <a:t>O equipamento foi vendido em 1 de outubro do ano N por 2.500€. Considerando o método de depreciação linear, em regime de duodécimos, o ganho da venda a reconhecer no período N é de: </a:t>
            </a:r>
          </a:p>
          <a:p>
            <a:pPr algn="just">
              <a:lnSpc>
                <a:spcPct val="80000"/>
              </a:lnSpc>
            </a:pPr>
            <a:r>
              <a:rPr lang="pt-PT" sz="2000" smtClean="0"/>
              <a:t>2.400€. </a:t>
            </a:r>
          </a:p>
          <a:p>
            <a:pPr algn="just">
              <a:lnSpc>
                <a:spcPct val="80000"/>
              </a:lnSpc>
            </a:pPr>
            <a:r>
              <a:rPr lang="pt-PT" sz="2000" b="1" smtClean="0"/>
              <a:t>575€.</a:t>
            </a:r>
            <a:r>
              <a:rPr lang="pt-PT" sz="2000" smtClean="0"/>
              <a:t> </a:t>
            </a:r>
          </a:p>
          <a:p>
            <a:pPr algn="just">
              <a:lnSpc>
                <a:spcPct val="80000"/>
              </a:lnSpc>
            </a:pPr>
            <a:r>
              <a:rPr lang="pt-PT" sz="2000" smtClean="0"/>
              <a:t>675€. </a:t>
            </a:r>
          </a:p>
          <a:p>
            <a:pPr algn="just">
              <a:lnSpc>
                <a:spcPct val="80000"/>
              </a:lnSpc>
            </a:pPr>
            <a:r>
              <a:rPr lang="pt-PT" sz="2000" smtClean="0"/>
              <a:t>2.200€. </a:t>
            </a:r>
          </a:p>
          <a:p>
            <a:pPr>
              <a:lnSpc>
                <a:spcPct val="80000"/>
              </a:lnSpc>
            </a:pPr>
            <a:endParaRPr lang="pt-PT" sz="2000" smtClean="0"/>
          </a:p>
          <a:p>
            <a:pPr>
              <a:lnSpc>
                <a:spcPct val="80000"/>
              </a:lnSpc>
              <a:buFont typeface="Arial" charset="0"/>
              <a:buNone/>
            </a:pPr>
            <a:endParaRPr lang="pt-PT" sz="2000" smtClean="0"/>
          </a:p>
          <a:p>
            <a:pPr>
              <a:lnSpc>
                <a:spcPct val="80000"/>
              </a:lnSpc>
            </a:pPr>
            <a:endParaRPr lang="pt-PT" sz="2400" smtClean="0"/>
          </a:p>
          <a:p>
            <a:pPr>
              <a:lnSpc>
                <a:spcPct val="80000"/>
              </a:lnSpc>
            </a:pPr>
            <a:endParaRPr lang="pt-PT" sz="2400" b="1" smtClean="0"/>
          </a:p>
        </p:txBody>
      </p:sp>
      <p:pic>
        <p:nvPicPr>
          <p:cNvPr id="35842" name="Picture 6" descr="CITEFORMA - Centro de Formação Profissional dos Trabalhadores de Escritório, Comércio, Serviços e Novas Tecnologias">
            <a:hlinkClick r:id="rId2"/>
          </p:cNvPr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287338" y="285750"/>
            <a:ext cx="24987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/>
          </p:cNvSpPr>
          <p:nvPr>
            <p:ph type="body" idx="4294967295"/>
          </p:nvPr>
        </p:nvSpPr>
        <p:spPr>
          <a:xfrm>
            <a:off x="250825" y="620713"/>
            <a:ext cx="8229600" cy="4525962"/>
          </a:xfrm>
        </p:spPr>
        <p:txBody>
          <a:bodyPr/>
          <a:lstStyle/>
          <a:p>
            <a:r>
              <a:rPr lang="pt-PT" b="1" smtClean="0"/>
              <a:t>Questão 44.: </a:t>
            </a:r>
            <a:endParaRPr lang="pt-PT" smtClean="0"/>
          </a:p>
          <a:p>
            <a:pPr>
              <a:buFont typeface="Arial" charset="0"/>
              <a:buNone/>
            </a:pPr>
            <a:endParaRPr lang="pt-PT" smtClean="0"/>
          </a:p>
          <a:p>
            <a:endParaRPr lang="pt-PT" sz="3600" smtClean="0"/>
          </a:p>
          <a:p>
            <a:endParaRPr lang="pt-PT" sz="3600" b="1" smtClean="0"/>
          </a:p>
        </p:txBody>
      </p:sp>
      <p:pic>
        <p:nvPicPr>
          <p:cNvPr id="36866" name="Picture 6" descr="CITEFORMA - Centro de Formação Profissional dos Trabalhadores de Escritório, Comércio, Serviços e Novas Tecnologias">
            <a:hlinkClick r:id="rId2"/>
          </p:cNvPr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287338" y="285750"/>
            <a:ext cx="24987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4890" name="Group 314"/>
          <p:cNvGraphicFramePr>
            <a:graphicFrameLocks noGrp="1"/>
          </p:cNvGraphicFramePr>
          <p:nvPr/>
        </p:nvGraphicFramePr>
        <p:xfrm>
          <a:off x="1259632" y="1412872"/>
          <a:ext cx="6840760" cy="3744319"/>
        </p:xfrm>
        <a:graphic>
          <a:graphicData uri="http://schemas.openxmlformats.org/drawingml/2006/table">
            <a:tbl>
              <a:tblPr/>
              <a:tblGrid>
                <a:gridCol w="2395882"/>
                <a:gridCol w="1594382"/>
                <a:gridCol w="1482345"/>
                <a:gridCol w="1368151"/>
              </a:tblGrid>
              <a:tr h="104776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EXERCÍCIOS</a:t>
                      </a:r>
                      <a:endParaRPr kumimoji="0" lang="pt-P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DEPRECIAÇÃO DO VALOR AQUISIÇÃO</a:t>
                      </a:r>
                      <a:endParaRPr kumimoji="0" lang="pt-P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DEPRECIAÇÃO DA REPARAÇÃO</a:t>
                      </a:r>
                      <a:endParaRPr kumimoji="0" lang="pt-P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TOTAL DEPRECIAÇÃO</a:t>
                      </a:r>
                      <a:endParaRPr kumimoji="0" lang="pt-P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31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N-5</a:t>
                      </a:r>
                      <a:endParaRPr kumimoji="0" lang="pt-P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750,00</a:t>
                      </a:r>
                      <a:endParaRPr kumimoji="0" lang="pt-P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pt-P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750,00</a:t>
                      </a:r>
                      <a:endParaRPr kumimoji="0" lang="pt-P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31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N-4</a:t>
                      </a:r>
                      <a:endParaRPr kumimoji="0" lang="pt-P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1.500,00</a:t>
                      </a:r>
                      <a:endParaRPr kumimoji="0" lang="pt-P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pt-P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1.500,00</a:t>
                      </a:r>
                      <a:endParaRPr kumimoji="0" lang="pt-P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31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N-3</a:t>
                      </a:r>
                      <a:endParaRPr kumimoji="0" lang="pt-P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1.500,00</a:t>
                      </a:r>
                      <a:endParaRPr kumimoji="0" lang="pt-P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400,00</a:t>
                      </a:r>
                      <a:endParaRPr kumimoji="0" lang="pt-P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1.900,00</a:t>
                      </a:r>
                      <a:endParaRPr kumimoji="0" lang="pt-P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31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N-2</a:t>
                      </a:r>
                      <a:endParaRPr kumimoji="0" lang="pt-P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1.500,00</a:t>
                      </a:r>
                      <a:endParaRPr kumimoji="0" lang="pt-P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400,00</a:t>
                      </a:r>
                      <a:endParaRPr kumimoji="0" lang="pt-P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1.900,00</a:t>
                      </a:r>
                      <a:endParaRPr kumimoji="0" lang="pt-P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31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N-1</a:t>
                      </a:r>
                      <a:endParaRPr kumimoji="0" lang="pt-P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1.500,00</a:t>
                      </a:r>
                      <a:endParaRPr kumimoji="0" lang="pt-P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400,00</a:t>
                      </a:r>
                      <a:endParaRPr kumimoji="0" lang="pt-P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1.900,00</a:t>
                      </a:r>
                      <a:endParaRPr kumimoji="0" lang="pt-PT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66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</a:t>
                      </a:r>
                      <a:endParaRPr kumimoji="0" lang="pt-P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1.125,00</a:t>
                      </a:r>
                      <a:endParaRPr kumimoji="0" lang="pt-P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300,00</a:t>
                      </a:r>
                      <a:endParaRPr kumimoji="0" lang="pt-P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1.425,00</a:t>
                      </a:r>
                      <a:endParaRPr kumimoji="0" lang="pt-P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31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DEP. ACUMULADA</a:t>
                      </a:r>
                      <a:endParaRPr kumimoji="0" lang="pt-P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7.875,00</a:t>
                      </a:r>
                      <a:endParaRPr kumimoji="0" lang="pt-P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1.500,00</a:t>
                      </a:r>
                      <a:endParaRPr kumimoji="0" lang="pt-P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9.375,00</a:t>
                      </a:r>
                      <a:endParaRPr kumimoji="0" lang="pt-PT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891" name="Group 315"/>
          <p:cNvGraphicFramePr>
            <a:graphicFrameLocks noGrp="1"/>
          </p:cNvGraphicFramePr>
          <p:nvPr/>
        </p:nvGraphicFramePr>
        <p:xfrm>
          <a:off x="395536" y="5373216"/>
          <a:ext cx="7199312" cy="682625"/>
        </p:xfrm>
        <a:graphic>
          <a:graphicData uri="http://schemas.openxmlformats.org/drawingml/2006/table">
            <a:tbl>
              <a:tblPr/>
              <a:tblGrid>
                <a:gridCol w="6042025"/>
                <a:gridCol w="1157287"/>
              </a:tblGrid>
              <a:tr h="6826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MAIS/MENOS VALIA = 2500-[(9.700+1.600)-9.375]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= 575,00€</a:t>
                      </a:r>
                      <a:endParaRPr kumimoji="0" lang="pt-PT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/>
          </p:cNvSpPr>
          <p:nvPr>
            <p:ph type="body" idx="1"/>
          </p:nvPr>
        </p:nvSpPr>
        <p:spPr>
          <a:xfrm>
            <a:off x="468313" y="692150"/>
            <a:ext cx="8229600" cy="452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pt-PT" sz="2000" b="1" smtClean="0"/>
              <a:t>Questão 45.: </a:t>
            </a:r>
            <a:endParaRPr lang="pt-PT" sz="2000" smtClean="0"/>
          </a:p>
          <a:p>
            <a:pPr>
              <a:lnSpc>
                <a:spcPct val="80000"/>
              </a:lnSpc>
            </a:pPr>
            <a:r>
              <a:rPr lang="pt-PT" sz="2000" smtClean="0"/>
              <a:t>A sociedade E adquiriu, em janeiro do ano N, a uma sociedade europeia uma importante marca de renome, a marca ALFA. Para o efeito, realizou os dispêndios seguintes: </a:t>
            </a:r>
          </a:p>
          <a:p>
            <a:pPr>
              <a:lnSpc>
                <a:spcPct val="80000"/>
              </a:lnSpc>
            </a:pPr>
            <a:r>
              <a:rPr lang="pt-PT" sz="2000" smtClean="0"/>
              <a:t>- Fatura relativa à compra da referida marca: 500.000€; </a:t>
            </a:r>
          </a:p>
          <a:p>
            <a:pPr>
              <a:lnSpc>
                <a:spcPct val="80000"/>
              </a:lnSpc>
            </a:pPr>
            <a:r>
              <a:rPr lang="pt-PT" sz="2000" smtClean="0"/>
              <a:t>- Registo da marca em Portugal: 9.000€; </a:t>
            </a:r>
          </a:p>
          <a:p>
            <a:pPr>
              <a:lnSpc>
                <a:spcPct val="80000"/>
              </a:lnSpc>
            </a:pPr>
            <a:r>
              <a:rPr lang="pt-PT" sz="2000" smtClean="0"/>
              <a:t>- Honorários pagos aos dois advogados (português e do país de origem): cada mandatário auferiu 35.000€ pela concretização do negócio; </a:t>
            </a:r>
          </a:p>
          <a:p>
            <a:pPr>
              <a:lnSpc>
                <a:spcPct val="80000"/>
              </a:lnSpc>
            </a:pPr>
            <a:r>
              <a:rPr lang="pt-PT" sz="2000" smtClean="0"/>
              <a:t>- Custos administrativos e outros custos gerais suportados: 5.000€. </a:t>
            </a:r>
          </a:p>
          <a:p>
            <a:pPr>
              <a:lnSpc>
                <a:spcPct val="80000"/>
              </a:lnSpc>
            </a:pPr>
            <a:r>
              <a:rPr lang="pt-PT" sz="2000" smtClean="0"/>
              <a:t>A sociedade registou também a marca BETA, com que vai trabalhar ativamente para efeitos de exportação a partir do ano N. Esta foi o resultado do trabalho do departamento de marketing no decurso de N-4 a N-1. A totalidade dos custos com a criação da referida marca ascendeu a 600.000€, repartidos igualmente ao longo do período e reconhecidos como gastos de cada um desses períodos. </a:t>
            </a:r>
          </a:p>
          <a:p>
            <a:pPr>
              <a:lnSpc>
                <a:spcPct val="80000"/>
              </a:lnSpc>
            </a:pPr>
            <a:r>
              <a:rPr lang="pt-PT" sz="2000" smtClean="0"/>
              <a:t>Indicar qual dos valores seguintes deve ser reconhecido pela sociedade E em ativos intangíveis, antes de considerar as eventuais amortizações: </a:t>
            </a:r>
          </a:p>
          <a:p>
            <a:pPr>
              <a:lnSpc>
                <a:spcPct val="80000"/>
              </a:lnSpc>
            </a:pPr>
            <a:r>
              <a:rPr lang="pt-PT" sz="2000" smtClean="0"/>
              <a:t>1.184.000€. </a:t>
            </a:r>
          </a:p>
          <a:p>
            <a:pPr>
              <a:lnSpc>
                <a:spcPct val="80000"/>
              </a:lnSpc>
            </a:pPr>
            <a:r>
              <a:rPr lang="pt-PT" sz="2000" b="1" smtClean="0"/>
              <a:t>579.000€. </a:t>
            </a:r>
          </a:p>
          <a:p>
            <a:pPr>
              <a:lnSpc>
                <a:spcPct val="80000"/>
              </a:lnSpc>
            </a:pPr>
            <a:r>
              <a:rPr lang="pt-PT" sz="2000" smtClean="0"/>
              <a:t>1.100.000€. </a:t>
            </a:r>
          </a:p>
          <a:p>
            <a:pPr>
              <a:lnSpc>
                <a:spcPct val="80000"/>
              </a:lnSpc>
            </a:pPr>
            <a:r>
              <a:rPr lang="pt-PT" sz="2000" smtClean="0"/>
              <a:t>1.179.000€. </a:t>
            </a:r>
          </a:p>
          <a:p>
            <a:pPr>
              <a:lnSpc>
                <a:spcPct val="80000"/>
              </a:lnSpc>
            </a:pPr>
            <a:endParaRPr lang="pt-PT" sz="2000" smtClean="0"/>
          </a:p>
          <a:p>
            <a:pPr>
              <a:lnSpc>
                <a:spcPct val="80000"/>
              </a:lnSpc>
            </a:pPr>
            <a:endParaRPr lang="pt-PT" sz="2400" smtClean="0"/>
          </a:p>
          <a:p>
            <a:pPr>
              <a:lnSpc>
                <a:spcPct val="80000"/>
              </a:lnSpc>
            </a:pPr>
            <a:endParaRPr lang="pt-PT" sz="2400" b="1" smtClean="0"/>
          </a:p>
        </p:txBody>
      </p:sp>
      <p:pic>
        <p:nvPicPr>
          <p:cNvPr id="37890" name="Picture 6" descr="CITEFORMA - Centro de Formação Profissional dos Trabalhadores de Escritório, Comércio, Serviços e Novas Tecnologias">
            <a:hlinkClick r:id="rId2"/>
          </p:cNvPr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287338" y="285750"/>
            <a:ext cx="24987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r>
              <a:rPr lang="pt-PT" sz="2000" smtClean="0"/>
              <a:t>A ÁS DO PEDAL, que goza de uma sólida situação económico-financeira, tem sede em Sangalhos e lojas em Lisboa, Porto e Aveiro. Com um capital social de 1.000.000 de euros, a faturação anual ultrapassa os 3,5 milhões de euros desde 2008 e desde aquele ano que o número de trabalhadores ultrapassa os 60. </a:t>
            </a:r>
            <a:endParaRPr lang="pt-PT" sz="2000" b="1" smtClean="0"/>
          </a:p>
          <a:p>
            <a:pPr algn="just"/>
            <a:r>
              <a:rPr lang="pt-PT" sz="2000" smtClean="0"/>
              <a:t>QUESTÃO 1.: </a:t>
            </a:r>
          </a:p>
          <a:p>
            <a:pPr algn="just"/>
            <a:r>
              <a:rPr lang="pt-PT" sz="2000" i="1" smtClean="0"/>
              <a:t>Na elaboração das demonstrações financeiras de 2011, não tendo exercido qualquer opção, a ÁS DO PEDAL LDA deverá ter adotado: </a:t>
            </a:r>
          </a:p>
          <a:p>
            <a:pPr algn="just"/>
            <a:r>
              <a:rPr lang="pt-PT" sz="2000" i="1" smtClean="0"/>
              <a:t>A Norma Contabilística e de Relato Financeiro para Pequenas Entidades (NCRF-PE), podendo optar pelas Normas Contabilísticas e de Relato Financeiro (NCRF). </a:t>
            </a:r>
          </a:p>
          <a:p>
            <a:pPr algn="just"/>
            <a:r>
              <a:rPr lang="pt-PT" sz="2000" i="1" smtClean="0"/>
              <a:t>A Normalização Contabilistica para Microentidades (NCM). </a:t>
            </a:r>
          </a:p>
          <a:p>
            <a:pPr algn="just"/>
            <a:r>
              <a:rPr lang="pt-PT" sz="2000" b="1" i="1" smtClean="0"/>
              <a:t>As Normas Contabilísticas e de Relato Financeiro (NCRF). </a:t>
            </a:r>
          </a:p>
          <a:p>
            <a:pPr algn="just"/>
            <a:r>
              <a:rPr lang="pt-PT" sz="2000" i="1" smtClean="0"/>
              <a:t>As Normas Internacionais de Contabilidade adotadas nos termos do art. 3º do Regulamento (CE) 1606/2002, do Parlamento Europeu e do Conselho, de 19 de julho. </a:t>
            </a:r>
          </a:p>
          <a:p>
            <a:endParaRPr lang="pt-PT" sz="2000" smtClean="0"/>
          </a:p>
        </p:txBody>
      </p:sp>
      <p:sp>
        <p:nvSpPr>
          <p:cNvPr id="16386" name="Marcador de Posição do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pt-PT" smtClean="0"/>
              <a:t>Francisca Guiomar 2010</a:t>
            </a: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38937D-325C-4307-B083-0D72569FB07C}" type="slidenum">
              <a:rPr lang="pt-PT" smtClean="0"/>
              <a:pPr>
                <a:defRPr/>
              </a:pPr>
              <a:t>3</a:t>
            </a:fld>
            <a:endParaRPr lang="pt-PT"/>
          </a:p>
        </p:txBody>
      </p:sp>
      <p:pic>
        <p:nvPicPr>
          <p:cNvPr id="16388" name="Picture 6" descr="CITEFORMA - Centro de Formação Profissional dos Trabalhadores de Escritório, Comércio, Serviços e Novas Tecnologias">
            <a:hlinkClick r:id="rId2"/>
          </p:cNvPr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3348038" y="6237288"/>
            <a:ext cx="24987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pPr algn="just"/>
            <a:r>
              <a:rPr lang="pt-PT" sz="1800" smtClean="0"/>
              <a:t>O Sr. Teodoro Pereira e o Dr. Carlos Cardoso, depois de alcançado o acordo para a continuidade deste, acabaram a conversa a falar do encerramento de contas de 2011, tendo o TOC informado que iria ter as contas prontas entre os dias 15 e 20 de janeiro de 2012. </a:t>
            </a:r>
          </a:p>
          <a:p>
            <a:pPr algn="just"/>
            <a:r>
              <a:rPr lang="pt-PT" sz="1800" smtClean="0"/>
              <a:t>Assim, a reunião da assembleia geral para a apreciação e deliberação sobre o relatório e contas de 2011 foi realizada no passado dia 31 de janeiro. </a:t>
            </a:r>
          </a:p>
          <a:p>
            <a:pPr algn="just"/>
            <a:r>
              <a:rPr lang="pt-PT" sz="1800" smtClean="0"/>
              <a:t>Entre as rubricas que compunham os capitais próprios em 31.12.2011, encontrava-se a rubrica Resultado líquido no valor de 283.460 €, Reservas legais no valor de 140.500 € e Reservas livres no valor de 130.900 €. </a:t>
            </a:r>
          </a:p>
          <a:p>
            <a:pPr algn="just"/>
            <a:r>
              <a:rPr lang="pt-PT" sz="1800" smtClean="0"/>
              <a:t>QUESTÃO 5.: </a:t>
            </a:r>
          </a:p>
          <a:p>
            <a:pPr algn="just"/>
            <a:r>
              <a:rPr lang="pt-PT" sz="1800" i="1" smtClean="0"/>
              <a:t>Na proposta de aplicação do resultado liquido de 2011: </a:t>
            </a:r>
          </a:p>
          <a:p>
            <a:pPr algn="just"/>
            <a:r>
              <a:rPr lang="pt-PT" sz="1800" i="1" smtClean="0"/>
              <a:t>Deverá ser afecta à conta de Reservas legais a quantia de 59.500 €. </a:t>
            </a:r>
          </a:p>
          <a:p>
            <a:pPr algn="just"/>
            <a:r>
              <a:rPr lang="pt-PT" sz="1800" i="1" smtClean="0"/>
              <a:t>Pode ser proposta a distribuição aos sócios da totalidade do Resultado liquido de 2011. </a:t>
            </a:r>
          </a:p>
          <a:p>
            <a:pPr algn="just"/>
            <a:r>
              <a:rPr lang="pt-PT" sz="1800" b="1" i="1" smtClean="0"/>
              <a:t>Sem prejuízo do que o contrato de sociedade possa dispor sobre esta matéria, deverá ser proposta a distribuição aos sócios de metade do lucro do exercício que, nos termos do Código das Sociedades Comerciais, seja distribuível. </a:t>
            </a:r>
          </a:p>
          <a:p>
            <a:pPr algn="just"/>
            <a:r>
              <a:rPr lang="pt-PT" sz="1800" i="1" smtClean="0"/>
              <a:t>Nenhuma das anteriores. </a:t>
            </a:r>
          </a:p>
          <a:p>
            <a:pPr algn="just"/>
            <a:endParaRPr lang="pt-PT" sz="1800" smtClean="0"/>
          </a:p>
        </p:txBody>
      </p:sp>
      <p:sp>
        <p:nvSpPr>
          <p:cNvPr id="17410" name="Marcador de Posição do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pt-PT" smtClean="0"/>
              <a:t>Francisca Guiomar 2010</a:t>
            </a: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AE853B-3391-42B5-B923-868B5499F05D}" type="slidenum">
              <a:rPr lang="pt-PT" smtClean="0"/>
              <a:pPr>
                <a:defRPr/>
              </a:pPr>
              <a:t>4</a:t>
            </a:fld>
            <a:endParaRPr lang="pt-PT"/>
          </a:p>
        </p:txBody>
      </p:sp>
      <p:pic>
        <p:nvPicPr>
          <p:cNvPr id="17412" name="Picture 6" descr="CITEFORMA - Centro de Formação Profissional dos Trabalhadores de Escritório, Comércio, Serviços e Novas Tecnologias">
            <a:hlinkClick r:id="rId2"/>
          </p:cNvPr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3276600" y="6165850"/>
            <a:ext cx="24987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pPr algn="just"/>
            <a:r>
              <a:rPr lang="pt-PT" sz="1800" smtClean="0"/>
              <a:t>Continuando uma estratégia de expansão, estão a ser projetados dois novos investimentos: a abertura de uma loja em Coimbra e a compra de uma outra empresa, uma fábrica de bicicletas localizada em Aveiro. </a:t>
            </a:r>
          </a:p>
          <a:p>
            <a:pPr algn="just"/>
            <a:r>
              <a:rPr lang="pt-PT" sz="1800" smtClean="0"/>
              <a:t>Em relação à nova loja em Coimbra, cujo preço de aquisição foi negociado em 200.000 € (superior ao valor patrimonial tributário), era para se ter efetuado a respetiva escritura de compra e venda em outubro de 2011. Todavia, problemas administrativos relacionados com a obtenção da respetiva licença de utilização junto da Câmara Municipal, impediram a realização da referida escritura. Dado que a gerência da ÁS DO PEDAL considerava urgente a abertura da loja antes do natal de 2011, em outubro foi outorgado um contrato de promessa de compra e venda da loja, momento no qual a ÁS DO PEDAL pagou 75% do preço acordado e o construtor entregou as chaves para que a empresa pudesse utilizar de imediato a loja. O referido contrato de promessa de compra e venda da loja inclui uma cláusula de execução específica. </a:t>
            </a:r>
          </a:p>
          <a:p>
            <a:pPr algn="just"/>
            <a:endParaRPr lang="pt-PT" sz="1800" smtClean="0"/>
          </a:p>
        </p:txBody>
      </p:sp>
      <p:sp>
        <p:nvSpPr>
          <p:cNvPr id="18434" name="Marcador de Posição do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pt-PT" smtClean="0"/>
              <a:t>Francisca Guiomar 2010</a:t>
            </a: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4056BA-FBC0-4932-B5CC-89B43F3CDC6C}" type="slidenum">
              <a:rPr lang="pt-PT" smtClean="0"/>
              <a:pPr>
                <a:defRPr/>
              </a:pPr>
              <a:t>5</a:t>
            </a:fld>
            <a:endParaRPr lang="pt-PT"/>
          </a:p>
        </p:txBody>
      </p:sp>
      <p:pic>
        <p:nvPicPr>
          <p:cNvPr id="18436" name="Picture 6" descr="CITEFORMA - Centro de Formação Profissional dos Trabalhadores de Escritório, Comércio, Serviços e Novas Tecnologias">
            <a:hlinkClick r:id="rId2"/>
          </p:cNvPr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3203575" y="6237288"/>
            <a:ext cx="24987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pPr algn="just"/>
            <a:r>
              <a:rPr lang="pt-PT" sz="1800" smtClean="0"/>
              <a:t>Ainda em relação à aquisição da nova loja de Coimbra, o TOC da ÁS DO PEDAL teve algumas dúvidas em relação à respetiva contabilização: </a:t>
            </a:r>
          </a:p>
          <a:p>
            <a:pPr algn="just"/>
            <a:endParaRPr lang="pt-PT" sz="1800" smtClean="0"/>
          </a:p>
          <a:p>
            <a:pPr algn="just"/>
            <a:r>
              <a:rPr lang="pt-PT" sz="1800" smtClean="0"/>
              <a:t>QUESTÃO 8.: </a:t>
            </a:r>
          </a:p>
          <a:p>
            <a:pPr algn="just"/>
            <a:r>
              <a:rPr lang="pt-PT" sz="1800" i="1" smtClean="0"/>
              <a:t>Em 2011 o TOC da ÁS DO PEDAL: </a:t>
            </a:r>
          </a:p>
          <a:p>
            <a:pPr algn="just"/>
            <a:r>
              <a:rPr lang="pt-PT" sz="1800" b="1" i="1" smtClean="0"/>
              <a:t>Deverá ter contabilizado a loja pela totalidade do preço acordado e respectivas despesas acessórias de compra, por Débito da conta 43.Ativos Fixos Tangíveis, por contrapartida da conta 12. Depósitos à Ordem pelas quantias pagas e da conta 27.1 Fornecedores de investimentos no que respeita à parte do preço da loja ainda não pago. </a:t>
            </a:r>
          </a:p>
          <a:p>
            <a:pPr algn="just"/>
            <a:r>
              <a:rPr lang="pt-PT" sz="1800" i="1" smtClean="0"/>
              <a:t>Deverá ter contabilizado o valor já pago (75% do preço acordado) por debito da conta 27.1.3.Adiantamentos a fornecedores de investimentos, por contrapartida da conta 12.Depósitos à ordem. </a:t>
            </a:r>
          </a:p>
          <a:p>
            <a:pPr algn="just"/>
            <a:r>
              <a:rPr lang="pt-PT" sz="1800" i="1" smtClean="0"/>
              <a:t>Deverá ter debitado a conta 45.Investimentos em curso, pela quantia já paga pela ÁS DO PEDAL, por contrapartida da conta 12. Depósitos à Ordem. </a:t>
            </a:r>
          </a:p>
          <a:p>
            <a:pPr algn="just"/>
            <a:r>
              <a:rPr lang="pt-PT" sz="1800" i="1" smtClean="0"/>
              <a:t>Nenhuma das anteriores. </a:t>
            </a:r>
          </a:p>
          <a:p>
            <a:endParaRPr lang="pt-PT" sz="1800" smtClean="0"/>
          </a:p>
          <a:p>
            <a:pPr>
              <a:buFont typeface="Arial" charset="0"/>
              <a:buNone/>
            </a:pPr>
            <a:endParaRPr lang="pt-PT" sz="1800" smtClean="0"/>
          </a:p>
        </p:txBody>
      </p:sp>
      <p:sp>
        <p:nvSpPr>
          <p:cNvPr id="19458" name="Marcador de Posição do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pt-PT" smtClean="0"/>
              <a:t>Francisca Guiomar 2010</a:t>
            </a: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85A78E-02F7-454F-9EC0-AA061DDB2997}" type="slidenum">
              <a:rPr lang="pt-PT" smtClean="0"/>
              <a:pPr>
                <a:defRPr/>
              </a:pPr>
              <a:t>6</a:t>
            </a:fld>
            <a:endParaRPr lang="pt-PT"/>
          </a:p>
        </p:txBody>
      </p:sp>
      <p:pic>
        <p:nvPicPr>
          <p:cNvPr id="19460" name="Picture 6" descr="CITEFORMA - Centro de Formação Profissional dos Trabalhadores de Escritório, Comércio, Serviços e Novas Tecnologias">
            <a:hlinkClick r:id="rId2"/>
          </p:cNvPr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3276600" y="6237288"/>
            <a:ext cx="24987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pt-PT" sz="1800" smtClean="0"/>
              <a:t>Em 2012, o fabricante das bicicletas de BTT da marca FULL THROTTLE representada pela ÁS DO PEDAL introduziu uma nova tecnologia de suspensões com regulação eletrónica. A fim de dar formação aos mecânicos da ÁS DO PEDAL na montagem e afinação destas novas suspensões, esteve presente em Portugal durante os meses de janeiro e fevereiro um técnico que colabora com a FULL THROTTLE, cabendo à ÁS DO PEDAL o pagamento não só das despesas de deslocação (viagens e hotel em Portugal), como também a respetiva remuneração mensal, que ascendeu ao montante bruto de 1.350€ / mês. </a:t>
            </a:r>
          </a:p>
          <a:p>
            <a:r>
              <a:rPr lang="pt-PT" sz="1800" smtClean="0"/>
              <a:t>O TOC da ÁS DO PEDAL pondera também sobre a classificação destas despesas de deslocação (viagens e hotel em Portugal) e respetiva remuneração do técnico que veio a Portugal. </a:t>
            </a:r>
          </a:p>
          <a:p>
            <a:r>
              <a:rPr lang="pt-PT" sz="1800" i="1" smtClean="0"/>
              <a:t>QUESTÃO 10.: </a:t>
            </a:r>
          </a:p>
          <a:p>
            <a:r>
              <a:rPr lang="pt-PT" sz="1800" i="1" smtClean="0"/>
              <a:t>As despesas de deslocação (viagens e hotel em Portugal) e respetiva remuneração do técnico que veio a Portugal classificam-se como: </a:t>
            </a:r>
          </a:p>
          <a:p>
            <a:r>
              <a:rPr lang="pt-PT" sz="1800" i="1" smtClean="0"/>
              <a:t>Um custo da produção de natureza variável. </a:t>
            </a:r>
          </a:p>
          <a:p>
            <a:r>
              <a:rPr lang="pt-PT" sz="1800" i="1" smtClean="0"/>
              <a:t>Um custo de distribuição. </a:t>
            </a:r>
          </a:p>
          <a:p>
            <a:r>
              <a:rPr lang="pt-PT" sz="1800" i="1" smtClean="0"/>
              <a:t>Um custo operacional de natureza fixa. </a:t>
            </a:r>
          </a:p>
          <a:p>
            <a:r>
              <a:rPr lang="pt-PT" sz="1800" b="1" i="1" smtClean="0"/>
              <a:t>Nenhuma das anteriores. </a:t>
            </a:r>
          </a:p>
          <a:p>
            <a:pPr>
              <a:buFont typeface="Arial" charset="0"/>
              <a:buNone/>
            </a:pPr>
            <a:endParaRPr lang="pt-PT" sz="1800" smtClean="0"/>
          </a:p>
        </p:txBody>
      </p:sp>
      <p:sp>
        <p:nvSpPr>
          <p:cNvPr id="20482" name="Marcador de Posição do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pt-PT" smtClean="0"/>
              <a:t>Francisca Guiomar 2010</a:t>
            </a: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D0603A-E812-429B-BFA1-503F0D28DF57}" type="slidenum">
              <a:rPr lang="pt-PT" smtClean="0"/>
              <a:pPr>
                <a:defRPr/>
              </a:pPr>
              <a:t>7</a:t>
            </a:fld>
            <a:endParaRPr lang="pt-PT"/>
          </a:p>
        </p:txBody>
      </p:sp>
      <p:pic>
        <p:nvPicPr>
          <p:cNvPr id="20484" name="Picture 6" descr="CITEFORMA - Centro de Formação Profissional dos Trabalhadores de Escritório, Comércio, Serviços e Novas Tecnologias">
            <a:hlinkClick r:id="rId2"/>
          </p:cNvPr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3348038" y="6237288"/>
            <a:ext cx="24987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pPr algn="just"/>
            <a:r>
              <a:rPr lang="pt-PT" sz="1600" smtClean="0"/>
              <a:t>Em fevereiro de 2012 a gerência da ÁS DO PEDAL acordou com a Federação Portuguesa de Ciclismo (FPC) patrocinar o Campeonato Nacional de BTT no triénio 2012-2014, com opção por mais três anos. A fim de dotar a FPC de capacidade financeira para efetuar de imediato alguns investimentos, o pagamento do patrocínio implicou para a ÁS DO PEDAL dispêndios iniciais de montante mais elevado. Assim, no âmbito deste patrocínio, a ÁS DO PEDAL entregará à FPC as seguintes quantias: </a:t>
            </a:r>
          </a:p>
          <a:p>
            <a:pPr algn="just"/>
            <a:r>
              <a:rPr lang="pt-PT" sz="1600" smtClean="0"/>
              <a:t>- Março 2012: 60.000 € Julho 2012: 40.000 € </a:t>
            </a:r>
          </a:p>
          <a:p>
            <a:pPr algn="just"/>
            <a:r>
              <a:rPr lang="pt-PT" sz="1600" smtClean="0"/>
              <a:t>- Março 2013: 50.000 € Julho 2013: 25.000 € </a:t>
            </a:r>
          </a:p>
          <a:p>
            <a:pPr algn="just"/>
            <a:r>
              <a:rPr lang="pt-PT" sz="1600" smtClean="0"/>
              <a:t>- Março 2014: 35 000 € Julho 2014: 30.000 € </a:t>
            </a:r>
          </a:p>
          <a:p>
            <a:r>
              <a:rPr lang="pt-PT" sz="1600" b="1" smtClean="0"/>
              <a:t>QUESTÃO 11.: </a:t>
            </a:r>
          </a:p>
          <a:p>
            <a:r>
              <a:rPr lang="pt-PT" sz="1600" b="1" i="1" smtClean="0"/>
              <a:t>No que respeita ao patrocínio concedido pela ÁS DO PEDAL à Federação Portuguesa de Ciclismo, a ÁS DO PEDAL: </a:t>
            </a:r>
          </a:p>
          <a:p>
            <a:r>
              <a:rPr lang="pt-PT" sz="1600" b="1" i="1" smtClean="0"/>
              <a:t>Deverá contabilizar em cada um dos exercícios na conta 62.2.2.FSE-Gastos com publicidade a quantia de 80.000 euros. </a:t>
            </a:r>
          </a:p>
          <a:p>
            <a:r>
              <a:rPr lang="pt-PT" sz="1600" b="1" i="1" smtClean="0"/>
              <a:t>Deverá registar inicialmente a débito da conta 44.Activos Intangíveis a quantia de 240.000 € e posteriormente registar anualmente uma depreciação correspondente ao montante pago no ano. </a:t>
            </a:r>
          </a:p>
          <a:p>
            <a:r>
              <a:rPr lang="pt-PT" sz="1600" b="1" i="1" smtClean="0"/>
              <a:t>Deverá registar inicialmente a débito da conta 28.1.Diferimentos- Gastos a reconhecer a quantia de 240.000 € e posteriormente creditar esta conta em cada exercício pela quantia efetivamente paga. </a:t>
            </a:r>
          </a:p>
          <a:p>
            <a:r>
              <a:rPr lang="pt-PT" sz="1600" b="1" i="1" smtClean="0"/>
              <a:t>Nenhuma das anteriores. </a:t>
            </a:r>
          </a:p>
          <a:p>
            <a:endParaRPr lang="pt-PT" sz="1600" smtClean="0"/>
          </a:p>
        </p:txBody>
      </p:sp>
      <p:sp>
        <p:nvSpPr>
          <p:cNvPr id="21506" name="Marcador de Posição do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pt-PT" smtClean="0"/>
              <a:t>Francisca Guiomar 2010</a:t>
            </a: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E4F5AF-A8EB-4FD4-BB1F-228CD854B63E}" type="slidenum">
              <a:rPr lang="pt-PT" smtClean="0"/>
              <a:pPr>
                <a:defRPr/>
              </a:pPr>
              <a:t>8</a:t>
            </a:fld>
            <a:endParaRPr lang="pt-PT"/>
          </a:p>
        </p:txBody>
      </p:sp>
      <p:pic>
        <p:nvPicPr>
          <p:cNvPr id="21508" name="Picture 6" descr="CITEFORMA - Centro de Formação Profissional dos Trabalhadores de Escritório, Comércio, Serviços e Novas Tecnologias">
            <a:hlinkClick r:id="rId2"/>
          </p:cNvPr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3276600" y="6381750"/>
            <a:ext cx="24987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pPr algn="just"/>
            <a:r>
              <a:rPr lang="pt-PT" sz="1600" smtClean="0"/>
              <a:t>Em fevereiro de 2012 a gerência da ÁS DO PEDAL acordou com a Federação Portuguesa de Ciclismo (FPC) patrocinar o Campeonato Nacional de BTT no triénio 2012-2014, com opção por mais três anos. A fim de dotar a FPC de capacidade financeira para efetuar de imediato alguns investimentos, o pagamento do patrocínio implicou para a ÁS DO PEDAL dispêndios iniciais de montante mais elevado. Assim, no âmbito deste patrocínio, a ÁS DO PEDAL entregará à FPC as seguintes quantias: </a:t>
            </a:r>
          </a:p>
          <a:p>
            <a:pPr algn="just"/>
            <a:r>
              <a:rPr lang="pt-PT" sz="1600" smtClean="0"/>
              <a:t>- Março 2012: 60.000 € Julho 2012: 40.000 € </a:t>
            </a:r>
          </a:p>
          <a:p>
            <a:pPr algn="just"/>
            <a:r>
              <a:rPr lang="pt-PT" sz="1600" smtClean="0"/>
              <a:t>- Março 2013: 50.000 € Julho 2013: 25.000 € </a:t>
            </a:r>
          </a:p>
          <a:p>
            <a:pPr algn="just"/>
            <a:r>
              <a:rPr lang="pt-PT" sz="1600" smtClean="0"/>
              <a:t>- Março 2014: 35 000 € Julho 2014: 30.000 € </a:t>
            </a:r>
          </a:p>
          <a:p>
            <a:r>
              <a:rPr lang="pt-PT" sz="1600" smtClean="0"/>
              <a:t>QUESTÃO 11.: </a:t>
            </a:r>
          </a:p>
          <a:p>
            <a:r>
              <a:rPr lang="pt-PT" sz="1600" i="1" smtClean="0"/>
              <a:t>No que respeita ao patrocínio concedido pela ÁS DO PEDAL à Federação Portuguesa de Ciclismo, a ÁS DO PEDAL: </a:t>
            </a:r>
          </a:p>
          <a:p>
            <a:r>
              <a:rPr lang="pt-PT" sz="1600" b="1" i="1" smtClean="0"/>
              <a:t>Deverá contabilizar em cada um dos exercícios na conta 62.2.2.FSE-Gastos com publicidade a quantia de 80.000 euros. </a:t>
            </a:r>
          </a:p>
          <a:p>
            <a:r>
              <a:rPr lang="pt-PT" sz="1600" i="1" smtClean="0"/>
              <a:t>Deverá registar inicialmente a débito da conta 44.Activos Intangíveis a quantia de 240.000 € e posteriormente registar anualmente uma depreciação correspondente ao montante pago no ano. </a:t>
            </a:r>
          </a:p>
          <a:p>
            <a:r>
              <a:rPr lang="pt-PT" sz="1600" i="1" smtClean="0"/>
              <a:t>Deverá registar inicialmente a débito da conta 28.1.Diferimentos- Gastos a reconhecer a quantia de 240.000 € e posteriormente creditar esta conta em cada exercício pela quantia efetivamente paga. </a:t>
            </a:r>
          </a:p>
          <a:p>
            <a:r>
              <a:rPr lang="pt-PT" sz="1600" i="1" smtClean="0"/>
              <a:t>Nenhuma das anteriores. </a:t>
            </a:r>
          </a:p>
          <a:p>
            <a:endParaRPr lang="pt-PT" sz="1600" smtClean="0"/>
          </a:p>
        </p:txBody>
      </p:sp>
      <p:sp>
        <p:nvSpPr>
          <p:cNvPr id="22530" name="Marcador de Posição do Rodapé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pt-PT" smtClean="0"/>
              <a:t>Francisca Guiomar 2010</a:t>
            </a: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6BE594-514C-4E1A-A1D0-BF20F8A4B41B}" type="slidenum">
              <a:rPr lang="pt-PT" smtClean="0"/>
              <a:pPr>
                <a:defRPr/>
              </a:pPr>
              <a:t>9</a:t>
            </a:fld>
            <a:endParaRPr lang="pt-PT"/>
          </a:p>
        </p:txBody>
      </p:sp>
      <p:pic>
        <p:nvPicPr>
          <p:cNvPr id="22532" name="Picture 6" descr="CITEFORMA - Centro de Formação Profissional dos Trabalhadores de Escritório, Comércio, Serviços e Novas Tecnologias">
            <a:hlinkClick r:id="rId2"/>
          </p:cNvPr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3419475" y="6381750"/>
            <a:ext cx="24987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</TotalTime>
  <Words>3044</Words>
  <Application>Microsoft Office PowerPoint</Application>
  <PresentationFormat>Apresentação no Ecrã (4:3)</PresentationFormat>
  <Paragraphs>258</Paragraphs>
  <Slides>24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24</vt:i4>
      </vt:variant>
    </vt:vector>
  </HeadingPairs>
  <TitlesOfParts>
    <vt:vector size="25" baseType="lpstr">
      <vt:lpstr>Tema do Office</vt:lpstr>
      <vt:lpstr>Exame CTOC</vt:lpstr>
      <vt:lpstr>Diapositivo 2</vt:lpstr>
      <vt:lpstr>Diapositivo 3</vt:lpstr>
      <vt:lpstr>Diapositivo 4</vt:lpstr>
      <vt:lpstr>Diapositivo 5</vt:lpstr>
      <vt:lpstr>Diapositivo 6</vt:lpstr>
      <vt:lpstr>Diapositivo 7</vt:lpstr>
      <vt:lpstr>Diapositivo 8</vt:lpstr>
      <vt:lpstr>Diapositivo 9</vt:lpstr>
      <vt:lpstr>Diapositivo 10</vt:lpstr>
      <vt:lpstr>Diapositivo 11</vt:lpstr>
      <vt:lpstr>Diapositivo 12</vt:lpstr>
      <vt:lpstr>Diapositivo 13</vt:lpstr>
      <vt:lpstr>Diapositivo 14</vt:lpstr>
      <vt:lpstr>Diapositivo 15</vt:lpstr>
      <vt:lpstr>Diapositivo 16</vt:lpstr>
      <vt:lpstr>Diapositivo 17</vt:lpstr>
      <vt:lpstr>Diapositivo 18</vt:lpstr>
      <vt:lpstr>Diapositivo 19</vt:lpstr>
      <vt:lpstr>Diapositivo 20</vt:lpstr>
      <vt:lpstr>Diapositivo 21</vt:lpstr>
      <vt:lpstr>Diapositivo 22</vt:lpstr>
      <vt:lpstr>Diapositivo 23</vt:lpstr>
      <vt:lpstr>Diapositivo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Exame CTOC</dc:title>
  <dc:creator>TMN</dc:creator>
  <cp:lastModifiedBy>user</cp:lastModifiedBy>
  <cp:revision>93</cp:revision>
  <dcterms:created xsi:type="dcterms:W3CDTF">2010-01-30T20:33:03Z</dcterms:created>
  <dcterms:modified xsi:type="dcterms:W3CDTF">2013-12-17T21:47:59Z</dcterms:modified>
</cp:coreProperties>
</file>