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40" r:id="rId1"/>
  </p:sldMasterIdLst>
  <p:notesMasterIdLst>
    <p:notesMasterId r:id="rId30"/>
  </p:notesMasterIdLst>
  <p:handoutMasterIdLst>
    <p:handoutMasterId r:id="rId31"/>
  </p:handoutMasterIdLst>
  <p:sldIdLst>
    <p:sldId id="256" r:id="rId2"/>
    <p:sldId id="257" r:id="rId3"/>
    <p:sldId id="259" r:id="rId4"/>
    <p:sldId id="311" r:id="rId5"/>
    <p:sldId id="312" r:id="rId6"/>
    <p:sldId id="260" r:id="rId7"/>
    <p:sldId id="307" r:id="rId8"/>
    <p:sldId id="261" r:id="rId9"/>
    <p:sldId id="314" r:id="rId10"/>
    <p:sldId id="305" r:id="rId11"/>
    <p:sldId id="265" r:id="rId12"/>
    <p:sldId id="268" r:id="rId13"/>
    <p:sldId id="293" r:id="rId14"/>
    <p:sldId id="295" r:id="rId15"/>
    <p:sldId id="297" r:id="rId16"/>
    <p:sldId id="294" r:id="rId17"/>
    <p:sldId id="309" r:id="rId18"/>
    <p:sldId id="310" r:id="rId19"/>
    <p:sldId id="315" r:id="rId20"/>
    <p:sldId id="308" r:id="rId21"/>
    <p:sldId id="298" r:id="rId22"/>
    <p:sldId id="306" r:id="rId23"/>
    <p:sldId id="299" r:id="rId24"/>
    <p:sldId id="301" r:id="rId25"/>
    <p:sldId id="300" r:id="rId26"/>
    <p:sldId id="302" r:id="rId27"/>
    <p:sldId id="316" r:id="rId28"/>
    <p:sldId id="303" r:id="rId29"/>
  </p:sldIdLst>
  <p:sldSz cx="9144000" cy="6858000" type="screen4x3"/>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em Estilo, Sem Grelh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691" autoAdjust="0"/>
    <p:restoredTop sz="90231" autoAdjust="0"/>
  </p:normalViewPr>
  <p:slideViewPr>
    <p:cSldViewPr>
      <p:cViewPr>
        <p:scale>
          <a:sx n="80" d="100"/>
          <a:sy n="80" d="100"/>
        </p:scale>
        <p:origin x="-852" y="4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74"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PT"/>
  <c:roundedCorners val="0"/>
  <mc:AlternateContent xmlns:mc="http://schemas.openxmlformats.org/markup-compatibility/2006">
    <mc:Choice xmlns:c14="http://schemas.microsoft.com/office/drawing/2007/8/2/chart" Requires="c14">
      <c14:style val="132"/>
    </mc:Choice>
    <mc:Fallback>
      <c:style val="32"/>
    </mc:Fallback>
  </mc:AlternateContent>
  <c:chart>
    <c:title>
      <c:overlay val="0"/>
    </c:title>
    <c:autoTitleDeleted val="0"/>
    <c:view3D>
      <c:rotX val="15"/>
      <c:rotY val="20"/>
      <c:rAngAx val="0"/>
      <c:perspective val="30"/>
    </c:view3D>
    <c:floor>
      <c:thickness val="0"/>
    </c:floor>
    <c:sideWall>
      <c:thickness val="0"/>
    </c:sideWall>
    <c:backWall>
      <c:thickness val="0"/>
    </c:backWall>
    <c:plotArea>
      <c:layout/>
      <c:bar3DChart>
        <c:barDir val="col"/>
        <c:grouping val="clustered"/>
        <c:varyColors val="0"/>
        <c:ser>
          <c:idx val="0"/>
          <c:order val="0"/>
          <c:tx>
            <c:strRef>
              <c:f>Folha1!$B$1</c:f>
              <c:strCache>
                <c:ptCount val="1"/>
                <c:pt idx="0">
                  <c:v>Ano 2012</c:v>
                </c:pt>
              </c:strCache>
            </c:strRef>
          </c:tx>
          <c:spPr>
            <a:solidFill>
              <a:srgbClr val="FF6600"/>
            </a:solidFill>
          </c:spPr>
          <c:invertIfNegative val="0"/>
          <c:cat>
            <c:strRef>
              <c:f>Folha1!$A$2:$A$6</c:f>
              <c:strCache>
                <c:ptCount val="5"/>
                <c:pt idx="0">
                  <c:v>Ativo não Corrente</c:v>
                </c:pt>
                <c:pt idx="1">
                  <c:v>Ativo Corrente</c:v>
                </c:pt>
                <c:pt idx="2">
                  <c:v>Capital Próprio</c:v>
                </c:pt>
                <c:pt idx="3">
                  <c:v>Passivo não corrente</c:v>
                </c:pt>
                <c:pt idx="4">
                  <c:v>Passivo corrente</c:v>
                </c:pt>
              </c:strCache>
            </c:strRef>
          </c:cat>
          <c:val>
            <c:numRef>
              <c:f>Folha1!$B$2:$B$6</c:f>
              <c:numCache>
                <c:formatCode>0.00%</c:formatCode>
                <c:ptCount val="5"/>
                <c:pt idx="0">
                  <c:v>0.3498</c:v>
                </c:pt>
                <c:pt idx="1">
                  <c:v>0.61019999999999996</c:v>
                </c:pt>
                <c:pt idx="2">
                  <c:v>0.76600000000000001</c:v>
                </c:pt>
                <c:pt idx="3">
                  <c:v>2E-3</c:v>
                </c:pt>
                <c:pt idx="4">
                  <c:v>0.23200000000000001</c:v>
                </c:pt>
              </c:numCache>
            </c:numRef>
          </c:val>
        </c:ser>
        <c:dLbls>
          <c:showLegendKey val="0"/>
          <c:showVal val="1"/>
          <c:showCatName val="0"/>
          <c:showSerName val="0"/>
          <c:showPercent val="0"/>
          <c:showBubbleSize val="0"/>
        </c:dLbls>
        <c:gapWidth val="150"/>
        <c:shape val="cylinder"/>
        <c:axId val="130834944"/>
        <c:axId val="101540992"/>
        <c:axId val="0"/>
      </c:bar3DChart>
      <c:catAx>
        <c:axId val="130834944"/>
        <c:scaling>
          <c:orientation val="minMax"/>
        </c:scaling>
        <c:delete val="0"/>
        <c:axPos val="b"/>
        <c:numFmt formatCode="m/d/yyyy" sourceLinked="1"/>
        <c:majorTickMark val="none"/>
        <c:minorTickMark val="none"/>
        <c:tickLblPos val="nextTo"/>
        <c:crossAx val="101540992"/>
        <c:crosses val="autoZero"/>
        <c:auto val="1"/>
        <c:lblAlgn val="ctr"/>
        <c:lblOffset val="100"/>
        <c:noMultiLvlLbl val="0"/>
      </c:catAx>
      <c:valAx>
        <c:axId val="101540992"/>
        <c:scaling>
          <c:orientation val="minMax"/>
        </c:scaling>
        <c:delete val="0"/>
        <c:axPos val="l"/>
        <c:majorGridlines/>
        <c:numFmt formatCode="0.00%" sourceLinked="1"/>
        <c:majorTickMark val="out"/>
        <c:minorTickMark val="none"/>
        <c:tickLblPos val="nextTo"/>
        <c:crossAx val="130834944"/>
        <c:crosses val="autoZero"/>
        <c:crossBetween val="between"/>
      </c:valAx>
      <c:dTable>
        <c:showHorzBorder val="1"/>
        <c:showVertBorder val="1"/>
        <c:showOutline val="1"/>
        <c:showKeys val="0"/>
      </c:dTable>
    </c:plotArea>
    <c:plotVisOnly val="1"/>
    <c:dispBlanksAs val="zero"/>
    <c:showDLblsOverMax val="0"/>
  </c:chart>
  <c:spPr>
    <a:ln>
      <a:noFill/>
    </a:ln>
  </c:sp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B689B8-1847-4838-BA02-D9A6F95888A9}" type="doc">
      <dgm:prSet loTypeId="urn:microsoft.com/office/officeart/2008/layout/SquareAccentList" loCatId="list" qsTypeId="urn:microsoft.com/office/officeart/2005/8/quickstyle/simple4" qsCatId="simple" csTypeId="urn:microsoft.com/office/officeart/2005/8/colors/accent0_2" csCatId="mainScheme" phldr="1"/>
      <dgm:spPr/>
      <dgm:t>
        <a:bodyPr/>
        <a:lstStyle/>
        <a:p>
          <a:endParaRPr lang="pt-PT"/>
        </a:p>
      </dgm:t>
    </dgm:pt>
    <dgm:pt modelId="{7DC7442E-219D-47E7-9760-71331B80A0DC}">
      <dgm:prSet phldrT="[Texto]"/>
      <dgm:spPr/>
      <dgm:t>
        <a:bodyPr/>
        <a:lstStyle/>
        <a:p>
          <a:r>
            <a:rPr lang="pt-PT" dirty="0"/>
            <a:t>Externos</a:t>
          </a:r>
        </a:p>
      </dgm:t>
    </dgm:pt>
    <dgm:pt modelId="{C52CC47C-F920-4396-8C89-991EA4FE3FA8}" type="parTrans" cxnId="{9427283D-39F0-4963-AAAE-5731A9030F4D}">
      <dgm:prSet/>
      <dgm:spPr/>
      <dgm:t>
        <a:bodyPr/>
        <a:lstStyle/>
        <a:p>
          <a:endParaRPr lang="pt-PT"/>
        </a:p>
      </dgm:t>
    </dgm:pt>
    <dgm:pt modelId="{8CD7CC2E-D925-4EF9-9EBE-14AF5D363ED7}" type="sibTrans" cxnId="{9427283D-39F0-4963-AAAE-5731A9030F4D}">
      <dgm:prSet/>
      <dgm:spPr/>
      <dgm:t>
        <a:bodyPr/>
        <a:lstStyle/>
        <a:p>
          <a:endParaRPr lang="pt-PT"/>
        </a:p>
      </dgm:t>
    </dgm:pt>
    <dgm:pt modelId="{9C3280DB-0C08-4A26-A370-BF74111CF170}">
      <dgm:prSet phldrT="[Texto]"/>
      <dgm:spPr/>
      <dgm:t>
        <a:bodyPr/>
        <a:lstStyle/>
        <a:p>
          <a:r>
            <a:rPr lang="pt-PT" dirty="0"/>
            <a:t>Bancos;</a:t>
          </a:r>
        </a:p>
      </dgm:t>
    </dgm:pt>
    <dgm:pt modelId="{51EE35A6-F463-4A0F-8093-D4AF5362EEB8}" type="parTrans" cxnId="{A9E670B8-AD9D-4844-8975-0FF6FBE7E9D0}">
      <dgm:prSet/>
      <dgm:spPr/>
      <dgm:t>
        <a:bodyPr/>
        <a:lstStyle/>
        <a:p>
          <a:endParaRPr lang="pt-PT"/>
        </a:p>
      </dgm:t>
    </dgm:pt>
    <dgm:pt modelId="{65A8A863-AD35-44F2-975B-24E178E2793F}" type="sibTrans" cxnId="{A9E670B8-AD9D-4844-8975-0FF6FBE7E9D0}">
      <dgm:prSet/>
      <dgm:spPr/>
      <dgm:t>
        <a:bodyPr/>
        <a:lstStyle/>
        <a:p>
          <a:endParaRPr lang="pt-PT"/>
        </a:p>
      </dgm:t>
    </dgm:pt>
    <dgm:pt modelId="{4092B3CE-F20A-48C1-8660-1440FEEFE67B}">
      <dgm:prSet phldrT="[Texto]"/>
      <dgm:spPr/>
      <dgm:t>
        <a:bodyPr/>
        <a:lstStyle/>
        <a:p>
          <a:r>
            <a:rPr lang="pt-PT" dirty="0"/>
            <a:t>Investidores; </a:t>
          </a:r>
        </a:p>
      </dgm:t>
    </dgm:pt>
    <dgm:pt modelId="{4AEE8D6B-F20C-4EBA-9AAC-55823748FA31}" type="parTrans" cxnId="{7A278E52-2977-4789-AE53-C03B8F5AF69C}">
      <dgm:prSet/>
      <dgm:spPr/>
      <dgm:t>
        <a:bodyPr/>
        <a:lstStyle/>
        <a:p>
          <a:endParaRPr lang="pt-PT"/>
        </a:p>
      </dgm:t>
    </dgm:pt>
    <dgm:pt modelId="{AC342DE9-E11C-4B9A-B1D1-0C86A29150B7}" type="sibTrans" cxnId="{7A278E52-2977-4789-AE53-C03B8F5AF69C}">
      <dgm:prSet/>
      <dgm:spPr/>
      <dgm:t>
        <a:bodyPr/>
        <a:lstStyle/>
        <a:p>
          <a:endParaRPr lang="pt-PT"/>
        </a:p>
      </dgm:t>
    </dgm:pt>
    <dgm:pt modelId="{93A8F9EE-9DA5-48E9-A49E-5C2048DAFE2A}">
      <dgm:prSet phldrT="[Texto]"/>
      <dgm:spPr/>
      <dgm:t>
        <a:bodyPr/>
        <a:lstStyle/>
        <a:p>
          <a:r>
            <a:rPr lang="pt-PT" dirty="0"/>
            <a:t>Fornecedores;</a:t>
          </a:r>
        </a:p>
      </dgm:t>
    </dgm:pt>
    <dgm:pt modelId="{CBCA664C-585F-411E-A0D0-0FE320EF94FC}" type="parTrans" cxnId="{D8BBCA41-3C2E-41A3-B8B2-4D5AAACFDC87}">
      <dgm:prSet/>
      <dgm:spPr/>
      <dgm:t>
        <a:bodyPr/>
        <a:lstStyle/>
        <a:p>
          <a:endParaRPr lang="pt-PT"/>
        </a:p>
      </dgm:t>
    </dgm:pt>
    <dgm:pt modelId="{9FBFDF3D-EB29-42AD-8EE7-EE62114520D4}" type="sibTrans" cxnId="{D8BBCA41-3C2E-41A3-B8B2-4D5AAACFDC87}">
      <dgm:prSet/>
      <dgm:spPr/>
      <dgm:t>
        <a:bodyPr/>
        <a:lstStyle/>
        <a:p>
          <a:endParaRPr lang="pt-PT"/>
        </a:p>
      </dgm:t>
    </dgm:pt>
    <dgm:pt modelId="{AE01C9D3-13E9-4581-9EBB-E39A9BAF8D57}">
      <dgm:prSet phldrT="[Texto]"/>
      <dgm:spPr/>
      <dgm:t>
        <a:bodyPr/>
        <a:lstStyle/>
        <a:p>
          <a:r>
            <a:rPr lang="pt-PT" dirty="0"/>
            <a:t>Internos</a:t>
          </a:r>
        </a:p>
      </dgm:t>
    </dgm:pt>
    <dgm:pt modelId="{299D5116-7EF0-41D8-B893-37E1AD86386A}" type="parTrans" cxnId="{6C9B2B9B-3464-4989-B918-092E434EBC94}">
      <dgm:prSet/>
      <dgm:spPr/>
      <dgm:t>
        <a:bodyPr/>
        <a:lstStyle/>
        <a:p>
          <a:endParaRPr lang="pt-PT"/>
        </a:p>
      </dgm:t>
    </dgm:pt>
    <dgm:pt modelId="{B857A6CF-A5A8-449B-A3FB-B79A91871F7E}" type="sibTrans" cxnId="{6C9B2B9B-3464-4989-B918-092E434EBC94}">
      <dgm:prSet/>
      <dgm:spPr/>
      <dgm:t>
        <a:bodyPr/>
        <a:lstStyle/>
        <a:p>
          <a:endParaRPr lang="pt-PT"/>
        </a:p>
      </dgm:t>
    </dgm:pt>
    <dgm:pt modelId="{62AF8B8D-21B0-4157-9944-A25953F5DB5B}">
      <dgm:prSet phldrT="[Texto]"/>
      <dgm:spPr/>
      <dgm:t>
        <a:bodyPr/>
        <a:lstStyle/>
        <a:p>
          <a:r>
            <a:rPr lang="pt-PT" dirty="0" smtClean="0"/>
            <a:t>Administração </a:t>
          </a:r>
          <a:r>
            <a:rPr lang="pt-PT" dirty="0"/>
            <a:t>e </a:t>
          </a:r>
          <a:r>
            <a:rPr lang="pt-PT" dirty="0" smtClean="0"/>
            <a:t>direção;</a:t>
          </a:r>
          <a:endParaRPr lang="pt-PT" dirty="0"/>
        </a:p>
      </dgm:t>
    </dgm:pt>
    <dgm:pt modelId="{ABDACD6B-EA6B-4269-BE47-7651FC25AADE}" type="parTrans" cxnId="{F0218841-0847-4C97-BC94-4A88B0F5E781}">
      <dgm:prSet/>
      <dgm:spPr/>
      <dgm:t>
        <a:bodyPr/>
        <a:lstStyle/>
        <a:p>
          <a:endParaRPr lang="pt-PT"/>
        </a:p>
      </dgm:t>
    </dgm:pt>
    <dgm:pt modelId="{3371674D-D469-4C62-B23F-7F8538573781}" type="sibTrans" cxnId="{F0218841-0847-4C97-BC94-4A88B0F5E781}">
      <dgm:prSet/>
      <dgm:spPr/>
      <dgm:t>
        <a:bodyPr/>
        <a:lstStyle/>
        <a:p>
          <a:endParaRPr lang="pt-PT"/>
        </a:p>
      </dgm:t>
    </dgm:pt>
    <dgm:pt modelId="{727E4BA2-B43D-4F1A-B418-2A1DD079B7A5}">
      <dgm:prSet phldrT="[Texto]"/>
      <dgm:spPr/>
      <dgm:t>
        <a:bodyPr/>
        <a:lstStyle/>
        <a:p>
          <a:r>
            <a:rPr lang="pt-PT" dirty="0"/>
            <a:t>Tomadores de decisões</a:t>
          </a:r>
        </a:p>
      </dgm:t>
    </dgm:pt>
    <dgm:pt modelId="{369540D9-94A2-4D5B-B51B-16ED51364F0C}" type="parTrans" cxnId="{CC78413E-DE2F-4F30-A2CF-5099E3C13DD8}">
      <dgm:prSet/>
      <dgm:spPr/>
      <dgm:t>
        <a:bodyPr/>
        <a:lstStyle/>
        <a:p>
          <a:endParaRPr lang="pt-PT"/>
        </a:p>
      </dgm:t>
    </dgm:pt>
    <dgm:pt modelId="{EC1BC2EB-2175-4D1E-A2A8-51FCC11A8DF1}" type="sibTrans" cxnId="{CC78413E-DE2F-4F30-A2CF-5099E3C13DD8}">
      <dgm:prSet/>
      <dgm:spPr/>
      <dgm:t>
        <a:bodyPr/>
        <a:lstStyle/>
        <a:p>
          <a:endParaRPr lang="pt-PT"/>
        </a:p>
      </dgm:t>
    </dgm:pt>
    <dgm:pt modelId="{A803C127-5E3B-4E4E-9848-2E2550839E81}">
      <dgm:prSet phldrT="[Texto]"/>
      <dgm:spPr/>
      <dgm:t>
        <a:bodyPr/>
        <a:lstStyle/>
        <a:p>
          <a:r>
            <a:rPr lang="pt-PT" dirty="0"/>
            <a:t>Trabalhadores - na medida em que embora não tenham acesso formal à informação, têm uma </a:t>
          </a:r>
          <a:r>
            <a:rPr lang="pt-PT" dirty="0" smtClean="0"/>
            <a:t>perceção </a:t>
          </a:r>
          <a:r>
            <a:rPr lang="pt-PT" dirty="0"/>
            <a:t>bastante real da empresa.</a:t>
          </a:r>
        </a:p>
      </dgm:t>
    </dgm:pt>
    <dgm:pt modelId="{DDE5810B-9A7A-4860-BBFF-81680802265B}" type="parTrans" cxnId="{FE594E6B-94CC-479A-9EB6-0476FDA70D50}">
      <dgm:prSet/>
      <dgm:spPr/>
      <dgm:t>
        <a:bodyPr/>
        <a:lstStyle/>
        <a:p>
          <a:endParaRPr lang="pt-PT"/>
        </a:p>
      </dgm:t>
    </dgm:pt>
    <dgm:pt modelId="{61FCA7AA-DE38-442C-BCB7-975F0E2F3A54}" type="sibTrans" cxnId="{FE594E6B-94CC-479A-9EB6-0476FDA70D50}">
      <dgm:prSet/>
      <dgm:spPr/>
      <dgm:t>
        <a:bodyPr/>
        <a:lstStyle/>
        <a:p>
          <a:endParaRPr lang="pt-PT"/>
        </a:p>
      </dgm:t>
    </dgm:pt>
    <dgm:pt modelId="{23D261B1-8798-4D7C-B1D6-D25670B44BDD}">
      <dgm:prSet/>
      <dgm:spPr/>
      <dgm:t>
        <a:bodyPr/>
        <a:lstStyle/>
        <a:p>
          <a:r>
            <a:rPr lang="pt-PT" dirty="0"/>
            <a:t>Governo;</a:t>
          </a:r>
        </a:p>
      </dgm:t>
    </dgm:pt>
    <dgm:pt modelId="{DCF04C35-AB94-4A91-9AEB-D6621F0318E4}" type="parTrans" cxnId="{B034770C-2C75-489F-928F-2820FB3865CA}">
      <dgm:prSet/>
      <dgm:spPr/>
      <dgm:t>
        <a:bodyPr/>
        <a:lstStyle/>
        <a:p>
          <a:endParaRPr lang="pt-PT"/>
        </a:p>
      </dgm:t>
    </dgm:pt>
    <dgm:pt modelId="{3B22BDCF-00FB-4C49-B844-E69799502F15}" type="sibTrans" cxnId="{B034770C-2C75-489F-928F-2820FB3865CA}">
      <dgm:prSet/>
      <dgm:spPr/>
      <dgm:t>
        <a:bodyPr/>
        <a:lstStyle/>
        <a:p>
          <a:endParaRPr lang="pt-PT"/>
        </a:p>
      </dgm:t>
    </dgm:pt>
    <dgm:pt modelId="{30E46F51-D40A-4007-97A5-28ADFE352D72}">
      <dgm:prSet/>
      <dgm:spPr/>
      <dgm:t>
        <a:bodyPr/>
        <a:lstStyle/>
        <a:p>
          <a:r>
            <a:rPr lang="pt-PT" dirty="0"/>
            <a:t>Clientes;</a:t>
          </a:r>
        </a:p>
      </dgm:t>
    </dgm:pt>
    <dgm:pt modelId="{F64EE5BD-FA35-47C5-94BF-B06F4CA24AEF}" type="parTrans" cxnId="{FFB23F3C-55F5-43BB-86A2-9EA559FCC2D8}">
      <dgm:prSet/>
      <dgm:spPr/>
      <dgm:t>
        <a:bodyPr/>
        <a:lstStyle/>
        <a:p>
          <a:endParaRPr lang="pt-PT"/>
        </a:p>
      </dgm:t>
    </dgm:pt>
    <dgm:pt modelId="{DC06709E-8EAD-44C1-9D34-F575C6640CB3}" type="sibTrans" cxnId="{FFB23F3C-55F5-43BB-86A2-9EA559FCC2D8}">
      <dgm:prSet/>
      <dgm:spPr/>
      <dgm:t>
        <a:bodyPr/>
        <a:lstStyle/>
        <a:p>
          <a:endParaRPr lang="pt-PT"/>
        </a:p>
      </dgm:t>
    </dgm:pt>
    <dgm:pt modelId="{94216444-F1FA-4769-9437-A533290E4848}">
      <dgm:prSet/>
      <dgm:spPr/>
      <dgm:t>
        <a:bodyPr/>
        <a:lstStyle/>
        <a:p>
          <a:r>
            <a:rPr lang="pt-PT" dirty="0"/>
            <a:t>Concorrência.</a:t>
          </a:r>
        </a:p>
      </dgm:t>
    </dgm:pt>
    <dgm:pt modelId="{85B0CD8E-5ACA-4167-8E8F-1E96F53E255F}" type="parTrans" cxnId="{6B4122F6-7BDC-4213-9288-6E9B6D9548E3}">
      <dgm:prSet/>
      <dgm:spPr/>
      <dgm:t>
        <a:bodyPr/>
        <a:lstStyle/>
        <a:p>
          <a:endParaRPr lang="pt-PT"/>
        </a:p>
      </dgm:t>
    </dgm:pt>
    <dgm:pt modelId="{1944A61C-174E-4093-A949-7E78689B8240}" type="sibTrans" cxnId="{6B4122F6-7BDC-4213-9288-6E9B6D9548E3}">
      <dgm:prSet/>
      <dgm:spPr/>
      <dgm:t>
        <a:bodyPr/>
        <a:lstStyle/>
        <a:p>
          <a:endParaRPr lang="pt-PT"/>
        </a:p>
      </dgm:t>
    </dgm:pt>
    <dgm:pt modelId="{7CB58283-F57A-4F54-BC53-5466E93CAAB8}" type="pres">
      <dgm:prSet presAssocID="{A0B689B8-1847-4838-BA02-D9A6F95888A9}" presName="layout" presStyleCnt="0">
        <dgm:presLayoutVars>
          <dgm:chMax/>
          <dgm:chPref/>
          <dgm:dir/>
          <dgm:resizeHandles/>
        </dgm:presLayoutVars>
      </dgm:prSet>
      <dgm:spPr/>
      <dgm:t>
        <a:bodyPr/>
        <a:lstStyle/>
        <a:p>
          <a:endParaRPr lang="pt-PT"/>
        </a:p>
      </dgm:t>
    </dgm:pt>
    <dgm:pt modelId="{BF8C9478-EDF3-4AC3-B0E6-747DCF61E256}" type="pres">
      <dgm:prSet presAssocID="{7DC7442E-219D-47E7-9760-71331B80A0DC}" presName="root" presStyleCnt="0">
        <dgm:presLayoutVars>
          <dgm:chMax/>
          <dgm:chPref/>
        </dgm:presLayoutVars>
      </dgm:prSet>
      <dgm:spPr/>
    </dgm:pt>
    <dgm:pt modelId="{D89416AB-735E-4BA5-84C9-07D3F9577E74}" type="pres">
      <dgm:prSet presAssocID="{7DC7442E-219D-47E7-9760-71331B80A0DC}" presName="rootComposite" presStyleCnt="0">
        <dgm:presLayoutVars/>
      </dgm:prSet>
      <dgm:spPr/>
    </dgm:pt>
    <dgm:pt modelId="{FB2B5F27-1EDD-4DA8-8A7C-C9BE01993572}" type="pres">
      <dgm:prSet presAssocID="{7DC7442E-219D-47E7-9760-71331B80A0DC}" presName="ParentAccent" presStyleLbl="alignNode1" presStyleIdx="0" presStyleCnt="2"/>
      <dgm:spPr/>
    </dgm:pt>
    <dgm:pt modelId="{8B9785AD-5107-4559-BB98-AE48BD248623}" type="pres">
      <dgm:prSet presAssocID="{7DC7442E-219D-47E7-9760-71331B80A0DC}" presName="ParentSmallAccent" presStyleLbl="fgAcc1" presStyleIdx="0" presStyleCnt="2"/>
      <dgm:spPr/>
    </dgm:pt>
    <dgm:pt modelId="{6279BF92-3182-48BC-8B7D-0EBC0DD4B4C1}" type="pres">
      <dgm:prSet presAssocID="{7DC7442E-219D-47E7-9760-71331B80A0DC}" presName="Parent" presStyleLbl="revTx" presStyleIdx="0" presStyleCnt="11">
        <dgm:presLayoutVars>
          <dgm:chMax/>
          <dgm:chPref val="4"/>
          <dgm:bulletEnabled val="1"/>
        </dgm:presLayoutVars>
      </dgm:prSet>
      <dgm:spPr/>
      <dgm:t>
        <a:bodyPr/>
        <a:lstStyle/>
        <a:p>
          <a:endParaRPr lang="pt-PT"/>
        </a:p>
      </dgm:t>
    </dgm:pt>
    <dgm:pt modelId="{80CE8270-45A9-4F1F-8B47-171E96A49425}" type="pres">
      <dgm:prSet presAssocID="{7DC7442E-219D-47E7-9760-71331B80A0DC}" presName="childShape" presStyleCnt="0">
        <dgm:presLayoutVars>
          <dgm:chMax val="0"/>
          <dgm:chPref val="0"/>
        </dgm:presLayoutVars>
      </dgm:prSet>
      <dgm:spPr/>
    </dgm:pt>
    <dgm:pt modelId="{84A31FC4-6EBA-4530-95E1-5E5F25B05124}" type="pres">
      <dgm:prSet presAssocID="{9C3280DB-0C08-4A26-A370-BF74111CF170}" presName="childComposite" presStyleCnt="0">
        <dgm:presLayoutVars>
          <dgm:chMax val="0"/>
          <dgm:chPref val="0"/>
        </dgm:presLayoutVars>
      </dgm:prSet>
      <dgm:spPr/>
    </dgm:pt>
    <dgm:pt modelId="{0C282A0C-7466-43EE-9BE0-7CF2EFDF1A83}" type="pres">
      <dgm:prSet presAssocID="{9C3280DB-0C08-4A26-A370-BF74111CF170}" presName="ChildAccent" presStyleLbl="solidFgAcc1" presStyleIdx="0" presStyleCnt="9"/>
      <dgm:spPr/>
    </dgm:pt>
    <dgm:pt modelId="{9BFB35F3-34E5-4D65-BB76-5ABB7BAF6E4D}" type="pres">
      <dgm:prSet presAssocID="{9C3280DB-0C08-4A26-A370-BF74111CF170}" presName="Child" presStyleLbl="revTx" presStyleIdx="1" presStyleCnt="11">
        <dgm:presLayoutVars>
          <dgm:chMax val="0"/>
          <dgm:chPref val="0"/>
          <dgm:bulletEnabled val="1"/>
        </dgm:presLayoutVars>
      </dgm:prSet>
      <dgm:spPr/>
      <dgm:t>
        <a:bodyPr/>
        <a:lstStyle/>
        <a:p>
          <a:endParaRPr lang="pt-PT"/>
        </a:p>
      </dgm:t>
    </dgm:pt>
    <dgm:pt modelId="{AD03B05F-D2A4-4880-B486-69EF16373B0E}" type="pres">
      <dgm:prSet presAssocID="{4092B3CE-F20A-48C1-8660-1440FEEFE67B}" presName="childComposite" presStyleCnt="0">
        <dgm:presLayoutVars>
          <dgm:chMax val="0"/>
          <dgm:chPref val="0"/>
        </dgm:presLayoutVars>
      </dgm:prSet>
      <dgm:spPr/>
    </dgm:pt>
    <dgm:pt modelId="{B7E3AAE0-6735-49D6-B3ED-20BEBFC2AEE6}" type="pres">
      <dgm:prSet presAssocID="{4092B3CE-F20A-48C1-8660-1440FEEFE67B}" presName="ChildAccent" presStyleLbl="solidFgAcc1" presStyleIdx="1" presStyleCnt="9"/>
      <dgm:spPr/>
    </dgm:pt>
    <dgm:pt modelId="{CA8FC43D-855C-4C6D-912E-7831B6B82E6C}" type="pres">
      <dgm:prSet presAssocID="{4092B3CE-F20A-48C1-8660-1440FEEFE67B}" presName="Child" presStyleLbl="revTx" presStyleIdx="2" presStyleCnt="11">
        <dgm:presLayoutVars>
          <dgm:chMax val="0"/>
          <dgm:chPref val="0"/>
          <dgm:bulletEnabled val="1"/>
        </dgm:presLayoutVars>
      </dgm:prSet>
      <dgm:spPr/>
      <dgm:t>
        <a:bodyPr/>
        <a:lstStyle/>
        <a:p>
          <a:endParaRPr lang="pt-PT"/>
        </a:p>
      </dgm:t>
    </dgm:pt>
    <dgm:pt modelId="{FFA192F6-3275-4ED6-B781-EEA69C0A8B0B}" type="pres">
      <dgm:prSet presAssocID="{93A8F9EE-9DA5-48E9-A49E-5C2048DAFE2A}" presName="childComposite" presStyleCnt="0">
        <dgm:presLayoutVars>
          <dgm:chMax val="0"/>
          <dgm:chPref val="0"/>
        </dgm:presLayoutVars>
      </dgm:prSet>
      <dgm:spPr/>
    </dgm:pt>
    <dgm:pt modelId="{B7FE9407-9A8E-472F-9332-C0AC5D1B5D63}" type="pres">
      <dgm:prSet presAssocID="{93A8F9EE-9DA5-48E9-A49E-5C2048DAFE2A}" presName="ChildAccent" presStyleLbl="solidFgAcc1" presStyleIdx="2" presStyleCnt="9"/>
      <dgm:spPr/>
    </dgm:pt>
    <dgm:pt modelId="{D6AFBC69-FF21-4B59-B5F3-B92F1559EA62}" type="pres">
      <dgm:prSet presAssocID="{93A8F9EE-9DA5-48E9-A49E-5C2048DAFE2A}" presName="Child" presStyleLbl="revTx" presStyleIdx="3" presStyleCnt="11">
        <dgm:presLayoutVars>
          <dgm:chMax val="0"/>
          <dgm:chPref val="0"/>
          <dgm:bulletEnabled val="1"/>
        </dgm:presLayoutVars>
      </dgm:prSet>
      <dgm:spPr/>
      <dgm:t>
        <a:bodyPr/>
        <a:lstStyle/>
        <a:p>
          <a:endParaRPr lang="pt-PT"/>
        </a:p>
      </dgm:t>
    </dgm:pt>
    <dgm:pt modelId="{981D6A17-1351-435D-BE2C-066B552138CF}" type="pres">
      <dgm:prSet presAssocID="{23D261B1-8798-4D7C-B1D6-D25670B44BDD}" presName="childComposite" presStyleCnt="0">
        <dgm:presLayoutVars>
          <dgm:chMax val="0"/>
          <dgm:chPref val="0"/>
        </dgm:presLayoutVars>
      </dgm:prSet>
      <dgm:spPr/>
    </dgm:pt>
    <dgm:pt modelId="{5E6A7F1B-F1F2-4FA9-A4E1-9471F6EC8E3E}" type="pres">
      <dgm:prSet presAssocID="{23D261B1-8798-4D7C-B1D6-D25670B44BDD}" presName="ChildAccent" presStyleLbl="solidFgAcc1" presStyleIdx="3" presStyleCnt="9"/>
      <dgm:spPr/>
    </dgm:pt>
    <dgm:pt modelId="{981042DF-399E-4AFA-93E6-28973527656F}" type="pres">
      <dgm:prSet presAssocID="{23D261B1-8798-4D7C-B1D6-D25670B44BDD}" presName="Child" presStyleLbl="revTx" presStyleIdx="4" presStyleCnt="11">
        <dgm:presLayoutVars>
          <dgm:chMax val="0"/>
          <dgm:chPref val="0"/>
          <dgm:bulletEnabled val="1"/>
        </dgm:presLayoutVars>
      </dgm:prSet>
      <dgm:spPr/>
      <dgm:t>
        <a:bodyPr/>
        <a:lstStyle/>
        <a:p>
          <a:endParaRPr lang="pt-PT"/>
        </a:p>
      </dgm:t>
    </dgm:pt>
    <dgm:pt modelId="{84D8BDE7-BFF7-4218-8230-68F18B1CAC9F}" type="pres">
      <dgm:prSet presAssocID="{30E46F51-D40A-4007-97A5-28ADFE352D72}" presName="childComposite" presStyleCnt="0">
        <dgm:presLayoutVars>
          <dgm:chMax val="0"/>
          <dgm:chPref val="0"/>
        </dgm:presLayoutVars>
      </dgm:prSet>
      <dgm:spPr/>
    </dgm:pt>
    <dgm:pt modelId="{5930D113-09EC-46EB-9E19-4A7888378CAF}" type="pres">
      <dgm:prSet presAssocID="{30E46F51-D40A-4007-97A5-28ADFE352D72}" presName="ChildAccent" presStyleLbl="solidFgAcc1" presStyleIdx="4" presStyleCnt="9"/>
      <dgm:spPr/>
    </dgm:pt>
    <dgm:pt modelId="{8C23790C-4603-46FA-A3B5-FEFACFAFB3C0}" type="pres">
      <dgm:prSet presAssocID="{30E46F51-D40A-4007-97A5-28ADFE352D72}" presName="Child" presStyleLbl="revTx" presStyleIdx="5" presStyleCnt="11">
        <dgm:presLayoutVars>
          <dgm:chMax val="0"/>
          <dgm:chPref val="0"/>
          <dgm:bulletEnabled val="1"/>
        </dgm:presLayoutVars>
      </dgm:prSet>
      <dgm:spPr/>
      <dgm:t>
        <a:bodyPr/>
        <a:lstStyle/>
        <a:p>
          <a:endParaRPr lang="pt-PT"/>
        </a:p>
      </dgm:t>
    </dgm:pt>
    <dgm:pt modelId="{6B753324-EF81-490E-99E1-5D85792F01B8}" type="pres">
      <dgm:prSet presAssocID="{94216444-F1FA-4769-9437-A533290E4848}" presName="childComposite" presStyleCnt="0">
        <dgm:presLayoutVars>
          <dgm:chMax val="0"/>
          <dgm:chPref val="0"/>
        </dgm:presLayoutVars>
      </dgm:prSet>
      <dgm:spPr/>
    </dgm:pt>
    <dgm:pt modelId="{AA1EE240-4F80-4DFD-BC29-B21471E6491E}" type="pres">
      <dgm:prSet presAssocID="{94216444-F1FA-4769-9437-A533290E4848}" presName="ChildAccent" presStyleLbl="solidFgAcc1" presStyleIdx="5" presStyleCnt="9"/>
      <dgm:spPr/>
    </dgm:pt>
    <dgm:pt modelId="{2D616A1F-1549-4242-98B8-EA9379AAAC52}" type="pres">
      <dgm:prSet presAssocID="{94216444-F1FA-4769-9437-A533290E4848}" presName="Child" presStyleLbl="revTx" presStyleIdx="6" presStyleCnt="11">
        <dgm:presLayoutVars>
          <dgm:chMax val="0"/>
          <dgm:chPref val="0"/>
          <dgm:bulletEnabled val="1"/>
        </dgm:presLayoutVars>
      </dgm:prSet>
      <dgm:spPr/>
      <dgm:t>
        <a:bodyPr/>
        <a:lstStyle/>
        <a:p>
          <a:endParaRPr lang="pt-PT"/>
        </a:p>
      </dgm:t>
    </dgm:pt>
    <dgm:pt modelId="{AD4EF122-F1E6-4A43-8290-17515C2C28B3}" type="pres">
      <dgm:prSet presAssocID="{AE01C9D3-13E9-4581-9EBB-E39A9BAF8D57}" presName="root" presStyleCnt="0">
        <dgm:presLayoutVars>
          <dgm:chMax/>
          <dgm:chPref/>
        </dgm:presLayoutVars>
      </dgm:prSet>
      <dgm:spPr/>
    </dgm:pt>
    <dgm:pt modelId="{3D7B484A-1B7F-4B06-90F4-F41E88E36A09}" type="pres">
      <dgm:prSet presAssocID="{AE01C9D3-13E9-4581-9EBB-E39A9BAF8D57}" presName="rootComposite" presStyleCnt="0">
        <dgm:presLayoutVars/>
      </dgm:prSet>
      <dgm:spPr/>
    </dgm:pt>
    <dgm:pt modelId="{8FE74BFA-B1A3-4074-A342-D660E899E099}" type="pres">
      <dgm:prSet presAssocID="{AE01C9D3-13E9-4581-9EBB-E39A9BAF8D57}" presName="ParentAccent" presStyleLbl="alignNode1" presStyleIdx="1" presStyleCnt="2"/>
      <dgm:spPr/>
    </dgm:pt>
    <dgm:pt modelId="{3A2462A1-3042-4DAA-910C-173D7AE98C42}" type="pres">
      <dgm:prSet presAssocID="{AE01C9D3-13E9-4581-9EBB-E39A9BAF8D57}" presName="ParentSmallAccent" presStyleLbl="fgAcc1" presStyleIdx="1" presStyleCnt="2"/>
      <dgm:spPr/>
    </dgm:pt>
    <dgm:pt modelId="{6B736EBD-D22A-46D6-975D-2FE4DA6646DF}" type="pres">
      <dgm:prSet presAssocID="{AE01C9D3-13E9-4581-9EBB-E39A9BAF8D57}" presName="Parent" presStyleLbl="revTx" presStyleIdx="7" presStyleCnt="11">
        <dgm:presLayoutVars>
          <dgm:chMax/>
          <dgm:chPref val="4"/>
          <dgm:bulletEnabled val="1"/>
        </dgm:presLayoutVars>
      </dgm:prSet>
      <dgm:spPr/>
      <dgm:t>
        <a:bodyPr/>
        <a:lstStyle/>
        <a:p>
          <a:endParaRPr lang="pt-PT"/>
        </a:p>
      </dgm:t>
    </dgm:pt>
    <dgm:pt modelId="{E7C064EC-3353-4259-8CDE-86B092EA4CDE}" type="pres">
      <dgm:prSet presAssocID="{AE01C9D3-13E9-4581-9EBB-E39A9BAF8D57}" presName="childShape" presStyleCnt="0">
        <dgm:presLayoutVars>
          <dgm:chMax val="0"/>
          <dgm:chPref val="0"/>
        </dgm:presLayoutVars>
      </dgm:prSet>
      <dgm:spPr/>
    </dgm:pt>
    <dgm:pt modelId="{0A8C8D31-AC3B-4EBD-9E35-B4FB276A30FD}" type="pres">
      <dgm:prSet presAssocID="{62AF8B8D-21B0-4157-9944-A25953F5DB5B}" presName="childComposite" presStyleCnt="0">
        <dgm:presLayoutVars>
          <dgm:chMax val="0"/>
          <dgm:chPref val="0"/>
        </dgm:presLayoutVars>
      </dgm:prSet>
      <dgm:spPr/>
    </dgm:pt>
    <dgm:pt modelId="{6BB576D6-273F-47B0-A59B-73F74D85391D}" type="pres">
      <dgm:prSet presAssocID="{62AF8B8D-21B0-4157-9944-A25953F5DB5B}" presName="ChildAccent" presStyleLbl="solidFgAcc1" presStyleIdx="6" presStyleCnt="9"/>
      <dgm:spPr/>
    </dgm:pt>
    <dgm:pt modelId="{6873BB0A-3478-48E7-961E-A8BF0601C8A6}" type="pres">
      <dgm:prSet presAssocID="{62AF8B8D-21B0-4157-9944-A25953F5DB5B}" presName="Child" presStyleLbl="revTx" presStyleIdx="8" presStyleCnt="11">
        <dgm:presLayoutVars>
          <dgm:chMax val="0"/>
          <dgm:chPref val="0"/>
          <dgm:bulletEnabled val="1"/>
        </dgm:presLayoutVars>
      </dgm:prSet>
      <dgm:spPr/>
      <dgm:t>
        <a:bodyPr/>
        <a:lstStyle/>
        <a:p>
          <a:endParaRPr lang="pt-PT"/>
        </a:p>
      </dgm:t>
    </dgm:pt>
    <dgm:pt modelId="{FCBF7611-B498-458B-92EB-D043A2410A81}" type="pres">
      <dgm:prSet presAssocID="{727E4BA2-B43D-4F1A-B418-2A1DD079B7A5}" presName="childComposite" presStyleCnt="0">
        <dgm:presLayoutVars>
          <dgm:chMax val="0"/>
          <dgm:chPref val="0"/>
        </dgm:presLayoutVars>
      </dgm:prSet>
      <dgm:spPr/>
    </dgm:pt>
    <dgm:pt modelId="{606C61A6-F94B-4B85-BCDA-DF7AAB09433C}" type="pres">
      <dgm:prSet presAssocID="{727E4BA2-B43D-4F1A-B418-2A1DD079B7A5}" presName="ChildAccent" presStyleLbl="solidFgAcc1" presStyleIdx="7" presStyleCnt="9"/>
      <dgm:spPr/>
    </dgm:pt>
    <dgm:pt modelId="{13AFBA7B-A7D7-4B28-B324-38E5F64204E5}" type="pres">
      <dgm:prSet presAssocID="{727E4BA2-B43D-4F1A-B418-2A1DD079B7A5}" presName="Child" presStyleLbl="revTx" presStyleIdx="9" presStyleCnt="11">
        <dgm:presLayoutVars>
          <dgm:chMax val="0"/>
          <dgm:chPref val="0"/>
          <dgm:bulletEnabled val="1"/>
        </dgm:presLayoutVars>
      </dgm:prSet>
      <dgm:spPr/>
      <dgm:t>
        <a:bodyPr/>
        <a:lstStyle/>
        <a:p>
          <a:endParaRPr lang="pt-PT"/>
        </a:p>
      </dgm:t>
    </dgm:pt>
    <dgm:pt modelId="{FE3D3641-BFCD-4D02-BAA0-A55214A3E9DB}" type="pres">
      <dgm:prSet presAssocID="{A803C127-5E3B-4E4E-9848-2E2550839E81}" presName="childComposite" presStyleCnt="0">
        <dgm:presLayoutVars>
          <dgm:chMax val="0"/>
          <dgm:chPref val="0"/>
        </dgm:presLayoutVars>
      </dgm:prSet>
      <dgm:spPr/>
    </dgm:pt>
    <dgm:pt modelId="{713BE832-578E-41EA-8949-DEA014ED3D4A}" type="pres">
      <dgm:prSet presAssocID="{A803C127-5E3B-4E4E-9848-2E2550839E81}" presName="ChildAccent" presStyleLbl="solidFgAcc1" presStyleIdx="8" presStyleCnt="9"/>
      <dgm:spPr/>
    </dgm:pt>
    <dgm:pt modelId="{6E781513-4B61-4FBE-B562-C642DBB76334}" type="pres">
      <dgm:prSet presAssocID="{A803C127-5E3B-4E4E-9848-2E2550839E81}" presName="Child" presStyleLbl="revTx" presStyleIdx="10" presStyleCnt="11" custScaleY="260889">
        <dgm:presLayoutVars>
          <dgm:chMax val="0"/>
          <dgm:chPref val="0"/>
          <dgm:bulletEnabled val="1"/>
        </dgm:presLayoutVars>
      </dgm:prSet>
      <dgm:spPr/>
      <dgm:t>
        <a:bodyPr/>
        <a:lstStyle/>
        <a:p>
          <a:endParaRPr lang="pt-PT"/>
        </a:p>
      </dgm:t>
    </dgm:pt>
  </dgm:ptLst>
  <dgm:cxnLst>
    <dgm:cxn modelId="{6C9B2B9B-3464-4989-B918-092E434EBC94}" srcId="{A0B689B8-1847-4838-BA02-D9A6F95888A9}" destId="{AE01C9D3-13E9-4581-9EBB-E39A9BAF8D57}" srcOrd="1" destOrd="0" parTransId="{299D5116-7EF0-41D8-B893-37E1AD86386A}" sibTransId="{B857A6CF-A5A8-449B-A3FB-B79A91871F7E}"/>
    <dgm:cxn modelId="{9427283D-39F0-4963-AAAE-5731A9030F4D}" srcId="{A0B689B8-1847-4838-BA02-D9A6F95888A9}" destId="{7DC7442E-219D-47E7-9760-71331B80A0DC}" srcOrd="0" destOrd="0" parTransId="{C52CC47C-F920-4396-8C89-991EA4FE3FA8}" sibTransId="{8CD7CC2E-D925-4EF9-9EBE-14AF5D363ED7}"/>
    <dgm:cxn modelId="{EE506623-2333-482B-8B2E-D392E2FD3B24}" type="presOf" srcId="{A0B689B8-1847-4838-BA02-D9A6F95888A9}" destId="{7CB58283-F57A-4F54-BC53-5466E93CAAB8}" srcOrd="0" destOrd="0" presId="urn:microsoft.com/office/officeart/2008/layout/SquareAccentList"/>
    <dgm:cxn modelId="{4E318508-E12F-4867-954A-22A583C6DBD4}" type="presOf" srcId="{AE01C9D3-13E9-4581-9EBB-E39A9BAF8D57}" destId="{6B736EBD-D22A-46D6-975D-2FE4DA6646DF}" srcOrd="0" destOrd="0" presId="urn:microsoft.com/office/officeart/2008/layout/SquareAccentList"/>
    <dgm:cxn modelId="{69646CDA-2D81-4400-B843-4AE06E3F7E89}" type="presOf" srcId="{7DC7442E-219D-47E7-9760-71331B80A0DC}" destId="{6279BF92-3182-48BC-8B7D-0EBC0DD4B4C1}" srcOrd="0" destOrd="0" presId="urn:microsoft.com/office/officeart/2008/layout/SquareAccentList"/>
    <dgm:cxn modelId="{88E8C9B2-6FD6-4FB9-B6AC-D598885671F2}" type="presOf" srcId="{4092B3CE-F20A-48C1-8660-1440FEEFE67B}" destId="{CA8FC43D-855C-4C6D-912E-7831B6B82E6C}" srcOrd="0" destOrd="0" presId="urn:microsoft.com/office/officeart/2008/layout/SquareAccentList"/>
    <dgm:cxn modelId="{6B4122F6-7BDC-4213-9288-6E9B6D9548E3}" srcId="{7DC7442E-219D-47E7-9760-71331B80A0DC}" destId="{94216444-F1FA-4769-9437-A533290E4848}" srcOrd="5" destOrd="0" parTransId="{85B0CD8E-5ACA-4167-8E8F-1E96F53E255F}" sibTransId="{1944A61C-174E-4093-A949-7E78689B8240}"/>
    <dgm:cxn modelId="{CC78413E-DE2F-4F30-A2CF-5099E3C13DD8}" srcId="{AE01C9D3-13E9-4581-9EBB-E39A9BAF8D57}" destId="{727E4BA2-B43D-4F1A-B418-2A1DD079B7A5}" srcOrd="1" destOrd="0" parTransId="{369540D9-94A2-4D5B-B51B-16ED51364F0C}" sibTransId="{EC1BC2EB-2175-4D1E-A2A8-51FCC11A8DF1}"/>
    <dgm:cxn modelId="{FE594E6B-94CC-479A-9EB6-0476FDA70D50}" srcId="{AE01C9D3-13E9-4581-9EBB-E39A9BAF8D57}" destId="{A803C127-5E3B-4E4E-9848-2E2550839E81}" srcOrd="2" destOrd="0" parTransId="{DDE5810B-9A7A-4860-BBFF-81680802265B}" sibTransId="{61FCA7AA-DE38-442C-BCB7-975F0E2F3A54}"/>
    <dgm:cxn modelId="{AE606827-0D12-4650-AA74-8617A6BEF8FA}" type="presOf" srcId="{62AF8B8D-21B0-4157-9944-A25953F5DB5B}" destId="{6873BB0A-3478-48E7-961E-A8BF0601C8A6}" srcOrd="0" destOrd="0" presId="urn:microsoft.com/office/officeart/2008/layout/SquareAccentList"/>
    <dgm:cxn modelId="{AEA44AE6-77F8-4029-967F-4705F791A756}" type="presOf" srcId="{30E46F51-D40A-4007-97A5-28ADFE352D72}" destId="{8C23790C-4603-46FA-A3B5-FEFACFAFB3C0}" srcOrd="0" destOrd="0" presId="urn:microsoft.com/office/officeart/2008/layout/SquareAccentList"/>
    <dgm:cxn modelId="{FBAE4FB3-4407-41AB-A8FA-67A04064CEDE}" type="presOf" srcId="{9C3280DB-0C08-4A26-A370-BF74111CF170}" destId="{9BFB35F3-34E5-4D65-BB76-5ABB7BAF6E4D}" srcOrd="0" destOrd="0" presId="urn:microsoft.com/office/officeart/2008/layout/SquareAccentList"/>
    <dgm:cxn modelId="{B034770C-2C75-489F-928F-2820FB3865CA}" srcId="{7DC7442E-219D-47E7-9760-71331B80A0DC}" destId="{23D261B1-8798-4D7C-B1D6-D25670B44BDD}" srcOrd="3" destOrd="0" parTransId="{DCF04C35-AB94-4A91-9AEB-D6621F0318E4}" sibTransId="{3B22BDCF-00FB-4C49-B844-E69799502F15}"/>
    <dgm:cxn modelId="{D8BBCA41-3C2E-41A3-B8B2-4D5AAACFDC87}" srcId="{7DC7442E-219D-47E7-9760-71331B80A0DC}" destId="{93A8F9EE-9DA5-48E9-A49E-5C2048DAFE2A}" srcOrd="2" destOrd="0" parTransId="{CBCA664C-585F-411E-A0D0-0FE320EF94FC}" sibTransId="{9FBFDF3D-EB29-42AD-8EE7-EE62114520D4}"/>
    <dgm:cxn modelId="{7A278E52-2977-4789-AE53-C03B8F5AF69C}" srcId="{7DC7442E-219D-47E7-9760-71331B80A0DC}" destId="{4092B3CE-F20A-48C1-8660-1440FEEFE67B}" srcOrd="1" destOrd="0" parTransId="{4AEE8D6B-F20C-4EBA-9AAC-55823748FA31}" sibTransId="{AC342DE9-E11C-4B9A-B1D1-0C86A29150B7}"/>
    <dgm:cxn modelId="{FFB23F3C-55F5-43BB-86A2-9EA559FCC2D8}" srcId="{7DC7442E-219D-47E7-9760-71331B80A0DC}" destId="{30E46F51-D40A-4007-97A5-28ADFE352D72}" srcOrd="4" destOrd="0" parTransId="{F64EE5BD-FA35-47C5-94BF-B06F4CA24AEF}" sibTransId="{DC06709E-8EAD-44C1-9D34-F575C6640CB3}"/>
    <dgm:cxn modelId="{086DF1C3-F500-4E1F-B5B7-A55E28227C71}" type="presOf" srcId="{94216444-F1FA-4769-9437-A533290E4848}" destId="{2D616A1F-1549-4242-98B8-EA9379AAAC52}" srcOrd="0" destOrd="0" presId="urn:microsoft.com/office/officeart/2008/layout/SquareAccentList"/>
    <dgm:cxn modelId="{F67054E5-3A53-44C2-9731-7628E82C420E}" type="presOf" srcId="{23D261B1-8798-4D7C-B1D6-D25670B44BDD}" destId="{981042DF-399E-4AFA-93E6-28973527656F}" srcOrd="0" destOrd="0" presId="urn:microsoft.com/office/officeart/2008/layout/SquareAccentList"/>
    <dgm:cxn modelId="{F0218841-0847-4C97-BC94-4A88B0F5E781}" srcId="{AE01C9D3-13E9-4581-9EBB-E39A9BAF8D57}" destId="{62AF8B8D-21B0-4157-9944-A25953F5DB5B}" srcOrd="0" destOrd="0" parTransId="{ABDACD6B-EA6B-4269-BE47-7651FC25AADE}" sibTransId="{3371674D-D469-4C62-B23F-7F8538573781}"/>
    <dgm:cxn modelId="{4E0CD80D-8EE6-4B35-886B-AE65A921D49B}" type="presOf" srcId="{93A8F9EE-9DA5-48E9-A49E-5C2048DAFE2A}" destId="{D6AFBC69-FF21-4B59-B5F3-B92F1559EA62}" srcOrd="0" destOrd="0" presId="urn:microsoft.com/office/officeart/2008/layout/SquareAccentList"/>
    <dgm:cxn modelId="{AE023676-7795-4640-8E5F-D8C1D9C4584C}" type="presOf" srcId="{A803C127-5E3B-4E4E-9848-2E2550839E81}" destId="{6E781513-4B61-4FBE-B562-C642DBB76334}" srcOrd="0" destOrd="0" presId="urn:microsoft.com/office/officeart/2008/layout/SquareAccentList"/>
    <dgm:cxn modelId="{57C3317A-E39E-4510-ACDE-70E277EC0E66}" type="presOf" srcId="{727E4BA2-B43D-4F1A-B418-2A1DD079B7A5}" destId="{13AFBA7B-A7D7-4B28-B324-38E5F64204E5}" srcOrd="0" destOrd="0" presId="urn:microsoft.com/office/officeart/2008/layout/SquareAccentList"/>
    <dgm:cxn modelId="{A9E670B8-AD9D-4844-8975-0FF6FBE7E9D0}" srcId="{7DC7442E-219D-47E7-9760-71331B80A0DC}" destId="{9C3280DB-0C08-4A26-A370-BF74111CF170}" srcOrd="0" destOrd="0" parTransId="{51EE35A6-F463-4A0F-8093-D4AF5362EEB8}" sibTransId="{65A8A863-AD35-44F2-975B-24E178E2793F}"/>
    <dgm:cxn modelId="{23944CC0-5313-44FA-B6F0-BD82F787C9B2}" type="presParOf" srcId="{7CB58283-F57A-4F54-BC53-5466E93CAAB8}" destId="{BF8C9478-EDF3-4AC3-B0E6-747DCF61E256}" srcOrd="0" destOrd="0" presId="urn:microsoft.com/office/officeart/2008/layout/SquareAccentList"/>
    <dgm:cxn modelId="{996F8648-426F-4D7D-9C00-9895547921D7}" type="presParOf" srcId="{BF8C9478-EDF3-4AC3-B0E6-747DCF61E256}" destId="{D89416AB-735E-4BA5-84C9-07D3F9577E74}" srcOrd="0" destOrd="0" presId="urn:microsoft.com/office/officeart/2008/layout/SquareAccentList"/>
    <dgm:cxn modelId="{7275C213-0909-44A9-821C-AF201BE65874}" type="presParOf" srcId="{D89416AB-735E-4BA5-84C9-07D3F9577E74}" destId="{FB2B5F27-1EDD-4DA8-8A7C-C9BE01993572}" srcOrd="0" destOrd="0" presId="urn:microsoft.com/office/officeart/2008/layout/SquareAccentList"/>
    <dgm:cxn modelId="{D1641EDC-A6CF-48D0-960A-5E6510833685}" type="presParOf" srcId="{D89416AB-735E-4BA5-84C9-07D3F9577E74}" destId="{8B9785AD-5107-4559-BB98-AE48BD248623}" srcOrd="1" destOrd="0" presId="urn:microsoft.com/office/officeart/2008/layout/SquareAccentList"/>
    <dgm:cxn modelId="{69329425-0063-49D1-9394-36731BD667E8}" type="presParOf" srcId="{D89416AB-735E-4BA5-84C9-07D3F9577E74}" destId="{6279BF92-3182-48BC-8B7D-0EBC0DD4B4C1}" srcOrd="2" destOrd="0" presId="urn:microsoft.com/office/officeart/2008/layout/SquareAccentList"/>
    <dgm:cxn modelId="{4268776D-0047-447D-B9C6-6F11A6A1679B}" type="presParOf" srcId="{BF8C9478-EDF3-4AC3-B0E6-747DCF61E256}" destId="{80CE8270-45A9-4F1F-8B47-171E96A49425}" srcOrd="1" destOrd="0" presId="urn:microsoft.com/office/officeart/2008/layout/SquareAccentList"/>
    <dgm:cxn modelId="{377509AF-1EC3-49FF-ADF5-6E65FD35B299}" type="presParOf" srcId="{80CE8270-45A9-4F1F-8B47-171E96A49425}" destId="{84A31FC4-6EBA-4530-95E1-5E5F25B05124}" srcOrd="0" destOrd="0" presId="urn:microsoft.com/office/officeart/2008/layout/SquareAccentList"/>
    <dgm:cxn modelId="{40F2A6CC-FA0E-477F-8A41-5E0DE304FBF7}" type="presParOf" srcId="{84A31FC4-6EBA-4530-95E1-5E5F25B05124}" destId="{0C282A0C-7466-43EE-9BE0-7CF2EFDF1A83}" srcOrd="0" destOrd="0" presId="urn:microsoft.com/office/officeart/2008/layout/SquareAccentList"/>
    <dgm:cxn modelId="{94D385F4-A2E3-4B04-B4CA-1E23628D5C9D}" type="presParOf" srcId="{84A31FC4-6EBA-4530-95E1-5E5F25B05124}" destId="{9BFB35F3-34E5-4D65-BB76-5ABB7BAF6E4D}" srcOrd="1" destOrd="0" presId="urn:microsoft.com/office/officeart/2008/layout/SquareAccentList"/>
    <dgm:cxn modelId="{70D89806-B7A1-4EAA-AE6B-E41FBEF32806}" type="presParOf" srcId="{80CE8270-45A9-4F1F-8B47-171E96A49425}" destId="{AD03B05F-D2A4-4880-B486-69EF16373B0E}" srcOrd="1" destOrd="0" presId="urn:microsoft.com/office/officeart/2008/layout/SquareAccentList"/>
    <dgm:cxn modelId="{4ADED9E3-34B7-4ECC-8C42-AC586D0316E6}" type="presParOf" srcId="{AD03B05F-D2A4-4880-B486-69EF16373B0E}" destId="{B7E3AAE0-6735-49D6-B3ED-20BEBFC2AEE6}" srcOrd="0" destOrd="0" presId="urn:microsoft.com/office/officeart/2008/layout/SquareAccentList"/>
    <dgm:cxn modelId="{A7864BF1-6A53-4F13-83C9-E13DE8D93E96}" type="presParOf" srcId="{AD03B05F-D2A4-4880-B486-69EF16373B0E}" destId="{CA8FC43D-855C-4C6D-912E-7831B6B82E6C}" srcOrd="1" destOrd="0" presId="urn:microsoft.com/office/officeart/2008/layout/SquareAccentList"/>
    <dgm:cxn modelId="{382D2940-6F95-4009-A31E-AD64FA728AAA}" type="presParOf" srcId="{80CE8270-45A9-4F1F-8B47-171E96A49425}" destId="{FFA192F6-3275-4ED6-B781-EEA69C0A8B0B}" srcOrd="2" destOrd="0" presId="urn:microsoft.com/office/officeart/2008/layout/SquareAccentList"/>
    <dgm:cxn modelId="{DA90C57F-7682-40D6-ACF2-E45BB4950F93}" type="presParOf" srcId="{FFA192F6-3275-4ED6-B781-EEA69C0A8B0B}" destId="{B7FE9407-9A8E-472F-9332-C0AC5D1B5D63}" srcOrd="0" destOrd="0" presId="urn:microsoft.com/office/officeart/2008/layout/SquareAccentList"/>
    <dgm:cxn modelId="{6463158D-B39F-4A3F-99F0-71EA6B2DE062}" type="presParOf" srcId="{FFA192F6-3275-4ED6-B781-EEA69C0A8B0B}" destId="{D6AFBC69-FF21-4B59-B5F3-B92F1559EA62}" srcOrd="1" destOrd="0" presId="urn:microsoft.com/office/officeart/2008/layout/SquareAccentList"/>
    <dgm:cxn modelId="{F0920D97-085A-47EF-845A-46D95A9C8F2E}" type="presParOf" srcId="{80CE8270-45A9-4F1F-8B47-171E96A49425}" destId="{981D6A17-1351-435D-BE2C-066B552138CF}" srcOrd="3" destOrd="0" presId="urn:microsoft.com/office/officeart/2008/layout/SquareAccentList"/>
    <dgm:cxn modelId="{41B1A026-DA4F-4936-BD63-6C02F12F079B}" type="presParOf" srcId="{981D6A17-1351-435D-BE2C-066B552138CF}" destId="{5E6A7F1B-F1F2-4FA9-A4E1-9471F6EC8E3E}" srcOrd="0" destOrd="0" presId="urn:microsoft.com/office/officeart/2008/layout/SquareAccentList"/>
    <dgm:cxn modelId="{D56A5418-7133-49A4-8043-EE4F62985571}" type="presParOf" srcId="{981D6A17-1351-435D-BE2C-066B552138CF}" destId="{981042DF-399E-4AFA-93E6-28973527656F}" srcOrd="1" destOrd="0" presId="urn:microsoft.com/office/officeart/2008/layout/SquareAccentList"/>
    <dgm:cxn modelId="{95972C94-CD57-44F7-8C41-293F9DA92B88}" type="presParOf" srcId="{80CE8270-45A9-4F1F-8B47-171E96A49425}" destId="{84D8BDE7-BFF7-4218-8230-68F18B1CAC9F}" srcOrd="4" destOrd="0" presId="urn:microsoft.com/office/officeart/2008/layout/SquareAccentList"/>
    <dgm:cxn modelId="{C3E5C064-7E14-4137-BD49-6577E76156EC}" type="presParOf" srcId="{84D8BDE7-BFF7-4218-8230-68F18B1CAC9F}" destId="{5930D113-09EC-46EB-9E19-4A7888378CAF}" srcOrd="0" destOrd="0" presId="urn:microsoft.com/office/officeart/2008/layout/SquareAccentList"/>
    <dgm:cxn modelId="{5FCD17D9-E188-45A9-938A-6435CA3E4EF2}" type="presParOf" srcId="{84D8BDE7-BFF7-4218-8230-68F18B1CAC9F}" destId="{8C23790C-4603-46FA-A3B5-FEFACFAFB3C0}" srcOrd="1" destOrd="0" presId="urn:microsoft.com/office/officeart/2008/layout/SquareAccentList"/>
    <dgm:cxn modelId="{AEF52E75-8D9B-4DAB-9B00-4CC6712191FA}" type="presParOf" srcId="{80CE8270-45A9-4F1F-8B47-171E96A49425}" destId="{6B753324-EF81-490E-99E1-5D85792F01B8}" srcOrd="5" destOrd="0" presId="urn:microsoft.com/office/officeart/2008/layout/SquareAccentList"/>
    <dgm:cxn modelId="{8BFB2A7C-C69D-4724-BD8D-4BC3837DC3CE}" type="presParOf" srcId="{6B753324-EF81-490E-99E1-5D85792F01B8}" destId="{AA1EE240-4F80-4DFD-BC29-B21471E6491E}" srcOrd="0" destOrd="0" presId="urn:microsoft.com/office/officeart/2008/layout/SquareAccentList"/>
    <dgm:cxn modelId="{B116798F-F9C0-46E3-8E8E-7D3880E40323}" type="presParOf" srcId="{6B753324-EF81-490E-99E1-5D85792F01B8}" destId="{2D616A1F-1549-4242-98B8-EA9379AAAC52}" srcOrd="1" destOrd="0" presId="urn:microsoft.com/office/officeart/2008/layout/SquareAccentList"/>
    <dgm:cxn modelId="{9C4D9021-4E6E-49E1-BAEC-86A893F26AEF}" type="presParOf" srcId="{7CB58283-F57A-4F54-BC53-5466E93CAAB8}" destId="{AD4EF122-F1E6-4A43-8290-17515C2C28B3}" srcOrd="1" destOrd="0" presId="urn:microsoft.com/office/officeart/2008/layout/SquareAccentList"/>
    <dgm:cxn modelId="{9B031B64-5823-43A6-AC61-0FC7B5681E8F}" type="presParOf" srcId="{AD4EF122-F1E6-4A43-8290-17515C2C28B3}" destId="{3D7B484A-1B7F-4B06-90F4-F41E88E36A09}" srcOrd="0" destOrd="0" presId="urn:microsoft.com/office/officeart/2008/layout/SquareAccentList"/>
    <dgm:cxn modelId="{78564005-0ECA-441B-BC61-785DE57EBBBE}" type="presParOf" srcId="{3D7B484A-1B7F-4B06-90F4-F41E88E36A09}" destId="{8FE74BFA-B1A3-4074-A342-D660E899E099}" srcOrd="0" destOrd="0" presId="urn:microsoft.com/office/officeart/2008/layout/SquareAccentList"/>
    <dgm:cxn modelId="{09D1BFF7-99DA-485D-B005-DE21CB4684E7}" type="presParOf" srcId="{3D7B484A-1B7F-4B06-90F4-F41E88E36A09}" destId="{3A2462A1-3042-4DAA-910C-173D7AE98C42}" srcOrd="1" destOrd="0" presId="urn:microsoft.com/office/officeart/2008/layout/SquareAccentList"/>
    <dgm:cxn modelId="{6687A543-6774-4BB1-9876-6B22826E4868}" type="presParOf" srcId="{3D7B484A-1B7F-4B06-90F4-F41E88E36A09}" destId="{6B736EBD-D22A-46D6-975D-2FE4DA6646DF}" srcOrd="2" destOrd="0" presId="urn:microsoft.com/office/officeart/2008/layout/SquareAccentList"/>
    <dgm:cxn modelId="{251C4AA8-F4C4-474D-8726-EA650B443C94}" type="presParOf" srcId="{AD4EF122-F1E6-4A43-8290-17515C2C28B3}" destId="{E7C064EC-3353-4259-8CDE-86B092EA4CDE}" srcOrd="1" destOrd="0" presId="urn:microsoft.com/office/officeart/2008/layout/SquareAccentList"/>
    <dgm:cxn modelId="{BBC97B33-CE98-44AF-B5EA-9FC15E389377}" type="presParOf" srcId="{E7C064EC-3353-4259-8CDE-86B092EA4CDE}" destId="{0A8C8D31-AC3B-4EBD-9E35-B4FB276A30FD}" srcOrd="0" destOrd="0" presId="urn:microsoft.com/office/officeart/2008/layout/SquareAccentList"/>
    <dgm:cxn modelId="{429BFEFA-4CCA-499B-A79C-1E5CB4351B3E}" type="presParOf" srcId="{0A8C8D31-AC3B-4EBD-9E35-B4FB276A30FD}" destId="{6BB576D6-273F-47B0-A59B-73F74D85391D}" srcOrd="0" destOrd="0" presId="urn:microsoft.com/office/officeart/2008/layout/SquareAccentList"/>
    <dgm:cxn modelId="{7D244F60-9D6A-451E-9CD1-403D47BA2962}" type="presParOf" srcId="{0A8C8D31-AC3B-4EBD-9E35-B4FB276A30FD}" destId="{6873BB0A-3478-48E7-961E-A8BF0601C8A6}" srcOrd="1" destOrd="0" presId="urn:microsoft.com/office/officeart/2008/layout/SquareAccentList"/>
    <dgm:cxn modelId="{E4D1F204-194B-4EAA-97DA-78168F91110B}" type="presParOf" srcId="{E7C064EC-3353-4259-8CDE-86B092EA4CDE}" destId="{FCBF7611-B498-458B-92EB-D043A2410A81}" srcOrd="1" destOrd="0" presId="urn:microsoft.com/office/officeart/2008/layout/SquareAccentList"/>
    <dgm:cxn modelId="{D477E233-3D2F-46A2-91C0-55E3D7E75196}" type="presParOf" srcId="{FCBF7611-B498-458B-92EB-D043A2410A81}" destId="{606C61A6-F94B-4B85-BCDA-DF7AAB09433C}" srcOrd="0" destOrd="0" presId="urn:microsoft.com/office/officeart/2008/layout/SquareAccentList"/>
    <dgm:cxn modelId="{F0779B0E-D86F-459A-86A1-ED534D121CD0}" type="presParOf" srcId="{FCBF7611-B498-458B-92EB-D043A2410A81}" destId="{13AFBA7B-A7D7-4B28-B324-38E5F64204E5}" srcOrd="1" destOrd="0" presId="urn:microsoft.com/office/officeart/2008/layout/SquareAccentList"/>
    <dgm:cxn modelId="{D9128051-160E-4977-9D27-24B5D18A1317}" type="presParOf" srcId="{E7C064EC-3353-4259-8CDE-86B092EA4CDE}" destId="{FE3D3641-BFCD-4D02-BAA0-A55214A3E9DB}" srcOrd="2" destOrd="0" presId="urn:microsoft.com/office/officeart/2008/layout/SquareAccentList"/>
    <dgm:cxn modelId="{EDB12682-FC94-4F82-83F4-96F6511E2C3D}" type="presParOf" srcId="{FE3D3641-BFCD-4D02-BAA0-A55214A3E9DB}" destId="{713BE832-578E-41EA-8949-DEA014ED3D4A}" srcOrd="0" destOrd="0" presId="urn:microsoft.com/office/officeart/2008/layout/SquareAccentList"/>
    <dgm:cxn modelId="{6123C53D-CD70-4309-8C16-E24FCED03E5D}" type="presParOf" srcId="{FE3D3641-BFCD-4D02-BAA0-A55214A3E9DB}" destId="{6E781513-4B61-4FBE-B562-C642DBB76334}"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pt-PT" dirty="0" smtClean="0"/>
              <a:t>Encerramento anual das contas - Prestação de contas e encerramento do exercício económico</a:t>
            </a:r>
            <a:endParaRPr lang="pt-PT" dirty="0"/>
          </a:p>
        </p:txBody>
      </p:sp>
      <p:sp>
        <p:nvSpPr>
          <p:cNvPr id="3" name="Marcador de Posição d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29ED7C1-907C-48BE-9641-ACA4A21C9805}" type="datetimeFigureOut">
              <a:rPr lang="pt-PT" smtClean="0"/>
              <a:t>14-05-2013</a:t>
            </a:fld>
            <a:endParaRPr lang="pt-PT" dirty="0"/>
          </a:p>
        </p:txBody>
      </p:sp>
      <p:sp>
        <p:nvSpPr>
          <p:cNvPr id="4" name="Marcador de Posição do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dirty="0"/>
          </a:p>
        </p:txBody>
      </p:sp>
      <p:sp>
        <p:nvSpPr>
          <p:cNvPr id="5" name="Marcador de Posição do Número do Diapositivo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3E0935A-31E6-4A06-B1FC-8AC71F9F764D}" type="slidenum">
              <a:rPr lang="pt-PT" smtClean="0"/>
              <a:t>‹nº›</a:t>
            </a:fld>
            <a:endParaRPr lang="pt-PT" dirty="0"/>
          </a:p>
        </p:txBody>
      </p:sp>
    </p:spTree>
    <p:extLst>
      <p:ext uri="{BB962C8B-B14F-4D97-AF65-F5344CB8AC3E}">
        <p14:creationId xmlns:p14="http://schemas.microsoft.com/office/powerpoint/2010/main" val="412062510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pt-PT" dirty="0" smtClean="0"/>
              <a:t>Encerramento anual das contas - Prestação de contas e encerramento do exercício económico</a:t>
            </a:r>
            <a:endParaRPr lang="pt-PT" dirty="0"/>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071AAA-9AA4-4AFA-B292-63EBD000088E}" type="datetimeFigureOut">
              <a:rPr lang="pt-PT" smtClean="0"/>
              <a:t>14-05-2013</a:t>
            </a:fld>
            <a:endParaRPr lang="pt-PT" dirty="0"/>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PT" dirty="0"/>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PT" dirty="0" smtClean="0"/>
              <a:t>Clique para editar os estilos</a:t>
            </a:r>
          </a:p>
          <a:p>
            <a:pPr lvl="1"/>
            <a:r>
              <a:rPr lang="pt-PT" dirty="0" smtClean="0"/>
              <a:t>Segundo nível</a:t>
            </a:r>
          </a:p>
          <a:p>
            <a:pPr lvl="2"/>
            <a:r>
              <a:rPr lang="pt-PT" dirty="0" smtClean="0"/>
              <a:t>Terceiro nível</a:t>
            </a:r>
          </a:p>
          <a:p>
            <a:pPr lvl="3"/>
            <a:r>
              <a:rPr lang="pt-PT" dirty="0" smtClean="0"/>
              <a:t>Quarto nível</a:t>
            </a:r>
          </a:p>
          <a:p>
            <a:pPr lvl="4"/>
            <a:r>
              <a:rPr lang="pt-PT" dirty="0" smtClean="0"/>
              <a:t>Quinto nível</a:t>
            </a:r>
            <a:endParaRPr lang="pt-PT" dirty="0"/>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dirty="0"/>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EC4796-5C72-4FC5-B971-C515195ED156}" type="slidenum">
              <a:rPr lang="pt-PT" smtClean="0"/>
              <a:t>‹nº›</a:t>
            </a:fld>
            <a:endParaRPr lang="pt-PT" dirty="0"/>
          </a:p>
        </p:txBody>
      </p:sp>
    </p:spTree>
    <p:extLst>
      <p:ext uri="{BB962C8B-B14F-4D97-AF65-F5344CB8AC3E}">
        <p14:creationId xmlns:p14="http://schemas.microsoft.com/office/powerpoint/2010/main" val="1325751732"/>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fld id="{4AEC4796-5C72-4FC5-B971-C515195ED156}" type="slidenum">
              <a:rPr lang="pt-PT" smtClean="0"/>
              <a:t>1</a:t>
            </a:fld>
            <a:endParaRPr lang="pt-PT" dirty="0"/>
          </a:p>
        </p:txBody>
      </p:sp>
      <p:sp>
        <p:nvSpPr>
          <p:cNvPr id="5" name="Marcador de Posição do Cabeçalho 4"/>
          <p:cNvSpPr>
            <a:spLocks noGrp="1"/>
          </p:cNvSpPr>
          <p:nvPr>
            <p:ph type="hdr" sz="quarter" idx="11"/>
          </p:nvPr>
        </p:nvSpPr>
        <p:spPr/>
        <p:txBody>
          <a:bodyPr/>
          <a:lstStyle/>
          <a:p>
            <a:r>
              <a:rPr lang="pt-PT" dirty="0" smtClean="0"/>
              <a:t>Encerramento anual das contas - Prestação de contas e encerramento do exercício económico</a:t>
            </a:r>
            <a:endParaRPr lang="pt-PT" dirty="0"/>
          </a:p>
        </p:txBody>
      </p:sp>
    </p:spTree>
    <p:extLst>
      <p:ext uri="{BB962C8B-B14F-4D97-AF65-F5344CB8AC3E}">
        <p14:creationId xmlns:p14="http://schemas.microsoft.com/office/powerpoint/2010/main" val="2388365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Na minha prova de Aptidão Profissional pretendo demonstrar e exemplificar o trabalho contabilístico de encerramento</a:t>
            </a:r>
            <a:r>
              <a:rPr lang="pt-PT" baseline="0" dirty="0" smtClean="0"/>
              <a:t> das contas a proceder no final de cada ano.</a:t>
            </a:r>
            <a:endParaRPr lang="pt-PT" dirty="0"/>
          </a:p>
        </p:txBody>
      </p:sp>
      <p:sp>
        <p:nvSpPr>
          <p:cNvPr id="4" name="Marcador de Posição do Número do Diapositivo 3"/>
          <p:cNvSpPr>
            <a:spLocks noGrp="1"/>
          </p:cNvSpPr>
          <p:nvPr>
            <p:ph type="sldNum" sz="quarter" idx="10"/>
          </p:nvPr>
        </p:nvSpPr>
        <p:spPr/>
        <p:txBody>
          <a:bodyPr/>
          <a:lstStyle/>
          <a:p>
            <a:fld id="{4AEC4796-5C72-4FC5-B971-C515195ED156}" type="slidenum">
              <a:rPr lang="pt-PT" smtClean="0"/>
              <a:t>2</a:t>
            </a:fld>
            <a:endParaRPr lang="pt-PT" dirty="0"/>
          </a:p>
        </p:txBody>
      </p:sp>
      <p:sp>
        <p:nvSpPr>
          <p:cNvPr id="5" name="Marcador de Posição do Cabeçalho 4"/>
          <p:cNvSpPr>
            <a:spLocks noGrp="1"/>
          </p:cNvSpPr>
          <p:nvPr>
            <p:ph type="hdr" sz="quarter" idx="11"/>
          </p:nvPr>
        </p:nvSpPr>
        <p:spPr/>
        <p:txBody>
          <a:bodyPr/>
          <a:lstStyle/>
          <a:p>
            <a:r>
              <a:rPr lang="pt-PT" dirty="0" smtClean="0"/>
              <a:t>Encerramento anual das contas - Prestação de contas e encerramento do exercício económico</a:t>
            </a:r>
            <a:endParaRPr lang="pt-PT" dirty="0"/>
          </a:p>
        </p:txBody>
      </p:sp>
    </p:spTree>
    <p:extLst>
      <p:ext uri="{BB962C8B-B14F-4D97-AF65-F5344CB8AC3E}">
        <p14:creationId xmlns:p14="http://schemas.microsoft.com/office/powerpoint/2010/main" val="1760364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nSpc>
                <a:spcPct val="150000"/>
              </a:lnSpc>
            </a:pPr>
            <a:r>
              <a:rPr lang="pt-PT" b="1" dirty="0" smtClean="0"/>
              <a:t>PORQUÊ?</a:t>
            </a:r>
          </a:p>
          <a:p>
            <a:pPr>
              <a:lnSpc>
                <a:spcPct val="150000"/>
              </a:lnSpc>
            </a:pPr>
            <a:r>
              <a:rPr lang="pt-PT" b="1" dirty="0" smtClean="0"/>
              <a:t>Artigo 62ª CSC – Obrigatoriedade do balanço</a:t>
            </a:r>
            <a:endParaRPr lang="pt-PT" dirty="0" smtClean="0"/>
          </a:p>
          <a:p>
            <a:pPr marL="0" indent="0">
              <a:lnSpc>
                <a:spcPct val="150000"/>
              </a:lnSpc>
              <a:buNone/>
            </a:pPr>
            <a:r>
              <a:rPr lang="pt-PT" sz="1200" dirty="0" smtClean="0"/>
              <a:t>Todo o comerciante é obrigado a dar balanço anual ao seu ativo e passivo nos três primeiros meses do ano imediato.</a:t>
            </a:r>
          </a:p>
          <a:p>
            <a:pPr marL="0" indent="0">
              <a:lnSpc>
                <a:spcPct val="150000"/>
              </a:lnSpc>
              <a:buNone/>
            </a:pPr>
            <a:r>
              <a:rPr lang="pt-PT" b="1" dirty="0" smtClean="0"/>
              <a:t>FALTA</a:t>
            </a:r>
            <a:r>
              <a:rPr lang="pt-PT" b="1" baseline="0" dirty="0" smtClean="0"/>
              <a:t> DE APRESENTAÇÃO</a:t>
            </a:r>
            <a:endParaRPr lang="pt-PT" b="1" dirty="0" smtClean="0"/>
          </a:p>
          <a:p>
            <a:r>
              <a:rPr lang="pt-PT" b="1" dirty="0" smtClean="0"/>
              <a:t>Artigo n.º67 – Código Comercial- Falta de apresentação e de deliberação sobre elas </a:t>
            </a:r>
          </a:p>
          <a:p>
            <a:endParaRPr lang="pt-PT" b="1" dirty="0" smtClean="0"/>
          </a:p>
          <a:p>
            <a:pPr marL="0" indent="0">
              <a:lnSpc>
                <a:spcPct val="150000"/>
              </a:lnSpc>
              <a:buNone/>
            </a:pPr>
            <a:r>
              <a:rPr lang="pt-PT" dirty="0" smtClean="0"/>
              <a:t>1 - Se o relatório de gestão, as contas do exercício e os demais documentos de prestação de contas não forem apresentados nos dois meses seguintes ao termo do prazo fixado no artigo 65.º, n.º 5, pode qualquer sócio requerer ao tribunal que se proceda a inquérito. </a:t>
            </a:r>
          </a:p>
          <a:p>
            <a:endParaRPr lang="pt-PT" baseline="0" dirty="0" smtClean="0"/>
          </a:p>
          <a:p>
            <a:endParaRPr lang="pt-PT" baseline="0" dirty="0" smtClean="0"/>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3</a:t>
            </a:fld>
            <a:endParaRPr lang="pt-PT" dirty="0"/>
          </a:p>
        </p:txBody>
      </p:sp>
    </p:spTree>
    <p:extLst>
      <p:ext uri="{BB962C8B-B14F-4D97-AF65-F5344CB8AC3E}">
        <p14:creationId xmlns:p14="http://schemas.microsoft.com/office/powerpoint/2010/main" val="389810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indent="0">
              <a:lnSpc>
                <a:spcPct val="160000"/>
              </a:lnSpc>
              <a:buNone/>
            </a:pPr>
            <a:r>
              <a:rPr lang="pt-PT" b="1" dirty="0" smtClean="0"/>
              <a:t>Este processo apresenta genericamente </a:t>
            </a:r>
            <a:r>
              <a:rPr lang="pt-PT" b="1" u="sng" dirty="0" smtClean="0"/>
              <a:t>duas grandes finalidades</a:t>
            </a:r>
            <a:r>
              <a:rPr lang="pt-PT" b="1" dirty="0" smtClean="0"/>
              <a:t>:</a:t>
            </a:r>
          </a:p>
          <a:p>
            <a:pPr marL="0" indent="0">
              <a:lnSpc>
                <a:spcPct val="160000"/>
              </a:lnSpc>
              <a:buNone/>
            </a:pPr>
            <a:r>
              <a:rPr lang="pt-PT" dirty="0" smtClean="0"/>
              <a:t>1 - a prestação de contas ao fisco, apresentada nos documentos de carácter fiscal; e </a:t>
            </a:r>
          </a:p>
          <a:p>
            <a:pPr marL="0" indent="0">
              <a:lnSpc>
                <a:spcPct val="160000"/>
              </a:lnSpc>
              <a:buNone/>
            </a:pPr>
            <a:r>
              <a:rPr lang="pt-PT" dirty="0" smtClean="0"/>
              <a:t>2 - a prestação de contas para efeitos de gestão; fonte de informação para as restantes entidades com interesse na situação económico-financeira da empresa, e claro, para alimentar o sistema de informação de gestão interna.</a:t>
            </a: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4</a:t>
            </a:fld>
            <a:endParaRPr lang="pt-PT" dirty="0"/>
          </a:p>
        </p:txBody>
      </p:sp>
    </p:spTree>
    <p:extLst>
      <p:ext uri="{BB962C8B-B14F-4D97-AF65-F5344CB8AC3E}">
        <p14:creationId xmlns:p14="http://schemas.microsoft.com/office/powerpoint/2010/main" val="1932904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DOCUMENTOS</a:t>
            </a:r>
            <a:r>
              <a:rPr lang="pt-PT" baseline="0" dirty="0" smtClean="0"/>
              <a:t> MAIS IMPORTANTES  NA APRESENTAÇÃO DE CONTAS </a:t>
            </a:r>
            <a:endParaRPr lang="pt-PT" dirty="0" smtClean="0"/>
          </a:p>
          <a:p>
            <a:endParaRPr lang="pt-PT" dirty="0" smtClean="0"/>
          </a:p>
          <a:p>
            <a:r>
              <a:rPr lang="pt-PT" b="1" baseline="0" dirty="0" smtClean="0"/>
              <a:t>Todos estes documentos são elaborados a partir da informação financeira relativa ao ano anterior. </a:t>
            </a:r>
          </a:p>
          <a:p>
            <a:endParaRPr lang="pt-PT" baseline="0" dirty="0" smtClean="0"/>
          </a:p>
          <a:p>
            <a:endParaRPr lang="pt-PT" baseline="0"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pt-PT" b="1" dirty="0" smtClean="0"/>
              <a:t>O BALANÇO:</a:t>
            </a:r>
            <a:r>
              <a:rPr lang="pt-PT" dirty="0" smtClean="0"/>
              <a:t> documento estático que permite conhecer a situação patrimonial e financeira da empresa num determinado tempo, a partir da análise do seu Ativo e Capital Próprio e Passivo.</a:t>
            </a: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pt-PT"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pt-PT" b="1" dirty="0" smtClean="0"/>
              <a:t>A DEMONSTRAÇÃO DE RESULTADOS:</a:t>
            </a:r>
            <a:r>
              <a:rPr lang="pt-PT" dirty="0" smtClean="0"/>
              <a:t> documento dinâmico que descreve o modo como a empresa obteve os resultados provenientes de um ano de atividade;</a:t>
            </a: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pt-PT"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pt-PT" b="1" dirty="0" smtClean="0"/>
              <a:t>O ANEXO :</a:t>
            </a:r>
            <a:r>
              <a:rPr lang="pt-PT" dirty="0" smtClean="0"/>
              <a:t> conjunto de informações esclarecedoras e determinadas rubricas ou itens do</a:t>
            </a: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pt-PT" dirty="0" smtClean="0"/>
          </a:p>
          <a:p>
            <a:endParaRPr lang="pt-PT" baseline="0" dirty="0" smtClean="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5</a:t>
            </a:fld>
            <a:endParaRPr lang="pt-PT" dirty="0"/>
          </a:p>
        </p:txBody>
      </p:sp>
    </p:spTree>
    <p:extLst>
      <p:ext uri="{BB962C8B-B14F-4D97-AF65-F5344CB8AC3E}">
        <p14:creationId xmlns:p14="http://schemas.microsoft.com/office/powerpoint/2010/main" val="741088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A informação financeira tem, ainda por objetivo fornecer dados</a:t>
            </a:r>
            <a:r>
              <a:rPr lang="pt-PT" baseline="0" dirty="0" smtClean="0"/>
              <a:t> sobre a sua posição financeira.</a:t>
            </a:r>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6</a:t>
            </a:fld>
            <a:endParaRPr lang="pt-PT" dirty="0"/>
          </a:p>
        </p:txBody>
      </p:sp>
    </p:spTree>
    <p:extLst>
      <p:ext uri="{BB962C8B-B14F-4D97-AF65-F5344CB8AC3E}">
        <p14:creationId xmlns:p14="http://schemas.microsoft.com/office/powerpoint/2010/main" val="942391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A prestação de contas</a:t>
            </a:r>
            <a:r>
              <a:rPr lang="pt-PT" baseline="0" dirty="0" smtClean="0"/>
              <a:t> feita através da informação financeira relativa ás operações da empresa tem de estar de acordo com certas características. </a:t>
            </a:r>
            <a:endParaRPr lang="pt-PT" dirty="0"/>
          </a:p>
        </p:txBody>
      </p:sp>
      <p:sp>
        <p:nvSpPr>
          <p:cNvPr id="4" name="Marcador de Posição do Cabeçalho 3"/>
          <p:cNvSpPr>
            <a:spLocks noGrp="1"/>
          </p:cNvSpPr>
          <p:nvPr>
            <p:ph type="hdr" sz="quarter" idx="10"/>
          </p:nvPr>
        </p:nvSpPr>
        <p:spPr/>
        <p:txBody>
          <a:bodyPr/>
          <a:lstStyle/>
          <a:p>
            <a:r>
              <a:rPr lang="pt-PT"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7</a:t>
            </a:fld>
            <a:endParaRPr lang="pt-PT" dirty="0"/>
          </a:p>
        </p:txBody>
      </p:sp>
    </p:spTree>
    <p:extLst>
      <p:ext uri="{BB962C8B-B14F-4D97-AF65-F5344CB8AC3E}">
        <p14:creationId xmlns:p14="http://schemas.microsoft.com/office/powerpoint/2010/main" val="2685779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No entanto,</a:t>
            </a:r>
            <a:r>
              <a:rPr lang="pt-PT" baseline="0" dirty="0" smtClean="0"/>
              <a:t> e necessário observar determinados conceitos e princípios para que a informação financeira seja o mais uniforme possível, então é necessário que a informação financeira esteja de acordo com as caraterísticas estabelecidas nas Normas Contabilísticas e de Relato Financeiro.</a:t>
            </a:r>
          </a:p>
          <a:p>
            <a:endParaRPr lang="pt-PT"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t-PT" sz="1400" b="1" dirty="0" smtClean="0"/>
              <a:t>RECONHECIMENTO</a:t>
            </a:r>
            <a:r>
              <a:rPr lang="pt-PT" sz="1400" b="1" baseline="0" dirty="0" smtClean="0"/>
              <a:t> </a:t>
            </a:r>
            <a:r>
              <a:rPr lang="pt-PT" sz="1400" b="0" baseline="0" dirty="0" smtClean="0"/>
              <a:t>-</a:t>
            </a:r>
            <a:r>
              <a:rPr lang="pt-PT" sz="1400" b="0" dirty="0" smtClean="0"/>
              <a:t> Um ativo só é reconhecido no balanço quando for provável que no futuro qualquer benefício flua para a empresa.</a:t>
            </a:r>
          </a:p>
          <a:p>
            <a:pPr marL="0" marR="0" indent="0" algn="l" defTabSz="914400" rtl="0" eaLnBrk="1" fontAlgn="auto" latinLnBrk="0" hangingPunct="1">
              <a:lnSpc>
                <a:spcPct val="100000"/>
              </a:lnSpc>
              <a:spcBef>
                <a:spcPts val="0"/>
              </a:spcBef>
              <a:spcAft>
                <a:spcPts val="0"/>
              </a:spcAft>
              <a:buClrTx/>
              <a:buSzTx/>
              <a:buFontTx/>
              <a:buNone/>
              <a:tabLst/>
              <a:defRPr/>
            </a:pPr>
            <a:endParaRPr lang="pt-PT" sz="14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t-PT" sz="1400" b="1" dirty="0" smtClean="0"/>
              <a:t>MENSURAÇÃO</a:t>
            </a:r>
            <a:r>
              <a:rPr lang="pt-PT" sz="1400" b="1" baseline="0" dirty="0" smtClean="0"/>
              <a:t> - </a:t>
            </a:r>
            <a:r>
              <a:rPr lang="pt-PT" sz="1400" b="0" dirty="0" smtClean="0"/>
              <a:t>Processo de determinar as quantias monetárias pelas quais os elementos das DF devem ser reconhecidos e inscritos no balanço e demonstração de resultados.</a:t>
            </a:r>
          </a:p>
          <a:p>
            <a:pPr marL="0" marR="0" indent="0" algn="l" defTabSz="914400" rtl="0" eaLnBrk="1" fontAlgn="auto" latinLnBrk="0" hangingPunct="1">
              <a:lnSpc>
                <a:spcPct val="100000"/>
              </a:lnSpc>
              <a:spcBef>
                <a:spcPts val="0"/>
              </a:spcBef>
              <a:spcAft>
                <a:spcPts val="0"/>
              </a:spcAft>
              <a:buClrTx/>
              <a:buSzTx/>
              <a:buFontTx/>
              <a:buNone/>
              <a:tabLst/>
              <a:defRPr/>
            </a:pPr>
            <a:endParaRPr lang="pt-PT"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t-PT" sz="1400" b="1" dirty="0" smtClean="0"/>
              <a:t>APRESENTAÇÃO - </a:t>
            </a:r>
            <a:r>
              <a:rPr lang="pt-PT" sz="1400" dirty="0" smtClean="0"/>
              <a:t>Em que rubrica e sob que forma devem ser registadas as informações das DF.</a:t>
            </a:r>
          </a:p>
          <a:p>
            <a:pPr marL="0" marR="0" indent="0" algn="l" defTabSz="914400" rtl="0" eaLnBrk="1" fontAlgn="auto" latinLnBrk="0" hangingPunct="1">
              <a:lnSpc>
                <a:spcPct val="100000"/>
              </a:lnSpc>
              <a:spcBef>
                <a:spcPts val="0"/>
              </a:spcBef>
              <a:spcAft>
                <a:spcPts val="0"/>
              </a:spcAft>
              <a:buClrTx/>
              <a:buSzTx/>
              <a:buFontTx/>
              <a:buNone/>
              <a:tabLst/>
              <a:defRPr/>
            </a:pPr>
            <a:endParaRPr lang="pt-PT"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t-PT" sz="1400" b="1" dirty="0" smtClean="0"/>
              <a:t>DIVULGAÇÃO</a:t>
            </a:r>
            <a:r>
              <a:rPr lang="pt-PT" sz="1400" b="1" baseline="0" dirty="0" smtClean="0"/>
              <a:t> - </a:t>
            </a:r>
            <a:r>
              <a:rPr lang="pt-PT" sz="1400" dirty="0" smtClean="0"/>
              <a:t>Corresponde às notas de teor qualitativo e quantitativo, de fundamentação da informação para os utilizadores das DF, a ser incluídas no Anexo. </a:t>
            </a:r>
          </a:p>
          <a:p>
            <a:pPr marL="0" marR="0" indent="0" algn="l" defTabSz="914400" rtl="0" eaLnBrk="1" fontAlgn="auto" latinLnBrk="0" hangingPunct="1">
              <a:lnSpc>
                <a:spcPct val="100000"/>
              </a:lnSpc>
              <a:spcBef>
                <a:spcPts val="0"/>
              </a:spcBef>
              <a:spcAft>
                <a:spcPts val="0"/>
              </a:spcAft>
              <a:buClrTx/>
              <a:buSzTx/>
              <a:buFontTx/>
              <a:buNone/>
              <a:tabLst/>
              <a:defRPr/>
            </a:pPr>
            <a:endParaRPr lang="pt-PT" sz="1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pt-PT"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pt-PT" sz="1400" b="0" dirty="0" smtClean="0"/>
          </a:p>
          <a:p>
            <a:endParaRPr lang="pt-PT" baseline="0" dirty="0" smtClean="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8</a:t>
            </a:fld>
            <a:endParaRPr lang="pt-PT" dirty="0"/>
          </a:p>
        </p:txBody>
      </p:sp>
    </p:spTree>
    <p:extLst>
      <p:ext uri="{BB962C8B-B14F-4D97-AF65-F5344CB8AC3E}">
        <p14:creationId xmlns:p14="http://schemas.microsoft.com/office/powerpoint/2010/main" val="2428097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nSpc>
                <a:spcPct val="150000"/>
              </a:lnSpc>
            </a:pPr>
            <a:r>
              <a:rPr lang="pt-PT" sz="1200" dirty="0" smtClean="0"/>
              <a:t>De acordo com todas estas normas</a:t>
            </a:r>
            <a:r>
              <a:rPr lang="pt-PT" sz="1200" baseline="0" dirty="0" smtClean="0"/>
              <a:t> , d</a:t>
            </a:r>
            <a:r>
              <a:rPr lang="pt-PT" sz="1200" dirty="0" smtClean="0"/>
              <a:t>eve proceder-se à regularização e retificação das contas movimentadas;</a:t>
            </a:r>
          </a:p>
          <a:p>
            <a:pPr>
              <a:lnSpc>
                <a:spcPct val="150000"/>
              </a:lnSpc>
            </a:pPr>
            <a:r>
              <a:rPr lang="pt-PT" sz="1200" dirty="0" smtClean="0"/>
              <a:t>Uma vez retificadas as contas</a:t>
            </a:r>
            <a:r>
              <a:rPr lang="pt-PT" sz="1200" baseline="0" dirty="0" smtClean="0"/>
              <a:t> a</a:t>
            </a:r>
            <a:r>
              <a:rPr lang="pt-PT" sz="1200" dirty="0" smtClean="0"/>
              <a:t> tarefa seguinte consiste em proceder ao apuramento do resultado líquido do período/exercício</a:t>
            </a:r>
          </a:p>
          <a:p>
            <a:pPr marL="0" marR="0" indent="0" algn="l" defTabSz="914400" rtl="0" eaLnBrk="1" fontAlgn="auto" latinLnBrk="0" hangingPunct="1">
              <a:lnSpc>
                <a:spcPct val="150000"/>
              </a:lnSpc>
              <a:spcBef>
                <a:spcPts val="0"/>
              </a:spcBef>
              <a:spcAft>
                <a:spcPts val="0"/>
              </a:spcAft>
              <a:buClrTx/>
              <a:buSzTx/>
              <a:buFontTx/>
              <a:buNone/>
              <a:tabLst/>
              <a:defRPr/>
            </a:pPr>
            <a:r>
              <a:rPr lang="pt-PT" sz="1200" dirty="0" smtClean="0"/>
              <a:t>Pode então  elaborar-se um novo Balancete, ao qual se dá o nome de Balancete Final; onde todas as contas de gastos e rendimentos, com exceção da de Resultado líquido, se encontram saldadas.</a:t>
            </a:r>
          </a:p>
          <a:p>
            <a:pPr marL="0" marR="0" indent="0" algn="l" defTabSz="914400" rtl="0" eaLnBrk="1" fontAlgn="auto" latinLnBrk="0" hangingPunct="1">
              <a:lnSpc>
                <a:spcPct val="150000"/>
              </a:lnSpc>
              <a:spcBef>
                <a:spcPts val="0"/>
              </a:spcBef>
              <a:spcAft>
                <a:spcPts val="0"/>
              </a:spcAft>
              <a:buClrTx/>
              <a:buSzTx/>
              <a:buFontTx/>
              <a:buNone/>
              <a:tabLst/>
              <a:defRPr/>
            </a:pPr>
            <a:endParaRPr lang="pt-PT" sz="1200" dirty="0" smtClean="0"/>
          </a:p>
          <a:p>
            <a:pPr>
              <a:lnSpc>
                <a:spcPct val="150000"/>
              </a:lnSpc>
            </a:pPr>
            <a:endParaRPr lang="pt-PT" sz="1200" dirty="0" smtClean="0"/>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9</a:t>
            </a:fld>
            <a:endParaRPr lang="pt-PT" dirty="0"/>
          </a:p>
        </p:txBody>
      </p:sp>
    </p:spTree>
    <p:extLst>
      <p:ext uri="{BB962C8B-B14F-4D97-AF65-F5344CB8AC3E}">
        <p14:creationId xmlns:p14="http://schemas.microsoft.com/office/powerpoint/2010/main" val="3505710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lvl="0">
              <a:lnSpc>
                <a:spcPct val="150000"/>
              </a:lnSpc>
            </a:pPr>
            <a:r>
              <a:rPr lang="pt-PT" sz="1200" dirty="0" smtClean="0"/>
              <a:t>Uma vez elaborado o balancete final, a empresa está em condições de elaborar o </a:t>
            </a:r>
            <a:r>
              <a:rPr lang="pt-PT" sz="1200" b="1" dirty="0" smtClean="0"/>
              <a:t>Balanço final</a:t>
            </a:r>
            <a:r>
              <a:rPr lang="pt-PT" sz="1200" dirty="0" smtClean="0"/>
              <a:t> e a respetiva demonstração de resultados – Demonstração de Resultados por Natureza.</a:t>
            </a:r>
          </a:p>
          <a:p>
            <a:pPr>
              <a:lnSpc>
                <a:spcPct val="150000"/>
              </a:lnSpc>
            </a:pPr>
            <a:endParaRPr lang="pt-PT" sz="1200" dirty="0" smtClean="0"/>
          </a:p>
          <a:p>
            <a:pPr lvl="0">
              <a:lnSpc>
                <a:spcPct val="150000"/>
              </a:lnSpc>
            </a:pPr>
            <a:r>
              <a:rPr lang="pt-PT" sz="1200" dirty="0" smtClean="0"/>
              <a:t>Por fim, para que o trabalho contabilístico do exercício possa ser dado por terminado, deve proceder-se ao encerramento das contas.</a:t>
            </a: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10</a:t>
            </a:fld>
            <a:endParaRPr lang="pt-PT" dirty="0"/>
          </a:p>
        </p:txBody>
      </p:sp>
    </p:spTree>
    <p:extLst>
      <p:ext uri="{BB962C8B-B14F-4D97-AF65-F5344CB8AC3E}">
        <p14:creationId xmlns:p14="http://schemas.microsoft.com/office/powerpoint/2010/main" val="2217730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Para que todo o processo</a:t>
            </a:r>
            <a:r>
              <a:rPr lang="pt-PT" baseline="0" dirty="0" smtClean="0"/>
              <a:t> encerramento seja mais simples deve fazer-se um conjunto de operações tais como: </a:t>
            </a:r>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11</a:t>
            </a:fld>
            <a:endParaRPr lang="pt-PT" dirty="0"/>
          </a:p>
        </p:txBody>
      </p:sp>
    </p:spTree>
    <p:extLst>
      <p:ext uri="{BB962C8B-B14F-4D97-AF65-F5344CB8AC3E}">
        <p14:creationId xmlns:p14="http://schemas.microsoft.com/office/powerpoint/2010/main" val="19373937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 No caso da</a:t>
            </a:r>
            <a:r>
              <a:rPr lang="pt-PT" baseline="0" dirty="0" smtClean="0"/>
              <a:t> </a:t>
            </a:r>
            <a:r>
              <a:rPr lang="pt-PT" baseline="0" dirty="0" err="1" smtClean="0"/>
              <a:t>existÊncias</a:t>
            </a:r>
            <a:r>
              <a:rPr lang="pt-PT" baseline="0" dirty="0" smtClean="0"/>
              <a:t> de filiais de uma empresa, estas devem enviar os relatórios exigidos pela empresa mão, para o processo de conferência. </a:t>
            </a:r>
            <a:endParaRPr lang="pt-PT" dirty="0" smtClean="0"/>
          </a:p>
          <a:p>
            <a:r>
              <a:rPr lang="pt-PT" dirty="0" smtClean="0"/>
              <a:t>- Obrigatoriedade de contagem dos artigos pelo menos uma vez por ano (listagem com os artigos descriminados e valorizados, bem como a sua identificação e quantificação de eventuais imparidades).</a:t>
            </a: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12</a:t>
            </a:fld>
            <a:endParaRPr lang="pt-PT" dirty="0"/>
          </a:p>
        </p:txBody>
      </p:sp>
    </p:spTree>
    <p:extLst>
      <p:ext uri="{BB962C8B-B14F-4D97-AF65-F5344CB8AC3E}">
        <p14:creationId xmlns:p14="http://schemas.microsoft.com/office/powerpoint/2010/main" val="29946461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sz="1200" kern="1200" dirty="0" smtClean="0">
                <a:solidFill>
                  <a:schemeClr val="tx1"/>
                </a:solidFill>
                <a:effectLst/>
                <a:latin typeface="+mn-lt"/>
                <a:ea typeface="+mn-ea"/>
                <a:cs typeface="+mn-cs"/>
              </a:rPr>
              <a:t>Em</a:t>
            </a:r>
            <a:r>
              <a:rPr lang="pt-PT" sz="1200" kern="1200" baseline="0" dirty="0" smtClean="0">
                <a:solidFill>
                  <a:schemeClr val="tx1"/>
                </a:solidFill>
                <a:effectLst/>
                <a:latin typeface="+mn-lt"/>
                <a:ea typeface="+mn-ea"/>
                <a:cs typeface="+mn-cs"/>
              </a:rPr>
              <a:t> sequência á apresentação anterior, para proceder ao encerramento anual das contas e após a elaboração do Balancete final, com base no balancete em 31 de Dezembro </a:t>
            </a:r>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13</a:t>
            </a:fld>
            <a:endParaRPr lang="pt-PT" dirty="0"/>
          </a:p>
        </p:txBody>
      </p:sp>
    </p:spTree>
    <p:extLst>
      <p:ext uri="{BB962C8B-B14F-4D97-AF65-F5344CB8AC3E}">
        <p14:creationId xmlns:p14="http://schemas.microsoft.com/office/powerpoint/2010/main" val="3288776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Para</a:t>
            </a:r>
            <a:r>
              <a:rPr lang="pt-PT" baseline="0" dirty="0" smtClean="0"/>
              <a:t> então prosseguir é necessário ter a noção dos termos de: </a:t>
            </a:r>
          </a:p>
          <a:p>
            <a:pPr marL="171450" indent="-171450">
              <a:buFontTx/>
              <a:buChar char="-"/>
            </a:pPr>
            <a:r>
              <a:rPr lang="pt-PT" b="1" baseline="0" dirty="0" smtClean="0"/>
              <a:t>Lucro</a:t>
            </a:r>
            <a:r>
              <a:rPr lang="pt-PT" baseline="0" dirty="0" smtClean="0"/>
              <a:t> é </a:t>
            </a:r>
            <a:r>
              <a:rPr lang="pt-PT" sz="1200" b="0" i="0" kern="1200" baseline="0" dirty="0" smtClean="0">
                <a:solidFill>
                  <a:schemeClr val="tx1"/>
                </a:solidFill>
                <a:effectLst/>
                <a:latin typeface="+mn-lt"/>
                <a:ea typeface="+mn-ea"/>
                <a:cs typeface="+mn-cs"/>
              </a:rPr>
              <a:t>um g</a:t>
            </a:r>
            <a:r>
              <a:rPr lang="pt-PT" sz="1200" b="0" i="0" kern="1200" dirty="0" smtClean="0">
                <a:solidFill>
                  <a:schemeClr val="tx1"/>
                </a:solidFill>
                <a:effectLst/>
                <a:latin typeface="+mn-lt"/>
                <a:ea typeface="+mn-ea"/>
                <a:cs typeface="+mn-cs"/>
              </a:rPr>
              <a:t>anho líquido, benefício para a empresa;</a:t>
            </a:r>
          </a:p>
          <a:p>
            <a:pPr marL="171450" indent="-171450">
              <a:buFontTx/>
              <a:buChar char="-"/>
            </a:pPr>
            <a:r>
              <a:rPr lang="pt-PT" sz="1200" b="1" i="0" kern="1200" baseline="0" dirty="0" smtClean="0">
                <a:solidFill>
                  <a:schemeClr val="tx1"/>
                </a:solidFill>
                <a:effectLst/>
                <a:latin typeface="+mn-lt"/>
                <a:ea typeface="+mn-ea"/>
                <a:cs typeface="+mn-cs"/>
              </a:rPr>
              <a:t>IRC</a:t>
            </a:r>
            <a:r>
              <a:rPr lang="pt-PT" sz="1200" b="0" i="0" kern="1200" baseline="0" dirty="0" smtClean="0">
                <a:solidFill>
                  <a:schemeClr val="tx1"/>
                </a:solidFill>
                <a:effectLst/>
                <a:latin typeface="+mn-lt"/>
                <a:ea typeface="+mn-ea"/>
                <a:cs typeface="+mn-cs"/>
              </a:rPr>
              <a:t> </a:t>
            </a:r>
            <a:r>
              <a:rPr lang="pt-PT" sz="1200" b="0" i="0" kern="1200" dirty="0" smtClean="0">
                <a:solidFill>
                  <a:schemeClr val="tx1"/>
                </a:solidFill>
                <a:effectLst/>
                <a:latin typeface="+mn-lt"/>
                <a:ea typeface="+mn-ea"/>
                <a:cs typeface="+mn-cs"/>
              </a:rPr>
              <a:t>Imposto sobre o rendimento anual de uma empresa, entidade</a:t>
            </a:r>
            <a:r>
              <a:rPr lang="pt-PT" sz="1200" b="0" i="0" kern="1200" baseline="0" dirty="0" smtClean="0">
                <a:solidFill>
                  <a:schemeClr val="tx1"/>
                </a:solidFill>
                <a:effectLst/>
                <a:latin typeface="+mn-lt"/>
                <a:ea typeface="+mn-ea"/>
                <a:cs typeface="+mn-cs"/>
              </a:rPr>
              <a:t> ou</a:t>
            </a:r>
            <a:r>
              <a:rPr lang="pt-PT" sz="1200" b="0" i="0" kern="1200" dirty="0" smtClean="0">
                <a:solidFill>
                  <a:schemeClr val="tx1"/>
                </a:solidFill>
                <a:effectLst/>
                <a:latin typeface="+mn-lt"/>
                <a:ea typeface="+mn-ea"/>
                <a:cs typeface="+mn-cs"/>
              </a:rPr>
              <a:t> organização</a:t>
            </a:r>
          </a:p>
          <a:p>
            <a:pPr marL="171450" indent="-171450">
              <a:buFontTx/>
              <a:buChar char="-"/>
            </a:pPr>
            <a:r>
              <a:rPr lang="pt-PT" sz="1200" b="1" i="0" kern="1200" dirty="0" smtClean="0">
                <a:solidFill>
                  <a:schemeClr val="tx1"/>
                </a:solidFill>
                <a:effectLst/>
                <a:latin typeface="+mn-lt"/>
                <a:ea typeface="+mn-ea"/>
                <a:cs typeface="+mn-cs"/>
              </a:rPr>
              <a:t>Derrama </a:t>
            </a:r>
            <a:r>
              <a:rPr lang="pt-PT" sz="1200" b="0" i="0" kern="1200" dirty="0" smtClean="0">
                <a:solidFill>
                  <a:schemeClr val="tx1"/>
                </a:solidFill>
                <a:effectLst/>
                <a:latin typeface="+mn-lt"/>
                <a:ea typeface="+mn-ea"/>
                <a:cs typeface="+mn-cs"/>
              </a:rPr>
              <a:t>é</a:t>
            </a:r>
            <a:r>
              <a:rPr lang="pt-PT" sz="1200" b="0" i="0" kern="1200" baseline="0" dirty="0" smtClean="0">
                <a:solidFill>
                  <a:schemeClr val="tx1"/>
                </a:solidFill>
                <a:effectLst/>
                <a:latin typeface="+mn-lt"/>
                <a:ea typeface="+mn-ea"/>
                <a:cs typeface="+mn-cs"/>
              </a:rPr>
              <a:t> uma taxa adicional ao IRC, possível de ser cobrada por parte dos municípios, em que cada município estabelece anualmente as taxas a aplicar; é aplicada apenas quando a empresa tem lucros. </a:t>
            </a:r>
          </a:p>
          <a:p>
            <a:pPr marL="171450" indent="-171450">
              <a:buFontTx/>
              <a:buChar char="-"/>
            </a:pPr>
            <a:r>
              <a:rPr lang="pt-PT" sz="1200" b="1" i="0" kern="1200" baseline="0" dirty="0" smtClean="0">
                <a:solidFill>
                  <a:schemeClr val="tx1"/>
                </a:solidFill>
                <a:effectLst/>
                <a:latin typeface="+mn-lt"/>
                <a:ea typeface="+mn-ea"/>
                <a:cs typeface="+mn-cs"/>
              </a:rPr>
              <a:t>Tributação autónoma </a:t>
            </a:r>
            <a:r>
              <a:rPr lang="pt-PT" sz="1200" b="0" i="0" kern="1200" baseline="0" dirty="0" smtClean="0">
                <a:solidFill>
                  <a:schemeClr val="tx1"/>
                </a:solidFill>
                <a:effectLst/>
                <a:latin typeface="+mn-lt"/>
                <a:ea typeface="+mn-ea"/>
                <a:cs typeface="+mn-cs"/>
              </a:rPr>
              <a:t>é uma taxa que incide sobre determinadas despesas ou gastos, independentemente de a empresa ter lucro ou prejuízo </a:t>
            </a:r>
            <a:endParaRPr lang="pt-PT" b="1"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14</a:t>
            </a:fld>
            <a:endParaRPr lang="pt-PT" dirty="0"/>
          </a:p>
        </p:txBody>
      </p:sp>
    </p:spTree>
    <p:extLst>
      <p:ext uri="{BB962C8B-B14F-4D97-AF65-F5344CB8AC3E}">
        <p14:creationId xmlns:p14="http://schemas.microsoft.com/office/powerpoint/2010/main" val="921488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PT" dirty="0" smtClean="0"/>
              <a:t>Para</a:t>
            </a:r>
            <a:r>
              <a:rPr lang="pt-PT" baseline="0" dirty="0" smtClean="0"/>
              <a:t> proceder ao encerramento de contas da empresa Alfa, Lda., devo ter em conta diversas operações tais como: </a:t>
            </a:r>
            <a:endParaRPr lang="pt-PT" dirty="0" smtClean="0"/>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15</a:t>
            </a:fld>
            <a:endParaRPr lang="pt-PT" dirty="0"/>
          </a:p>
        </p:txBody>
      </p:sp>
    </p:spTree>
    <p:extLst>
      <p:ext uri="{BB962C8B-B14F-4D97-AF65-F5344CB8AC3E}">
        <p14:creationId xmlns:p14="http://schemas.microsoft.com/office/powerpoint/2010/main" val="5452926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PT" sz="1200" kern="1200" baseline="0" dirty="0" smtClean="0">
                <a:solidFill>
                  <a:schemeClr val="tx1"/>
                </a:solidFill>
                <a:effectLst/>
                <a:latin typeface="+mn-lt"/>
                <a:ea typeface="+mn-ea"/>
                <a:cs typeface="+mn-cs"/>
              </a:rPr>
              <a:t>terei que calcular o: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pt-PT" sz="1200" kern="1200" baseline="0" dirty="0" smtClean="0">
                <a:solidFill>
                  <a:schemeClr val="tx1"/>
                </a:solidFill>
                <a:effectLst/>
                <a:latin typeface="+mn-lt"/>
                <a:ea typeface="+mn-ea"/>
                <a:cs typeface="+mn-cs"/>
              </a:rPr>
              <a:t>Resultado antes de impostos que corresponde  à</a:t>
            </a:r>
            <a:r>
              <a:rPr lang="pt-PT" sz="1200" kern="1200" dirty="0" smtClean="0">
                <a:solidFill>
                  <a:schemeClr val="tx1"/>
                </a:solidFill>
                <a:effectLst/>
                <a:latin typeface="+mn-lt"/>
                <a:ea typeface="+mn-ea"/>
                <a:cs typeface="+mn-cs"/>
              </a:rPr>
              <a:t> </a:t>
            </a:r>
            <a:r>
              <a:rPr lang="pt-PT" sz="1200" u="sng" kern="1200" dirty="0" smtClean="0">
                <a:solidFill>
                  <a:schemeClr val="tx1"/>
                </a:solidFill>
                <a:effectLst/>
                <a:latin typeface="+mn-lt"/>
                <a:ea typeface="+mn-ea"/>
                <a:cs typeface="+mn-cs"/>
              </a:rPr>
              <a:t>diferença entre os totais a débito e crédito da conta </a:t>
            </a:r>
            <a:r>
              <a:rPr lang="pt-PT" sz="1200" b="1" kern="1200" dirty="0" smtClean="0">
                <a:solidFill>
                  <a:schemeClr val="tx1"/>
                </a:solidFill>
                <a:effectLst/>
                <a:latin typeface="+mn-lt"/>
                <a:ea typeface="+mn-ea"/>
                <a:cs typeface="+mn-cs"/>
              </a:rPr>
              <a:t>Resultado antes de impostos</a:t>
            </a:r>
            <a:r>
              <a:rPr lang="pt-PT" sz="1200" kern="1200" dirty="0" smtClean="0">
                <a:solidFill>
                  <a:schemeClr val="tx1"/>
                </a:solidFill>
                <a:effectLst/>
                <a:latin typeface="+mn-lt"/>
                <a:ea typeface="+mn-ea"/>
                <a:cs typeface="+mn-cs"/>
              </a:rPr>
              <a:t>. Nesta</a:t>
            </a:r>
            <a:r>
              <a:rPr lang="pt-PT" sz="1200" kern="1200" baseline="0" dirty="0" smtClean="0">
                <a:solidFill>
                  <a:schemeClr val="tx1"/>
                </a:solidFill>
                <a:effectLst/>
                <a:latin typeface="+mn-lt"/>
                <a:ea typeface="+mn-ea"/>
                <a:cs typeface="+mn-cs"/>
              </a:rPr>
              <a:t> conta no lado do débito são registados os gastos e no crédito os rendimentos. </a:t>
            </a:r>
            <a:endParaRPr lang="pt-PT"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pt-PT" sz="1200" kern="1200" dirty="0" smtClean="0">
                <a:solidFill>
                  <a:schemeClr val="tx1"/>
                </a:solidFill>
                <a:effectLst/>
                <a:latin typeface="+mn-lt"/>
                <a:ea typeface="+mn-ea"/>
                <a:cs typeface="+mn-cs"/>
              </a:rPr>
              <a:t> </a:t>
            </a:r>
            <a:r>
              <a:rPr lang="pt-PT" sz="1200" kern="1200" baseline="0" dirty="0" smtClean="0">
                <a:solidFill>
                  <a:schemeClr val="tx1"/>
                </a:solidFill>
                <a:effectLst/>
                <a:latin typeface="+mn-lt"/>
                <a:ea typeface="+mn-ea"/>
                <a:cs typeface="+mn-cs"/>
              </a:rPr>
              <a:t>Imposto sobre o rendimento que representa uma percentagem do resultado antes de impostos, acrescido da Derrama e Tributação autónoma.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pt-PT" sz="1200" kern="1200" baseline="0" dirty="0" smtClean="0">
                <a:solidFill>
                  <a:schemeClr val="tx1"/>
                </a:solidFill>
                <a:effectLst/>
                <a:latin typeface="+mn-lt"/>
                <a:ea typeface="+mn-ea"/>
                <a:cs typeface="+mn-cs"/>
              </a:rPr>
              <a:t>Resultado liquido corresponde à diferença entre o Resultado antes de impostos e o Imposto sobre o rendimento .</a:t>
            </a:r>
            <a:endParaRPr lang="pt-PT"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pt-PT" sz="1200" kern="1200" dirty="0" smtClean="0">
              <a:solidFill>
                <a:schemeClr val="tx1"/>
              </a:solidFill>
              <a:effectLst/>
              <a:latin typeface="+mn-lt"/>
              <a:ea typeface="+mn-ea"/>
              <a:cs typeface="+mn-cs"/>
            </a:endParaRP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16</a:t>
            </a:fld>
            <a:endParaRPr lang="pt-PT" dirty="0"/>
          </a:p>
        </p:txBody>
      </p:sp>
    </p:spTree>
    <p:extLst>
      <p:ext uri="{BB962C8B-B14F-4D97-AF65-F5344CB8AC3E}">
        <p14:creationId xmlns:p14="http://schemas.microsoft.com/office/powerpoint/2010/main" val="2129021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Através de um balancete</a:t>
            </a:r>
            <a:r>
              <a:rPr lang="pt-PT" baseline="0" dirty="0" smtClean="0"/>
              <a:t> de 31 de dezembro de 2012</a:t>
            </a:r>
            <a:r>
              <a:rPr lang="pt-PT" dirty="0" smtClean="0"/>
              <a:t>,</a:t>
            </a:r>
            <a:r>
              <a:rPr lang="pt-PT" baseline="0" dirty="0" smtClean="0"/>
              <a:t> com valores irreais, em primeiro lugar ao registo no razão para fazer as posteriores operações. </a:t>
            </a:r>
          </a:p>
          <a:p>
            <a:r>
              <a:rPr lang="pt-PT" baseline="0" dirty="0" smtClean="0"/>
              <a:t>Em seguida, calculei o Resultado antes de impostos, correspondente, á diferença do débito e do crédito da  conta; depois apliquei as taxas aqui indicadas e de seguida com a soma  dos resultados obtidos, consegui a estimativa do imposto (IRC). </a:t>
            </a:r>
          </a:p>
          <a:p>
            <a:r>
              <a:rPr lang="pt-PT" baseline="0" dirty="0" smtClean="0"/>
              <a:t> </a:t>
            </a:r>
            <a:endParaRPr lang="pt-PT" dirty="0"/>
          </a:p>
        </p:txBody>
      </p:sp>
      <p:sp>
        <p:nvSpPr>
          <p:cNvPr id="4" name="Marcador de Posição do Cabeçalho 3"/>
          <p:cNvSpPr>
            <a:spLocks noGrp="1"/>
          </p:cNvSpPr>
          <p:nvPr>
            <p:ph type="hdr" sz="quarter" idx="10"/>
          </p:nvPr>
        </p:nvSpPr>
        <p:spPr/>
        <p:txBody>
          <a:bodyPr/>
          <a:lstStyle/>
          <a:p>
            <a:r>
              <a:rPr lang="pt-PT"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17</a:t>
            </a:fld>
            <a:endParaRPr lang="pt-PT" dirty="0"/>
          </a:p>
        </p:txBody>
      </p:sp>
    </p:spTree>
    <p:extLst>
      <p:ext uri="{BB962C8B-B14F-4D97-AF65-F5344CB8AC3E}">
        <p14:creationId xmlns:p14="http://schemas.microsoft.com/office/powerpoint/2010/main" val="3537210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Cabeçalho 3"/>
          <p:cNvSpPr>
            <a:spLocks noGrp="1"/>
          </p:cNvSpPr>
          <p:nvPr>
            <p:ph type="hdr" sz="quarter" idx="10"/>
          </p:nvPr>
        </p:nvSpPr>
        <p:spPr/>
        <p:txBody>
          <a:bodyPr/>
          <a:lstStyle/>
          <a:p>
            <a:r>
              <a:rPr lang="pt-PT"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18</a:t>
            </a:fld>
            <a:endParaRPr lang="pt-PT" dirty="0"/>
          </a:p>
        </p:txBody>
      </p:sp>
    </p:spTree>
    <p:extLst>
      <p:ext uri="{BB962C8B-B14F-4D97-AF65-F5344CB8AC3E}">
        <p14:creationId xmlns:p14="http://schemas.microsoft.com/office/powerpoint/2010/main" val="12306756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Depois destes</a:t>
            </a:r>
            <a:r>
              <a:rPr lang="pt-PT" baseline="0" dirty="0" smtClean="0"/>
              <a:t> cálculos, estou em condições de saber o RESULTADO LIQUIDO,  que é a diferença entre o valor do resultado antes de impostos e a estimativa do imposto a pagar. </a:t>
            </a:r>
          </a:p>
          <a:p>
            <a:r>
              <a:rPr lang="pt-PT" baseline="0" dirty="0" smtClean="0"/>
              <a:t>De seguida, de acordo com o estabelecido em lei, vou calcular a aplicação dos resultados, ou seja, a distribuição do resultado liquido pelos vários órgãos na empresa (funcionários e acionistas) e o restante vai para reservas legais e resultados transitados do ano seguinte. </a:t>
            </a:r>
          </a:p>
          <a:p>
            <a:r>
              <a:rPr lang="pt-PT" baseline="0" dirty="0" smtClean="0"/>
              <a:t>Depois de todas estas operações posso retificar o balancete de dezembro, dando origem ao balancete final da empresa, onde como disse antes as contas de </a:t>
            </a:r>
            <a:r>
              <a:rPr lang="pt-PT" baseline="0" dirty="0" err="1" smtClean="0"/>
              <a:t>astos</a:t>
            </a:r>
            <a:r>
              <a:rPr lang="pt-PT" baseline="0" dirty="0" smtClean="0"/>
              <a:t> e rendimentos estão saldadas porque foram transferidas para a conta dos Resultados antes de impostos e é sabido o saldo (valor a pagar) da conta do Estado e do resultado liquido. </a:t>
            </a:r>
          </a:p>
          <a:p>
            <a:r>
              <a:rPr lang="pt-PT" baseline="0" dirty="0" smtClean="0"/>
              <a:t>Através do balancete final é preenchido o Balanço final </a:t>
            </a:r>
            <a:r>
              <a:rPr lang="pt-PT" baseline="0" smtClean="0"/>
              <a:t>da empresa.</a:t>
            </a:r>
            <a:endParaRPr lang="pt-PT" dirty="0"/>
          </a:p>
        </p:txBody>
      </p:sp>
      <p:sp>
        <p:nvSpPr>
          <p:cNvPr id="4" name="Marcador de Posição do Cabeçalho 3"/>
          <p:cNvSpPr>
            <a:spLocks noGrp="1"/>
          </p:cNvSpPr>
          <p:nvPr>
            <p:ph type="hdr" sz="quarter" idx="10"/>
          </p:nvPr>
        </p:nvSpPr>
        <p:spPr/>
        <p:txBody>
          <a:bodyPr/>
          <a:lstStyle/>
          <a:p>
            <a:r>
              <a:rPr lang="pt-PT"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20</a:t>
            </a:fld>
            <a:endParaRPr lang="pt-PT" dirty="0"/>
          </a:p>
        </p:txBody>
      </p:sp>
    </p:spTree>
    <p:extLst>
      <p:ext uri="{BB962C8B-B14F-4D97-AF65-F5344CB8AC3E}">
        <p14:creationId xmlns:p14="http://schemas.microsoft.com/office/powerpoint/2010/main" val="33370042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É através destes</a:t>
            </a:r>
            <a:r>
              <a:rPr lang="pt-PT" baseline="0" dirty="0" smtClean="0"/>
              <a:t> cálculos que se conhecem os valores para preencher os documentos para entrega nas finanças, necessários. </a:t>
            </a:r>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21</a:t>
            </a:fld>
            <a:endParaRPr lang="pt-PT" dirty="0"/>
          </a:p>
        </p:txBody>
      </p:sp>
    </p:spTree>
    <p:extLst>
      <p:ext uri="{BB962C8B-B14F-4D97-AF65-F5344CB8AC3E}">
        <p14:creationId xmlns:p14="http://schemas.microsoft.com/office/powerpoint/2010/main" val="1941689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Dentro da análise económico-financeira temos</a:t>
            </a:r>
            <a:r>
              <a:rPr lang="pt-PT" baseline="0" dirty="0" smtClean="0"/>
              <a:t> inúmeros indicadores (rácios), mas como seria muito extenso, destaco o calculo do fundo de maneio, a rendibilidade do capital próprio e a rendibilidade do ativo total. </a:t>
            </a:r>
          </a:p>
          <a:p>
            <a:r>
              <a:rPr lang="pt-PT" baseline="0" dirty="0" smtClean="0"/>
              <a:t>Escolhi estes para analisar a capacidade de geração de lucro e a viabilidade da empresa que iniciou atividade em 2012, já que na generalidade a rentabilidade das empresas no inicio da sua atividade e baixa porque é necessário dar a conhecer a empresa às entidades externas e criar uma relação de confiança com o mercado. </a:t>
            </a:r>
            <a:endParaRPr lang="pt-PT" dirty="0"/>
          </a:p>
        </p:txBody>
      </p:sp>
      <p:sp>
        <p:nvSpPr>
          <p:cNvPr id="4" name="Marcador de Posição do Cabeçalho 3"/>
          <p:cNvSpPr>
            <a:spLocks noGrp="1"/>
          </p:cNvSpPr>
          <p:nvPr>
            <p:ph type="hdr" sz="quarter" idx="10"/>
          </p:nvPr>
        </p:nvSpPr>
        <p:spPr/>
        <p:txBody>
          <a:bodyPr/>
          <a:lstStyle/>
          <a:p>
            <a:r>
              <a:rPr lang="pt-PT"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22</a:t>
            </a:fld>
            <a:endParaRPr lang="pt-PT" dirty="0"/>
          </a:p>
        </p:txBody>
      </p:sp>
    </p:spTree>
    <p:extLst>
      <p:ext uri="{BB962C8B-B14F-4D97-AF65-F5344CB8AC3E}">
        <p14:creationId xmlns:p14="http://schemas.microsoft.com/office/powerpoint/2010/main" val="18649975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sz="1200" kern="1200" dirty="0" smtClean="0">
                <a:solidFill>
                  <a:schemeClr val="tx1"/>
                </a:solidFill>
                <a:effectLst/>
                <a:latin typeface="+mn-lt"/>
                <a:ea typeface="+mn-ea"/>
                <a:cs typeface="+mn-cs"/>
              </a:rPr>
              <a:t>Após</a:t>
            </a:r>
            <a:r>
              <a:rPr lang="pt-PT" sz="1200" kern="1200" baseline="0" dirty="0" smtClean="0">
                <a:solidFill>
                  <a:schemeClr val="tx1"/>
                </a:solidFill>
                <a:effectLst/>
                <a:latin typeface="+mn-lt"/>
                <a:ea typeface="+mn-ea"/>
                <a:cs typeface="+mn-cs"/>
              </a:rPr>
              <a:t> o encerramento anual das contas e para cumprimento do objetivo de prestação das contas a nível de gestão da empresa procedi á analise económico financeira da empresa.</a:t>
            </a:r>
            <a:endParaRPr lang="pt-PT" sz="1200" kern="1200" dirty="0" smtClean="0">
              <a:solidFill>
                <a:schemeClr val="tx1"/>
              </a:solidFill>
              <a:effectLst/>
              <a:latin typeface="+mn-lt"/>
              <a:ea typeface="+mn-ea"/>
              <a:cs typeface="+mn-cs"/>
            </a:endParaRPr>
          </a:p>
          <a:p>
            <a:endParaRPr lang="pt-PT" sz="1200" kern="1200" dirty="0" smtClean="0">
              <a:solidFill>
                <a:schemeClr val="tx1"/>
              </a:solidFill>
              <a:effectLst/>
              <a:latin typeface="+mn-lt"/>
              <a:ea typeface="+mn-ea"/>
              <a:cs typeface="+mn-cs"/>
            </a:endParaRPr>
          </a:p>
          <a:p>
            <a:endParaRPr lang="pt-PT" sz="1200" kern="1200" dirty="0" smtClean="0">
              <a:solidFill>
                <a:schemeClr val="tx1"/>
              </a:solidFill>
              <a:effectLst/>
              <a:latin typeface="+mn-lt"/>
              <a:ea typeface="+mn-ea"/>
              <a:cs typeface="+mn-cs"/>
            </a:endParaRPr>
          </a:p>
          <a:p>
            <a:r>
              <a:rPr lang="pt-PT" sz="1200" kern="1200" dirty="0" smtClean="0">
                <a:solidFill>
                  <a:schemeClr val="tx1"/>
                </a:solidFill>
                <a:effectLst/>
                <a:latin typeface="+mn-lt"/>
                <a:ea typeface="+mn-ea"/>
                <a:cs typeface="+mn-cs"/>
              </a:rPr>
              <a:t>Donde se conclui que:</a:t>
            </a:r>
          </a:p>
          <a:p>
            <a:r>
              <a:rPr lang="pt-PT" sz="1200" kern="1200" dirty="0" smtClean="0">
                <a:solidFill>
                  <a:schemeClr val="tx1"/>
                </a:solidFill>
                <a:effectLst/>
                <a:latin typeface="+mn-lt"/>
                <a:ea typeface="+mn-ea"/>
                <a:cs typeface="+mn-cs"/>
              </a:rPr>
              <a:t>- Em 2012, o ativo corrente era suficiente para cobrir as dívidas a curto prazo, o que que revela uma situação saudável por parte da empresa;</a:t>
            </a:r>
          </a:p>
          <a:p>
            <a:r>
              <a:rPr lang="pt-PT" sz="1200" kern="1200" dirty="0" smtClean="0">
                <a:solidFill>
                  <a:schemeClr val="tx1"/>
                </a:solidFill>
                <a:effectLst/>
                <a:latin typeface="+mn-lt"/>
                <a:ea typeface="+mn-ea"/>
                <a:cs typeface="+mn-cs"/>
              </a:rPr>
              <a:t>- Os capitais permanentes, próprios e alheios cobrem a totalidade do Ativo não Corrente da empresa, isto é, os capitais de médio e longo prazo utilizados são para financiar o Ativo não Corrente. </a:t>
            </a:r>
          </a:p>
          <a:p>
            <a:r>
              <a:rPr lang="pt-PT" sz="1200" kern="1200" dirty="0" smtClean="0">
                <a:solidFill>
                  <a:schemeClr val="tx1"/>
                </a:solidFill>
                <a:effectLst/>
                <a:latin typeface="+mn-lt"/>
                <a:ea typeface="+mn-ea"/>
                <a:cs typeface="+mn-cs"/>
              </a:rPr>
              <a:t>- Em suma, verifica-se que o Passivo não corrente da empresa tem um valor bastante baixo em relação aos capitais permanentes e ao Passivo corrente. Já os Ativos não Correntes detidos pela empresa constituem um valor significativamente positivo para a entidade. </a:t>
            </a: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23</a:t>
            </a:fld>
            <a:endParaRPr lang="pt-PT" dirty="0"/>
          </a:p>
        </p:txBody>
      </p:sp>
    </p:spTree>
    <p:extLst>
      <p:ext uri="{BB962C8B-B14F-4D97-AF65-F5344CB8AC3E}">
        <p14:creationId xmlns:p14="http://schemas.microsoft.com/office/powerpoint/2010/main" val="29816303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dirty="0" smtClean="0"/>
              <a:t>- Como se pode observar pelo valor apurado, que por cada 100 € de Capital Próprio investidos na empresa, esta tem a capacidade de gerar 67,44 € de lucro.</a:t>
            </a:r>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24</a:t>
            </a:fld>
            <a:endParaRPr lang="pt-PT" dirty="0"/>
          </a:p>
        </p:txBody>
      </p:sp>
    </p:spTree>
    <p:extLst>
      <p:ext uri="{BB962C8B-B14F-4D97-AF65-F5344CB8AC3E}">
        <p14:creationId xmlns:p14="http://schemas.microsoft.com/office/powerpoint/2010/main" val="33371824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PT" sz="1200" kern="1200" dirty="0" smtClean="0">
                <a:solidFill>
                  <a:schemeClr val="tx1"/>
                </a:solidFill>
                <a:effectLst/>
                <a:latin typeface="+mn-lt"/>
                <a:ea typeface="+mn-ea"/>
                <a:cs typeface="+mn-cs"/>
              </a:rPr>
              <a:t>Para que a empresa tenha uma situação estável, os Ativos Correntes devem ser superiores aos Passivos Correntes. A diferença entre estas duas rubricas recebe o nome de Fundo de Maneio.</a:t>
            </a: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25</a:t>
            </a:fld>
            <a:endParaRPr lang="pt-PT" dirty="0"/>
          </a:p>
        </p:txBody>
      </p:sp>
    </p:spTree>
    <p:extLst>
      <p:ext uri="{BB962C8B-B14F-4D97-AF65-F5344CB8AC3E}">
        <p14:creationId xmlns:p14="http://schemas.microsoft.com/office/powerpoint/2010/main" val="38908560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sz="1200" kern="1200" dirty="0" smtClean="0">
                <a:solidFill>
                  <a:schemeClr val="tx1"/>
                </a:solidFill>
                <a:effectLst/>
                <a:latin typeface="+mn-lt"/>
                <a:ea typeface="+mn-ea"/>
                <a:cs typeface="+mn-cs"/>
              </a:rPr>
              <a:t> </a:t>
            </a:r>
          </a:p>
          <a:p>
            <a:pPr marL="171450" indent="-171450">
              <a:buFontTx/>
              <a:buChar char="-"/>
            </a:pPr>
            <a:r>
              <a:rPr lang="pt-PT" sz="1200" kern="1200" dirty="0" smtClean="0">
                <a:solidFill>
                  <a:schemeClr val="tx1"/>
                </a:solidFill>
                <a:effectLst/>
                <a:latin typeface="+mn-lt"/>
                <a:ea typeface="+mn-ea"/>
                <a:cs typeface="+mn-cs"/>
              </a:rPr>
              <a:t>Pode concluir-se que por cada 100 € investidos na empresa conseguiu-se um lucro de 51,65 €. Este facto significa que houve um bom aproveitamento dos Capitais Próprios e alheios colocados à disposição da empresa.</a:t>
            </a:r>
          </a:p>
          <a:p>
            <a:pPr marL="171450" indent="-171450">
              <a:buFontTx/>
              <a:buChar char="-"/>
            </a:pPr>
            <a:endParaRPr lang="pt-PT" sz="1200" kern="1200" dirty="0" smtClean="0">
              <a:solidFill>
                <a:schemeClr val="tx1"/>
              </a:solidFill>
              <a:effectLst/>
              <a:latin typeface="+mn-lt"/>
              <a:ea typeface="+mn-ea"/>
              <a:cs typeface="+mn-cs"/>
            </a:endParaRPr>
          </a:p>
          <a:p>
            <a:pPr marL="171450" indent="-171450">
              <a:buFontTx/>
              <a:buChar char="-"/>
            </a:pPr>
            <a:endParaRPr lang="pt-PT" sz="1200" kern="1200" dirty="0" smtClean="0">
              <a:solidFill>
                <a:schemeClr val="tx1"/>
              </a:solidFill>
              <a:effectLst/>
              <a:latin typeface="+mn-lt"/>
              <a:ea typeface="+mn-ea"/>
              <a:cs typeface="+mn-cs"/>
            </a:endParaRPr>
          </a:p>
          <a:p>
            <a:endParaRPr lang="pt-PT" dirty="0"/>
          </a:p>
        </p:txBody>
      </p:sp>
      <p:sp>
        <p:nvSpPr>
          <p:cNvPr id="4" name="Marcador de Posição do Cabeçalho 3"/>
          <p:cNvSpPr>
            <a:spLocks noGrp="1"/>
          </p:cNvSpPr>
          <p:nvPr>
            <p:ph type="hdr" sz="quarter" idx="10"/>
          </p:nvPr>
        </p:nvSpPr>
        <p:spPr/>
        <p:txBody>
          <a:bodyPr/>
          <a:lstStyle/>
          <a:p>
            <a:r>
              <a:rPr lang="pt-PT" dirty="0" smtClean="0"/>
              <a:t>Encerramento anual das contas - Prestação de contas e encerramento do exercício económico</a:t>
            </a:r>
            <a:endParaRPr lang="pt-PT" dirty="0"/>
          </a:p>
        </p:txBody>
      </p:sp>
      <p:sp>
        <p:nvSpPr>
          <p:cNvPr id="5" name="Marcador de Posição do Número do Diapositivo 4"/>
          <p:cNvSpPr>
            <a:spLocks noGrp="1"/>
          </p:cNvSpPr>
          <p:nvPr>
            <p:ph type="sldNum" sz="quarter" idx="11"/>
          </p:nvPr>
        </p:nvSpPr>
        <p:spPr/>
        <p:txBody>
          <a:bodyPr/>
          <a:lstStyle/>
          <a:p>
            <a:fld id="{4AEC4796-5C72-4FC5-B971-C515195ED156}" type="slidenum">
              <a:rPr lang="pt-PT" smtClean="0"/>
              <a:t>26</a:t>
            </a:fld>
            <a:endParaRPr lang="pt-PT" dirty="0"/>
          </a:p>
        </p:txBody>
      </p:sp>
    </p:spTree>
    <p:extLst>
      <p:ext uri="{BB962C8B-B14F-4D97-AF65-F5344CB8AC3E}">
        <p14:creationId xmlns:p14="http://schemas.microsoft.com/office/powerpoint/2010/main" val="19004138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fld id="{4AEC4796-5C72-4FC5-B971-C515195ED156}" type="slidenum">
              <a:rPr lang="pt-PT" smtClean="0"/>
              <a:t>28</a:t>
            </a:fld>
            <a:endParaRPr lang="pt-PT" dirty="0"/>
          </a:p>
        </p:txBody>
      </p:sp>
      <p:sp>
        <p:nvSpPr>
          <p:cNvPr id="5" name="Marcador de Posição do Cabeçalho 4"/>
          <p:cNvSpPr>
            <a:spLocks noGrp="1"/>
          </p:cNvSpPr>
          <p:nvPr>
            <p:ph type="hdr" sz="quarter" idx="11"/>
          </p:nvPr>
        </p:nvSpPr>
        <p:spPr/>
        <p:txBody>
          <a:bodyPr/>
          <a:lstStyle/>
          <a:p>
            <a:r>
              <a:rPr lang="pt-PT" dirty="0" smtClean="0"/>
              <a:t>Encerramento anual das contas - Prestação de contas e encerramento do exercício económico</a:t>
            </a:r>
            <a:endParaRPr lang="pt-PT" dirty="0"/>
          </a:p>
        </p:txBody>
      </p:sp>
    </p:spTree>
    <p:extLst>
      <p:ext uri="{BB962C8B-B14F-4D97-AF65-F5344CB8AC3E}">
        <p14:creationId xmlns:p14="http://schemas.microsoft.com/office/powerpoint/2010/main" val="2388365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pt-PT" smtClean="0"/>
              <a:t>Clique para editar o estilo</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PT" smtClean="0"/>
              <a:t>Faça clique para editar o estilo</a:t>
            </a:r>
            <a:endParaRPr lang="en-US" dirty="0"/>
          </a:p>
        </p:txBody>
      </p:sp>
      <p:sp>
        <p:nvSpPr>
          <p:cNvPr id="4" name="Date Placeholder 3"/>
          <p:cNvSpPr>
            <a:spLocks noGrp="1"/>
          </p:cNvSpPr>
          <p:nvPr>
            <p:ph type="dt" sz="half" idx="10"/>
          </p:nvPr>
        </p:nvSpPr>
        <p:spPr/>
        <p:txBody>
          <a:bodyPr/>
          <a:lstStyle/>
          <a:p>
            <a:fld id="{1A6DDCBF-04FD-4FE5-8AB3-DC2AAEB45759}" type="datetime4">
              <a:rPr lang="pt-PT" smtClean="0"/>
              <a:t>14 de Maio de 2013</a:t>
            </a:fld>
            <a:endParaRPr lang="pt-PT" dirty="0"/>
          </a:p>
        </p:txBody>
      </p:sp>
      <p:sp>
        <p:nvSpPr>
          <p:cNvPr id="5" name="Footer Placeholder 4"/>
          <p:cNvSpPr>
            <a:spLocks noGrp="1"/>
          </p:cNvSpPr>
          <p:nvPr>
            <p:ph type="ftr" sz="quarter" idx="11"/>
          </p:nvPr>
        </p:nvSpPr>
        <p:spPr/>
        <p:txBody>
          <a:bodyPr/>
          <a:lstStyle/>
          <a:p>
            <a:r>
              <a:rPr lang="pt-PT" dirty="0" smtClean="0"/>
              <a:t>Nádia Simões</a:t>
            </a:r>
            <a:endParaRPr lang="pt-PT" dirty="0"/>
          </a:p>
        </p:txBody>
      </p:sp>
      <p:sp>
        <p:nvSpPr>
          <p:cNvPr id="6" name="Slide Number Placeholder 5"/>
          <p:cNvSpPr>
            <a:spLocks noGrp="1"/>
          </p:cNvSpPr>
          <p:nvPr>
            <p:ph type="sldNum" sz="quarter" idx="12"/>
          </p:nvPr>
        </p:nvSpPr>
        <p:spPr/>
        <p:txBody>
          <a:bodyPr/>
          <a:lstStyle/>
          <a:p>
            <a:fld id="{8A9E031F-04AF-4328-9F2D-E49EB98D5335}" type="slidenum">
              <a:rPr lang="pt-PT" smtClean="0"/>
              <a:t>‹nº›</a:t>
            </a:fld>
            <a:endParaRPr lang="pt-PT"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Date Placeholder 3"/>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5" name="Footer Placeholder 4"/>
          <p:cNvSpPr>
            <a:spLocks noGrp="1"/>
          </p:cNvSpPr>
          <p:nvPr>
            <p:ph type="ftr" sz="quarter" idx="11"/>
          </p:nvPr>
        </p:nvSpPr>
        <p:spPr/>
        <p:txBody>
          <a:bodyPr/>
          <a:lstStyle/>
          <a:p>
            <a:r>
              <a:rPr lang="pt-PT" dirty="0" smtClean="0"/>
              <a:t>Nádia Simões</a:t>
            </a:r>
            <a:endParaRPr lang="pt-PT" dirty="0"/>
          </a:p>
        </p:txBody>
      </p:sp>
      <p:sp>
        <p:nvSpPr>
          <p:cNvPr id="6" name="Slide Number Placeholder 5"/>
          <p:cNvSpPr>
            <a:spLocks noGrp="1"/>
          </p:cNvSpPr>
          <p:nvPr>
            <p:ph type="sldNum" sz="quarter" idx="12"/>
          </p:nvPr>
        </p:nvSpPr>
        <p:spPr/>
        <p:txBody>
          <a:bodyPr/>
          <a:lstStyle/>
          <a:p>
            <a:fld id="{8A9E031F-04AF-4328-9F2D-E49EB98D5335}" type="slidenum">
              <a:rPr lang="pt-PT" smtClean="0"/>
              <a:t>‹nº›</a:t>
            </a:fld>
            <a:endParaRPr lang="pt-PT" dirty="0"/>
          </a:p>
        </p:txBody>
      </p:sp>
      <p:sp>
        <p:nvSpPr>
          <p:cNvPr id="7" name="Title 6"/>
          <p:cNvSpPr>
            <a:spLocks noGrp="1"/>
          </p:cNvSpPr>
          <p:nvPr>
            <p:ph type="title"/>
          </p:nvPr>
        </p:nvSpPr>
        <p:spPr/>
        <p:txBody>
          <a:bodyPr/>
          <a:lstStyle/>
          <a:p>
            <a:r>
              <a:rPr lang="pt-PT" smtClean="0"/>
              <a:t>Clique para editar o estilo</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cção">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pt-PT" smtClean="0"/>
              <a:t>Clique para editar o estilo</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C123330F-7B89-4EF9-9A42-D58C2050C48C}" type="datetime4">
              <a:rPr lang="pt-PT" smtClean="0"/>
              <a:t>14 de Maio de 2013</a:t>
            </a:fld>
            <a:endParaRPr lang="pt-PT" dirty="0"/>
          </a:p>
        </p:txBody>
      </p:sp>
      <p:sp>
        <p:nvSpPr>
          <p:cNvPr id="5" name="Footer Placeholder 4"/>
          <p:cNvSpPr>
            <a:spLocks noGrp="1"/>
          </p:cNvSpPr>
          <p:nvPr>
            <p:ph type="ftr" sz="quarter" idx="11"/>
          </p:nvPr>
        </p:nvSpPr>
        <p:spPr/>
        <p:txBody>
          <a:bodyPr/>
          <a:lstStyle/>
          <a:p>
            <a:r>
              <a:rPr lang="pt-PT" dirty="0" smtClean="0"/>
              <a:t>Nádia Simões</a:t>
            </a:r>
            <a:endParaRPr lang="pt-PT" dirty="0"/>
          </a:p>
        </p:txBody>
      </p:sp>
      <p:sp>
        <p:nvSpPr>
          <p:cNvPr id="6" name="Slide Number Placeholder 5"/>
          <p:cNvSpPr>
            <a:spLocks noGrp="1"/>
          </p:cNvSpPr>
          <p:nvPr>
            <p:ph type="sldNum" sz="quarter" idx="12"/>
          </p:nvPr>
        </p:nvSpPr>
        <p:spPr/>
        <p:txBody>
          <a:bodyPr/>
          <a:lstStyle/>
          <a:p>
            <a:fld id="{8A9E031F-04AF-4328-9F2D-E49EB98D5335}" type="slidenum">
              <a:rPr lang="pt-PT" smtClean="0"/>
              <a:t>‹nº›</a:t>
            </a:fld>
            <a:endParaRPr lang="pt-PT"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smtClean="0"/>
              <a:t>Clique para editar o estilo</a:t>
            </a:r>
            <a:endParaRPr lang="en-US"/>
          </a:p>
        </p:txBody>
      </p:sp>
      <p:sp>
        <p:nvSpPr>
          <p:cNvPr id="5" name="Date Placeholder 4"/>
          <p:cNvSpPr>
            <a:spLocks noGrp="1"/>
          </p:cNvSpPr>
          <p:nvPr>
            <p:ph type="dt" sz="half" idx="10"/>
          </p:nvPr>
        </p:nvSpPr>
        <p:spPr/>
        <p:txBody>
          <a:bodyPr/>
          <a:lstStyle/>
          <a:p>
            <a:fld id="{2F18E826-7395-4D19-BBAF-1C1B3370CE4D}" type="datetime4">
              <a:rPr lang="pt-PT" smtClean="0"/>
              <a:t>14 de Maio de 2013</a:t>
            </a:fld>
            <a:endParaRPr lang="pt-PT" dirty="0"/>
          </a:p>
        </p:txBody>
      </p:sp>
      <p:sp>
        <p:nvSpPr>
          <p:cNvPr id="6" name="Footer Placeholder 5"/>
          <p:cNvSpPr>
            <a:spLocks noGrp="1"/>
          </p:cNvSpPr>
          <p:nvPr>
            <p:ph type="ftr" sz="quarter" idx="11"/>
          </p:nvPr>
        </p:nvSpPr>
        <p:spPr/>
        <p:txBody>
          <a:bodyPr/>
          <a:lstStyle/>
          <a:p>
            <a:r>
              <a:rPr lang="pt-PT" dirty="0" smtClean="0"/>
              <a:t>Nádia Simões</a:t>
            </a:r>
            <a:endParaRPr lang="pt-PT" dirty="0"/>
          </a:p>
        </p:txBody>
      </p:sp>
      <p:sp>
        <p:nvSpPr>
          <p:cNvPr id="7" name="Slide Number Placeholder 6"/>
          <p:cNvSpPr>
            <a:spLocks noGrp="1"/>
          </p:cNvSpPr>
          <p:nvPr>
            <p:ph type="sldNum" sz="quarter" idx="12"/>
          </p:nvPr>
        </p:nvSpPr>
        <p:spPr/>
        <p:txBody>
          <a:bodyPr/>
          <a:lstStyle/>
          <a:p>
            <a:fld id="{8A9E031F-04AF-4328-9F2D-E49EB98D5335}" type="slidenum">
              <a:rPr lang="pt-PT" smtClean="0"/>
              <a:t>‹nº›</a:t>
            </a:fld>
            <a:endParaRPr lang="pt-PT" dirty="0"/>
          </a:p>
        </p:txBody>
      </p:sp>
      <p:sp>
        <p:nvSpPr>
          <p:cNvPr id="9" name="Content Placeholder 8"/>
          <p:cNvSpPr>
            <a:spLocks noGrp="1"/>
          </p:cNvSpPr>
          <p:nvPr>
            <p:ph sz="quarter" idx="13"/>
          </p:nvPr>
        </p:nvSpPr>
        <p:spPr>
          <a:xfrm>
            <a:off x="676655" y="2679192"/>
            <a:ext cx="3822192" cy="344728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PT" smtClean="0"/>
              <a:t>Clique para editar o estilo</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7" name="Date Placeholder 6"/>
          <p:cNvSpPr>
            <a:spLocks noGrp="1"/>
          </p:cNvSpPr>
          <p:nvPr>
            <p:ph type="dt" sz="half" idx="10"/>
          </p:nvPr>
        </p:nvSpPr>
        <p:spPr/>
        <p:txBody>
          <a:bodyPr/>
          <a:lstStyle/>
          <a:p>
            <a:fld id="{579F44EA-A3DD-4671-AB6D-5C986E6B0F06}" type="datetime4">
              <a:rPr lang="pt-PT" smtClean="0"/>
              <a:t>14 de Maio de 2013</a:t>
            </a:fld>
            <a:endParaRPr lang="pt-PT" dirty="0"/>
          </a:p>
        </p:txBody>
      </p:sp>
      <p:sp>
        <p:nvSpPr>
          <p:cNvPr id="8" name="Footer Placeholder 7"/>
          <p:cNvSpPr>
            <a:spLocks noGrp="1"/>
          </p:cNvSpPr>
          <p:nvPr>
            <p:ph type="ftr" sz="quarter" idx="11"/>
          </p:nvPr>
        </p:nvSpPr>
        <p:spPr/>
        <p:txBody>
          <a:bodyPr/>
          <a:lstStyle/>
          <a:p>
            <a:r>
              <a:rPr lang="pt-PT" dirty="0" smtClean="0"/>
              <a:t>Nádia Simões</a:t>
            </a:r>
            <a:endParaRPr lang="pt-PT" dirty="0"/>
          </a:p>
        </p:txBody>
      </p:sp>
      <p:sp>
        <p:nvSpPr>
          <p:cNvPr id="9" name="Slide Number Placeholder 8"/>
          <p:cNvSpPr>
            <a:spLocks noGrp="1"/>
          </p:cNvSpPr>
          <p:nvPr>
            <p:ph type="sldNum" sz="quarter" idx="12"/>
          </p:nvPr>
        </p:nvSpPr>
        <p:spPr/>
        <p:txBody>
          <a:bodyPr/>
          <a:lstStyle/>
          <a:p>
            <a:fld id="{8A9E031F-04AF-4328-9F2D-E49EB98D5335}" type="slidenum">
              <a:rPr lang="pt-PT" smtClean="0"/>
              <a:t>‹nº›</a:t>
            </a:fld>
            <a:endParaRPr lang="pt-PT"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smtClean="0"/>
              <a:t>Clique para editar o estilo</a:t>
            </a:r>
            <a:endParaRPr lang="en-US"/>
          </a:p>
        </p:txBody>
      </p:sp>
      <p:sp>
        <p:nvSpPr>
          <p:cNvPr id="3" name="Date Placeholder 2"/>
          <p:cNvSpPr>
            <a:spLocks noGrp="1"/>
          </p:cNvSpPr>
          <p:nvPr>
            <p:ph type="dt" sz="half" idx="10"/>
          </p:nvPr>
        </p:nvSpPr>
        <p:spPr/>
        <p:txBody>
          <a:bodyPr/>
          <a:lstStyle/>
          <a:p>
            <a:fld id="{562566F0-FF42-4D12-AF1B-F3C9F60074E5}" type="datetime4">
              <a:rPr lang="pt-PT" smtClean="0"/>
              <a:t>14 de Maio de 2013</a:t>
            </a:fld>
            <a:endParaRPr lang="pt-PT" dirty="0"/>
          </a:p>
        </p:txBody>
      </p:sp>
      <p:sp>
        <p:nvSpPr>
          <p:cNvPr id="4" name="Footer Placeholder 3"/>
          <p:cNvSpPr>
            <a:spLocks noGrp="1"/>
          </p:cNvSpPr>
          <p:nvPr>
            <p:ph type="ftr" sz="quarter" idx="11"/>
          </p:nvPr>
        </p:nvSpPr>
        <p:spPr/>
        <p:txBody>
          <a:bodyPr/>
          <a:lstStyle/>
          <a:p>
            <a:r>
              <a:rPr lang="pt-PT" dirty="0" smtClean="0"/>
              <a:t>Nádia Simões</a:t>
            </a:r>
            <a:endParaRPr lang="pt-PT" dirty="0"/>
          </a:p>
        </p:txBody>
      </p:sp>
      <p:sp>
        <p:nvSpPr>
          <p:cNvPr id="5" name="Slide Number Placeholder 4"/>
          <p:cNvSpPr>
            <a:spLocks noGrp="1"/>
          </p:cNvSpPr>
          <p:nvPr>
            <p:ph type="sldNum" sz="quarter" idx="12"/>
          </p:nvPr>
        </p:nvSpPr>
        <p:spPr/>
        <p:txBody>
          <a:bodyPr/>
          <a:lstStyle/>
          <a:p>
            <a:fld id="{8A9E031F-04AF-4328-9F2D-E49EB98D5335}" type="slidenum">
              <a:rPr lang="pt-PT" smtClean="0"/>
              <a:t>‹nº›</a:t>
            </a:fld>
            <a:endParaRPr lang="pt-PT"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01DF3EC1-28F6-4FB3-8C52-C40554E1202A}" type="datetime4">
              <a:rPr lang="pt-PT" smtClean="0"/>
              <a:t>14 de Maio de 2013</a:t>
            </a:fld>
            <a:endParaRPr lang="pt-PT" dirty="0"/>
          </a:p>
        </p:txBody>
      </p:sp>
      <p:sp>
        <p:nvSpPr>
          <p:cNvPr id="3" name="Footer Placeholder 2"/>
          <p:cNvSpPr>
            <a:spLocks noGrp="1"/>
          </p:cNvSpPr>
          <p:nvPr>
            <p:ph type="ftr" sz="quarter" idx="11"/>
          </p:nvPr>
        </p:nvSpPr>
        <p:spPr/>
        <p:txBody>
          <a:bodyPr/>
          <a:lstStyle/>
          <a:p>
            <a:r>
              <a:rPr lang="pt-PT" dirty="0" smtClean="0"/>
              <a:t>Nádia Simões</a:t>
            </a:r>
            <a:endParaRPr lang="pt-PT" dirty="0"/>
          </a:p>
        </p:txBody>
      </p:sp>
      <p:sp>
        <p:nvSpPr>
          <p:cNvPr id="4" name="Slide Number Placeholder 3"/>
          <p:cNvSpPr>
            <a:spLocks noGrp="1"/>
          </p:cNvSpPr>
          <p:nvPr>
            <p:ph type="sldNum" sz="quarter" idx="12"/>
          </p:nvPr>
        </p:nvSpPr>
        <p:spPr/>
        <p:txBody>
          <a:bodyPr/>
          <a:lstStyle/>
          <a:p>
            <a:fld id="{8A9E031F-04AF-4328-9F2D-E49EB98D5335}" type="slidenum">
              <a:rPr lang="pt-PT" smtClean="0"/>
              <a:t>‹nº›</a:t>
            </a:fld>
            <a:endParaRPr lang="pt-PT"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0E98BC86-1E8E-4E93-9A39-5626FB9B06F6}" type="datetime4">
              <a:rPr lang="pt-PT" smtClean="0"/>
              <a:t>14 de Maio de 2013</a:t>
            </a:fld>
            <a:endParaRPr lang="pt-PT" dirty="0"/>
          </a:p>
        </p:txBody>
      </p:sp>
      <p:sp>
        <p:nvSpPr>
          <p:cNvPr id="6" name="Footer Placeholder 5"/>
          <p:cNvSpPr>
            <a:spLocks noGrp="1"/>
          </p:cNvSpPr>
          <p:nvPr>
            <p:ph type="ftr" sz="quarter" idx="11"/>
          </p:nvPr>
        </p:nvSpPr>
        <p:spPr/>
        <p:txBody>
          <a:bodyPr/>
          <a:lstStyle/>
          <a:p>
            <a:r>
              <a:rPr lang="pt-PT" dirty="0" smtClean="0"/>
              <a:t>Nádia Simões</a:t>
            </a:r>
            <a:endParaRPr lang="pt-PT" dirty="0"/>
          </a:p>
        </p:txBody>
      </p:sp>
      <p:sp>
        <p:nvSpPr>
          <p:cNvPr id="7" name="Slide Number Placeholder 6"/>
          <p:cNvSpPr>
            <a:spLocks noGrp="1"/>
          </p:cNvSpPr>
          <p:nvPr>
            <p:ph type="sldNum" sz="quarter" idx="12"/>
          </p:nvPr>
        </p:nvSpPr>
        <p:spPr/>
        <p:txBody>
          <a:bodyPr/>
          <a:lstStyle/>
          <a:p>
            <a:fld id="{8A9E031F-04AF-4328-9F2D-E49EB98D5335}" type="slidenum">
              <a:rPr lang="pt-PT" smtClean="0"/>
              <a:t>‹nº›</a:t>
            </a:fld>
            <a:endParaRPr lang="pt-PT"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pt-PT" smtClean="0"/>
              <a:t>Clique para editar o estilo</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pt-PT" smtClean="0"/>
              <a:t>Clique para editar o estilo</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Date Placeholder 4"/>
          <p:cNvSpPr>
            <a:spLocks noGrp="1"/>
          </p:cNvSpPr>
          <p:nvPr>
            <p:ph type="dt" sz="half" idx="10"/>
          </p:nvPr>
        </p:nvSpPr>
        <p:spPr/>
        <p:txBody>
          <a:bodyPr/>
          <a:lstStyle/>
          <a:p>
            <a:fld id="{77934514-E166-4699-A243-E2A297EB84F4}" type="datetime4">
              <a:rPr lang="pt-PT" smtClean="0"/>
              <a:t>14 de Maio de 2013</a:t>
            </a:fld>
            <a:endParaRPr lang="pt-PT" dirty="0"/>
          </a:p>
        </p:txBody>
      </p:sp>
      <p:sp>
        <p:nvSpPr>
          <p:cNvPr id="6" name="Footer Placeholder 5"/>
          <p:cNvSpPr>
            <a:spLocks noGrp="1"/>
          </p:cNvSpPr>
          <p:nvPr>
            <p:ph type="ftr" sz="quarter" idx="11"/>
          </p:nvPr>
        </p:nvSpPr>
        <p:spPr/>
        <p:txBody>
          <a:bodyPr/>
          <a:lstStyle/>
          <a:p>
            <a:r>
              <a:rPr lang="pt-PT" dirty="0" smtClean="0"/>
              <a:t>Nádia Simões</a:t>
            </a:r>
            <a:endParaRPr lang="pt-PT" dirty="0"/>
          </a:p>
        </p:txBody>
      </p:sp>
      <p:sp>
        <p:nvSpPr>
          <p:cNvPr id="7" name="Slide Number Placeholder 6"/>
          <p:cNvSpPr>
            <a:spLocks noGrp="1"/>
          </p:cNvSpPr>
          <p:nvPr>
            <p:ph type="sldNum" sz="quarter" idx="12"/>
          </p:nvPr>
        </p:nvSpPr>
        <p:spPr/>
        <p:txBody>
          <a:bodyPr/>
          <a:lstStyle/>
          <a:p>
            <a:fld id="{8A9E031F-04AF-4328-9F2D-E49EB98D5335}" type="slidenum">
              <a:rPr lang="pt-PT" smtClean="0"/>
              <a:t>‹nº›</a:t>
            </a:fld>
            <a:endParaRPr lang="pt-PT"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dirty="0" smtClean="0"/>
              <a:t>Clique no ícone para adicionar uma imagem</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smtClean="0"/>
              <a:t>Clique para editar o estilo</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Date Placeholder 3"/>
          <p:cNvSpPr>
            <a:spLocks noGrp="1"/>
          </p:cNvSpPr>
          <p:nvPr>
            <p:ph type="dt" sz="half" idx="10"/>
          </p:nvPr>
        </p:nvSpPr>
        <p:spPr/>
        <p:txBody>
          <a:bodyPr/>
          <a:lstStyle/>
          <a:p>
            <a:fld id="{F1851A2F-DD25-4CB6-9FF0-2E2021D0E0E9}" type="datetime4">
              <a:rPr lang="pt-PT" smtClean="0"/>
              <a:t>14 de Maio de 2013</a:t>
            </a:fld>
            <a:endParaRPr lang="pt-PT" dirty="0"/>
          </a:p>
        </p:txBody>
      </p:sp>
      <p:sp>
        <p:nvSpPr>
          <p:cNvPr id="5" name="Footer Placeholder 4"/>
          <p:cNvSpPr>
            <a:spLocks noGrp="1"/>
          </p:cNvSpPr>
          <p:nvPr>
            <p:ph type="ftr" sz="quarter" idx="11"/>
          </p:nvPr>
        </p:nvSpPr>
        <p:spPr/>
        <p:txBody>
          <a:bodyPr/>
          <a:lstStyle/>
          <a:p>
            <a:r>
              <a:rPr lang="pt-PT" dirty="0" smtClean="0"/>
              <a:t>Nádia Simões</a:t>
            </a:r>
            <a:endParaRPr lang="pt-PT" dirty="0"/>
          </a:p>
        </p:txBody>
      </p:sp>
      <p:sp>
        <p:nvSpPr>
          <p:cNvPr id="6" name="Slide Number Placeholder 5"/>
          <p:cNvSpPr>
            <a:spLocks noGrp="1"/>
          </p:cNvSpPr>
          <p:nvPr>
            <p:ph type="sldNum" sz="quarter" idx="12"/>
          </p:nvPr>
        </p:nvSpPr>
        <p:spPr/>
        <p:txBody>
          <a:bodyPr/>
          <a:lstStyle/>
          <a:p>
            <a:fld id="{8A9E031F-04AF-4328-9F2D-E49EB98D5335}" type="slidenum">
              <a:rPr lang="pt-PT" smtClean="0"/>
              <a:t>‹nº›</a:t>
            </a:fld>
            <a:endParaRPr lang="pt-PT"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e texto">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93568BC6-3DF1-4DFB-8F58-C2761E97755C}" type="datetime4">
              <a:rPr lang="pt-PT" smtClean="0"/>
              <a:t>14 de Maio de 2013</a:t>
            </a:fld>
            <a:endParaRPr lang="pt-PT" dirty="0"/>
          </a:p>
        </p:txBody>
      </p:sp>
      <p:sp>
        <p:nvSpPr>
          <p:cNvPr id="5" name="Footer Placeholder 4"/>
          <p:cNvSpPr>
            <a:spLocks noGrp="1"/>
          </p:cNvSpPr>
          <p:nvPr>
            <p:ph type="ftr" sz="quarter" idx="11"/>
          </p:nvPr>
        </p:nvSpPr>
        <p:spPr/>
        <p:txBody>
          <a:bodyPr/>
          <a:lstStyle/>
          <a:p>
            <a:r>
              <a:rPr lang="pt-PT" dirty="0" smtClean="0"/>
              <a:t>Nádia Simões</a:t>
            </a:r>
            <a:endParaRPr lang="pt-PT" dirty="0"/>
          </a:p>
        </p:txBody>
      </p:sp>
      <p:sp>
        <p:nvSpPr>
          <p:cNvPr id="6" name="Slide Number Placeholder 5"/>
          <p:cNvSpPr>
            <a:spLocks noGrp="1"/>
          </p:cNvSpPr>
          <p:nvPr>
            <p:ph type="sldNum" sz="quarter" idx="12"/>
          </p:nvPr>
        </p:nvSpPr>
        <p:spPr/>
        <p:txBody>
          <a:bodyPr/>
          <a:lstStyle/>
          <a:p>
            <a:fld id="{8A9E031F-04AF-4328-9F2D-E49EB98D5335}" type="slidenum">
              <a:rPr lang="pt-PT" smtClean="0"/>
              <a:t>‹nº›</a:t>
            </a:fld>
            <a:endParaRPr lang="pt-PT"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pt-PT" smtClean="0"/>
              <a:t>Clique para editar o estilo</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pt-PT" smtClean="0"/>
              <a:t>Clique para editar o estilo</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3EC914A-9F19-45DC-BA4A-479A72A4C5AC}" type="datetime4">
              <a:rPr lang="pt-PT" smtClean="0"/>
              <a:t>14 de Maio de 2013</a:t>
            </a:fld>
            <a:endParaRPr lang="pt-PT"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r>
              <a:rPr lang="pt-PT" dirty="0" smtClean="0"/>
              <a:t>Nádia Simões</a:t>
            </a:r>
            <a:endParaRPr lang="pt-PT"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8A9E031F-04AF-4328-9F2D-E49EB98D5335}" type="slidenum">
              <a:rPr lang="pt-PT" smtClean="0"/>
              <a:t>‹nº›</a:t>
            </a:fld>
            <a:endParaRPr lang="pt-PT"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mc:AlternateContent xmlns:mc="http://schemas.openxmlformats.org/markup-compatibility/2006" xmlns:p14="http://schemas.microsoft.com/office/powerpoint/2010/main">
    <mc:Choice Requires="p14">
      <p:transition p14:dur="0"/>
    </mc:Choice>
    <mc:Fallback xmlns="">
      <p:transition/>
    </mc:Fallback>
  </mc:AlternateContent>
  <p:hf sldNum="0" hdr="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Documentos_apresenta&#231;&#227;o/Balancete%20inicial%20da%20empresa.docx"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Documentos_apresenta&#231;&#227;o/Balancete%20final%20da%20empresa.docx"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Documentos_apresenta&#231;&#227;o/Balan&#231;o%20final%20da%20empresa.docx"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a:bodyPr>
          <a:lstStyle/>
          <a:p>
            <a:r>
              <a:rPr lang="pt-PT" sz="4000" dirty="0" smtClean="0"/>
              <a:t>Encerramento anual </a:t>
            </a:r>
            <a:r>
              <a:rPr lang="pt-PT" sz="4000" dirty="0"/>
              <a:t>d</a:t>
            </a:r>
            <a:r>
              <a:rPr lang="pt-PT" sz="4000" dirty="0" smtClean="0"/>
              <a:t>as contas  </a:t>
            </a:r>
            <a:endParaRPr lang="pt-PT" sz="4000" dirty="0"/>
          </a:p>
        </p:txBody>
      </p:sp>
      <p:sp>
        <p:nvSpPr>
          <p:cNvPr id="3" name="Subtítulo 2"/>
          <p:cNvSpPr>
            <a:spLocks noGrp="1"/>
          </p:cNvSpPr>
          <p:nvPr>
            <p:ph type="subTitle" idx="1"/>
          </p:nvPr>
        </p:nvSpPr>
        <p:spPr/>
        <p:txBody>
          <a:bodyPr>
            <a:normAutofit lnSpcReduction="10000"/>
          </a:bodyPr>
          <a:lstStyle/>
          <a:p>
            <a:r>
              <a:rPr lang="pt-PT" dirty="0">
                <a:solidFill>
                  <a:srgbClr val="0070C0"/>
                </a:solidFill>
              </a:rPr>
              <a:t>Prestação de contas e encerramento do exercício </a:t>
            </a:r>
            <a:r>
              <a:rPr lang="pt-PT" dirty="0" smtClean="0">
                <a:solidFill>
                  <a:srgbClr val="0070C0"/>
                </a:solidFill>
              </a:rPr>
              <a:t>económico</a:t>
            </a:r>
          </a:p>
          <a:p>
            <a:endParaRPr lang="pt-PT" dirty="0">
              <a:solidFill>
                <a:srgbClr val="0070C0"/>
              </a:solidFill>
            </a:endParaRPr>
          </a:p>
          <a:p>
            <a:r>
              <a:rPr lang="pt-PT" sz="2400" b="1" dirty="0" smtClean="0">
                <a:solidFill>
                  <a:schemeClr val="tx2">
                    <a:lumMod val="75000"/>
                  </a:schemeClr>
                </a:solidFill>
                <a:latin typeface="Berlin Sans FB Demi" pitchFamily="34" charset="0"/>
                <a:cs typeface="Aharoni" pitchFamily="2" charset="-79"/>
              </a:rPr>
              <a:t>PROVA DE APTIDÃO PROFISSIONAL </a:t>
            </a:r>
            <a:endParaRPr lang="pt-PT" sz="2400" b="1" dirty="0">
              <a:solidFill>
                <a:schemeClr val="tx2">
                  <a:lumMod val="75000"/>
                </a:schemeClr>
              </a:solidFill>
              <a:latin typeface="Berlin Sans FB Demi" pitchFamily="34" charset="0"/>
              <a:cs typeface="Aharoni" pitchFamily="2" charset="-79"/>
            </a:endParaRPr>
          </a:p>
        </p:txBody>
      </p:sp>
      <p:pic>
        <p:nvPicPr>
          <p:cNvPr id="5" name="Imagem 4" descr="LogoTipoNovo"/>
          <p:cNvPicPr/>
          <p:nvPr/>
        </p:nvPicPr>
        <p:blipFill>
          <a:blip r:embed="rId3">
            <a:extLst>
              <a:ext uri="{BEBA8EAE-BF5A-486C-A8C5-ECC9F3942E4B}">
                <a14:imgProps xmlns:a14="http://schemas.microsoft.com/office/drawing/2010/main">
                  <a14:imgLayer r:embed="rId4">
                    <a14:imgEffect>
                      <a14:backgroundRemoval t="0" b="100000" l="4520" r="100000"/>
                    </a14:imgEffect>
                  </a14:imgLayer>
                </a14:imgProps>
              </a:ext>
            </a:extLst>
          </a:blip>
          <a:srcRect/>
          <a:stretch>
            <a:fillRect/>
          </a:stretch>
        </p:blipFill>
        <p:spPr bwMode="auto">
          <a:xfrm>
            <a:off x="1272816" y="1195881"/>
            <a:ext cx="1224136" cy="792088"/>
          </a:xfrm>
          <a:prstGeom prst="rect">
            <a:avLst/>
          </a:prstGeom>
          <a:noFill/>
        </p:spPr>
      </p:pic>
      <p:sp>
        <p:nvSpPr>
          <p:cNvPr id="6" name="Rectângulo 5"/>
          <p:cNvSpPr/>
          <p:nvPr/>
        </p:nvSpPr>
        <p:spPr>
          <a:xfrm>
            <a:off x="2317458" y="1268760"/>
            <a:ext cx="4572000" cy="646331"/>
          </a:xfrm>
          <a:prstGeom prst="rect">
            <a:avLst/>
          </a:prstGeom>
        </p:spPr>
        <p:txBody>
          <a:bodyPr>
            <a:spAutoFit/>
          </a:bodyPr>
          <a:lstStyle/>
          <a:p>
            <a:pPr algn="ctr"/>
            <a:r>
              <a:rPr lang="pt-PT" b="1" dirty="0"/>
              <a:t>Escola Profissional Vasconcellos Lebre</a:t>
            </a:r>
            <a:endParaRPr lang="pt-PT" dirty="0"/>
          </a:p>
          <a:p>
            <a:pPr algn="ctr"/>
            <a:r>
              <a:rPr lang="pt-PT" b="1" dirty="0"/>
              <a:t>Ciclo de formação 2010/2013</a:t>
            </a:r>
            <a:endParaRPr lang="pt-PT" dirty="0"/>
          </a:p>
        </p:txBody>
      </p:sp>
      <p:pic>
        <p:nvPicPr>
          <p:cNvPr id="8" name="Imagem 7" descr="POPH_2012_Final"/>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32240" y="6321514"/>
            <a:ext cx="2185035" cy="312420"/>
          </a:xfrm>
          <a:prstGeom prst="rect">
            <a:avLst/>
          </a:prstGeom>
          <a:noFill/>
        </p:spPr>
      </p:pic>
      <p:sp>
        <p:nvSpPr>
          <p:cNvPr id="9" name="CaixaDeTexto 8"/>
          <p:cNvSpPr txBox="1"/>
          <p:nvPr/>
        </p:nvSpPr>
        <p:spPr>
          <a:xfrm>
            <a:off x="270154" y="5709993"/>
            <a:ext cx="4032448" cy="923330"/>
          </a:xfrm>
          <a:prstGeom prst="rect">
            <a:avLst/>
          </a:prstGeom>
          <a:noFill/>
        </p:spPr>
        <p:txBody>
          <a:bodyPr wrap="square" rtlCol="0">
            <a:spAutoFit/>
          </a:bodyPr>
          <a:lstStyle/>
          <a:p>
            <a:r>
              <a:rPr lang="pt-PT" dirty="0" smtClean="0"/>
              <a:t>Nádia Cristina Oliveira Simões </a:t>
            </a:r>
          </a:p>
          <a:p>
            <a:endParaRPr lang="pt-PT" dirty="0" smtClean="0"/>
          </a:p>
          <a:p>
            <a:r>
              <a:rPr lang="pt-PT" dirty="0" smtClean="0"/>
              <a:t>Técnico de Contabilidade</a:t>
            </a:r>
            <a:endParaRPr lang="pt-PT" dirty="0"/>
          </a:p>
        </p:txBody>
      </p:sp>
    </p:spTree>
    <p:extLst>
      <p:ext uri="{BB962C8B-B14F-4D97-AF65-F5344CB8AC3E}">
        <p14:creationId xmlns:p14="http://schemas.microsoft.com/office/powerpoint/2010/main" val="25452554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normAutofit/>
          </a:bodyPr>
          <a:lstStyle/>
          <a:p>
            <a:pPr>
              <a:lnSpc>
                <a:spcPct val="150000"/>
              </a:lnSpc>
            </a:pPr>
            <a:endParaRPr lang="pt-PT" sz="2500" dirty="0" smtClean="0"/>
          </a:p>
          <a:p>
            <a:pPr>
              <a:lnSpc>
                <a:spcPct val="150000"/>
              </a:lnSpc>
            </a:pPr>
            <a:r>
              <a:rPr lang="pt-PT" sz="2500" dirty="0" smtClean="0"/>
              <a:t>Procedimentos no fim de cada exercício económico</a:t>
            </a:r>
          </a:p>
          <a:p>
            <a:pPr marL="0" indent="0">
              <a:lnSpc>
                <a:spcPct val="150000"/>
              </a:lnSpc>
              <a:buNone/>
            </a:pPr>
            <a:endParaRPr lang="pt-PT" sz="2500" dirty="0"/>
          </a:p>
          <a:p>
            <a:pPr marL="0" indent="0" algn="r">
              <a:lnSpc>
                <a:spcPct val="150000"/>
              </a:lnSpc>
              <a:buNone/>
            </a:pPr>
            <a:r>
              <a:rPr lang="pt-PT" sz="2800" b="1" dirty="0" smtClean="0"/>
              <a:t>“Prestação anual de contas”</a:t>
            </a:r>
          </a:p>
        </p:txBody>
      </p:sp>
      <p:sp>
        <p:nvSpPr>
          <p:cNvPr id="4" name="Marcador de Posição da Data 3"/>
          <p:cNvSpPr>
            <a:spLocks noGrp="1"/>
          </p:cNvSpPr>
          <p:nvPr>
            <p:ph type="dt" sz="half" idx="10"/>
          </p:nvPr>
        </p:nvSpPr>
        <p:spPr/>
        <p:txBody>
          <a:bodyPr/>
          <a:lstStyle/>
          <a:p>
            <a:fld id="{78E9AD3D-C787-44F2-8E0D-FD33F12A09B2}" type="datetime4">
              <a:rPr lang="pt-PT" smtClean="0"/>
              <a:t>14 de Maio de 2013</a:t>
            </a:fld>
            <a:endParaRPr lang="pt-PT" dirty="0"/>
          </a:p>
        </p:txBody>
      </p:sp>
      <p:sp>
        <p:nvSpPr>
          <p:cNvPr id="5" name="Marcador de Posição do Rodapé 4"/>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do tema</a:t>
            </a:r>
            <a:endParaRPr lang="pt-PT" dirty="0"/>
          </a:p>
        </p:txBody>
      </p:sp>
    </p:spTree>
    <p:extLst>
      <p:ext uri="{BB962C8B-B14F-4D97-AF65-F5344CB8AC3E}">
        <p14:creationId xmlns:p14="http://schemas.microsoft.com/office/powerpoint/2010/main" val="41319263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normAutofit/>
          </a:bodyPr>
          <a:lstStyle/>
          <a:p>
            <a:endParaRPr lang="pt-PT" b="1" dirty="0" smtClean="0"/>
          </a:p>
          <a:p>
            <a:r>
              <a:rPr lang="pt-PT" b="1" dirty="0" smtClean="0"/>
              <a:t>Artigo </a:t>
            </a:r>
            <a:r>
              <a:rPr lang="pt-PT" b="1" dirty="0"/>
              <a:t>n.º 62 </a:t>
            </a:r>
            <a:r>
              <a:rPr lang="pt-PT" b="1" dirty="0" smtClean="0"/>
              <a:t>– CSC - Obrigatoriedade </a:t>
            </a:r>
            <a:r>
              <a:rPr lang="pt-PT" b="1" dirty="0"/>
              <a:t>do </a:t>
            </a:r>
            <a:r>
              <a:rPr lang="pt-PT" b="1" dirty="0" smtClean="0"/>
              <a:t>balanço</a:t>
            </a:r>
          </a:p>
          <a:p>
            <a:endParaRPr lang="pt-PT" b="1" dirty="0" smtClean="0"/>
          </a:p>
          <a:p>
            <a:pPr marL="0" indent="0">
              <a:buNone/>
            </a:pPr>
            <a:endParaRPr lang="pt-PT" b="1" dirty="0"/>
          </a:p>
          <a:p>
            <a:r>
              <a:rPr lang="pt-PT" b="1" dirty="0"/>
              <a:t>Artigo n.º 67 </a:t>
            </a:r>
            <a:r>
              <a:rPr lang="pt-PT" b="1" dirty="0" smtClean="0"/>
              <a:t>– CC - Falta </a:t>
            </a:r>
            <a:r>
              <a:rPr lang="pt-PT" b="1" dirty="0"/>
              <a:t>de apresentação das contas e de deliberação sobre elas</a:t>
            </a:r>
            <a:endParaRPr lang="pt-PT" dirty="0"/>
          </a:p>
        </p:txBody>
      </p:sp>
      <p:sp>
        <p:nvSpPr>
          <p:cNvPr id="4" name="Marcador de Posição da Data 3"/>
          <p:cNvSpPr>
            <a:spLocks noGrp="1"/>
          </p:cNvSpPr>
          <p:nvPr>
            <p:ph type="dt" sz="half" idx="10"/>
          </p:nvPr>
        </p:nvSpPr>
        <p:spPr/>
        <p:txBody>
          <a:bodyPr/>
          <a:lstStyle/>
          <a:p>
            <a:fld id="{3EB6895C-1380-4523-83A5-29FA67BB7876}" type="datetime4">
              <a:rPr lang="pt-PT" smtClean="0"/>
              <a:t>14 de Maio de 2013</a:t>
            </a:fld>
            <a:endParaRPr lang="pt-PT" dirty="0"/>
          </a:p>
        </p:txBody>
      </p:sp>
      <p:sp>
        <p:nvSpPr>
          <p:cNvPr id="5" name="Marcador de Posição do Rodapé 4"/>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das c0ntas </a:t>
            </a:r>
            <a:endParaRPr lang="pt-PT" dirty="0"/>
          </a:p>
        </p:txBody>
      </p:sp>
    </p:spTree>
    <p:extLst>
      <p:ext uri="{BB962C8B-B14F-4D97-AF65-F5344CB8AC3E}">
        <p14:creationId xmlns:p14="http://schemas.microsoft.com/office/powerpoint/2010/main" val="6569933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normAutofit/>
          </a:bodyPr>
          <a:lstStyle/>
          <a:p>
            <a:pPr marL="0" indent="0">
              <a:lnSpc>
                <a:spcPct val="160000"/>
              </a:lnSpc>
              <a:buNone/>
            </a:pPr>
            <a:r>
              <a:rPr lang="pt-PT" b="1" dirty="0" smtClean="0"/>
              <a:t>Objetivos: </a:t>
            </a:r>
            <a:endParaRPr lang="pt-PT" b="1" dirty="0"/>
          </a:p>
          <a:p>
            <a:pPr marL="0" indent="0">
              <a:lnSpc>
                <a:spcPct val="160000"/>
              </a:lnSpc>
              <a:buNone/>
            </a:pPr>
            <a:r>
              <a:rPr lang="pt-PT" dirty="0" smtClean="0"/>
              <a:t>1 - </a:t>
            </a:r>
            <a:r>
              <a:rPr lang="pt-PT" dirty="0"/>
              <a:t>P</a:t>
            </a:r>
            <a:r>
              <a:rPr lang="pt-PT" dirty="0" smtClean="0"/>
              <a:t>restação </a:t>
            </a:r>
            <a:r>
              <a:rPr lang="pt-PT" dirty="0"/>
              <a:t>de contas ao </a:t>
            </a:r>
            <a:r>
              <a:rPr lang="pt-PT" dirty="0" smtClean="0"/>
              <a:t>fisco</a:t>
            </a:r>
          </a:p>
          <a:p>
            <a:pPr marL="0" indent="0">
              <a:lnSpc>
                <a:spcPct val="160000"/>
              </a:lnSpc>
              <a:buNone/>
            </a:pPr>
            <a:r>
              <a:rPr lang="pt-PT" dirty="0" smtClean="0"/>
              <a:t>2 - Prestação </a:t>
            </a:r>
            <a:r>
              <a:rPr lang="pt-PT" dirty="0"/>
              <a:t>de contas para efeitos de </a:t>
            </a:r>
            <a:r>
              <a:rPr lang="pt-PT" dirty="0" smtClean="0"/>
              <a:t>gestão</a:t>
            </a:r>
            <a:endParaRPr lang="pt-PT" dirty="0"/>
          </a:p>
          <a:p>
            <a:endParaRPr lang="pt-PT" dirty="0"/>
          </a:p>
        </p:txBody>
      </p:sp>
      <p:sp>
        <p:nvSpPr>
          <p:cNvPr id="4" name="Marcador de Posição da Data 3"/>
          <p:cNvSpPr>
            <a:spLocks noGrp="1"/>
          </p:cNvSpPr>
          <p:nvPr>
            <p:ph type="dt" sz="half" idx="10"/>
          </p:nvPr>
        </p:nvSpPr>
        <p:spPr/>
        <p:txBody>
          <a:bodyPr/>
          <a:lstStyle/>
          <a:p>
            <a:fld id="{6BC4910E-1552-4848-831B-D359094BC32A}" type="datetime4">
              <a:rPr lang="pt-PT" smtClean="0"/>
              <a:t>14 de Maio de 2013</a:t>
            </a:fld>
            <a:endParaRPr lang="pt-PT" dirty="0"/>
          </a:p>
        </p:txBody>
      </p:sp>
      <p:sp>
        <p:nvSpPr>
          <p:cNvPr id="5" name="Marcador de Posição do Rodapé 4"/>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das contas</a:t>
            </a:r>
            <a:endParaRPr lang="pt-PT" dirty="0"/>
          </a:p>
        </p:txBody>
      </p:sp>
    </p:spTree>
    <p:extLst>
      <p:ext uri="{BB962C8B-B14F-4D97-AF65-F5344CB8AC3E}">
        <p14:creationId xmlns:p14="http://schemas.microsoft.com/office/powerpoint/2010/main" val="19616650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normAutofit/>
          </a:bodyPr>
          <a:lstStyle/>
          <a:p>
            <a:pPr>
              <a:lnSpc>
                <a:spcPct val="170000"/>
              </a:lnSpc>
              <a:buFontTx/>
              <a:buChar char="-"/>
            </a:pPr>
            <a:r>
              <a:rPr lang="pt-PT" b="1" dirty="0" smtClean="0"/>
              <a:t>O BALANÇO</a:t>
            </a:r>
            <a:endParaRPr lang="pt-PT" b="1" dirty="0"/>
          </a:p>
          <a:p>
            <a:pPr>
              <a:lnSpc>
                <a:spcPct val="170000"/>
              </a:lnSpc>
              <a:buFontTx/>
              <a:buChar char="-"/>
            </a:pPr>
            <a:r>
              <a:rPr lang="pt-PT" b="1" dirty="0" smtClean="0"/>
              <a:t>A </a:t>
            </a:r>
            <a:r>
              <a:rPr lang="pt-PT" b="1" dirty="0"/>
              <a:t>DEMONSTRAÇÃO DE </a:t>
            </a:r>
            <a:r>
              <a:rPr lang="pt-PT" b="1" dirty="0" smtClean="0"/>
              <a:t>RESULTADOS</a:t>
            </a:r>
          </a:p>
          <a:p>
            <a:pPr>
              <a:lnSpc>
                <a:spcPct val="170000"/>
              </a:lnSpc>
              <a:buFontTx/>
              <a:buChar char="-"/>
            </a:pPr>
            <a:r>
              <a:rPr lang="pt-PT" b="1" dirty="0" smtClean="0"/>
              <a:t>O ANEXO DO BALANÇO 		</a:t>
            </a:r>
            <a:endParaRPr lang="pt-PT" dirty="0"/>
          </a:p>
        </p:txBody>
      </p:sp>
      <p:sp>
        <p:nvSpPr>
          <p:cNvPr id="4" name="Marcador de Posição da Data 3"/>
          <p:cNvSpPr>
            <a:spLocks noGrp="1"/>
          </p:cNvSpPr>
          <p:nvPr>
            <p:ph type="dt" sz="half" idx="10"/>
          </p:nvPr>
        </p:nvSpPr>
        <p:spPr/>
        <p:txBody>
          <a:bodyPr/>
          <a:lstStyle/>
          <a:p>
            <a:fld id="{FD602238-29F7-4D65-82D3-D0B41925058B}" type="datetime4">
              <a:rPr lang="pt-PT" smtClean="0"/>
              <a:t>14 de Maio de 2013</a:t>
            </a:fld>
            <a:endParaRPr lang="pt-PT" dirty="0"/>
          </a:p>
        </p:txBody>
      </p:sp>
      <p:sp>
        <p:nvSpPr>
          <p:cNvPr id="5" name="Marcador de Posição do Rodapé 4"/>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de contas</a:t>
            </a:r>
            <a:endParaRPr lang="pt-PT" dirty="0"/>
          </a:p>
        </p:txBody>
      </p:sp>
    </p:spTree>
    <p:extLst>
      <p:ext uri="{BB962C8B-B14F-4D97-AF65-F5344CB8AC3E}">
        <p14:creationId xmlns:p14="http://schemas.microsoft.com/office/powerpoint/2010/main" val="21747569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539552" y="2780928"/>
            <a:ext cx="7408333" cy="3450696"/>
          </a:xfrm>
        </p:spPr>
        <p:txBody>
          <a:bodyPr/>
          <a:lstStyle/>
          <a:p>
            <a:pPr>
              <a:lnSpc>
                <a:spcPct val="150000"/>
              </a:lnSpc>
            </a:pPr>
            <a:r>
              <a:rPr lang="pt-PT" sz="2400" dirty="0"/>
              <a:t>A informação financeira consiste em toda e informação contabilística sobre as atividades de um indivíduo ou de uma organização (como </a:t>
            </a:r>
            <a:r>
              <a:rPr lang="pt-PT" sz="2400" dirty="0" smtClean="0"/>
              <a:t>uma empresa</a:t>
            </a:r>
            <a:r>
              <a:rPr lang="pt-PT" sz="2400" dirty="0"/>
              <a:t>), no seu todo ou em parte</a:t>
            </a:r>
            <a:r>
              <a:rPr lang="pt-PT" sz="2400" dirty="0" smtClean="0"/>
              <a:t>.</a:t>
            </a:r>
          </a:p>
          <a:p>
            <a:endParaRPr lang="pt-PT" sz="2400" dirty="0"/>
          </a:p>
          <a:p>
            <a:endParaRPr lang="pt-PT" dirty="0"/>
          </a:p>
        </p:txBody>
      </p:sp>
      <p:sp>
        <p:nvSpPr>
          <p:cNvPr id="5" name="Marcador de Posição da Data 4"/>
          <p:cNvSpPr>
            <a:spLocks noGrp="1"/>
          </p:cNvSpPr>
          <p:nvPr>
            <p:ph type="dt" sz="half" idx="10"/>
          </p:nvPr>
        </p:nvSpPr>
        <p:spPr/>
        <p:txBody>
          <a:bodyPr/>
          <a:lstStyle/>
          <a:p>
            <a:fld id="{AC17998F-CBF6-492D-B28A-DD0D477099EA}" type="datetime4">
              <a:rPr lang="pt-PT" smtClean="0"/>
              <a:t>14 de Maio de 2013</a:t>
            </a:fld>
            <a:endParaRPr lang="pt-PT" dirty="0"/>
          </a:p>
        </p:txBody>
      </p:sp>
      <p:sp>
        <p:nvSpPr>
          <p:cNvPr id="6" name="Marcador de Posição do Rodapé 5"/>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das contas</a:t>
            </a:r>
            <a:endParaRPr lang="pt-PT" dirty="0"/>
          </a:p>
        </p:txBody>
      </p:sp>
      <p:graphicFrame>
        <p:nvGraphicFramePr>
          <p:cNvPr id="4" name="Diagrama 3"/>
          <p:cNvGraphicFramePr/>
          <p:nvPr>
            <p:extLst>
              <p:ext uri="{D42A27DB-BD31-4B8C-83A1-F6EECF244321}">
                <p14:modId xmlns:p14="http://schemas.microsoft.com/office/powerpoint/2010/main" val="561120091"/>
              </p:ext>
            </p:extLst>
          </p:nvPr>
        </p:nvGraphicFramePr>
        <p:xfrm>
          <a:off x="683568" y="2420888"/>
          <a:ext cx="7848872" cy="3728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47240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3">
                                            <p:txEl>
                                              <p:pRg st="0" end="0"/>
                                            </p:txEl>
                                          </p:spTgt>
                                        </p:tgtEl>
                                      </p:cBhvr>
                                    </p:animEffect>
                                    <p:set>
                                      <p:cBhvr>
                                        <p:cTn id="7" dur="1" fill="hold">
                                          <p:stCondLst>
                                            <p:cond delay="499"/>
                                          </p:stCondLst>
                                        </p:cTn>
                                        <p:tgtEl>
                                          <p:spTgt spid="3">
                                            <p:txEl>
                                              <p:pRg st="0" end="0"/>
                                            </p:txEl>
                                          </p:spTgt>
                                        </p:tgtEl>
                                        <p:attrNameLst>
                                          <p:attrName>style.visibility</p:attrName>
                                        </p:attrNameLst>
                                      </p:cBhvr>
                                      <p:to>
                                        <p:strVal val="hidden"/>
                                      </p:to>
                                    </p:se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700"/>
                                        <p:tgtEl>
                                          <p:spTgt spid="4"/>
                                        </p:tgtEl>
                                      </p:cBhvr>
                                    </p:animEffect>
                                    <p:anim calcmode="lin" valueType="num">
                                      <p:cBhvr>
                                        <p:cTn id="12" dur="700" fill="hold"/>
                                        <p:tgtEl>
                                          <p:spTgt spid="4"/>
                                        </p:tgtEl>
                                        <p:attrNameLst>
                                          <p:attrName>ppt_x</p:attrName>
                                        </p:attrNameLst>
                                      </p:cBhvr>
                                      <p:tavLst>
                                        <p:tav tm="0">
                                          <p:val>
                                            <p:strVal val="#ppt_x"/>
                                          </p:val>
                                        </p:tav>
                                        <p:tav tm="100000">
                                          <p:val>
                                            <p:strVal val="#ppt_x"/>
                                          </p:val>
                                        </p:tav>
                                      </p:tavLst>
                                    </p:anim>
                                    <p:anim calcmode="lin" valueType="num">
                                      <p:cBhvr>
                                        <p:cTn id="13" dur="7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Caraterísticas qualitativas </a:t>
            </a:r>
          </a:p>
          <a:p>
            <a:endParaRPr lang="pt-PT" dirty="0"/>
          </a:p>
          <a:p>
            <a:r>
              <a:rPr lang="pt-PT" dirty="0" smtClean="0"/>
              <a:t>Normas Contabilísticas e de Relato Financeiro </a:t>
            </a:r>
            <a:endParaRPr lang="pt-PT"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
        <p:nvSpPr>
          <p:cNvPr id="5" name="Título 4"/>
          <p:cNvSpPr>
            <a:spLocks noGrp="1"/>
          </p:cNvSpPr>
          <p:nvPr>
            <p:ph type="title"/>
          </p:nvPr>
        </p:nvSpPr>
        <p:spPr/>
        <p:txBody>
          <a:bodyPr/>
          <a:lstStyle/>
          <a:p>
            <a:r>
              <a:rPr lang="pt-PT" dirty="0" smtClean="0"/>
              <a:t>Apresentação das contas </a:t>
            </a:r>
            <a:endParaRPr lang="pt-PT" dirty="0"/>
          </a:p>
        </p:txBody>
      </p:sp>
    </p:spTree>
    <p:extLst>
      <p:ext uri="{BB962C8B-B14F-4D97-AF65-F5344CB8AC3E}">
        <p14:creationId xmlns:p14="http://schemas.microsoft.com/office/powerpoint/2010/main" val="16085481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ncrypted-tbn1.gstatic.com/images?q=tbn:ANd9GcRgZWs6ez08p27pnmanRTnh9p_yx0VRg1cf1ubx2vj17wxsXp3P"/>
          <p:cNvPicPr>
            <a:picLocks noChangeAspect="1" noChangeArrowheads="1"/>
          </p:cNvPicPr>
          <p:nvPr/>
        </p:nvPicPr>
        <p:blipFill rotWithShape="1">
          <a:blip r:embed="rId3">
            <a:extLst>
              <a:ext uri="{28A0092B-C50C-407E-A947-70E740481C1C}">
                <a14:useLocalDpi xmlns:a14="http://schemas.microsoft.com/office/drawing/2010/main" val="0"/>
              </a:ext>
            </a:extLst>
          </a:blip>
          <a:srcRect l="16136" t="10020" r="18531" b="9314"/>
          <a:stretch/>
        </p:blipFill>
        <p:spPr bwMode="auto">
          <a:xfrm>
            <a:off x="7380312" y="2420888"/>
            <a:ext cx="1613520" cy="19922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Marcador de Posição de Conteúdo 2"/>
          <p:cNvSpPr>
            <a:spLocks noGrp="1"/>
          </p:cNvSpPr>
          <p:nvPr>
            <p:ph idx="1"/>
          </p:nvPr>
        </p:nvSpPr>
        <p:spPr>
          <a:xfrm>
            <a:off x="827584" y="2924944"/>
            <a:ext cx="3672408" cy="3384376"/>
          </a:xfrm>
        </p:spPr>
        <p:txBody>
          <a:bodyPr>
            <a:normAutofit/>
          </a:bodyPr>
          <a:lstStyle/>
          <a:p>
            <a:pPr>
              <a:lnSpc>
                <a:spcPct val="150000"/>
              </a:lnSpc>
            </a:pPr>
            <a:r>
              <a:rPr lang="pt-PT" sz="2500" dirty="0" smtClean="0"/>
              <a:t>Reconhecimento </a:t>
            </a:r>
          </a:p>
          <a:p>
            <a:pPr>
              <a:lnSpc>
                <a:spcPct val="150000"/>
              </a:lnSpc>
            </a:pPr>
            <a:r>
              <a:rPr lang="pt-PT" sz="2500" dirty="0"/>
              <a:t>Mensuração </a:t>
            </a:r>
            <a:endParaRPr lang="pt-PT" sz="2500" dirty="0" smtClean="0"/>
          </a:p>
          <a:p>
            <a:pPr>
              <a:lnSpc>
                <a:spcPct val="150000"/>
              </a:lnSpc>
            </a:pPr>
            <a:r>
              <a:rPr lang="pt-PT" sz="2500" dirty="0"/>
              <a:t>Apresentação </a:t>
            </a:r>
          </a:p>
          <a:p>
            <a:pPr>
              <a:lnSpc>
                <a:spcPct val="150000"/>
              </a:lnSpc>
            </a:pPr>
            <a:r>
              <a:rPr lang="pt-PT" sz="2500" dirty="0"/>
              <a:t>Divulgação </a:t>
            </a:r>
          </a:p>
          <a:p>
            <a:pPr>
              <a:lnSpc>
                <a:spcPct val="150000"/>
              </a:lnSpc>
            </a:pPr>
            <a:endParaRPr lang="pt-PT" sz="2500" dirty="0"/>
          </a:p>
          <a:p>
            <a:pPr marL="0" indent="0">
              <a:lnSpc>
                <a:spcPct val="150000"/>
              </a:lnSpc>
              <a:buNone/>
            </a:pPr>
            <a:endParaRPr lang="pt-PT" sz="2500" dirty="0" smtClean="0"/>
          </a:p>
          <a:p>
            <a:pPr marL="0" indent="0">
              <a:lnSpc>
                <a:spcPct val="150000"/>
              </a:lnSpc>
              <a:buNone/>
            </a:pPr>
            <a:endParaRPr lang="pt-PT" sz="2500" dirty="0" smtClean="0"/>
          </a:p>
          <a:p>
            <a:endParaRPr lang="pt-PT" dirty="0"/>
          </a:p>
        </p:txBody>
      </p:sp>
      <p:sp>
        <p:nvSpPr>
          <p:cNvPr id="4" name="Marcador de Posição da Data 3"/>
          <p:cNvSpPr>
            <a:spLocks noGrp="1"/>
          </p:cNvSpPr>
          <p:nvPr>
            <p:ph type="dt" sz="half" idx="10"/>
          </p:nvPr>
        </p:nvSpPr>
        <p:spPr/>
        <p:txBody>
          <a:bodyPr/>
          <a:lstStyle/>
          <a:p>
            <a:fld id="{300B7000-BF5F-4145-815C-EB7462B90109}" type="datetime4">
              <a:rPr lang="pt-PT" smtClean="0"/>
              <a:t>14 de Maio de 2013</a:t>
            </a:fld>
            <a:endParaRPr lang="pt-PT" dirty="0"/>
          </a:p>
        </p:txBody>
      </p:sp>
      <p:sp>
        <p:nvSpPr>
          <p:cNvPr id="5" name="Marcador de Posição do Rodapé 4"/>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das contas</a:t>
            </a:r>
            <a:endParaRPr lang="pt-PT" dirty="0"/>
          </a:p>
        </p:txBody>
      </p:sp>
      <p:pic>
        <p:nvPicPr>
          <p:cNvPr id="7" name="Picture 2" descr="http://2.bp.blogspot.com/_dveU3hrk6Ck/TPJ58lX5ekI/AAAAAAAAAKU/ZH0EFzvR6wI/s1600/divulgar+2.jpg"/>
          <p:cNvPicPr>
            <a:picLocks noChangeAspect="1" noChangeArrowheads="1"/>
          </p:cNvPicPr>
          <p:nvPr/>
        </p:nvPicPr>
        <p:blipFill rotWithShape="1">
          <a:blip r:embed="rId4">
            <a:extLst>
              <a:ext uri="{28A0092B-C50C-407E-A947-70E740481C1C}">
                <a14:useLocalDpi xmlns:a14="http://schemas.microsoft.com/office/drawing/2010/main" val="0"/>
              </a:ext>
            </a:extLst>
          </a:blip>
          <a:srcRect l="4877" t="3429" r="4941" b="9015"/>
          <a:stretch/>
        </p:blipFill>
        <p:spPr bwMode="auto">
          <a:xfrm>
            <a:off x="5652120" y="3977584"/>
            <a:ext cx="1584457" cy="1953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CaixaDeTexto 7"/>
          <p:cNvSpPr txBox="1"/>
          <p:nvPr/>
        </p:nvSpPr>
        <p:spPr>
          <a:xfrm>
            <a:off x="492768" y="2201913"/>
            <a:ext cx="4151240"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pt-PT" sz="2400" dirty="0" smtClean="0"/>
              <a:t>Caraterísticas qualitativas</a:t>
            </a:r>
            <a:endParaRPr lang="pt-PT" sz="2400" dirty="0"/>
          </a:p>
        </p:txBody>
      </p:sp>
    </p:spTree>
    <p:extLst>
      <p:ext uri="{BB962C8B-B14F-4D97-AF65-F5344CB8AC3E}">
        <p14:creationId xmlns:p14="http://schemas.microsoft.com/office/powerpoint/2010/main" val="19197030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7CB8C757-E98A-436E-AE88-4C67985B7761}"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8" name="Seta para a direita 7"/>
          <p:cNvSpPr/>
          <p:nvPr/>
        </p:nvSpPr>
        <p:spPr>
          <a:xfrm>
            <a:off x="1361480" y="2492896"/>
            <a:ext cx="6552728" cy="3240360"/>
          </a:xfrm>
          <a:prstGeom prst="rightArrow">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dirty="0"/>
          </a:p>
        </p:txBody>
      </p:sp>
      <p:sp>
        <p:nvSpPr>
          <p:cNvPr id="9" name="Rectângulo 8"/>
          <p:cNvSpPr/>
          <p:nvPr/>
        </p:nvSpPr>
        <p:spPr>
          <a:xfrm>
            <a:off x="35496" y="3569996"/>
            <a:ext cx="2952328" cy="1086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PT" dirty="0" smtClean="0">
                <a:solidFill>
                  <a:schemeClr val="tx2"/>
                </a:solidFill>
                <a:latin typeface="Arial Black" pitchFamily="34" charset="0"/>
                <a:cs typeface="Aharoni" pitchFamily="2" charset="-79"/>
              </a:rPr>
              <a:t>Regularização e retificação das contas movimentadas</a:t>
            </a:r>
            <a:endParaRPr lang="pt-PT" dirty="0">
              <a:solidFill>
                <a:schemeClr val="tx2"/>
              </a:solidFill>
              <a:latin typeface="Arial Black" pitchFamily="34" charset="0"/>
              <a:cs typeface="Aharoni" pitchFamily="2" charset="-79"/>
            </a:endParaRPr>
          </a:p>
        </p:txBody>
      </p:sp>
      <p:sp>
        <p:nvSpPr>
          <p:cNvPr id="10" name="Rectângulo 9"/>
          <p:cNvSpPr/>
          <p:nvPr/>
        </p:nvSpPr>
        <p:spPr>
          <a:xfrm>
            <a:off x="6214864" y="3555144"/>
            <a:ext cx="2952328" cy="1086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PT" dirty="0">
                <a:solidFill>
                  <a:schemeClr val="tx2"/>
                </a:solidFill>
                <a:latin typeface="Arial Black" pitchFamily="34" charset="0"/>
                <a:cs typeface="Aharoni" pitchFamily="2" charset="-79"/>
              </a:rPr>
              <a:t>Balancete</a:t>
            </a:r>
            <a:r>
              <a:rPr lang="pt-PT" dirty="0" smtClean="0">
                <a:solidFill>
                  <a:schemeClr val="tx1"/>
                </a:solidFill>
                <a:latin typeface="Arial Black" pitchFamily="34" charset="0"/>
                <a:cs typeface="Aharoni" pitchFamily="2" charset="-79"/>
              </a:rPr>
              <a:t> </a:t>
            </a:r>
            <a:r>
              <a:rPr lang="pt-PT" dirty="0">
                <a:solidFill>
                  <a:schemeClr val="tx2"/>
                </a:solidFill>
                <a:latin typeface="Arial Black" pitchFamily="34" charset="0"/>
                <a:cs typeface="Aharoni" pitchFamily="2" charset="-79"/>
              </a:rPr>
              <a:t>final</a:t>
            </a:r>
            <a:r>
              <a:rPr lang="pt-PT" dirty="0" smtClean="0">
                <a:solidFill>
                  <a:schemeClr val="tx1"/>
                </a:solidFill>
                <a:latin typeface="Arial Black" pitchFamily="34" charset="0"/>
                <a:cs typeface="Aharoni" pitchFamily="2" charset="-79"/>
              </a:rPr>
              <a:t> </a:t>
            </a:r>
            <a:endParaRPr lang="pt-PT" dirty="0">
              <a:solidFill>
                <a:schemeClr val="tx1"/>
              </a:solidFill>
              <a:latin typeface="Arial Black" pitchFamily="34" charset="0"/>
              <a:cs typeface="Aharoni" pitchFamily="2" charset="-79"/>
            </a:endParaRPr>
          </a:p>
        </p:txBody>
      </p:sp>
      <p:sp>
        <p:nvSpPr>
          <p:cNvPr id="11" name="Rectângulo 10"/>
          <p:cNvSpPr/>
          <p:nvPr/>
        </p:nvSpPr>
        <p:spPr>
          <a:xfrm>
            <a:off x="3347864" y="3558592"/>
            <a:ext cx="2952328" cy="1086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PT" dirty="0">
                <a:solidFill>
                  <a:schemeClr val="tx2"/>
                </a:solidFill>
                <a:latin typeface="Arial Black" pitchFamily="34" charset="0"/>
                <a:cs typeface="Aharoni" pitchFamily="2" charset="-79"/>
              </a:rPr>
              <a:t>Apuramento</a:t>
            </a:r>
            <a:r>
              <a:rPr lang="pt-PT" dirty="0" smtClean="0">
                <a:solidFill>
                  <a:schemeClr val="tx1"/>
                </a:solidFill>
                <a:latin typeface="Arial Black" pitchFamily="34" charset="0"/>
                <a:cs typeface="Aharoni" pitchFamily="2" charset="-79"/>
              </a:rPr>
              <a:t> </a:t>
            </a:r>
            <a:r>
              <a:rPr lang="pt-PT" dirty="0">
                <a:solidFill>
                  <a:schemeClr val="tx2"/>
                </a:solidFill>
                <a:latin typeface="Arial Black" pitchFamily="34" charset="0"/>
                <a:cs typeface="Aharoni" pitchFamily="2" charset="-79"/>
              </a:rPr>
              <a:t>do</a:t>
            </a:r>
            <a:r>
              <a:rPr lang="pt-PT" dirty="0" smtClean="0">
                <a:solidFill>
                  <a:schemeClr val="tx1"/>
                </a:solidFill>
                <a:latin typeface="Arial Black" pitchFamily="34" charset="0"/>
                <a:cs typeface="Aharoni" pitchFamily="2" charset="-79"/>
              </a:rPr>
              <a:t> </a:t>
            </a:r>
            <a:r>
              <a:rPr lang="pt-PT" dirty="0">
                <a:solidFill>
                  <a:schemeClr val="tx2"/>
                </a:solidFill>
                <a:latin typeface="Arial Black" pitchFamily="34" charset="0"/>
                <a:cs typeface="Aharoni" pitchFamily="2" charset="-79"/>
              </a:rPr>
              <a:t>Resultado</a:t>
            </a:r>
            <a:r>
              <a:rPr lang="pt-PT" dirty="0" smtClean="0">
                <a:solidFill>
                  <a:schemeClr val="tx1"/>
                </a:solidFill>
                <a:latin typeface="Arial Black" pitchFamily="34" charset="0"/>
                <a:cs typeface="Aharoni" pitchFamily="2" charset="-79"/>
              </a:rPr>
              <a:t> </a:t>
            </a:r>
            <a:r>
              <a:rPr lang="pt-PT" dirty="0">
                <a:solidFill>
                  <a:schemeClr val="tx2"/>
                </a:solidFill>
                <a:latin typeface="Arial Black" pitchFamily="34" charset="0"/>
                <a:cs typeface="Aharoni" pitchFamily="2" charset="-79"/>
              </a:rPr>
              <a:t>líquido</a:t>
            </a:r>
            <a:r>
              <a:rPr lang="pt-PT" dirty="0" smtClean="0">
                <a:solidFill>
                  <a:schemeClr val="tx1"/>
                </a:solidFill>
                <a:latin typeface="Arial Black" pitchFamily="34" charset="0"/>
                <a:cs typeface="Aharoni" pitchFamily="2" charset="-79"/>
              </a:rPr>
              <a:t> </a:t>
            </a:r>
            <a:r>
              <a:rPr lang="pt-PT" dirty="0">
                <a:solidFill>
                  <a:schemeClr val="tx2"/>
                </a:solidFill>
                <a:latin typeface="Arial Black" pitchFamily="34" charset="0"/>
                <a:cs typeface="Aharoni" pitchFamily="2" charset="-79"/>
              </a:rPr>
              <a:t>do</a:t>
            </a:r>
            <a:r>
              <a:rPr lang="pt-PT" dirty="0" smtClean="0">
                <a:solidFill>
                  <a:schemeClr val="tx1"/>
                </a:solidFill>
                <a:latin typeface="Arial Black" pitchFamily="34" charset="0"/>
                <a:cs typeface="Aharoni" pitchFamily="2" charset="-79"/>
              </a:rPr>
              <a:t> </a:t>
            </a:r>
            <a:r>
              <a:rPr lang="pt-PT" dirty="0" smtClean="0">
                <a:solidFill>
                  <a:schemeClr val="tx2"/>
                </a:solidFill>
                <a:latin typeface="Arial Black" pitchFamily="34" charset="0"/>
                <a:cs typeface="Aharoni" pitchFamily="2" charset="-79"/>
              </a:rPr>
              <a:t>período</a:t>
            </a:r>
            <a:endParaRPr lang="pt-PT" dirty="0">
              <a:solidFill>
                <a:schemeClr val="tx1"/>
              </a:solidFill>
              <a:latin typeface="Arial Black" pitchFamily="34" charset="0"/>
              <a:cs typeface="Aharoni" pitchFamily="2" charset="-79"/>
            </a:endParaRPr>
          </a:p>
        </p:txBody>
      </p:sp>
      <p:sp>
        <p:nvSpPr>
          <p:cNvPr id="13" name="Rectângulo 12"/>
          <p:cNvSpPr/>
          <p:nvPr/>
        </p:nvSpPr>
        <p:spPr>
          <a:xfrm>
            <a:off x="251520" y="332657"/>
            <a:ext cx="8568952" cy="1512168"/>
          </a:xfrm>
          <a:prstGeom prst="rect">
            <a:avLst/>
          </a:prstGeom>
        </p:spPr>
        <p:txBody>
          <a:bodyPr vert="horz" lIns="91440" tIns="45720" rIns="91440" bIns="45720" rtlCol="0" anchor="ctr">
            <a:normAutofit fontScale="97500"/>
          </a:bodyPr>
          <a:lstStyle/>
          <a:p>
            <a:pPr algn="ctr">
              <a:spcBef>
                <a:spcPct val="0"/>
              </a:spcBef>
            </a:pPr>
            <a:r>
              <a:rPr lang="pt-PT" sz="4400" dirty="0">
                <a:solidFill>
                  <a:srgbClr val="FFFFFF"/>
                </a:solidFill>
                <a:latin typeface="+mj-lt"/>
                <a:ea typeface="+mj-ea"/>
                <a:cs typeface="+mj-cs"/>
              </a:rPr>
              <a:t>Operações a efetuar no trabalho de fim de exercício</a:t>
            </a:r>
          </a:p>
        </p:txBody>
      </p:sp>
    </p:spTree>
    <p:extLst>
      <p:ext uri="{BB962C8B-B14F-4D97-AF65-F5344CB8AC3E}">
        <p14:creationId xmlns:p14="http://schemas.microsoft.com/office/powerpoint/2010/main" val="2908524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47622E17-79E0-4948-9723-8AF36DDB60A4}"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Seta para a direita 4"/>
          <p:cNvSpPr/>
          <p:nvPr/>
        </p:nvSpPr>
        <p:spPr>
          <a:xfrm>
            <a:off x="1361480" y="2492896"/>
            <a:ext cx="6552728" cy="3240360"/>
          </a:xfrm>
          <a:prstGeom prst="rightArrow">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dirty="0"/>
          </a:p>
        </p:txBody>
      </p:sp>
      <p:sp>
        <p:nvSpPr>
          <p:cNvPr id="6" name="Rectângulo 5"/>
          <p:cNvSpPr/>
          <p:nvPr/>
        </p:nvSpPr>
        <p:spPr>
          <a:xfrm>
            <a:off x="35496" y="3569996"/>
            <a:ext cx="2952328" cy="1086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PT" dirty="0" smtClean="0">
                <a:solidFill>
                  <a:schemeClr val="tx2"/>
                </a:solidFill>
                <a:latin typeface="Arial Black" pitchFamily="34" charset="0"/>
                <a:cs typeface="Aharoni" pitchFamily="2" charset="-79"/>
              </a:rPr>
              <a:t>Elaboração do Balanço final</a:t>
            </a:r>
            <a:endParaRPr lang="pt-PT" dirty="0">
              <a:solidFill>
                <a:schemeClr val="tx2"/>
              </a:solidFill>
              <a:latin typeface="Arial Black" pitchFamily="34" charset="0"/>
              <a:cs typeface="Aharoni" pitchFamily="2" charset="-79"/>
            </a:endParaRPr>
          </a:p>
        </p:txBody>
      </p:sp>
      <p:sp>
        <p:nvSpPr>
          <p:cNvPr id="7" name="Rectângulo 6"/>
          <p:cNvSpPr/>
          <p:nvPr/>
        </p:nvSpPr>
        <p:spPr>
          <a:xfrm>
            <a:off x="6214864" y="3555144"/>
            <a:ext cx="2952328" cy="1086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PT" dirty="0" smtClean="0">
                <a:solidFill>
                  <a:schemeClr val="tx2"/>
                </a:solidFill>
                <a:latin typeface="Arial Black" pitchFamily="34" charset="0"/>
                <a:cs typeface="Aharoni" pitchFamily="2" charset="-79"/>
              </a:rPr>
              <a:t>ENCERRAMENTO DAS CONTAS</a:t>
            </a:r>
            <a:endParaRPr lang="pt-PT" dirty="0">
              <a:solidFill>
                <a:schemeClr val="tx1"/>
              </a:solidFill>
              <a:latin typeface="Arial Black" pitchFamily="34" charset="0"/>
              <a:cs typeface="Aharoni" pitchFamily="2" charset="-79"/>
            </a:endParaRPr>
          </a:p>
        </p:txBody>
      </p:sp>
      <p:sp>
        <p:nvSpPr>
          <p:cNvPr id="8" name="Rectângulo 7"/>
          <p:cNvSpPr/>
          <p:nvPr/>
        </p:nvSpPr>
        <p:spPr>
          <a:xfrm>
            <a:off x="3126296" y="3558592"/>
            <a:ext cx="2952328" cy="1086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PT" dirty="0">
                <a:solidFill>
                  <a:schemeClr val="tx2"/>
                </a:solidFill>
                <a:latin typeface="Arial Black" pitchFamily="34" charset="0"/>
                <a:cs typeface="Aharoni" pitchFamily="2" charset="-79"/>
              </a:rPr>
              <a:t>Elaboração </a:t>
            </a:r>
            <a:r>
              <a:rPr lang="pt-PT" dirty="0" smtClean="0">
                <a:solidFill>
                  <a:schemeClr val="tx2"/>
                </a:solidFill>
                <a:latin typeface="Arial Black" pitchFamily="34" charset="0"/>
                <a:cs typeface="Aharoni" pitchFamily="2" charset="-79"/>
              </a:rPr>
              <a:t>da Demons. Result. Natureza</a:t>
            </a:r>
            <a:endParaRPr lang="pt-PT" dirty="0">
              <a:solidFill>
                <a:schemeClr val="tx2"/>
              </a:solidFill>
              <a:latin typeface="Arial Black" pitchFamily="34" charset="0"/>
              <a:cs typeface="Aharoni" pitchFamily="2" charset="-79"/>
            </a:endParaRPr>
          </a:p>
        </p:txBody>
      </p:sp>
      <p:sp>
        <p:nvSpPr>
          <p:cNvPr id="10" name="Rectângulo 9"/>
          <p:cNvSpPr/>
          <p:nvPr/>
        </p:nvSpPr>
        <p:spPr>
          <a:xfrm>
            <a:off x="251520" y="332657"/>
            <a:ext cx="8568952" cy="1512168"/>
          </a:xfrm>
          <a:prstGeom prst="rect">
            <a:avLst/>
          </a:prstGeom>
        </p:spPr>
        <p:txBody>
          <a:bodyPr vert="horz" lIns="91440" tIns="45720" rIns="91440" bIns="45720" rtlCol="0" anchor="ctr">
            <a:normAutofit fontScale="97500"/>
          </a:bodyPr>
          <a:lstStyle/>
          <a:p>
            <a:pPr algn="ctr">
              <a:spcBef>
                <a:spcPct val="0"/>
              </a:spcBef>
            </a:pPr>
            <a:r>
              <a:rPr lang="pt-PT" sz="4400" dirty="0">
                <a:solidFill>
                  <a:srgbClr val="FFFFFF"/>
                </a:solidFill>
                <a:latin typeface="+mj-lt"/>
                <a:ea typeface="+mj-ea"/>
                <a:cs typeface="+mj-cs"/>
              </a:rPr>
              <a:t>Operações a efetuar no trabalho de fim de exercício</a:t>
            </a:r>
          </a:p>
        </p:txBody>
      </p:sp>
    </p:spTree>
    <p:extLst>
      <p:ext uri="{BB962C8B-B14F-4D97-AF65-F5344CB8AC3E}">
        <p14:creationId xmlns:p14="http://schemas.microsoft.com/office/powerpoint/2010/main" val="15249197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611560" y="1772816"/>
            <a:ext cx="7560840" cy="791964"/>
          </a:xfrm>
        </p:spPr>
        <p:txBody>
          <a:bodyPr>
            <a:noAutofit/>
          </a:bodyPr>
          <a:lstStyle/>
          <a:p>
            <a:pPr marL="0" lvl="0" indent="0">
              <a:lnSpc>
                <a:spcPct val="170000"/>
              </a:lnSpc>
              <a:buNone/>
            </a:pPr>
            <a:r>
              <a:rPr lang="pt-PT" sz="2000" b="1" dirty="0" smtClean="0"/>
              <a:t> Conferência </a:t>
            </a:r>
            <a:r>
              <a:rPr lang="pt-PT" sz="2000" b="1" dirty="0"/>
              <a:t>dos saldos incluídos no balancete reportado a 31/12</a:t>
            </a:r>
          </a:p>
          <a:p>
            <a:pPr marL="0" indent="0">
              <a:lnSpc>
                <a:spcPct val="170000"/>
              </a:lnSpc>
              <a:buNone/>
            </a:pPr>
            <a:endParaRPr lang="pt-PT" sz="1800" dirty="0" smtClean="0"/>
          </a:p>
        </p:txBody>
      </p:sp>
      <p:sp>
        <p:nvSpPr>
          <p:cNvPr id="4" name="Marcador de Posição da Data 3"/>
          <p:cNvSpPr>
            <a:spLocks noGrp="1"/>
          </p:cNvSpPr>
          <p:nvPr>
            <p:ph type="dt" sz="half" idx="10"/>
          </p:nvPr>
        </p:nvSpPr>
        <p:spPr/>
        <p:txBody>
          <a:bodyPr/>
          <a:lstStyle/>
          <a:p>
            <a:fld id="{E1D40D0B-F5BD-42B5-9BDD-9CB20DF9E836}" type="datetime4">
              <a:rPr lang="pt-PT" smtClean="0"/>
              <a:t>14 de Maio de 2013</a:t>
            </a:fld>
            <a:endParaRPr lang="pt-PT" dirty="0"/>
          </a:p>
        </p:txBody>
      </p:sp>
      <p:sp>
        <p:nvSpPr>
          <p:cNvPr id="5" name="Marcador de Posição do Rodapé 4"/>
          <p:cNvSpPr>
            <a:spLocks noGrp="1"/>
          </p:cNvSpPr>
          <p:nvPr>
            <p:ph type="ftr" sz="quarter" idx="11"/>
          </p:nvPr>
        </p:nvSpPr>
        <p:spPr/>
        <p:txBody>
          <a:bodyPr/>
          <a:lstStyle/>
          <a:p>
            <a:r>
              <a:rPr lang="pt-PT" dirty="0" smtClean="0"/>
              <a:t>Nádia Simões</a:t>
            </a:r>
            <a:endParaRPr lang="pt-PT" dirty="0"/>
          </a:p>
        </p:txBody>
      </p:sp>
      <p:sp>
        <p:nvSpPr>
          <p:cNvPr id="2" name="Título 1"/>
          <p:cNvSpPr>
            <a:spLocks noGrp="1"/>
          </p:cNvSpPr>
          <p:nvPr>
            <p:ph type="title"/>
          </p:nvPr>
        </p:nvSpPr>
        <p:spPr/>
        <p:txBody>
          <a:bodyPr>
            <a:normAutofit/>
          </a:bodyPr>
          <a:lstStyle/>
          <a:p>
            <a:r>
              <a:rPr lang="pt-PT" dirty="0" smtClean="0"/>
              <a:t>Apresentação de contas</a:t>
            </a:r>
            <a:endParaRPr lang="pt-PT" dirty="0"/>
          </a:p>
        </p:txBody>
      </p:sp>
      <p:sp>
        <p:nvSpPr>
          <p:cNvPr id="8" name="Rectângulo arredondado 7"/>
          <p:cNvSpPr/>
          <p:nvPr/>
        </p:nvSpPr>
        <p:spPr>
          <a:xfrm>
            <a:off x="971600" y="2807860"/>
            <a:ext cx="3024336"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PT" dirty="0" smtClean="0"/>
              <a:t>Conciliação bancária </a:t>
            </a:r>
            <a:endParaRPr lang="pt-PT" dirty="0"/>
          </a:p>
        </p:txBody>
      </p:sp>
      <p:sp>
        <p:nvSpPr>
          <p:cNvPr id="9" name="Rectângulo arredondado 8"/>
          <p:cNvSpPr/>
          <p:nvPr/>
        </p:nvSpPr>
        <p:spPr>
          <a:xfrm>
            <a:off x="971600" y="3891944"/>
            <a:ext cx="3024336"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PT" dirty="0" smtClean="0"/>
              <a:t>Conferência das contas correntes</a:t>
            </a:r>
            <a:endParaRPr lang="pt-PT" dirty="0"/>
          </a:p>
        </p:txBody>
      </p:sp>
      <p:sp>
        <p:nvSpPr>
          <p:cNvPr id="10" name="Rectângulo arredondado 9"/>
          <p:cNvSpPr/>
          <p:nvPr/>
        </p:nvSpPr>
        <p:spPr>
          <a:xfrm>
            <a:off x="971600" y="5012749"/>
            <a:ext cx="3024336" cy="890974"/>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PT" dirty="0" smtClean="0"/>
              <a:t>Identificação das faturas em aberto nas contas de terceiros</a:t>
            </a:r>
            <a:endParaRPr lang="pt-PT" dirty="0"/>
          </a:p>
        </p:txBody>
      </p:sp>
      <p:sp>
        <p:nvSpPr>
          <p:cNvPr id="11" name="Rectângulo arredondado 10"/>
          <p:cNvSpPr/>
          <p:nvPr/>
        </p:nvSpPr>
        <p:spPr>
          <a:xfrm>
            <a:off x="5220072" y="2852936"/>
            <a:ext cx="3024336" cy="869156"/>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PT" dirty="0" smtClean="0"/>
              <a:t>Conciliação do valor em inventário com a  contas de mercadorias</a:t>
            </a:r>
            <a:endParaRPr lang="pt-PT" dirty="0"/>
          </a:p>
        </p:txBody>
      </p:sp>
      <p:sp>
        <p:nvSpPr>
          <p:cNvPr id="12" name="Rectângulo arredondado 11"/>
          <p:cNvSpPr/>
          <p:nvPr/>
        </p:nvSpPr>
        <p:spPr>
          <a:xfrm>
            <a:off x="5220072" y="3891944"/>
            <a:ext cx="3024336" cy="890354"/>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PT" dirty="0" smtClean="0"/>
              <a:t>Verificação da sequência numérica dos documentos emitidos</a:t>
            </a:r>
            <a:endParaRPr lang="pt-PT" dirty="0"/>
          </a:p>
        </p:txBody>
      </p:sp>
      <p:sp>
        <p:nvSpPr>
          <p:cNvPr id="13" name="Rectângulo arredondado 12"/>
          <p:cNvSpPr/>
          <p:nvPr/>
        </p:nvSpPr>
        <p:spPr>
          <a:xfrm>
            <a:off x="5220072" y="5012749"/>
            <a:ext cx="3024336" cy="815389"/>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PT" dirty="0"/>
              <a:t>Retificação dos valores em caixa, com as folhas de caixa</a:t>
            </a:r>
          </a:p>
        </p:txBody>
      </p:sp>
    </p:spTree>
    <p:extLst>
      <p:ext uri="{BB962C8B-B14F-4D97-AF65-F5344CB8AC3E}">
        <p14:creationId xmlns:p14="http://schemas.microsoft.com/office/powerpoint/2010/main" val="14702607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67544" y="1844824"/>
            <a:ext cx="8229600" cy="4669979"/>
          </a:xfrm>
        </p:spPr>
        <p:txBody>
          <a:bodyPr>
            <a:normAutofit/>
          </a:bodyPr>
          <a:lstStyle/>
          <a:p>
            <a:pPr marL="0" lvl="0" indent="0">
              <a:lnSpc>
                <a:spcPct val="150000"/>
              </a:lnSpc>
              <a:buNone/>
            </a:pPr>
            <a:endParaRPr lang="pt-PT" sz="1200" dirty="0" smtClean="0"/>
          </a:p>
          <a:p>
            <a:pPr marL="0" lvl="0" indent="0">
              <a:lnSpc>
                <a:spcPct val="150000"/>
              </a:lnSpc>
              <a:buNone/>
            </a:pPr>
            <a:r>
              <a:rPr lang="pt-PT" sz="2500" b="1" dirty="0" smtClean="0"/>
              <a:t>Processo </a:t>
            </a:r>
            <a:r>
              <a:rPr lang="pt-PT" sz="2500" b="1" dirty="0"/>
              <a:t>de conferência entre empresas do grupo e entidades </a:t>
            </a:r>
            <a:r>
              <a:rPr lang="pt-PT" sz="2500" b="1" dirty="0" smtClean="0"/>
              <a:t>relacionadas</a:t>
            </a:r>
          </a:p>
          <a:p>
            <a:pPr marL="0" indent="0">
              <a:lnSpc>
                <a:spcPct val="150000"/>
              </a:lnSpc>
              <a:buNone/>
            </a:pPr>
            <a:endParaRPr lang="pt-PT" sz="2500" dirty="0"/>
          </a:p>
          <a:p>
            <a:pPr marL="0" indent="0">
              <a:lnSpc>
                <a:spcPct val="150000"/>
              </a:lnSpc>
              <a:buNone/>
            </a:pPr>
            <a:r>
              <a:rPr lang="pt-PT" sz="2500" b="1" dirty="0" smtClean="0"/>
              <a:t>Contagem </a:t>
            </a:r>
            <a:r>
              <a:rPr lang="pt-PT" sz="2500" b="1" dirty="0"/>
              <a:t>física de inventário</a:t>
            </a:r>
          </a:p>
          <a:p>
            <a:pPr marL="0" indent="0">
              <a:buNone/>
            </a:pPr>
            <a:endParaRPr lang="pt-PT" sz="2500" dirty="0"/>
          </a:p>
        </p:txBody>
      </p:sp>
      <p:sp>
        <p:nvSpPr>
          <p:cNvPr id="2" name="Marcador de Posição da Data 1"/>
          <p:cNvSpPr>
            <a:spLocks noGrp="1"/>
          </p:cNvSpPr>
          <p:nvPr>
            <p:ph type="dt" sz="half" idx="10"/>
          </p:nvPr>
        </p:nvSpPr>
        <p:spPr/>
        <p:txBody>
          <a:bodyPr/>
          <a:lstStyle/>
          <a:p>
            <a:fld id="{57A8129F-F5E1-46EE-AE82-23B4AFED3320}"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91726">
            <a:off x="5919997" y="3450850"/>
            <a:ext cx="2150136" cy="24726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ângulo 4"/>
          <p:cNvSpPr/>
          <p:nvPr/>
        </p:nvSpPr>
        <p:spPr>
          <a:xfrm>
            <a:off x="395536" y="260649"/>
            <a:ext cx="8352928" cy="1512167"/>
          </a:xfrm>
          <a:prstGeom prst="rect">
            <a:avLst/>
          </a:prstGeom>
        </p:spPr>
        <p:txBody>
          <a:bodyPr vert="horz" lIns="91440" tIns="45720" rIns="91440" bIns="45720" rtlCol="0" anchor="ctr">
            <a:normAutofit fontScale="97500"/>
          </a:bodyPr>
          <a:lstStyle/>
          <a:p>
            <a:pPr algn="ctr">
              <a:spcBef>
                <a:spcPct val="0"/>
              </a:spcBef>
            </a:pPr>
            <a:r>
              <a:rPr lang="pt-PT" sz="4400" dirty="0">
                <a:solidFill>
                  <a:schemeClr val="bg1"/>
                </a:solidFill>
              </a:rPr>
              <a:t>Apresentação de contas</a:t>
            </a:r>
            <a:endParaRPr lang="pt-PT" sz="4400" dirty="0">
              <a:solidFill>
                <a:schemeClr val="bg1"/>
              </a:solidFill>
              <a:latin typeface="+mj-lt"/>
              <a:ea typeface="+mj-ea"/>
              <a:cs typeface="+mj-cs"/>
            </a:endParaRPr>
          </a:p>
        </p:txBody>
      </p:sp>
    </p:spTree>
    <p:extLst>
      <p:ext uri="{BB962C8B-B14F-4D97-AF65-F5344CB8AC3E}">
        <p14:creationId xmlns:p14="http://schemas.microsoft.com/office/powerpoint/2010/main" val="28300828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805" y="2276872"/>
            <a:ext cx="7408333" cy="3450696"/>
          </a:xfrm>
        </p:spPr>
        <p:txBody>
          <a:bodyPr>
            <a:normAutofit/>
          </a:bodyPr>
          <a:lstStyle/>
          <a:p>
            <a:pPr algn="ctr"/>
            <a:r>
              <a:rPr lang="pt-PT" sz="8800" dirty="0" smtClean="0"/>
              <a:t>EXERCÍCIO PRÁTICO </a:t>
            </a:r>
            <a:endParaRPr lang="pt-PT" sz="8800"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lstStyle/>
          <a:p>
            <a:endParaRPr lang="pt-PT"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3789040"/>
            <a:ext cx="1802706" cy="20860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Marcador de Posição de Conteúdo 1"/>
          <p:cNvSpPr txBox="1">
            <a:spLocks/>
          </p:cNvSpPr>
          <p:nvPr/>
        </p:nvSpPr>
        <p:spPr>
          <a:xfrm>
            <a:off x="872067" y="2675467"/>
            <a:ext cx="7408333" cy="34506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endParaRPr lang="pt-PT" dirty="0" smtClean="0"/>
          </a:p>
          <a:p>
            <a:endParaRPr lang="pt-PT" dirty="0"/>
          </a:p>
          <a:p>
            <a:endParaRPr lang="pt-PT" dirty="0" smtClean="0"/>
          </a:p>
          <a:p>
            <a:endParaRPr lang="pt-PT" dirty="0"/>
          </a:p>
          <a:p>
            <a:endParaRPr lang="pt-PT" dirty="0" smtClean="0"/>
          </a:p>
          <a:p>
            <a:endParaRPr lang="pt-PT" dirty="0"/>
          </a:p>
          <a:p>
            <a:r>
              <a:rPr lang="pt-PT" dirty="0" smtClean="0"/>
              <a:t>Empresa “Alfa, Lda.”</a:t>
            </a:r>
          </a:p>
        </p:txBody>
      </p:sp>
    </p:spTree>
    <p:extLst>
      <p:ext uri="{BB962C8B-B14F-4D97-AF65-F5344CB8AC3E}">
        <p14:creationId xmlns:p14="http://schemas.microsoft.com/office/powerpoint/2010/main" val="19683714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Lucro</a:t>
            </a:r>
          </a:p>
          <a:p>
            <a:r>
              <a:rPr lang="pt-PT" dirty="0" smtClean="0"/>
              <a:t>Imposto sobre o Rendimento das pessoas Coletivas </a:t>
            </a:r>
          </a:p>
          <a:p>
            <a:r>
              <a:rPr lang="pt-PT" dirty="0" smtClean="0"/>
              <a:t>Derrama </a:t>
            </a:r>
          </a:p>
          <a:p>
            <a:r>
              <a:rPr lang="pt-PT" dirty="0" smtClean="0"/>
              <a:t>Tributação autónoma </a:t>
            </a:r>
            <a:endParaRPr lang="pt-PT"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lstStyle/>
          <a:p>
            <a:r>
              <a:rPr lang="pt-PT" dirty="0"/>
              <a:t>Encerramento anual das contas</a:t>
            </a:r>
          </a:p>
        </p:txBody>
      </p:sp>
    </p:spTree>
    <p:extLst>
      <p:ext uri="{BB962C8B-B14F-4D97-AF65-F5344CB8AC3E}">
        <p14:creationId xmlns:p14="http://schemas.microsoft.com/office/powerpoint/2010/main" val="19882236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lstStyle/>
          <a:p>
            <a:r>
              <a:rPr lang="pt-PT" dirty="0" smtClean="0"/>
              <a:t>Operações realizadas</a:t>
            </a:r>
            <a:endParaRPr lang="pt-PT" dirty="0"/>
          </a:p>
        </p:txBody>
      </p:sp>
      <p:sp>
        <p:nvSpPr>
          <p:cNvPr id="17" name="Chaveta à direita 16"/>
          <p:cNvSpPr/>
          <p:nvPr/>
        </p:nvSpPr>
        <p:spPr>
          <a:xfrm>
            <a:off x="5874742" y="5392994"/>
            <a:ext cx="360040" cy="791218"/>
          </a:xfrm>
          <a:prstGeom prst="rightBrace">
            <a:avLst/>
          </a:prstGeom>
          <a:ln w="28575" cmpd="dbl">
            <a:solidFill>
              <a:schemeClr val="accent1"/>
            </a:solidFill>
          </a:ln>
        </p:spPr>
        <p:style>
          <a:lnRef idx="2">
            <a:schemeClr val="accent6"/>
          </a:lnRef>
          <a:fillRef idx="0">
            <a:schemeClr val="accent6"/>
          </a:fillRef>
          <a:effectRef idx="1">
            <a:schemeClr val="accent6"/>
          </a:effectRef>
          <a:fontRef idx="minor">
            <a:schemeClr val="tx1"/>
          </a:fontRef>
        </p:style>
        <p:txBody>
          <a:bodyPr rtlCol="0" anchor="ctr"/>
          <a:lstStyle/>
          <a:p>
            <a:pPr algn="ctr"/>
            <a:endParaRPr lang="pt-PT"/>
          </a:p>
        </p:txBody>
      </p:sp>
      <p:sp>
        <p:nvSpPr>
          <p:cNvPr id="18" name="Rectângulo 17"/>
          <p:cNvSpPr/>
          <p:nvPr/>
        </p:nvSpPr>
        <p:spPr>
          <a:xfrm>
            <a:off x="6418858" y="5392994"/>
            <a:ext cx="2461113" cy="646331"/>
          </a:xfrm>
          <a:prstGeom prst="rect">
            <a:avLst/>
          </a:prstGeom>
        </p:spPr>
        <p:txBody>
          <a:bodyPr wrap="square">
            <a:spAutoFit/>
          </a:bodyPr>
          <a:lstStyle/>
          <a:p>
            <a:pPr>
              <a:lnSpc>
                <a:spcPct val="150000"/>
              </a:lnSpc>
            </a:pPr>
            <a:r>
              <a:rPr lang="pt-PT" sz="2400" dirty="0" smtClean="0">
                <a:latin typeface="Berlin Sans FB" pitchFamily="34" charset="0"/>
              </a:rPr>
              <a:t>ANEXO</a:t>
            </a:r>
            <a:r>
              <a:rPr lang="pt-PT" dirty="0" smtClean="0"/>
              <a:t> </a:t>
            </a:r>
            <a:endParaRPr lang="pt-PT" dirty="0"/>
          </a:p>
        </p:txBody>
      </p:sp>
      <p:sp>
        <p:nvSpPr>
          <p:cNvPr id="19" name="Marcador de Posição de Conteúdo 1"/>
          <p:cNvSpPr txBox="1">
            <a:spLocks/>
          </p:cNvSpPr>
          <p:nvPr/>
        </p:nvSpPr>
        <p:spPr>
          <a:xfrm>
            <a:off x="611560" y="2852936"/>
            <a:ext cx="7992888" cy="3186389"/>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nSpc>
                <a:spcPct val="150000"/>
              </a:lnSpc>
            </a:pPr>
            <a:r>
              <a:rPr lang="pt-PT" sz="1800" dirty="0" smtClean="0"/>
              <a:t>Balancete em 31 de Dezembro de 2012</a:t>
            </a:r>
          </a:p>
          <a:p>
            <a:pPr lvl="2">
              <a:lnSpc>
                <a:spcPct val="150000"/>
              </a:lnSpc>
            </a:pPr>
            <a:r>
              <a:rPr lang="pt-PT" sz="1400" dirty="0" smtClean="0"/>
              <a:t>Registo no Razão</a:t>
            </a:r>
          </a:p>
          <a:p>
            <a:pPr lvl="2">
              <a:lnSpc>
                <a:spcPct val="150000"/>
              </a:lnSpc>
            </a:pPr>
            <a:r>
              <a:rPr lang="pt-PT" sz="1400" dirty="0" smtClean="0"/>
              <a:t>Cálculo de IRC, Derrama e Tributação autónoma </a:t>
            </a:r>
          </a:p>
          <a:p>
            <a:pPr lvl="2">
              <a:lnSpc>
                <a:spcPct val="150000"/>
              </a:lnSpc>
            </a:pPr>
            <a:r>
              <a:rPr lang="pt-PT" sz="1400" dirty="0" smtClean="0"/>
              <a:t>Estimativa do imposto (IRC) </a:t>
            </a:r>
          </a:p>
          <a:p>
            <a:pPr lvl="2">
              <a:lnSpc>
                <a:spcPct val="150000"/>
              </a:lnSpc>
            </a:pPr>
            <a:r>
              <a:rPr lang="pt-PT" sz="1400" dirty="0" smtClean="0"/>
              <a:t>Registo dos valores calculados no Razão</a:t>
            </a:r>
          </a:p>
          <a:p>
            <a:pPr>
              <a:lnSpc>
                <a:spcPct val="150000"/>
              </a:lnSpc>
            </a:pPr>
            <a:r>
              <a:rPr lang="pt-PT" sz="1800" dirty="0" smtClean="0"/>
              <a:t>Balancete final da empresa</a:t>
            </a:r>
          </a:p>
          <a:p>
            <a:pPr>
              <a:lnSpc>
                <a:spcPct val="150000"/>
              </a:lnSpc>
            </a:pPr>
            <a:endParaRPr lang="pt-PT" sz="1800" dirty="0"/>
          </a:p>
          <a:p>
            <a:pPr>
              <a:lnSpc>
                <a:spcPct val="150000"/>
              </a:lnSpc>
            </a:pPr>
            <a:endParaRPr lang="pt-PT" sz="1800" dirty="0" smtClean="0"/>
          </a:p>
          <a:p>
            <a:endParaRPr lang="pt-PT" sz="1800" dirty="0"/>
          </a:p>
        </p:txBody>
      </p:sp>
      <p:sp>
        <p:nvSpPr>
          <p:cNvPr id="20" name="Marcador de Posição de Conteúdo 1"/>
          <p:cNvSpPr txBox="1">
            <a:spLocks/>
          </p:cNvSpPr>
          <p:nvPr/>
        </p:nvSpPr>
        <p:spPr>
          <a:xfrm>
            <a:off x="611560" y="4706236"/>
            <a:ext cx="7558893" cy="1459068"/>
          </a:xfrm>
          <a:prstGeom prst="rect">
            <a:avLst/>
          </a:prstGeom>
        </p:spPr>
        <p:txBody>
          <a:bodyPr vert="horz" lIns="91440" tIns="45720" rIns="91440" bIns="45720" rtlCol="0">
            <a:normAutofit fontScale="25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nSpc>
                <a:spcPct val="150000"/>
              </a:lnSpc>
            </a:pPr>
            <a:endParaRPr lang="pt-PT" sz="1800" dirty="0" smtClean="0"/>
          </a:p>
          <a:p>
            <a:pPr>
              <a:lnSpc>
                <a:spcPct val="150000"/>
              </a:lnSpc>
            </a:pPr>
            <a:endParaRPr lang="pt-PT" sz="1800" dirty="0"/>
          </a:p>
          <a:p>
            <a:pPr>
              <a:lnSpc>
                <a:spcPct val="150000"/>
              </a:lnSpc>
            </a:pPr>
            <a:endParaRPr lang="pt-PT" sz="1800" dirty="0" smtClean="0"/>
          </a:p>
          <a:p>
            <a:pPr marL="0" indent="0">
              <a:lnSpc>
                <a:spcPct val="150000"/>
              </a:lnSpc>
              <a:buNone/>
            </a:pPr>
            <a:endParaRPr lang="pt-PT" sz="1800" dirty="0"/>
          </a:p>
          <a:p>
            <a:pPr marL="0" indent="0">
              <a:lnSpc>
                <a:spcPct val="150000"/>
              </a:lnSpc>
              <a:buNone/>
            </a:pPr>
            <a:endParaRPr lang="pt-PT" sz="2100" dirty="0" smtClean="0"/>
          </a:p>
          <a:p>
            <a:pPr>
              <a:lnSpc>
                <a:spcPct val="150000"/>
              </a:lnSpc>
            </a:pPr>
            <a:r>
              <a:rPr lang="pt-PT" sz="7200" dirty="0" smtClean="0"/>
              <a:t>Balanço </a:t>
            </a:r>
            <a:r>
              <a:rPr lang="pt-PT" sz="7200" dirty="0"/>
              <a:t>final da empresa </a:t>
            </a:r>
          </a:p>
          <a:p>
            <a:pPr>
              <a:lnSpc>
                <a:spcPct val="150000"/>
              </a:lnSpc>
            </a:pPr>
            <a:r>
              <a:rPr lang="pt-PT" sz="7200" dirty="0" smtClean="0"/>
              <a:t>Demonstração </a:t>
            </a:r>
            <a:r>
              <a:rPr lang="pt-PT" sz="7200" dirty="0"/>
              <a:t>de Resultados por Natureza</a:t>
            </a:r>
          </a:p>
          <a:p>
            <a:pPr>
              <a:lnSpc>
                <a:spcPct val="150000"/>
              </a:lnSpc>
            </a:pPr>
            <a:endParaRPr lang="pt-PT" sz="1800" dirty="0" smtClean="0"/>
          </a:p>
          <a:p>
            <a:endParaRPr lang="pt-PT" dirty="0"/>
          </a:p>
        </p:txBody>
      </p:sp>
    </p:spTree>
    <p:extLst>
      <p:ext uri="{BB962C8B-B14F-4D97-AF65-F5344CB8AC3E}">
        <p14:creationId xmlns:p14="http://schemas.microsoft.com/office/powerpoint/2010/main" val="476138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4" presetClass="entr" presetSubtype="10" fill="hold" grpId="0" nodeType="after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randombar(horizontal)">
                                      <p:cBhvr>
                                        <p:cTn id="10" dur="500"/>
                                        <p:tgtEl>
                                          <p:spTgt spid="17"/>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randombar(horizontal)">
                                      <p:cBhvr>
                                        <p:cTn id="14" dur="500"/>
                                        <p:tgtEl>
                                          <p:spTgt spid="20"/>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a:bodyPr>
          <a:lstStyle/>
          <a:p>
            <a:r>
              <a:rPr lang="pt-PT" dirty="0" smtClean="0"/>
              <a:t>Resultado </a:t>
            </a:r>
            <a:r>
              <a:rPr lang="pt-PT" dirty="0"/>
              <a:t>antes de </a:t>
            </a:r>
            <a:r>
              <a:rPr lang="pt-PT" dirty="0" smtClean="0"/>
              <a:t>impostos;</a:t>
            </a:r>
          </a:p>
          <a:p>
            <a:endParaRPr lang="pt-PT" dirty="0"/>
          </a:p>
          <a:p>
            <a:r>
              <a:rPr lang="pt-PT" dirty="0" smtClean="0"/>
              <a:t>Imposto </a:t>
            </a:r>
            <a:r>
              <a:rPr lang="pt-PT" dirty="0"/>
              <a:t>sobre Rendimento (IRC</a:t>
            </a:r>
            <a:r>
              <a:rPr lang="pt-PT" dirty="0" smtClean="0"/>
              <a:t>);</a:t>
            </a:r>
          </a:p>
          <a:p>
            <a:endParaRPr lang="pt-PT" dirty="0"/>
          </a:p>
          <a:p>
            <a:r>
              <a:rPr lang="pt-PT" dirty="0" smtClean="0"/>
              <a:t>Resultado líquido (lucro)</a:t>
            </a:r>
            <a:r>
              <a:rPr lang="pt-PT" dirty="0"/>
              <a:t/>
            </a:r>
            <a:br>
              <a:rPr lang="pt-PT" dirty="0"/>
            </a:br>
            <a:endParaRPr lang="pt-PT" dirty="0"/>
          </a:p>
          <a:p>
            <a:endParaRPr lang="pt-PT"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lstStyle/>
          <a:p>
            <a:r>
              <a:rPr lang="pt-PT" dirty="0" smtClean="0"/>
              <a:t>Encerramento anual das contas</a:t>
            </a:r>
            <a:endParaRPr lang="pt-PT" dirty="0"/>
          </a:p>
        </p:txBody>
      </p:sp>
    </p:spTree>
    <p:extLst>
      <p:ext uri="{BB962C8B-B14F-4D97-AF65-F5344CB8AC3E}">
        <p14:creationId xmlns:p14="http://schemas.microsoft.com/office/powerpoint/2010/main" val="29964428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ângulo 5"/>
          <p:cNvSpPr/>
          <p:nvPr/>
        </p:nvSpPr>
        <p:spPr>
          <a:xfrm>
            <a:off x="683568" y="2708920"/>
            <a:ext cx="7560840" cy="3528392"/>
          </a:xfrm>
          <a:prstGeom prst="rect">
            <a:avLst/>
          </a:prstGeom>
          <a:noFill/>
          <a:ln w="57150">
            <a:solidFill>
              <a:schemeClr val="bg2">
                <a:lumMod val="90000"/>
              </a:schemeClr>
            </a:solidFill>
            <a:prstDash val="lgDash"/>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lnSpc>
                <a:spcPct val="150000"/>
              </a:lnSpc>
              <a:spcAft>
                <a:spcPts val="600"/>
              </a:spcAft>
            </a:pPr>
            <a:r>
              <a:rPr lang="pt-PT" sz="100" dirty="0">
                <a:effectLst/>
                <a:latin typeface="Arial"/>
                <a:ea typeface="Calibri"/>
                <a:cs typeface="Times New Roman"/>
              </a:rPr>
              <a:t> </a:t>
            </a:r>
            <a:r>
              <a:rPr lang="pt-PT" sz="1100" b="1" dirty="0" smtClean="0">
                <a:effectLst/>
                <a:latin typeface="Arial"/>
                <a:ea typeface="Calibri"/>
                <a:cs typeface="Times New Roman"/>
              </a:rPr>
              <a:t>Resultado </a:t>
            </a:r>
            <a:r>
              <a:rPr lang="pt-PT" sz="1100" b="1" dirty="0">
                <a:effectLst/>
                <a:latin typeface="Arial"/>
                <a:ea typeface="Calibri"/>
                <a:cs typeface="Times New Roman"/>
              </a:rPr>
              <a:t>antes de imposto = 102 750 € </a:t>
            </a:r>
            <a:endParaRPr lang="pt-PT" sz="1100" b="1" dirty="0" smtClean="0">
              <a:effectLst/>
              <a:latin typeface="Arial"/>
              <a:ea typeface="Calibri"/>
              <a:cs typeface="Times New Roman"/>
            </a:endParaRPr>
          </a:p>
          <a:p>
            <a:pPr algn="just">
              <a:lnSpc>
                <a:spcPct val="150000"/>
              </a:lnSpc>
              <a:spcAft>
                <a:spcPts val="600"/>
              </a:spcAft>
            </a:pPr>
            <a:r>
              <a:rPr lang="pt-PT" sz="1100" dirty="0" smtClean="0">
                <a:effectLst/>
                <a:latin typeface="Arial"/>
                <a:ea typeface="Calibri"/>
                <a:cs typeface="Times New Roman"/>
              </a:rPr>
              <a:t>IRC</a:t>
            </a:r>
            <a:r>
              <a:rPr lang="pt-PT" sz="1100" dirty="0">
                <a:effectLst/>
                <a:latin typeface="Arial"/>
                <a:ea typeface="Calibri"/>
                <a:cs typeface="Times New Roman"/>
              </a:rPr>
              <a:t>: até 12 500 € – </a:t>
            </a:r>
            <a:r>
              <a:rPr lang="pt-PT" sz="1100" dirty="0">
                <a:solidFill>
                  <a:schemeClr val="tx2"/>
                </a:solidFill>
                <a:latin typeface="Arial"/>
                <a:ea typeface="Calibri"/>
                <a:cs typeface="Times New Roman"/>
              </a:rPr>
              <a:t>12,50%</a:t>
            </a:r>
          </a:p>
          <a:p>
            <a:pPr algn="just">
              <a:lnSpc>
                <a:spcPct val="150000"/>
              </a:lnSpc>
              <a:spcAft>
                <a:spcPts val="600"/>
              </a:spcAft>
            </a:pPr>
            <a:r>
              <a:rPr lang="pt-PT" sz="1100" dirty="0">
                <a:latin typeface="Arial"/>
                <a:ea typeface="Calibri"/>
                <a:cs typeface="Times New Roman"/>
              </a:rPr>
              <a:t> </a:t>
            </a:r>
            <a:r>
              <a:rPr lang="pt-PT" sz="1100" dirty="0" smtClean="0">
                <a:latin typeface="Arial"/>
                <a:ea typeface="Calibri"/>
                <a:cs typeface="Times New Roman"/>
              </a:rPr>
              <a:t>      </a:t>
            </a:r>
            <a:r>
              <a:rPr lang="pt-PT" sz="1100" dirty="0" smtClean="0">
                <a:effectLst/>
                <a:latin typeface="Arial"/>
                <a:ea typeface="Calibri"/>
                <a:cs typeface="Times New Roman"/>
              </a:rPr>
              <a:t> </a:t>
            </a:r>
            <a:r>
              <a:rPr lang="pt-PT" sz="1100" dirty="0">
                <a:effectLst/>
                <a:latin typeface="Arial"/>
                <a:ea typeface="Calibri"/>
                <a:cs typeface="Times New Roman"/>
              </a:rPr>
              <a:t>a partir de  12 500 € – </a:t>
            </a:r>
            <a:r>
              <a:rPr lang="pt-PT" sz="1100" dirty="0">
                <a:solidFill>
                  <a:schemeClr val="tx2"/>
                </a:solidFill>
                <a:latin typeface="Arial"/>
                <a:ea typeface="Calibri"/>
                <a:cs typeface="Times New Roman"/>
              </a:rPr>
              <a:t>25 %</a:t>
            </a:r>
          </a:p>
          <a:p>
            <a:pPr marL="457200" indent="-228600" algn="just">
              <a:lnSpc>
                <a:spcPct val="150000"/>
              </a:lnSpc>
              <a:spcAft>
                <a:spcPts val="600"/>
              </a:spcAft>
            </a:pPr>
            <a:r>
              <a:rPr lang="pt-PT" sz="1100" dirty="0" smtClean="0">
                <a:effectLst/>
                <a:latin typeface="Arial"/>
                <a:ea typeface="Calibri"/>
                <a:cs typeface="Times New Roman"/>
              </a:rPr>
              <a:t>  Taxa </a:t>
            </a:r>
            <a:r>
              <a:rPr lang="pt-PT" sz="1100" dirty="0">
                <a:effectLst/>
                <a:latin typeface="Arial"/>
                <a:ea typeface="Calibri"/>
                <a:cs typeface="Times New Roman"/>
              </a:rPr>
              <a:t>Derrama: </a:t>
            </a:r>
            <a:r>
              <a:rPr lang="pt-PT" sz="1100" dirty="0">
                <a:solidFill>
                  <a:schemeClr val="tx2"/>
                </a:solidFill>
                <a:latin typeface="Arial"/>
                <a:ea typeface="Calibri"/>
                <a:cs typeface="Times New Roman"/>
              </a:rPr>
              <a:t>1,00 %</a:t>
            </a:r>
            <a:r>
              <a:rPr lang="pt-PT" sz="1100" dirty="0">
                <a:effectLst/>
                <a:latin typeface="Arial"/>
                <a:ea typeface="Calibri"/>
                <a:cs typeface="Times New Roman"/>
              </a:rPr>
              <a:t> (município Mealhada)</a:t>
            </a:r>
          </a:p>
          <a:p>
            <a:pPr algn="just">
              <a:lnSpc>
                <a:spcPct val="115000"/>
              </a:lnSpc>
              <a:spcAft>
                <a:spcPts val="600"/>
              </a:spcAft>
            </a:pPr>
            <a:r>
              <a:rPr lang="pt-PT" sz="1100" dirty="0" smtClean="0">
                <a:effectLst/>
                <a:latin typeface="Arial"/>
                <a:ea typeface="Calibri"/>
                <a:cs typeface="Times New Roman"/>
              </a:rPr>
              <a:t>         Tributação </a:t>
            </a:r>
            <a:r>
              <a:rPr lang="pt-PT" sz="1100" dirty="0">
                <a:effectLst/>
                <a:latin typeface="Arial"/>
                <a:ea typeface="Calibri"/>
                <a:cs typeface="Times New Roman"/>
              </a:rPr>
              <a:t>autónoma: </a:t>
            </a:r>
          </a:p>
          <a:p>
            <a:pPr algn="just">
              <a:lnSpc>
                <a:spcPct val="115000"/>
              </a:lnSpc>
              <a:spcAft>
                <a:spcPts val="600"/>
              </a:spcAft>
            </a:pPr>
            <a:r>
              <a:rPr lang="pt-PT" sz="1100" dirty="0" smtClean="0">
                <a:effectLst/>
                <a:latin typeface="Arial"/>
                <a:ea typeface="Calibri"/>
                <a:cs typeface="Times New Roman"/>
              </a:rPr>
              <a:t>              - </a:t>
            </a:r>
            <a:r>
              <a:rPr lang="pt-PT" sz="1100" dirty="0">
                <a:effectLst/>
                <a:latin typeface="Arial"/>
                <a:ea typeface="Calibri"/>
                <a:cs typeface="Times New Roman"/>
              </a:rPr>
              <a:t>Depreciação do veículo 400,00 € - </a:t>
            </a:r>
            <a:r>
              <a:rPr lang="pt-PT" sz="1100" dirty="0">
                <a:solidFill>
                  <a:schemeClr val="tx2"/>
                </a:solidFill>
                <a:effectLst/>
                <a:latin typeface="Arial"/>
                <a:ea typeface="Calibri"/>
                <a:cs typeface="Times New Roman"/>
              </a:rPr>
              <a:t>(10%)</a:t>
            </a:r>
          </a:p>
          <a:p>
            <a:pPr algn="just">
              <a:lnSpc>
                <a:spcPct val="115000"/>
              </a:lnSpc>
              <a:spcAft>
                <a:spcPts val="600"/>
              </a:spcAft>
            </a:pPr>
            <a:r>
              <a:rPr lang="pt-PT" sz="1100" dirty="0" smtClean="0">
                <a:effectLst/>
                <a:latin typeface="Arial"/>
                <a:ea typeface="Calibri"/>
                <a:cs typeface="Times New Roman"/>
              </a:rPr>
              <a:t>              - </a:t>
            </a:r>
            <a:r>
              <a:rPr lang="pt-PT" sz="1100" dirty="0">
                <a:effectLst/>
                <a:latin typeface="Arial"/>
                <a:ea typeface="Calibri"/>
                <a:cs typeface="Times New Roman"/>
              </a:rPr>
              <a:t>Seguro 1 260,00 € - (</a:t>
            </a:r>
            <a:r>
              <a:rPr lang="pt-PT" sz="1100" dirty="0">
                <a:solidFill>
                  <a:schemeClr val="tx2"/>
                </a:solidFill>
                <a:latin typeface="Arial"/>
                <a:ea typeface="Calibri"/>
                <a:cs typeface="Times New Roman"/>
              </a:rPr>
              <a:t>10%)</a:t>
            </a:r>
          </a:p>
          <a:p>
            <a:pPr algn="just">
              <a:lnSpc>
                <a:spcPct val="115000"/>
              </a:lnSpc>
              <a:spcAft>
                <a:spcPts val="600"/>
              </a:spcAft>
            </a:pPr>
            <a:r>
              <a:rPr lang="pt-PT" sz="1100" dirty="0">
                <a:effectLst/>
                <a:latin typeface="Arial"/>
                <a:ea typeface="Calibri"/>
                <a:cs typeface="Times New Roman"/>
              </a:rPr>
              <a:t> </a:t>
            </a:r>
            <a:r>
              <a:rPr lang="pt-PT" sz="1100" dirty="0" smtClean="0">
                <a:effectLst/>
                <a:latin typeface="Arial"/>
                <a:ea typeface="Calibri"/>
                <a:cs typeface="Times New Roman"/>
              </a:rPr>
              <a:t>             - </a:t>
            </a:r>
            <a:r>
              <a:rPr lang="pt-PT" sz="1100" dirty="0">
                <a:effectLst/>
                <a:latin typeface="Arial"/>
                <a:ea typeface="Calibri"/>
                <a:cs typeface="Times New Roman"/>
              </a:rPr>
              <a:t>Despesas confidenciais 900 € - </a:t>
            </a:r>
            <a:r>
              <a:rPr lang="pt-PT" sz="1100" dirty="0">
                <a:solidFill>
                  <a:schemeClr val="tx2"/>
                </a:solidFill>
                <a:latin typeface="Arial"/>
                <a:ea typeface="Calibri"/>
                <a:cs typeface="Times New Roman"/>
              </a:rPr>
              <a:t>(50%)</a:t>
            </a:r>
          </a:p>
          <a:p>
            <a:pPr algn="just">
              <a:lnSpc>
                <a:spcPct val="115000"/>
              </a:lnSpc>
              <a:spcAft>
                <a:spcPts val="600"/>
              </a:spcAft>
            </a:pPr>
            <a:r>
              <a:rPr lang="pt-PT" sz="1100" dirty="0" smtClean="0">
                <a:effectLst/>
                <a:latin typeface="Arial"/>
                <a:ea typeface="Calibri"/>
                <a:cs typeface="Times New Roman"/>
              </a:rPr>
              <a:t>              - </a:t>
            </a:r>
            <a:r>
              <a:rPr lang="pt-PT" sz="1100" dirty="0">
                <a:effectLst/>
                <a:latin typeface="Arial"/>
                <a:ea typeface="Calibri"/>
                <a:cs typeface="Times New Roman"/>
              </a:rPr>
              <a:t>Combustível do veículo ligeiro de passageiros 360 € - </a:t>
            </a:r>
            <a:r>
              <a:rPr lang="pt-PT" sz="1100" dirty="0">
                <a:solidFill>
                  <a:schemeClr val="tx2"/>
                </a:solidFill>
                <a:latin typeface="Arial"/>
                <a:ea typeface="Calibri"/>
                <a:cs typeface="Times New Roman"/>
              </a:rPr>
              <a:t>(10%)</a:t>
            </a:r>
          </a:p>
          <a:p>
            <a:pPr algn="just">
              <a:lnSpc>
                <a:spcPct val="115000"/>
              </a:lnSpc>
              <a:spcAft>
                <a:spcPts val="600"/>
              </a:spcAft>
            </a:pPr>
            <a:r>
              <a:rPr lang="pt-PT" sz="1100" dirty="0" smtClean="0">
                <a:effectLst/>
                <a:latin typeface="Arial"/>
                <a:ea typeface="Calibri"/>
                <a:cs typeface="Times New Roman"/>
              </a:rPr>
              <a:t>              - </a:t>
            </a:r>
            <a:r>
              <a:rPr lang="pt-PT" sz="1100" dirty="0">
                <a:effectLst/>
                <a:latin typeface="Arial"/>
                <a:ea typeface="Calibri"/>
                <a:cs typeface="Times New Roman"/>
              </a:rPr>
              <a:t>Despesas relativas a indeminizações decorrentes da cessação de funções de gestor, administrador e </a:t>
            </a:r>
            <a:r>
              <a:rPr lang="pt-PT" sz="1100" dirty="0" smtClean="0">
                <a:effectLst/>
                <a:latin typeface="Arial"/>
                <a:ea typeface="Calibri"/>
                <a:cs typeface="Times New Roman"/>
              </a:rPr>
              <a:t>gerente </a:t>
            </a:r>
            <a:r>
              <a:rPr lang="pt-PT" sz="1100" dirty="0">
                <a:effectLst/>
                <a:latin typeface="Arial"/>
                <a:ea typeface="Calibri"/>
                <a:cs typeface="Times New Roman"/>
              </a:rPr>
              <a:t>4 500 € - </a:t>
            </a:r>
            <a:r>
              <a:rPr lang="pt-PT" sz="1100" dirty="0">
                <a:solidFill>
                  <a:schemeClr val="tx2"/>
                </a:solidFill>
                <a:latin typeface="Arial"/>
                <a:ea typeface="Calibri"/>
                <a:cs typeface="Times New Roman"/>
              </a:rPr>
              <a:t>(35%)</a:t>
            </a:r>
          </a:p>
          <a:p>
            <a:pPr algn="ctr">
              <a:lnSpc>
                <a:spcPct val="150000"/>
              </a:lnSpc>
              <a:spcAft>
                <a:spcPts val="600"/>
              </a:spcAft>
            </a:pPr>
            <a:r>
              <a:rPr lang="pt-PT" sz="1100" dirty="0">
                <a:effectLst/>
                <a:latin typeface="Arial"/>
                <a:ea typeface="Calibri"/>
                <a:cs typeface="Times New Roman"/>
              </a:rPr>
              <a:t> </a:t>
            </a:r>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
        <p:nvSpPr>
          <p:cNvPr id="5" name="Título 4"/>
          <p:cNvSpPr>
            <a:spLocks noGrp="1"/>
          </p:cNvSpPr>
          <p:nvPr>
            <p:ph type="title"/>
          </p:nvPr>
        </p:nvSpPr>
        <p:spPr/>
        <p:txBody>
          <a:bodyPr/>
          <a:lstStyle/>
          <a:p>
            <a:r>
              <a:rPr lang="pt-PT" dirty="0"/>
              <a:t>Operações realizadas</a:t>
            </a:r>
          </a:p>
        </p:txBody>
      </p:sp>
      <p:sp>
        <p:nvSpPr>
          <p:cNvPr id="7" name="CaixaDeTexto 6"/>
          <p:cNvSpPr txBox="1"/>
          <p:nvPr/>
        </p:nvSpPr>
        <p:spPr>
          <a:xfrm>
            <a:off x="371885" y="1988840"/>
            <a:ext cx="3888432" cy="646331"/>
          </a:xfrm>
          <a:prstGeom prst="rect">
            <a:avLst/>
          </a:prstGeom>
          <a:noFill/>
        </p:spPr>
        <p:txBody>
          <a:bodyPr wrap="square" rtlCol="0">
            <a:spAutoFit/>
          </a:bodyPr>
          <a:lstStyle/>
          <a:p>
            <a:r>
              <a:rPr lang="pt-PT" dirty="0" smtClean="0">
                <a:hlinkClick r:id="rId3" action="ppaction://hlinkfile"/>
              </a:rPr>
              <a:t>Balancete em 31/12/12</a:t>
            </a:r>
            <a:endParaRPr lang="pt-PT" dirty="0"/>
          </a:p>
          <a:p>
            <a:endParaRPr lang="pt-PT" dirty="0"/>
          </a:p>
        </p:txBody>
      </p:sp>
    </p:spTree>
    <p:extLst>
      <p:ext uri="{BB962C8B-B14F-4D97-AF65-F5344CB8AC3E}">
        <p14:creationId xmlns:p14="http://schemas.microsoft.com/office/powerpoint/2010/main" val="15611990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
        <p:nvSpPr>
          <p:cNvPr id="6" name="Título 4"/>
          <p:cNvSpPr>
            <a:spLocks noGrp="1"/>
          </p:cNvSpPr>
          <p:nvPr>
            <p:ph type="title"/>
          </p:nvPr>
        </p:nvSpPr>
        <p:spPr/>
        <p:txBody>
          <a:bodyPr/>
          <a:lstStyle/>
          <a:p>
            <a:r>
              <a:rPr lang="pt-PT" dirty="0" smtClean="0"/>
              <a:t>Operações realizadas</a:t>
            </a:r>
            <a:endParaRPr lang="pt-PT" dirty="0"/>
          </a:p>
        </p:txBody>
      </p:sp>
      <p:graphicFrame>
        <p:nvGraphicFramePr>
          <p:cNvPr id="7" name="Tabela 6"/>
          <p:cNvGraphicFramePr>
            <a:graphicFrameLocks noGrp="1"/>
          </p:cNvGraphicFramePr>
          <p:nvPr>
            <p:extLst>
              <p:ext uri="{D42A27DB-BD31-4B8C-83A1-F6EECF244321}">
                <p14:modId xmlns:p14="http://schemas.microsoft.com/office/powerpoint/2010/main" val="3935441232"/>
              </p:ext>
            </p:extLst>
          </p:nvPr>
        </p:nvGraphicFramePr>
        <p:xfrm>
          <a:off x="683568" y="2564904"/>
          <a:ext cx="8064896" cy="3057144"/>
        </p:xfrm>
        <a:graphic>
          <a:graphicData uri="http://schemas.openxmlformats.org/drawingml/2006/table">
            <a:tbl>
              <a:tblPr firstRow="1" firstCol="1" bandRow="1">
                <a:tableStyleId>{2D5ABB26-0587-4C30-8999-92F81FD0307C}</a:tableStyleId>
              </a:tblPr>
              <a:tblGrid>
                <a:gridCol w="4536504"/>
                <a:gridCol w="3528392"/>
              </a:tblGrid>
              <a:tr h="3024336">
                <a:tc>
                  <a:txBody>
                    <a:bodyPr/>
                    <a:lstStyle/>
                    <a:p>
                      <a:pPr algn="l">
                        <a:lnSpc>
                          <a:spcPct val="115000"/>
                        </a:lnSpc>
                        <a:spcAft>
                          <a:spcPts val="600"/>
                        </a:spcAft>
                      </a:pPr>
                      <a:r>
                        <a:rPr lang="pt-PT" sz="1800" u="none" strike="noStrike" dirty="0">
                          <a:effectLst/>
                          <a:uFill>
                            <a:solidFill>
                              <a:srgbClr val="00B0F0"/>
                            </a:solidFill>
                          </a:uFill>
                        </a:rPr>
                        <a:t> </a:t>
                      </a:r>
                      <a:endParaRPr lang="pt-PT" sz="1800" dirty="0">
                        <a:effectLst/>
                      </a:endParaRPr>
                    </a:p>
                    <a:p>
                      <a:pPr algn="l">
                        <a:lnSpc>
                          <a:spcPct val="115000"/>
                        </a:lnSpc>
                        <a:spcAft>
                          <a:spcPts val="600"/>
                        </a:spcAft>
                      </a:pPr>
                      <a:r>
                        <a:rPr lang="pt-PT" sz="1800" u="wavy" dirty="0">
                          <a:effectLst/>
                          <a:uFill>
                            <a:solidFill>
                              <a:srgbClr val="00B0F0"/>
                            </a:solidFill>
                          </a:uFill>
                        </a:rPr>
                        <a:t>IRC:  </a:t>
                      </a:r>
                      <a:endParaRPr lang="pt-PT" sz="1800" dirty="0">
                        <a:effectLst/>
                      </a:endParaRPr>
                    </a:p>
                    <a:p>
                      <a:pPr algn="just">
                        <a:lnSpc>
                          <a:spcPct val="115000"/>
                        </a:lnSpc>
                        <a:spcAft>
                          <a:spcPts val="600"/>
                        </a:spcAft>
                      </a:pPr>
                      <a:r>
                        <a:rPr lang="pt-PT" sz="1800" dirty="0">
                          <a:effectLst/>
                        </a:rPr>
                        <a:t> 12 500 € x 12,50% =  1 562,50 €</a:t>
                      </a:r>
                    </a:p>
                    <a:p>
                      <a:pPr algn="just">
                        <a:lnSpc>
                          <a:spcPct val="115000"/>
                        </a:lnSpc>
                        <a:spcAft>
                          <a:spcPts val="600"/>
                        </a:spcAft>
                      </a:pPr>
                      <a:r>
                        <a:rPr lang="pt-PT" sz="1800" dirty="0">
                          <a:effectLst/>
                        </a:rPr>
                        <a:t>(102 750 € - 12 500 €) x 25 </a:t>
                      </a:r>
                      <a:r>
                        <a:rPr lang="pt-PT" sz="1800" dirty="0" smtClean="0">
                          <a:effectLst/>
                        </a:rPr>
                        <a:t>% </a:t>
                      </a:r>
                      <a:r>
                        <a:rPr lang="pt-PT" sz="1800" dirty="0">
                          <a:effectLst/>
                        </a:rPr>
                        <a:t>=  22 562,50 €</a:t>
                      </a:r>
                    </a:p>
                    <a:p>
                      <a:pPr algn="l">
                        <a:lnSpc>
                          <a:spcPct val="115000"/>
                        </a:lnSpc>
                        <a:spcAft>
                          <a:spcPts val="600"/>
                        </a:spcAft>
                      </a:pPr>
                      <a:r>
                        <a:rPr lang="pt-PT" sz="1800" u="none" strike="noStrike" dirty="0">
                          <a:effectLst/>
                          <a:uFill>
                            <a:solidFill>
                              <a:srgbClr val="00B0F0"/>
                            </a:solidFill>
                          </a:uFill>
                        </a:rPr>
                        <a:t> </a:t>
                      </a:r>
                      <a:endParaRPr lang="pt-PT" sz="1800" dirty="0">
                        <a:effectLst/>
                      </a:endParaRPr>
                    </a:p>
                    <a:p>
                      <a:pPr algn="l">
                        <a:lnSpc>
                          <a:spcPct val="115000"/>
                        </a:lnSpc>
                        <a:spcAft>
                          <a:spcPts val="600"/>
                        </a:spcAft>
                      </a:pPr>
                      <a:r>
                        <a:rPr lang="pt-PT" sz="1800" u="wavy" dirty="0">
                          <a:effectLst/>
                          <a:uFill>
                            <a:solidFill>
                              <a:srgbClr val="00B0F0"/>
                            </a:solidFill>
                          </a:uFill>
                        </a:rPr>
                        <a:t>Derrama:</a:t>
                      </a:r>
                      <a:endParaRPr lang="pt-PT" sz="1800" dirty="0">
                        <a:effectLst/>
                      </a:endParaRPr>
                    </a:p>
                    <a:p>
                      <a:pPr algn="l">
                        <a:lnSpc>
                          <a:spcPct val="115000"/>
                        </a:lnSpc>
                        <a:spcAft>
                          <a:spcPts val="600"/>
                        </a:spcAft>
                      </a:pPr>
                      <a:r>
                        <a:rPr lang="pt-PT" sz="1800" dirty="0">
                          <a:effectLst/>
                        </a:rPr>
                        <a:t> 102 750 € x </a:t>
                      </a:r>
                      <a:r>
                        <a:rPr lang="pt-PT" sz="1800" dirty="0" smtClean="0">
                          <a:effectLst/>
                        </a:rPr>
                        <a:t>1,00% </a:t>
                      </a:r>
                      <a:r>
                        <a:rPr lang="pt-PT" sz="1800" dirty="0">
                          <a:effectLst/>
                        </a:rPr>
                        <a:t>=  1 027,50 </a:t>
                      </a:r>
                      <a:r>
                        <a:rPr lang="pt-PT" sz="1800" dirty="0" smtClean="0">
                          <a:effectLst/>
                        </a:rPr>
                        <a:t>€</a:t>
                      </a:r>
                    </a:p>
                    <a:p>
                      <a:pPr algn="l">
                        <a:lnSpc>
                          <a:spcPct val="115000"/>
                        </a:lnSpc>
                        <a:spcAft>
                          <a:spcPts val="600"/>
                        </a:spcAft>
                      </a:pPr>
                      <a:endParaRPr lang="pt-PT" sz="1800" dirty="0" smtClean="0">
                        <a:effectLst/>
                        <a:latin typeface="Arial"/>
                        <a:ea typeface="Calibri"/>
                        <a:cs typeface="Times New Roman"/>
                      </a:endParaRPr>
                    </a:p>
                  </a:txBody>
                  <a:tcPr marL="68580" marR="68580" marT="0" marB="0"/>
                </a:tc>
                <a:tc>
                  <a:txBody>
                    <a:bodyPr/>
                    <a:lstStyle/>
                    <a:p>
                      <a:pPr algn="l">
                        <a:lnSpc>
                          <a:spcPct val="115000"/>
                        </a:lnSpc>
                        <a:spcAft>
                          <a:spcPts val="600"/>
                        </a:spcAft>
                      </a:pPr>
                      <a:r>
                        <a:rPr lang="pt-PT" sz="1800" u="none" strike="noStrike" dirty="0">
                          <a:effectLst/>
                          <a:uFill>
                            <a:solidFill>
                              <a:srgbClr val="00B0F0"/>
                            </a:solidFill>
                          </a:uFill>
                        </a:rPr>
                        <a:t> </a:t>
                      </a:r>
                      <a:endParaRPr lang="pt-PT" sz="1800" dirty="0">
                        <a:effectLst/>
                      </a:endParaRPr>
                    </a:p>
                    <a:p>
                      <a:pPr marL="641985" algn="l">
                        <a:lnSpc>
                          <a:spcPct val="115000"/>
                        </a:lnSpc>
                        <a:spcAft>
                          <a:spcPts val="600"/>
                        </a:spcAft>
                      </a:pPr>
                      <a:r>
                        <a:rPr lang="pt-PT" sz="1800" u="wavy" dirty="0">
                          <a:effectLst/>
                          <a:uFill>
                            <a:solidFill>
                              <a:srgbClr val="00B0F0"/>
                            </a:solidFill>
                          </a:uFill>
                        </a:rPr>
                        <a:t>Tributação autónoma:  </a:t>
                      </a:r>
                      <a:endParaRPr lang="pt-PT" sz="1800" dirty="0">
                        <a:effectLst/>
                      </a:endParaRPr>
                    </a:p>
                    <a:p>
                      <a:pPr marL="641985" algn="l">
                        <a:lnSpc>
                          <a:spcPct val="115000"/>
                        </a:lnSpc>
                        <a:spcAft>
                          <a:spcPts val="600"/>
                        </a:spcAft>
                      </a:pPr>
                      <a:r>
                        <a:rPr lang="pt-PT" sz="1800" dirty="0">
                          <a:effectLst/>
                        </a:rPr>
                        <a:t> 400 € x 10% =  40,00 €</a:t>
                      </a:r>
                    </a:p>
                    <a:p>
                      <a:pPr marL="641985" algn="l">
                        <a:lnSpc>
                          <a:spcPct val="115000"/>
                        </a:lnSpc>
                        <a:spcAft>
                          <a:spcPts val="600"/>
                        </a:spcAft>
                      </a:pPr>
                      <a:r>
                        <a:rPr lang="pt-PT" sz="1800" dirty="0">
                          <a:effectLst/>
                        </a:rPr>
                        <a:t> 1 260 € x 10% =  126,00 €</a:t>
                      </a:r>
                    </a:p>
                    <a:p>
                      <a:pPr marL="641985" algn="l">
                        <a:lnSpc>
                          <a:spcPct val="115000"/>
                        </a:lnSpc>
                        <a:spcAft>
                          <a:spcPts val="600"/>
                        </a:spcAft>
                      </a:pPr>
                      <a:r>
                        <a:rPr lang="pt-PT" sz="1800" dirty="0">
                          <a:effectLst/>
                        </a:rPr>
                        <a:t> 900 € x 50% =  450,00 €</a:t>
                      </a:r>
                    </a:p>
                    <a:p>
                      <a:pPr marL="641985" algn="l">
                        <a:lnSpc>
                          <a:spcPct val="115000"/>
                        </a:lnSpc>
                        <a:spcAft>
                          <a:spcPts val="600"/>
                        </a:spcAft>
                      </a:pPr>
                      <a:r>
                        <a:rPr lang="pt-PT" sz="1800" dirty="0">
                          <a:effectLst/>
                        </a:rPr>
                        <a:t> 360 € x 10% =  36,00 €</a:t>
                      </a:r>
                    </a:p>
                    <a:p>
                      <a:pPr marL="641985" algn="l">
                        <a:lnSpc>
                          <a:spcPct val="115000"/>
                        </a:lnSpc>
                        <a:spcAft>
                          <a:spcPts val="600"/>
                        </a:spcAft>
                      </a:pPr>
                      <a:r>
                        <a:rPr lang="pt-PT" sz="1800" dirty="0">
                          <a:effectLst/>
                        </a:rPr>
                        <a:t> 4 500 € x 35% =  1 350,00 €</a:t>
                      </a:r>
                      <a:endParaRPr lang="pt-PT" sz="1800" dirty="0">
                        <a:effectLst/>
                        <a:latin typeface="Arial"/>
                        <a:ea typeface="Calibri"/>
                        <a:cs typeface="Times New Roman"/>
                      </a:endParaRPr>
                    </a:p>
                  </a:txBody>
                  <a:tcPr marL="68580" marR="68580" marT="0" marB="0"/>
                </a:tc>
              </a:tr>
            </a:tbl>
          </a:graphicData>
        </a:graphic>
      </p:graphicFrame>
      <p:sp>
        <p:nvSpPr>
          <p:cNvPr id="2" name="Rectângulo 1"/>
          <p:cNvSpPr/>
          <p:nvPr/>
        </p:nvSpPr>
        <p:spPr>
          <a:xfrm>
            <a:off x="2015716" y="5712562"/>
            <a:ext cx="5112568" cy="410882"/>
          </a:xfrm>
          <a:prstGeom prst="rect">
            <a:avLst/>
          </a:prstGeom>
        </p:spPr>
        <p:txBody>
          <a:bodyPr wrap="square">
            <a:spAutoFit/>
          </a:bodyPr>
          <a:lstStyle/>
          <a:p>
            <a:pPr>
              <a:lnSpc>
                <a:spcPct val="115000"/>
              </a:lnSpc>
              <a:spcAft>
                <a:spcPts val="600"/>
              </a:spcAft>
            </a:pPr>
            <a:r>
              <a:rPr lang="pt-PT" b="1" dirty="0">
                <a:solidFill>
                  <a:schemeClr val="accent1"/>
                </a:solidFill>
                <a:latin typeface="Arial"/>
                <a:ea typeface="Calibri"/>
                <a:cs typeface="Times New Roman"/>
              </a:rPr>
              <a:t>Estimativa de imposto (IRC) = 27 154,50 €</a:t>
            </a:r>
          </a:p>
        </p:txBody>
      </p:sp>
    </p:spTree>
    <p:extLst>
      <p:ext uri="{BB962C8B-B14F-4D97-AF65-F5344CB8AC3E}">
        <p14:creationId xmlns:p14="http://schemas.microsoft.com/office/powerpoint/2010/main" val="8182926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
        <p:nvSpPr>
          <p:cNvPr id="5" name="Título 4"/>
          <p:cNvSpPr>
            <a:spLocks noGrp="1"/>
          </p:cNvSpPr>
          <p:nvPr>
            <p:ph type="title"/>
          </p:nvPr>
        </p:nvSpPr>
        <p:spPr/>
        <p:txBody>
          <a:bodyPr/>
          <a:lstStyle/>
          <a:p>
            <a:r>
              <a:rPr lang="pt-PT" dirty="0" smtClean="0"/>
              <a:t>Operações realizadas</a:t>
            </a:r>
            <a:endParaRPr lang="pt-PT" dirty="0"/>
          </a:p>
        </p:txBody>
      </p:sp>
      <p:grpSp>
        <p:nvGrpSpPr>
          <p:cNvPr id="28" name="Grupo 27"/>
          <p:cNvGrpSpPr/>
          <p:nvPr/>
        </p:nvGrpSpPr>
        <p:grpSpPr>
          <a:xfrm>
            <a:off x="182984" y="2204864"/>
            <a:ext cx="4821064" cy="3830925"/>
            <a:chOff x="0" y="0"/>
            <a:chExt cx="2873497" cy="2853839"/>
          </a:xfrm>
        </p:grpSpPr>
        <p:grpSp>
          <p:nvGrpSpPr>
            <p:cNvPr id="29" name="Grupo 28"/>
            <p:cNvGrpSpPr/>
            <p:nvPr/>
          </p:nvGrpSpPr>
          <p:grpSpPr>
            <a:xfrm>
              <a:off x="531905" y="310776"/>
              <a:ext cx="1673687" cy="2543063"/>
              <a:chOff x="0" y="0"/>
              <a:chExt cx="1673860" cy="2543063"/>
            </a:xfrm>
          </p:grpSpPr>
          <p:cxnSp>
            <p:nvCxnSpPr>
              <p:cNvPr id="46" name="Conexão recta 45"/>
              <p:cNvCxnSpPr/>
              <p:nvPr/>
            </p:nvCxnSpPr>
            <p:spPr>
              <a:xfrm>
                <a:off x="0" y="0"/>
                <a:ext cx="1673860" cy="0"/>
              </a:xfrm>
              <a:prstGeom prst="line">
                <a:avLst/>
              </a:prstGeom>
            </p:spPr>
            <p:style>
              <a:lnRef idx="1">
                <a:schemeClr val="dk1"/>
              </a:lnRef>
              <a:fillRef idx="0">
                <a:schemeClr val="dk1"/>
              </a:fillRef>
              <a:effectRef idx="0">
                <a:schemeClr val="dk1"/>
              </a:effectRef>
              <a:fontRef idx="minor">
                <a:schemeClr val="tx1"/>
              </a:fontRef>
            </p:style>
          </p:cxnSp>
          <p:cxnSp>
            <p:nvCxnSpPr>
              <p:cNvPr id="47" name="Conexão recta 46"/>
              <p:cNvCxnSpPr/>
              <p:nvPr/>
            </p:nvCxnSpPr>
            <p:spPr>
              <a:xfrm>
                <a:off x="855023" y="0"/>
                <a:ext cx="19949" cy="2543063"/>
              </a:xfrm>
              <a:prstGeom prst="line">
                <a:avLst/>
              </a:prstGeom>
            </p:spPr>
            <p:style>
              <a:lnRef idx="1">
                <a:schemeClr val="dk1"/>
              </a:lnRef>
              <a:fillRef idx="0">
                <a:schemeClr val="dk1"/>
              </a:fillRef>
              <a:effectRef idx="0">
                <a:schemeClr val="dk1"/>
              </a:effectRef>
              <a:fontRef idx="minor">
                <a:schemeClr val="tx1"/>
              </a:fontRef>
            </p:style>
          </p:cxnSp>
        </p:grpSp>
        <p:sp>
          <p:nvSpPr>
            <p:cNvPr id="30" name="Caixa de Texto 2"/>
            <p:cNvSpPr txBox="1">
              <a:spLocks noChangeArrowheads="1"/>
            </p:cNvSpPr>
            <p:nvPr/>
          </p:nvSpPr>
          <p:spPr bwMode="auto">
            <a:xfrm>
              <a:off x="149411" y="0"/>
              <a:ext cx="2493580" cy="295896"/>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lnSpc>
                  <a:spcPct val="150000"/>
                </a:lnSpc>
                <a:spcAft>
                  <a:spcPts val="600"/>
                </a:spcAft>
              </a:pPr>
              <a:r>
                <a:rPr lang="pt-PT" sz="1600">
                  <a:effectLst/>
                  <a:latin typeface="Arial"/>
                  <a:ea typeface="Calibri"/>
                  <a:cs typeface="Times New Roman"/>
                </a:rPr>
                <a:t>811 Resultado antes de impostos</a:t>
              </a:r>
            </a:p>
          </p:txBody>
        </p:sp>
        <p:sp>
          <p:nvSpPr>
            <p:cNvPr id="31" name="Caixa de Texto 2"/>
            <p:cNvSpPr txBox="1">
              <a:spLocks noChangeArrowheads="1"/>
            </p:cNvSpPr>
            <p:nvPr/>
          </p:nvSpPr>
          <p:spPr bwMode="auto">
            <a:xfrm>
              <a:off x="11953" y="418352"/>
              <a:ext cx="1233678"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240 000 €</a:t>
              </a:r>
            </a:p>
          </p:txBody>
        </p:sp>
        <p:sp>
          <p:nvSpPr>
            <p:cNvPr id="32" name="Caixa de Texto 2"/>
            <p:cNvSpPr txBox="1">
              <a:spLocks noChangeArrowheads="1"/>
            </p:cNvSpPr>
            <p:nvPr/>
          </p:nvSpPr>
          <p:spPr bwMode="auto">
            <a:xfrm>
              <a:off x="11953" y="675341"/>
              <a:ext cx="1233678"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34 500 €</a:t>
              </a:r>
            </a:p>
          </p:txBody>
        </p:sp>
        <p:sp>
          <p:nvSpPr>
            <p:cNvPr id="33" name="Caixa de Texto 2"/>
            <p:cNvSpPr txBox="1">
              <a:spLocks noChangeArrowheads="1"/>
            </p:cNvSpPr>
            <p:nvPr/>
          </p:nvSpPr>
          <p:spPr bwMode="auto">
            <a:xfrm>
              <a:off x="0" y="950258"/>
              <a:ext cx="1233678"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42 000 €</a:t>
              </a:r>
            </a:p>
          </p:txBody>
        </p:sp>
        <p:sp>
          <p:nvSpPr>
            <p:cNvPr id="34" name="Caixa de Texto 2"/>
            <p:cNvSpPr txBox="1">
              <a:spLocks noChangeArrowheads="1"/>
            </p:cNvSpPr>
            <p:nvPr/>
          </p:nvSpPr>
          <p:spPr bwMode="auto">
            <a:xfrm>
              <a:off x="0" y="1213223"/>
              <a:ext cx="1233678"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400 €</a:t>
              </a:r>
            </a:p>
          </p:txBody>
        </p:sp>
        <p:sp>
          <p:nvSpPr>
            <p:cNvPr id="35" name="Caixa de Texto 2"/>
            <p:cNvSpPr txBox="1">
              <a:spLocks noChangeArrowheads="1"/>
            </p:cNvSpPr>
            <p:nvPr/>
          </p:nvSpPr>
          <p:spPr bwMode="auto">
            <a:xfrm>
              <a:off x="11953" y="1685364"/>
              <a:ext cx="1232535" cy="29591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500 €</a:t>
              </a:r>
            </a:p>
          </p:txBody>
        </p:sp>
        <p:sp>
          <p:nvSpPr>
            <p:cNvPr id="36" name="Caixa de Texto 2"/>
            <p:cNvSpPr txBox="1">
              <a:spLocks noChangeArrowheads="1"/>
            </p:cNvSpPr>
            <p:nvPr/>
          </p:nvSpPr>
          <p:spPr bwMode="auto">
            <a:xfrm>
              <a:off x="11953" y="1960282"/>
              <a:ext cx="1232535" cy="29591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2 400 €</a:t>
              </a:r>
            </a:p>
          </p:txBody>
        </p:sp>
        <p:sp>
          <p:nvSpPr>
            <p:cNvPr id="37" name="Caixa de Texto 2"/>
            <p:cNvSpPr txBox="1">
              <a:spLocks noChangeArrowheads="1"/>
            </p:cNvSpPr>
            <p:nvPr/>
          </p:nvSpPr>
          <p:spPr bwMode="auto">
            <a:xfrm>
              <a:off x="1529976" y="424329"/>
              <a:ext cx="1343521"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600">
                  <a:effectLst/>
                  <a:latin typeface="Arial"/>
                  <a:ea typeface="Calibri"/>
                  <a:cs typeface="Times New Roman"/>
                </a:rPr>
                <a:t> 347 800 €</a:t>
              </a:r>
            </a:p>
          </p:txBody>
        </p:sp>
        <p:sp>
          <p:nvSpPr>
            <p:cNvPr id="38" name="Caixa de Texto 2"/>
            <p:cNvSpPr txBox="1">
              <a:spLocks noChangeArrowheads="1"/>
            </p:cNvSpPr>
            <p:nvPr/>
          </p:nvSpPr>
          <p:spPr bwMode="auto">
            <a:xfrm>
              <a:off x="1529976" y="675341"/>
              <a:ext cx="1343521"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600">
                  <a:effectLst/>
                  <a:latin typeface="Arial"/>
                  <a:ea typeface="Calibri"/>
                  <a:cs typeface="Times New Roman"/>
                </a:rPr>
                <a:t> 64 800 €</a:t>
              </a:r>
            </a:p>
          </p:txBody>
        </p:sp>
        <p:sp>
          <p:nvSpPr>
            <p:cNvPr id="39" name="Caixa de Texto 2"/>
            <p:cNvSpPr txBox="1">
              <a:spLocks noChangeArrowheads="1"/>
            </p:cNvSpPr>
            <p:nvPr/>
          </p:nvSpPr>
          <p:spPr bwMode="auto">
            <a:xfrm>
              <a:off x="1529976" y="938305"/>
              <a:ext cx="1343521"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600">
                  <a:effectLst/>
                  <a:latin typeface="Arial"/>
                  <a:ea typeface="Calibri"/>
                  <a:cs typeface="Times New Roman"/>
                </a:rPr>
                <a:t> 9 100 €</a:t>
              </a:r>
            </a:p>
          </p:txBody>
        </p:sp>
        <p:sp>
          <p:nvSpPr>
            <p:cNvPr id="40" name="Caixa de Texto 2"/>
            <p:cNvSpPr txBox="1">
              <a:spLocks noChangeArrowheads="1"/>
            </p:cNvSpPr>
            <p:nvPr/>
          </p:nvSpPr>
          <p:spPr bwMode="auto">
            <a:xfrm>
              <a:off x="1529976" y="1346543"/>
              <a:ext cx="1343521" cy="29653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600" dirty="0">
                  <a:effectLst/>
                  <a:latin typeface="Arial"/>
                  <a:ea typeface="Calibri"/>
                  <a:cs typeface="Times New Roman"/>
                </a:rPr>
                <a:t> 1 700 €</a:t>
              </a:r>
            </a:p>
            <a:p>
              <a:pPr algn="l">
                <a:lnSpc>
                  <a:spcPct val="150000"/>
                </a:lnSpc>
                <a:spcAft>
                  <a:spcPts val="600"/>
                </a:spcAft>
              </a:pPr>
              <a:r>
                <a:rPr lang="pt-PT" sz="1600" dirty="0">
                  <a:effectLst/>
                  <a:latin typeface="Arial"/>
                  <a:ea typeface="Calibri"/>
                  <a:cs typeface="Times New Roman"/>
                </a:rPr>
                <a:t> </a:t>
              </a:r>
            </a:p>
          </p:txBody>
        </p:sp>
        <p:grpSp>
          <p:nvGrpSpPr>
            <p:cNvPr id="41" name="Grupo 40"/>
            <p:cNvGrpSpPr/>
            <p:nvPr/>
          </p:nvGrpSpPr>
          <p:grpSpPr>
            <a:xfrm>
              <a:off x="1111623" y="2287491"/>
              <a:ext cx="563880" cy="83127"/>
              <a:chOff x="0" y="4445"/>
              <a:chExt cx="759526" cy="83127"/>
            </a:xfrm>
          </p:grpSpPr>
          <p:cxnSp>
            <p:nvCxnSpPr>
              <p:cNvPr id="44" name="Conexão recta 43"/>
              <p:cNvCxnSpPr/>
              <p:nvPr/>
            </p:nvCxnSpPr>
            <p:spPr>
              <a:xfrm>
                <a:off x="0" y="4445"/>
                <a:ext cx="72439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45" name="Conexão recta 44"/>
              <p:cNvCxnSpPr/>
              <p:nvPr/>
            </p:nvCxnSpPr>
            <p:spPr>
              <a:xfrm>
                <a:off x="35626" y="87572"/>
                <a:ext cx="723900" cy="0"/>
              </a:xfrm>
              <a:prstGeom prst="line">
                <a:avLst/>
              </a:prstGeom>
            </p:spPr>
            <p:style>
              <a:lnRef idx="3">
                <a:schemeClr val="accent1"/>
              </a:lnRef>
              <a:fillRef idx="0">
                <a:schemeClr val="accent1"/>
              </a:fillRef>
              <a:effectRef idx="2">
                <a:schemeClr val="accent1"/>
              </a:effectRef>
              <a:fontRef idx="minor">
                <a:schemeClr val="tx1"/>
              </a:fontRef>
            </p:style>
          </p:cxnSp>
        </p:grpSp>
        <p:sp>
          <p:nvSpPr>
            <p:cNvPr id="42" name="Caixa de Texto 2"/>
            <p:cNvSpPr txBox="1">
              <a:spLocks noChangeArrowheads="1"/>
            </p:cNvSpPr>
            <p:nvPr/>
          </p:nvSpPr>
          <p:spPr bwMode="auto">
            <a:xfrm>
              <a:off x="11953" y="2557929"/>
              <a:ext cx="1232535" cy="29591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102 750 €</a:t>
              </a:r>
            </a:p>
          </p:txBody>
        </p:sp>
        <p:sp>
          <p:nvSpPr>
            <p:cNvPr id="43" name="Caixa de Texto 2"/>
            <p:cNvSpPr txBox="1">
              <a:spLocks noChangeArrowheads="1"/>
            </p:cNvSpPr>
            <p:nvPr/>
          </p:nvSpPr>
          <p:spPr bwMode="auto">
            <a:xfrm>
              <a:off x="5976" y="1446305"/>
              <a:ext cx="1232535" cy="29591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600">
                  <a:effectLst/>
                  <a:latin typeface="Arial"/>
                  <a:ea typeface="Calibri"/>
                  <a:cs typeface="Times New Roman"/>
                </a:rPr>
                <a:t> 850 €</a:t>
              </a:r>
            </a:p>
          </p:txBody>
        </p:sp>
      </p:grpSp>
      <p:grpSp>
        <p:nvGrpSpPr>
          <p:cNvPr id="49" name="Grupo 48"/>
          <p:cNvGrpSpPr/>
          <p:nvPr/>
        </p:nvGrpSpPr>
        <p:grpSpPr>
          <a:xfrm>
            <a:off x="6026036" y="4803307"/>
            <a:ext cx="1673860" cy="570016"/>
            <a:chOff x="0" y="0"/>
            <a:chExt cx="1673860" cy="570016"/>
          </a:xfrm>
        </p:grpSpPr>
        <p:cxnSp>
          <p:nvCxnSpPr>
            <p:cNvPr id="67" name="Conexão recta 66"/>
            <p:cNvCxnSpPr/>
            <p:nvPr/>
          </p:nvCxnSpPr>
          <p:spPr>
            <a:xfrm>
              <a:off x="0" y="0"/>
              <a:ext cx="1673860" cy="0"/>
            </a:xfrm>
            <a:prstGeom prst="line">
              <a:avLst/>
            </a:prstGeom>
          </p:spPr>
          <p:style>
            <a:lnRef idx="1">
              <a:schemeClr val="dk1"/>
            </a:lnRef>
            <a:fillRef idx="0">
              <a:schemeClr val="dk1"/>
            </a:fillRef>
            <a:effectRef idx="0">
              <a:schemeClr val="dk1"/>
            </a:effectRef>
            <a:fontRef idx="minor">
              <a:schemeClr val="tx1"/>
            </a:fontRef>
          </p:style>
        </p:cxnSp>
        <p:cxnSp>
          <p:nvCxnSpPr>
            <p:cNvPr id="68" name="Conexão recta 67"/>
            <p:cNvCxnSpPr/>
            <p:nvPr/>
          </p:nvCxnSpPr>
          <p:spPr>
            <a:xfrm>
              <a:off x="855023" y="0"/>
              <a:ext cx="11876" cy="570016"/>
            </a:xfrm>
            <a:prstGeom prst="line">
              <a:avLst/>
            </a:prstGeom>
          </p:spPr>
          <p:style>
            <a:lnRef idx="1">
              <a:schemeClr val="dk1"/>
            </a:lnRef>
            <a:fillRef idx="0">
              <a:schemeClr val="dk1"/>
            </a:fillRef>
            <a:effectRef idx="0">
              <a:schemeClr val="dk1"/>
            </a:effectRef>
            <a:fontRef idx="minor">
              <a:schemeClr val="tx1"/>
            </a:fontRef>
          </p:style>
        </p:cxnSp>
      </p:grpSp>
      <p:grpSp>
        <p:nvGrpSpPr>
          <p:cNvPr id="50" name="Grupo 49"/>
          <p:cNvGrpSpPr/>
          <p:nvPr/>
        </p:nvGrpSpPr>
        <p:grpSpPr>
          <a:xfrm>
            <a:off x="5330713" y="3336457"/>
            <a:ext cx="2985703" cy="890377"/>
            <a:chOff x="-161306" y="0"/>
            <a:chExt cx="2986017" cy="890650"/>
          </a:xfrm>
        </p:grpSpPr>
        <p:sp>
          <p:nvSpPr>
            <p:cNvPr id="61" name="Caixa de Texto 2"/>
            <p:cNvSpPr txBox="1">
              <a:spLocks noChangeArrowheads="1"/>
            </p:cNvSpPr>
            <p:nvPr/>
          </p:nvSpPr>
          <p:spPr bwMode="auto">
            <a:xfrm>
              <a:off x="403761" y="0"/>
              <a:ext cx="1943100" cy="319073"/>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lnSpc>
                  <a:spcPct val="150000"/>
                </a:lnSpc>
                <a:spcAft>
                  <a:spcPts val="600"/>
                </a:spcAft>
              </a:pPr>
              <a:r>
                <a:rPr lang="pt-PT" sz="1100">
                  <a:effectLst/>
                  <a:latin typeface="Arial"/>
                  <a:ea typeface="Calibri"/>
                  <a:cs typeface="Times New Roman"/>
                </a:rPr>
                <a:t>812 Imposto s/ rend.</a:t>
              </a:r>
            </a:p>
          </p:txBody>
        </p:sp>
        <p:grpSp>
          <p:nvGrpSpPr>
            <p:cNvPr id="62" name="Grupo 61"/>
            <p:cNvGrpSpPr/>
            <p:nvPr/>
          </p:nvGrpSpPr>
          <p:grpSpPr>
            <a:xfrm>
              <a:off x="522514" y="320634"/>
              <a:ext cx="1673860" cy="570016"/>
              <a:chOff x="0" y="0"/>
              <a:chExt cx="1673860" cy="570016"/>
            </a:xfrm>
          </p:grpSpPr>
          <p:cxnSp>
            <p:nvCxnSpPr>
              <p:cNvPr id="65" name="Conexão recta 64"/>
              <p:cNvCxnSpPr/>
              <p:nvPr/>
            </p:nvCxnSpPr>
            <p:spPr>
              <a:xfrm>
                <a:off x="0" y="0"/>
                <a:ext cx="1673860" cy="0"/>
              </a:xfrm>
              <a:prstGeom prst="line">
                <a:avLst/>
              </a:prstGeom>
            </p:spPr>
            <p:style>
              <a:lnRef idx="1">
                <a:schemeClr val="dk1"/>
              </a:lnRef>
              <a:fillRef idx="0">
                <a:schemeClr val="dk1"/>
              </a:fillRef>
              <a:effectRef idx="0">
                <a:schemeClr val="dk1"/>
              </a:effectRef>
              <a:fontRef idx="minor">
                <a:schemeClr val="tx1"/>
              </a:fontRef>
            </p:style>
          </p:cxnSp>
          <p:cxnSp>
            <p:nvCxnSpPr>
              <p:cNvPr id="66" name="Conexão recta 65"/>
              <p:cNvCxnSpPr/>
              <p:nvPr/>
            </p:nvCxnSpPr>
            <p:spPr>
              <a:xfrm>
                <a:off x="855023" y="0"/>
                <a:ext cx="11876" cy="570016"/>
              </a:xfrm>
              <a:prstGeom prst="line">
                <a:avLst/>
              </a:prstGeom>
            </p:spPr>
            <p:style>
              <a:lnRef idx="1">
                <a:schemeClr val="dk1"/>
              </a:lnRef>
              <a:fillRef idx="0">
                <a:schemeClr val="dk1"/>
              </a:fillRef>
              <a:effectRef idx="0">
                <a:schemeClr val="dk1"/>
              </a:effectRef>
              <a:fontRef idx="minor">
                <a:schemeClr val="tx1"/>
              </a:fontRef>
            </p:style>
          </p:cxnSp>
        </p:grpSp>
        <p:sp>
          <p:nvSpPr>
            <p:cNvPr id="63" name="Caixa de Texto 2"/>
            <p:cNvSpPr txBox="1">
              <a:spLocks noChangeArrowheads="1"/>
            </p:cNvSpPr>
            <p:nvPr/>
          </p:nvSpPr>
          <p:spPr bwMode="auto">
            <a:xfrm>
              <a:off x="1481686" y="308661"/>
              <a:ext cx="1343025" cy="387589"/>
            </a:xfrm>
            <a:prstGeom prst="rect">
              <a:avLst/>
            </a:prstGeom>
            <a:no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100" dirty="0">
                  <a:effectLst/>
                  <a:latin typeface="Arial"/>
                  <a:ea typeface="Calibri"/>
                  <a:cs typeface="Times New Roman"/>
                </a:rPr>
                <a:t>  27 154,50 €</a:t>
              </a:r>
            </a:p>
          </p:txBody>
        </p:sp>
        <p:sp>
          <p:nvSpPr>
            <p:cNvPr id="64" name="Caixa de Texto 2"/>
            <p:cNvSpPr txBox="1">
              <a:spLocks noChangeArrowheads="1"/>
            </p:cNvSpPr>
            <p:nvPr/>
          </p:nvSpPr>
          <p:spPr bwMode="auto">
            <a:xfrm>
              <a:off x="-161306" y="493098"/>
              <a:ext cx="1343025" cy="32004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100" dirty="0">
                  <a:effectLst/>
                  <a:latin typeface="Arial"/>
                  <a:ea typeface="Calibri"/>
                  <a:cs typeface="Times New Roman"/>
                </a:rPr>
                <a:t> 27 154,50 €</a:t>
              </a:r>
            </a:p>
            <a:p>
              <a:pPr algn="r">
                <a:lnSpc>
                  <a:spcPct val="150000"/>
                </a:lnSpc>
                <a:spcAft>
                  <a:spcPts val="600"/>
                </a:spcAft>
              </a:pPr>
              <a:r>
                <a:rPr lang="pt-PT" sz="1100" dirty="0">
                  <a:effectLst/>
                  <a:latin typeface="Arial"/>
                  <a:ea typeface="Calibri"/>
                  <a:cs typeface="Times New Roman"/>
                </a:rPr>
                <a:t> </a:t>
              </a:r>
            </a:p>
          </p:txBody>
        </p:sp>
      </p:grpSp>
      <p:grpSp>
        <p:nvGrpSpPr>
          <p:cNvPr id="51" name="Grupo 50"/>
          <p:cNvGrpSpPr/>
          <p:nvPr/>
        </p:nvGrpSpPr>
        <p:grpSpPr>
          <a:xfrm>
            <a:off x="5364088" y="1905167"/>
            <a:ext cx="2883178" cy="902419"/>
            <a:chOff x="-103802" y="0"/>
            <a:chExt cx="2883742" cy="902525"/>
          </a:xfrm>
        </p:grpSpPr>
        <p:grpSp>
          <p:nvGrpSpPr>
            <p:cNvPr id="55" name="Grupo 54"/>
            <p:cNvGrpSpPr/>
            <p:nvPr/>
          </p:nvGrpSpPr>
          <p:grpSpPr>
            <a:xfrm>
              <a:off x="534390" y="332509"/>
              <a:ext cx="1673860" cy="570016"/>
              <a:chOff x="0" y="0"/>
              <a:chExt cx="1673860" cy="570016"/>
            </a:xfrm>
          </p:grpSpPr>
          <p:cxnSp>
            <p:nvCxnSpPr>
              <p:cNvPr id="59" name="Conexão recta 58"/>
              <p:cNvCxnSpPr/>
              <p:nvPr/>
            </p:nvCxnSpPr>
            <p:spPr>
              <a:xfrm>
                <a:off x="0" y="0"/>
                <a:ext cx="1673860" cy="0"/>
              </a:xfrm>
              <a:prstGeom prst="line">
                <a:avLst/>
              </a:prstGeom>
            </p:spPr>
            <p:style>
              <a:lnRef idx="1">
                <a:schemeClr val="dk1"/>
              </a:lnRef>
              <a:fillRef idx="0">
                <a:schemeClr val="dk1"/>
              </a:fillRef>
              <a:effectRef idx="0">
                <a:schemeClr val="dk1"/>
              </a:effectRef>
              <a:fontRef idx="minor">
                <a:schemeClr val="tx1"/>
              </a:fontRef>
            </p:style>
          </p:cxnSp>
          <p:cxnSp>
            <p:nvCxnSpPr>
              <p:cNvPr id="60" name="Conexão recta 59"/>
              <p:cNvCxnSpPr/>
              <p:nvPr/>
            </p:nvCxnSpPr>
            <p:spPr>
              <a:xfrm>
                <a:off x="855023" y="0"/>
                <a:ext cx="11876" cy="570016"/>
              </a:xfrm>
              <a:prstGeom prst="line">
                <a:avLst/>
              </a:prstGeom>
            </p:spPr>
            <p:style>
              <a:lnRef idx="1">
                <a:schemeClr val="dk1"/>
              </a:lnRef>
              <a:fillRef idx="0">
                <a:schemeClr val="dk1"/>
              </a:fillRef>
              <a:effectRef idx="0">
                <a:schemeClr val="dk1"/>
              </a:effectRef>
              <a:fontRef idx="minor">
                <a:schemeClr val="tx1"/>
              </a:fontRef>
            </p:style>
          </p:cxnSp>
        </p:grpSp>
        <p:sp>
          <p:nvSpPr>
            <p:cNvPr id="56" name="Caixa de Texto 2"/>
            <p:cNvSpPr txBox="1">
              <a:spLocks noChangeArrowheads="1"/>
            </p:cNvSpPr>
            <p:nvPr/>
          </p:nvSpPr>
          <p:spPr bwMode="auto">
            <a:xfrm>
              <a:off x="415637" y="0"/>
              <a:ext cx="1943100" cy="319073"/>
            </a:xfrm>
            <a:prstGeom prst="rect">
              <a:avLst/>
            </a:prstGeom>
            <a:noFill/>
            <a:ln w="9525">
              <a:noFill/>
              <a:miter lim="800000"/>
              <a:headEnd/>
              <a:tailEnd/>
            </a:ln>
          </p:spPr>
          <p:txBody>
            <a:bodyPr rot="0" vert="horz" wrap="square" lIns="91440" tIns="45720" rIns="91440" bIns="45720" anchor="ctr" anchorCtr="0">
              <a:noAutofit/>
            </a:bodyPr>
            <a:lstStyle/>
            <a:p>
              <a:pPr algn="ctr">
                <a:lnSpc>
                  <a:spcPct val="150000"/>
                </a:lnSpc>
                <a:spcAft>
                  <a:spcPts val="600"/>
                </a:spcAft>
              </a:pPr>
              <a:r>
                <a:rPr lang="pt-PT" sz="1100" dirty="0">
                  <a:effectLst/>
                  <a:latin typeface="Arial"/>
                  <a:ea typeface="Calibri"/>
                  <a:cs typeface="Times New Roman"/>
                </a:rPr>
                <a:t>818 Resultado líquido</a:t>
              </a:r>
            </a:p>
          </p:txBody>
        </p:sp>
        <p:sp>
          <p:nvSpPr>
            <p:cNvPr id="57" name="Caixa de Texto 2"/>
            <p:cNvSpPr txBox="1">
              <a:spLocks noChangeArrowheads="1"/>
            </p:cNvSpPr>
            <p:nvPr/>
          </p:nvSpPr>
          <p:spPr bwMode="auto">
            <a:xfrm>
              <a:off x="-103802" y="483808"/>
              <a:ext cx="1343025" cy="320040"/>
            </a:xfrm>
            <a:prstGeom prst="rect">
              <a:avLst/>
            </a:prstGeom>
            <a:no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100" dirty="0">
                  <a:effectLst/>
                  <a:latin typeface="Arial"/>
                  <a:ea typeface="Calibri"/>
                  <a:cs typeface="Times New Roman"/>
                </a:rPr>
                <a:t>   27 154,50 €</a:t>
              </a:r>
            </a:p>
            <a:p>
              <a:pPr algn="just">
                <a:lnSpc>
                  <a:spcPct val="150000"/>
                </a:lnSpc>
                <a:spcAft>
                  <a:spcPts val="600"/>
                </a:spcAft>
              </a:pPr>
              <a:r>
                <a:rPr lang="pt-PT" sz="1100" dirty="0">
                  <a:effectLst/>
                  <a:latin typeface="Arial"/>
                  <a:ea typeface="Calibri"/>
                  <a:cs typeface="Times New Roman"/>
                </a:rPr>
                <a:t> </a:t>
              </a:r>
            </a:p>
          </p:txBody>
        </p:sp>
        <p:sp>
          <p:nvSpPr>
            <p:cNvPr id="58" name="Caixa de Texto 2"/>
            <p:cNvSpPr txBox="1">
              <a:spLocks noChangeArrowheads="1"/>
            </p:cNvSpPr>
            <p:nvPr/>
          </p:nvSpPr>
          <p:spPr bwMode="auto">
            <a:xfrm>
              <a:off x="1436915" y="338338"/>
              <a:ext cx="1343025" cy="320040"/>
            </a:xfrm>
            <a:prstGeom prst="rect">
              <a:avLst/>
            </a:prstGeom>
            <a:no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100" dirty="0">
                  <a:effectLst/>
                  <a:latin typeface="Arial"/>
                  <a:ea typeface="Calibri"/>
                  <a:cs typeface="Times New Roman"/>
                </a:rPr>
                <a:t> 102 750 €</a:t>
              </a:r>
            </a:p>
          </p:txBody>
        </p:sp>
      </p:grpSp>
      <p:sp>
        <p:nvSpPr>
          <p:cNvPr id="52" name="Caixa de Texto 2"/>
          <p:cNvSpPr txBox="1">
            <a:spLocks noChangeArrowheads="1"/>
          </p:cNvSpPr>
          <p:nvPr/>
        </p:nvSpPr>
        <p:spPr bwMode="auto">
          <a:xfrm>
            <a:off x="5906656" y="4458502"/>
            <a:ext cx="1942465" cy="31877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lnSpc>
                <a:spcPct val="150000"/>
              </a:lnSpc>
              <a:spcAft>
                <a:spcPts val="600"/>
              </a:spcAft>
            </a:pPr>
            <a:r>
              <a:rPr lang="pt-PT" sz="1100" dirty="0">
                <a:effectLst/>
                <a:latin typeface="Arial"/>
                <a:ea typeface="Calibri"/>
                <a:cs typeface="Times New Roman"/>
              </a:rPr>
              <a:t>24 Estado O.E.P.</a:t>
            </a:r>
          </a:p>
        </p:txBody>
      </p:sp>
      <p:sp>
        <p:nvSpPr>
          <p:cNvPr id="53" name="Caixa de Texto 2"/>
          <p:cNvSpPr txBox="1">
            <a:spLocks noChangeArrowheads="1"/>
          </p:cNvSpPr>
          <p:nvPr/>
        </p:nvSpPr>
        <p:spPr bwMode="auto">
          <a:xfrm>
            <a:off x="5796136" y="5589240"/>
            <a:ext cx="2138680" cy="31940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ctr" anchorCtr="0">
            <a:noAutofit/>
          </a:bodyPr>
          <a:lstStyle/>
          <a:p>
            <a:pPr algn="l">
              <a:lnSpc>
                <a:spcPct val="150000"/>
              </a:lnSpc>
              <a:spcAft>
                <a:spcPts val="600"/>
              </a:spcAft>
            </a:pPr>
            <a:r>
              <a:rPr lang="pt-PT" sz="1100">
                <a:effectLst/>
                <a:latin typeface="Arial"/>
                <a:ea typeface="Calibri"/>
                <a:cs typeface="Times New Roman"/>
              </a:rPr>
              <a:t> Saldo Credor = 25 554,50 €</a:t>
            </a:r>
          </a:p>
        </p:txBody>
      </p:sp>
      <p:sp>
        <p:nvSpPr>
          <p:cNvPr id="54" name="Caixa de Texto 2"/>
          <p:cNvSpPr txBox="1">
            <a:spLocks noChangeArrowheads="1"/>
          </p:cNvSpPr>
          <p:nvPr/>
        </p:nvSpPr>
        <p:spPr bwMode="auto">
          <a:xfrm>
            <a:off x="5817756" y="2872363"/>
            <a:ext cx="2185035" cy="268605"/>
          </a:xfrm>
          <a:prstGeom prst="rect">
            <a:avLst/>
          </a:prstGeom>
          <a:ln w="6350">
            <a:prstDash val="sysDot"/>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ctr" anchorCtr="0">
            <a:noAutofit/>
          </a:bodyPr>
          <a:lstStyle/>
          <a:p>
            <a:pPr algn="l">
              <a:lnSpc>
                <a:spcPct val="150000"/>
              </a:lnSpc>
              <a:spcAft>
                <a:spcPts val="600"/>
              </a:spcAft>
            </a:pPr>
            <a:r>
              <a:rPr lang="pt-PT" sz="1100">
                <a:effectLst/>
                <a:latin typeface="Arial"/>
                <a:ea typeface="Calibri"/>
                <a:cs typeface="Times New Roman"/>
              </a:rPr>
              <a:t> Saldo Credor = 75 595,50 €</a:t>
            </a:r>
          </a:p>
        </p:txBody>
      </p:sp>
      <p:sp>
        <p:nvSpPr>
          <p:cNvPr id="69" name="Caixa de Texto 2"/>
          <p:cNvSpPr txBox="1">
            <a:spLocks noChangeArrowheads="1"/>
          </p:cNvSpPr>
          <p:nvPr/>
        </p:nvSpPr>
        <p:spPr bwMode="auto">
          <a:xfrm>
            <a:off x="7020272" y="4869160"/>
            <a:ext cx="1343025" cy="295275"/>
          </a:xfrm>
          <a:prstGeom prst="rect">
            <a:avLst/>
          </a:prstGeom>
          <a:noFill/>
          <a:ln w="9525">
            <a:noFill/>
            <a:miter lim="800000"/>
            <a:headEnd/>
            <a:tailEnd/>
          </a:ln>
        </p:spPr>
        <p:txBody>
          <a:bodyPr rot="0" vert="horz" wrap="square" lIns="91440" tIns="45720" rIns="91440" bIns="45720" anchor="ctr" anchorCtr="0">
            <a:noAutofit/>
          </a:bodyPr>
          <a:lstStyle/>
          <a:p>
            <a:pPr algn="l">
              <a:lnSpc>
                <a:spcPct val="150000"/>
              </a:lnSpc>
              <a:spcAft>
                <a:spcPts val="600"/>
              </a:spcAft>
            </a:pPr>
            <a:r>
              <a:rPr lang="pt-PT" sz="1100" dirty="0">
                <a:effectLst/>
                <a:latin typeface="Arial"/>
                <a:ea typeface="Calibri"/>
                <a:cs typeface="Times New Roman"/>
              </a:rPr>
              <a:t> </a:t>
            </a:r>
            <a:r>
              <a:rPr lang="pt-PT" sz="1100" dirty="0" err="1">
                <a:effectLst/>
                <a:latin typeface="Arial"/>
                <a:ea typeface="Calibri"/>
                <a:cs typeface="Times New Roman"/>
              </a:rPr>
              <a:t>E.i</a:t>
            </a:r>
            <a:r>
              <a:rPr lang="pt-PT" sz="1100" dirty="0">
                <a:effectLst/>
                <a:latin typeface="Arial"/>
                <a:ea typeface="Calibri"/>
                <a:cs typeface="Times New Roman"/>
              </a:rPr>
              <a:t>. 650 €</a:t>
            </a:r>
          </a:p>
        </p:txBody>
      </p:sp>
      <p:sp>
        <p:nvSpPr>
          <p:cNvPr id="70" name="Caixa de Texto 2"/>
          <p:cNvSpPr txBox="1">
            <a:spLocks noChangeArrowheads="1"/>
          </p:cNvSpPr>
          <p:nvPr/>
        </p:nvSpPr>
        <p:spPr bwMode="auto">
          <a:xfrm>
            <a:off x="5364088" y="4876264"/>
            <a:ext cx="1342390" cy="295275"/>
          </a:xfrm>
          <a:prstGeom prst="rect">
            <a:avLst/>
          </a:prstGeom>
          <a:no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100">
                <a:effectLst/>
                <a:latin typeface="Arial"/>
                <a:ea typeface="Calibri"/>
                <a:cs typeface="Times New Roman"/>
              </a:rPr>
              <a:t> 2 250 € E.i. </a:t>
            </a:r>
          </a:p>
        </p:txBody>
      </p:sp>
      <p:sp>
        <p:nvSpPr>
          <p:cNvPr id="71" name="Caixa de Texto 2"/>
          <p:cNvSpPr txBox="1">
            <a:spLocks noChangeArrowheads="1"/>
          </p:cNvSpPr>
          <p:nvPr/>
        </p:nvSpPr>
        <p:spPr bwMode="auto">
          <a:xfrm>
            <a:off x="6613986" y="5485859"/>
            <a:ext cx="1342390" cy="319405"/>
          </a:xfrm>
          <a:prstGeom prst="rect">
            <a:avLst/>
          </a:prstGeom>
          <a:noFill/>
          <a:ln w="9525">
            <a:noFill/>
            <a:miter lim="800000"/>
            <a:headEnd/>
            <a:tailEnd/>
          </a:ln>
        </p:spPr>
        <p:txBody>
          <a:bodyPr rot="0" vert="horz" wrap="square" lIns="91440" tIns="45720" rIns="91440" bIns="45720" anchor="ctr" anchorCtr="0">
            <a:noAutofit/>
          </a:bodyPr>
          <a:lstStyle/>
          <a:p>
            <a:pPr algn="r">
              <a:lnSpc>
                <a:spcPct val="150000"/>
              </a:lnSpc>
              <a:spcAft>
                <a:spcPts val="600"/>
              </a:spcAft>
            </a:pPr>
            <a:r>
              <a:rPr lang="pt-PT" sz="1100" dirty="0">
                <a:effectLst/>
                <a:latin typeface="Arial"/>
                <a:ea typeface="Calibri"/>
                <a:cs typeface="Times New Roman"/>
              </a:rPr>
              <a:t>  27 154,50 €</a:t>
            </a:r>
          </a:p>
          <a:p>
            <a:pPr algn="l">
              <a:lnSpc>
                <a:spcPct val="150000"/>
              </a:lnSpc>
              <a:spcAft>
                <a:spcPts val="600"/>
              </a:spcAft>
            </a:pPr>
            <a:r>
              <a:rPr lang="pt-PT" sz="1100" dirty="0">
                <a:effectLst/>
                <a:latin typeface="Arial"/>
                <a:ea typeface="Calibri"/>
                <a:cs typeface="Times New Roman"/>
              </a:rPr>
              <a:t> </a:t>
            </a:r>
          </a:p>
          <a:p>
            <a:pPr algn="l">
              <a:lnSpc>
                <a:spcPct val="150000"/>
              </a:lnSpc>
              <a:spcAft>
                <a:spcPts val="600"/>
              </a:spcAft>
            </a:pPr>
            <a:r>
              <a:rPr lang="pt-PT" sz="1100" dirty="0">
                <a:effectLst/>
                <a:latin typeface="Arial"/>
                <a:ea typeface="Calibri"/>
                <a:cs typeface="Times New Roman"/>
              </a:rPr>
              <a:t> </a:t>
            </a:r>
          </a:p>
        </p:txBody>
      </p:sp>
    </p:spTree>
    <p:extLst>
      <p:ext uri="{BB962C8B-B14F-4D97-AF65-F5344CB8AC3E}">
        <p14:creationId xmlns:p14="http://schemas.microsoft.com/office/powerpoint/2010/main" val="28285821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
        <p:nvSpPr>
          <p:cNvPr id="5" name="Título 4"/>
          <p:cNvSpPr>
            <a:spLocks noGrp="1"/>
          </p:cNvSpPr>
          <p:nvPr>
            <p:ph type="title"/>
          </p:nvPr>
        </p:nvSpPr>
        <p:spPr/>
        <p:txBody>
          <a:bodyPr/>
          <a:lstStyle/>
          <a:p>
            <a:r>
              <a:rPr lang="pt-PT" dirty="0"/>
              <a:t>Operações realizadas</a:t>
            </a:r>
          </a:p>
        </p:txBody>
      </p:sp>
      <p:sp>
        <p:nvSpPr>
          <p:cNvPr id="10" name="CaixaDeTexto 9"/>
          <p:cNvSpPr txBox="1"/>
          <p:nvPr/>
        </p:nvSpPr>
        <p:spPr>
          <a:xfrm>
            <a:off x="371885" y="1988840"/>
            <a:ext cx="3888432" cy="646331"/>
          </a:xfrm>
          <a:prstGeom prst="rect">
            <a:avLst/>
          </a:prstGeom>
          <a:noFill/>
        </p:spPr>
        <p:txBody>
          <a:bodyPr wrap="square" rtlCol="0">
            <a:spAutoFit/>
          </a:bodyPr>
          <a:lstStyle/>
          <a:p>
            <a:r>
              <a:rPr lang="pt-PT" dirty="0" smtClean="0">
                <a:hlinkClick r:id="rId3" action="ppaction://hlinkfile"/>
              </a:rPr>
              <a:t>Balancete final </a:t>
            </a:r>
            <a:endParaRPr lang="pt-PT" dirty="0" smtClean="0"/>
          </a:p>
          <a:p>
            <a:r>
              <a:rPr lang="pt-PT" dirty="0" smtClean="0">
                <a:hlinkClick r:id="rId4" action="ppaction://hlinkfile"/>
              </a:rPr>
              <a:t>Balanço final </a:t>
            </a:r>
            <a:endParaRPr lang="pt-PT" dirty="0"/>
          </a:p>
        </p:txBody>
      </p:sp>
      <p:pic>
        <p:nvPicPr>
          <p:cNvPr id="2050" name="Picture 2" descr="http://www.finep.gov.br/imprensa/imagens/pappeintegraca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3768" y="2492896"/>
            <a:ext cx="3384376" cy="34746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2617492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539552" y="2648669"/>
            <a:ext cx="8208912" cy="2940571"/>
          </a:xfrm>
        </p:spPr>
        <p:txBody>
          <a:bodyPr/>
          <a:lstStyle/>
          <a:p>
            <a:r>
              <a:rPr lang="pt-PT" b="1" dirty="0" smtClean="0"/>
              <a:t>Fiscalidade </a:t>
            </a:r>
          </a:p>
          <a:p>
            <a:pPr marL="0" indent="0">
              <a:buNone/>
            </a:pPr>
            <a:r>
              <a:rPr lang="pt-PT" dirty="0"/>
              <a:t>	</a:t>
            </a:r>
            <a:endParaRPr lang="pt-PT" dirty="0" smtClean="0"/>
          </a:p>
          <a:p>
            <a:pPr lvl="2"/>
            <a:r>
              <a:rPr lang="pt-PT" sz="2400" dirty="0" smtClean="0"/>
              <a:t>Documento </a:t>
            </a:r>
            <a:r>
              <a:rPr lang="pt-PT" sz="2400" dirty="0"/>
              <a:t>da Informação Empresarial Simplificada</a:t>
            </a:r>
          </a:p>
          <a:p>
            <a:pPr lvl="2"/>
            <a:r>
              <a:rPr lang="pt-PT" sz="2400" dirty="0"/>
              <a:t>Modelo 22 – IRC </a:t>
            </a:r>
          </a:p>
          <a:p>
            <a:pPr lvl="2"/>
            <a:endParaRPr lang="pt-PT" sz="2400"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normAutofit/>
          </a:bodyPr>
          <a:lstStyle/>
          <a:p>
            <a:r>
              <a:rPr lang="pt-PT" dirty="0" smtClean="0"/>
              <a:t>Encerramento anual das contas</a:t>
            </a:r>
            <a:endParaRPr lang="pt-PT" dirty="0"/>
          </a:p>
        </p:txBody>
      </p:sp>
    </p:spTree>
    <p:extLst>
      <p:ext uri="{BB962C8B-B14F-4D97-AF65-F5344CB8AC3E}">
        <p14:creationId xmlns:p14="http://schemas.microsoft.com/office/powerpoint/2010/main" val="26268117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611560" y="2564904"/>
            <a:ext cx="7408333" cy="3450696"/>
          </a:xfrm>
        </p:spPr>
        <p:txBody>
          <a:bodyPr/>
          <a:lstStyle/>
          <a:p>
            <a:r>
              <a:rPr lang="pt-PT" b="1" dirty="0"/>
              <a:t>Gestão</a:t>
            </a:r>
          </a:p>
          <a:p>
            <a:pPr marL="0" indent="0">
              <a:buNone/>
            </a:pPr>
            <a:endParaRPr lang="pt-PT" dirty="0" smtClean="0"/>
          </a:p>
          <a:p>
            <a:pPr lvl="2"/>
            <a:r>
              <a:rPr lang="pt-PT" dirty="0" smtClean="0"/>
              <a:t>Análise económico-financeira </a:t>
            </a:r>
          </a:p>
          <a:p>
            <a:pPr lvl="3"/>
            <a:r>
              <a:rPr lang="pt-PT" dirty="0" smtClean="0"/>
              <a:t>Fundo de maneio </a:t>
            </a:r>
          </a:p>
          <a:p>
            <a:pPr lvl="3"/>
            <a:r>
              <a:rPr lang="pt-PT" dirty="0" smtClean="0"/>
              <a:t>Rendibilidade do Capital Próprio</a:t>
            </a:r>
          </a:p>
          <a:p>
            <a:pPr lvl="3"/>
            <a:r>
              <a:rPr lang="pt-PT" dirty="0" smtClean="0"/>
              <a:t>Rendibilidade do Ativo Total </a:t>
            </a:r>
          </a:p>
          <a:p>
            <a:pPr lvl="2"/>
            <a:endParaRPr lang="pt-PT"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
        <p:nvSpPr>
          <p:cNvPr id="5" name="Título 4"/>
          <p:cNvSpPr>
            <a:spLocks noGrp="1"/>
          </p:cNvSpPr>
          <p:nvPr>
            <p:ph type="title"/>
          </p:nvPr>
        </p:nvSpPr>
        <p:spPr/>
        <p:txBody>
          <a:bodyPr/>
          <a:lstStyle/>
          <a:p>
            <a:r>
              <a:rPr lang="pt-PT" dirty="0"/>
              <a:t>Encerramento anual das contas</a:t>
            </a:r>
          </a:p>
        </p:txBody>
      </p:sp>
    </p:spTree>
    <p:extLst>
      <p:ext uri="{BB962C8B-B14F-4D97-AF65-F5344CB8AC3E}">
        <p14:creationId xmlns:p14="http://schemas.microsoft.com/office/powerpoint/2010/main" val="36539854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a:xfrm>
            <a:off x="467544" y="548680"/>
            <a:ext cx="8229600" cy="1008112"/>
          </a:xfrm>
        </p:spPr>
        <p:txBody>
          <a:bodyPr>
            <a:normAutofit fontScale="90000"/>
          </a:bodyPr>
          <a:lstStyle/>
          <a:p>
            <a:r>
              <a:rPr lang="pt-PT" dirty="0" smtClean="0"/>
              <a:t>Apresentação das contas</a:t>
            </a:r>
            <a:br>
              <a:rPr lang="pt-PT" dirty="0" smtClean="0"/>
            </a:br>
            <a:endParaRPr lang="pt-PT" dirty="0"/>
          </a:p>
        </p:txBody>
      </p:sp>
      <p:sp>
        <p:nvSpPr>
          <p:cNvPr id="2" name="Rectângulo 1"/>
          <p:cNvSpPr/>
          <p:nvPr/>
        </p:nvSpPr>
        <p:spPr>
          <a:xfrm>
            <a:off x="827584" y="1772816"/>
            <a:ext cx="3409908" cy="400110"/>
          </a:xfrm>
          <a:prstGeom prst="rect">
            <a:avLst/>
          </a:prstGeom>
        </p:spPr>
        <p:txBody>
          <a:bodyPr wrap="none">
            <a:spAutoFit/>
          </a:bodyPr>
          <a:lstStyle/>
          <a:p>
            <a:r>
              <a:rPr lang="pt-PT" sz="2000" b="1" dirty="0"/>
              <a:t>Análise económico-financeira</a:t>
            </a:r>
          </a:p>
        </p:txBody>
      </p:sp>
      <p:graphicFrame>
        <p:nvGraphicFramePr>
          <p:cNvPr id="7" name="Gráfico 6"/>
          <p:cNvGraphicFramePr/>
          <p:nvPr>
            <p:extLst>
              <p:ext uri="{D42A27DB-BD31-4B8C-83A1-F6EECF244321}">
                <p14:modId xmlns:p14="http://schemas.microsoft.com/office/powerpoint/2010/main" val="2251320706"/>
              </p:ext>
            </p:extLst>
          </p:nvPr>
        </p:nvGraphicFramePr>
        <p:xfrm>
          <a:off x="827584" y="2172926"/>
          <a:ext cx="7416824" cy="406438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146110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normAutofit fontScale="90000"/>
          </a:bodyPr>
          <a:lstStyle/>
          <a:p>
            <a:r>
              <a:rPr lang="pt-PT" dirty="0"/>
              <a:t>Encerramento do exercício económico</a:t>
            </a:r>
          </a:p>
        </p:txBody>
      </p:sp>
      <mc:AlternateContent xmlns:mc="http://schemas.openxmlformats.org/markup-compatibility/2006" xmlns:a14="http://schemas.microsoft.com/office/drawing/2010/main">
        <mc:Choice Requires="a14">
          <p:sp>
            <p:nvSpPr>
              <p:cNvPr id="6" name="Rectângulo arredondado 5"/>
              <p:cNvSpPr/>
              <p:nvPr/>
            </p:nvSpPr>
            <p:spPr>
              <a:xfrm>
                <a:off x="899592" y="2764065"/>
                <a:ext cx="7344816" cy="864096"/>
              </a:xfrm>
              <a:prstGeom prst="roundRect">
                <a:avLst/>
              </a:prstGeom>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50000"/>
                  </a:lnSpc>
                  <a:spcAft>
                    <a:spcPts val="600"/>
                  </a:spcAft>
                </a:pPr>
                <a:r>
                  <a:rPr lang="pt-PT" sz="2000" b="1" dirty="0">
                    <a:latin typeface="Arial"/>
                    <a:ea typeface="Calibri"/>
                    <a:cs typeface="Times New Roman"/>
                  </a:rPr>
                  <a:t>Rendibilidade do Capital Próprio = </a:t>
                </a:r>
                <a14:m>
                  <m:oMath xmlns:m="http://schemas.openxmlformats.org/officeDocument/2006/math">
                    <m:f>
                      <m:fPr>
                        <m:ctrlPr>
                          <a:rPr lang="pt-PT" sz="2000" b="1" i="1">
                            <a:latin typeface="Cambria Math"/>
                            <a:ea typeface="Calibri"/>
                            <a:cs typeface="Times New Roman"/>
                          </a:rPr>
                        </m:ctrlPr>
                      </m:fPr>
                      <m:num>
                        <m:r>
                          <m:rPr>
                            <m:sty m:val="p"/>
                          </m:rPr>
                          <a:rPr lang="pt-PT" sz="2000" b="1">
                            <a:latin typeface="Cambria Math"/>
                            <a:ea typeface="Calibri"/>
                            <a:cs typeface="Times New Roman"/>
                          </a:rPr>
                          <m:t>Resultado</m:t>
                        </m:r>
                        <m:r>
                          <a:rPr lang="pt-PT" sz="2000" b="1">
                            <a:latin typeface="Cambria Math"/>
                            <a:ea typeface="Calibri"/>
                            <a:cs typeface="Times New Roman"/>
                          </a:rPr>
                          <m:t> </m:t>
                        </m:r>
                        <m:r>
                          <m:rPr>
                            <m:sty m:val="p"/>
                          </m:rPr>
                          <a:rPr lang="pt-PT" sz="2000" b="1">
                            <a:latin typeface="Cambria Math"/>
                            <a:ea typeface="Calibri"/>
                            <a:cs typeface="Times New Roman"/>
                          </a:rPr>
                          <m:t>l</m:t>
                        </m:r>
                        <m:r>
                          <a:rPr lang="pt-PT" sz="2000" b="1">
                            <a:latin typeface="Cambria Math"/>
                            <a:ea typeface="Calibri"/>
                            <a:cs typeface="Times New Roman"/>
                          </a:rPr>
                          <m:t>í</m:t>
                        </m:r>
                        <m:r>
                          <m:rPr>
                            <m:sty m:val="p"/>
                          </m:rPr>
                          <a:rPr lang="pt-PT" sz="2000" b="1">
                            <a:latin typeface="Cambria Math"/>
                            <a:ea typeface="Calibri"/>
                            <a:cs typeface="Times New Roman"/>
                          </a:rPr>
                          <m:t>quido</m:t>
                        </m:r>
                      </m:num>
                      <m:den>
                        <m:r>
                          <m:rPr>
                            <m:sty m:val="p"/>
                          </m:rPr>
                          <a:rPr lang="pt-PT" sz="2000" b="1">
                            <a:latin typeface="Cambria Math"/>
                            <a:ea typeface="Calibri"/>
                            <a:cs typeface="Times New Roman"/>
                          </a:rPr>
                          <m:t>Capital</m:t>
                        </m:r>
                        <m:r>
                          <a:rPr lang="pt-PT" sz="2000" b="1">
                            <a:latin typeface="Cambria Math"/>
                            <a:ea typeface="Calibri"/>
                            <a:cs typeface="Times New Roman"/>
                          </a:rPr>
                          <m:t> </m:t>
                        </m:r>
                        <m:r>
                          <m:rPr>
                            <m:sty m:val="p"/>
                          </m:rPr>
                          <a:rPr lang="pt-PT" sz="2000" b="1">
                            <a:latin typeface="Cambria Math"/>
                            <a:ea typeface="Calibri"/>
                            <a:cs typeface="Times New Roman"/>
                          </a:rPr>
                          <m:t>Pr</m:t>
                        </m:r>
                        <m:r>
                          <a:rPr lang="pt-PT" sz="2000" b="1">
                            <a:latin typeface="Cambria Math"/>
                            <a:ea typeface="Calibri"/>
                            <a:cs typeface="Times New Roman"/>
                          </a:rPr>
                          <m:t>ó</m:t>
                        </m:r>
                        <m:r>
                          <m:rPr>
                            <m:sty m:val="p"/>
                          </m:rPr>
                          <a:rPr lang="pt-PT" sz="2000" b="1">
                            <a:latin typeface="Cambria Math"/>
                            <a:ea typeface="Calibri"/>
                            <a:cs typeface="Times New Roman"/>
                          </a:rPr>
                          <m:t>prio</m:t>
                        </m:r>
                      </m:den>
                    </m:f>
                    <m:r>
                      <a:rPr lang="pt-PT" sz="2000" b="1">
                        <a:latin typeface="Cambria Math"/>
                        <a:ea typeface="Calibri"/>
                        <a:cs typeface="Times New Roman"/>
                      </a:rPr>
                      <m:t> </m:t>
                    </m:r>
                    <m:r>
                      <a:rPr lang="pt-PT" sz="2000" b="1">
                        <a:latin typeface="Cambria Math"/>
                        <a:ea typeface="Calibri"/>
                        <a:cs typeface="Times New Roman"/>
                      </a:rPr>
                      <m:t>𝑋</m:t>
                    </m:r>
                    <m:r>
                      <a:rPr lang="pt-PT" sz="2000" b="1">
                        <a:latin typeface="Cambria Math"/>
                        <a:ea typeface="Calibri"/>
                        <a:cs typeface="Times New Roman"/>
                      </a:rPr>
                      <m:t> 100</m:t>
                    </m:r>
                  </m:oMath>
                </a14:m>
                <a:endParaRPr lang="pt-PT" sz="2000" b="1" dirty="0">
                  <a:latin typeface="Arial"/>
                  <a:ea typeface="Calibri"/>
                  <a:cs typeface="Times New Roman"/>
                </a:endParaRPr>
              </a:p>
            </p:txBody>
          </p:sp>
        </mc:Choice>
        <mc:Fallback xmlns="">
          <p:sp>
            <p:nvSpPr>
              <p:cNvPr id="6" name="Rectângulo arredondado 5"/>
              <p:cNvSpPr>
                <a:spLocks noRot="1" noChangeAspect="1" noMove="1" noResize="1" noEditPoints="1" noAdjustHandles="1" noChangeArrowheads="1" noChangeShapeType="1" noTextEdit="1"/>
              </p:cNvSpPr>
              <p:nvPr/>
            </p:nvSpPr>
            <p:spPr>
              <a:xfrm>
                <a:off x="899592" y="2764065"/>
                <a:ext cx="7344816" cy="864096"/>
              </a:xfrm>
              <a:prstGeom prst="roundRect">
                <a:avLst/>
              </a:prstGeom>
              <a:blipFill rotWithShape="1">
                <a:blip r:embed="rId3"/>
                <a:stretch>
                  <a:fillRect/>
                </a:stretch>
              </a:blipFill>
            </p:spPr>
            <p:txBody>
              <a:bodyPr/>
              <a:lstStyle/>
              <a:p>
                <a:r>
                  <a:rPr lang="pt-PT">
                    <a:noFill/>
                  </a:rPr>
                  <a:t> </a:t>
                </a:r>
              </a:p>
            </p:txBody>
          </p:sp>
        </mc:Fallback>
      </mc:AlternateContent>
      <mc:AlternateContent xmlns:mc="http://schemas.openxmlformats.org/markup-compatibility/2006" xmlns:a14="http://schemas.microsoft.com/office/drawing/2010/main">
        <mc:Choice Requires="a14">
          <p:sp>
            <p:nvSpPr>
              <p:cNvPr id="7" name="Rectângulo 6"/>
              <p:cNvSpPr/>
              <p:nvPr/>
            </p:nvSpPr>
            <p:spPr>
              <a:xfrm>
                <a:off x="503548" y="4025914"/>
                <a:ext cx="8136904" cy="1767792"/>
              </a:xfrm>
              <a:prstGeom prst="rect">
                <a:avLst/>
              </a:prstGeom>
            </p:spPr>
            <p:txBody>
              <a:bodyPr wrap="square">
                <a:spAutoFit/>
              </a:bodyPr>
              <a:lstStyle/>
              <a:p>
                <a:r>
                  <a:rPr lang="pt-PT" sz="2400" b="1" u="sng" dirty="0"/>
                  <a:t>Rendibilidade do Capital Próprio da emp. “Alfa, Lda.” </a:t>
                </a:r>
              </a:p>
              <a:p>
                <a:endParaRPr lang="pt-PT" sz="2400" b="1" u="sng" dirty="0"/>
              </a:p>
              <a:p>
                <a:r>
                  <a:rPr lang="pt-PT" sz="2400" dirty="0" smtClean="0"/>
                  <a:t>= </a:t>
                </a:r>
                <a:r>
                  <a:rPr lang="pt-PT" sz="2400" dirty="0"/>
                  <a:t> </a:t>
                </a:r>
                <a14:m>
                  <m:oMath xmlns:m="http://schemas.openxmlformats.org/officeDocument/2006/math">
                    <m:f>
                      <m:fPr>
                        <m:ctrlPr>
                          <a:rPr lang="pt-PT" sz="2400" i="1">
                            <a:latin typeface="Cambria Math"/>
                          </a:rPr>
                        </m:ctrlPr>
                      </m:fPr>
                      <m:num>
                        <m:r>
                          <a:rPr lang="pt-PT" sz="2400">
                            <a:latin typeface="Cambria Math"/>
                          </a:rPr>
                          <m:t>75 595,50</m:t>
                        </m:r>
                      </m:num>
                      <m:den>
                        <m:r>
                          <a:rPr lang="pt-PT" sz="2400">
                            <a:latin typeface="Cambria Math"/>
                          </a:rPr>
                          <m:t>112 095,50</m:t>
                        </m:r>
                      </m:den>
                    </m:f>
                    <m:r>
                      <a:rPr lang="pt-PT" sz="2400" i="1">
                        <a:latin typeface="Cambria Math"/>
                      </a:rPr>
                      <m:t> </m:t>
                    </m:r>
                    <m:r>
                      <a:rPr lang="pt-PT" sz="2400" i="1">
                        <a:latin typeface="Cambria Math"/>
                      </a:rPr>
                      <m:t>𝑋</m:t>
                    </m:r>
                    <m:r>
                      <a:rPr lang="pt-PT" sz="2400" i="1">
                        <a:latin typeface="Cambria Math"/>
                      </a:rPr>
                      <m:t> 100=67,44 %</m:t>
                    </m:r>
                  </m:oMath>
                </a14:m>
                <a:endParaRPr lang="pt-PT" sz="2400" dirty="0"/>
              </a:p>
              <a:p>
                <a:endParaRPr lang="pt-PT" sz="2400" b="1" u="sng" dirty="0" smtClean="0"/>
              </a:p>
            </p:txBody>
          </p:sp>
        </mc:Choice>
        <mc:Fallback xmlns="">
          <p:sp>
            <p:nvSpPr>
              <p:cNvPr id="7" name="Rectângulo 6"/>
              <p:cNvSpPr>
                <a:spLocks noRot="1" noChangeAspect="1" noMove="1" noResize="1" noEditPoints="1" noAdjustHandles="1" noChangeArrowheads="1" noChangeShapeType="1" noTextEdit="1"/>
              </p:cNvSpPr>
              <p:nvPr/>
            </p:nvSpPr>
            <p:spPr>
              <a:xfrm>
                <a:off x="503548" y="4025914"/>
                <a:ext cx="8136904" cy="1767792"/>
              </a:xfrm>
              <a:prstGeom prst="rect">
                <a:avLst/>
              </a:prstGeom>
              <a:blipFill rotWithShape="1">
                <a:blip r:embed="rId4"/>
                <a:stretch>
                  <a:fillRect l="-1199" t="-2759"/>
                </a:stretch>
              </a:blipFill>
            </p:spPr>
            <p:txBody>
              <a:bodyPr/>
              <a:lstStyle/>
              <a:p>
                <a:r>
                  <a:rPr lang="pt-PT">
                    <a:noFill/>
                  </a:rPr>
                  <a:t> </a:t>
                </a:r>
              </a:p>
            </p:txBody>
          </p:sp>
        </mc:Fallback>
      </mc:AlternateContent>
    </p:spTree>
    <p:extLst>
      <p:ext uri="{BB962C8B-B14F-4D97-AF65-F5344CB8AC3E}">
        <p14:creationId xmlns:p14="http://schemas.microsoft.com/office/powerpoint/2010/main" val="22511124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normAutofit fontScale="90000"/>
          </a:bodyPr>
          <a:lstStyle/>
          <a:p>
            <a:r>
              <a:rPr lang="pt-PT" dirty="0"/>
              <a:t>Encerramento do exercício económico</a:t>
            </a:r>
          </a:p>
        </p:txBody>
      </p:sp>
      <p:sp>
        <p:nvSpPr>
          <p:cNvPr id="6" name="Rectângulo arredondado 5"/>
          <p:cNvSpPr/>
          <p:nvPr/>
        </p:nvSpPr>
        <p:spPr>
          <a:xfrm>
            <a:off x="1007604" y="2620569"/>
            <a:ext cx="7128792" cy="736424"/>
          </a:xfrm>
          <a:prstGeom prst="roundRect">
            <a:avLst/>
          </a:prstGeom>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50000"/>
              </a:lnSpc>
              <a:spcAft>
                <a:spcPts val="600"/>
              </a:spcAft>
            </a:pPr>
            <a:r>
              <a:rPr lang="pt-PT" sz="2000" b="1" dirty="0">
                <a:effectLst/>
                <a:latin typeface="Arial"/>
                <a:ea typeface="Calibri"/>
                <a:cs typeface="Times New Roman"/>
              </a:rPr>
              <a:t>Fundo de Maneio = Ativo Corrente – Passivo Corrente</a:t>
            </a:r>
          </a:p>
        </p:txBody>
      </p:sp>
      <p:sp>
        <p:nvSpPr>
          <p:cNvPr id="7" name="Rectângulo 6"/>
          <p:cNvSpPr/>
          <p:nvPr/>
        </p:nvSpPr>
        <p:spPr>
          <a:xfrm>
            <a:off x="1270422" y="4005064"/>
            <a:ext cx="6696744" cy="1569660"/>
          </a:xfrm>
          <a:prstGeom prst="rect">
            <a:avLst/>
          </a:prstGeom>
        </p:spPr>
        <p:txBody>
          <a:bodyPr wrap="square">
            <a:spAutoFit/>
          </a:bodyPr>
          <a:lstStyle/>
          <a:p>
            <a:r>
              <a:rPr lang="pt-PT" sz="2400" b="1" u="sng" dirty="0"/>
              <a:t>Fundo de Maneio da empresa “Alfa, Lda.”:</a:t>
            </a:r>
            <a:endParaRPr lang="pt-PT" sz="2400" dirty="0"/>
          </a:p>
          <a:p>
            <a:r>
              <a:rPr lang="pt-PT" sz="2400" dirty="0"/>
              <a:t> </a:t>
            </a:r>
            <a:endParaRPr lang="pt-PT" sz="2400" dirty="0" smtClean="0"/>
          </a:p>
          <a:p>
            <a:r>
              <a:rPr lang="pt-PT" sz="2400" dirty="0"/>
              <a:t>FM = 95 150,00 € - 33 954,50 € = 61 196 € </a:t>
            </a:r>
          </a:p>
          <a:p>
            <a:endParaRPr lang="pt-PT" sz="2400" dirty="0"/>
          </a:p>
        </p:txBody>
      </p:sp>
    </p:spTree>
    <p:extLst>
      <p:ext uri="{BB962C8B-B14F-4D97-AF65-F5344CB8AC3E}">
        <p14:creationId xmlns:p14="http://schemas.microsoft.com/office/powerpoint/2010/main" val="1765981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dirty="0" smtClean="0"/>
              <a:t>Nádia Simões</a:t>
            </a:r>
            <a:endParaRPr lang="pt-PT" dirty="0"/>
          </a:p>
        </p:txBody>
      </p:sp>
      <p:sp>
        <p:nvSpPr>
          <p:cNvPr id="5" name="Título 4"/>
          <p:cNvSpPr>
            <a:spLocks noGrp="1"/>
          </p:cNvSpPr>
          <p:nvPr>
            <p:ph type="title"/>
          </p:nvPr>
        </p:nvSpPr>
        <p:spPr/>
        <p:txBody>
          <a:bodyPr>
            <a:normAutofit fontScale="90000"/>
          </a:bodyPr>
          <a:lstStyle/>
          <a:p>
            <a:r>
              <a:rPr lang="pt-PT" dirty="0"/>
              <a:t>Encerramento do exercício económico</a:t>
            </a:r>
          </a:p>
        </p:txBody>
      </p:sp>
      <mc:AlternateContent xmlns:mc="http://schemas.openxmlformats.org/markup-compatibility/2006" xmlns:a14="http://schemas.microsoft.com/office/drawing/2010/main">
        <mc:Choice Requires="a14">
          <p:sp>
            <p:nvSpPr>
              <p:cNvPr id="7" name="Rectângulo arredondado 6"/>
              <p:cNvSpPr/>
              <p:nvPr/>
            </p:nvSpPr>
            <p:spPr>
              <a:xfrm>
                <a:off x="1374789" y="2780929"/>
                <a:ext cx="6408712" cy="792088"/>
              </a:xfrm>
              <a:prstGeom prst="roundRect">
                <a:avLst/>
              </a:prstGeom>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50000"/>
                  </a:lnSpc>
                  <a:spcAft>
                    <a:spcPts val="600"/>
                  </a:spcAft>
                </a:pPr>
                <a:r>
                  <a:rPr lang="pt-PT" sz="2000" b="1" dirty="0">
                    <a:latin typeface="Arial"/>
                    <a:ea typeface="Calibri"/>
                    <a:cs typeface="Times New Roman"/>
                  </a:rPr>
                  <a:t>Rendibilidade do Ativo total = </a:t>
                </a:r>
                <a14:m>
                  <m:oMath xmlns:m="http://schemas.openxmlformats.org/officeDocument/2006/math">
                    <m:f>
                      <m:fPr>
                        <m:ctrlPr>
                          <a:rPr lang="pt-PT" sz="2000" b="1" i="1">
                            <a:latin typeface="Cambria Math"/>
                            <a:ea typeface="Calibri"/>
                            <a:cs typeface="Times New Roman"/>
                          </a:rPr>
                        </m:ctrlPr>
                      </m:fPr>
                      <m:num>
                        <m:r>
                          <m:rPr>
                            <m:sty m:val="p"/>
                          </m:rPr>
                          <a:rPr lang="pt-PT" sz="2000" b="1">
                            <a:latin typeface="Cambria Math"/>
                            <a:ea typeface="Calibri"/>
                            <a:cs typeface="Times New Roman"/>
                          </a:rPr>
                          <m:t>Resultado</m:t>
                        </m:r>
                        <m:r>
                          <a:rPr lang="pt-PT" sz="2000" b="1">
                            <a:latin typeface="Cambria Math"/>
                            <a:ea typeface="Calibri"/>
                            <a:cs typeface="Times New Roman"/>
                          </a:rPr>
                          <m:t> </m:t>
                        </m:r>
                        <m:r>
                          <m:rPr>
                            <m:sty m:val="p"/>
                          </m:rPr>
                          <a:rPr lang="pt-PT" sz="2000" b="1">
                            <a:latin typeface="Cambria Math"/>
                            <a:ea typeface="Calibri"/>
                            <a:cs typeface="Times New Roman"/>
                          </a:rPr>
                          <m:t>l</m:t>
                        </m:r>
                        <m:r>
                          <a:rPr lang="pt-PT" sz="2000" b="1">
                            <a:latin typeface="Cambria Math"/>
                            <a:ea typeface="Calibri"/>
                            <a:cs typeface="Times New Roman"/>
                          </a:rPr>
                          <m:t>í</m:t>
                        </m:r>
                        <m:r>
                          <m:rPr>
                            <m:sty m:val="p"/>
                          </m:rPr>
                          <a:rPr lang="pt-PT" sz="2000" b="1">
                            <a:latin typeface="Cambria Math"/>
                            <a:ea typeface="Calibri"/>
                            <a:cs typeface="Times New Roman"/>
                          </a:rPr>
                          <m:t>quido</m:t>
                        </m:r>
                      </m:num>
                      <m:den>
                        <m:r>
                          <m:rPr>
                            <m:sty m:val="p"/>
                          </m:rPr>
                          <a:rPr lang="pt-PT" sz="2000" b="1">
                            <a:latin typeface="Cambria Math"/>
                            <a:ea typeface="Calibri"/>
                            <a:cs typeface="Times New Roman"/>
                          </a:rPr>
                          <m:t>Ativo</m:t>
                        </m:r>
                        <m:r>
                          <a:rPr lang="pt-PT" sz="2000" b="1">
                            <a:latin typeface="Cambria Math"/>
                            <a:ea typeface="Calibri"/>
                            <a:cs typeface="Times New Roman"/>
                          </a:rPr>
                          <m:t> </m:t>
                        </m:r>
                        <m:r>
                          <m:rPr>
                            <m:sty m:val="p"/>
                          </m:rPr>
                          <a:rPr lang="pt-PT" sz="2000" b="1">
                            <a:latin typeface="Cambria Math"/>
                            <a:ea typeface="Calibri"/>
                            <a:cs typeface="Times New Roman"/>
                          </a:rPr>
                          <m:t>l</m:t>
                        </m:r>
                        <m:r>
                          <a:rPr lang="pt-PT" sz="2000" b="1">
                            <a:latin typeface="Cambria Math"/>
                            <a:ea typeface="Calibri"/>
                            <a:cs typeface="Times New Roman"/>
                          </a:rPr>
                          <m:t>í</m:t>
                        </m:r>
                        <m:r>
                          <m:rPr>
                            <m:sty m:val="p"/>
                          </m:rPr>
                          <a:rPr lang="pt-PT" sz="2000" b="1">
                            <a:latin typeface="Cambria Math"/>
                            <a:ea typeface="Calibri"/>
                            <a:cs typeface="Times New Roman"/>
                          </a:rPr>
                          <m:t>quido</m:t>
                        </m:r>
                      </m:den>
                    </m:f>
                    <m:r>
                      <a:rPr lang="pt-PT" sz="2000" b="1">
                        <a:latin typeface="Cambria Math"/>
                        <a:ea typeface="Calibri"/>
                        <a:cs typeface="Times New Roman"/>
                      </a:rPr>
                      <m:t> </m:t>
                    </m:r>
                    <m:r>
                      <a:rPr lang="pt-PT" sz="2000" b="1">
                        <a:latin typeface="Cambria Math"/>
                        <a:ea typeface="Calibri"/>
                        <a:cs typeface="Times New Roman"/>
                      </a:rPr>
                      <m:t>𝑋</m:t>
                    </m:r>
                    <m:r>
                      <a:rPr lang="pt-PT" sz="2000" b="1">
                        <a:latin typeface="Cambria Math"/>
                        <a:ea typeface="Calibri"/>
                        <a:cs typeface="Times New Roman"/>
                      </a:rPr>
                      <m:t> 100</m:t>
                    </m:r>
                  </m:oMath>
                </a14:m>
                <a:endParaRPr lang="pt-PT" sz="2000" b="1" dirty="0">
                  <a:latin typeface="Arial"/>
                  <a:ea typeface="Calibri"/>
                  <a:cs typeface="Times New Roman"/>
                </a:endParaRPr>
              </a:p>
            </p:txBody>
          </p:sp>
        </mc:Choice>
        <mc:Fallback xmlns="">
          <p:sp>
            <p:nvSpPr>
              <p:cNvPr id="7" name="Rectângulo arredondado 6"/>
              <p:cNvSpPr>
                <a:spLocks noRot="1" noChangeAspect="1" noMove="1" noResize="1" noEditPoints="1" noAdjustHandles="1" noChangeArrowheads="1" noChangeShapeType="1" noTextEdit="1"/>
              </p:cNvSpPr>
              <p:nvPr/>
            </p:nvSpPr>
            <p:spPr>
              <a:xfrm>
                <a:off x="1374789" y="2780929"/>
                <a:ext cx="6408712" cy="792088"/>
              </a:xfrm>
              <a:prstGeom prst="roundRect">
                <a:avLst/>
              </a:prstGeom>
              <a:blipFill rotWithShape="1">
                <a:blip r:embed="rId3"/>
                <a:stretch>
                  <a:fillRect/>
                </a:stretch>
              </a:blipFill>
            </p:spPr>
            <p:txBody>
              <a:bodyPr/>
              <a:lstStyle/>
              <a:p>
                <a:r>
                  <a:rPr lang="pt-PT">
                    <a:noFill/>
                  </a:rPr>
                  <a:t> </a:t>
                </a:r>
              </a:p>
            </p:txBody>
          </p:sp>
        </mc:Fallback>
      </mc:AlternateContent>
      <mc:AlternateContent xmlns:mc="http://schemas.openxmlformats.org/markup-compatibility/2006" xmlns:a14="http://schemas.microsoft.com/office/drawing/2010/main">
        <mc:Choice Requires="a14">
          <p:sp>
            <p:nvSpPr>
              <p:cNvPr id="6" name="Rectângulo 5"/>
              <p:cNvSpPr/>
              <p:nvPr/>
            </p:nvSpPr>
            <p:spPr>
              <a:xfrm>
                <a:off x="1122761" y="4221088"/>
                <a:ext cx="6912768" cy="1398460"/>
              </a:xfrm>
              <a:prstGeom prst="rect">
                <a:avLst/>
              </a:prstGeom>
            </p:spPr>
            <p:txBody>
              <a:bodyPr wrap="square">
                <a:spAutoFit/>
              </a:bodyPr>
              <a:lstStyle/>
              <a:p>
                <a:r>
                  <a:rPr lang="pt-PT" sz="2400" b="1" u="sng" dirty="0"/>
                  <a:t>Rendibilidade do Ativo total da emp. “Alfa, Lda</a:t>
                </a:r>
                <a:r>
                  <a:rPr lang="pt-PT" sz="2400" b="1" u="sng" dirty="0" smtClean="0"/>
                  <a:t>.”</a:t>
                </a:r>
              </a:p>
              <a:p>
                <a:r>
                  <a:rPr lang="pt-PT" sz="2400" b="1" u="sng" dirty="0" smtClean="0"/>
                  <a:t> </a:t>
                </a:r>
              </a:p>
              <a:p>
                <a:r>
                  <a:rPr lang="pt-PT" sz="2400" dirty="0" smtClean="0"/>
                  <a:t>= </a:t>
                </a:r>
                <a14:m>
                  <m:oMath xmlns:m="http://schemas.openxmlformats.org/officeDocument/2006/math">
                    <m:f>
                      <m:fPr>
                        <m:ctrlPr>
                          <a:rPr lang="pt-PT" sz="2400" i="1">
                            <a:latin typeface="Cambria Math"/>
                          </a:rPr>
                        </m:ctrlPr>
                      </m:fPr>
                      <m:num>
                        <m:r>
                          <a:rPr lang="pt-PT" sz="2400">
                            <a:latin typeface="Cambria Math"/>
                          </a:rPr>
                          <m:t>75 595,50</m:t>
                        </m:r>
                      </m:num>
                      <m:den>
                        <m:r>
                          <a:rPr lang="pt-PT" sz="2400" i="1">
                            <a:latin typeface="Cambria Math"/>
                          </a:rPr>
                          <m:t>146 350,00</m:t>
                        </m:r>
                      </m:den>
                    </m:f>
                    <m:r>
                      <a:rPr lang="pt-PT" sz="2400" i="1">
                        <a:latin typeface="Cambria Math"/>
                      </a:rPr>
                      <m:t> </m:t>
                    </m:r>
                    <m:r>
                      <a:rPr lang="pt-PT" sz="2400" i="1">
                        <a:latin typeface="Cambria Math"/>
                      </a:rPr>
                      <m:t>𝑋</m:t>
                    </m:r>
                    <m:r>
                      <a:rPr lang="pt-PT" sz="2400" i="1">
                        <a:latin typeface="Cambria Math"/>
                      </a:rPr>
                      <m:t> 100=51,65 %</m:t>
                    </m:r>
                  </m:oMath>
                </a14:m>
                <a:endParaRPr lang="pt-PT" sz="2400" dirty="0"/>
              </a:p>
            </p:txBody>
          </p:sp>
        </mc:Choice>
        <mc:Fallback xmlns="">
          <p:sp>
            <p:nvSpPr>
              <p:cNvPr id="6" name="Rectângulo 5"/>
              <p:cNvSpPr>
                <a:spLocks noRot="1" noChangeAspect="1" noMove="1" noResize="1" noEditPoints="1" noAdjustHandles="1" noChangeArrowheads="1" noChangeShapeType="1" noTextEdit="1"/>
              </p:cNvSpPr>
              <p:nvPr/>
            </p:nvSpPr>
            <p:spPr>
              <a:xfrm>
                <a:off x="1122761" y="4221088"/>
                <a:ext cx="6912768" cy="1398460"/>
              </a:xfrm>
              <a:prstGeom prst="rect">
                <a:avLst/>
              </a:prstGeom>
              <a:blipFill rotWithShape="1">
                <a:blip r:embed="rId4"/>
                <a:stretch>
                  <a:fillRect l="-1323" t="-3478" b="-1304"/>
                </a:stretch>
              </a:blipFill>
            </p:spPr>
            <p:txBody>
              <a:bodyPr/>
              <a:lstStyle/>
              <a:p>
                <a:r>
                  <a:rPr lang="pt-PT">
                    <a:noFill/>
                  </a:rPr>
                  <a:t> </a:t>
                </a:r>
              </a:p>
            </p:txBody>
          </p:sp>
        </mc:Fallback>
      </mc:AlternateContent>
    </p:spTree>
    <p:extLst>
      <p:ext uri="{BB962C8B-B14F-4D97-AF65-F5344CB8AC3E}">
        <p14:creationId xmlns:p14="http://schemas.microsoft.com/office/powerpoint/2010/main" val="10055730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4.bp.blogspot.com/-Sxr_pKFogHw/UFyMTpTlUII/AAAAAAAA86s/6PPO4k1yAMs/s1600/1.gif"/>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763688" y="1988840"/>
            <a:ext cx="4752528" cy="4439379"/>
          </a:xfrm>
          <a:prstGeom prst="rect">
            <a:avLst/>
          </a:prstGeom>
          <a:noFill/>
          <a:extLst>
            <a:ext uri="{909E8E84-426E-40DD-AFC4-6F175D3DCCD1}">
              <a14:hiddenFill xmlns:a14="http://schemas.microsoft.com/office/drawing/2010/main">
                <a:solidFill>
                  <a:srgbClr val="FFFFFF"/>
                </a:solidFill>
              </a14:hiddenFill>
            </a:ext>
          </a:extLst>
        </p:spPr>
      </p:pic>
      <p:sp>
        <p:nvSpPr>
          <p:cNvPr id="2" name="Marcador de Posição de Conteúdo 1"/>
          <p:cNvSpPr>
            <a:spLocks noGrp="1"/>
          </p:cNvSpPr>
          <p:nvPr>
            <p:ph idx="1"/>
          </p:nvPr>
        </p:nvSpPr>
        <p:spPr/>
        <p:txBody>
          <a:bodyPr/>
          <a:lstStyle/>
          <a:p>
            <a:r>
              <a:rPr lang="pt-PT" dirty="0" smtClean="0"/>
              <a:t>A elaboração da minha Prova de Aptidão Profissional foi bastante compensadora, pois permitiu-me aprofundar conhecimentos técnico-profissionais inerentes à prova.</a:t>
            </a:r>
          </a:p>
          <a:p>
            <a:r>
              <a:rPr lang="pt-PT" dirty="0" smtClean="0"/>
              <a:t>Agradeço a todos os professores que dedicaram algum do seu tempo para me ajudar.</a:t>
            </a:r>
            <a:endParaRPr lang="pt-PT" dirty="0"/>
          </a:p>
        </p:txBody>
      </p:sp>
      <p:sp>
        <p:nvSpPr>
          <p:cNvPr id="3" name="Marcador de Posição da Data 2"/>
          <p:cNvSpPr>
            <a:spLocks noGrp="1"/>
          </p:cNvSpPr>
          <p:nvPr>
            <p:ph type="dt" sz="half" idx="10"/>
          </p:nvPr>
        </p:nvSpPr>
        <p:spPr/>
        <p:txBody>
          <a:bodyPr/>
          <a:lstStyle/>
          <a:p>
            <a:fld id="{82C1F3B7-BAD0-4A1C-9EC4-CAAE667FC79B}" type="datetime4">
              <a:rPr lang="pt-PT" smtClean="0"/>
              <a:t>14 de Maio de 2013</a:t>
            </a:fld>
            <a:endParaRPr lang="pt-PT" dirty="0"/>
          </a:p>
        </p:txBody>
      </p:sp>
      <p:sp>
        <p:nvSpPr>
          <p:cNvPr id="4" name="Marcador de Posição do Rodapé 3"/>
          <p:cNvSpPr>
            <a:spLocks noGrp="1"/>
          </p:cNvSpPr>
          <p:nvPr>
            <p:ph type="ftr" sz="quarter" idx="11"/>
          </p:nvPr>
        </p:nvSpPr>
        <p:spPr/>
        <p:txBody>
          <a:bodyPr/>
          <a:lstStyle/>
          <a:p>
            <a:r>
              <a:rPr lang="pt-PT" smtClean="0"/>
              <a:t>Nádia Simões</a:t>
            </a:r>
            <a:endParaRPr lang="pt-PT" dirty="0"/>
          </a:p>
        </p:txBody>
      </p:sp>
    </p:spTree>
    <p:extLst>
      <p:ext uri="{BB962C8B-B14F-4D97-AF65-F5344CB8AC3E}">
        <p14:creationId xmlns:p14="http://schemas.microsoft.com/office/powerpoint/2010/main" val="15216969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a:bodyPr>
          <a:lstStyle/>
          <a:p>
            <a:r>
              <a:rPr lang="pt-PT" sz="4000" dirty="0" smtClean="0"/>
              <a:t>Encerramento anual </a:t>
            </a:r>
            <a:r>
              <a:rPr lang="pt-PT" sz="4000" dirty="0"/>
              <a:t>d</a:t>
            </a:r>
            <a:r>
              <a:rPr lang="pt-PT" sz="4000" dirty="0" smtClean="0"/>
              <a:t>as contas  </a:t>
            </a:r>
            <a:endParaRPr lang="pt-PT" sz="4000" dirty="0"/>
          </a:p>
        </p:txBody>
      </p:sp>
      <p:sp>
        <p:nvSpPr>
          <p:cNvPr id="3" name="Subtítulo 2"/>
          <p:cNvSpPr>
            <a:spLocks noGrp="1"/>
          </p:cNvSpPr>
          <p:nvPr>
            <p:ph type="subTitle" idx="1"/>
          </p:nvPr>
        </p:nvSpPr>
        <p:spPr/>
        <p:txBody>
          <a:bodyPr>
            <a:normAutofit lnSpcReduction="10000"/>
          </a:bodyPr>
          <a:lstStyle/>
          <a:p>
            <a:r>
              <a:rPr lang="pt-PT" dirty="0">
                <a:solidFill>
                  <a:srgbClr val="0070C0"/>
                </a:solidFill>
              </a:rPr>
              <a:t>Prestação de contas e encerramento do exercício </a:t>
            </a:r>
            <a:r>
              <a:rPr lang="pt-PT" dirty="0" smtClean="0">
                <a:solidFill>
                  <a:srgbClr val="0070C0"/>
                </a:solidFill>
              </a:rPr>
              <a:t>económico</a:t>
            </a:r>
          </a:p>
          <a:p>
            <a:endParaRPr lang="pt-PT" dirty="0">
              <a:solidFill>
                <a:srgbClr val="0070C0"/>
              </a:solidFill>
            </a:endParaRPr>
          </a:p>
          <a:p>
            <a:r>
              <a:rPr lang="pt-PT" sz="2400" b="1" dirty="0" smtClean="0">
                <a:solidFill>
                  <a:schemeClr val="tx2">
                    <a:lumMod val="75000"/>
                  </a:schemeClr>
                </a:solidFill>
                <a:latin typeface="Berlin Sans FB Demi" pitchFamily="34" charset="0"/>
                <a:cs typeface="Aharoni" pitchFamily="2" charset="-79"/>
              </a:rPr>
              <a:t>PROVA DE APTIDÃO PROFISSIONAL </a:t>
            </a:r>
            <a:endParaRPr lang="pt-PT" sz="2400" b="1" dirty="0">
              <a:solidFill>
                <a:schemeClr val="tx2">
                  <a:lumMod val="75000"/>
                </a:schemeClr>
              </a:solidFill>
              <a:latin typeface="Berlin Sans FB Demi" pitchFamily="34" charset="0"/>
              <a:cs typeface="Aharoni" pitchFamily="2" charset="-79"/>
            </a:endParaRPr>
          </a:p>
        </p:txBody>
      </p:sp>
      <p:pic>
        <p:nvPicPr>
          <p:cNvPr id="5" name="Imagem 4" descr="LogoTipoNovo"/>
          <p:cNvPicPr/>
          <p:nvPr/>
        </p:nvPicPr>
        <p:blipFill>
          <a:blip r:embed="rId3">
            <a:extLst>
              <a:ext uri="{BEBA8EAE-BF5A-486C-A8C5-ECC9F3942E4B}">
                <a14:imgProps xmlns:a14="http://schemas.microsoft.com/office/drawing/2010/main">
                  <a14:imgLayer r:embed="rId4">
                    <a14:imgEffect>
                      <a14:backgroundRemoval t="0" b="100000" l="4520" r="100000"/>
                    </a14:imgEffect>
                  </a14:imgLayer>
                </a14:imgProps>
              </a:ext>
            </a:extLst>
          </a:blip>
          <a:srcRect/>
          <a:stretch>
            <a:fillRect/>
          </a:stretch>
        </p:blipFill>
        <p:spPr bwMode="auto">
          <a:xfrm>
            <a:off x="1272816" y="1195881"/>
            <a:ext cx="1224136" cy="792088"/>
          </a:xfrm>
          <a:prstGeom prst="rect">
            <a:avLst/>
          </a:prstGeom>
          <a:noFill/>
        </p:spPr>
      </p:pic>
      <p:sp>
        <p:nvSpPr>
          <p:cNvPr id="6" name="Rectângulo 5"/>
          <p:cNvSpPr/>
          <p:nvPr/>
        </p:nvSpPr>
        <p:spPr>
          <a:xfrm>
            <a:off x="2317458" y="1268760"/>
            <a:ext cx="4572000" cy="646331"/>
          </a:xfrm>
          <a:prstGeom prst="rect">
            <a:avLst/>
          </a:prstGeom>
        </p:spPr>
        <p:txBody>
          <a:bodyPr>
            <a:spAutoFit/>
          </a:bodyPr>
          <a:lstStyle/>
          <a:p>
            <a:pPr algn="ctr"/>
            <a:r>
              <a:rPr lang="pt-PT" b="1" dirty="0"/>
              <a:t>Escola Profissional Vasconcellos Lebre</a:t>
            </a:r>
            <a:endParaRPr lang="pt-PT" dirty="0"/>
          </a:p>
          <a:p>
            <a:pPr algn="ctr"/>
            <a:r>
              <a:rPr lang="pt-PT" b="1" dirty="0" smtClean="0"/>
              <a:t>Ciclo de formação 2010/2013</a:t>
            </a:r>
            <a:endParaRPr lang="pt-PT" dirty="0"/>
          </a:p>
        </p:txBody>
      </p:sp>
      <p:pic>
        <p:nvPicPr>
          <p:cNvPr id="8" name="Imagem 7" descr="POPH_2012_Final"/>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32240" y="6321514"/>
            <a:ext cx="2185035" cy="312420"/>
          </a:xfrm>
          <a:prstGeom prst="rect">
            <a:avLst/>
          </a:prstGeom>
          <a:noFill/>
        </p:spPr>
      </p:pic>
      <p:sp>
        <p:nvSpPr>
          <p:cNvPr id="9" name="CaixaDeTexto 8"/>
          <p:cNvSpPr txBox="1"/>
          <p:nvPr/>
        </p:nvSpPr>
        <p:spPr>
          <a:xfrm>
            <a:off x="270154" y="5709993"/>
            <a:ext cx="4032448" cy="923330"/>
          </a:xfrm>
          <a:prstGeom prst="rect">
            <a:avLst/>
          </a:prstGeom>
          <a:noFill/>
        </p:spPr>
        <p:txBody>
          <a:bodyPr wrap="square" rtlCol="0">
            <a:spAutoFit/>
          </a:bodyPr>
          <a:lstStyle/>
          <a:p>
            <a:r>
              <a:rPr lang="pt-PT" dirty="0" smtClean="0"/>
              <a:t>Nádia Simões </a:t>
            </a:r>
          </a:p>
          <a:p>
            <a:endParaRPr lang="pt-PT" dirty="0" smtClean="0"/>
          </a:p>
          <a:p>
            <a:r>
              <a:rPr lang="pt-PT" dirty="0" smtClean="0"/>
              <a:t>Técnico de Contabilidade</a:t>
            </a:r>
            <a:endParaRPr lang="pt-PT" dirty="0"/>
          </a:p>
        </p:txBody>
      </p:sp>
    </p:spTree>
    <p:extLst>
      <p:ext uri="{BB962C8B-B14F-4D97-AF65-F5344CB8AC3E}">
        <p14:creationId xmlns:p14="http://schemas.microsoft.com/office/powerpoint/2010/main" val="3952526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rma de Onda">
  <a:themeElements>
    <a:clrScheme name="Forma de Onda">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Forma de Onda">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orma de Onda">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1511</TotalTime>
  <Words>2625</Words>
  <Application>Microsoft Office PowerPoint</Application>
  <PresentationFormat>Apresentação no Ecrã (4:3)</PresentationFormat>
  <Paragraphs>395</Paragraphs>
  <Slides>28</Slides>
  <Notes>26</Notes>
  <HiddenSlides>0</HiddenSlides>
  <MMClips>0</MMClips>
  <ScaleCrop>false</ScaleCrop>
  <HeadingPairs>
    <vt:vector size="4" baseType="variant">
      <vt:variant>
        <vt:lpstr>Tema</vt:lpstr>
      </vt:variant>
      <vt:variant>
        <vt:i4>1</vt:i4>
      </vt:variant>
      <vt:variant>
        <vt:lpstr>Títulos dos diapositivos</vt:lpstr>
      </vt:variant>
      <vt:variant>
        <vt:i4>28</vt:i4>
      </vt:variant>
    </vt:vector>
  </HeadingPairs>
  <TitlesOfParts>
    <vt:vector size="29" baseType="lpstr">
      <vt:lpstr>Forma de Onda</vt:lpstr>
      <vt:lpstr>Encerramento anual das contas  </vt:lpstr>
      <vt:lpstr>Apresentação do tema</vt:lpstr>
      <vt:lpstr>Apresentação das c0ntas </vt:lpstr>
      <vt:lpstr>Apresentação das contas</vt:lpstr>
      <vt:lpstr>Apresentação de contas</vt:lpstr>
      <vt:lpstr>Apresentação das contas</vt:lpstr>
      <vt:lpstr>Apresentação das contas </vt:lpstr>
      <vt:lpstr>Apresentação das contas</vt:lpstr>
      <vt:lpstr>Apresentação do PowerPoint</vt:lpstr>
      <vt:lpstr>Apresentação do PowerPoint</vt:lpstr>
      <vt:lpstr>Apresentação de contas</vt:lpstr>
      <vt:lpstr>Apresentação do PowerPoint</vt:lpstr>
      <vt:lpstr>Apresentação do PowerPoint</vt:lpstr>
      <vt:lpstr>Encerramento anual das contas</vt:lpstr>
      <vt:lpstr>Operações realizadas</vt:lpstr>
      <vt:lpstr>Encerramento anual das contas</vt:lpstr>
      <vt:lpstr>Operações realizadas</vt:lpstr>
      <vt:lpstr>Operações realizadas</vt:lpstr>
      <vt:lpstr>Operações realizadas</vt:lpstr>
      <vt:lpstr>Operações realizadas</vt:lpstr>
      <vt:lpstr>Encerramento anual das contas</vt:lpstr>
      <vt:lpstr>Encerramento anual das contas</vt:lpstr>
      <vt:lpstr>Apresentação das contas </vt:lpstr>
      <vt:lpstr>Encerramento do exercício económico</vt:lpstr>
      <vt:lpstr>Encerramento do exercício económico</vt:lpstr>
      <vt:lpstr>Encerramento do exercício económico</vt:lpstr>
      <vt:lpstr>Apresentação do PowerPoint</vt:lpstr>
      <vt:lpstr>Encerramento anual das contas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Encerramento anual das contas</dc:title>
  <dc:creator>Nádia Simões</dc:creator>
  <cp:lastModifiedBy>Nádia Simões</cp:lastModifiedBy>
  <cp:revision>187</cp:revision>
  <dcterms:created xsi:type="dcterms:W3CDTF">2013-01-09T23:39:15Z</dcterms:created>
  <dcterms:modified xsi:type="dcterms:W3CDTF">2013-05-14T19:47:25Z</dcterms:modified>
</cp:coreProperties>
</file>