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5" r:id="rId30"/>
    <p:sldId id="286" r:id="rId31"/>
    <p:sldId id="287" r:id="rId32"/>
    <p:sldId id="288" r:id="rId33"/>
  </p:sldIdLst>
  <p:sldSz cx="9144000" cy="6858000" type="screen4x3"/>
  <p:notesSz cx="6858000" cy="9144000"/>
  <p:defaultTextStyle>
    <a:defPPr>
      <a:defRPr lang="pt-PT"/>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autoAdjust="0"/>
    <p:restoredTop sz="94746" autoAdjust="0"/>
  </p:normalViewPr>
  <p:slideViewPr>
    <p:cSldViewPr>
      <p:cViewPr>
        <p:scale>
          <a:sx n="87" d="100"/>
          <a:sy n="87" d="100"/>
        </p:scale>
        <p:origin x="-654" y="216"/>
      </p:cViewPr>
      <p:guideLst>
        <p:guide orient="horz" pos="2160"/>
        <p:guide pos="2880"/>
      </p:guideLst>
    </p:cSldViewPr>
  </p:slideViewPr>
  <p:outlineViewPr>
    <p:cViewPr>
      <p:scale>
        <a:sx n="33" d="100"/>
        <a:sy n="33" d="100"/>
      </p:scale>
      <p:origin x="0" y="3354"/>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o de título">
    <p:spTree>
      <p:nvGrpSpPr>
        <p:cNvPr id="1" name=""/>
        <p:cNvGrpSpPr/>
        <p:nvPr/>
      </p:nvGrpSpPr>
      <p:grpSpPr>
        <a:xfrm>
          <a:off x="0" y="0"/>
          <a:ext cx="0" cy="0"/>
          <a:chOff x="0" y="0"/>
          <a:chExt cx="0" cy="0"/>
        </a:xfrm>
      </p:grpSpPr>
      <p:sp>
        <p:nvSpPr>
          <p:cNvPr id="10" name="Triângulo rectângulo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ítulo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pt-PT" smtClean="0"/>
              <a:t>Clique para editar o estilo</a:t>
            </a:r>
            <a:endParaRPr kumimoji="0" lang="en-US"/>
          </a:p>
        </p:txBody>
      </p:sp>
      <p:sp>
        <p:nvSpPr>
          <p:cNvPr id="17" name="Subtítulo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pt-PT" smtClean="0"/>
              <a:t>Faça clique para editar o estilo</a:t>
            </a:r>
            <a:endParaRPr kumimoji="0" lang="en-US"/>
          </a:p>
        </p:txBody>
      </p:sp>
      <p:grpSp>
        <p:nvGrpSpPr>
          <p:cNvPr id="2" name="Grupo 1"/>
          <p:cNvGrpSpPr/>
          <p:nvPr/>
        </p:nvGrpSpPr>
        <p:grpSpPr>
          <a:xfrm>
            <a:off x="-3765" y="4953000"/>
            <a:ext cx="9147765" cy="1912088"/>
            <a:chOff x="-3765" y="4832896"/>
            <a:chExt cx="9147765" cy="2032192"/>
          </a:xfrm>
        </p:grpSpPr>
        <p:sp>
          <p:nvSpPr>
            <p:cNvPr id="7" name="Forma livre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orma livre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orma livre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Conexão recta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Marcador de Posição da Data 29"/>
          <p:cNvSpPr>
            <a:spLocks noGrp="1"/>
          </p:cNvSpPr>
          <p:nvPr>
            <p:ph type="dt" sz="half" idx="10"/>
          </p:nvPr>
        </p:nvSpPr>
        <p:spPr/>
        <p:txBody>
          <a:bodyPr/>
          <a:lstStyle>
            <a:lvl1pPr>
              <a:defRPr>
                <a:solidFill>
                  <a:srgbClr val="FFFFFF"/>
                </a:solidFill>
              </a:defRPr>
            </a:lvl1pPr>
            <a:extLst/>
          </a:lstStyle>
          <a:p>
            <a:pPr>
              <a:defRPr/>
            </a:pPr>
            <a:fld id="{0DBAB892-62B3-47AA-AED9-7C42D59B33D2}" type="datetimeFigureOut">
              <a:rPr lang="pt-PT" smtClean="0"/>
              <a:pPr>
                <a:defRPr/>
              </a:pPr>
              <a:t>07-02-2011</a:t>
            </a:fld>
            <a:endParaRPr lang="pt-PT"/>
          </a:p>
        </p:txBody>
      </p:sp>
      <p:sp>
        <p:nvSpPr>
          <p:cNvPr id="19" name="Marcador de Posição do Rodapé 18"/>
          <p:cNvSpPr>
            <a:spLocks noGrp="1"/>
          </p:cNvSpPr>
          <p:nvPr>
            <p:ph type="ftr" sz="quarter" idx="11"/>
          </p:nvPr>
        </p:nvSpPr>
        <p:spPr/>
        <p:txBody>
          <a:bodyPr/>
          <a:lstStyle>
            <a:lvl1pPr>
              <a:defRPr>
                <a:solidFill>
                  <a:schemeClr val="accent1">
                    <a:tint val="20000"/>
                  </a:schemeClr>
                </a:solidFill>
              </a:defRPr>
            </a:lvl1pPr>
            <a:extLst/>
          </a:lstStyle>
          <a:p>
            <a:pPr>
              <a:defRPr/>
            </a:pPr>
            <a:endParaRPr lang="pt-PT"/>
          </a:p>
        </p:txBody>
      </p:sp>
      <p:sp>
        <p:nvSpPr>
          <p:cNvPr id="27" name="Marcador de Posição do Número do Diapositivo 26"/>
          <p:cNvSpPr>
            <a:spLocks noGrp="1"/>
          </p:cNvSpPr>
          <p:nvPr>
            <p:ph type="sldNum" sz="quarter" idx="12"/>
          </p:nvPr>
        </p:nvSpPr>
        <p:spPr/>
        <p:txBody>
          <a:bodyPr/>
          <a:lstStyle>
            <a:lvl1pPr>
              <a:defRPr>
                <a:solidFill>
                  <a:srgbClr val="FFFFFF"/>
                </a:solidFill>
              </a:defRPr>
            </a:lvl1pPr>
            <a:extLst/>
          </a:lstStyle>
          <a:p>
            <a:pPr>
              <a:defRPr/>
            </a:pPr>
            <a:fld id="{A16E1380-FE7E-441B-BBFD-289126F369BF}" type="slidenum">
              <a:rPr lang="pt-PT" smtClean="0"/>
              <a:pPr>
                <a:defRPr/>
              </a:pPr>
              <a:t>‹nº›</a:t>
            </a:fld>
            <a:endParaRPr lang="pt-P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objecto">
    <p:spTree>
      <p:nvGrpSpPr>
        <p:cNvPr id="1" name=""/>
        <p:cNvGrpSpPr/>
        <p:nvPr/>
      </p:nvGrpSpPr>
      <p:grpSpPr>
        <a:xfrm>
          <a:off x="0" y="0"/>
          <a:ext cx="0" cy="0"/>
          <a:chOff x="0" y="0"/>
          <a:chExt cx="0" cy="0"/>
        </a:xfrm>
      </p:grpSpPr>
      <p:sp>
        <p:nvSpPr>
          <p:cNvPr id="3" name="Marcador de Posição de Conteúdo 2"/>
          <p:cNvSpPr>
            <a:spLocks noGrp="1"/>
          </p:cNvSpPr>
          <p:nvPr>
            <p:ph idx="1"/>
          </p:nvPr>
        </p:nvSpPr>
        <p:spPr/>
        <p:txBody>
          <a:bodyPr/>
          <a:lstStyle>
            <a:extLst/>
          </a:lstStyle>
          <a:p>
            <a:pPr lvl="0" eaLnBrk="1" latinLnBrk="0" hangingPunct="1"/>
            <a:r>
              <a:rPr lang="pt-PT" smtClean="0"/>
              <a:t>Clique para editar os estilos</a:t>
            </a:r>
          </a:p>
          <a:p>
            <a:pPr lvl="1" eaLnBrk="1" latinLnBrk="0" hangingPunct="1"/>
            <a:r>
              <a:rPr lang="pt-PT" smtClean="0"/>
              <a:t>Segundo nível</a:t>
            </a:r>
          </a:p>
          <a:p>
            <a:pPr lvl="2" eaLnBrk="1" latinLnBrk="0" hangingPunct="1"/>
            <a:r>
              <a:rPr lang="pt-PT" smtClean="0"/>
              <a:t>Terceiro nível</a:t>
            </a:r>
          </a:p>
          <a:p>
            <a:pPr lvl="3" eaLnBrk="1" latinLnBrk="0" hangingPunct="1"/>
            <a:r>
              <a:rPr lang="pt-PT" smtClean="0"/>
              <a:t>Quarto nível</a:t>
            </a:r>
          </a:p>
          <a:p>
            <a:pPr lvl="4" eaLnBrk="1" latinLnBrk="0" hangingPunct="1"/>
            <a:r>
              <a:rPr lang="pt-PT" smtClean="0"/>
              <a:t>Quinto nível</a:t>
            </a:r>
            <a:endParaRPr kumimoji="0" lang="en-US"/>
          </a:p>
        </p:txBody>
      </p:sp>
      <p:sp>
        <p:nvSpPr>
          <p:cNvPr id="4" name="Marcador de Posição da Data 3"/>
          <p:cNvSpPr>
            <a:spLocks noGrp="1"/>
          </p:cNvSpPr>
          <p:nvPr>
            <p:ph type="dt" sz="half" idx="10"/>
          </p:nvPr>
        </p:nvSpPr>
        <p:spPr/>
        <p:txBody>
          <a:bodyPr/>
          <a:lstStyle>
            <a:extLst/>
          </a:lstStyle>
          <a:p>
            <a:pPr>
              <a:defRPr/>
            </a:pPr>
            <a:fld id="{EC1DDAD9-C648-4FCE-9243-0100C6AC3F2B}" type="datetimeFigureOut">
              <a:rPr lang="pt-PT" smtClean="0"/>
              <a:pPr>
                <a:defRPr/>
              </a:pPr>
              <a:t>07-02-2011</a:t>
            </a:fld>
            <a:endParaRPr lang="pt-PT"/>
          </a:p>
        </p:txBody>
      </p:sp>
      <p:sp>
        <p:nvSpPr>
          <p:cNvPr id="5" name="Marcador de Posição do Rodapé 4"/>
          <p:cNvSpPr>
            <a:spLocks noGrp="1"/>
          </p:cNvSpPr>
          <p:nvPr>
            <p:ph type="ftr" sz="quarter" idx="11"/>
          </p:nvPr>
        </p:nvSpPr>
        <p:spPr/>
        <p:txBody>
          <a:bodyPr/>
          <a:lstStyle>
            <a:extLst/>
          </a:lstStyle>
          <a:p>
            <a:pPr>
              <a:defRPr/>
            </a:pPr>
            <a:endParaRPr lang="pt-PT"/>
          </a:p>
        </p:txBody>
      </p:sp>
      <p:sp>
        <p:nvSpPr>
          <p:cNvPr id="6" name="Marcador de Posição do Número do Diapositivo 5"/>
          <p:cNvSpPr>
            <a:spLocks noGrp="1"/>
          </p:cNvSpPr>
          <p:nvPr>
            <p:ph type="sldNum" sz="quarter" idx="12"/>
          </p:nvPr>
        </p:nvSpPr>
        <p:spPr/>
        <p:txBody>
          <a:bodyPr/>
          <a:lstStyle>
            <a:extLst/>
          </a:lstStyle>
          <a:p>
            <a:pPr>
              <a:defRPr/>
            </a:pPr>
            <a:fld id="{ED4398FA-AE48-4EEC-A1B2-CF331992C2E7}" type="slidenum">
              <a:rPr lang="pt-PT" smtClean="0"/>
              <a:pPr>
                <a:defRPr/>
              </a:pPr>
              <a:t>‹nº›</a:t>
            </a:fld>
            <a:endParaRPr lang="pt-PT"/>
          </a:p>
        </p:txBody>
      </p:sp>
      <p:sp>
        <p:nvSpPr>
          <p:cNvPr id="7" name="Título 6"/>
          <p:cNvSpPr>
            <a:spLocks noGrp="1"/>
          </p:cNvSpPr>
          <p:nvPr>
            <p:ph type="title"/>
          </p:nvPr>
        </p:nvSpPr>
        <p:spPr/>
        <p:txBody>
          <a:bodyPr rtlCol="0"/>
          <a:lstStyle>
            <a:extLst/>
          </a:lstStyle>
          <a:p>
            <a:r>
              <a:rPr kumimoji="0" lang="pt-PT" smtClean="0"/>
              <a:t>Clique para editar o estilo</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cção">
    <p:bg>
      <p:bgRef idx="1002">
        <a:schemeClr val="bg1"/>
      </p:bgRef>
    </p:bg>
    <p:spTree>
      <p:nvGrpSpPr>
        <p:cNvPr id="1" name=""/>
        <p:cNvGrpSpPr/>
        <p:nvPr/>
      </p:nvGrpSpPr>
      <p:grpSpPr>
        <a:xfrm>
          <a:off x="0" y="0"/>
          <a:ext cx="0" cy="0"/>
          <a:chOff x="0" y="0"/>
          <a:chExt cx="0" cy="0"/>
        </a:xfrm>
      </p:grpSpPr>
      <p:sp>
        <p:nvSpPr>
          <p:cNvPr id="2" name="Título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pt-PT" smtClean="0"/>
              <a:t>Clique para editar o estilo</a:t>
            </a:r>
            <a:endParaRPr kumimoji="0" lang="en-US"/>
          </a:p>
        </p:txBody>
      </p:sp>
      <p:sp>
        <p:nvSpPr>
          <p:cNvPr id="3" name="Marcador de Posição do Texto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pt-PT" smtClean="0"/>
              <a:t>Clique para editar os estilos</a:t>
            </a:r>
          </a:p>
        </p:txBody>
      </p:sp>
      <p:sp>
        <p:nvSpPr>
          <p:cNvPr id="4" name="Marcador de Posição da Data 3"/>
          <p:cNvSpPr>
            <a:spLocks noGrp="1"/>
          </p:cNvSpPr>
          <p:nvPr>
            <p:ph type="dt" sz="half" idx="10"/>
          </p:nvPr>
        </p:nvSpPr>
        <p:spPr/>
        <p:txBody>
          <a:bodyPr/>
          <a:lstStyle>
            <a:extLst/>
          </a:lstStyle>
          <a:p>
            <a:pPr>
              <a:defRPr/>
            </a:pPr>
            <a:fld id="{F751E71E-B65B-4DD7-A72A-6C6FBCDC19B0}" type="datetimeFigureOut">
              <a:rPr lang="pt-PT" smtClean="0"/>
              <a:pPr>
                <a:defRPr/>
              </a:pPr>
              <a:t>07-02-2011</a:t>
            </a:fld>
            <a:endParaRPr lang="pt-PT"/>
          </a:p>
        </p:txBody>
      </p:sp>
      <p:sp>
        <p:nvSpPr>
          <p:cNvPr id="5" name="Marcador de Posição do Rodapé 4"/>
          <p:cNvSpPr>
            <a:spLocks noGrp="1"/>
          </p:cNvSpPr>
          <p:nvPr>
            <p:ph type="ftr" sz="quarter" idx="11"/>
          </p:nvPr>
        </p:nvSpPr>
        <p:spPr/>
        <p:txBody>
          <a:bodyPr/>
          <a:lstStyle>
            <a:extLst/>
          </a:lstStyle>
          <a:p>
            <a:pPr>
              <a:defRPr/>
            </a:pPr>
            <a:endParaRPr lang="pt-PT"/>
          </a:p>
        </p:txBody>
      </p:sp>
      <p:sp>
        <p:nvSpPr>
          <p:cNvPr id="6" name="Marcador de Posição do Número do Diapositivo 5"/>
          <p:cNvSpPr>
            <a:spLocks noGrp="1"/>
          </p:cNvSpPr>
          <p:nvPr>
            <p:ph type="sldNum" sz="quarter" idx="12"/>
          </p:nvPr>
        </p:nvSpPr>
        <p:spPr/>
        <p:txBody>
          <a:bodyPr/>
          <a:lstStyle>
            <a:extLst/>
          </a:lstStyle>
          <a:p>
            <a:pPr>
              <a:defRPr/>
            </a:pPr>
            <a:fld id="{2EC1FFD9-5DB4-4E51-8743-B07634BF30B2}" type="slidenum">
              <a:rPr lang="pt-PT" smtClean="0"/>
              <a:pPr>
                <a:defRPr/>
              </a:pPr>
              <a:t>‹nº›</a:t>
            </a:fld>
            <a:endParaRPr lang="pt-PT"/>
          </a:p>
        </p:txBody>
      </p:sp>
      <p:sp>
        <p:nvSpPr>
          <p:cNvPr id="7" name="Divisa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Divisa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Conteúdo Duplo">
    <p:bg>
      <p:bgRef idx="1002">
        <a:schemeClr val="bg1"/>
      </p:bgRef>
    </p:bg>
    <p:spTree>
      <p:nvGrpSpPr>
        <p:cNvPr id="1" name=""/>
        <p:cNvGrpSpPr/>
        <p:nvPr/>
      </p:nvGrpSpPr>
      <p:grpSpPr>
        <a:xfrm>
          <a:off x="0" y="0"/>
          <a:ext cx="0" cy="0"/>
          <a:chOff x="0" y="0"/>
          <a:chExt cx="0" cy="0"/>
        </a:xfrm>
      </p:grpSpPr>
      <p:sp>
        <p:nvSpPr>
          <p:cNvPr id="3" name="Marcador de Posição de Conteúdo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pt-PT" smtClean="0"/>
              <a:t>Clique para editar os estilos</a:t>
            </a:r>
          </a:p>
          <a:p>
            <a:pPr lvl="1" eaLnBrk="1" latinLnBrk="0" hangingPunct="1"/>
            <a:r>
              <a:rPr lang="pt-PT" smtClean="0"/>
              <a:t>Segundo nível</a:t>
            </a:r>
          </a:p>
          <a:p>
            <a:pPr lvl="2" eaLnBrk="1" latinLnBrk="0" hangingPunct="1"/>
            <a:r>
              <a:rPr lang="pt-PT" smtClean="0"/>
              <a:t>Terceiro nível</a:t>
            </a:r>
          </a:p>
          <a:p>
            <a:pPr lvl="3" eaLnBrk="1" latinLnBrk="0" hangingPunct="1"/>
            <a:r>
              <a:rPr lang="pt-PT" smtClean="0"/>
              <a:t>Quarto nível</a:t>
            </a:r>
          </a:p>
          <a:p>
            <a:pPr lvl="4" eaLnBrk="1" latinLnBrk="0" hangingPunct="1"/>
            <a:r>
              <a:rPr lang="pt-PT" smtClean="0"/>
              <a:t>Quinto nível</a:t>
            </a:r>
            <a:endParaRPr kumimoji="0" lang="en-US"/>
          </a:p>
        </p:txBody>
      </p:sp>
      <p:sp>
        <p:nvSpPr>
          <p:cNvPr id="4" name="Marcador de Posição de Conteúdo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pt-PT" smtClean="0"/>
              <a:t>Clique para editar os estilos</a:t>
            </a:r>
          </a:p>
          <a:p>
            <a:pPr lvl="1" eaLnBrk="1" latinLnBrk="0" hangingPunct="1"/>
            <a:r>
              <a:rPr lang="pt-PT" smtClean="0"/>
              <a:t>Segundo nível</a:t>
            </a:r>
          </a:p>
          <a:p>
            <a:pPr lvl="2" eaLnBrk="1" latinLnBrk="0" hangingPunct="1"/>
            <a:r>
              <a:rPr lang="pt-PT" smtClean="0"/>
              <a:t>Terceiro nível</a:t>
            </a:r>
          </a:p>
          <a:p>
            <a:pPr lvl="3" eaLnBrk="1" latinLnBrk="0" hangingPunct="1"/>
            <a:r>
              <a:rPr lang="pt-PT" smtClean="0"/>
              <a:t>Quarto nível</a:t>
            </a:r>
          </a:p>
          <a:p>
            <a:pPr lvl="4" eaLnBrk="1" latinLnBrk="0" hangingPunct="1"/>
            <a:r>
              <a:rPr lang="pt-PT" smtClean="0"/>
              <a:t>Quinto nível</a:t>
            </a:r>
            <a:endParaRPr kumimoji="0" lang="en-US"/>
          </a:p>
        </p:txBody>
      </p:sp>
      <p:sp>
        <p:nvSpPr>
          <p:cNvPr id="5" name="Marcador de Posição da Data 4"/>
          <p:cNvSpPr>
            <a:spLocks noGrp="1"/>
          </p:cNvSpPr>
          <p:nvPr>
            <p:ph type="dt" sz="half" idx="10"/>
          </p:nvPr>
        </p:nvSpPr>
        <p:spPr/>
        <p:txBody>
          <a:bodyPr/>
          <a:lstStyle>
            <a:extLst/>
          </a:lstStyle>
          <a:p>
            <a:pPr>
              <a:defRPr/>
            </a:pPr>
            <a:fld id="{50108550-B26C-4402-8779-9D1C0FF848F7}" type="datetimeFigureOut">
              <a:rPr lang="pt-PT" smtClean="0"/>
              <a:pPr>
                <a:defRPr/>
              </a:pPr>
              <a:t>07-02-2011</a:t>
            </a:fld>
            <a:endParaRPr lang="pt-PT"/>
          </a:p>
        </p:txBody>
      </p:sp>
      <p:sp>
        <p:nvSpPr>
          <p:cNvPr id="6" name="Marcador de Posição do Rodapé 5"/>
          <p:cNvSpPr>
            <a:spLocks noGrp="1"/>
          </p:cNvSpPr>
          <p:nvPr>
            <p:ph type="ftr" sz="quarter" idx="11"/>
          </p:nvPr>
        </p:nvSpPr>
        <p:spPr/>
        <p:txBody>
          <a:bodyPr/>
          <a:lstStyle>
            <a:extLst/>
          </a:lstStyle>
          <a:p>
            <a:pPr>
              <a:defRPr/>
            </a:pPr>
            <a:endParaRPr lang="pt-PT"/>
          </a:p>
        </p:txBody>
      </p:sp>
      <p:sp>
        <p:nvSpPr>
          <p:cNvPr id="7" name="Marcador de Posição do Número do Diapositivo 6"/>
          <p:cNvSpPr>
            <a:spLocks noGrp="1"/>
          </p:cNvSpPr>
          <p:nvPr>
            <p:ph type="sldNum" sz="quarter" idx="12"/>
          </p:nvPr>
        </p:nvSpPr>
        <p:spPr/>
        <p:txBody>
          <a:bodyPr/>
          <a:lstStyle>
            <a:extLst/>
          </a:lstStyle>
          <a:p>
            <a:pPr>
              <a:defRPr/>
            </a:pPr>
            <a:fld id="{27AE9590-5846-4A97-A11D-BEC9237B5695}" type="slidenum">
              <a:rPr lang="pt-PT" smtClean="0"/>
              <a:pPr>
                <a:defRPr/>
              </a:pPr>
              <a:t>‹nº›</a:t>
            </a:fld>
            <a:endParaRPr lang="pt-PT"/>
          </a:p>
        </p:txBody>
      </p:sp>
      <p:sp>
        <p:nvSpPr>
          <p:cNvPr id="8" name="Título 7"/>
          <p:cNvSpPr>
            <a:spLocks noGrp="1"/>
          </p:cNvSpPr>
          <p:nvPr>
            <p:ph type="title"/>
          </p:nvPr>
        </p:nvSpPr>
        <p:spPr/>
        <p:txBody>
          <a:bodyPr rtlCol="0"/>
          <a:lstStyle>
            <a:extLst/>
          </a:lstStyle>
          <a:p>
            <a:r>
              <a:rPr kumimoji="0" lang="pt-PT" smtClean="0"/>
              <a:t>Clique para editar o estilo</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bg>
      <p:bgRef idx="1003">
        <a:schemeClr val="bg1"/>
      </p:bgRef>
    </p:bg>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8229600" cy="1143000"/>
          </a:xfrm>
        </p:spPr>
        <p:txBody>
          <a:bodyPr anchor="ctr"/>
          <a:lstStyle>
            <a:lvl1pPr>
              <a:defRPr/>
            </a:lvl1pPr>
            <a:extLst/>
          </a:lstStyle>
          <a:p>
            <a:r>
              <a:rPr kumimoji="0" lang="pt-PT" smtClean="0"/>
              <a:t>Clique para editar o estilo</a:t>
            </a:r>
            <a:endParaRPr kumimoji="0" lang="en-US"/>
          </a:p>
        </p:txBody>
      </p:sp>
      <p:sp>
        <p:nvSpPr>
          <p:cNvPr id="3" name="Marcador de Posição do Texto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pt-PT" smtClean="0"/>
              <a:t>Clique para editar os estilos</a:t>
            </a:r>
          </a:p>
        </p:txBody>
      </p:sp>
      <p:sp>
        <p:nvSpPr>
          <p:cNvPr id="4" name="Marcador de Posição do Texto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pt-PT" smtClean="0"/>
              <a:t>Clique para editar os estilos</a:t>
            </a:r>
          </a:p>
        </p:txBody>
      </p:sp>
      <p:sp>
        <p:nvSpPr>
          <p:cNvPr id="5" name="Marcador de Posição de Conteúdo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pt-PT" smtClean="0"/>
              <a:t>Clique para editar os estilos</a:t>
            </a:r>
          </a:p>
          <a:p>
            <a:pPr lvl="1" eaLnBrk="1" latinLnBrk="0" hangingPunct="1"/>
            <a:r>
              <a:rPr lang="pt-PT" smtClean="0"/>
              <a:t>Segundo nível</a:t>
            </a:r>
          </a:p>
          <a:p>
            <a:pPr lvl="2" eaLnBrk="1" latinLnBrk="0" hangingPunct="1"/>
            <a:r>
              <a:rPr lang="pt-PT" smtClean="0"/>
              <a:t>Terceiro nível</a:t>
            </a:r>
          </a:p>
          <a:p>
            <a:pPr lvl="3" eaLnBrk="1" latinLnBrk="0" hangingPunct="1"/>
            <a:r>
              <a:rPr lang="pt-PT" smtClean="0"/>
              <a:t>Quarto nível</a:t>
            </a:r>
          </a:p>
          <a:p>
            <a:pPr lvl="4" eaLnBrk="1" latinLnBrk="0" hangingPunct="1"/>
            <a:r>
              <a:rPr lang="pt-PT" smtClean="0"/>
              <a:t>Quinto nível</a:t>
            </a:r>
            <a:endParaRPr kumimoji="0" lang="en-US"/>
          </a:p>
        </p:txBody>
      </p:sp>
      <p:sp>
        <p:nvSpPr>
          <p:cNvPr id="6" name="Marcador de Posição de Conteúdo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pt-PT" smtClean="0"/>
              <a:t>Clique para editar os estilos</a:t>
            </a:r>
          </a:p>
          <a:p>
            <a:pPr lvl="1" eaLnBrk="1" latinLnBrk="0" hangingPunct="1"/>
            <a:r>
              <a:rPr lang="pt-PT" smtClean="0"/>
              <a:t>Segundo nível</a:t>
            </a:r>
          </a:p>
          <a:p>
            <a:pPr lvl="2" eaLnBrk="1" latinLnBrk="0" hangingPunct="1"/>
            <a:r>
              <a:rPr lang="pt-PT" smtClean="0"/>
              <a:t>Terceiro nível</a:t>
            </a:r>
          </a:p>
          <a:p>
            <a:pPr lvl="3" eaLnBrk="1" latinLnBrk="0" hangingPunct="1"/>
            <a:r>
              <a:rPr lang="pt-PT" smtClean="0"/>
              <a:t>Quarto nível</a:t>
            </a:r>
          </a:p>
          <a:p>
            <a:pPr lvl="4" eaLnBrk="1" latinLnBrk="0" hangingPunct="1"/>
            <a:r>
              <a:rPr lang="pt-PT" smtClean="0"/>
              <a:t>Quinto nível</a:t>
            </a:r>
            <a:endParaRPr kumimoji="0" lang="en-US"/>
          </a:p>
        </p:txBody>
      </p:sp>
      <p:sp>
        <p:nvSpPr>
          <p:cNvPr id="7" name="Marcador de Posição da Data 6"/>
          <p:cNvSpPr>
            <a:spLocks noGrp="1"/>
          </p:cNvSpPr>
          <p:nvPr>
            <p:ph type="dt" sz="half" idx="10"/>
          </p:nvPr>
        </p:nvSpPr>
        <p:spPr/>
        <p:txBody>
          <a:bodyPr/>
          <a:lstStyle>
            <a:extLst/>
          </a:lstStyle>
          <a:p>
            <a:pPr>
              <a:defRPr/>
            </a:pPr>
            <a:fld id="{D6F1C738-DDCB-46B0-AF34-684BE65A5714}" type="datetimeFigureOut">
              <a:rPr lang="pt-PT" smtClean="0"/>
              <a:pPr>
                <a:defRPr/>
              </a:pPr>
              <a:t>07-02-2011</a:t>
            </a:fld>
            <a:endParaRPr lang="pt-PT"/>
          </a:p>
        </p:txBody>
      </p:sp>
      <p:sp>
        <p:nvSpPr>
          <p:cNvPr id="8" name="Marcador de Posição do Rodapé 7"/>
          <p:cNvSpPr>
            <a:spLocks noGrp="1"/>
          </p:cNvSpPr>
          <p:nvPr>
            <p:ph type="ftr" sz="quarter" idx="11"/>
          </p:nvPr>
        </p:nvSpPr>
        <p:spPr/>
        <p:txBody>
          <a:bodyPr/>
          <a:lstStyle>
            <a:extLst/>
          </a:lstStyle>
          <a:p>
            <a:pPr>
              <a:defRPr/>
            </a:pPr>
            <a:endParaRPr lang="pt-PT"/>
          </a:p>
        </p:txBody>
      </p:sp>
      <p:sp>
        <p:nvSpPr>
          <p:cNvPr id="9" name="Marcador de Posição do Número do Diapositivo 8"/>
          <p:cNvSpPr>
            <a:spLocks noGrp="1"/>
          </p:cNvSpPr>
          <p:nvPr>
            <p:ph type="sldNum" sz="quarter" idx="12"/>
          </p:nvPr>
        </p:nvSpPr>
        <p:spPr/>
        <p:txBody>
          <a:bodyPr/>
          <a:lstStyle>
            <a:extLst/>
          </a:lstStyle>
          <a:p>
            <a:pPr>
              <a:defRPr/>
            </a:pPr>
            <a:fld id="{87835686-D13D-4ED3-8857-F779D7AEE520}" type="slidenum">
              <a:rPr lang="pt-PT" smtClean="0"/>
              <a:pPr>
                <a:defRPr/>
              </a:pPr>
              <a:t>‹nº›</a:t>
            </a:fld>
            <a:endParaRPr lang="pt-PT"/>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 título">
    <p:bg>
      <p:bgRef idx="1002">
        <a:schemeClr val="bg1"/>
      </p:bgRef>
    </p:bg>
    <p:spTree>
      <p:nvGrpSpPr>
        <p:cNvPr id="1" name=""/>
        <p:cNvGrpSpPr/>
        <p:nvPr/>
      </p:nvGrpSpPr>
      <p:grpSpPr>
        <a:xfrm>
          <a:off x="0" y="0"/>
          <a:ext cx="0" cy="0"/>
          <a:chOff x="0" y="0"/>
          <a:chExt cx="0" cy="0"/>
        </a:xfrm>
      </p:grpSpPr>
      <p:sp>
        <p:nvSpPr>
          <p:cNvPr id="3" name="Marcador de Posição da Data 2"/>
          <p:cNvSpPr>
            <a:spLocks noGrp="1"/>
          </p:cNvSpPr>
          <p:nvPr>
            <p:ph type="dt" sz="half" idx="10"/>
          </p:nvPr>
        </p:nvSpPr>
        <p:spPr/>
        <p:txBody>
          <a:bodyPr/>
          <a:lstStyle>
            <a:extLst/>
          </a:lstStyle>
          <a:p>
            <a:pPr>
              <a:defRPr/>
            </a:pPr>
            <a:fld id="{6D9D4A12-F7DD-4A16-87FD-03133469FA7A}" type="datetimeFigureOut">
              <a:rPr lang="pt-PT" smtClean="0"/>
              <a:pPr>
                <a:defRPr/>
              </a:pPr>
              <a:t>07-02-2011</a:t>
            </a:fld>
            <a:endParaRPr lang="pt-PT"/>
          </a:p>
        </p:txBody>
      </p:sp>
      <p:sp>
        <p:nvSpPr>
          <p:cNvPr id="4" name="Marcador de Posição do Rodapé 3"/>
          <p:cNvSpPr>
            <a:spLocks noGrp="1"/>
          </p:cNvSpPr>
          <p:nvPr>
            <p:ph type="ftr" sz="quarter" idx="11"/>
          </p:nvPr>
        </p:nvSpPr>
        <p:spPr/>
        <p:txBody>
          <a:bodyPr/>
          <a:lstStyle>
            <a:extLst/>
          </a:lstStyle>
          <a:p>
            <a:pPr>
              <a:defRPr/>
            </a:pPr>
            <a:endParaRPr lang="pt-PT"/>
          </a:p>
        </p:txBody>
      </p:sp>
      <p:sp>
        <p:nvSpPr>
          <p:cNvPr id="5" name="Marcador de Posição do Número do Diapositivo 4"/>
          <p:cNvSpPr>
            <a:spLocks noGrp="1"/>
          </p:cNvSpPr>
          <p:nvPr>
            <p:ph type="sldNum" sz="quarter" idx="12"/>
          </p:nvPr>
        </p:nvSpPr>
        <p:spPr/>
        <p:txBody>
          <a:bodyPr/>
          <a:lstStyle>
            <a:extLst/>
          </a:lstStyle>
          <a:p>
            <a:pPr>
              <a:defRPr/>
            </a:pPr>
            <a:fld id="{E0E65922-2E23-4FE8-B725-EFEC5FD0FA82}" type="slidenum">
              <a:rPr lang="pt-PT" smtClean="0"/>
              <a:pPr>
                <a:defRPr/>
              </a:pPr>
              <a:t>‹nº›</a:t>
            </a:fld>
            <a:endParaRPr lang="pt-PT"/>
          </a:p>
        </p:txBody>
      </p:sp>
      <p:sp>
        <p:nvSpPr>
          <p:cNvPr id="6" name="Título 5"/>
          <p:cNvSpPr>
            <a:spLocks noGrp="1"/>
          </p:cNvSpPr>
          <p:nvPr>
            <p:ph type="title"/>
          </p:nvPr>
        </p:nvSpPr>
        <p:spPr/>
        <p:txBody>
          <a:bodyPr rtlCol="0"/>
          <a:lstStyle>
            <a:extLst/>
          </a:lstStyle>
          <a:p>
            <a:r>
              <a:rPr kumimoji="0" lang="pt-PT" smtClean="0"/>
              <a:t>Clique para editar o estilo</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Marcador de Posição da Data 1"/>
          <p:cNvSpPr>
            <a:spLocks noGrp="1"/>
          </p:cNvSpPr>
          <p:nvPr>
            <p:ph type="dt" sz="half" idx="10"/>
          </p:nvPr>
        </p:nvSpPr>
        <p:spPr/>
        <p:txBody>
          <a:bodyPr/>
          <a:lstStyle>
            <a:extLst/>
          </a:lstStyle>
          <a:p>
            <a:pPr>
              <a:defRPr/>
            </a:pPr>
            <a:fld id="{274A0838-1589-4AF9-8AB3-754D14B3F942}" type="datetimeFigureOut">
              <a:rPr lang="pt-PT" smtClean="0"/>
              <a:pPr>
                <a:defRPr/>
              </a:pPr>
              <a:t>07-02-2011</a:t>
            </a:fld>
            <a:endParaRPr lang="pt-PT"/>
          </a:p>
        </p:txBody>
      </p:sp>
      <p:sp>
        <p:nvSpPr>
          <p:cNvPr id="3" name="Marcador de Posição do Rodapé 2"/>
          <p:cNvSpPr>
            <a:spLocks noGrp="1"/>
          </p:cNvSpPr>
          <p:nvPr>
            <p:ph type="ftr" sz="quarter" idx="11"/>
          </p:nvPr>
        </p:nvSpPr>
        <p:spPr/>
        <p:txBody>
          <a:bodyPr/>
          <a:lstStyle>
            <a:extLst/>
          </a:lstStyle>
          <a:p>
            <a:pPr>
              <a:defRPr/>
            </a:pPr>
            <a:endParaRPr lang="pt-PT"/>
          </a:p>
        </p:txBody>
      </p:sp>
      <p:sp>
        <p:nvSpPr>
          <p:cNvPr id="4" name="Marcador de Posição do Número do Diapositivo 3"/>
          <p:cNvSpPr>
            <a:spLocks noGrp="1"/>
          </p:cNvSpPr>
          <p:nvPr>
            <p:ph type="sldNum" sz="quarter" idx="12"/>
          </p:nvPr>
        </p:nvSpPr>
        <p:spPr/>
        <p:txBody>
          <a:bodyPr/>
          <a:lstStyle>
            <a:extLst/>
          </a:lstStyle>
          <a:p>
            <a:pPr>
              <a:defRPr/>
            </a:pPr>
            <a:fld id="{A3B95EA6-167C-413E-8EDA-CEAA9F13F852}" type="slidenum">
              <a:rPr lang="pt-PT" smtClean="0"/>
              <a:pPr>
                <a:defRPr/>
              </a:pPr>
              <a:t>‹nº›</a:t>
            </a:fld>
            <a:endParaRPr lang="pt-P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bg>
      <p:bgRef idx="1003">
        <a:schemeClr val="bg1"/>
      </p:bgRef>
    </p:bg>
    <p:spTree>
      <p:nvGrpSpPr>
        <p:cNvPr id="1" name=""/>
        <p:cNvGrpSpPr/>
        <p:nvPr/>
      </p:nvGrpSpPr>
      <p:grpSpPr>
        <a:xfrm>
          <a:off x="0" y="0"/>
          <a:ext cx="0" cy="0"/>
          <a:chOff x="0" y="0"/>
          <a:chExt cx="0" cy="0"/>
        </a:xfrm>
      </p:grpSpPr>
      <p:sp>
        <p:nvSpPr>
          <p:cNvPr id="2" name="Título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pt-PT" smtClean="0"/>
              <a:t>Clique para editar o estilo</a:t>
            </a:r>
            <a:endParaRPr kumimoji="0" lang="en-US"/>
          </a:p>
        </p:txBody>
      </p:sp>
      <p:sp>
        <p:nvSpPr>
          <p:cNvPr id="3" name="Marcador de Posição do Texto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pt-PT" smtClean="0"/>
              <a:t>Clique para editar os estilos</a:t>
            </a:r>
          </a:p>
        </p:txBody>
      </p:sp>
      <p:sp>
        <p:nvSpPr>
          <p:cNvPr id="4" name="Marcador de Posição de Conteúdo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pt-PT" smtClean="0"/>
              <a:t>Clique para editar os estilos</a:t>
            </a:r>
          </a:p>
          <a:p>
            <a:pPr lvl="1" eaLnBrk="1" latinLnBrk="0" hangingPunct="1"/>
            <a:r>
              <a:rPr lang="pt-PT" smtClean="0"/>
              <a:t>Segundo nível</a:t>
            </a:r>
          </a:p>
          <a:p>
            <a:pPr lvl="2" eaLnBrk="1" latinLnBrk="0" hangingPunct="1"/>
            <a:r>
              <a:rPr lang="pt-PT" smtClean="0"/>
              <a:t>Terceiro nível</a:t>
            </a:r>
          </a:p>
          <a:p>
            <a:pPr lvl="3" eaLnBrk="1" latinLnBrk="0" hangingPunct="1"/>
            <a:r>
              <a:rPr lang="pt-PT" smtClean="0"/>
              <a:t>Quarto nível</a:t>
            </a:r>
          </a:p>
          <a:p>
            <a:pPr lvl="4" eaLnBrk="1" latinLnBrk="0" hangingPunct="1"/>
            <a:r>
              <a:rPr lang="pt-PT" smtClean="0"/>
              <a:t>Quinto nível</a:t>
            </a:r>
            <a:endParaRPr kumimoji="0" lang="en-US"/>
          </a:p>
        </p:txBody>
      </p:sp>
      <p:sp>
        <p:nvSpPr>
          <p:cNvPr id="5" name="Marcador de Posição da Data 4"/>
          <p:cNvSpPr>
            <a:spLocks noGrp="1"/>
          </p:cNvSpPr>
          <p:nvPr>
            <p:ph type="dt" sz="half" idx="10"/>
          </p:nvPr>
        </p:nvSpPr>
        <p:spPr>
          <a:xfrm>
            <a:off x="6727032" y="6407944"/>
            <a:ext cx="1920240" cy="365760"/>
          </a:xfrm>
        </p:spPr>
        <p:txBody>
          <a:bodyPr/>
          <a:lstStyle>
            <a:extLst/>
          </a:lstStyle>
          <a:p>
            <a:pPr>
              <a:defRPr/>
            </a:pPr>
            <a:fld id="{7C13C7EB-D748-45A9-A3D2-65FAADCFE694}" type="datetimeFigureOut">
              <a:rPr lang="pt-PT" smtClean="0"/>
              <a:pPr>
                <a:defRPr/>
              </a:pPr>
              <a:t>07-02-2011</a:t>
            </a:fld>
            <a:endParaRPr lang="pt-PT"/>
          </a:p>
        </p:txBody>
      </p:sp>
      <p:sp>
        <p:nvSpPr>
          <p:cNvPr id="6" name="Marcador de Posição do Rodapé 5"/>
          <p:cNvSpPr>
            <a:spLocks noGrp="1"/>
          </p:cNvSpPr>
          <p:nvPr>
            <p:ph type="ftr" sz="quarter" idx="11"/>
          </p:nvPr>
        </p:nvSpPr>
        <p:spPr/>
        <p:txBody>
          <a:bodyPr/>
          <a:lstStyle>
            <a:extLst/>
          </a:lstStyle>
          <a:p>
            <a:pPr>
              <a:defRPr/>
            </a:pPr>
            <a:endParaRPr lang="pt-PT"/>
          </a:p>
        </p:txBody>
      </p:sp>
      <p:sp>
        <p:nvSpPr>
          <p:cNvPr id="7" name="Marcador de Posição do Número do Diapositivo 6"/>
          <p:cNvSpPr>
            <a:spLocks noGrp="1"/>
          </p:cNvSpPr>
          <p:nvPr>
            <p:ph type="sldNum" sz="quarter" idx="12"/>
          </p:nvPr>
        </p:nvSpPr>
        <p:spPr/>
        <p:txBody>
          <a:bodyPr/>
          <a:lstStyle>
            <a:extLst/>
          </a:lstStyle>
          <a:p>
            <a:pPr>
              <a:defRPr/>
            </a:pPr>
            <a:fld id="{A0B1BB0C-58E3-4438-B5A0-4F6EFD67807D}" type="slidenum">
              <a:rPr lang="pt-PT" smtClean="0"/>
              <a:pPr>
                <a:defRPr/>
              </a:pPr>
              <a:t>‹nº›</a:t>
            </a:fld>
            <a:endParaRPr lang="pt-PT"/>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bg>
      <p:bgRef idx="1002">
        <a:schemeClr val="bg1"/>
      </p:bgRef>
    </p:bg>
    <p:spTree>
      <p:nvGrpSpPr>
        <p:cNvPr id="1" name=""/>
        <p:cNvGrpSpPr/>
        <p:nvPr/>
      </p:nvGrpSpPr>
      <p:grpSpPr>
        <a:xfrm>
          <a:off x="0" y="0"/>
          <a:ext cx="0" cy="0"/>
          <a:chOff x="0" y="0"/>
          <a:chExt cx="0" cy="0"/>
        </a:xfrm>
      </p:grpSpPr>
      <p:sp>
        <p:nvSpPr>
          <p:cNvPr id="4" name="Marcador de Posição do Texto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pt-PT" smtClean="0"/>
              <a:t>Clique para editar os estilos</a:t>
            </a:r>
          </a:p>
        </p:txBody>
      </p:sp>
      <p:sp>
        <p:nvSpPr>
          <p:cNvPr id="3" name="Marcador de Posição da Imagem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pt-PT" smtClean="0"/>
              <a:t>Clique no ícone para adicionar uma imagem</a:t>
            </a:r>
            <a:endParaRPr kumimoji="0" lang="en-US" dirty="0"/>
          </a:p>
        </p:txBody>
      </p:sp>
      <p:sp>
        <p:nvSpPr>
          <p:cNvPr id="5" name="Marcador de Posição da Data 4"/>
          <p:cNvSpPr>
            <a:spLocks noGrp="1"/>
          </p:cNvSpPr>
          <p:nvPr>
            <p:ph type="dt" sz="half" idx="10"/>
          </p:nvPr>
        </p:nvSpPr>
        <p:spPr/>
        <p:txBody>
          <a:bodyPr/>
          <a:lstStyle>
            <a:lvl1pPr>
              <a:defRPr>
                <a:solidFill>
                  <a:schemeClr val="tx1"/>
                </a:solidFill>
              </a:defRPr>
            </a:lvl1pPr>
            <a:extLst/>
          </a:lstStyle>
          <a:p>
            <a:pPr>
              <a:defRPr/>
            </a:pPr>
            <a:fld id="{F95ADAFE-834E-4540-A3B7-B9B3DC79822F}" type="datetimeFigureOut">
              <a:rPr lang="pt-PT" smtClean="0"/>
              <a:pPr>
                <a:defRPr/>
              </a:pPr>
              <a:t>07-02-2011</a:t>
            </a:fld>
            <a:endParaRPr lang="pt-PT"/>
          </a:p>
        </p:txBody>
      </p:sp>
      <p:sp>
        <p:nvSpPr>
          <p:cNvPr id="6" name="Marcador de Posição do Rodapé 5"/>
          <p:cNvSpPr>
            <a:spLocks noGrp="1"/>
          </p:cNvSpPr>
          <p:nvPr>
            <p:ph type="ftr" sz="quarter" idx="11"/>
          </p:nvPr>
        </p:nvSpPr>
        <p:spPr>
          <a:xfrm>
            <a:off x="4380072" y="6407944"/>
            <a:ext cx="2350681" cy="365125"/>
          </a:xfrm>
        </p:spPr>
        <p:txBody>
          <a:bodyPr/>
          <a:lstStyle>
            <a:lvl1pPr>
              <a:defRPr>
                <a:solidFill>
                  <a:schemeClr val="tx1"/>
                </a:solidFill>
              </a:defRPr>
            </a:lvl1pPr>
            <a:extLst/>
          </a:lstStyle>
          <a:p>
            <a:pPr>
              <a:defRPr/>
            </a:pPr>
            <a:endParaRPr lang="pt-PT"/>
          </a:p>
        </p:txBody>
      </p:sp>
      <p:sp>
        <p:nvSpPr>
          <p:cNvPr id="7" name="Marcador de Posição do Número do Diapositivo 6"/>
          <p:cNvSpPr>
            <a:spLocks noGrp="1"/>
          </p:cNvSpPr>
          <p:nvPr>
            <p:ph type="sldNum" sz="quarter" idx="12"/>
          </p:nvPr>
        </p:nvSpPr>
        <p:spPr/>
        <p:txBody>
          <a:bodyPr/>
          <a:lstStyle>
            <a:lvl1pPr>
              <a:defRPr>
                <a:solidFill>
                  <a:schemeClr val="tx1"/>
                </a:solidFill>
              </a:defRPr>
            </a:lvl1pPr>
            <a:extLst/>
          </a:lstStyle>
          <a:p>
            <a:pPr>
              <a:defRPr/>
            </a:pPr>
            <a:fld id="{B933F96B-3428-4532-8CFF-EEA34941990E}" type="slidenum">
              <a:rPr lang="pt-PT" smtClean="0"/>
              <a:pPr>
                <a:defRPr/>
              </a:pPr>
              <a:t>‹nº›</a:t>
            </a:fld>
            <a:endParaRPr lang="pt-PT"/>
          </a:p>
        </p:txBody>
      </p:sp>
      <p:sp>
        <p:nvSpPr>
          <p:cNvPr id="2" name="Título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pt-PT" smtClean="0"/>
              <a:t>Clique para editar o estilo</a:t>
            </a:r>
            <a:endParaRPr kumimoji="0" lang="en-US"/>
          </a:p>
        </p:txBody>
      </p:sp>
      <p:sp>
        <p:nvSpPr>
          <p:cNvPr id="8" name="Forma livre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orma livre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Triângulo rectângulo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Conexão recta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Divisa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Divisa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extLst/>
          </a:lstStyle>
          <a:p>
            <a:r>
              <a:rPr kumimoji="0" lang="pt-PT" smtClean="0"/>
              <a:t>Clique para editar o estilo</a:t>
            </a:r>
            <a:endParaRPr kumimoji="0" lang="en-US"/>
          </a:p>
        </p:txBody>
      </p:sp>
      <p:sp>
        <p:nvSpPr>
          <p:cNvPr id="3" name="Marcador de Posição de Texto Vertical 2"/>
          <p:cNvSpPr>
            <a:spLocks noGrp="1"/>
          </p:cNvSpPr>
          <p:nvPr>
            <p:ph type="body" orient="vert" idx="1"/>
          </p:nvPr>
        </p:nvSpPr>
        <p:spPr>
          <a:xfrm>
            <a:off x="457200" y="1481329"/>
            <a:ext cx="8229600" cy="4386071"/>
          </a:xfrm>
        </p:spPr>
        <p:txBody>
          <a:bodyPr vert="eaVert"/>
          <a:lstStyle>
            <a:extLst/>
          </a:lstStyle>
          <a:p>
            <a:pPr lvl="0" eaLnBrk="1" latinLnBrk="0" hangingPunct="1"/>
            <a:r>
              <a:rPr lang="pt-PT" smtClean="0"/>
              <a:t>Clique para editar os estilos</a:t>
            </a:r>
          </a:p>
          <a:p>
            <a:pPr lvl="1" eaLnBrk="1" latinLnBrk="0" hangingPunct="1"/>
            <a:r>
              <a:rPr lang="pt-PT" smtClean="0"/>
              <a:t>Segundo nível</a:t>
            </a:r>
          </a:p>
          <a:p>
            <a:pPr lvl="2" eaLnBrk="1" latinLnBrk="0" hangingPunct="1"/>
            <a:r>
              <a:rPr lang="pt-PT" smtClean="0"/>
              <a:t>Terceiro nível</a:t>
            </a:r>
          </a:p>
          <a:p>
            <a:pPr lvl="3" eaLnBrk="1" latinLnBrk="0" hangingPunct="1"/>
            <a:r>
              <a:rPr lang="pt-PT" smtClean="0"/>
              <a:t>Quarto nível</a:t>
            </a:r>
          </a:p>
          <a:p>
            <a:pPr lvl="4" eaLnBrk="1" latinLnBrk="0" hangingPunct="1"/>
            <a:r>
              <a:rPr lang="pt-PT" smtClean="0"/>
              <a:t>Quinto nível</a:t>
            </a:r>
            <a:endParaRPr kumimoji="0" lang="en-US"/>
          </a:p>
        </p:txBody>
      </p:sp>
      <p:sp>
        <p:nvSpPr>
          <p:cNvPr id="4" name="Marcador de Posição da Data 3"/>
          <p:cNvSpPr>
            <a:spLocks noGrp="1"/>
          </p:cNvSpPr>
          <p:nvPr>
            <p:ph type="dt" sz="half" idx="10"/>
          </p:nvPr>
        </p:nvSpPr>
        <p:spPr/>
        <p:txBody>
          <a:bodyPr/>
          <a:lstStyle>
            <a:extLst/>
          </a:lstStyle>
          <a:p>
            <a:pPr>
              <a:defRPr/>
            </a:pPr>
            <a:fld id="{0D17E7F9-0CC7-43EA-B878-8294C501007A}" type="datetimeFigureOut">
              <a:rPr lang="pt-PT" smtClean="0"/>
              <a:pPr>
                <a:defRPr/>
              </a:pPr>
              <a:t>07-02-2011</a:t>
            </a:fld>
            <a:endParaRPr lang="pt-PT"/>
          </a:p>
        </p:txBody>
      </p:sp>
      <p:sp>
        <p:nvSpPr>
          <p:cNvPr id="5" name="Marcador de Posição do Rodapé 4"/>
          <p:cNvSpPr>
            <a:spLocks noGrp="1"/>
          </p:cNvSpPr>
          <p:nvPr>
            <p:ph type="ftr" sz="quarter" idx="11"/>
          </p:nvPr>
        </p:nvSpPr>
        <p:spPr/>
        <p:txBody>
          <a:bodyPr/>
          <a:lstStyle>
            <a:extLst/>
          </a:lstStyle>
          <a:p>
            <a:pPr>
              <a:defRPr/>
            </a:pPr>
            <a:endParaRPr lang="pt-PT"/>
          </a:p>
        </p:txBody>
      </p:sp>
      <p:sp>
        <p:nvSpPr>
          <p:cNvPr id="6" name="Marcador de Posição do Número do Diapositivo 5"/>
          <p:cNvSpPr>
            <a:spLocks noGrp="1"/>
          </p:cNvSpPr>
          <p:nvPr>
            <p:ph type="sldNum" sz="quarter" idx="12"/>
          </p:nvPr>
        </p:nvSpPr>
        <p:spPr/>
        <p:txBody>
          <a:bodyPr/>
          <a:lstStyle>
            <a:extLst/>
          </a:lstStyle>
          <a:p>
            <a:pPr>
              <a:defRPr/>
            </a:pPr>
            <a:fld id="{92F81854-C741-4B30-9D17-C8591D6A2E52}" type="slidenum">
              <a:rPr lang="pt-PT" smtClean="0"/>
              <a:pPr>
                <a:defRPr/>
              </a:pPr>
              <a:t>‹nº›</a:t>
            </a:fld>
            <a:endParaRPr lang="pt-P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e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844013" y="274640"/>
            <a:ext cx="1777470" cy="5592761"/>
          </a:xfrm>
        </p:spPr>
        <p:txBody>
          <a:bodyPr vert="eaVert"/>
          <a:lstStyle>
            <a:extLst/>
          </a:lstStyle>
          <a:p>
            <a:r>
              <a:rPr kumimoji="0" lang="pt-PT" smtClean="0"/>
              <a:t>Clique para editar o estilo</a:t>
            </a:r>
            <a:endParaRPr kumimoji="0" lang="en-US"/>
          </a:p>
        </p:txBody>
      </p:sp>
      <p:sp>
        <p:nvSpPr>
          <p:cNvPr id="3" name="Marcador de Posição de Texto Vertical 2"/>
          <p:cNvSpPr>
            <a:spLocks noGrp="1"/>
          </p:cNvSpPr>
          <p:nvPr>
            <p:ph type="body" orient="vert" idx="1"/>
          </p:nvPr>
        </p:nvSpPr>
        <p:spPr>
          <a:xfrm>
            <a:off x="457200" y="274641"/>
            <a:ext cx="6324600" cy="5592760"/>
          </a:xfrm>
        </p:spPr>
        <p:txBody>
          <a:bodyPr vert="eaVert"/>
          <a:lstStyle>
            <a:extLst/>
          </a:lstStyle>
          <a:p>
            <a:pPr lvl="0" eaLnBrk="1" latinLnBrk="0" hangingPunct="1"/>
            <a:r>
              <a:rPr lang="pt-PT" smtClean="0"/>
              <a:t>Clique para editar os estilos</a:t>
            </a:r>
          </a:p>
          <a:p>
            <a:pPr lvl="1" eaLnBrk="1" latinLnBrk="0" hangingPunct="1"/>
            <a:r>
              <a:rPr lang="pt-PT" smtClean="0"/>
              <a:t>Segundo nível</a:t>
            </a:r>
          </a:p>
          <a:p>
            <a:pPr lvl="2" eaLnBrk="1" latinLnBrk="0" hangingPunct="1"/>
            <a:r>
              <a:rPr lang="pt-PT" smtClean="0"/>
              <a:t>Terceiro nível</a:t>
            </a:r>
          </a:p>
          <a:p>
            <a:pPr lvl="3" eaLnBrk="1" latinLnBrk="0" hangingPunct="1"/>
            <a:r>
              <a:rPr lang="pt-PT" smtClean="0"/>
              <a:t>Quarto nível</a:t>
            </a:r>
          </a:p>
          <a:p>
            <a:pPr lvl="4" eaLnBrk="1" latinLnBrk="0" hangingPunct="1"/>
            <a:r>
              <a:rPr lang="pt-PT" smtClean="0"/>
              <a:t>Quinto nível</a:t>
            </a:r>
            <a:endParaRPr kumimoji="0" lang="en-US"/>
          </a:p>
        </p:txBody>
      </p:sp>
      <p:sp>
        <p:nvSpPr>
          <p:cNvPr id="4" name="Marcador de Posição da Data 3"/>
          <p:cNvSpPr>
            <a:spLocks noGrp="1"/>
          </p:cNvSpPr>
          <p:nvPr>
            <p:ph type="dt" sz="half" idx="10"/>
          </p:nvPr>
        </p:nvSpPr>
        <p:spPr/>
        <p:txBody>
          <a:bodyPr/>
          <a:lstStyle>
            <a:extLst/>
          </a:lstStyle>
          <a:p>
            <a:pPr>
              <a:defRPr/>
            </a:pPr>
            <a:fld id="{29771282-7885-45E7-B14E-AE3C965DCB35}" type="datetimeFigureOut">
              <a:rPr lang="pt-PT" smtClean="0"/>
              <a:pPr>
                <a:defRPr/>
              </a:pPr>
              <a:t>07-02-2011</a:t>
            </a:fld>
            <a:endParaRPr lang="pt-PT"/>
          </a:p>
        </p:txBody>
      </p:sp>
      <p:sp>
        <p:nvSpPr>
          <p:cNvPr id="5" name="Marcador de Posição do Rodapé 4"/>
          <p:cNvSpPr>
            <a:spLocks noGrp="1"/>
          </p:cNvSpPr>
          <p:nvPr>
            <p:ph type="ftr" sz="quarter" idx="11"/>
          </p:nvPr>
        </p:nvSpPr>
        <p:spPr/>
        <p:txBody>
          <a:bodyPr/>
          <a:lstStyle>
            <a:extLst/>
          </a:lstStyle>
          <a:p>
            <a:pPr>
              <a:defRPr/>
            </a:pPr>
            <a:endParaRPr lang="pt-PT"/>
          </a:p>
        </p:txBody>
      </p:sp>
      <p:sp>
        <p:nvSpPr>
          <p:cNvPr id="6" name="Marcador de Posição do Número do Diapositivo 5"/>
          <p:cNvSpPr>
            <a:spLocks noGrp="1"/>
          </p:cNvSpPr>
          <p:nvPr>
            <p:ph type="sldNum" sz="quarter" idx="12"/>
          </p:nvPr>
        </p:nvSpPr>
        <p:spPr/>
        <p:txBody>
          <a:bodyPr/>
          <a:lstStyle>
            <a:extLst/>
          </a:lstStyle>
          <a:p>
            <a:pPr>
              <a:defRPr/>
            </a:pPr>
            <a:fld id="{FA303EDF-A054-47C7-BCDE-2C5C800B510D}" type="slidenum">
              <a:rPr lang="pt-PT" smtClean="0"/>
              <a:pPr>
                <a:defRPr/>
              </a:pPr>
              <a:t>‹nº›</a:t>
            </a:fld>
            <a:endParaRPr lang="pt-P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orma livre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orma livre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Triângulo rectângulo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Conexão recta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Marcador de Posição do Título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pt-PT" smtClean="0"/>
              <a:t>Clique para editar o estilo</a:t>
            </a:r>
            <a:endParaRPr kumimoji="0" lang="en-US"/>
          </a:p>
        </p:txBody>
      </p:sp>
      <p:sp>
        <p:nvSpPr>
          <p:cNvPr id="30" name="Marcador de Posição do Texto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pt-PT" smtClean="0"/>
              <a:t>Clique para editar os estilos</a:t>
            </a:r>
          </a:p>
          <a:p>
            <a:pPr lvl="1" eaLnBrk="1" latinLnBrk="0" hangingPunct="1"/>
            <a:r>
              <a:rPr kumimoji="0" lang="pt-PT" smtClean="0"/>
              <a:t>Segundo nível</a:t>
            </a:r>
          </a:p>
          <a:p>
            <a:pPr lvl="2" eaLnBrk="1" latinLnBrk="0" hangingPunct="1"/>
            <a:r>
              <a:rPr kumimoji="0" lang="pt-PT" smtClean="0"/>
              <a:t>Terceiro nível</a:t>
            </a:r>
          </a:p>
          <a:p>
            <a:pPr lvl="3" eaLnBrk="1" latinLnBrk="0" hangingPunct="1"/>
            <a:r>
              <a:rPr kumimoji="0" lang="pt-PT" smtClean="0"/>
              <a:t>Quarto nível</a:t>
            </a:r>
          </a:p>
          <a:p>
            <a:pPr lvl="4" eaLnBrk="1" latinLnBrk="0" hangingPunct="1"/>
            <a:r>
              <a:rPr kumimoji="0" lang="pt-PT" smtClean="0"/>
              <a:t>Quinto nível</a:t>
            </a:r>
            <a:endParaRPr kumimoji="0" lang="en-US"/>
          </a:p>
        </p:txBody>
      </p:sp>
      <p:sp>
        <p:nvSpPr>
          <p:cNvPr id="10" name="Marcador de Posição da Data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pPr>
              <a:defRPr/>
            </a:pPr>
            <a:fld id="{EE9ED3F6-39E1-4E47-8ECE-19A799B7B520}" type="datetimeFigureOut">
              <a:rPr lang="pt-PT" smtClean="0"/>
              <a:pPr>
                <a:defRPr/>
              </a:pPr>
              <a:t>07-02-2011</a:t>
            </a:fld>
            <a:endParaRPr lang="pt-PT"/>
          </a:p>
        </p:txBody>
      </p:sp>
      <p:sp>
        <p:nvSpPr>
          <p:cNvPr id="22" name="Marcador de Posição do Rodapé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pPr>
              <a:defRPr/>
            </a:pPr>
            <a:endParaRPr lang="pt-PT"/>
          </a:p>
        </p:txBody>
      </p:sp>
      <p:sp>
        <p:nvSpPr>
          <p:cNvPr id="18" name="Marcador de Posição do Número do Diapositivo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pPr>
              <a:defRPr/>
            </a:pPr>
            <a:fld id="{F4562F09-6C3C-410A-842D-8B976BEFB4DA}" type="slidenum">
              <a:rPr lang="pt-PT" smtClean="0"/>
              <a:pPr>
                <a:defRPr/>
              </a:pPr>
              <a:t>‹nº›</a:t>
            </a:fld>
            <a:endParaRPr lang="pt-PT"/>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ítulo 1"/>
          <p:cNvSpPr>
            <a:spLocks noGrp="1"/>
          </p:cNvSpPr>
          <p:nvPr>
            <p:ph type="ctrTitle"/>
          </p:nvPr>
        </p:nvSpPr>
        <p:spPr>
          <a:xfrm>
            <a:off x="685800" y="500043"/>
            <a:ext cx="7772400" cy="1285883"/>
          </a:xfrm>
        </p:spPr>
        <p:txBody>
          <a:bodyPr>
            <a:normAutofit fontScale="90000"/>
          </a:bodyPr>
          <a:lstStyle/>
          <a:p>
            <a:r>
              <a:rPr lang="pt-PT" dirty="0" smtClean="0"/>
              <a:t>Conceito de administração </a:t>
            </a:r>
          </a:p>
        </p:txBody>
      </p:sp>
      <p:sp>
        <p:nvSpPr>
          <p:cNvPr id="3" name="Subtítulo 2"/>
          <p:cNvSpPr>
            <a:spLocks noGrp="1"/>
          </p:cNvSpPr>
          <p:nvPr>
            <p:ph type="subTitle" idx="1"/>
          </p:nvPr>
        </p:nvSpPr>
        <p:spPr>
          <a:xfrm>
            <a:off x="685800" y="1785926"/>
            <a:ext cx="7772400" cy="3714776"/>
          </a:xfrm>
        </p:spPr>
        <p:txBody>
          <a:bodyPr rtlCol="0">
            <a:normAutofit fontScale="92500" lnSpcReduction="10000"/>
          </a:bodyPr>
          <a:lstStyle/>
          <a:p>
            <a:pPr marL="514350" indent="-514350" fontAlgn="auto">
              <a:spcAft>
                <a:spcPts val="0"/>
              </a:spcAft>
              <a:buFont typeface="Arial" pitchFamily="34" charset="0"/>
              <a:buAutoNum type="arabicPeriod"/>
              <a:defRPr/>
            </a:pPr>
            <a:r>
              <a:rPr lang="pt-PT" sz="4300" dirty="0" smtClean="0"/>
              <a:t>Necessidades colectivas</a:t>
            </a:r>
          </a:p>
          <a:p>
            <a:pPr algn="just" fontAlgn="auto">
              <a:spcAft>
                <a:spcPts val="0"/>
              </a:spcAft>
              <a:buFont typeface="Arial" pitchFamily="34" charset="0"/>
              <a:buNone/>
              <a:defRPr/>
            </a:pPr>
            <a:r>
              <a:rPr lang="pt-PT" dirty="0" smtClean="0"/>
              <a:t>Quando se fala em Administração Pública, tem-se presente todo um conjunto de necessidades colectivas cuja satisfação é assumida como tarefa fundamental pela colectividade, através de serviços por esta organizados e mantidos.</a:t>
            </a:r>
          </a:p>
          <a:p>
            <a:pPr algn="just" fontAlgn="auto">
              <a:spcAft>
                <a:spcPts val="0"/>
              </a:spcAft>
              <a:buFont typeface="Arial" pitchFamily="34" charset="0"/>
              <a:buNone/>
              <a:defRPr/>
            </a:pPr>
            <a:r>
              <a:rPr lang="pt-PT" dirty="0" smtClean="0"/>
              <a:t> A vida em sociedade faz surgir um conjunto de necessidades colectivas que requer um esforço de satisfação.</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e Conteúdo 2"/>
          <p:cNvSpPr>
            <a:spLocks noGrp="1"/>
          </p:cNvSpPr>
          <p:nvPr>
            <p:ph idx="1"/>
          </p:nvPr>
        </p:nvSpPr>
        <p:spPr>
          <a:xfrm>
            <a:off x="457200" y="1481328"/>
            <a:ext cx="8229600" cy="6448266"/>
          </a:xfrm>
        </p:spPr>
        <p:txBody>
          <a:bodyPr rtlCol="0">
            <a:normAutofit fontScale="47500" lnSpcReduction="20000"/>
          </a:bodyPr>
          <a:lstStyle/>
          <a:p>
            <a:pPr algn="just" fontAlgn="auto">
              <a:spcAft>
                <a:spcPts val="0"/>
              </a:spcAft>
              <a:buFont typeface="Arial" pitchFamily="34" charset="0"/>
              <a:buNone/>
              <a:defRPr/>
            </a:pPr>
            <a:r>
              <a:rPr lang="pt-PT" sz="5100" dirty="0" smtClean="0">
                <a:latin typeface="Times New Roman" pitchFamily="18" charset="0"/>
                <a:ea typeface="Verdana" pitchFamily="34" charset="0"/>
                <a:cs typeface="Times New Roman" pitchFamily="18" charset="0"/>
              </a:rPr>
              <a:t>Podemos dizer que a administração publica é uma organização, muito complexa, que visa a satisfação das necessidades sentidas pela colectividade.    </a:t>
            </a:r>
          </a:p>
          <a:p>
            <a:pPr algn="just" fontAlgn="auto">
              <a:spcAft>
                <a:spcPts val="0"/>
              </a:spcAft>
              <a:buFont typeface="Arial" pitchFamily="34" charset="0"/>
              <a:buNone/>
              <a:defRPr/>
            </a:pPr>
            <a:r>
              <a:rPr lang="pt-PT" sz="5100" dirty="0" smtClean="0">
                <a:latin typeface="Times New Roman" pitchFamily="18" charset="0"/>
                <a:ea typeface="Verdana" pitchFamily="34" charset="0"/>
                <a:cs typeface="Times New Roman" pitchFamily="18" charset="0"/>
              </a:rPr>
              <a:t>Com efeito, onde quer que exista e se manifeste com intensidade suficiente uma necessidade colectiva, aí surgirá um serviço público destinado a satisfaze-la, em nome e no interesse da colectividade.</a:t>
            </a:r>
          </a:p>
          <a:p>
            <a:pPr algn="just" fontAlgn="auto">
              <a:spcAft>
                <a:spcPts val="0"/>
              </a:spcAft>
              <a:buFont typeface="Arial" pitchFamily="34" charset="0"/>
              <a:buNone/>
              <a:defRPr/>
            </a:pPr>
            <a:r>
              <a:rPr lang="pt-PT" sz="5100" dirty="0" smtClean="0">
                <a:latin typeface="Times New Roman" pitchFamily="18" charset="0"/>
                <a:ea typeface="Verdana" pitchFamily="34" charset="0"/>
                <a:cs typeface="Times New Roman" pitchFamily="18" charset="0"/>
              </a:rPr>
              <a:t>Assim, a necessidade de segurança e protecção dos Cidadãos contra os perturbadores da ordem e da tranquilidade pública é garantida pelos serviços de polícia; a defesa militar contra ameaças externas é assegurada pelas Forças Armadas;  a construção, manutenção das estradas, portos e aeroportos são; a remoção do lixo e detritos é tarefa executada pelos serviços de limpeza;  os museus, as bibliotecas, as escolas, as universidades, os hospitais e centros de saúde, são serviços que visam satisfazer as grandes necessidades de carácter cultural e social</a:t>
            </a:r>
            <a:r>
              <a:rPr lang="pt-PT" sz="5100" dirty="0" smtClean="0">
                <a:latin typeface="Times New Roman" pitchFamily="18" charset="0"/>
                <a:cs typeface="Times New Roman" pitchFamily="18" charset="0"/>
              </a:rPr>
              <a:t>.         </a:t>
            </a:r>
          </a:p>
          <a:p>
            <a:pPr algn="just" fontAlgn="auto">
              <a:spcAft>
                <a:spcPts val="0"/>
              </a:spcAft>
              <a:buFont typeface="Arial" pitchFamily="34" charset="0"/>
              <a:buNone/>
              <a:defRPr/>
            </a:pPr>
            <a:r>
              <a:rPr lang="pt-PT" dirty="0" smtClean="0"/>
              <a:t>  </a:t>
            </a:r>
          </a:p>
          <a:p>
            <a:pPr algn="just" fontAlgn="auto">
              <a:spcAft>
                <a:spcPts val="0"/>
              </a:spcAft>
              <a:buFont typeface="Arial" pitchFamily="34" charset="0"/>
              <a:buNone/>
              <a:defRPr/>
            </a:pPr>
            <a:r>
              <a:rPr lang="pt-PT" dirty="0" smtClean="0"/>
              <a:t>    </a:t>
            </a:r>
          </a:p>
          <a:p>
            <a:pPr algn="just" fontAlgn="auto">
              <a:spcAft>
                <a:spcPts val="0"/>
              </a:spcAft>
              <a:buFont typeface="Arial" pitchFamily="34" charset="0"/>
              <a:buNone/>
              <a:defRPr/>
            </a:pPr>
            <a:endParaRPr lang="pt-PT" dirty="0" smtClean="0"/>
          </a:p>
          <a:p>
            <a:pPr fontAlgn="auto">
              <a:spcAft>
                <a:spcPts val="0"/>
              </a:spcAft>
              <a:buFont typeface="Arial" pitchFamily="34" charset="0"/>
              <a:buNone/>
              <a:defRPr/>
            </a:pPr>
            <a:endParaRPr lang="pt-PT" dirty="0" smtClean="0"/>
          </a:p>
        </p:txBody>
      </p:sp>
      <p:sp>
        <p:nvSpPr>
          <p:cNvPr id="3074" name="Título 1"/>
          <p:cNvSpPr>
            <a:spLocks noGrp="1"/>
          </p:cNvSpPr>
          <p:nvPr>
            <p:ph type="title"/>
          </p:nvPr>
        </p:nvSpPr>
        <p:spPr/>
        <p:txBody>
          <a:bodyPr/>
          <a:lstStyle/>
          <a:p>
            <a:r>
              <a:rPr lang="pt-PT" smtClean="0"/>
              <a:t>Necessidades colectivas </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e Conteúdo 2"/>
          <p:cNvSpPr>
            <a:spLocks noGrp="1"/>
          </p:cNvSpPr>
          <p:nvPr>
            <p:ph idx="1"/>
          </p:nvPr>
        </p:nvSpPr>
        <p:spPr>
          <a:xfrm>
            <a:off x="457200" y="1481328"/>
            <a:ext cx="8229600" cy="6233952"/>
          </a:xfrm>
        </p:spPr>
        <p:txBody>
          <a:bodyPr rtlCol="0">
            <a:normAutofit fontScale="77500" lnSpcReduction="20000"/>
          </a:bodyPr>
          <a:lstStyle/>
          <a:p>
            <a:pPr fontAlgn="auto">
              <a:spcAft>
                <a:spcPts val="0"/>
              </a:spcAft>
              <a:buFont typeface="Arial" pitchFamily="34" charset="0"/>
              <a:buNone/>
              <a:defRPr/>
            </a:pPr>
            <a:r>
              <a:rPr lang="pt-PT" sz="3100" dirty="0" smtClean="0">
                <a:latin typeface="Times New Roman" pitchFamily="18" charset="0"/>
                <a:cs typeface="Times New Roman" pitchFamily="18" charset="0"/>
              </a:rPr>
              <a:t>A satisfação destas e de outras necessidades colectivas exigem avultados meios humanos e materiais. É preciso obtê-las e utiliza-las correctamente (com regularidade e eficiência),  e, para isso, é necessário organizar e fazer funcionar novos serviços públicos -serviços de pessoal, de material e serviços financeiros ( </a:t>
            </a:r>
            <a:r>
              <a:rPr lang="pt-PT" sz="3100" i="1" dirty="0" smtClean="0">
                <a:latin typeface="Times New Roman" pitchFamily="18" charset="0"/>
                <a:cs typeface="Times New Roman" pitchFamily="18" charset="0"/>
              </a:rPr>
              <a:t>v.g. </a:t>
            </a:r>
            <a:r>
              <a:rPr lang="pt-PT" sz="3100" dirty="0" smtClean="0">
                <a:latin typeface="Times New Roman" pitchFamily="18" charset="0"/>
                <a:cs typeface="Times New Roman" pitchFamily="18" charset="0"/>
              </a:rPr>
              <a:t>serviços de elaboração e execução do orçamento, lançamento e cobrança de impostos, gestão do tesouro e do património público </a:t>
            </a:r>
            <a:r>
              <a:rPr lang="pt-PT" sz="3100" dirty="0" err="1" smtClean="0">
                <a:latin typeface="Times New Roman" pitchFamily="18" charset="0"/>
                <a:cs typeface="Times New Roman" pitchFamily="18" charset="0"/>
              </a:rPr>
              <a:t>etc</a:t>
            </a:r>
            <a:r>
              <a:rPr lang="pt-PT" sz="3100" dirty="0" smtClean="0">
                <a:latin typeface="Times New Roman" pitchFamily="18" charset="0"/>
                <a:cs typeface="Times New Roman" pitchFamily="18" charset="0"/>
              </a:rPr>
              <a:t>).</a:t>
            </a:r>
          </a:p>
          <a:p>
            <a:pPr fontAlgn="auto">
              <a:spcAft>
                <a:spcPts val="0"/>
              </a:spcAft>
              <a:buFont typeface="Arial" pitchFamily="34" charset="0"/>
              <a:buNone/>
              <a:defRPr/>
            </a:pPr>
            <a:r>
              <a:rPr lang="pt-PT" sz="3100" dirty="0" smtClean="0">
                <a:latin typeface="Times New Roman" pitchFamily="18" charset="0"/>
                <a:cs typeface="Times New Roman" pitchFamily="18" charset="0"/>
              </a:rPr>
              <a:t>Nem todos os serviços criados para a satisfação do interesse colectivo têm a mesma natureza:</a:t>
            </a:r>
          </a:p>
          <a:p>
            <a:pPr fontAlgn="auto">
              <a:spcAft>
                <a:spcPts val="0"/>
              </a:spcAft>
              <a:defRPr/>
            </a:pPr>
            <a:r>
              <a:rPr lang="pt-PT" sz="3100" dirty="0" smtClean="0">
                <a:latin typeface="Times New Roman" pitchFamily="18" charset="0"/>
                <a:cs typeface="Times New Roman" pitchFamily="18" charset="0"/>
              </a:rPr>
              <a:t>uns são criados e geridos pelo próprio Estado (polícia, impostos)</a:t>
            </a:r>
          </a:p>
          <a:p>
            <a:pPr fontAlgn="auto">
              <a:spcAft>
                <a:spcPts val="0"/>
              </a:spcAft>
              <a:defRPr/>
            </a:pPr>
            <a:r>
              <a:rPr lang="pt-PT" sz="3100" dirty="0" smtClean="0">
                <a:latin typeface="Times New Roman" pitchFamily="18" charset="0"/>
                <a:cs typeface="Times New Roman" pitchFamily="18" charset="0"/>
              </a:rPr>
              <a:t>Outros são entregues a organismos autónomos que se auto-sustentam financeiramente (os correios, os portos)</a:t>
            </a:r>
          </a:p>
          <a:p>
            <a:pPr fontAlgn="auto">
              <a:spcAft>
                <a:spcPts val="0"/>
              </a:spcAft>
              <a:defRPr/>
            </a:pPr>
            <a:r>
              <a:rPr lang="pt-PT" sz="3100" dirty="0" smtClean="0">
                <a:latin typeface="Times New Roman" pitchFamily="18" charset="0"/>
                <a:cs typeface="Times New Roman" pitchFamily="18" charset="0"/>
              </a:rPr>
              <a:t>Outros são entidades tradicionais de origem religiosa assumidas hoje pelo Estado (universidades).   </a:t>
            </a:r>
          </a:p>
          <a:p>
            <a:pPr fontAlgn="auto">
              <a:spcAft>
                <a:spcPts val="0"/>
              </a:spcAft>
              <a:buFont typeface="Arial" pitchFamily="34" charset="0"/>
              <a:buNone/>
              <a:defRPr/>
            </a:pPr>
            <a:r>
              <a:rPr lang="pt-PT" dirty="0" smtClean="0"/>
              <a:t> </a:t>
            </a:r>
          </a:p>
          <a:p>
            <a:pPr fontAlgn="auto">
              <a:spcAft>
                <a:spcPts val="0"/>
              </a:spcAft>
              <a:buFont typeface="Arial" pitchFamily="34" charset="0"/>
              <a:buNone/>
              <a:defRPr/>
            </a:pPr>
            <a:r>
              <a:rPr lang="pt-PT" dirty="0" smtClean="0"/>
              <a:t>                   </a:t>
            </a:r>
          </a:p>
        </p:txBody>
      </p:sp>
      <p:sp>
        <p:nvSpPr>
          <p:cNvPr id="4098" name="Título 1"/>
          <p:cNvSpPr>
            <a:spLocks noGrp="1"/>
          </p:cNvSpPr>
          <p:nvPr>
            <p:ph type="title"/>
          </p:nvPr>
        </p:nvSpPr>
        <p:spPr/>
        <p:txBody>
          <a:bodyPr/>
          <a:lstStyle/>
          <a:p>
            <a:r>
              <a:rPr lang="pt-PT" smtClean="0"/>
              <a:t>Necessidades colectivas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e Conteúdo 2"/>
          <p:cNvSpPr>
            <a:spLocks noGrp="1"/>
          </p:cNvSpPr>
          <p:nvPr>
            <p:ph idx="1"/>
          </p:nvPr>
        </p:nvSpPr>
        <p:spPr>
          <a:xfrm>
            <a:off x="457200" y="1481328"/>
            <a:ext cx="8229600" cy="5376672"/>
          </a:xfrm>
        </p:spPr>
        <p:txBody>
          <a:bodyPr>
            <a:normAutofit lnSpcReduction="10000"/>
          </a:bodyPr>
          <a:lstStyle/>
          <a:p>
            <a:pPr algn="just">
              <a:buNone/>
            </a:pPr>
            <a:r>
              <a:rPr lang="pt-PT" sz="2000" dirty="0" smtClean="0"/>
              <a:t>Desses serviços, uns são mantidos e administrados pelas autarquias locais (serviços municipais de limpeza); outros são assegurados em concorrência por instituições publicas e particulares (estabelecimentos de ensino; de saúde – as muitas clínicas que temos por aqui); outros são desempenhados por sociedades comerciais criadas para o efeito (empreiteiros); outros são verdadeiras unidades de produção  carácter económico criadas com capitais públicos (empresas públicas – </a:t>
            </a:r>
            <a:r>
              <a:rPr lang="pt-PT" sz="2000" dirty="0" err="1" smtClean="0"/>
              <a:t>tacv</a:t>
            </a:r>
            <a:r>
              <a:rPr lang="pt-PT" sz="2000" dirty="0" smtClean="0"/>
              <a:t>, Electra).</a:t>
            </a:r>
          </a:p>
          <a:p>
            <a:pPr algn="just">
              <a:buNone/>
            </a:pPr>
            <a:r>
              <a:rPr lang="pt-PT" sz="2000" dirty="0" smtClean="0"/>
              <a:t>Todas as necessidades colectivas mencionadas  reconduzem-se a três espécies  fundamentais, segurança, cultura e bem-estar, e  fazem parte do âmbito privativo da administração pública.</a:t>
            </a:r>
          </a:p>
          <a:p>
            <a:pPr algn="just">
              <a:buNone/>
            </a:pPr>
            <a:r>
              <a:rPr lang="pt-PT" sz="2000" dirty="0" smtClean="0"/>
              <a:t>Fica excluído desse âmbito  a necessidade de realização da justiça (isto é, a aplicação das normas jurídicas aos casos  concretos  por sentenças com força de caso julgado. Esta função levada a cabo pelos tribunais fica fora da esfera própria da administração pública - cabe ao </a:t>
            </a:r>
            <a:r>
              <a:rPr lang="pt-PT" sz="2000" b="1" i="1" dirty="0" smtClean="0"/>
              <a:t>poder judicial</a:t>
            </a:r>
            <a:r>
              <a:rPr lang="pt-PT" sz="2000" dirty="0" smtClean="0"/>
              <a:t>                 </a:t>
            </a:r>
            <a:endParaRPr lang="pt-PT" sz="2000" dirty="0"/>
          </a:p>
        </p:txBody>
      </p:sp>
      <p:sp>
        <p:nvSpPr>
          <p:cNvPr id="2" name="Título 1"/>
          <p:cNvSpPr>
            <a:spLocks noGrp="1"/>
          </p:cNvSpPr>
          <p:nvPr>
            <p:ph type="title"/>
          </p:nvPr>
        </p:nvSpPr>
        <p:spPr/>
        <p:txBody>
          <a:bodyPr/>
          <a:lstStyle/>
          <a:p>
            <a:r>
              <a:rPr lang="pt-PT" dirty="0" smtClean="0"/>
              <a:t>Necessidades colectivas</a:t>
            </a:r>
            <a:endParaRPr lang="pt-PT"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e Conteúdo 2"/>
          <p:cNvSpPr>
            <a:spLocks noGrp="1"/>
          </p:cNvSpPr>
          <p:nvPr>
            <p:ph idx="1"/>
          </p:nvPr>
        </p:nvSpPr>
        <p:spPr/>
        <p:txBody>
          <a:bodyPr/>
          <a:lstStyle/>
          <a:p>
            <a:pPr algn="just">
              <a:buNone/>
            </a:pPr>
            <a:endParaRPr lang="pt-PT" dirty="0" smtClean="0"/>
          </a:p>
          <a:p>
            <a:pPr algn="just">
              <a:buNone/>
            </a:pPr>
            <a:endParaRPr lang="pt-PT" dirty="0" smtClean="0"/>
          </a:p>
          <a:p>
            <a:pPr algn="just">
              <a:buNone/>
            </a:pPr>
            <a:r>
              <a:rPr lang="pt-PT" dirty="0" smtClean="0"/>
              <a:t>São dois os sentidos em que se utiliza na linguagem corrente a expressão Administração Pública: (1) orgânico ou subjectivo; (2) material ou funcional.</a:t>
            </a:r>
          </a:p>
          <a:p>
            <a:pPr>
              <a:buNone/>
            </a:pPr>
            <a:endParaRPr lang="pt-PT" dirty="0"/>
          </a:p>
        </p:txBody>
      </p:sp>
      <p:sp>
        <p:nvSpPr>
          <p:cNvPr id="2" name="Título 1"/>
          <p:cNvSpPr>
            <a:spLocks noGrp="1"/>
          </p:cNvSpPr>
          <p:nvPr>
            <p:ph type="title"/>
          </p:nvPr>
        </p:nvSpPr>
        <p:spPr/>
        <p:txBody>
          <a:bodyPr>
            <a:normAutofit fontScale="90000"/>
          </a:bodyPr>
          <a:lstStyle/>
          <a:p>
            <a:r>
              <a:rPr lang="pt-PT" dirty="0" smtClean="0"/>
              <a:t>Os vários sentidos da expressão “administração pública” </a:t>
            </a:r>
            <a:endParaRPr lang="pt-PT"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lstStyle/>
          <a:p>
            <a:pPr>
              <a:buNone/>
            </a:pPr>
            <a:endParaRPr lang="pt-PT" dirty="0" smtClean="0"/>
          </a:p>
          <a:p>
            <a:pPr>
              <a:buNone/>
            </a:pPr>
            <a:r>
              <a:rPr lang="pt-PT" dirty="0" smtClean="0"/>
              <a:t>A </a:t>
            </a:r>
            <a:r>
              <a:rPr lang="pt-PT" b="1" i="1" dirty="0" smtClean="0"/>
              <a:t>Administração Pública,</a:t>
            </a:r>
            <a:r>
              <a:rPr lang="pt-PT" dirty="0" smtClean="0"/>
              <a:t> em </a:t>
            </a:r>
            <a:r>
              <a:rPr lang="pt-PT" b="1" i="1" dirty="0" smtClean="0"/>
              <a:t>sentido orgânico,</a:t>
            </a:r>
            <a:r>
              <a:rPr lang="pt-PT" dirty="0" smtClean="0"/>
              <a:t> é constituída pelo conjunto de órgãos, serviços e agentes do Estado e demais entidades públicas que asseguram, em nome da colectividade, a satisfação disciplinada, regular e contínua das necessidades colectivas de segurança, cultura e bem-estar.</a:t>
            </a:r>
          </a:p>
          <a:p>
            <a:pPr>
              <a:buNone/>
            </a:pPr>
            <a:endParaRPr lang="pt-PT" dirty="0"/>
          </a:p>
        </p:txBody>
      </p:sp>
      <p:sp>
        <p:nvSpPr>
          <p:cNvPr id="3" name="Título 2"/>
          <p:cNvSpPr>
            <a:spLocks noGrp="1"/>
          </p:cNvSpPr>
          <p:nvPr>
            <p:ph type="title"/>
          </p:nvPr>
        </p:nvSpPr>
        <p:spPr/>
        <p:txBody>
          <a:bodyPr>
            <a:normAutofit fontScale="90000"/>
          </a:bodyPr>
          <a:lstStyle/>
          <a:p>
            <a:r>
              <a:rPr lang="pt-PT" dirty="0" smtClean="0"/>
              <a:t>Administração publica em sentido orgânico </a:t>
            </a:r>
            <a:endParaRPr lang="pt-PT"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lstStyle/>
          <a:p>
            <a:pPr>
              <a:buNone/>
            </a:pPr>
            <a:r>
              <a:rPr lang="pt-PT" dirty="0" smtClean="0"/>
              <a:t>A </a:t>
            </a:r>
            <a:r>
              <a:rPr lang="pt-PT" b="1" i="1" dirty="0" smtClean="0"/>
              <a:t>administração pública,</a:t>
            </a:r>
            <a:r>
              <a:rPr lang="pt-PT" dirty="0" smtClean="0"/>
              <a:t> em </a:t>
            </a:r>
            <a:r>
              <a:rPr lang="pt-PT" b="1" i="1" dirty="0" smtClean="0"/>
              <a:t>sentido material ou funcional,</a:t>
            </a:r>
            <a:r>
              <a:rPr lang="pt-PT" dirty="0" smtClean="0"/>
              <a:t> pode ser definida como a actividade típica dos serviços e agentes administrativos desenvolvida no interesse geral da comunidade, com vista a satisfação regular e contínua das necessidades colectivas de segurança, cultura e bem-estar, obtendo para o efeito os recursos mais adequados e utilizando as formas mais convenientes.</a:t>
            </a:r>
          </a:p>
          <a:p>
            <a:pPr>
              <a:buNone/>
            </a:pPr>
            <a:endParaRPr lang="pt-PT" dirty="0"/>
          </a:p>
        </p:txBody>
      </p:sp>
      <p:sp>
        <p:nvSpPr>
          <p:cNvPr id="3" name="Título 2"/>
          <p:cNvSpPr>
            <a:spLocks noGrp="1"/>
          </p:cNvSpPr>
          <p:nvPr>
            <p:ph type="title"/>
          </p:nvPr>
        </p:nvSpPr>
        <p:spPr/>
        <p:txBody>
          <a:bodyPr>
            <a:normAutofit fontScale="90000"/>
          </a:bodyPr>
          <a:lstStyle/>
          <a:p>
            <a:r>
              <a:rPr lang="pt-PT" dirty="0" smtClean="0"/>
              <a:t>Administração pública em sentido material ou funcional. </a:t>
            </a:r>
            <a:endParaRPr lang="pt-PT"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lnSpcReduction="20000"/>
          </a:bodyPr>
          <a:lstStyle/>
          <a:p>
            <a:pPr>
              <a:buNone/>
            </a:pPr>
            <a:r>
              <a:rPr lang="pt-PT" dirty="0" smtClean="0"/>
              <a:t>Por Sistema Administrativo entende-se um modo jurídico típico de organização, funcionamento e controlo da Administração Pública. Esse sistema varia em função do </a:t>
            </a:r>
            <a:r>
              <a:rPr lang="pt-PT" i="1" dirty="0" smtClean="0"/>
              <a:t>tempo</a:t>
            </a:r>
            <a:r>
              <a:rPr lang="pt-PT" dirty="0" smtClean="0"/>
              <a:t> e do </a:t>
            </a:r>
            <a:r>
              <a:rPr lang="pt-PT" i="1" dirty="0" smtClean="0"/>
              <a:t>espaço</a:t>
            </a:r>
            <a:r>
              <a:rPr lang="pt-PT" dirty="0" smtClean="0"/>
              <a:t>.</a:t>
            </a:r>
          </a:p>
          <a:p>
            <a:pPr>
              <a:buNone/>
            </a:pPr>
            <a:r>
              <a:rPr lang="pt-PT" dirty="0" smtClean="0"/>
              <a:t>Existem três tipos de sistemas administrativos: </a:t>
            </a:r>
            <a:r>
              <a:rPr lang="pt-PT" b="1" i="1" dirty="0" smtClean="0"/>
              <a:t>o sistema tradicional</a:t>
            </a:r>
            <a:r>
              <a:rPr lang="pt-PT" dirty="0" smtClean="0"/>
              <a:t>; </a:t>
            </a:r>
            <a:r>
              <a:rPr lang="pt-PT" b="1" i="1" dirty="0" smtClean="0"/>
              <a:t>o sistema  de tipo britânico </a:t>
            </a:r>
            <a:r>
              <a:rPr lang="pt-PT" dirty="0" smtClean="0"/>
              <a:t>(ou de administração judiciária) e o </a:t>
            </a:r>
            <a:r>
              <a:rPr lang="pt-PT" b="1" i="1" dirty="0" smtClean="0"/>
              <a:t>sistema  de tipo francês </a:t>
            </a:r>
            <a:r>
              <a:rPr lang="pt-PT" dirty="0" smtClean="0"/>
              <a:t>(ou de administração executiva).</a:t>
            </a:r>
          </a:p>
          <a:p>
            <a:pPr>
              <a:buNone/>
            </a:pPr>
            <a:r>
              <a:rPr lang="pt-PT" dirty="0" smtClean="0"/>
              <a:t>os sistemas de </a:t>
            </a:r>
            <a:r>
              <a:rPr lang="pt-PT" i="1" dirty="0" smtClean="0"/>
              <a:t>tipo britânico e francês </a:t>
            </a:r>
            <a:r>
              <a:rPr lang="pt-PT" dirty="0" smtClean="0"/>
              <a:t>resultaram da </a:t>
            </a:r>
            <a:r>
              <a:rPr lang="pt-PT" dirty="0" smtClean="0"/>
              <a:t>suplantação (vitoria) </a:t>
            </a:r>
            <a:r>
              <a:rPr lang="pt-PT" dirty="0" smtClean="0"/>
              <a:t>do </a:t>
            </a:r>
            <a:r>
              <a:rPr lang="pt-PT" i="1" dirty="0" smtClean="0"/>
              <a:t>sistema tradicional</a:t>
            </a:r>
            <a:r>
              <a:rPr lang="pt-PT" dirty="0" smtClean="0"/>
              <a:t>. São, portanto, sistemas de organização da administração modernas que vieram na sequência do sistema tradicional mas que tomaram caminhos diferentes.   </a:t>
            </a:r>
            <a:endParaRPr lang="pt-PT" dirty="0"/>
          </a:p>
        </p:txBody>
      </p:sp>
      <p:sp>
        <p:nvSpPr>
          <p:cNvPr id="3" name="Título 2"/>
          <p:cNvSpPr>
            <a:spLocks noGrp="1"/>
          </p:cNvSpPr>
          <p:nvPr>
            <p:ph type="title"/>
          </p:nvPr>
        </p:nvSpPr>
        <p:spPr/>
        <p:txBody>
          <a:bodyPr/>
          <a:lstStyle/>
          <a:p>
            <a:r>
              <a:rPr lang="pt-PT" dirty="0" smtClean="0"/>
              <a:t>Os </a:t>
            </a:r>
            <a:r>
              <a:rPr lang="pt-PT" smtClean="0"/>
              <a:t>sistemas administrativos </a:t>
            </a:r>
            <a:endParaRPr lang="pt-PT"/>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85000" lnSpcReduction="10000"/>
          </a:bodyPr>
          <a:lstStyle/>
          <a:p>
            <a:pPr>
              <a:buNone/>
            </a:pPr>
            <a:r>
              <a:rPr lang="pt-PT" dirty="0" smtClean="0"/>
              <a:t>Vigorou na Europa na época monárquica  até aos séculos </a:t>
            </a:r>
            <a:r>
              <a:rPr lang="pt-PT" dirty="0" err="1" smtClean="0"/>
              <a:t>XVII</a:t>
            </a:r>
            <a:r>
              <a:rPr lang="pt-PT" dirty="0" smtClean="0"/>
              <a:t> e </a:t>
            </a:r>
            <a:r>
              <a:rPr lang="pt-PT" dirty="0" err="1" smtClean="0"/>
              <a:t>XVIII</a:t>
            </a:r>
            <a:r>
              <a:rPr lang="pt-PT" dirty="0" smtClean="0"/>
              <a:t>.</a:t>
            </a:r>
          </a:p>
          <a:p>
            <a:pPr>
              <a:buNone/>
            </a:pPr>
            <a:r>
              <a:rPr lang="pt-PT" dirty="0" smtClean="0"/>
              <a:t>Este sistema assentava nas seguintes características:</a:t>
            </a:r>
          </a:p>
          <a:p>
            <a:r>
              <a:rPr lang="pt-PT" dirty="0" smtClean="0"/>
              <a:t>a)      Indiferenciação das funções administrativas e jurisdicional e, consequentemente, inexistência de uma separação rigorosa entre os órgãos do poder executivo e do poder judicial;</a:t>
            </a:r>
          </a:p>
          <a:p>
            <a:r>
              <a:rPr lang="pt-PT" dirty="0" smtClean="0"/>
              <a:t>b)      Não subordinação da Administração Pública ao princípio da legalidade e consequentemente, insuficiência do sistema de garantias jurídicas dos particulares face à administração.</a:t>
            </a:r>
          </a:p>
          <a:p>
            <a:pPr>
              <a:buNone/>
            </a:pPr>
            <a:endParaRPr lang="pt-PT" dirty="0" smtClean="0"/>
          </a:p>
          <a:p>
            <a:pPr>
              <a:buNone/>
            </a:pPr>
            <a:r>
              <a:rPr lang="pt-PT" dirty="0" smtClean="0"/>
              <a:t>  </a:t>
            </a:r>
            <a:endParaRPr lang="pt-PT" dirty="0"/>
          </a:p>
        </p:txBody>
      </p:sp>
      <p:sp>
        <p:nvSpPr>
          <p:cNvPr id="3" name="Título 2"/>
          <p:cNvSpPr>
            <a:spLocks noGrp="1"/>
          </p:cNvSpPr>
          <p:nvPr>
            <p:ph type="title"/>
          </p:nvPr>
        </p:nvSpPr>
        <p:spPr/>
        <p:txBody>
          <a:bodyPr>
            <a:normAutofit fontScale="90000"/>
          </a:bodyPr>
          <a:lstStyle/>
          <a:p>
            <a:r>
              <a:rPr lang="pt-PT" dirty="0" smtClean="0"/>
              <a:t>Sistema administrativo tradicional </a:t>
            </a:r>
            <a:endParaRPr lang="pt-PT"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lnSpcReduction="10000"/>
          </a:bodyPr>
          <a:lstStyle/>
          <a:p>
            <a:pPr>
              <a:buNone/>
            </a:pPr>
            <a:r>
              <a:rPr lang="pt-PT" dirty="0" smtClean="0"/>
              <a:t>Quanto ao primeiro aspecto (alínea a)), sabe-se que o Rei era simultaneamente o supremo administrador e o supremo juiz, podendo exercer tanto a função administrativa como a função judicial. Mesmo as outras autoridades públicas (os conselhos que funcionavam junto da coroa; as câmaras municipais nos territórios concelhios, os corregedores ou outros delegados do monarca nas respectivas circunscrições)    desempenhavam indiferentemente funções administrativas e judiciais. O que significa que não havia </a:t>
            </a:r>
            <a:r>
              <a:rPr lang="pt-PT" b="1" i="1" dirty="0" smtClean="0"/>
              <a:t>separação dos poderes</a:t>
            </a:r>
            <a:r>
              <a:rPr lang="pt-PT" dirty="0" smtClean="0"/>
              <a:t>.      </a:t>
            </a:r>
            <a:endParaRPr lang="pt-PT" dirty="0"/>
          </a:p>
        </p:txBody>
      </p:sp>
      <p:sp>
        <p:nvSpPr>
          <p:cNvPr id="3" name="Título 2"/>
          <p:cNvSpPr>
            <a:spLocks noGrp="1"/>
          </p:cNvSpPr>
          <p:nvPr>
            <p:ph type="title"/>
          </p:nvPr>
        </p:nvSpPr>
        <p:spPr/>
        <p:txBody>
          <a:bodyPr>
            <a:normAutofit fontScale="90000"/>
          </a:bodyPr>
          <a:lstStyle/>
          <a:p>
            <a:r>
              <a:rPr lang="pt-PT" dirty="0" smtClean="0"/>
              <a:t>Sistema administrativo tradicional</a:t>
            </a:r>
            <a:endParaRPr lang="pt-PT"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a:bodyPr>
          <a:lstStyle/>
          <a:p>
            <a:pPr>
              <a:buNone/>
            </a:pPr>
            <a:r>
              <a:rPr lang="pt-PT" dirty="0" smtClean="0"/>
              <a:t>Quanto ao segundo aspecto, sabemos também que antes das revoluções liberais a administração não se subordinava à lei. O que significa que não havia normas que regulassem a Administração Pública ou que essas normas eram de meras instruções ou directivas internas, sem carácter obrigatório externo. Portanto, os particulares não se podiam queixar de ofensas aos seus direitos ou interesses legítimos praticados pela administração. No fundo não havia </a:t>
            </a:r>
            <a:r>
              <a:rPr lang="pt-PT" b="1" i="1" dirty="0" smtClean="0"/>
              <a:t>Estado de Direito .   </a:t>
            </a:r>
            <a:endParaRPr lang="pt-PT" b="1" i="1" dirty="0"/>
          </a:p>
        </p:txBody>
      </p:sp>
      <p:sp>
        <p:nvSpPr>
          <p:cNvPr id="3" name="Título 2"/>
          <p:cNvSpPr>
            <a:spLocks noGrp="1"/>
          </p:cNvSpPr>
          <p:nvPr>
            <p:ph type="title"/>
          </p:nvPr>
        </p:nvSpPr>
        <p:spPr/>
        <p:txBody>
          <a:bodyPr>
            <a:normAutofit fontScale="90000"/>
          </a:bodyPr>
          <a:lstStyle/>
          <a:p>
            <a:r>
              <a:rPr lang="pt-PT" dirty="0" smtClean="0"/>
              <a:t>Sistema administrativo tradicional.</a:t>
            </a:r>
            <a:endParaRPr lang="pt-PT"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70000" lnSpcReduction="20000"/>
          </a:bodyPr>
          <a:lstStyle/>
          <a:p>
            <a:pPr>
              <a:buNone/>
            </a:pPr>
            <a:r>
              <a:rPr lang="pt-PT" dirty="0" smtClean="0"/>
              <a:t>O advento do Estado de Direito, com a Revolução Francesa, modificou esta situação: a Administração Pública passou a estar vinculada a normas obrigatórias, subordinadas ao Direito. Isto foi uma consequência simultânea do princípio da separação de poderes e da concepção da lei – geral, abstracta e de origem parlamentar – como reflexo da vontade geral.</a:t>
            </a:r>
          </a:p>
          <a:p>
            <a:pPr>
              <a:buNone/>
            </a:pPr>
            <a:r>
              <a:rPr lang="pt-PT" dirty="0" smtClean="0"/>
              <a:t>Em resultado desta modificação, a actividade administrativa pública, passou a revestir carácter jurídico, estando submetida a controlo judicial, assumindo os particulares a posição de cidadãos, titulares de direitos em face dela.</a:t>
            </a:r>
          </a:p>
          <a:p>
            <a:pPr>
              <a:buNone/>
            </a:pPr>
            <a:r>
              <a:rPr lang="pt-PT" dirty="0" smtClean="0"/>
              <a:t>Consagrou-se a separação dos poderes, dividindo-se o poder do Rei em funções diferentes entregando-as a órgãos distintos.</a:t>
            </a:r>
          </a:p>
          <a:p>
            <a:pPr>
              <a:buNone/>
            </a:pPr>
            <a:r>
              <a:rPr lang="pt-PT" dirty="0" smtClean="0"/>
              <a:t>Por outro lado, proclamou-se os direitos humanos como direitos naturais anteriores e superiores aos do Estado ou do poder político.  Os particulares passaram a invocar esses direitos e o Estado passou a ficar submetida a verdadeiras normas jurídicas obrigatórias.   </a:t>
            </a:r>
          </a:p>
          <a:p>
            <a:pPr>
              <a:buNone/>
            </a:pPr>
            <a:endParaRPr lang="pt-PT" dirty="0"/>
          </a:p>
        </p:txBody>
      </p:sp>
      <p:sp>
        <p:nvSpPr>
          <p:cNvPr id="3" name="Título 2"/>
          <p:cNvSpPr>
            <a:spLocks noGrp="1"/>
          </p:cNvSpPr>
          <p:nvPr>
            <p:ph type="title"/>
          </p:nvPr>
        </p:nvSpPr>
        <p:spPr/>
        <p:txBody>
          <a:bodyPr>
            <a:normAutofit fontScale="90000"/>
          </a:bodyPr>
          <a:lstStyle/>
          <a:p>
            <a:r>
              <a:rPr lang="pt-PT" dirty="0" smtClean="0"/>
              <a:t>Sistema administrativo tradicional. </a:t>
            </a:r>
            <a:endParaRPr lang="pt-PT"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a:bodyPr>
          <a:lstStyle/>
          <a:p>
            <a:pPr>
              <a:buNone/>
            </a:pPr>
            <a:r>
              <a:rPr lang="pt-PT" dirty="0" smtClean="0"/>
              <a:t>Assim, até às revoluções liberais, vigora pois o sistema administrativo tradicional, assente na confusão de poderes e na inexistência do Estado de Direito; depois das revoluções liberais  estabelecem-se sistemas administrativos modernos, baseados na </a:t>
            </a:r>
            <a:r>
              <a:rPr lang="pt-PT" i="1" dirty="0" smtClean="0"/>
              <a:t>separação dos poderes </a:t>
            </a:r>
            <a:r>
              <a:rPr lang="pt-PT" dirty="0" smtClean="0"/>
              <a:t>e no </a:t>
            </a:r>
            <a:r>
              <a:rPr lang="pt-PT" i="1" dirty="0" smtClean="0"/>
              <a:t>Estado de Direito.</a:t>
            </a:r>
          </a:p>
          <a:p>
            <a:pPr>
              <a:buNone/>
            </a:pPr>
            <a:r>
              <a:rPr lang="pt-PT" dirty="0" smtClean="0"/>
              <a:t>Mas a implementação dos sistemas modernos tomaram caminhos diferentes nascendo assim os sistemas de tipo Britânico e de tipo Francês.</a:t>
            </a:r>
          </a:p>
          <a:p>
            <a:pPr>
              <a:buNone/>
            </a:pPr>
            <a:r>
              <a:rPr lang="pt-PT" dirty="0" smtClean="0"/>
              <a:t>        </a:t>
            </a:r>
            <a:endParaRPr lang="pt-PT" dirty="0"/>
          </a:p>
        </p:txBody>
      </p:sp>
      <p:sp>
        <p:nvSpPr>
          <p:cNvPr id="3" name="Título 2"/>
          <p:cNvSpPr>
            <a:spLocks noGrp="1"/>
          </p:cNvSpPr>
          <p:nvPr>
            <p:ph type="title"/>
          </p:nvPr>
        </p:nvSpPr>
        <p:spPr/>
        <p:txBody>
          <a:bodyPr>
            <a:normAutofit fontScale="90000"/>
          </a:bodyPr>
          <a:lstStyle/>
          <a:p>
            <a:r>
              <a:rPr lang="pt-PT" dirty="0" smtClean="0"/>
              <a:t>Sistema administrativo tradicional </a:t>
            </a:r>
            <a:endParaRPr lang="pt-PT"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lstStyle/>
          <a:p>
            <a:pPr>
              <a:buNone/>
            </a:pPr>
            <a:r>
              <a:rPr lang="pt-PT" dirty="0" smtClean="0"/>
              <a:t>As características do sistema administrativo britânico são as seguintes:</a:t>
            </a:r>
          </a:p>
          <a:p>
            <a:r>
              <a:rPr lang="pt-PT" b="1" i="1" dirty="0" smtClean="0"/>
              <a:t>a)      Separação dos poderes:</a:t>
            </a:r>
            <a:r>
              <a:rPr lang="pt-PT" dirty="0" smtClean="0"/>
              <a:t> o Rei fica impedido de resolver, por si ou por conselhos formados por funcionários da sua confiança, questões de natureza contenciosa, por força da lei da “</a:t>
            </a:r>
            <a:r>
              <a:rPr lang="pt-PT" i="1" dirty="0" err="1" smtClean="0"/>
              <a:t>Star</a:t>
            </a:r>
            <a:r>
              <a:rPr lang="pt-PT" i="1" dirty="0" smtClean="0"/>
              <a:t> </a:t>
            </a:r>
            <a:r>
              <a:rPr lang="pt-PT" i="1" dirty="0" err="1" smtClean="0"/>
              <a:t>Chamber</a:t>
            </a:r>
            <a:r>
              <a:rPr lang="pt-PT" i="1" dirty="0" smtClean="0"/>
              <a:t>” </a:t>
            </a:r>
            <a:r>
              <a:rPr lang="pt-PT" dirty="0" smtClean="0"/>
              <a:t>(1641), e foi proibido de dar ordens aos juízes, transferi-los ou demiti-los, mediante o “</a:t>
            </a:r>
            <a:r>
              <a:rPr lang="pt-PT" i="1" dirty="0" err="1" smtClean="0"/>
              <a:t>Act</a:t>
            </a:r>
            <a:r>
              <a:rPr lang="pt-PT" i="1" dirty="0" smtClean="0"/>
              <a:t> </a:t>
            </a:r>
            <a:r>
              <a:rPr lang="pt-PT" i="1" dirty="0" err="1" smtClean="0"/>
              <a:t>of</a:t>
            </a:r>
            <a:r>
              <a:rPr lang="pt-PT" i="1" dirty="0" smtClean="0"/>
              <a:t> </a:t>
            </a:r>
            <a:r>
              <a:rPr lang="pt-PT" i="1" dirty="0" err="1" smtClean="0"/>
              <a:t>Settlement</a:t>
            </a:r>
            <a:r>
              <a:rPr lang="pt-PT" i="1" dirty="0" smtClean="0"/>
              <a:t>” </a:t>
            </a:r>
            <a:r>
              <a:rPr lang="pt-PT" dirty="0" smtClean="0"/>
              <a:t>(1701); </a:t>
            </a:r>
          </a:p>
          <a:p>
            <a:endParaRPr lang="pt-PT" dirty="0" smtClean="0"/>
          </a:p>
          <a:p>
            <a:pPr>
              <a:buNone/>
            </a:pPr>
            <a:endParaRPr lang="pt-PT" dirty="0" smtClean="0"/>
          </a:p>
          <a:p>
            <a:pPr>
              <a:buNone/>
            </a:pPr>
            <a:endParaRPr lang="pt-PT" dirty="0"/>
          </a:p>
        </p:txBody>
      </p:sp>
      <p:sp>
        <p:nvSpPr>
          <p:cNvPr id="3" name="Título 2"/>
          <p:cNvSpPr>
            <a:spLocks noGrp="1"/>
          </p:cNvSpPr>
          <p:nvPr>
            <p:ph type="title"/>
          </p:nvPr>
        </p:nvSpPr>
        <p:spPr/>
        <p:txBody>
          <a:bodyPr>
            <a:normAutofit fontScale="90000"/>
          </a:bodyPr>
          <a:lstStyle/>
          <a:p>
            <a:r>
              <a:rPr lang="pt-PT" dirty="0" smtClean="0"/>
              <a:t>Sistema administrativo de tipo britânico (administração judiciária)   </a:t>
            </a:r>
            <a:endParaRPr lang="pt-PT"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lnSpcReduction="10000"/>
          </a:bodyPr>
          <a:lstStyle/>
          <a:p>
            <a:pPr>
              <a:buNone/>
            </a:pPr>
            <a:r>
              <a:rPr lang="pt-PT" b="1" i="1" dirty="0" smtClean="0"/>
              <a:t>b)      Estado de Direito:</a:t>
            </a:r>
            <a:r>
              <a:rPr lang="pt-PT" dirty="0" smtClean="0"/>
              <a:t> culminando uma longa tradição iniciada na </a:t>
            </a:r>
            <a:r>
              <a:rPr lang="pt-PT" i="1" dirty="0" smtClean="0"/>
              <a:t>Magna Carta, </a:t>
            </a:r>
            <a:r>
              <a:rPr lang="pt-PT" dirty="0" smtClean="0"/>
              <a:t>os Direitos, Liberdades e Garantias dos cidadãos britânicos foram consagrados no </a:t>
            </a:r>
            <a:r>
              <a:rPr lang="pt-PT" i="1" dirty="0" err="1" smtClean="0"/>
              <a:t>Bill</a:t>
            </a:r>
            <a:r>
              <a:rPr lang="pt-PT" i="1" dirty="0" smtClean="0"/>
              <a:t> </a:t>
            </a:r>
            <a:r>
              <a:rPr lang="pt-PT" i="1" dirty="0" err="1" smtClean="0"/>
              <a:t>of</a:t>
            </a:r>
            <a:r>
              <a:rPr lang="pt-PT" i="1" dirty="0" smtClean="0"/>
              <a:t> </a:t>
            </a:r>
            <a:r>
              <a:rPr lang="pt-PT" i="1" dirty="0" err="1" smtClean="0"/>
              <a:t>Rights</a:t>
            </a:r>
            <a:r>
              <a:rPr lang="pt-PT" i="1" dirty="0" smtClean="0"/>
              <a:t>.</a:t>
            </a:r>
            <a:r>
              <a:rPr lang="pt-PT" dirty="0" smtClean="0"/>
              <a:t> O Rei ficou desde então claramente subordinado ao Direito em especial ao Direito Consuetudinário, resultante dos costumes sancionados pelos Tribunais </a:t>
            </a:r>
            <a:r>
              <a:rPr lang="pt-PT" i="1" dirty="0" smtClean="0"/>
              <a:t>(“</a:t>
            </a:r>
            <a:r>
              <a:rPr lang="pt-PT" i="1" dirty="0" err="1" smtClean="0"/>
              <a:t>Common</a:t>
            </a:r>
            <a:r>
              <a:rPr lang="pt-PT" i="1" dirty="0" smtClean="0"/>
              <a:t> </a:t>
            </a:r>
            <a:r>
              <a:rPr lang="pt-PT" i="1" dirty="0" err="1" smtClean="0"/>
              <a:t>Law</a:t>
            </a:r>
            <a:r>
              <a:rPr lang="pt-PT" i="1" dirty="0" smtClean="0"/>
              <a:t>”); o </a:t>
            </a:r>
            <a:r>
              <a:rPr lang="pt-PT" i="1" dirty="0" err="1" smtClean="0"/>
              <a:t>bill</a:t>
            </a:r>
            <a:r>
              <a:rPr lang="pt-PT" i="1" dirty="0" smtClean="0"/>
              <a:t> </a:t>
            </a:r>
            <a:r>
              <a:rPr lang="pt-PT" i="1" dirty="0" err="1" smtClean="0"/>
              <a:t>of</a:t>
            </a:r>
            <a:r>
              <a:rPr lang="pt-PT" i="1" dirty="0" smtClean="0"/>
              <a:t> </a:t>
            </a:r>
            <a:r>
              <a:rPr lang="pt-PT" i="1" dirty="0" err="1" smtClean="0"/>
              <a:t>rights</a:t>
            </a:r>
            <a:r>
              <a:rPr lang="pt-PT" i="1" dirty="0" smtClean="0"/>
              <a:t> </a:t>
            </a:r>
            <a:r>
              <a:rPr lang="pt-PT" dirty="0" smtClean="0"/>
              <a:t>determinou que o direito comum era aplicável a todos os ingleses.  </a:t>
            </a:r>
          </a:p>
          <a:p>
            <a:pPr>
              <a:buNone/>
            </a:pPr>
            <a:endParaRPr lang="pt-PT" dirty="0"/>
          </a:p>
        </p:txBody>
      </p:sp>
      <p:sp>
        <p:nvSpPr>
          <p:cNvPr id="3" name="Título 2"/>
          <p:cNvSpPr>
            <a:spLocks noGrp="1"/>
          </p:cNvSpPr>
          <p:nvPr>
            <p:ph type="title"/>
          </p:nvPr>
        </p:nvSpPr>
        <p:spPr/>
        <p:txBody>
          <a:bodyPr>
            <a:normAutofit fontScale="90000"/>
          </a:bodyPr>
          <a:lstStyle/>
          <a:p>
            <a:r>
              <a:rPr lang="pt-PT" dirty="0" smtClean="0"/>
              <a:t>Sistema administrativo de tipo britânico (administração judiciária) </a:t>
            </a:r>
            <a:endParaRPr lang="pt-PT"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70000" lnSpcReduction="20000"/>
          </a:bodyPr>
          <a:lstStyle/>
          <a:p>
            <a:pPr>
              <a:buNone/>
            </a:pPr>
            <a:r>
              <a:rPr lang="pt-PT" b="1" i="1" dirty="0" smtClean="0"/>
              <a:t>c)      Descentralização:</a:t>
            </a:r>
            <a:r>
              <a:rPr lang="pt-PT" dirty="0" smtClean="0"/>
              <a:t> em Inglaterra cedo se praticou a distinção entre uma administração central e uma administração local. Mas as autarquias locais gozavam tradicionalmente de ampla autonomia face a uma intervenção central diminuta;</a:t>
            </a:r>
          </a:p>
          <a:p>
            <a:r>
              <a:rPr lang="pt-PT" b="1" i="1" dirty="0" smtClean="0"/>
              <a:t>d)      Sujeição da Administração aos Tribunais Comuns:</a:t>
            </a:r>
            <a:r>
              <a:rPr lang="pt-PT" dirty="0" smtClean="0"/>
              <a:t> a Administração Pública acha-se submetida ao controle jurisdicional dos Tribunais Comuns;</a:t>
            </a:r>
          </a:p>
          <a:p>
            <a:r>
              <a:rPr lang="pt-PT" dirty="0" smtClean="0"/>
              <a:t>Os litígios que surjam entre as entidades administrativas e os particulares não são, pois, em regra, da competência de quaisquer tribunais especiais: entram na jurisdição normal dos tribunais comuns.       </a:t>
            </a:r>
          </a:p>
          <a:p>
            <a:r>
              <a:rPr lang="pt-PT" b="1" i="1" dirty="0" smtClean="0"/>
              <a:t>e)      Sujeição da Administração ao Direito Comum:</a:t>
            </a:r>
            <a:r>
              <a:rPr lang="pt-PT" dirty="0" smtClean="0"/>
              <a:t> na verdade, em consequência do </a:t>
            </a:r>
            <a:r>
              <a:rPr lang="pt-PT" i="1" dirty="0" smtClean="0"/>
              <a:t>“</a:t>
            </a:r>
            <a:r>
              <a:rPr lang="pt-PT" i="1" dirty="0" err="1" smtClean="0"/>
              <a:t>rule</a:t>
            </a:r>
            <a:r>
              <a:rPr lang="pt-PT" i="1" dirty="0" smtClean="0"/>
              <a:t> </a:t>
            </a:r>
            <a:r>
              <a:rPr lang="pt-PT" i="1" dirty="0" err="1" smtClean="0"/>
              <a:t>of</a:t>
            </a:r>
            <a:r>
              <a:rPr lang="pt-PT" i="1" dirty="0" smtClean="0"/>
              <a:t> </a:t>
            </a:r>
            <a:r>
              <a:rPr lang="pt-PT" i="1" dirty="0" err="1" smtClean="0"/>
              <a:t>law</a:t>
            </a:r>
            <a:r>
              <a:rPr lang="pt-PT" i="1" dirty="0" smtClean="0"/>
              <a:t>”</a:t>
            </a:r>
            <a:r>
              <a:rPr lang="pt-PT" dirty="0" smtClean="0"/>
              <a:t>, tanto o Rei como os seus conselhos e funcionários se regem pelo mesmo direito que os cidadão anónimos; e isto vale também para as “</a:t>
            </a:r>
            <a:r>
              <a:rPr lang="pt-PT" i="1" dirty="0" smtClean="0"/>
              <a:t>local </a:t>
            </a:r>
            <a:r>
              <a:rPr lang="pt-PT" i="1" dirty="0" err="1" smtClean="0"/>
              <a:t>authorities</a:t>
            </a:r>
            <a:r>
              <a:rPr lang="pt-PT" i="1" dirty="0" smtClean="0"/>
              <a:t>”.</a:t>
            </a:r>
          </a:p>
          <a:p>
            <a:pPr>
              <a:buNone/>
            </a:pPr>
            <a:endParaRPr lang="pt-PT" dirty="0" smtClean="0"/>
          </a:p>
          <a:p>
            <a:endParaRPr lang="pt-PT" dirty="0"/>
          </a:p>
        </p:txBody>
      </p:sp>
      <p:sp>
        <p:nvSpPr>
          <p:cNvPr id="3" name="Título 2"/>
          <p:cNvSpPr>
            <a:spLocks noGrp="1"/>
          </p:cNvSpPr>
          <p:nvPr>
            <p:ph type="title"/>
          </p:nvPr>
        </p:nvSpPr>
        <p:spPr/>
        <p:txBody>
          <a:bodyPr>
            <a:normAutofit fontScale="90000"/>
          </a:bodyPr>
          <a:lstStyle/>
          <a:p>
            <a:r>
              <a:rPr lang="pt-PT" dirty="0" smtClean="0"/>
              <a:t>Sistema administrativo de tipo britânico (administração judiciária) </a:t>
            </a:r>
            <a:endParaRPr lang="pt-PT"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77500" lnSpcReduction="20000"/>
          </a:bodyPr>
          <a:lstStyle/>
          <a:p>
            <a:pPr>
              <a:buNone/>
            </a:pPr>
            <a:r>
              <a:rPr lang="pt-PT" dirty="0" smtClean="0"/>
              <a:t>Assim, todos os órgãos e agentes da administração pública estão, pois, em principio, submetidos ao direito comum, o que significa que por via de regra não dispõem de privilégios ou prerrogativas de autoridade pública.     </a:t>
            </a:r>
          </a:p>
          <a:p>
            <a:r>
              <a:rPr lang="pt-PT" b="1" i="1" dirty="0" smtClean="0"/>
              <a:t>f)       Execução judicial das decisões administrativas:</a:t>
            </a:r>
            <a:r>
              <a:rPr lang="pt-PT" dirty="0" smtClean="0"/>
              <a:t> de todas as regras e princípios anteriores decorre como consequência que no sistema administrativo de tipo britânico a Administração Pública não pode executar as decisões por autoridade própria; o que significa que as decisões unilaterais da administração não têm em princípio força executória própria.   </a:t>
            </a:r>
          </a:p>
          <a:p>
            <a:r>
              <a:rPr lang="pt-PT" b="1" i="1" dirty="0" smtClean="0"/>
              <a:t>g)      Garantias jurídicas dos administrados:</a:t>
            </a:r>
            <a:r>
              <a:rPr lang="pt-PT" dirty="0" smtClean="0"/>
              <a:t> os particulares dispõem de um sistema de garantias contra as ilegalidades e abusos da Administração Pública.</a:t>
            </a:r>
          </a:p>
          <a:p>
            <a:pPr>
              <a:buNone/>
            </a:pPr>
            <a:endParaRPr lang="pt-PT" dirty="0"/>
          </a:p>
        </p:txBody>
      </p:sp>
      <p:sp>
        <p:nvSpPr>
          <p:cNvPr id="3" name="Título 2"/>
          <p:cNvSpPr>
            <a:spLocks noGrp="1"/>
          </p:cNvSpPr>
          <p:nvPr>
            <p:ph type="title"/>
          </p:nvPr>
        </p:nvSpPr>
        <p:spPr/>
        <p:txBody>
          <a:bodyPr>
            <a:normAutofit fontScale="90000"/>
          </a:bodyPr>
          <a:lstStyle/>
          <a:p>
            <a:r>
              <a:rPr lang="pt-PT" dirty="0" smtClean="0"/>
              <a:t>Sistema administrativo de tipo britânico (administração judiciária) </a:t>
            </a:r>
            <a:endParaRPr lang="pt-PT"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lstStyle/>
          <a:p>
            <a:pPr>
              <a:buNone/>
            </a:pPr>
            <a:r>
              <a:rPr lang="pt-PT" dirty="0" smtClean="0"/>
              <a:t>O particular cujos direitos tenham sido violados pela administração, pode recorrer a um tribunal superior solicitando um “mandato” (</a:t>
            </a:r>
            <a:r>
              <a:rPr lang="pt-PT" dirty="0" err="1" smtClean="0"/>
              <a:t>writ</a:t>
            </a:r>
            <a:r>
              <a:rPr lang="pt-PT" dirty="0" smtClean="0"/>
              <a:t>) ou uma “ordem” (</a:t>
            </a:r>
            <a:r>
              <a:rPr lang="pt-PT" dirty="0" err="1" smtClean="0"/>
              <a:t>order</a:t>
            </a:r>
            <a:r>
              <a:rPr lang="pt-PT" dirty="0" smtClean="0"/>
              <a:t>)  do tribunal à autoridade para que faça ou deixe de fazer alguma coisa.  </a:t>
            </a:r>
            <a:endParaRPr lang="pt-PT" dirty="0"/>
          </a:p>
        </p:txBody>
      </p:sp>
      <p:sp>
        <p:nvSpPr>
          <p:cNvPr id="3" name="Título 2"/>
          <p:cNvSpPr>
            <a:spLocks noGrp="1"/>
          </p:cNvSpPr>
          <p:nvPr>
            <p:ph type="title"/>
          </p:nvPr>
        </p:nvSpPr>
        <p:spPr/>
        <p:txBody>
          <a:bodyPr>
            <a:normAutofit fontScale="90000"/>
          </a:bodyPr>
          <a:lstStyle/>
          <a:p>
            <a:r>
              <a:rPr lang="pt-PT" dirty="0" smtClean="0"/>
              <a:t>Sistema administrativo de tipo britânico (administração judiciária) </a:t>
            </a:r>
            <a:endParaRPr lang="pt-PT"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lnSpcReduction="20000"/>
          </a:bodyPr>
          <a:lstStyle/>
          <a:p>
            <a:pPr>
              <a:buNone/>
            </a:pPr>
            <a:r>
              <a:rPr lang="pt-PT" dirty="0" smtClean="0"/>
              <a:t>As características iniciais do sistema administrativo Francês são as seguintes:</a:t>
            </a:r>
          </a:p>
          <a:p>
            <a:r>
              <a:rPr lang="pt-PT" b="1" i="1" dirty="0" smtClean="0"/>
              <a:t>a)      Separação de poderes:</a:t>
            </a:r>
            <a:r>
              <a:rPr lang="pt-PT" i="1" dirty="0" smtClean="0"/>
              <a:t> </a:t>
            </a:r>
            <a:r>
              <a:rPr lang="pt-PT" dirty="0" smtClean="0"/>
              <a:t>com a Revolução Francesa foi proclamado expressamente, logo em 1789, o princípio da separação dos poderes, com todos os seus corolários materiais e orgânicos. A Administração ficou separada da Justiça; Mas a separação foi levada bem mais longe do que na Inglaterra como iremos ver a frente.</a:t>
            </a:r>
          </a:p>
          <a:p>
            <a:r>
              <a:rPr lang="pt-PT" b="1" i="1" dirty="0" smtClean="0"/>
              <a:t>b)      Estado de Direito:</a:t>
            </a:r>
            <a:r>
              <a:rPr lang="pt-PT" dirty="0" smtClean="0"/>
              <a:t> na sequência das ideias de </a:t>
            </a:r>
            <a:r>
              <a:rPr lang="pt-PT" dirty="0" err="1" smtClean="0"/>
              <a:t>Locke</a:t>
            </a:r>
            <a:r>
              <a:rPr lang="pt-PT" dirty="0" smtClean="0"/>
              <a:t> e de </a:t>
            </a:r>
            <a:r>
              <a:rPr lang="pt-PT" dirty="0" err="1" smtClean="0"/>
              <a:t>Montesquieu</a:t>
            </a:r>
            <a:r>
              <a:rPr lang="pt-PT" dirty="0" smtClean="0"/>
              <a:t>, não se estabeleceu apenas a separação dos poderes mas enunciam-se solenemente os direitos subjectivos públicos invocáveis pelo o indivíduo contra o Estado;</a:t>
            </a:r>
          </a:p>
          <a:p>
            <a:endParaRPr lang="pt-PT" dirty="0"/>
          </a:p>
        </p:txBody>
      </p:sp>
      <p:sp>
        <p:nvSpPr>
          <p:cNvPr id="3" name="Título 2"/>
          <p:cNvSpPr>
            <a:spLocks noGrp="1"/>
          </p:cNvSpPr>
          <p:nvPr>
            <p:ph type="title"/>
          </p:nvPr>
        </p:nvSpPr>
        <p:spPr/>
        <p:txBody>
          <a:bodyPr>
            <a:normAutofit fontScale="90000"/>
          </a:bodyPr>
          <a:lstStyle/>
          <a:p>
            <a:r>
              <a:rPr lang="pt-PT" dirty="0" smtClean="0"/>
              <a:t>Sistema administrativo de tipo francês (administração executiva) </a:t>
            </a:r>
            <a:endParaRPr lang="pt-PT"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85000" lnSpcReduction="20000"/>
          </a:bodyPr>
          <a:lstStyle/>
          <a:p>
            <a:r>
              <a:rPr lang="pt-PT" b="1" i="1" dirty="0" smtClean="0"/>
              <a:t>c)      Centralização:</a:t>
            </a:r>
            <a:r>
              <a:rPr lang="pt-PT" dirty="0" smtClean="0"/>
              <a:t> com a Revolução Francesa, uma nova classe social e uma nova elite chega ao poder; Era uma época de reformas e, naturalmente havia resistências; Então era preciso um aparelho administrativo disciplinado, obediente e eficaz. Surge então uma administração central fortemente hierarquizada; havia os chamados </a:t>
            </a:r>
            <a:r>
              <a:rPr lang="pt-PT" i="1" dirty="0" err="1" smtClean="0"/>
              <a:t>départements</a:t>
            </a:r>
            <a:r>
              <a:rPr lang="pt-PT" dirty="0" smtClean="0"/>
              <a:t>  (cerca de 80) que eram chefiados pelos </a:t>
            </a:r>
            <a:r>
              <a:rPr lang="pt-PT" i="1" dirty="0" err="1" smtClean="0"/>
              <a:t>préfets</a:t>
            </a:r>
            <a:r>
              <a:rPr lang="pt-PT" dirty="0" smtClean="0"/>
              <a:t> (prefeitos) nomeados livremente pelo governo central formando então uma </a:t>
            </a:r>
            <a:r>
              <a:rPr lang="pt-PT" i="1" dirty="0" smtClean="0"/>
              <a:t>administração </a:t>
            </a:r>
            <a:r>
              <a:rPr lang="pt-PT" i="1" dirty="0" err="1" smtClean="0"/>
              <a:t>locale</a:t>
            </a:r>
            <a:r>
              <a:rPr lang="pt-PT" i="1" dirty="0" smtClean="0"/>
              <a:t> de </a:t>
            </a:r>
            <a:r>
              <a:rPr lang="pt-PT" i="1" dirty="0" err="1" smtClean="0"/>
              <a:t>l’État</a:t>
            </a:r>
            <a:r>
              <a:rPr lang="pt-PT" i="1" dirty="0" smtClean="0"/>
              <a:t> ; </a:t>
            </a:r>
            <a:r>
              <a:rPr lang="pt-PT" dirty="0" smtClean="0"/>
              <a:t>os próprios municípios perdem autonomia administrativa e financeira: eram dirigidos por uma pessoa nomeado pelo governo, assistidos por um conselho municipal, também nomeado e colocados na estrita dependência do prefeito.    </a:t>
            </a:r>
            <a:r>
              <a:rPr lang="pt-PT" i="1" dirty="0" smtClean="0"/>
              <a:t> </a:t>
            </a:r>
          </a:p>
          <a:p>
            <a:pPr>
              <a:buNone/>
            </a:pPr>
            <a:endParaRPr lang="pt-PT" dirty="0"/>
          </a:p>
        </p:txBody>
      </p:sp>
      <p:sp>
        <p:nvSpPr>
          <p:cNvPr id="3" name="Título 2"/>
          <p:cNvSpPr>
            <a:spLocks noGrp="1"/>
          </p:cNvSpPr>
          <p:nvPr>
            <p:ph type="title"/>
          </p:nvPr>
        </p:nvSpPr>
        <p:spPr/>
        <p:txBody>
          <a:bodyPr>
            <a:normAutofit fontScale="90000"/>
          </a:bodyPr>
          <a:lstStyle/>
          <a:p>
            <a:r>
              <a:rPr lang="pt-PT" dirty="0" smtClean="0"/>
              <a:t>Sistema administrativo de tipo francês (administração executiva) </a:t>
            </a:r>
            <a:endParaRPr lang="pt-PT"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a:bodyPr>
          <a:lstStyle/>
          <a:p>
            <a:r>
              <a:rPr lang="pt-PT" b="1" i="1" dirty="0" smtClean="0"/>
              <a:t>d)      Sujeição da Administração aos Tribunais Administrativos:</a:t>
            </a:r>
            <a:r>
              <a:rPr lang="pt-PT" dirty="0" smtClean="0"/>
              <a:t> surgiu assim uma interpretação peculiar do princípio dos poderes, completamente diferente da que prevalecia em Inglaterra, se o poder executivo não podia imiscuir-se nos assuntos da competência dos Tribunais, o poder judicial também não poderia interferir no funcionamento da Administração Pública; em 1790 e 1795 a lei proíbe aos juízes que conheçam de litígios contra a administração pública.</a:t>
            </a:r>
          </a:p>
          <a:p>
            <a:endParaRPr lang="pt-PT" dirty="0"/>
          </a:p>
        </p:txBody>
      </p:sp>
      <p:sp>
        <p:nvSpPr>
          <p:cNvPr id="3" name="Título 2"/>
          <p:cNvSpPr>
            <a:spLocks noGrp="1"/>
          </p:cNvSpPr>
          <p:nvPr>
            <p:ph type="title"/>
          </p:nvPr>
        </p:nvSpPr>
        <p:spPr/>
        <p:txBody>
          <a:bodyPr>
            <a:normAutofit fontScale="90000"/>
          </a:bodyPr>
          <a:lstStyle/>
          <a:p>
            <a:r>
              <a:rPr lang="pt-PT" dirty="0" smtClean="0"/>
              <a:t>Sistema administrativo de tipo francês (administração executiva) </a:t>
            </a:r>
            <a:endParaRPr lang="pt-PT"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77500" lnSpcReduction="20000"/>
          </a:bodyPr>
          <a:lstStyle/>
          <a:p>
            <a:r>
              <a:rPr lang="pt-PT" b="1" i="1" dirty="0" smtClean="0"/>
              <a:t>e)      Subordinação da Administração ao Direito Administrativo:</a:t>
            </a:r>
            <a:r>
              <a:rPr lang="pt-PT" dirty="0" smtClean="0"/>
              <a:t> a força, a eficácia, a capacidade de intervenção da Administração Pública que se pretendia obter, fazendo desta uma espécie de exército civil com espírito de disciplina militar, levou o </a:t>
            </a:r>
            <a:r>
              <a:rPr lang="pt-PT" i="1" dirty="0" smtClean="0"/>
              <a:t>“</a:t>
            </a:r>
            <a:r>
              <a:rPr lang="pt-PT" i="1" dirty="0" err="1" smtClean="0"/>
              <a:t>conseil</a:t>
            </a:r>
            <a:r>
              <a:rPr lang="pt-PT" i="1" dirty="0" smtClean="0"/>
              <a:t> d' </a:t>
            </a:r>
            <a:r>
              <a:rPr lang="pt-PT" i="1" dirty="0" err="1" smtClean="0"/>
              <a:t>État</a:t>
            </a:r>
            <a:r>
              <a:rPr lang="pt-PT" i="1" dirty="0" smtClean="0"/>
              <a:t>”</a:t>
            </a:r>
            <a:r>
              <a:rPr lang="pt-PT" dirty="0" smtClean="0"/>
              <a:t> a considerar, ao longo do séc. </a:t>
            </a:r>
            <a:r>
              <a:rPr lang="pt-PT" dirty="0" err="1" smtClean="0"/>
              <a:t>XIX</a:t>
            </a:r>
            <a:r>
              <a:rPr lang="pt-PT" dirty="0" smtClean="0"/>
              <a:t>, que os órgãos e agentes administrativos não estão na mesma posição que os particulares; exercem funções de interesse público e utilidade geral, e devem por isso dispor quer de poderes de autoridade, que lhes permitam impor as suas decisões aos particulares, quer de privilégios ou imunidades pessoais, que os coloquem ao abrigo de perseguições ou más vontades dos interesses feridos; havia então, especiais poderes e especiais deveres e restrições para a administração.</a:t>
            </a:r>
          </a:p>
          <a:p>
            <a:endParaRPr lang="pt-PT" dirty="0"/>
          </a:p>
        </p:txBody>
      </p:sp>
      <p:sp>
        <p:nvSpPr>
          <p:cNvPr id="3" name="Título 2"/>
          <p:cNvSpPr>
            <a:spLocks noGrp="1"/>
          </p:cNvSpPr>
          <p:nvPr>
            <p:ph type="title"/>
          </p:nvPr>
        </p:nvSpPr>
        <p:spPr/>
        <p:txBody>
          <a:bodyPr>
            <a:normAutofit fontScale="90000"/>
          </a:bodyPr>
          <a:lstStyle/>
          <a:p>
            <a:r>
              <a:rPr lang="pt-PT" dirty="0" smtClean="0"/>
              <a:t>Sistema administrativo de tipo francês (administração executiva) </a:t>
            </a:r>
            <a:endParaRPr lang="pt-PT"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92500"/>
          </a:bodyPr>
          <a:lstStyle/>
          <a:p>
            <a:r>
              <a:rPr lang="pt-PT" b="1" i="1" dirty="0" smtClean="0"/>
              <a:t>f)       Privilégio da Execução Prévia:</a:t>
            </a:r>
            <a:r>
              <a:rPr lang="pt-PT" i="1" dirty="0" smtClean="0"/>
              <a:t> </a:t>
            </a:r>
            <a:r>
              <a:rPr lang="pt-PT" dirty="0" smtClean="0"/>
              <a:t>o Direito Administrativo confere, pois, à Administração Pública um conjunto de poderes </a:t>
            </a:r>
            <a:r>
              <a:rPr lang="pt-PT" i="1" dirty="0" smtClean="0"/>
              <a:t>“exorbitantes” </a:t>
            </a:r>
            <a:r>
              <a:rPr lang="pt-PT" dirty="0" smtClean="0"/>
              <a:t>sobre os cidadãos, por comparação com os poderes </a:t>
            </a:r>
            <a:r>
              <a:rPr lang="pt-PT" i="1" dirty="0" smtClean="0"/>
              <a:t>“normais”</a:t>
            </a:r>
            <a:r>
              <a:rPr lang="pt-PT" dirty="0" smtClean="0"/>
              <a:t> reconhecidos pelo Direito Civil aos particulares nas suas relações entre si. De entre esses poderes </a:t>
            </a:r>
            <a:r>
              <a:rPr lang="pt-PT" i="1" dirty="0" smtClean="0"/>
              <a:t>“exorbitantes”,</a:t>
            </a:r>
            <a:r>
              <a:rPr lang="pt-PT" dirty="0" smtClean="0"/>
              <a:t> sem dúvida que o mais importante é, no sistema Francês, o </a:t>
            </a:r>
            <a:r>
              <a:rPr lang="pt-PT" i="1" dirty="0" smtClean="0"/>
              <a:t>“privilégio de execução prévia”,</a:t>
            </a:r>
            <a:r>
              <a:rPr lang="pt-PT" dirty="0" smtClean="0"/>
              <a:t> que permite à Administração executar as suas decisões por autoridade própria;</a:t>
            </a:r>
          </a:p>
          <a:p>
            <a:endParaRPr lang="pt-PT" dirty="0"/>
          </a:p>
        </p:txBody>
      </p:sp>
      <p:sp>
        <p:nvSpPr>
          <p:cNvPr id="3" name="Título 2"/>
          <p:cNvSpPr>
            <a:spLocks noGrp="1"/>
          </p:cNvSpPr>
          <p:nvPr>
            <p:ph type="title"/>
          </p:nvPr>
        </p:nvSpPr>
        <p:spPr/>
        <p:txBody>
          <a:bodyPr>
            <a:normAutofit fontScale="90000"/>
          </a:bodyPr>
          <a:lstStyle/>
          <a:p>
            <a:r>
              <a:rPr lang="pt-PT" dirty="0" smtClean="0"/>
              <a:t>Sistema administrativo de tipo francês (administração executiva) </a:t>
            </a:r>
            <a:endParaRPr lang="pt-PT"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77500" lnSpcReduction="20000"/>
          </a:bodyPr>
          <a:lstStyle/>
          <a:p>
            <a:r>
              <a:rPr lang="pt-PT" b="1" i="1" dirty="0" smtClean="0"/>
              <a:t>g)      Garantias jurídicas dos administrados:</a:t>
            </a:r>
            <a:r>
              <a:rPr lang="pt-PT" dirty="0" smtClean="0"/>
              <a:t> também o sistema administrativo Francês, por assentar num Estado de Direito, oferece aos particulares um conjunto de garantias jurídicas contra os abusos e ilegalidades da Administração Pública. Mas essas garantias são efectivadas através dos Tribunais administrativos. </a:t>
            </a:r>
          </a:p>
          <a:p>
            <a:pPr>
              <a:buNone/>
            </a:pPr>
            <a:r>
              <a:rPr lang="pt-PT" dirty="0" smtClean="0"/>
              <a:t>Estas,  as características originárias do sistema administrativo de tipo francês </a:t>
            </a:r>
            <a:r>
              <a:rPr lang="pt-PT" i="1" dirty="0" smtClean="0"/>
              <a:t>– também chamado sistema de administração executiva </a:t>
            </a:r>
            <a:r>
              <a:rPr lang="pt-PT" dirty="0" smtClean="0"/>
              <a:t>– dada a autonomia aí reconhecida ao poder executivo relativamente aos Tribunais.</a:t>
            </a:r>
          </a:p>
          <a:p>
            <a:pPr>
              <a:buNone/>
            </a:pPr>
            <a:r>
              <a:rPr lang="pt-PT" dirty="0" smtClean="0"/>
              <a:t>Este sistema, nasceu em França, vigora hoje em quase todos os países continentais da Europa Ocidental e em muitos dos novos Estados que acederam à independência no séc. </a:t>
            </a:r>
            <a:r>
              <a:rPr lang="pt-PT" dirty="0" err="1" smtClean="0"/>
              <a:t>XX</a:t>
            </a:r>
            <a:r>
              <a:rPr lang="pt-PT" dirty="0" smtClean="0"/>
              <a:t> depois de terem sido colónias desses países europeus.</a:t>
            </a:r>
          </a:p>
          <a:p>
            <a:endParaRPr lang="pt-PT" dirty="0"/>
          </a:p>
        </p:txBody>
      </p:sp>
      <p:sp>
        <p:nvSpPr>
          <p:cNvPr id="3" name="Título 2"/>
          <p:cNvSpPr>
            <a:spLocks noGrp="1"/>
          </p:cNvSpPr>
          <p:nvPr>
            <p:ph type="title"/>
          </p:nvPr>
        </p:nvSpPr>
        <p:spPr/>
        <p:txBody>
          <a:bodyPr>
            <a:normAutofit fontScale="90000"/>
          </a:bodyPr>
          <a:lstStyle/>
          <a:p>
            <a:r>
              <a:rPr lang="pt-PT" dirty="0" smtClean="0"/>
              <a:t>Sistema administrativo de tipo francês (administração executiva) </a:t>
            </a:r>
            <a:endParaRPr lang="pt-PT"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70000" lnSpcReduction="20000"/>
          </a:bodyPr>
          <a:lstStyle/>
          <a:p>
            <a:r>
              <a:rPr lang="pt-PT" dirty="0" smtClean="0"/>
              <a:t>TRAÇOS COMUNS </a:t>
            </a:r>
          </a:p>
          <a:p>
            <a:pPr>
              <a:buFont typeface="Wingdings" pitchFamily="2" charset="2"/>
              <a:buChar char="q"/>
            </a:pPr>
            <a:r>
              <a:rPr lang="pt-PT" dirty="0" smtClean="0"/>
              <a:t>	consagram ambos a separação dos poderes e o Estado de Direito.</a:t>
            </a:r>
          </a:p>
          <a:p>
            <a:r>
              <a:rPr lang="pt-PT" dirty="0" smtClean="0"/>
              <a:t>TRAÇOS ESPECÍFICOS </a:t>
            </a:r>
          </a:p>
          <a:p>
            <a:pPr>
              <a:buFont typeface="Wingdings" pitchFamily="2" charset="2"/>
              <a:buChar char="q"/>
            </a:pPr>
            <a:r>
              <a:rPr lang="pt-PT" dirty="0" smtClean="0"/>
              <a:t>	Quanto à </a:t>
            </a:r>
            <a:r>
              <a:rPr lang="pt-PT" b="1" i="1" dirty="0" smtClean="0"/>
              <a:t>organização administrativa,</a:t>
            </a:r>
            <a:r>
              <a:rPr lang="pt-PT" dirty="0" smtClean="0"/>
              <a:t>:</a:t>
            </a:r>
          </a:p>
          <a:p>
            <a:pPr marL="624078" indent="-514350">
              <a:buFont typeface="+mj-lt"/>
              <a:buAutoNum type="arabicPeriod"/>
            </a:pPr>
            <a:r>
              <a:rPr lang="pt-PT" dirty="0" smtClean="0"/>
              <a:t>Um é um sistema descentralizado. O outro é centralizado;</a:t>
            </a:r>
          </a:p>
          <a:p>
            <a:pPr>
              <a:buFont typeface="Wingdings" pitchFamily="2" charset="2"/>
              <a:buChar char="q"/>
            </a:pPr>
            <a:r>
              <a:rPr lang="pt-PT" dirty="0" smtClean="0"/>
              <a:t>       Quanto ao </a:t>
            </a:r>
            <a:r>
              <a:rPr lang="pt-PT" b="1" i="1" dirty="0" smtClean="0"/>
              <a:t>controlo jurisdicional da administração,</a:t>
            </a:r>
            <a:r>
              <a:rPr lang="pt-PT" dirty="0" smtClean="0"/>
              <a:t> </a:t>
            </a:r>
          </a:p>
          <a:p>
            <a:pPr marL="624078" indent="-514350">
              <a:buFont typeface="+mj-lt"/>
              <a:buAutoNum type="arabicPeriod"/>
            </a:pPr>
            <a:r>
              <a:rPr lang="pt-PT" dirty="0" smtClean="0"/>
              <a:t>O primeiro entrega-o aos Tribunais Comuns, o segundo aos Tribunais Administrativos. Em Inglaterra há pois, unidade de jurisdição, em França existe dualidade de Jurisdições;</a:t>
            </a:r>
          </a:p>
          <a:p>
            <a:pPr>
              <a:buFont typeface="Wingdings" pitchFamily="2" charset="2"/>
              <a:buChar char="q"/>
            </a:pPr>
            <a:r>
              <a:rPr lang="pt-PT" dirty="0" smtClean="0"/>
              <a:t>        Quanto ao </a:t>
            </a:r>
            <a:r>
              <a:rPr lang="pt-PT" b="1" i="1" dirty="0" smtClean="0"/>
              <a:t>direito regulador da administração </a:t>
            </a:r>
          </a:p>
          <a:p>
            <a:pPr marL="624078" indent="-514350">
              <a:buFont typeface="+mj-lt"/>
              <a:buAutoNum type="arabicPeriod"/>
            </a:pPr>
            <a:r>
              <a:rPr lang="pt-PT" dirty="0" smtClean="0"/>
              <a:t>No sistema de tipo Britânico é o Direito Comum, que basicamente é Direito Privado, mas no sistema tipo Francês é o Direito Administrativo que é Direito Público;</a:t>
            </a:r>
          </a:p>
          <a:p>
            <a:pPr>
              <a:buNone/>
            </a:pPr>
            <a:r>
              <a:rPr lang="pt-PT" dirty="0" smtClean="0"/>
              <a:t>   </a:t>
            </a:r>
          </a:p>
        </p:txBody>
      </p:sp>
      <p:sp>
        <p:nvSpPr>
          <p:cNvPr id="3" name="Título 2"/>
          <p:cNvSpPr>
            <a:spLocks noGrp="1"/>
          </p:cNvSpPr>
          <p:nvPr>
            <p:ph type="title"/>
          </p:nvPr>
        </p:nvSpPr>
        <p:spPr/>
        <p:txBody>
          <a:bodyPr>
            <a:normAutofit fontScale="90000"/>
          </a:bodyPr>
          <a:lstStyle/>
          <a:p>
            <a:r>
              <a:rPr lang="pt-PT" dirty="0" smtClean="0"/>
              <a:t>Confronto entre os dois sistemas </a:t>
            </a:r>
            <a:endParaRPr lang="pt-PT"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diamond(in)">
                                      <p:cBhvr>
                                        <p:cTn id="12" dur="20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blinds(horizontal)">
                                      <p:cBhvr>
                                        <p:cTn id="17" dur="500"/>
                                        <p:tgtEl>
                                          <p:spTgt spid="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 calcmode="lin" valueType="num">
                                      <p:cBhvr additive="base">
                                        <p:cTn id="22"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 presetClass="entr" presetSubtype="16" fill="hold" nodeType="clickEffect">
                                  <p:stCondLst>
                                    <p:cond delay="0"/>
                                  </p:stCondLst>
                                  <p:childTnLst>
                                    <p:set>
                                      <p:cBhvr>
                                        <p:cTn id="27" dur="1" fill="hold">
                                          <p:stCondLst>
                                            <p:cond delay="0"/>
                                          </p:stCondLst>
                                        </p:cTn>
                                        <p:tgtEl>
                                          <p:spTgt spid="2">
                                            <p:txEl>
                                              <p:pRg st="3" end="3"/>
                                            </p:txEl>
                                          </p:spTgt>
                                        </p:tgtEl>
                                        <p:attrNameLst>
                                          <p:attrName>style.visibility</p:attrName>
                                        </p:attrNameLst>
                                      </p:cBhvr>
                                      <p:to>
                                        <p:strVal val="visible"/>
                                      </p:to>
                                    </p:set>
                                    <p:animEffect transition="in" filter="box(in)">
                                      <p:cBhvr>
                                        <p:cTn id="28" dur="500"/>
                                        <p:tgtEl>
                                          <p:spTgt spid="2">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4" presetClass="entr" presetSubtype="16" fill="hold" nodeType="clickEffect">
                                  <p:stCondLst>
                                    <p:cond delay="0"/>
                                  </p:stCondLst>
                                  <p:childTnLst>
                                    <p:set>
                                      <p:cBhvr>
                                        <p:cTn id="32" dur="1" fill="hold">
                                          <p:stCondLst>
                                            <p:cond delay="0"/>
                                          </p:stCondLst>
                                        </p:cTn>
                                        <p:tgtEl>
                                          <p:spTgt spid="2">
                                            <p:txEl>
                                              <p:pRg st="4" end="4"/>
                                            </p:txEl>
                                          </p:spTgt>
                                        </p:tgtEl>
                                        <p:attrNameLst>
                                          <p:attrName>style.visibility</p:attrName>
                                        </p:attrNameLst>
                                      </p:cBhvr>
                                      <p:to>
                                        <p:strVal val="visible"/>
                                      </p:to>
                                    </p:set>
                                    <p:animEffect transition="in" filter="box(in)">
                                      <p:cBhvr>
                                        <p:cTn id="33" dur="500"/>
                                        <p:tgtEl>
                                          <p:spTgt spid="2">
                                            <p:txEl>
                                              <p:pRg st="4" end="4"/>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4" presetClass="entr" presetSubtype="16" fill="hold" nodeType="clickEffect">
                                  <p:stCondLst>
                                    <p:cond delay="0"/>
                                  </p:stCondLst>
                                  <p:childTnLst>
                                    <p:set>
                                      <p:cBhvr>
                                        <p:cTn id="37" dur="1" fill="hold">
                                          <p:stCondLst>
                                            <p:cond delay="0"/>
                                          </p:stCondLst>
                                        </p:cTn>
                                        <p:tgtEl>
                                          <p:spTgt spid="2">
                                            <p:txEl>
                                              <p:pRg st="5" end="5"/>
                                            </p:txEl>
                                          </p:spTgt>
                                        </p:tgtEl>
                                        <p:attrNameLst>
                                          <p:attrName>style.visibility</p:attrName>
                                        </p:attrNameLst>
                                      </p:cBhvr>
                                      <p:to>
                                        <p:strVal val="visible"/>
                                      </p:to>
                                    </p:set>
                                    <p:animEffect transition="in" filter="box(in)">
                                      <p:cBhvr>
                                        <p:cTn id="38" dur="500"/>
                                        <p:tgtEl>
                                          <p:spTgt spid="2">
                                            <p:txEl>
                                              <p:pRg st="5" end="5"/>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8" presetClass="entr" presetSubtype="16" fill="hold" nodeType="clickEffect">
                                  <p:stCondLst>
                                    <p:cond delay="0"/>
                                  </p:stCondLst>
                                  <p:childTnLst>
                                    <p:set>
                                      <p:cBhvr>
                                        <p:cTn id="42" dur="1" fill="hold">
                                          <p:stCondLst>
                                            <p:cond delay="0"/>
                                          </p:stCondLst>
                                        </p:cTn>
                                        <p:tgtEl>
                                          <p:spTgt spid="2">
                                            <p:txEl>
                                              <p:pRg st="6" end="6"/>
                                            </p:txEl>
                                          </p:spTgt>
                                        </p:tgtEl>
                                        <p:attrNameLst>
                                          <p:attrName>style.visibility</p:attrName>
                                        </p:attrNameLst>
                                      </p:cBhvr>
                                      <p:to>
                                        <p:strVal val="visible"/>
                                      </p:to>
                                    </p:set>
                                    <p:animEffect transition="in" filter="diamond(in)">
                                      <p:cBhvr>
                                        <p:cTn id="43" dur="2000"/>
                                        <p:tgtEl>
                                          <p:spTgt spid="2">
                                            <p:txEl>
                                              <p:pRg st="6" end="6"/>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3" presetClass="entr" presetSubtype="10" fill="hold" nodeType="clickEffect">
                                  <p:stCondLst>
                                    <p:cond delay="0"/>
                                  </p:stCondLst>
                                  <p:childTnLst>
                                    <p:set>
                                      <p:cBhvr>
                                        <p:cTn id="47" dur="1" fill="hold">
                                          <p:stCondLst>
                                            <p:cond delay="0"/>
                                          </p:stCondLst>
                                        </p:cTn>
                                        <p:tgtEl>
                                          <p:spTgt spid="2">
                                            <p:txEl>
                                              <p:pRg st="7" end="7"/>
                                            </p:txEl>
                                          </p:spTgt>
                                        </p:tgtEl>
                                        <p:attrNameLst>
                                          <p:attrName>style.visibility</p:attrName>
                                        </p:attrNameLst>
                                      </p:cBhvr>
                                      <p:to>
                                        <p:strVal val="visible"/>
                                      </p:to>
                                    </p:set>
                                    <p:animEffect transition="in" filter="blinds(horizontal)">
                                      <p:cBhvr>
                                        <p:cTn id="48" dur="500"/>
                                        <p:tgtEl>
                                          <p:spTgt spid="2">
                                            <p:txEl>
                                              <p:pRg st="7" end="7"/>
                                            </p:txEl>
                                          </p:spTgt>
                                        </p:tgtEl>
                                      </p:cBhvr>
                                    </p:animEffect>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nodeType="clickEffect">
                                  <p:stCondLst>
                                    <p:cond delay="0"/>
                                  </p:stCondLst>
                                  <p:childTnLst>
                                    <p:set>
                                      <p:cBhvr>
                                        <p:cTn id="52" dur="1" fill="hold">
                                          <p:stCondLst>
                                            <p:cond delay="0"/>
                                          </p:stCondLst>
                                        </p:cTn>
                                        <p:tgtEl>
                                          <p:spTgt spid="2">
                                            <p:txEl>
                                              <p:pRg st="8" end="8"/>
                                            </p:txEl>
                                          </p:spTgt>
                                        </p:tgtEl>
                                        <p:attrNameLst>
                                          <p:attrName>style.visibility</p:attrName>
                                        </p:attrNameLst>
                                      </p:cBhvr>
                                      <p:to>
                                        <p:strVal val="visible"/>
                                      </p:to>
                                    </p:set>
                                    <p:anim calcmode="lin" valueType="num">
                                      <p:cBhvr additive="base">
                                        <p:cTn id="53" dur="500" fill="hold"/>
                                        <p:tgtEl>
                                          <p:spTgt spid="2">
                                            <p:txEl>
                                              <p:pRg st="8" end="8"/>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2">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77500" lnSpcReduction="20000"/>
          </a:bodyPr>
          <a:lstStyle/>
          <a:p>
            <a:pPr>
              <a:buFont typeface="Wingdings" pitchFamily="2" charset="2"/>
              <a:buChar char="q"/>
            </a:pPr>
            <a:r>
              <a:rPr lang="pt-PT" dirty="0" smtClean="0"/>
              <a:t>     Quanto </a:t>
            </a:r>
            <a:r>
              <a:rPr lang="pt-PT" b="1" i="1" dirty="0" smtClean="0"/>
              <a:t>à execução das decisões administrativas: </a:t>
            </a:r>
          </a:p>
          <a:p>
            <a:pPr marL="624078" indent="-514350">
              <a:buFont typeface="+mj-lt"/>
              <a:buAutoNum type="arabicPeriod"/>
            </a:pPr>
            <a:r>
              <a:rPr lang="pt-PT" dirty="0" smtClean="0"/>
              <a:t>o sistema de administração judiciária fá-la depender da sentença do Tribunal, ao passo que o sistema de administração executiva atribui autoridade própria a essas decisões e dispensa a intervenção prévia de qualquer Tribunal;</a:t>
            </a:r>
          </a:p>
          <a:p>
            <a:pPr>
              <a:buFont typeface="Wingdings" pitchFamily="2" charset="2"/>
              <a:buChar char="q"/>
            </a:pPr>
            <a:r>
              <a:rPr lang="pt-PT" dirty="0" smtClean="0"/>
              <a:t>      Enfim, quanto às </a:t>
            </a:r>
            <a:r>
              <a:rPr lang="pt-PT" b="1" i="1" dirty="0" smtClean="0"/>
              <a:t>garantias jurídicas dos administrados: </a:t>
            </a:r>
          </a:p>
          <a:p>
            <a:pPr marL="624078" indent="-514350">
              <a:buFont typeface="+mj-lt"/>
              <a:buAutoNum type="arabicPeriod"/>
            </a:pPr>
            <a:r>
              <a:rPr lang="pt-PT" dirty="0" smtClean="0"/>
              <a:t>a Inglaterra confere aos Tribunais Comuns amplos poderes de injunção face à Administração, que lhes fica subordinada como a generalidade dos cidadãos, enquanto a França só permite aos Tribunais Administrativos que anulem as decisões ilegais das autoridades ou as condenem ao pagamento de indemnizações, ficando a Administração independente do poder judicial</a:t>
            </a:r>
          </a:p>
          <a:p>
            <a:pPr>
              <a:buNone/>
            </a:pPr>
            <a:endParaRPr lang="pt-PT" dirty="0"/>
          </a:p>
        </p:txBody>
      </p:sp>
      <p:sp>
        <p:nvSpPr>
          <p:cNvPr id="3" name="Título 2"/>
          <p:cNvSpPr>
            <a:spLocks noGrp="1"/>
          </p:cNvSpPr>
          <p:nvPr>
            <p:ph type="title"/>
          </p:nvPr>
        </p:nvSpPr>
        <p:spPr/>
        <p:txBody>
          <a:bodyPr>
            <a:normAutofit fontScale="90000"/>
          </a:bodyPr>
          <a:lstStyle/>
          <a:p>
            <a:r>
              <a:rPr lang="pt-PT" dirty="0" smtClean="0"/>
              <a:t>Confronto entre os dois sistemas </a:t>
            </a:r>
            <a:endParaRPr lang="pt-PT"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diamond(in)">
                                      <p:cBhvr>
                                        <p:cTn id="7" dur="20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 calcmode="lin" valueType="num">
                                      <p:cBhvr additive="base">
                                        <p:cTn id="12"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8" presetClass="entr" presetSubtype="16" fill="hold" nodeType="clickEffect">
                                  <p:stCondLst>
                                    <p:cond delay="0"/>
                                  </p:stCondLst>
                                  <p:childTnLst>
                                    <p:set>
                                      <p:cBhvr>
                                        <p:cTn id="17" dur="1" fill="hold">
                                          <p:stCondLst>
                                            <p:cond delay="0"/>
                                          </p:stCondLst>
                                        </p:cTn>
                                        <p:tgtEl>
                                          <p:spTgt spid="2">
                                            <p:txEl>
                                              <p:pRg st="2" end="2"/>
                                            </p:txEl>
                                          </p:spTgt>
                                        </p:tgtEl>
                                        <p:attrNameLst>
                                          <p:attrName>style.visibility</p:attrName>
                                        </p:attrNameLst>
                                      </p:cBhvr>
                                      <p:to>
                                        <p:strVal val="visible"/>
                                      </p:to>
                                    </p:set>
                                    <p:animEffect transition="in" filter="diamond(in)">
                                      <p:cBhvr>
                                        <p:cTn id="18" dur="2000"/>
                                        <p:tgtEl>
                                          <p:spTgt spid="2">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2">
                                            <p:txEl>
                                              <p:pRg st="3" end="3"/>
                                            </p:txEl>
                                          </p:spTgt>
                                        </p:tgtEl>
                                        <p:attrNameLst>
                                          <p:attrName>style.visibility</p:attrName>
                                        </p:attrNameLst>
                                      </p:cBhvr>
                                      <p:to>
                                        <p:strVal val="visible"/>
                                      </p:to>
                                    </p:set>
                                    <p:anim calcmode="lin" valueType="num">
                                      <p:cBhvr additive="base">
                                        <p:cTn id="23"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pt-PT" dirty="0" smtClean="0"/>
              <a:t>Evolução dos sistemas administrativo britânico e francês </a:t>
            </a:r>
            <a:endParaRPr lang="pt-PT" dirty="0"/>
          </a:p>
        </p:txBody>
      </p:sp>
      <p:sp>
        <p:nvSpPr>
          <p:cNvPr id="3" name="Marcador de Posição do Texto 2"/>
          <p:cNvSpPr>
            <a:spLocks noGrp="1"/>
          </p:cNvSpPr>
          <p:nvPr>
            <p:ph type="body" idx="1"/>
          </p:nvPr>
        </p:nvSpPr>
        <p:spPr/>
        <p:txBody>
          <a:bodyPr/>
          <a:lstStyle/>
          <a:p>
            <a:r>
              <a:rPr lang="pt-PT" dirty="0" smtClean="0"/>
              <a:t>Sistema francês</a:t>
            </a:r>
            <a:endParaRPr lang="pt-PT" dirty="0"/>
          </a:p>
        </p:txBody>
      </p:sp>
      <p:sp>
        <p:nvSpPr>
          <p:cNvPr id="4" name="Marcador de Posição do Texto 3"/>
          <p:cNvSpPr>
            <a:spLocks noGrp="1"/>
          </p:cNvSpPr>
          <p:nvPr>
            <p:ph type="body" sz="half" idx="3"/>
          </p:nvPr>
        </p:nvSpPr>
        <p:spPr/>
        <p:txBody>
          <a:bodyPr/>
          <a:lstStyle/>
          <a:p>
            <a:r>
              <a:rPr lang="pt-PT" dirty="0" smtClean="0"/>
              <a:t>Sistema britânico </a:t>
            </a:r>
            <a:endParaRPr lang="pt-PT" dirty="0"/>
          </a:p>
        </p:txBody>
      </p:sp>
      <p:sp>
        <p:nvSpPr>
          <p:cNvPr id="5" name="Marcador de Posição de Conteúdo 4"/>
          <p:cNvSpPr>
            <a:spLocks noGrp="1"/>
          </p:cNvSpPr>
          <p:nvPr>
            <p:ph sz="quarter" idx="2"/>
          </p:nvPr>
        </p:nvSpPr>
        <p:spPr/>
        <p:txBody>
          <a:bodyPr/>
          <a:lstStyle/>
          <a:p>
            <a:r>
              <a:rPr lang="pt-PT" b="1" dirty="0" smtClean="0">
                <a:solidFill>
                  <a:srgbClr val="FF0000"/>
                </a:solidFill>
              </a:rPr>
              <a:t>Organização administrativa</a:t>
            </a:r>
          </a:p>
          <a:p>
            <a:pPr>
              <a:buFont typeface="Courier New" pitchFamily="49" charset="0"/>
              <a:buChar char="o"/>
            </a:pPr>
            <a:r>
              <a:rPr lang="pt-PT" dirty="0" smtClean="0"/>
              <a:t>Perdeu gradualmente o carácter de total centralização (eleição livre dos órgãos autárquicos; uma certa diminuição dos poderes dos prefeitos </a:t>
            </a:r>
            <a:r>
              <a:rPr lang="pt-PT" dirty="0" err="1" smtClean="0"/>
              <a:t>etc</a:t>
            </a:r>
            <a:r>
              <a:rPr lang="pt-PT" dirty="0" smtClean="0"/>
              <a:t>)  </a:t>
            </a:r>
          </a:p>
        </p:txBody>
      </p:sp>
      <p:sp>
        <p:nvSpPr>
          <p:cNvPr id="6" name="Marcador de Posição de Conteúdo 5"/>
          <p:cNvSpPr>
            <a:spLocks noGrp="1"/>
          </p:cNvSpPr>
          <p:nvPr>
            <p:ph sz="quarter" idx="4"/>
          </p:nvPr>
        </p:nvSpPr>
        <p:spPr/>
        <p:txBody>
          <a:bodyPr>
            <a:normAutofit fontScale="92500" lnSpcReduction="20000"/>
          </a:bodyPr>
          <a:lstStyle/>
          <a:p>
            <a:r>
              <a:rPr lang="pt-PT" b="1" dirty="0" smtClean="0">
                <a:solidFill>
                  <a:srgbClr val="FF0000"/>
                </a:solidFill>
              </a:rPr>
              <a:t>Organização administrativa</a:t>
            </a:r>
          </a:p>
          <a:p>
            <a:pPr>
              <a:buFont typeface="Courier New" pitchFamily="49" charset="0"/>
              <a:buChar char="o"/>
            </a:pPr>
            <a:r>
              <a:rPr lang="pt-PT" dirty="0" smtClean="0"/>
              <a:t> tornou-se algo mais centralizada (houve um grande crescimento da burocracia central; criação de vários serviços locais do Estado; transferência de serviços e tarefas antes executados a nível municipal para órgãos </a:t>
            </a:r>
            <a:r>
              <a:rPr lang="pt-PT" smtClean="0"/>
              <a:t>de nível regional)    </a:t>
            </a:r>
            <a:endParaRPr lang="pt-PT"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pt-PT" dirty="0" smtClean="0"/>
              <a:t>Evolução dos sistemas administrativo britânico e francês </a:t>
            </a:r>
            <a:endParaRPr lang="pt-PT" dirty="0"/>
          </a:p>
        </p:txBody>
      </p:sp>
      <p:sp>
        <p:nvSpPr>
          <p:cNvPr id="3" name="Marcador de Posição do Texto 2"/>
          <p:cNvSpPr>
            <a:spLocks noGrp="1"/>
          </p:cNvSpPr>
          <p:nvPr>
            <p:ph type="body" idx="1"/>
          </p:nvPr>
        </p:nvSpPr>
        <p:spPr/>
        <p:txBody>
          <a:bodyPr/>
          <a:lstStyle/>
          <a:p>
            <a:r>
              <a:rPr lang="pt-PT" dirty="0" smtClean="0"/>
              <a:t>Sistema Francês</a:t>
            </a:r>
            <a:endParaRPr lang="pt-PT" dirty="0"/>
          </a:p>
        </p:txBody>
      </p:sp>
      <p:sp>
        <p:nvSpPr>
          <p:cNvPr id="4" name="Marcador de Posição do Texto 3"/>
          <p:cNvSpPr>
            <a:spLocks noGrp="1"/>
          </p:cNvSpPr>
          <p:nvPr>
            <p:ph type="body" sz="half" idx="3"/>
          </p:nvPr>
        </p:nvSpPr>
        <p:spPr/>
        <p:txBody>
          <a:bodyPr/>
          <a:lstStyle/>
          <a:p>
            <a:r>
              <a:rPr lang="pt-PT" dirty="0" smtClean="0"/>
              <a:t>Sistema Britânico</a:t>
            </a:r>
            <a:endParaRPr lang="pt-PT" dirty="0"/>
          </a:p>
        </p:txBody>
      </p:sp>
      <p:sp>
        <p:nvSpPr>
          <p:cNvPr id="5" name="Marcador de Posição de Conteúdo 4"/>
          <p:cNvSpPr>
            <a:spLocks noGrp="1"/>
          </p:cNvSpPr>
          <p:nvPr>
            <p:ph sz="quarter" idx="2"/>
          </p:nvPr>
        </p:nvSpPr>
        <p:spPr>
          <a:xfrm>
            <a:off x="457200" y="1444295"/>
            <a:ext cx="3970784" cy="3784905"/>
          </a:xfrm>
        </p:spPr>
        <p:txBody>
          <a:bodyPr>
            <a:normAutofit/>
          </a:bodyPr>
          <a:lstStyle/>
          <a:p>
            <a:r>
              <a:rPr lang="pt-PT" b="1" dirty="0" smtClean="0">
                <a:solidFill>
                  <a:srgbClr val="FF0000"/>
                </a:solidFill>
              </a:rPr>
              <a:t>Controlo jurisdicional da administração</a:t>
            </a:r>
          </a:p>
          <a:p>
            <a:pPr>
              <a:buFont typeface="Courier New" pitchFamily="49" charset="0"/>
              <a:buChar char="o"/>
            </a:pPr>
            <a:r>
              <a:rPr lang="pt-PT" dirty="0" smtClean="0"/>
              <a:t>Relações entre particulares passaram a ser fiscalizadas pelos tribunais judiciais. </a:t>
            </a:r>
            <a:endParaRPr lang="pt-PT" dirty="0"/>
          </a:p>
        </p:txBody>
      </p:sp>
      <p:sp>
        <p:nvSpPr>
          <p:cNvPr id="6" name="Marcador de Posição de Conteúdo 5"/>
          <p:cNvSpPr>
            <a:spLocks noGrp="1"/>
          </p:cNvSpPr>
          <p:nvPr>
            <p:ph sz="quarter" idx="4"/>
          </p:nvPr>
        </p:nvSpPr>
        <p:spPr>
          <a:xfrm>
            <a:off x="4645025" y="1444294"/>
            <a:ext cx="4031431" cy="3784906"/>
          </a:xfrm>
        </p:spPr>
        <p:txBody>
          <a:bodyPr/>
          <a:lstStyle/>
          <a:p>
            <a:r>
              <a:rPr lang="pt-PT" b="1" dirty="0" smtClean="0">
                <a:solidFill>
                  <a:srgbClr val="FF0000"/>
                </a:solidFill>
              </a:rPr>
              <a:t>Controlo jurisdicional da administração</a:t>
            </a:r>
          </a:p>
          <a:p>
            <a:pPr>
              <a:buFont typeface="Courier New" pitchFamily="49" charset="0"/>
              <a:buChar char="o"/>
            </a:pPr>
            <a:r>
              <a:rPr lang="pt-PT" dirty="0" smtClean="0"/>
              <a:t>Surgiram os </a:t>
            </a:r>
            <a:r>
              <a:rPr lang="pt-PT" i="1" dirty="0" err="1" smtClean="0">
                <a:solidFill>
                  <a:schemeClr val="accent6"/>
                </a:solidFill>
              </a:rPr>
              <a:t>administrative</a:t>
            </a:r>
            <a:r>
              <a:rPr lang="pt-PT" i="1" dirty="0" smtClean="0">
                <a:solidFill>
                  <a:schemeClr val="accent6"/>
                </a:solidFill>
              </a:rPr>
              <a:t> </a:t>
            </a:r>
            <a:r>
              <a:rPr lang="pt-PT" i="1" dirty="0" err="1" smtClean="0">
                <a:solidFill>
                  <a:schemeClr val="accent6"/>
                </a:solidFill>
              </a:rPr>
              <a:t>tribunals</a:t>
            </a:r>
            <a:r>
              <a:rPr lang="pt-PT" i="1" dirty="0" smtClean="0">
                <a:solidFill>
                  <a:schemeClr val="accent6"/>
                </a:solidFill>
              </a:rPr>
              <a:t>.</a:t>
            </a:r>
            <a:endParaRPr lang="pt-PT" i="1" dirty="0">
              <a:solidFill>
                <a:schemeClr val="accent6"/>
              </a:solidFill>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p:txBody>
          <a:bodyPr>
            <a:normAutofit fontScale="77500" lnSpcReduction="20000"/>
          </a:bodyPr>
          <a:lstStyle/>
          <a:p>
            <a:r>
              <a:rPr lang="pt-PT" sz="2800" dirty="0" smtClean="0"/>
              <a:t>Mas, neste particular, a aproximação dos dois sistemas é mais aparente do que real. </a:t>
            </a:r>
          </a:p>
          <a:p>
            <a:pPr>
              <a:buNone/>
            </a:pPr>
            <a:r>
              <a:rPr lang="pt-PT" sz="2800" dirty="0" smtClean="0"/>
              <a:t>Em primeiro lugar os </a:t>
            </a:r>
            <a:r>
              <a:rPr lang="pt-PT" sz="2800" i="1" dirty="0" err="1" smtClean="0">
                <a:solidFill>
                  <a:schemeClr val="accent6"/>
                </a:solidFill>
              </a:rPr>
              <a:t>administrative</a:t>
            </a:r>
            <a:r>
              <a:rPr lang="pt-PT" sz="2800" i="1" dirty="0" smtClean="0">
                <a:solidFill>
                  <a:schemeClr val="accent6"/>
                </a:solidFill>
              </a:rPr>
              <a:t> </a:t>
            </a:r>
            <a:r>
              <a:rPr lang="pt-PT" sz="2800" i="1" dirty="0" err="1" smtClean="0">
                <a:solidFill>
                  <a:schemeClr val="accent6"/>
                </a:solidFill>
              </a:rPr>
              <a:t>tribunals</a:t>
            </a:r>
            <a:r>
              <a:rPr lang="pt-PT" sz="2800" i="1" dirty="0" smtClean="0">
                <a:solidFill>
                  <a:schemeClr val="accent6"/>
                </a:solidFill>
              </a:rPr>
              <a:t> </a:t>
            </a:r>
            <a:r>
              <a:rPr lang="pt-PT" sz="2800" dirty="0" smtClean="0"/>
              <a:t>da Inglaterra não são semelhantes aos </a:t>
            </a:r>
            <a:r>
              <a:rPr lang="pt-PT" sz="2800" i="1" dirty="0" err="1" smtClean="0"/>
              <a:t>tribunaux</a:t>
            </a:r>
            <a:r>
              <a:rPr lang="pt-PT" sz="2800" i="1" dirty="0" smtClean="0"/>
              <a:t> </a:t>
            </a:r>
            <a:r>
              <a:rPr lang="pt-PT" sz="2800" i="1" dirty="0" err="1" smtClean="0"/>
              <a:t>administratifs</a:t>
            </a:r>
            <a:r>
              <a:rPr lang="pt-PT" sz="2800" i="1" dirty="0" smtClean="0"/>
              <a:t> </a:t>
            </a:r>
            <a:r>
              <a:rPr lang="pt-PT" sz="2800" dirty="0" smtClean="0"/>
              <a:t>da França, e, na verdade, a administração inglesa continua basicamente sujeita ao controlo dos tribunais comuns;</a:t>
            </a:r>
          </a:p>
          <a:p>
            <a:pPr>
              <a:buNone/>
            </a:pPr>
            <a:r>
              <a:rPr lang="pt-PT" sz="2800" dirty="0" smtClean="0"/>
              <a:t>Em segundo lugar o aumento da intervenção dos tribunais judiciais nas relações entre a administração e os particulares em França não significa que o controlo da aplicação do Direito Administrativo tenha deixado de pertencer ai aos tribunais administrativos. Significa apenas que hoje há casos em que a administração actua sob a égide do direito privado.        </a:t>
            </a:r>
            <a:endParaRPr lang="pt-PT" dirty="0"/>
          </a:p>
        </p:txBody>
      </p:sp>
      <p:sp>
        <p:nvSpPr>
          <p:cNvPr id="3" name="Título 2"/>
          <p:cNvSpPr>
            <a:spLocks noGrp="1"/>
          </p:cNvSpPr>
          <p:nvPr>
            <p:ph type="title"/>
          </p:nvPr>
        </p:nvSpPr>
        <p:spPr/>
        <p:txBody>
          <a:bodyPr>
            <a:normAutofit fontScale="90000"/>
          </a:bodyPr>
          <a:lstStyle/>
          <a:p>
            <a:r>
              <a:rPr lang="pt-PT" dirty="0" smtClean="0"/>
              <a:t>Evolução dos sistemas administrativo britânico e francês </a:t>
            </a:r>
            <a:endParaRPr lang="pt-PT"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pt-PT" dirty="0" smtClean="0"/>
              <a:t>Evolução dos sistemas administrativo britânico e francês </a:t>
            </a:r>
            <a:endParaRPr lang="pt-PT" dirty="0"/>
          </a:p>
        </p:txBody>
      </p:sp>
      <p:sp>
        <p:nvSpPr>
          <p:cNvPr id="3" name="Marcador de Posição do Texto 2"/>
          <p:cNvSpPr>
            <a:spLocks noGrp="1"/>
          </p:cNvSpPr>
          <p:nvPr>
            <p:ph type="body" idx="1"/>
          </p:nvPr>
        </p:nvSpPr>
        <p:spPr/>
        <p:txBody>
          <a:bodyPr/>
          <a:lstStyle/>
          <a:p>
            <a:r>
              <a:rPr lang="pt-PT" dirty="0" smtClean="0"/>
              <a:t>Sistema Francês</a:t>
            </a:r>
          </a:p>
          <a:p>
            <a:endParaRPr lang="pt-PT" dirty="0"/>
          </a:p>
        </p:txBody>
      </p:sp>
      <p:sp>
        <p:nvSpPr>
          <p:cNvPr id="4" name="Marcador de Posição do Texto 3"/>
          <p:cNvSpPr>
            <a:spLocks noGrp="1"/>
          </p:cNvSpPr>
          <p:nvPr>
            <p:ph type="body" sz="half" idx="3"/>
          </p:nvPr>
        </p:nvSpPr>
        <p:spPr/>
        <p:txBody>
          <a:bodyPr/>
          <a:lstStyle/>
          <a:p>
            <a:r>
              <a:rPr lang="pt-PT" dirty="0" smtClean="0"/>
              <a:t>Sistema Britânico</a:t>
            </a:r>
          </a:p>
          <a:p>
            <a:endParaRPr lang="pt-PT" dirty="0"/>
          </a:p>
        </p:txBody>
      </p:sp>
      <p:sp>
        <p:nvSpPr>
          <p:cNvPr id="5" name="Marcador de Posição de Conteúdo 4"/>
          <p:cNvSpPr>
            <a:spLocks noGrp="1"/>
          </p:cNvSpPr>
          <p:nvPr>
            <p:ph sz="quarter" idx="2"/>
          </p:nvPr>
        </p:nvSpPr>
        <p:spPr/>
        <p:txBody>
          <a:bodyPr/>
          <a:lstStyle/>
          <a:p>
            <a:r>
              <a:rPr lang="pt-PT" b="1" dirty="0" smtClean="0">
                <a:solidFill>
                  <a:srgbClr val="FF0000"/>
                </a:solidFill>
              </a:rPr>
              <a:t>Direito regulador da administração</a:t>
            </a:r>
          </a:p>
          <a:p>
            <a:pPr>
              <a:buNone/>
            </a:pPr>
            <a:r>
              <a:rPr lang="pt-PT" dirty="0" smtClean="0"/>
              <a:t>As empresas públicas, alguns serviços públicos de carácter social e cultural passaram a agir nos termos de direito privado (comercial e civil)  </a:t>
            </a:r>
          </a:p>
          <a:p>
            <a:pPr>
              <a:buNone/>
            </a:pPr>
            <a:endParaRPr lang="pt-PT" b="1" dirty="0" smtClean="0">
              <a:solidFill>
                <a:srgbClr val="FF0000"/>
              </a:solidFill>
            </a:endParaRPr>
          </a:p>
        </p:txBody>
      </p:sp>
      <p:sp>
        <p:nvSpPr>
          <p:cNvPr id="6" name="Marcador de Posição de Conteúdo 5"/>
          <p:cNvSpPr>
            <a:spLocks noGrp="1"/>
          </p:cNvSpPr>
          <p:nvPr>
            <p:ph sz="quarter" idx="4"/>
          </p:nvPr>
        </p:nvSpPr>
        <p:spPr/>
        <p:txBody>
          <a:bodyPr>
            <a:normAutofit/>
          </a:bodyPr>
          <a:lstStyle/>
          <a:p>
            <a:r>
              <a:rPr lang="pt-PT" b="1" dirty="0" smtClean="0">
                <a:solidFill>
                  <a:srgbClr val="FF0000"/>
                </a:solidFill>
              </a:rPr>
              <a:t>Direito regulador da administração</a:t>
            </a:r>
          </a:p>
          <a:p>
            <a:pPr>
              <a:buFont typeface="Courier New" pitchFamily="49" charset="0"/>
              <a:buChar char="o"/>
            </a:pPr>
            <a:r>
              <a:rPr lang="pt-PT" dirty="0" smtClean="0"/>
              <a:t>Apareceram milhares de leis administrativas (isto por causa da passagem do estado de direito liberal para o estado social de direito)</a:t>
            </a:r>
            <a:r>
              <a:rPr lang="pt-PT" b="1" dirty="0" smtClean="0">
                <a:solidFill>
                  <a:srgbClr val="FF0000"/>
                </a:solidFill>
              </a:rPr>
              <a:t> </a:t>
            </a:r>
          </a:p>
          <a:p>
            <a:pPr>
              <a:buFont typeface="Courier New" pitchFamily="49" charset="0"/>
              <a:buChar char="o"/>
            </a:pPr>
            <a:endParaRPr lang="pt-PT" dirty="0" smtClean="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pt-PT" dirty="0" smtClean="0"/>
              <a:t>Evolução dos sistemas administrativo britânico e francês </a:t>
            </a:r>
            <a:endParaRPr lang="pt-PT" dirty="0"/>
          </a:p>
        </p:txBody>
      </p:sp>
      <p:sp>
        <p:nvSpPr>
          <p:cNvPr id="3" name="Marcador de Posição do Texto 2"/>
          <p:cNvSpPr>
            <a:spLocks noGrp="1"/>
          </p:cNvSpPr>
          <p:nvPr>
            <p:ph type="body" idx="1"/>
          </p:nvPr>
        </p:nvSpPr>
        <p:spPr/>
        <p:txBody>
          <a:bodyPr/>
          <a:lstStyle/>
          <a:p>
            <a:r>
              <a:rPr lang="pt-PT" dirty="0" smtClean="0"/>
              <a:t>Sistema Francês</a:t>
            </a:r>
          </a:p>
          <a:p>
            <a:endParaRPr lang="pt-PT" dirty="0"/>
          </a:p>
        </p:txBody>
      </p:sp>
      <p:sp>
        <p:nvSpPr>
          <p:cNvPr id="4" name="Marcador de Posição do Texto 3"/>
          <p:cNvSpPr>
            <a:spLocks noGrp="1"/>
          </p:cNvSpPr>
          <p:nvPr>
            <p:ph type="body" sz="half" idx="3"/>
          </p:nvPr>
        </p:nvSpPr>
        <p:spPr/>
        <p:txBody>
          <a:bodyPr/>
          <a:lstStyle/>
          <a:p>
            <a:r>
              <a:rPr lang="pt-PT" dirty="0" smtClean="0"/>
              <a:t>Sistema Britânico</a:t>
            </a:r>
          </a:p>
          <a:p>
            <a:endParaRPr lang="pt-PT" dirty="0"/>
          </a:p>
        </p:txBody>
      </p:sp>
      <p:sp>
        <p:nvSpPr>
          <p:cNvPr id="5" name="Marcador de Posição de Conteúdo 4"/>
          <p:cNvSpPr>
            <a:spLocks noGrp="1"/>
          </p:cNvSpPr>
          <p:nvPr>
            <p:ph sz="quarter" idx="2"/>
          </p:nvPr>
        </p:nvSpPr>
        <p:spPr/>
        <p:txBody>
          <a:bodyPr>
            <a:normAutofit fontScale="92500" lnSpcReduction="10000"/>
          </a:bodyPr>
          <a:lstStyle/>
          <a:p>
            <a:r>
              <a:rPr lang="pt-PT" b="1" dirty="0" smtClean="0">
                <a:solidFill>
                  <a:srgbClr val="FF0000"/>
                </a:solidFill>
              </a:rPr>
              <a:t>Execução das decisões administrativas</a:t>
            </a:r>
          </a:p>
          <a:p>
            <a:pPr>
              <a:buFont typeface="Courier New" pitchFamily="49" charset="0"/>
              <a:buChar char="o"/>
            </a:pPr>
            <a:r>
              <a:rPr lang="pt-PT" dirty="0" smtClean="0"/>
              <a:t>O direito administrativo francês concede aos particulares a possibilidade de obter dos tribunais administrativos a suspensão da eficácia das decisões unilaterais da administração pública.  </a:t>
            </a:r>
            <a:endParaRPr lang="pt-PT" dirty="0"/>
          </a:p>
        </p:txBody>
      </p:sp>
      <p:sp>
        <p:nvSpPr>
          <p:cNvPr id="6" name="Marcador de Posição de Conteúdo 5"/>
          <p:cNvSpPr>
            <a:spLocks noGrp="1"/>
          </p:cNvSpPr>
          <p:nvPr>
            <p:ph sz="quarter" idx="4"/>
          </p:nvPr>
        </p:nvSpPr>
        <p:spPr/>
        <p:txBody>
          <a:bodyPr>
            <a:normAutofit fontScale="62500" lnSpcReduction="20000"/>
          </a:bodyPr>
          <a:lstStyle/>
          <a:p>
            <a:r>
              <a:rPr lang="pt-PT" b="1" dirty="0" smtClean="0">
                <a:solidFill>
                  <a:srgbClr val="FF0000"/>
                </a:solidFill>
              </a:rPr>
              <a:t>Execução das decisões administrativas</a:t>
            </a:r>
          </a:p>
          <a:p>
            <a:pPr>
              <a:buFont typeface="Courier New" pitchFamily="49" charset="0"/>
              <a:buChar char="o"/>
            </a:pPr>
            <a:r>
              <a:rPr lang="pt-PT" sz="2600" dirty="0" smtClean="0"/>
              <a:t>Surgiram os </a:t>
            </a:r>
            <a:r>
              <a:rPr lang="pt-PT" sz="2600" i="1" dirty="0" err="1" smtClean="0">
                <a:solidFill>
                  <a:schemeClr val="accent6"/>
                </a:solidFill>
              </a:rPr>
              <a:t>administrative</a:t>
            </a:r>
            <a:r>
              <a:rPr lang="pt-PT" sz="2600" i="1" dirty="0" smtClean="0">
                <a:solidFill>
                  <a:schemeClr val="accent6"/>
                </a:solidFill>
              </a:rPr>
              <a:t> </a:t>
            </a:r>
            <a:r>
              <a:rPr lang="pt-PT" sz="2600" i="1" dirty="0" err="1" smtClean="0">
                <a:solidFill>
                  <a:schemeClr val="accent6"/>
                </a:solidFill>
              </a:rPr>
              <a:t>tribunals</a:t>
            </a:r>
            <a:r>
              <a:rPr lang="pt-PT" sz="2600" i="1" dirty="0" smtClean="0">
                <a:solidFill>
                  <a:schemeClr val="accent6"/>
                </a:solidFill>
              </a:rPr>
              <a:t> </a:t>
            </a:r>
            <a:r>
              <a:rPr lang="pt-PT" sz="2600" dirty="0" smtClean="0"/>
              <a:t>que não eram verdadeiros tribunais administrativos mas apenas órgãos administrativos independentes, criados junto da administração central, para decidir questões de direito administrativo que a lei manda resolver por critérios de legalidade estrita. As decisões eram tomadas após um </a:t>
            </a:r>
            <a:r>
              <a:rPr lang="pt-PT" sz="2600" i="1" dirty="0" err="1" smtClean="0">
                <a:solidFill>
                  <a:schemeClr val="accent6">
                    <a:lumMod val="75000"/>
                  </a:schemeClr>
                </a:solidFill>
              </a:rPr>
              <a:t>due</a:t>
            </a:r>
            <a:r>
              <a:rPr lang="pt-PT" sz="2600" i="1" dirty="0" smtClean="0">
                <a:solidFill>
                  <a:schemeClr val="accent6">
                    <a:lumMod val="75000"/>
                  </a:schemeClr>
                </a:solidFill>
              </a:rPr>
              <a:t> </a:t>
            </a:r>
            <a:r>
              <a:rPr lang="pt-PT" sz="2600" i="1" dirty="0" err="1" smtClean="0">
                <a:solidFill>
                  <a:schemeClr val="accent6">
                    <a:lumMod val="75000"/>
                  </a:schemeClr>
                </a:solidFill>
              </a:rPr>
              <a:t>process</a:t>
            </a:r>
            <a:r>
              <a:rPr lang="pt-PT" sz="2600" i="1" dirty="0" smtClean="0">
                <a:solidFill>
                  <a:schemeClr val="accent6">
                    <a:lumMod val="75000"/>
                  </a:schemeClr>
                </a:solidFill>
              </a:rPr>
              <a:t> </a:t>
            </a:r>
            <a:r>
              <a:rPr lang="pt-PT" sz="2600" i="1" dirty="0" err="1" smtClean="0">
                <a:solidFill>
                  <a:schemeClr val="accent6">
                    <a:lumMod val="75000"/>
                  </a:schemeClr>
                </a:solidFill>
              </a:rPr>
              <a:t>of</a:t>
            </a:r>
            <a:r>
              <a:rPr lang="pt-PT" sz="2600" i="1" dirty="0" smtClean="0">
                <a:solidFill>
                  <a:schemeClr val="accent6">
                    <a:lumMod val="75000"/>
                  </a:schemeClr>
                </a:solidFill>
              </a:rPr>
              <a:t> </a:t>
            </a:r>
            <a:r>
              <a:rPr lang="pt-PT" sz="2600" i="1" dirty="0" err="1" smtClean="0">
                <a:solidFill>
                  <a:schemeClr val="accent6">
                    <a:lumMod val="75000"/>
                  </a:schemeClr>
                </a:solidFill>
              </a:rPr>
              <a:t>law</a:t>
            </a:r>
            <a:r>
              <a:rPr lang="pt-PT" sz="2600" i="1" dirty="0" smtClean="0">
                <a:solidFill>
                  <a:schemeClr val="accent6">
                    <a:lumMod val="75000"/>
                  </a:schemeClr>
                </a:solidFill>
              </a:rPr>
              <a:t>  </a:t>
            </a:r>
            <a:r>
              <a:rPr lang="pt-PT" sz="2600" dirty="0" smtClean="0">
                <a:solidFill>
                  <a:schemeClr val="accent6">
                    <a:lumMod val="75000"/>
                  </a:schemeClr>
                </a:solidFill>
              </a:rPr>
              <a:t>(</a:t>
            </a:r>
            <a:r>
              <a:rPr lang="pt-PT" sz="2600" dirty="0" smtClean="0"/>
              <a:t>o devido processo legal) e eram pois obrigatórias para os particulares não carecendo de confirmação judicial.</a:t>
            </a:r>
            <a:endParaRPr lang="pt-PT" sz="2600" b="1"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pt-PT" dirty="0" smtClean="0"/>
              <a:t>Evolução dos sistemas administrativo britânico e francês </a:t>
            </a:r>
            <a:endParaRPr lang="pt-PT" dirty="0"/>
          </a:p>
        </p:txBody>
      </p:sp>
      <p:sp>
        <p:nvSpPr>
          <p:cNvPr id="3" name="Marcador de Posição do Texto 2"/>
          <p:cNvSpPr>
            <a:spLocks noGrp="1"/>
          </p:cNvSpPr>
          <p:nvPr>
            <p:ph type="body" idx="1"/>
          </p:nvPr>
        </p:nvSpPr>
        <p:spPr/>
        <p:txBody>
          <a:bodyPr/>
          <a:lstStyle/>
          <a:p>
            <a:r>
              <a:rPr lang="pt-PT" dirty="0" smtClean="0"/>
              <a:t>Sistema francês</a:t>
            </a:r>
            <a:endParaRPr lang="pt-PT" dirty="0"/>
          </a:p>
        </p:txBody>
      </p:sp>
      <p:sp>
        <p:nvSpPr>
          <p:cNvPr id="4" name="Marcador de Posição do Texto 3"/>
          <p:cNvSpPr>
            <a:spLocks noGrp="1"/>
          </p:cNvSpPr>
          <p:nvPr>
            <p:ph type="body" sz="half" idx="3"/>
          </p:nvPr>
        </p:nvSpPr>
        <p:spPr/>
        <p:txBody>
          <a:bodyPr>
            <a:normAutofit fontScale="92500" lnSpcReduction="10000"/>
          </a:bodyPr>
          <a:lstStyle/>
          <a:p>
            <a:endParaRPr lang="pt-PT" dirty="0" smtClean="0"/>
          </a:p>
          <a:p>
            <a:r>
              <a:rPr lang="pt-PT" dirty="0" smtClean="0"/>
              <a:t>Sistema Britânico</a:t>
            </a:r>
          </a:p>
          <a:p>
            <a:endParaRPr lang="pt-PT" dirty="0"/>
          </a:p>
        </p:txBody>
      </p:sp>
      <p:sp>
        <p:nvSpPr>
          <p:cNvPr id="5" name="Marcador de Posição de Conteúdo 4"/>
          <p:cNvSpPr>
            <a:spLocks noGrp="1"/>
          </p:cNvSpPr>
          <p:nvPr>
            <p:ph sz="quarter" idx="2"/>
          </p:nvPr>
        </p:nvSpPr>
        <p:spPr/>
        <p:txBody>
          <a:bodyPr>
            <a:normAutofit fontScale="85000" lnSpcReduction="20000"/>
          </a:bodyPr>
          <a:lstStyle/>
          <a:p>
            <a:r>
              <a:rPr lang="pt-PT" b="1" dirty="0" smtClean="0">
                <a:solidFill>
                  <a:srgbClr val="FF0000"/>
                </a:solidFill>
              </a:rPr>
              <a:t>Garantias jurídicas dos particulares</a:t>
            </a:r>
          </a:p>
          <a:p>
            <a:pPr>
              <a:buFont typeface="Courier New" pitchFamily="49" charset="0"/>
              <a:buChar char="o"/>
            </a:pPr>
            <a:r>
              <a:rPr lang="pt-PT" dirty="0" smtClean="0"/>
              <a:t> os tribunais administrativos já podem ir mais longe do que a mera anulação de actos ilegais (podem, por exemplo, em matéria de execução das suas próprias sentenças que declarem o comportamento devido pela administrativo, sob pena de ilicitude, dos actos dos órgãos e agentes que desobedeçam)  </a:t>
            </a:r>
            <a:endParaRPr lang="pt-PT" dirty="0"/>
          </a:p>
        </p:txBody>
      </p:sp>
      <p:sp>
        <p:nvSpPr>
          <p:cNvPr id="6" name="Marcador de Posição de Conteúdo 5"/>
          <p:cNvSpPr>
            <a:spLocks noGrp="1"/>
          </p:cNvSpPr>
          <p:nvPr>
            <p:ph sz="quarter" idx="4"/>
          </p:nvPr>
        </p:nvSpPr>
        <p:spPr/>
        <p:txBody>
          <a:bodyPr>
            <a:normAutofit fontScale="85000" lnSpcReduction="10000"/>
          </a:bodyPr>
          <a:lstStyle/>
          <a:p>
            <a:r>
              <a:rPr lang="pt-PT" b="1" dirty="0" smtClean="0">
                <a:solidFill>
                  <a:srgbClr val="FF0000"/>
                </a:solidFill>
              </a:rPr>
              <a:t>Garantias jurídicas dos particulares </a:t>
            </a:r>
          </a:p>
          <a:p>
            <a:pPr>
              <a:buFont typeface="Courier New" pitchFamily="49" charset="0"/>
              <a:buChar char="o"/>
            </a:pPr>
            <a:r>
              <a:rPr lang="pt-PT" dirty="0" smtClean="0"/>
              <a:t>A garantia dos administrados fica bastante limitado quando se trata do exercício, pela administração, de poderes discricionários. É que em Inglaterra os tribunais não podem, via de regra, substituir-se à administração no exercício dos poderes discricionários que a lei lhe atribui.          </a:t>
            </a:r>
            <a:endParaRPr lang="pt-PT"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fluência">
  <a:themeElements>
    <a:clrScheme name="Confluência">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fluência">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fluência">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1802</TotalTime>
  <Words>1969</Words>
  <Application>Microsoft Office PowerPoint</Application>
  <PresentationFormat>Apresentação no Ecrã (4:3)</PresentationFormat>
  <Paragraphs>144</Paragraphs>
  <Slides>32</Slides>
  <Notes>0</Notes>
  <HiddenSlides>0</HiddenSlides>
  <MMClips>0</MMClips>
  <ScaleCrop>false</ScaleCrop>
  <HeadingPairs>
    <vt:vector size="4" baseType="variant">
      <vt:variant>
        <vt:lpstr>Tema</vt:lpstr>
      </vt:variant>
      <vt:variant>
        <vt:i4>1</vt:i4>
      </vt:variant>
      <vt:variant>
        <vt:lpstr>Títulos dos diapositivos</vt:lpstr>
      </vt:variant>
      <vt:variant>
        <vt:i4>32</vt:i4>
      </vt:variant>
    </vt:vector>
  </HeadingPairs>
  <TitlesOfParts>
    <vt:vector size="33" baseType="lpstr">
      <vt:lpstr>Confluência</vt:lpstr>
      <vt:lpstr>Conceito de administração </vt:lpstr>
      <vt:lpstr>Necessidades colectivas </vt:lpstr>
      <vt:lpstr>Necessidades colectivas </vt:lpstr>
      <vt:lpstr>Necessidades colectivas</vt:lpstr>
      <vt:lpstr>Os vários sentidos da expressão “administração pública” </vt:lpstr>
      <vt:lpstr>Administração publica em sentido orgânico </vt:lpstr>
      <vt:lpstr>Administração pública em sentido material ou funcional. </vt:lpstr>
      <vt:lpstr>Os sistemas administrativos </vt:lpstr>
      <vt:lpstr>Sistema administrativo tradicional </vt:lpstr>
      <vt:lpstr>Sistema administrativo tradicional</vt:lpstr>
      <vt:lpstr>Sistema administrativo tradicional.</vt:lpstr>
      <vt:lpstr>Sistema administrativo tradicional. </vt:lpstr>
      <vt:lpstr>Sistema administrativo tradicional </vt:lpstr>
      <vt:lpstr>Sistema administrativo de tipo britânico (administração judiciária)   </vt:lpstr>
      <vt:lpstr>Sistema administrativo de tipo britânico (administração judiciária) </vt:lpstr>
      <vt:lpstr>Sistema administrativo de tipo britânico (administração judiciária) </vt:lpstr>
      <vt:lpstr>Sistema administrativo de tipo britânico (administração judiciária) </vt:lpstr>
      <vt:lpstr>Sistema administrativo de tipo britânico (administração judiciária) </vt:lpstr>
      <vt:lpstr>Sistema administrativo de tipo francês (administração executiva) </vt:lpstr>
      <vt:lpstr>Sistema administrativo de tipo francês (administração executiva) </vt:lpstr>
      <vt:lpstr>Sistema administrativo de tipo francês (administração executiva) </vt:lpstr>
      <vt:lpstr>Sistema administrativo de tipo francês (administração executiva) </vt:lpstr>
      <vt:lpstr>Sistema administrativo de tipo francês (administração executiva) </vt:lpstr>
      <vt:lpstr>Sistema administrativo de tipo francês (administração executiva) </vt:lpstr>
      <vt:lpstr>Confronto entre os dois sistemas </vt:lpstr>
      <vt:lpstr>Confronto entre os dois sistemas </vt:lpstr>
      <vt:lpstr>Evolução dos sistemas administrativo britânico e francês </vt:lpstr>
      <vt:lpstr>Evolução dos sistemas administrativo britânico e francês </vt:lpstr>
      <vt:lpstr>Evolução dos sistemas administrativo britânico e francês </vt:lpstr>
      <vt:lpstr>Evolução dos sistemas administrativo britânico e francês </vt:lpstr>
      <vt:lpstr>Evolução dos sistemas administrativo britânico e francês </vt:lpstr>
      <vt:lpstr>Evolução dos sistemas administrativo britânico e francês </vt:lpstr>
    </vt:vector>
  </TitlesOfParts>
  <Company>Hewlett-Packard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Conceito de administração</dc:title>
  <dc:creator>hp</dc:creator>
  <cp:lastModifiedBy>Suely</cp:lastModifiedBy>
  <cp:revision>152</cp:revision>
  <dcterms:created xsi:type="dcterms:W3CDTF">2010-11-14T14:31:54Z</dcterms:created>
  <dcterms:modified xsi:type="dcterms:W3CDTF">2011-02-08T01:42:11Z</dcterms:modified>
</cp:coreProperties>
</file>