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4"/>
  </p:notesMasterIdLst>
  <p:sldIdLst>
    <p:sldId id="256" r:id="rId2"/>
    <p:sldId id="257" r:id="rId3"/>
    <p:sldId id="258" r:id="rId4"/>
    <p:sldId id="259" r:id="rId5"/>
    <p:sldId id="302" r:id="rId6"/>
    <p:sldId id="303" r:id="rId7"/>
    <p:sldId id="304" r:id="rId8"/>
    <p:sldId id="305" r:id="rId9"/>
    <p:sldId id="306" r:id="rId10"/>
    <p:sldId id="307" r:id="rId11"/>
    <p:sldId id="308" r:id="rId12"/>
    <p:sldId id="310" r:id="rId13"/>
    <p:sldId id="311" r:id="rId14"/>
    <p:sldId id="312" r:id="rId15"/>
    <p:sldId id="327" r:id="rId16"/>
    <p:sldId id="313" r:id="rId17"/>
    <p:sldId id="314" r:id="rId18"/>
    <p:sldId id="315" r:id="rId19"/>
    <p:sldId id="316" r:id="rId20"/>
    <p:sldId id="317" r:id="rId21"/>
    <p:sldId id="318" r:id="rId22"/>
    <p:sldId id="319" r:id="rId23"/>
    <p:sldId id="320" r:id="rId24"/>
    <p:sldId id="328" r:id="rId25"/>
    <p:sldId id="321" r:id="rId26"/>
    <p:sldId id="332" r:id="rId27"/>
    <p:sldId id="329" r:id="rId28"/>
    <p:sldId id="331" r:id="rId29"/>
    <p:sldId id="322" r:id="rId30"/>
    <p:sldId id="333" r:id="rId31"/>
    <p:sldId id="323" r:id="rId32"/>
    <p:sldId id="324" r:id="rId33"/>
  </p:sldIdLst>
  <p:sldSz cx="9144000" cy="6858000" type="screen4x3"/>
  <p:notesSz cx="6858000" cy="9144000"/>
  <p:defaultTextStyle>
    <a:defPPr>
      <a:defRPr lang="pt-PT"/>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22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pt-PT"/>
          </a:p>
        </p:txBody>
      </p:sp>
      <p:sp>
        <p:nvSpPr>
          <p:cNvPr id="3" name="Marcador de Posição da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8116F0E-79CC-4950-9031-E5421914A766}" type="datetimeFigureOut">
              <a:rPr lang="pt-PT"/>
              <a:pPr>
                <a:defRPr/>
              </a:pPr>
              <a:t>29-03-2014</a:t>
            </a:fld>
            <a:endParaRPr lang="pt-PT"/>
          </a:p>
        </p:txBody>
      </p:sp>
      <p:sp>
        <p:nvSpPr>
          <p:cNvPr id="4" name="Marcador de Posição da Imagem do Diapositivo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pt-PT" noProof="0"/>
          </a:p>
        </p:txBody>
      </p:sp>
      <p:sp>
        <p:nvSpPr>
          <p:cNvPr id="5" name="Marcador de Posição de Nota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PT" noProof="0" smtClean="0"/>
              <a:t>Clique para editar os estilos</a:t>
            </a:r>
          </a:p>
          <a:p>
            <a:pPr lvl="1"/>
            <a:r>
              <a:rPr lang="pt-PT" noProof="0" smtClean="0"/>
              <a:t>Segundo nível</a:t>
            </a:r>
          </a:p>
          <a:p>
            <a:pPr lvl="2"/>
            <a:r>
              <a:rPr lang="pt-PT" noProof="0" smtClean="0"/>
              <a:t>Terceiro nível</a:t>
            </a:r>
          </a:p>
          <a:p>
            <a:pPr lvl="3"/>
            <a:r>
              <a:rPr lang="pt-PT" noProof="0" smtClean="0"/>
              <a:t>Quarto nível</a:t>
            </a:r>
          </a:p>
          <a:p>
            <a:pPr lvl="4"/>
            <a:r>
              <a:rPr lang="pt-PT" noProof="0" smtClean="0"/>
              <a:t>Quinto nível</a:t>
            </a:r>
            <a:endParaRPr lang="pt-PT" noProof="0"/>
          </a:p>
        </p:txBody>
      </p:sp>
      <p:sp>
        <p:nvSpPr>
          <p:cNvPr id="6" name="Marcador de Posição do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pt-PT"/>
          </a:p>
        </p:txBody>
      </p:sp>
      <p:sp>
        <p:nvSpPr>
          <p:cNvPr id="7" name="Marcador de Posição do Número do Diapositivo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7876C635-4822-48A1-AB1E-969614ABF9DC}" type="slidenum">
              <a:rPr lang="pt-PT"/>
              <a:pPr>
                <a:defRPr/>
              </a:pPr>
              <a:t>‹nº›</a:t>
            </a:fld>
            <a:endParaRPr lang="pt-P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1741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1741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CC1513-29FA-4D10-A535-D450C21FA20E}" type="slidenum">
              <a:rPr lang="pt-PT"/>
              <a:pPr fontAlgn="base">
                <a:spcBef>
                  <a:spcPct val="0"/>
                </a:spcBef>
                <a:spcAft>
                  <a:spcPct val="0"/>
                </a:spcAft>
                <a:defRPr/>
              </a:pPr>
              <a:t>3</a:t>
            </a:fld>
            <a:endParaRPr lang="pt-P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584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3789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9A5E10-F535-475F-9016-960BBD41C7D3}" type="slidenum">
              <a:rPr lang="pt-PT"/>
              <a:pPr fontAlgn="base">
                <a:spcBef>
                  <a:spcPct val="0"/>
                </a:spcBef>
                <a:spcAft>
                  <a:spcPct val="0"/>
                </a:spcAft>
                <a:defRPr/>
              </a:pPr>
              <a:t>12</a:t>
            </a:fld>
            <a:endParaRPr lang="pt-P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789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3993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AB8930E-063F-4D2A-87FA-6E2CB4F057E6}" type="slidenum">
              <a:rPr lang="pt-PT"/>
              <a:pPr fontAlgn="base">
                <a:spcBef>
                  <a:spcPct val="0"/>
                </a:spcBef>
                <a:spcAft>
                  <a:spcPct val="0"/>
                </a:spcAft>
                <a:defRPr/>
              </a:pPr>
              <a:t>13</a:t>
            </a:fld>
            <a:endParaRPr lang="pt-P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993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198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E911DFD-228E-46ED-B161-A38F0CE3C5EE}" type="slidenum">
              <a:rPr lang="pt-PT"/>
              <a:pPr fontAlgn="base">
                <a:spcBef>
                  <a:spcPct val="0"/>
                </a:spcBef>
                <a:spcAft>
                  <a:spcPct val="0"/>
                </a:spcAft>
                <a:defRPr/>
              </a:pPr>
              <a:t>14</a:t>
            </a:fld>
            <a:endParaRPr lang="pt-P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4198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1987"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090F7149-44FC-4ACA-8073-68CFAD4911F6}" type="slidenum">
              <a:rPr lang="pt-PT" sz="1200">
                <a:latin typeface="Calibri" pitchFamily="34" charset="0"/>
              </a:rPr>
              <a:pPr algn="r"/>
              <a:t>15</a:t>
            </a:fld>
            <a:endParaRPr lang="pt-PT" sz="120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4403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403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A8FF6B-A70F-4B5C-A9E6-65A3BBD2E5EE}" type="slidenum">
              <a:rPr lang="pt-PT"/>
              <a:pPr fontAlgn="base">
                <a:spcBef>
                  <a:spcPct val="0"/>
                </a:spcBef>
                <a:spcAft>
                  <a:spcPct val="0"/>
                </a:spcAft>
                <a:defRPr/>
              </a:pPr>
              <a:t>16</a:t>
            </a:fld>
            <a:endParaRPr lang="pt-P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4608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608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C2C8451-F2FF-4DB4-893B-07DA4FC7A8D7}" type="slidenum">
              <a:rPr lang="pt-PT"/>
              <a:pPr fontAlgn="base">
                <a:spcBef>
                  <a:spcPct val="0"/>
                </a:spcBef>
                <a:spcAft>
                  <a:spcPct val="0"/>
                </a:spcAft>
                <a:defRPr/>
              </a:pPr>
              <a:t>17</a:t>
            </a:fld>
            <a:endParaRPr lang="pt-PT"/>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4813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813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D26C952-4567-49F4-BB47-BB4B11A9EEAD}" type="slidenum">
              <a:rPr lang="pt-PT"/>
              <a:pPr fontAlgn="base">
                <a:spcBef>
                  <a:spcPct val="0"/>
                </a:spcBef>
                <a:spcAft>
                  <a:spcPct val="0"/>
                </a:spcAft>
                <a:defRPr/>
              </a:pPr>
              <a:t>18</a:t>
            </a:fld>
            <a:endParaRPr lang="pt-PT"/>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017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017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10D86F1-53DA-44B1-A6D2-1628722ADE8B}" type="slidenum">
              <a:rPr lang="pt-PT"/>
              <a:pPr fontAlgn="base">
                <a:spcBef>
                  <a:spcPct val="0"/>
                </a:spcBef>
                <a:spcAft>
                  <a:spcPct val="0"/>
                </a:spcAft>
                <a:defRPr/>
              </a:pPr>
              <a:t>19</a:t>
            </a:fld>
            <a:endParaRPr lang="pt-PT"/>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222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222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D6151F-77A7-4F68-9290-7F9B2556F7D5}" type="slidenum">
              <a:rPr lang="pt-PT"/>
              <a:pPr fontAlgn="base">
                <a:spcBef>
                  <a:spcPct val="0"/>
                </a:spcBef>
                <a:spcAft>
                  <a:spcPct val="0"/>
                </a:spcAft>
                <a:defRPr/>
              </a:pPr>
              <a:t>20</a:t>
            </a:fld>
            <a:endParaRPr lang="pt-PT"/>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427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427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0D47EE-5C79-45B5-9D81-7CC145FEECFD}" type="slidenum">
              <a:rPr lang="pt-PT"/>
              <a:pPr fontAlgn="base">
                <a:spcBef>
                  <a:spcPct val="0"/>
                </a:spcBef>
                <a:spcAft>
                  <a:spcPct val="0"/>
                </a:spcAft>
                <a:defRPr/>
              </a:pPr>
              <a:t>21</a:t>
            </a:fld>
            <a:endParaRPr lang="pt-P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1945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1945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B579778-8E61-49B2-B450-CC38E8420197}" type="slidenum">
              <a:rPr lang="pt-PT"/>
              <a:pPr fontAlgn="base">
                <a:spcBef>
                  <a:spcPct val="0"/>
                </a:spcBef>
                <a:spcAft>
                  <a:spcPct val="0"/>
                </a:spcAft>
                <a:defRPr/>
              </a:pPr>
              <a:t>4</a:t>
            </a:fld>
            <a:endParaRPr lang="pt-P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632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632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777DD7E-BC9D-45D5-9910-8282723D6CBE}" type="slidenum">
              <a:rPr lang="pt-PT"/>
              <a:pPr fontAlgn="base">
                <a:spcBef>
                  <a:spcPct val="0"/>
                </a:spcBef>
                <a:spcAft>
                  <a:spcPct val="0"/>
                </a:spcAft>
                <a:defRPr/>
              </a:pPr>
              <a:t>22</a:t>
            </a:fld>
            <a:endParaRPr lang="pt-PT"/>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837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837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3DD30C-1F6B-42DD-93D9-E60AF77CC015}" type="slidenum">
              <a:rPr lang="pt-PT"/>
              <a:pPr fontAlgn="base">
                <a:spcBef>
                  <a:spcPct val="0"/>
                </a:spcBef>
                <a:spcAft>
                  <a:spcPct val="0"/>
                </a:spcAft>
                <a:defRPr/>
              </a:pPr>
              <a:t>23</a:t>
            </a:fld>
            <a:endParaRPr lang="pt-PT"/>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041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0419"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E9369C80-76AC-4219-A4E2-23994B4020B0}" type="slidenum">
              <a:rPr lang="pt-PT" sz="1200">
                <a:latin typeface="Calibri" pitchFamily="34" charset="0"/>
              </a:rPr>
              <a:pPr algn="r"/>
              <a:t>24</a:t>
            </a:fld>
            <a:endParaRPr lang="pt-PT" sz="1200">
              <a:latin typeface="Calibri"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246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041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5AE0636-887F-4C3E-BD32-35034038E46D}" type="slidenum">
              <a:rPr lang="pt-PT"/>
              <a:pPr fontAlgn="base">
                <a:spcBef>
                  <a:spcPct val="0"/>
                </a:spcBef>
                <a:spcAft>
                  <a:spcPct val="0"/>
                </a:spcAft>
                <a:defRPr/>
              </a:pPr>
              <a:t>25</a:t>
            </a:fld>
            <a:endParaRPr lang="pt-PT"/>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451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0419" name="Marcador de Posição do Número do Diapositivo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915DE283-C891-4D66-B140-5090393CF59E}" type="slidenum">
              <a:rPr lang="pt-PT" sz="1200">
                <a:latin typeface="+mn-lt"/>
              </a:rPr>
              <a:pPr algn="r">
                <a:defRPr/>
              </a:pPr>
              <a:t>26</a:t>
            </a:fld>
            <a:endParaRPr lang="pt-PT" sz="1200">
              <a:latin typeface="+mn-lt"/>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656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6563"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799819FE-F2DC-420E-A4B6-6848C3E8A910}" type="slidenum">
              <a:rPr lang="pt-PT" sz="1200">
                <a:latin typeface="Calibri" pitchFamily="34" charset="0"/>
              </a:rPr>
              <a:pPr algn="r"/>
              <a:t>27</a:t>
            </a:fld>
            <a:endParaRPr lang="pt-PT" sz="1200">
              <a:latin typeface="Calibr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861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8611"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20550A64-3728-4422-96D4-983292B9AE37}" type="slidenum">
              <a:rPr lang="pt-PT" sz="1200">
                <a:latin typeface="Calibri" pitchFamily="34" charset="0"/>
              </a:rPr>
              <a:pPr algn="r"/>
              <a:t>28</a:t>
            </a:fld>
            <a:endParaRPr lang="pt-PT" sz="1200">
              <a:latin typeface="Calibri"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065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246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273843C-F15D-43B7-85C7-6095114FA170}" type="slidenum">
              <a:rPr lang="pt-PT"/>
              <a:pPr fontAlgn="base">
                <a:spcBef>
                  <a:spcPct val="0"/>
                </a:spcBef>
                <a:spcAft>
                  <a:spcPct val="0"/>
                </a:spcAft>
                <a:defRPr/>
              </a:pPr>
              <a:t>29</a:t>
            </a:fld>
            <a:endParaRPr lang="pt-PT"/>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270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2467" name="Marcador de Posição do Número do Diapositivo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3A00B005-3506-4194-915F-42CD9E715D4D}" type="slidenum">
              <a:rPr lang="pt-PT" sz="1200">
                <a:latin typeface="+mn-lt"/>
              </a:rPr>
              <a:pPr algn="r">
                <a:defRPr/>
              </a:pPr>
              <a:t>30</a:t>
            </a:fld>
            <a:endParaRPr lang="pt-PT" sz="1200">
              <a:latin typeface="+mn-lt"/>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475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451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75D58C0-7E90-4234-9931-D98936CC2E35}" type="slidenum">
              <a:rPr lang="pt-PT"/>
              <a:pPr fontAlgn="base">
                <a:spcBef>
                  <a:spcPct val="0"/>
                </a:spcBef>
                <a:spcAft>
                  <a:spcPct val="0"/>
                </a:spcAft>
                <a:defRPr/>
              </a:pPr>
              <a:t>31</a:t>
            </a:fld>
            <a:endParaRPr lang="pt-P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150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150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2047868-D155-4332-AE69-D13FA693F096}" type="slidenum">
              <a:rPr lang="pt-PT"/>
              <a:pPr fontAlgn="base">
                <a:spcBef>
                  <a:spcPct val="0"/>
                </a:spcBef>
                <a:spcAft>
                  <a:spcPct val="0"/>
                </a:spcAft>
                <a:defRPr/>
              </a:pPr>
              <a:t>5</a:t>
            </a:fld>
            <a:endParaRPr lang="pt-PT"/>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680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656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C48E3E-E614-4D84-83DE-29F5B87260B1}" type="slidenum">
              <a:rPr lang="pt-PT"/>
              <a:pPr fontAlgn="base">
                <a:spcBef>
                  <a:spcPct val="0"/>
                </a:spcBef>
                <a:spcAft>
                  <a:spcPct val="0"/>
                </a:spcAft>
                <a:defRPr/>
              </a:pPr>
              <a:t>32</a:t>
            </a:fld>
            <a:endParaRPr lang="pt-P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355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355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0E2662-1BA0-4FCF-A63C-D191D8E52167}" type="slidenum">
              <a:rPr lang="pt-PT"/>
              <a:pPr fontAlgn="base">
                <a:spcBef>
                  <a:spcPct val="0"/>
                </a:spcBef>
                <a:spcAft>
                  <a:spcPct val="0"/>
                </a:spcAft>
                <a:defRPr/>
              </a:pPr>
              <a:t>6</a:t>
            </a:fld>
            <a:endParaRPr lang="pt-P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560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560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D2834E5-134C-42A4-9267-7D24961D7C14}" type="slidenum">
              <a:rPr lang="pt-PT"/>
              <a:pPr fontAlgn="base">
                <a:spcBef>
                  <a:spcPct val="0"/>
                </a:spcBef>
                <a:spcAft>
                  <a:spcPct val="0"/>
                </a:spcAft>
                <a:defRPr/>
              </a:pPr>
              <a:t>7</a:t>
            </a:fld>
            <a:endParaRPr lang="pt-P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765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765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1B02DB8-C51D-48FC-BFBC-B626AE5B2C07}" type="slidenum">
              <a:rPr lang="pt-PT"/>
              <a:pPr fontAlgn="base">
                <a:spcBef>
                  <a:spcPct val="0"/>
                </a:spcBef>
                <a:spcAft>
                  <a:spcPct val="0"/>
                </a:spcAft>
                <a:defRPr/>
              </a:pPr>
              <a:t>8</a:t>
            </a:fld>
            <a:endParaRPr lang="pt-P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969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969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4E6694F-1623-4D38-BEA9-88695F559137}" type="slidenum">
              <a:rPr lang="pt-PT"/>
              <a:pPr fontAlgn="base">
                <a:spcBef>
                  <a:spcPct val="0"/>
                </a:spcBef>
                <a:spcAft>
                  <a:spcPct val="0"/>
                </a:spcAft>
                <a:defRPr/>
              </a:pPr>
              <a:t>9</a:t>
            </a:fld>
            <a:endParaRPr lang="pt-P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174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3174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07FA1D-0C86-43CC-A16E-4C494D5D6A43}" type="slidenum">
              <a:rPr lang="pt-PT"/>
              <a:pPr fontAlgn="base">
                <a:spcBef>
                  <a:spcPct val="0"/>
                </a:spcBef>
                <a:spcAft>
                  <a:spcPct val="0"/>
                </a:spcAft>
                <a:defRPr/>
              </a:pPr>
              <a:t>10</a:t>
            </a:fld>
            <a:endParaRPr lang="pt-P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379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3379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EEBD9A-4638-4CAA-822B-866342431707}" type="slidenum">
              <a:rPr lang="pt-PT"/>
              <a:pPr fontAlgn="base">
                <a:spcBef>
                  <a:spcPct val="0"/>
                </a:spcBef>
                <a:spcAft>
                  <a:spcPct val="0"/>
                </a:spcAft>
                <a:defRPr/>
              </a:pPr>
              <a:t>11</a:t>
            </a:fld>
            <a:endParaRPr lang="pt-P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lvl1pPr>
              <a:defRPr/>
            </a:lvl1pPr>
          </a:lstStyle>
          <a:p>
            <a:pPr>
              <a:defRPr/>
            </a:pPr>
            <a:fld id="{4EC94AB5-1AAC-44FC-B5EC-290EF70395D8}" type="datetime1">
              <a:rPr lang="pt-PT"/>
              <a:pPr>
                <a:defRPr/>
              </a:pPr>
              <a:t>29-03-2014</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BEF82E7F-3914-4249-B9F5-BADF4DEAB583}" type="slidenum">
              <a:rPr lang="pt-PT"/>
              <a:pPr>
                <a:defRPr/>
              </a:pPr>
              <a:t>‹nº›</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78F0CA96-DF75-4B9C-83DF-B1F29AA5BA55}" type="datetime1">
              <a:rPr lang="pt-PT"/>
              <a:pPr>
                <a:defRPr/>
              </a:pPr>
              <a:t>29-03-2014</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D3680B18-DCD9-4238-BE89-D25E543255EA}" type="slidenum">
              <a:rPr lang="pt-PT"/>
              <a:pPr>
                <a:defRPr/>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BE9D9588-5B5D-4D66-B22C-F03CA14A59D9}" type="datetime1">
              <a:rPr lang="pt-PT"/>
              <a:pPr>
                <a:defRPr/>
              </a:pPr>
              <a:t>29-03-2014</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344B0072-7E9A-4889-9240-1F1A1E1E9C03}" type="slidenum">
              <a:rPr lang="pt-PT"/>
              <a:pPr>
                <a:defRPr/>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F70FE35F-6EAF-4DF9-8B6A-116670142458}" type="datetime1">
              <a:rPr lang="pt-PT"/>
              <a:pPr>
                <a:defRPr/>
              </a:pPr>
              <a:t>29-03-2014</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7E9108A9-0F21-4EE4-8BF0-C98A0934E927}" type="slidenum">
              <a:rPr lang="pt-PT"/>
              <a:pPr>
                <a:defRPr/>
              </a:pPr>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lvl1pPr>
              <a:defRPr/>
            </a:lvl1pPr>
          </a:lstStyle>
          <a:p>
            <a:pPr>
              <a:defRPr/>
            </a:pPr>
            <a:fld id="{C22891A3-E0B7-4732-AFC9-A087E3C655F6}" type="datetime1">
              <a:rPr lang="pt-PT"/>
              <a:pPr>
                <a:defRPr/>
              </a:pPr>
              <a:t>29-03-2014</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51DE14CE-40A1-4432-BE5B-ECEC386D86FD}" type="slidenum">
              <a:rPr lang="pt-PT"/>
              <a:pPr>
                <a:defRPr/>
              </a:pPr>
              <a:t>‹nº›</a:t>
            </a:fld>
            <a:endParaRPr lang="pt-P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3"/>
          <p:cNvSpPr>
            <a:spLocks noGrp="1"/>
          </p:cNvSpPr>
          <p:nvPr>
            <p:ph type="dt" sz="half" idx="10"/>
          </p:nvPr>
        </p:nvSpPr>
        <p:spPr/>
        <p:txBody>
          <a:bodyPr/>
          <a:lstStyle>
            <a:lvl1pPr>
              <a:defRPr/>
            </a:lvl1pPr>
          </a:lstStyle>
          <a:p>
            <a:pPr>
              <a:defRPr/>
            </a:pPr>
            <a:fld id="{4F7937B5-2B02-4AD6-B3B5-2F8471C9DB20}" type="datetime1">
              <a:rPr lang="pt-PT"/>
              <a:pPr>
                <a:defRPr/>
              </a:pPr>
              <a:t>29-03-2014</a:t>
            </a:fld>
            <a:endParaRPr lang="pt-PT"/>
          </a:p>
        </p:txBody>
      </p:sp>
      <p:sp>
        <p:nvSpPr>
          <p:cNvPr id="6"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7" name="Marcador de Posição do Número do Diapositivo 5"/>
          <p:cNvSpPr>
            <a:spLocks noGrp="1"/>
          </p:cNvSpPr>
          <p:nvPr>
            <p:ph type="sldNum" sz="quarter" idx="12"/>
          </p:nvPr>
        </p:nvSpPr>
        <p:spPr/>
        <p:txBody>
          <a:bodyPr/>
          <a:lstStyle>
            <a:lvl1pPr>
              <a:defRPr/>
            </a:lvl1pPr>
          </a:lstStyle>
          <a:p>
            <a:pPr>
              <a:defRPr/>
            </a:pPr>
            <a:fld id="{8DDEC603-D16A-4360-97E3-0BB940620288}" type="slidenum">
              <a:rPr lang="pt-PT"/>
              <a:pPr>
                <a:defRPr/>
              </a:pPr>
              <a:t>‹nº›</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3"/>
          <p:cNvSpPr>
            <a:spLocks noGrp="1"/>
          </p:cNvSpPr>
          <p:nvPr>
            <p:ph type="dt" sz="half" idx="10"/>
          </p:nvPr>
        </p:nvSpPr>
        <p:spPr/>
        <p:txBody>
          <a:bodyPr/>
          <a:lstStyle>
            <a:lvl1pPr>
              <a:defRPr/>
            </a:lvl1pPr>
          </a:lstStyle>
          <a:p>
            <a:pPr>
              <a:defRPr/>
            </a:pPr>
            <a:fld id="{9FF43D56-CDE3-4485-8B36-F71516D71CFE}" type="datetime1">
              <a:rPr lang="pt-PT"/>
              <a:pPr>
                <a:defRPr/>
              </a:pPr>
              <a:t>29-03-2014</a:t>
            </a:fld>
            <a:endParaRPr lang="pt-PT"/>
          </a:p>
        </p:txBody>
      </p:sp>
      <p:sp>
        <p:nvSpPr>
          <p:cNvPr id="8"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9" name="Marcador de Posição do Número do Diapositivo 5"/>
          <p:cNvSpPr>
            <a:spLocks noGrp="1"/>
          </p:cNvSpPr>
          <p:nvPr>
            <p:ph type="sldNum" sz="quarter" idx="12"/>
          </p:nvPr>
        </p:nvSpPr>
        <p:spPr/>
        <p:txBody>
          <a:bodyPr/>
          <a:lstStyle>
            <a:lvl1pPr>
              <a:defRPr/>
            </a:lvl1pPr>
          </a:lstStyle>
          <a:p>
            <a:pPr>
              <a:defRPr/>
            </a:pPr>
            <a:fld id="{88CBFD3F-2652-4C0C-B3C6-D436BB3C12B2}" type="slidenum">
              <a:rPr lang="pt-PT"/>
              <a:pPr>
                <a:defRPr/>
              </a:pPr>
              <a:t>‹nº›</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3"/>
          <p:cNvSpPr>
            <a:spLocks noGrp="1"/>
          </p:cNvSpPr>
          <p:nvPr>
            <p:ph type="dt" sz="half" idx="10"/>
          </p:nvPr>
        </p:nvSpPr>
        <p:spPr/>
        <p:txBody>
          <a:bodyPr/>
          <a:lstStyle>
            <a:lvl1pPr>
              <a:defRPr/>
            </a:lvl1pPr>
          </a:lstStyle>
          <a:p>
            <a:pPr>
              <a:defRPr/>
            </a:pPr>
            <a:fld id="{312C8BCF-7132-475A-9239-601F22DD8D1D}" type="datetime1">
              <a:rPr lang="pt-PT"/>
              <a:pPr>
                <a:defRPr/>
              </a:pPr>
              <a:t>29-03-2014</a:t>
            </a:fld>
            <a:endParaRPr lang="pt-PT"/>
          </a:p>
        </p:txBody>
      </p:sp>
      <p:sp>
        <p:nvSpPr>
          <p:cNvPr id="4"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5" name="Marcador de Posição do Número do Diapositivo 5"/>
          <p:cNvSpPr>
            <a:spLocks noGrp="1"/>
          </p:cNvSpPr>
          <p:nvPr>
            <p:ph type="sldNum" sz="quarter" idx="12"/>
          </p:nvPr>
        </p:nvSpPr>
        <p:spPr/>
        <p:txBody>
          <a:bodyPr/>
          <a:lstStyle>
            <a:lvl1pPr>
              <a:defRPr/>
            </a:lvl1pPr>
          </a:lstStyle>
          <a:p>
            <a:pPr>
              <a:defRPr/>
            </a:pPr>
            <a:fld id="{56CAF538-00D5-49FF-9CB6-32D14F08B8CA}" type="slidenum">
              <a:rPr lang="pt-PT"/>
              <a:pPr>
                <a:defRPr/>
              </a:pPr>
              <a:t>‹nº›</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3"/>
          <p:cNvSpPr>
            <a:spLocks noGrp="1"/>
          </p:cNvSpPr>
          <p:nvPr>
            <p:ph type="dt" sz="half" idx="10"/>
          </p:nvPr>
        </p:nvSpPr>
        <p:spPr/>
        <p:txBody>
          <a:bodyPr/>
          <a:lstStyle>
            <a:lvl1pPr>
              <a:defRPr/>
            </a:lvl1pPr>
          </a:lstStyle>
          <a:p>
            <a:pPr>
              <a:defRPr/>
            </a:pPr>
            <a:fld id="{E358EF7D-9283-469D-A30B-6645DAD846B6}" type="datetime1">
              <a:rPr lang="pt-PT"/>
              <a:pPr>
                <a:defRPr/>
              </a:pPr>
              <a:t>29-03-2014</a:t>
            </a:fld>
            <a:endParaRPr lang="pt-PT"/>
          </a:p>
        </p:txBody>
      </p:sp>
      <p:sp>
        <p:nvSpPr>
          <p:cNvPr id="3"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4" name="Marcador de Posição do Número do Diapositivo 5"/>
          <p:cNvSpPr>
            <a:spLocks noGrp="1"/>
          </p:cNvSpPr>
          <p:nvPr>
            <p:ph type="sldNum" sz="quarter" idx="12"/>
          </p:nvPr>
        </p:nvSpPr>
        <p:spPr/>
        <p:txBody>
          <a:bodyPr/>
          <a:lstStyle>
            <a:lvl1pPr>
              <a:defRPr/>
            </a:lvl1pPr>
          </a:lstStyle>
          <a:p>
            <a:pPr>
              <a:defRPr/>
            </a:pPr>
            <a:fld id="{60ACBAB0-8105-493F-A02A-6E1C25D59F75}" type="slidenum">
              <a:rPr lang="pt-PT"/>
              <a:pPr>
                <a:defRPr/>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9B052BCC-13A2-4E8B-91A7-3F7803EF5562}" type="datetime1">
              <a:rPr lang="pt-PT"/>
              <a:pPr>
                <a:defRPr/>
              </a:pPr>
              <a:t>29-03-2014</a:t>
            </a:fld>
            <a:endParaRPr lang="pt-PT"/>
          </a:p>
        </p:txBody>
      </p:sp>
      <p:sp>
        <p:nvSpPr>
          <p:cNvPr id="6"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7" name="Marcador de Posição do Número do Diapositivo 5"/>
          <p:cNvSpPr>
            <a:spLocks noGrp="1"/>
          </p:cNvSpPr>
          <p:nvPr>
            <p:ph type="sldNum" sz="quarter" idx="12"/>
          </p:nvPr>
        </p:nvSpPr>
        <p:spPr/>
        <p:txBody>
          <a:bodyPr/>
          <a:lstStyle>
            <a:lvl1pPr>
              <a:defRPr/>
            </a:lvl1pPr>
          </a:lstStyle>
          <a:p>
            <a:pPr>
              <a:defRPr/>
            </a:pPr>
            <a:fld id="{8BF7A1EB-3E48-474C-B24A-CA87F3D5A473}" type="slidenum">
              <a:rPr lang="pt-PT"/>
              <a:pPr>
                <a:defRPr/>
              </a:pPr>
              <a:t>‹nº›</a:t>
            </a:fld>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417DA7A1-F137-40EB-B4C3-A10C2F2CF1D9}" type="datetime1">
              <a:rPr lang="pt-PT"/>
              <a:pPr>
                <a:defRPr/>
              </a:pPr>
              <a:t>29-03-2014</a:t>
            </a:fld>
            <a:endParaRPr lang="pt-PT"/>
          </a:p>
        </p:txBody>
      </p:sp>
      <p:sp>
        <p:nvSpPr>
          <p:cNvPr id="6"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7" name="Marcador de Posição do Número do Diapositivo 5"/>
          <p:cNvSpPr>
            <a:spLocks noGrp="1"/>
          </p:cNvSpPr>
          <p:nvPr>
            <p:ph type="sldNum" sz="quarter" idx="12"/>
          </p:nvPr>
        </p:nvSpPr>
        <p:spPr/>
        <p:txBody>
          <a:bodyPr/>
          <a:lstStyle>
            <a:lvl1pPr>
              <a:defRPr/>
            </a:lvl1pPr>
          </a:lstStyle>
          <a:p>
            <a:pPr>
              <a:defRPr/>
            </a:pPr>
            <a:fld id="{1CFD54EB-52C2-469B-9EB4-F24AA783B647}" type="slidenum">
              <a:rPr lang="pt-PT"/>
              <a:pPr>
                <a:defRPr/>
              </a:pPr>
              <a:t>‹nº›</a:t>
            </a:fld>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Marcador de Posição do Títu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smtClean="0"/>
              <a:t>Clique para editar o estilo</a:t>
            </a:r>
          </a:p>
        </p:txBody>
      </p:sp>
      <p:sp>
        <p:nvSpPr>
          <p:cNvPr id="1027" name="Marcador de Posição do Tex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DCCB065F-6ED2-4F16-8527-88E3166E0E9B}" type="datetime1">
              <a:rPr lang="pt-PT"/>
              <a:pPr>
                <a:defRPr/>
              </a:pPr>
              <a:t>29-03-2014</a:t>
            </a:fld>
            <a:endParaRPr lang="pt-PT"/>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r>
              <a:rPr lang="pt-PT"/>
              <a:t>Francisca Guiomar 2010</a:t>
            </a:r>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BD63C86-F523-4926-B677-2CF86CC17F2E}" type="slidenum">
              <a:rPr lang="pt-PT"/>
              <a:pPr>
                <a:defRPr/>
              </a:pPr>
              <a:t>‹nº›</a:t>
            </a:fld>
            <a:endParaRPr lang="pt-PT"/>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citeforma.pt/site/docs/default.asp?Lingua=" TargetMode="External"/><Relationship Id="rId1" Type="http://schemas.openxmlformats.org/officeDocument/2006/relationships/slideLayout" Target="../slideLayouts/slideLayout1.xml"/><Relationship Id="rId4" Type="http://schemas.openxmlformats.org/officeDocument/2006/relationships/image" Target="http://www.citeforma.pt/site/imagens/logo_home_novo.gif"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citeforma.pt/site/docs/default.asp?Lingua=" TargetMode="External"/><Relationship Id="rId1" Type="http://schemas.openxmlformats.org/officeDocument/2006/relationships/slideLayout" Target="../slideLayouts/slideLayout2.xml"/><Relationship Id="rId4" Type="http://schemas.openxmlformats.org/officeDocument/2006/relationships/image" Target="http://www.citeforma.pt/site/imagens/logo_home_novo.gif"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ítulo 1"/>
          <p:cNvSpPr>
            <a:spLocks noGrp="1"/>
          </p:cNvSpPr>
          <p:nvPr>
            <p:ph type="ctrTitle"/>
          </p:nvPr>
        </p:nvSpPr>
        <p:spPr/>
        <p:txBody>
          <a:bodyPr/>
          <a:lstStyle/>
          <a:p>
            <a:pPr eaLnBrk="1" hangingPunct="1"/>
            <a:r>
              <a:rPr lang="pt-PT" smtClean="0"/>
              <a:t>Exame OTOC</a:t>
            </a:r>
          </a:p>
        </p:txBody>
      </p:sp>
      <p:sp>
        <p:nvSpPr>
          <p:cNvPr id="14338" name="Subtítulo 2"/>
          <p:cNvSpPr>
            <a:spLocks noGrp="1"/>
          </p:cNvSpPr>
          <p:nvPr>
            <p:ph type="subTitle" idx="1"/>
          </p:nvPr>
        </p:nvSpPr>
        <p:spPr/>
        <p:txBody>
          <a:bodyPr/>
          <a:lstStyle/>
          <a:p>
            <a:pPr eaLnBrk="1" hangingPunct="1"/>
            <a:r>
              <a:rPr lang="pt-PT" smtClean="0">
                <a:solidFill>
                  <a:srgbClr val="898989"/>
                </a:solidFill>
              </a:rPr>
              <a:t>Fevereiro 2012</a:t>
            </a:r>
          </a:p>
        </p:txBody>
      </p:sp>
      <p:pic>
        <p:nvPicPr>
          <p:cNvPr id="14339" name="Picture 6" descr="CITEFORMA - Centro de Formação Profissional dos Trabalhadores de Escritório, Comércio, Serviços e Novas Tecnologias">
            <a:hlinkClick r:id="rId2"/>
          </p:cNvPr>
          <p:cNvPicPr>
            <a:picLocks noChangeAspect="1" noChangeArrowheads="1"/>
          </p:cNvPicPr>
          <p:nvPr/>
        </p:nvPicPr>
        <p:blipFill>
          <a:blip r:embed="rId3" r:link="rId4" cstate="print"/>
          <a:srcRect/>
          <a:stretch>
            <a:fillRect/>
          </a:stretch>
        </p:blipFill>
        <p:spPr bwMode="auto">
          <a:xfrm>
            <a:off x="287338" y="28575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C51DC6AF-0920-4605-8B35-44560D70B091}" type="slidenum">
              <a:rPr lang="pt-PT"/>
              <a:pPr>
                <a:defRPr/>
              </a:pPr>
              <a:t>10</a:t>
            </a:fld>
            <a:endParaRPr lang="pt-PT"/>
          </a:p>
        </p:txBody>
      </p:sp>
      <p:sp>
        <p:nvSpPr>
          <p:cNvPr id="30722" name="Marcador de Posição de Conteúdo 2"/>
          <p:cNvSpPr>
            <a:spLocks noGrp="1"/>
          </p:cNvSpPr>
          <p:nvPr>
            <p:ph idx="1"/>
          </p:nvPr>
        </p:nvSpPr>
        <p:spPr>
          <a:xfrm>
            <a:off x="457200" y="571500"/>
            <a:ext cx="8229600" cy="5554663"/>
          </a:xfrm>
        </p:spPr>
        <p:txBody>
          <a:bodyPr/>
          <a:lstStyle/>
          <a:p>
            <a:r>
              <a:rPr lang="pt-PT" sz="1800" smtClean="0"/>
              <a:t>Aproveitando a sua boa posição financeira, a TINTOL SA efetuou em dezembro de 2011 uma compra de matérias primas vultuosa a uma empresa espanhola, localizada em Huelva, tendo-lhe informado o seu NIF, sendo da responsabilidade da TINTOL SA o transporte das matérias primas para a sua fábrica.</a:t>
            </a:r>
          </a:p>
          <a:p>
            <a:r>
              <a:rPr lang="pt-PT" sz="1800" b="1" smtClean="0">
                <a:solidFill>
                  <a:schemeClr val="tx2"/>
                </a:solidFill>
              </a:rPr>
              <a:t>QUESTÃO 7.:</a:t>
            </a:r>
          </a:p>
          <a:p>
            <a:r>
              <a:rPr lang="pt-PT" sz="1800" b="1" i="1" smtClean="0"/>
              <a:t>Relativamente a esta compra de matérias primas e no que respeita ao IVA:</a:t>
            </a:r>
          </a:p>
          <a:p>
            <a:r>
              <a:rPr lang="pt-PT" sz="1800" b="1" i="1" smtClean="0"/>
              <a:t>a) A TINTOL SA deverá liquidar e deduzir o IVA respetivo.</a:t>
            </a:r>
          </a:p>
          <a:p>
            <a:r>
              <a:rPr lang="pt-PT" sz="1800" b="1" i="1" smtClean="0"/>
              <a:t>b) A empresa espanhola fornecedora deverá liquidar o IVA, o qual será dedutível para a TINTOL SA.</a:t>
            </a:r>
          </a:p>
          <a:p>
            <a:r>
              <a:rPr lang="pt-PT" sz="1800" b="1" i="1" smtClean="0"/>
              <a:t>c) A TINTOL SA deverá liquidar o IVA mas não o poderá deduzir porque levantou a mercadoria em Espanha, nas instalações do fornecedor.</a:t>
            </a:r>
          </a:p>
          <a:p>
            <a:r>
              <a:rPr lang="pt-PT" sz="18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936F339-ABF0-48D5-8394-F15CF88BFCA4}" type="slidenum">
              <a:rPr lang="pt-PT" sz="1200">
                <a:solidFill>
                  <a:schemeClr val="tx1">
                    <a:tint val="75000"/>
                  </a:schemeClr>
                </a:solidFill>
                <a:latin typeface="+mn-lt"/>
              </a:rPr>
              <a:pPr algn="r" fontAlgn="auto">
                <a:spcBef>
                  <a:spcPts val="0"/>
                </a:spcBef>
                <a:spcAft>
                  <a:spcPts val="0"/>
                </a:spcAft>
                <a:defRPr/>
              </a:pPr>
              <a:t>10</a:t>
            </a:fld>
            <a:endParaRPr lang="pt-PT" sz="1200">
              <a:solidFill>
                <a:schemeClr val="tx1">
                  <a:tint val="75000"/>
                </a:schemeClr>
              </a:solidFill>
              <a:latin typeface="+mn-lt"/>
            </a:endParaRPr>
          </a:p>
        </p:txBody>
      </p:sp>
      <p:pic>
        <p:nvPicPr>
          <p:cNvPr id="30724"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p:nvPr/>
        </p:nvSpPr>
        <p:spPr>
          <a:xfrm>
            <a:off x="323850" y="2420938"/>
            <a:ext cx="365125" cy="433387"/>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78C2D4E9-ABAD-4CF7-BDB9-9D168D537D78}" type="slidenum">
              <a:rPr lang="pt-PT"/>
              <a:pPr>
                <a:defRPr/>
              </a:pPr>
              <a:t>11</a:t>
            </a:fld>
            <a:endParaRPr lang="pt-PT"/>
          </a:p>
        </p:txBody>
      </p:sp>
      <p:sp>
        <p:nvSpPr>
          <p:cNvPr id="32770" name="Marcador de Posição de Conteúdo 2"/>
          <p:cNvSpPr>
            <a:spLocks noGrp="1"/>
          </p:cNvSpPr>
          <p:nvPr>
            <p:ph idx="1"/>
          </p:nvPr>
        </p:nvSpPr>
        <p:spPr>
          <a:xfrm>
            <a:off x="457200" y="571500"/>
            <a:ext cx="8229600" cy="5554663"/>
          </a:xfrm>
        </p:spPr>
        <p:txBody>
          <a:bodyPr/>
          <a:lstStyle/>
          <a:p>
            <a:r>
              <a:rPr lang="pt-PT" sz="1800" smtClean="0"/>
              <a:t>Atendendo, fundamentalmente, à quantidade das matérias primas adquiridas pela TINTOL SA, mas também ao facto do pagamento ter sido efetuado a pronto, o fornecedor espanhol praticou um desconto de 20% sobre o preço de tabela, pelo que a TINTOL SA efetuou um pagamento de 160.000 euros.</a:t>
            </a:r>
          </a:p>
          <a:p>
            <a:r>
              <a:rPr lang="pt-PT" sz="1800" b="1" smtClean="0"/>
              <a:t>QUESTÃO 8.:</a:t>
            </a:r>
          </a:p>
          <a:p>
            <a:r>
              <a:rPr lang="pt-PT" sz="1800" b="1" i="1" smtClean="0"/>
              <a:t>Relativamente a esta compra de matérias primas, a TINTOL SA deverá efetuar o seguinte registo:</a:t>
            </a:r>
          </a:p>
          <a:p>
            <a:r>
              <a:rPr lang="pt-PT" sz="1800" b="1" i="1" smtClean="0"/>
              <a:t>a) Débito de 312 – Compras – Matérias primas, subsidiárias e de consumo, por contrapartida de 12.Depósitos à Ordem, por 160.000 euros.</a:t>
            </a:r>
          </a:p>
          <a:p>
            <a:r>
              <a:rPr lang="pt-PT" sz="1800" b="1" i="1" smtClean="0"/>
              <a:t>b) Débito de 312 – Compras – Matérias primas, subsidiárias e de consumo, por 128.000 euros, e de 782 – Outros Rendimentos e Ganhos – Descontos</a:t>
            </a:r>
          </a:p>
          <a:p>
            <a:r>
              <a:rPr lang="pt-PT" sz="1800" b="1" i="1" smtClean="0"/>
              <a:t>de Pronto pagamento obtidos, por 32.000 euros, por contrapartida de 12.Depósitos à Ordem, por 160.000 euros.</a:t>
            </a:r>
          </a:p>
          <a:p>
            <a:r>
              <a:rPr lang="pt-PT" sz="1800" b="1" i="1" smtClean="0"/>
              <a:t>c) Débito de 312 – Compras – Matérias primas, subsidiárias e de consumo, por 200.000 euros, pro contrapartida de 31.8 – Compras – Descontos e abatimentos em compras por 40.000 euros e 12.Depósitos à Ordem, por</a:t>
            </a:r>
          </a:p>
          <a:p>
            <a:r>
              <a:rPr lang="pt-PT" sz="1800" b="1" i="1" smtClean="0"/>
              <a:t>160.000 euros.</a:t>
            </a:r>
          </a:p>
          <a:p>
            <a:r>
              <a:rPr lang="pt-PT" sz="18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6DEC086-FE2A-4C4E-AF81-C64D7232AAF6}" type="slidenum">
              <a:rPr lang="pt-PT" sz="1200">
                <a:solidFill>
                  <a:schemeClr val="tx1">
                    <a:tint val="75000"/>
                  </a:schemeClr>
                </a:solidFill>
                <a:latin typeface="+mn-lt"/>
              </a:rPr>
              <a:pPr algn="r" fontAlgn="auto">
                <a:spcBef>
                  <a:spcPts val="0"/>
                </a:spcBef>
                <a:spcAft>
                  <a:spcPts val="0"/>
                </a:spcAft>
                <a:defRPr/>
              </a:pPr>
              <a:t>11</a:t>
            </a:fld>
            <a:endParaRPr lang="pt-PT" sz="1200">
              <a:solidFill>
                <a:schemeClr val="tx1">
                  <a:tint val="75000"/>
                </a:schemeClr>
              </a:solidFill>
              <a:latin typeface="+mn-lt"/>
            </a:endParaRPr>
          </a:p>
        </p:txBody>
      </p:sp>
      <p:pic>
        <p:nvPicPr>
          <p:cNvPr id="32772"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58738" y="2636838"/>
            <a:ext cx="552450" cy="576262"/>
          </a:xfrm>
          <a:prstGeom prst="curvedRightArrow">
            <a:avLst>
              <a:gd name="adj1" fmla="val 1236"/>
              <a:gd name="adj2" fmla="val 52155"/>
              <a:gd name="adj3" fmla="val 19685"/>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2784227F-0847-4A54-AE10-A44F78A94455}" type="slidenum">
              <a:rPr lang="pt-PT"/>
              <a:pPr>
                <a:defRPr/>
              </a:pPr>
              <a:t>12</a:t>
            </a:fld>
            <a:endParaRPr lang="pt-PT"/>
          </a:p>
        </p:txBody>
      </p:sp>
      <p:sp>
        <p:nvSpPr>
          <p:cNvPr id="34818" name="Marcador de Posição de Conteúdo 2"/>
          <p:cNvSpPr>
            <a:spLocks noGrp="1"/>
          </p:cNvSpPr>
          <p:nvPr>
            <p:ph idx="1"/>
          </p:nvPr>
        </p:nvSpPr>
        <p:spPr>
          <a:xfrm>
            <a:off x="457200" y="571500"/>
            <a:ext cx="8229600" cy="5554663"/>
          </a:xfrm>
        </p:spPr>
        <p:txBody>
          <a:bodyPr/>
          <a:lstStyle/>
          <a:p>
            <a:pPr algn="just"/>
            <a:r>
              <a:rPr lang="pt-PT" sz="1800" smtClean="0"/>
              <a:t>A TINTOL SA. adota o sistema de inventário permanente na gestão e no controlo dos inventários. No dia 31 de dezembro de 2011, a fábrica não esteve em laboração para que se fizesse um inventário físico das matérias primas e dos produtos acabados existentes em armazém. Na sequência desse inventário (iniciado e concluído nesse dia) verificou-se não haver diferenças a registar no tocante às matérias primas, mas no que respeita a produtos acabados verificou-se uma falta de 100 latas de tinta de um litro, cujo valor global ascendia a 495 euros.</a:t>
            </a:r>
          </a:p>
          <a:p>
            <a:r>
              <a:rPr lang="pt-PT" sz="1800" b="1" smtClean="0"/>
              <a:t>QUESTÃO 9.:</a:t>
            </a:r>
          </a:p>
          <a:p>
            <a:r>
              <a:rPr lang="pt-PT" sz="1800" b="1" i="1" smtClean="0"/>
              <a:t>No apuramento do IRC relativo a 2011, a TINTOL SA:</a:t>
            </a:r>
          </a:p>
          <a:p>
            <a:r>
              <a:rPr lang="pt-PT" sz="1800" b="1" i="1" smtClean="0"/>
              <a:t>a) Deverá refletir uma quebra em Inventários, por débito de 652 – Perdas por imparidade – Em inventários, no valor de 495 euros, não aceite fiscalmente.</a:t>
            </a:r>
          </a:p>
          <a:p>
            <a:r>
              <a:rPr lang="pt-PT" sz="1800" b="1" i="1" smtClean="0"/>
              <a:t>b) Não deverá refletir qualquer regularização de Inventários, dado que a contagem física apenas foi efetuada no dia 2 de janeiro de 2012, o que contraria o disposto no Artigo 18.º - Periodização do lucro tributável do CIRC.</a:t>
            </a:r>
          </a:p>
          <a:p>
            <a:r>
              <a:rPr lang="pt-PT" sz="1800" b="1" i="1" smtClean="0"/>
              <a:t>c) Deverá refletir uma quebra em Inventários, por débito de uma sub-conta de 684 – Outros Gastos e Perdas – Perdas em Inventários, aceite fiscalmente.</a:t>
            </a:r>
          </a:p>
          <a:p>
            <a:r>
              <a:rPr lang="pt-PT" sz="18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B39DA6A-E153-449B-8FD2-03BCD4B6C412}" type="slidenum">
              <a:rPr lang="pt-PT" sz="1200">
                <a:solidFill>
                  <a:schemeClr val="tx1">
                    <a:tint val="75000"/>
                  </a:schemeClr>
                </a:solidFill>
                <a:latin typeface="+mn-lt"/>
              </a:rPr>
              <a:pPr algn="r" fontAlgn="auto">
                <a:spcBef>
                  <a:spcPts val="0"/>
                </a:spcBef>
                <a:spcAft>
                  <a:spcPts val="0"/>
                </a:spcAft>
                <a:defRPr/>
              </a:pPr>
              <a:t>12</a:t>
            </a:fld>
            <a:endParaRPr lang="pt-PT" sz="1200">
              <a:solidFill>
                <a:schemeClr val="tx1">
                  <a:tint val="75000"/>
                </a:schemeClr>
              </a:solidFill>
              <a:latin typeface="+mn-lt"/>
            </a:endParaRPr>
          </a:p>
        </p:txBody>
      </p:sp>
      <p:pic>
        <p:nvPicPr>
          <p:cNvPr id="3482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2" name="Seta curvada à direita 6"/>
          <p:cNvSpPr>
            <a:spLocks noChangeArrowheads="1"/>
          </p:cNvSpPr>
          <p:nvPr/>
        </p:nvSpPr>
        <p:spPr bwMode="auto">
          <a:xfrm>
            <a:off x="179388" y="4724400"/>
            <a:ext cx="552450" cy="576263"/>
          </a:xfrm>
          <a:prstGeom prst="curvedRightArrow">
            <a:avLst>
              <a:gd name="adj1" fmla="val 1236"/>
              <a:gd name="adj2" fmla="val 52155"/>
              <a:gd name="adj3" fmla="val 19685"/>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B27445AE-814E-480B-B914-44479E7FB0B2}" type="slidenum">
              <a:rPr lang="pt-PT"/>
              <a:pPr>
                <a:defRPr/>
              </a:pPr>
              <a:t>13</a:t>
            </a:fld>
            <a:endParaRPr lang="pt-PT"/>
          </a:p>
        </p:txBody>
      </p:sp>
      <p:sp>
        <p:nvSpPr>
          <p:cNvPr id="36866" name="Marcador de Posição de Conteúdo 2"/>
          <p:cNvSpPr>
            <a:spLocks noGrp="1"/>
          </p:cNvSpPr>
          <p:nvPr>
            <p:ph idx="1"/>
          </p:nvPr>
        </p:nvSpPr>
        <p:spPr>
          <a:xfrm>
            <a:off x="395288" y="571500"/>
            <a:ext cx="8229600" cy="5554663"/>
          </a:xfrm>
        </p:spPr>
        <p:txBody>
          <a:bodyPr/>
          <a:lstStyle/>
          <a:p>
            <a:pPr algn="just"/>
            <a:r>
              <a:rPr lang="pt-PT" sz="1800" smtClean="0"/>
              <a:t>No âmbito dos trabalhos com vista ao encerramento das contas de 2011, procedeu-se à análise das contas correntes de Clientes, tendo-se constatado ser já significativo o valor de dívidas vencidas e ainda não cobradas.</a:t>
            </a:r>
          </a:p>
          <a:p>
            <a:r>
              <a:rPr lang="pt-PT" sz="1800" b="1" smtClean="0">
                <a:solidFill>
                  <a:schemeClr val="accent2"/>
                </a:solidFill>
              </a:rPr>
              <a:t>QUESTÃO 10.:</a:t>
            </a:r>
          </a:p>
          <a:p>
            <a:pPr algn="just"/>
            <a:r>
              <a:rPr lang="pt-PT" sz="1800" b="1" i="1" smtClean="0"/>
              <a:t>Relativamente às dívidas de Clientes vencidas e não cobradas, a TINTOL SA:</a:t>
            </a:r>
          </a:p>
          <a:p>
            <a:pPr algn="just"/>
            <a:r>
              <a:rPr lang="pt-PT" sz="1800" b="1" i="1" smtClean="0"/>
              <a:t>a) Deverá registar contabilisticamente as respetivas imparidades, com base no risco de cobrança determinado pelo melhor julgamento da Administração.</a:t>
            </a:r>
          </a:p>
          <a:p>
            <a:pPr algn="just"/>
            <a:r>
              <a:rPr lang="pt-PT" sz="1800" b="1" i="1" smtClean="0"/>
              <a:t>b) Não deverá registar contabilisticamente quaisquer imparidades, pois se o fizer poderá registar prejuízos no exercício e comprometer assim a renovação dos financiamentos bancários.</a:t>
            </a:r>
          </a:p>
          <a:p>
            <a:pPr algn="just"/>
            <a:r>
              <a:rPr lang="pt-PT" sz="1800" b="1" i="1" smtClean="0"/>
              <a:t>c) Deverá registar contabilisticamente as respetivas imparidades, mas apenas com base nas antiguidades e percentagens previstas no nº 2 do Artº 36º do CIRC.</a:t>
            </a:r>
          </a:p>
          <a:p>
            <a:pPr algn="just"/>
            <a:r>
              <a:rPr lang="pt-PT" sz="1800" b="1" i="1" smtClean="0"/>
              <a:t>d) Não deverá registar contabilisticamente quaisquer imparidades caso não</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693917E-AC1B-4EDD-88E2-ABDCBB42315B}" type="slidenum">
              <a:rPr lang="pt-PT" sz="1200">
                <a:solidFill>
                  <a:schemeClr val="tx1">
                    <a:tint val="75000"/>
                  </a:schemeClr>
                </a:solidFill>
                <a:latin typeface="+mn-lt"/>
              </a:rPr>
              <a:pPr algn="r" fontAlgn="auto">
                <a:spcBef>
                  <a:spcPts val="0"/>
                </a:spcBef>
                <a:spcAft>
                  <a:spcPts val="0"/>
                </a:spcAft>
                <a:defRPr/>
              </a:pPr>
              <a:t>13</a:t>
            </a:fld>
            <a:endParaRPr lang="pt-PT" sz="1200">
              <a:solidFill>
                <a:schemeClr val="tx1">
                  <a:tint val="75000"/>
                </a:schemeClr>
              </a:solidFill>
              <a:latin typeface="+mn-lt"/>
            </a:endParaRPr>
          </a:p>
        </p:txBody>
      </p:sp>
      <p:pic>
        <p:nvPicPr>
          <p:cNvPr id="3686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2133600"/>
            <a:ext cx="552450" cy="576263"/>
          </a:xfrm>
          <a:prstGeom prst="curvedRightArrow">
            <a:avLst>
              <a:gd name="adj1" fmla="val 1236"/>
              <a:gd name="adj2" fmla="val 52155"/>
              <a:gd name="adj3" fmla="val 19685"/>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wrap="square" numCol="1" anchorCtr="0" compatLnSpc="1">
            <a:prstTxWarp prst="textNoShape">
              <a:avLst/>
            </a:prstTxWarp>
          </a:bodyPr>
          <a:lstStyle/>
          <a:p>
            <a:pPr fontAlgn="base">
              <a:spcBef>
                <a:spcPct val="0"/>
              </a:spcBef>
              <a:spcAft>
                <a:spcPct val="0"/>
              </a:spcAft>
              <a:defRPr/>
            </a:pPr>
            <a:fld id="{4B0D6F8E-FC39-4CD2-AD8F-28D78892E9C0}" type="slidenum">
              <a:rPr lang="pt-PT" sz="1800" smtClean="0">
                <a:solidFill>
                  <a:srgbClr val="898989"/>
                </a:solidFill>
              </a:rPr>
              <a:pPr fontAlgn="base">
                <a:spcBef>
                  <a:spcPct val="0"/>
                </a:spcBef>
                <a:spcAft>
                  <a:spcPct val="0"/>
                </a:spcAft>
                <a:defRPr/>
              </a:pPr>
              <a:t>14</a:t>
            </a:fld>
            <a:endParaRPr lang="pt-PT" sz="1800" smtClean="0">
              <a:solidFill>
                <a:srgbClr val="898989"/>
              </a:solidFill>
            </a:endParaRPr>
          </a:p>
        </p:txBody>
      </p:sp>
      <p:sp>
        <p:nvSpPr>
          <p:cNvPr id="38914" name="Marcador de Posição de Conteúdo 2"/>
          <p:cNvSpPr>
            <a:spLocks noGrp="1"/>
          </p:cNvSpPr>
          <p:nvPr>
            <p:ph idx="1"/>
          </p:nvPr>
        </p:nvSpPr>
        <p:spPr>
          <a:xfrm>
            <a:off x="457200" y="571500"/>
            <a:ext cx="8229600" cy="5554663"/>
          </a:xfrm>
        </p:spPr>
        <p:txBody>
          <a:bodyPr/>
          <a:lstStyle/>
          <a:p>
            <a:pPr algn="just"/>
            <a:r>
              <a:rPr lang="pt-PT" sz="1800" smtClean="0"/>
              <a:t>Em 2009 a TINTOL SA alienou, por 40.000 euros, uma viatura pesada de transporte de mercadorias, tendo então obtido uma mais valia no valor de 20.000 euros, sendo então convicção da Administração, aliás expressa no plano de investimentos da empresa virem a ser brevemente efetuados novos investimentos, intenção expressa na Declaração Mod. 22 do IRC. Em 2009 e 2010 não se realizaram nem outras alienações nem quaisquer investimentos mas em 2011 a TINTOL SA efetuou um “</a:t>
            </a:r>
            <a:r>
              <a:rPr lang="pt-PT" sz="1800" i="1" smtClean="0"/>
              <a:t>upgrade</a:t>
            </a:r>
            <a:r>
              <a:rPr lang="pt-PT" sz="1800" smtClean="0"/>
              <a:t>” do sistema informático (</a:t>
            </a:r>
            <a:r>
              <a:rPr lang="pt-PT" sz="1800" i="1" smtClean="0"/>
              <a:t>hardware </a:t>
            </a:r>
            <a:r>
              <a:rPr lang="pt-PT" sz="1800" smtClean="0"/>
              <a:t>e </a:t>
            </a:r>
            <a:r>
              <a:rPr lang="pt-PT" sz="1800" i="1" smtClean="0"/>
              <a:t>software</a:t>
            </a:r>
            <a:r>
              <a:rPr lang="pt-PT" sz="1800" smtClean="0"/>
              <a:t>), no valor global de 20.000 euros (a que acresceu o IVA à taxa legal).</a:t>
            </a:r>
          </a:p>
          <a:p>
            <a:pPr algn="just"/>
            <a:r>
              <a:rPr lang="pt-PT" sz="1800" b="1" smtClean="0">
                <a:solidFill>
                  <a:schemeClr val="accent1"/>
                </a:solidFill>
              </a:rPr>
              <a:t>QUESTÃO 11.:</a:t>
            </a:r>
          </a:p>
          <a:p>
            <a:pPr algn="just"/>
            <a:r>
              <a:rPr lang="pt-PT" sz="1800" b="1" i="1" smtClean="0"/>
              <a:t>A mais valia obtida em 2009 com a alienação da viatura pesada de mercadorias:</a:t>
            </a:r>
          </a:p>
          <a:p>
            <a:pPr algn="just"/>
            <a:r>
              <a:rPr lang="pt-PT" sz="1800" b="1" i="1" smtClean="0"/>
              <a:t>a) Deverá ter sido tributada integralmente em 2011, dado que o respetivo reinvestimento foi em equipamentos informáticos e não em veiculos de transporte.</a:t>
            </a:r>
          </a:p>
          <a:p>
            <a:pPr algn="just"/>
            <a:r>
              <a:rPr lang="pt-PT" sz="1800" b="1" i="1" smtClean="0"/>
              <a:t>b) Poderá ter sido tributada em 2009 mas apenas em 50% do respetivo valor, dado que se perspetivava a realização de novos investimentos.</a:t>
            </a:r>
          </a:p>
          <a:p>
            <a:pPr algn="just"/>
            <a:r>
              <a:rPr lang="pt-PT" sz="1800" b="1" i="1" smtClean="0"/>
              <a:t>c) Não deverá ter sido tributada em momento algum, dado que se procedeu ao reinvestimento do valor da mais valia no prazo de dois anos após a alienação dos bens que a originou.</a:t>
            </a:r>
          </a:p>
          <a:p>
            <a:pPr algn="just"/>
            <a:r>
              <a:rPr lang="pt-PT" sz="1800" b="1" i="1" smtClean="0"/>
              <a:t>d) Nenhuma das anteriores.</a:t>
            </a:r>
          </a:p>
        </p:txBody>
      </p:sp>
      <p:sp>
        <p:nvSpPr>
          <p:cNvPr id="38915" name="Marcador de Posição do Número do Diapositivo 4"/>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C9DBDAE8-39E3-47EC-BF11-79B447844244}" type="slidenum">
              <a:rPr lang="pt-PT">
                <a:solidFill>
                  <a:srgbClr val="898989"/>
                </a:solidFill>
                <a:latin typeface="Calibri" pitchFamily="34" charset="0"/>
              </a:rPr>
              <a:pPr algn="r"/>
              <a:t>14</a:t>
            </a:fld>
            <a:endParaRPr lang="pt-PT">
              <a:solidFill>
                <a:srgbClr val="898989"/>
              </a:solidFill>
              <a:latin typeface="Calibri" pitchFamily="34" charset="0"/>
            </a:endParaRPr>
          </a:p>
        </p:txBody>
      </p:sp>
      <p:pic>
        <p:nvPicPr>
          <p:cNvPr id="3891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4365625"/>
            <a:ext cx="552450" cy="576263"/>
          </a:xfrm>
          <a:prstGeom prst="curvedRightArrow">
            <a:avLst>
              <a:gd name="adj1" fmla="val 1236"/>
              <a:gd name="adj2" fmla="val 52155"/>
              <a:gd name="adj3" fmla="val 19685"/>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Marcador de Posição do Número do Diapositivo 5"/>
          <p:cNvSpPr>
            <a:spLocks noGrp="1"/>
          </p:cNvSpPr>
          <p:nvPr>
            <p:ph type="sldNum" sz="quarter" idx="12"/>
          </p:nvPr>
        </p:nvSpPr>
        <p:spPr/>
        <p:txBody>
          <a:bodyPr/>
          <a:lstStyle/>
          <a:p>
            <a:pPr>
              <a:defRPr/>
            </a:pPr>
            <a:fld id="{BFF987E2-4A1D-4824-971A-16A57F67DA3A}" type="slidenum">
              <a:rPr lang="pt-PT"/>
              <a:pPr>
                <a:defRPr/>
              </a:pPr>
              <a:t>15</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99F94CC-6709-4A03-8BD4-7DED2260B04C}" type="slidenum">
              <a:rPr lang="pt-PT" sz="1200">
                <a:solidFill>
                  <a:schemeClr val="tx1">
                    <a:tint val="75000"/>
                  </a:schemeClr>
                </a:solidFill>
                <a:latin typeface="+mn-lt"/>
              </a:rPr>
              <a:pPr algn="r" fontAlgn="auto">
                <a:spcBef>
                  <a:spcPts val="0"/>
                </a:spcBef>
                <a:spcAft>
                  <a:spcPts val="0"/>
                </a:spcAft>
                <a:defRPr/>
              </a:pPr>
              <a:t>15</a:t>
            </a:fld>
            <a:endParaRPr lang="pt-PT" sz="1200">
              <a:solidFill>
                <a:schemeClr val="tx1">
                  <a:tint val="75000"/>
                </a:schemeClr>
              </a:solidFill>
              <a:latin typeface="+mn-lt"/>
            </a:endParaRPr>
          </a:p>
        </p:txBody>
      </p:sp>
      <p:pic>
        <p:nvPicPr>
          <p:cNvPr id="40963"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40964" name="Rectangle 33"/>
          <p:cNvSpPr>
            <a:spLocks noChangeArrowheads="1"/>
          </p:cNvSpPr>
          <p:nvPr/>
        </p:nvSpPr>
        <p:spPr bwMode="auto">
          <a:xfrm>
            <a:off x="971550" y="333375"/>
            <a:ext cx="7345363" cy="4211638"/>
          </a:xfrm>
          <a:prstGeom prst="rect">
            <a:avLst/>
          </a:prstGeom>
          <a:noFill/>
          <a:ln w="9525">
            <a:noFill/>
            <a:miter lim="800000"/>
            <a:headEnd/>
            <a:tailEnd/>
          </a:ln>
        </p:spPr>
        <p:txBody>
          <a:bodyPr>
            <a:spAutoFit/>
          </a:bodyPr>
          <a:lstStyle/>
          <a:p>
            <a:r>
              <a:rPr lang="pt-PT"/>
              <a:t>Em 2011 a TINTOL SA começou a exportar tintas para Angola e para os EUA, sendo estas vendas efetuadas em USD.</a:t>
            </a:r>
          </a:p>
          <a:p>
            <a:endParaRPr lang="pt-PT"/>
          </a:p>
          <a:p>
            <a:r>
              <a:rPr lang="pt-PT" b="1">
                <a:solidFill>
                  <a:schemeClr val="accent2"/>
                </a:solidFill>
              </a:rPr>
              <a:t>QUESTÃO 12.:</a:t>
            </a:r>
          </a:p>
          <a:p>
            <a:endParaRPr lang="pt-PT" b="1">
              <a:solidFill>
                <a:schemeClr val="accent2"/>
              </a:solidFill>
            </a:endParaRPr>
          </a:p>
          <a:p>
            <a:r>
              <a:rPr lang="pt-PT" b="1" i="1"/>
              <a:t>Relativamente às dívidas de Clientes em USD não vencidas à data de 31.12.2011, e sabendo-se que a TINTOL SA não procedeu à fixação do respetivo câmbio, as mesmas deverão constar no balanço:</a:t>
            </a:r>
          </a:p>
          <a:p>
            <a:r>
              <a:rPr lang="pt-PT" b="1" i="1"/>
              <a:t>a) Pelo câmbio da data da venda.</a:t>
            </a:r>
          </a:p>
          <a:p>
            <a:r>
              <a:rPr lang="pt-PT" b="1" i="1"/>
              <a:t>b) Pelo câmbio à data do balanço.</a:t>
            </a:r>
          </a:p>
          <a:p>
            <a:r>
              <a:rPr lang="pt-PT" b="1" i="1"/>
              <a:t>c) Pelo câmbio previsível (“forward”) para a respetiva data do vencimento.</a:t>
            </a:r>
          </a:p>
          <a:p>
            <a:r>
              <a:rPr lang="pt-PT" b="1" i="1"/>
              <a:t>d) Nenhuma das anteriores.</a:t>
            </a:r>
          </a:p>
          <a:p>
            <a:endParaRPr lang="pt-PT"/>
          </a:p>
        </p:txBody>
      </p:sp>
      <p:sp>
        <p:nvSpPr>
          <p:cNvPr id="7" name="Seta curvada à direita 6"/>
          <p:cNvSpPr>
            <a:spLocks noChangeArrowheads="1"/>
          </p:cNvSpPr>
          <p:nvPr/>
        </p:nvSpPr>
        <p:spPr bwMode="auto">
          <a:xfrm>
            <a:off x="611560" y="3068960"/>
            <a:ext cx="480442"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F2310272-CC9A-471F-BE53-57CE7CD53613}" type="slidenum">
              <a:rPr lang="pt-PT"/>
              <a:pPr>
                <a:defRPr/>
              </a:pPr>
              <a:t>16</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35F94D3-0522-4105-B7EC-70AB6348CBE3}" type="slidenum">
              <a:rPr lang="pt-PT" sz="1200">
                <a:solidFill>
                  <a:schemeClr val="tx1">
                    <a:tint val="75000"/>
                  </a:schemeClr>
                </a:solidFill>
                <a:latin typeface="+mn-lt"/>
              </a:rPr>
              <a:pPr algn="r" fontAlgn="auto">
                <a:spcBef>
                  <a:spcPts val="0"/>
                </a:spcBef>
                <a:spcAft>
                  <a:spcPts val="0"/>
                </a:spcAft>
                <a:defRPr/>
              </a:pPr>
              <a:t>16</a:t>
            </a:fld>
            <a:endParaRPr lang="pt-PT" sz="1200">
              <a:solidFill>
                <a:schemeClr val="tx1">
                  <a:tint val="75000"/>
                </a:schemeClr>
              </a:solidFill>
              <a:latin typeface="+mn-lt"/>
            </a:endParaRPr>
          </a:p>
        </p:txBody>
      </p:sp>
      <p:pic>
        <p:nvPicPr>
          <p:cNvPr id="43011"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43012" name="Rectangle 10"/>
          <p:cNvSpPr>
            <a:spLocks noChangeArrowheads="1"/>
          </p:cNvSpPr>
          <p:nvPr/>
        </p:nvSpPr>
        <p:spPr bwMode="auto">
          <a:xfrm>
            <a:off x="1116013" y="774700"/>
            <a:ext cx="6985000" cy="5310188"/>
          </a:xfrm>
          <a:prstGeom prst="rect">
            <a:avLst/>
          </a:prstGeom>
          <a:noFill/>
          <a:ln w="9525">
            <a:noFill/>
            <a:miter lim="800000"/>
            <a:headEnd/>
            <a:tailEnd/>
          </a:ln>
        </p:spPr>
        <p:txBody>
          <a:bodyPr>
            <a:spAutoFit/>
          </a:bodyPr>
          <a:lstStyle/>
          <a:p>
            <a:pPr marL="342900" indent="-342900"/>
            <a:r>
              <a:rPr lang="pt-PT"/>
              <a:t>Dado que só agora a TINTOL SA. começou a efetuar exportações, existem ainda dúvidas relativamente ao enquadramento fiscal em sede de IVA de algumas operações.</a:t>
            </a:r>
          </a:p>
          <a:p>
            <a:pPr marL="342900" indent="-342900"/>
            <a:endParaRPr lang="pt-PT"/>
          </a:p>
          <a:p>
            <a:pPr marL="342900" indent="-342900"/>
            <a:r>
              <a:rPr lang="pt-PT" b="1">
                <a:solidFill>
                  <a:schemeClr val="accent1"/>
                </a:solidFill>
              </a:rPr>
              <a:t>QUESTÃO 13.:</a:t>
            </a:r>
          </a:p>
          <a:p>
            <a:pPr marL="342900" indent="-342900"/>
            <a:endParaRPr lang="pt-PT" b="1">
              <a:solidFill>
                <a:schemeClr val="accent1"/>
              </a:solidFill>
            </a:endParaRPr>
          </a:p>
          <a:p>
            <a:pPr marL="342900" indent="-342900"/>
            <a:r>
              <a:rPr lang="pt-PT" b="1" i="1"/>
              <a:t>Relativamente às matérias primas adquiridas e utilizadas na fabricação de tintas que serão exportadas, a TINTOL SA:</a:t>
            </a:r>
          </a:p>
          <a:p>
            <a:pPr marL="342900" indent="-342900"/>
            <a:endParaRPr lang="pt-PT" b="1" i="1"/>
          </a:p>
          <a:p>
            <a:pPr marL="342900" indent="-342900">
              <a:buFontTx/>
              <a:buAutoNum type="alphaLcParenR"/>
            </a:pPr>
            <a:r>
              <a:rPr lang="pt-PT" b="1" i="1"/>
              <a:t>Pode deduzir o IVA respetivo.</a:t>
            </a:r>
          </a:p>
          <a:p>
            <a:pPr marL="342900" indent="-342900">
              <a:buFontTx/>
              <a:buAutoNum type="alphaLcParenR"/>
            </a:pPr>
            <a:endParaRPr lang="pt-PT" b="1" i="1"/>
          </a:p>
          <a:p>
            <a:pPr marL="342900" indent="-342900"/>
            <a:r>
              <a:rPr lang="pt-PT" b="1" i="1"/>
              <a:t>b) Não deverá suportar IVA naquelas compras, devendo para tal informar os fornecedores que as mesmas serão utilizadas na fabricação de tintas para exportação.</a:t>
            </a:r>
          </a:p>
          <a:p>
            <a:pPr marL="342900" indent="-342900"/>
            <a:endParaRPr lang="pt-PT" b="1" i="1"/>
          </a:p>
          <a:p>
            <a:pPr marL="342900" indent="-342900"/>
            <a:r>
              <a:rPr lang="pt-PT" b="1" i="1"/>
              <a:t>c) Não pode deduzir o IVA, dado que não procederá à  liquidação daquele imposto nas vendas para exportação.</a:t>
            </a:r>
          </a:p>
          <a:p>
            <a:pPr marL="342900" indent="-342900"/>
            <a:endParaRPr lang="pt-PT" b="1" i="1"/>
          </a:p>
          <a:p>
            <a:pPr marL="342900" indent="-342900"/>
            <a:r>
              <a:rPr lang="pt-PT" b="1" i="1"/>
              <a:t>d) Nenhuma das anteriores.</a:t>
            </a:r>
          </a:p>
        </p:txBody>
      </p:sp>
      <p:sp>
        <p:nvSpPr>
          <p:cNvPr id="7" name="Seta curvada à direita 6"/>
          <p:cNvSpPr>
            <a:spLocks noChangeArrowheads="1"/>
          </p:cNvSpPr>
          <p:nvPr/>
        </p:nvSpPr>
        <p:spPr bwMode="auto">
          <a:xfrm>
            <a:off x="539750" y="3141663"/>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D5622B55-4360-4140-BEF0-EA73F88008BC}" type="slidenum">
              <a:rPr lang="pt-PT"/>
              <a:pPr>
                <a:defRPr/>
              </a:pPr>
              <a:t>17</a:t>
            </a:fld>
            <a:endParaRPr lang="pt-PT"/>
          </a:p>
        </p:txBody>
      </p:sp>
      <p:sp>
        <p:nvSpPr>
          <p:cNvPr id="45058" name="Marcador de Posição de Conteúdo 2"/>
          <p:cNvSpPr>
            <a:spLocks noGrp="1"/>
          </p:cNvSpPr>
          <p:nvPr>
            <p:ph idx="1"/>
          </p:nvPr>
        </p:nvSpPr>
        <p:spPr>
          <a:xfrm>
            <a:off x="457200" y="571500"/>
            <a:ext cx="8229600" cy="5554663"/>
          </a:xfrm>
        </p:spPr>
        <p:txBody>
          <a:bodyPr/>
          <a:lstStyle/>
          <a:p>
            <a:r>
              <a:rPr lang="pt-PT" sz="1800" smtClean="0"/>
              <a:t>Em junho de 2011 e a fim de procurar rentabilizar a liquidez disponível, a Administração da TINTOL SA decidiu adquirir 1.000 Unidades de Participação de um Fundo de Tesouraria ao valor unitário de 1.028,35 euros. Em 31.12.2011 a cotação de cada Unidade de Participação era de 1.030,05 euros.</a:t>
            </a:r>
          </a:p>
          <a:p>
            <a:r>
              <a:rPr lang="pt-PT" sz="1800" b="1" smtClean="0">
                <a:solidFill>
                  <a:schemeClr val="accent2"/>
                </a:solidFill>
              </a:rPr>
              <a:t>QUESTÃO 14.:</a:t>
            </a:r>
          </a:p>
          <a:p>
            <a:r>
              <a:rPr lang="pt-PT" sz="1800" b="1" i="1" smtClean="0"/>
              <a:t>Relativamente às Unidades de Participação do Fundo de Tesouraria detidas, à data de 31.12.2011 a TINTOL SA deverá valorizá-las no balanço:</a:t>
            </a:r>
          </a:p>
          <a:p>
            <a:r>
              <a:rPr lang="pt-PT" sz="1800" b="1" i="1" smtClean="0"/>
              <a:t>a) Pelo respetivo valor de aquisição.</a:t>
            </a:r>
          </a:p>
          <a:p>
            <a:r>
              <a:rPr lang="pt-PT" sz="1800" b="1" i="1" smtClean="0"/>
              <a:t>b) Pelo respetivo valor de cotação, reconhecendo a diferença entre este e o custo de aquisição como um ganho por aumento do justo valor em instrumentos financeiros.</a:t>
            </a:r>
          </a:p>
          <a:p>
            <a:r>
              <a:rPr lang="pt-PT" sz="1800" b="1" i="1" smtClean="0"/>
              <a:t>c) Pelo respetivo valor de cotação, reconhecendo a diferença entre este e o custo de aquisição como um Diferimento – Rendimento a reconhecer.</a:t>
            </a:r>
          </a:p>
          <a:p>
            <a:r>
              <a:rPr lang="pt-PT" sz="18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51250D5-D3EF-4D84-B17E-663BDCB9D4A9}" type="slidenum">
              <a:rPr lang="pt-PT" sz="1200">
                <a:solidFill>
                  <a:schemeClr val="tx1">
                    <a:tint val="75000"/>
                  </a:schemeClr>
                </a:solidFill>
                <a:latin typeface="+mn-lt"/>
              </a:rPr>
              <a:pPr algn="r" fontAlgn="auto">
                <a:spcBef>
                  <a:spcPts val="0"/>
                </a:spcBef>
                <a:spcAft>
                  <a:spcPts val="0"/>
                </a:spcAft>
                <a:defRPr/>
              </a:pPr>
              <a:t>17</a:t>
            </a:fld>
            <a:endParaRPr lang="pt-PT" sz="1200">
              <a:solidFill>
                <a:schemeClr val="tx1">
                  <a:tint val="75000"/>
                </a:schemeClr>
              </a:solidFill>
              <a:latin typeface="+mn-lt"/>
            </a:endParaRPr>
          </a:p>
        </p:txBody>
      </p:sp>
      <p:pic>
        <p:nvPicPr>
          <p:cNvPr id="4506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323850" y="2997200"/>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FC0A9DBB-7FDD-4C77-9258-1DDF9ABD8419}" type="slidenum">
              <a:rPr lang="pt-PT"/>
              <a:pPr>
                <a:defRPr/>
              </a:pPr>
              <a:t>18</a:t>
            </a:fld>
            <a:endParaRPr lang="pt-PT"/>
          </a:p>
        </p:txBody>
      </p:sp>
      <p:sp>
        <p:nvSpPr>
          <p:cNvPr id="47106" name="Marcador de Posição de Conteúdo 2"/>
          <p:cNvSpPr>
            <a:spLocks noGrp="1"/>
          </p:cNvSpPr>
          <p:nvPr>
            <p:ph idx="1"/>
          </p:nvPr>
        </p:nvSpPr>
        <p:spPr>
          <a:xfrm>
            <a:off x="457200" y="571500"/>
            <a:ext cx="8229600" cy="4010025"/>
          </a:xfrm>
        </p:spPr>
        <p:txBody>
          <a:bodyPr/>
          <a:lstStyle/>
          <a:p>
            <a:r>
              <a:rPr lang="pt-PT" sz="1800" smtClean="0"/>
              <a:t>Atualmente, a TINTOL SA não produz tinta plástica, mas comercializa este tipo de produto que compra a um concorrente. O preço de venda ao público de uma lata de tinta plástica de 15 litros é 60 Euros e a TINTOL SA comercializa esta tinta com uma margem de 25% sobre o preço de custo.</a:t>
            </a:r>
          </a:p>
          <a:p>
            <a:r>
              <a:rPr lang="pt-PT" sz="1800" b="1" i="1" smtClean="0"/>
              <a:t>QUESTÃO 21.:</a:t>
            </a:r>
          </a:p>
          <a:p>
            <a:r>
              <a:rPr lang="pt-PT" sz="1800" b="1" i="1" smtClean="0"/>
              <a:t>De acordo com a informação disponível, a TINTOL SA deve ter comprado</a:t>
            </a:r>
          </a:p>
          <a:p>
            <a:r>
              <a:rPr lang="pt-PT" sz="1800" b="1" i="1" smtClean="0"/>
              <a:t>cada litro de tinta plástica por:</a:t>
            </a:r>
          </a:p>
          <a:p>
            <a:r>
              <a:rPr lang="pt-PT" sz="1800" b="1" i="1" smtClean="0"/>
              <a:t>a) 4 Euros / litro.</a:t>
            </a:r>
          </a:p>
          <a:p>
            <a:r>
              <a:rPr lang="pt-PT" sz="1800" b="1" i="1" smtClean="0"/>
              <a:t>b) 3,2 Euros / litro.</a:t>
            </a:r>
          </a:p>
          <a:p>
            <a:r>
              <a:rPr lang="pt-PT" sz="1800" b="1" i="1" smtClean="0"/>
              <a:t>c) 3 Euros / litro.</a:t>
            </a:r>
          </a:p>
          <a:p>
            <a:r>
              <a:rPr lang="pt-PT" sz="1800" b="1" i="1" smtClean="0"/>
              <a:t>d) Nenhuma das anteriores.</a:t>
            </a:r>
          </a:p>
          <a:p>
            <a:r>
              <a:rPr lang="pt-PT" sz="1800" smtClean="0"/>
              <a:t>A TINTOL SA tem uma loja no Porto, cuja renda paga</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D67C4CA-2B92-42E6-A9B8-8C76BD86A4D5}" type="slidenum">
              <a:rPr lang="pt-PT" sz="1200">
                <a:solidFill>
                  <a:schemeClr val="tx1">
                    <a:tint val="75000"/>
                  </a:schemeClr>
                </a:solidFill>
                <a:latin typeface="+mn-lt"/>
              </a:rPr>
              <a:pPr algn="r" fontAlgn="auto">
                <a:spcBef>
                  <a:spcPts val="0"/>
                </a:spcBef>
                <a:spcAft>
                  <a:spcPts val="0"/>
                </a:spcAft>
                <a:defRPr/>
              </a:pPr>
              <a:t>18</a:t>
            </a:fld>
            <a:endParaRPr lang="pt-PT" sz="1200">
              <a:solidFill>
                <a:schemeClr val="tx1">
                  <a:tint val="75000"/>
                </a:schemeClr>
              </a:solidFill>
              <a:latin typeface="+mn-lt"/>
            </a:endParaRPr>
          </a:p>
        </p:txBody>
      </p:sp>
      <p:pic>
        <p:nvPicPr>
          <p:cNvPr id="4710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47109" name="Text Box 9"/>
          <p:cNvSpPr txBox="1">
            <a:spLocks noChangeArrowheads="1"/>
          </p:cNvSpPr>
          <p:nvPr/>
        </p:nvSpPr>
        <p:spPr bwMode="auto">
          <a:xfrm>
            <a:off x="2411413" y="4724400"/>
            <a:ext cx="4197350" cy="1739900"/>
          </a:xfrm>
          <a:prstGeom prst="rect">
            <a:avLst/>
          </a:prstGeom>
          <a:noFill/>
          <a:ln w="9525">
            <a:noFill/>
            <a:miter lim="800000"/>
            <a:headEnd/>
            <a:tailEnd/>
          </a:ln>
        </p:spPr>
        <p:txBody>
          <a:bodyPr wrap="none">
            <a:spAutoFit/>
          </a:bodyPr>
          <a:lstStyle/>
          <a:p>
            <a:r>
              <a:rPr lang="pt-PT"/>
              <a:t>Preço venda por litro = 60€/15 = €4/litro</a:t>
            </a:r>
          </a:p>
          <a:p>
            <a:r>
              <a:rPr lang="pt-PT"/>
              <a:t>(PV-PC)/PC = 0,25</a:t>
            </a:r>
          </a:p>
          <a:p>
            <a:r>
              <a:rPr lang="pt-PT"/>
              <a:t>PV = PC*0,25+PC</a:t>
            </a:r>
          </a:p>
          <a:p>
            <a:r>
              <a:rPr lang="pt-PT"/>
              <a:t>PV = PC*1,25</a:t>
            </a:r>
          </a:p>
          <a:p>
            <a:r>
              <a:rPr lang="pt-PT"/>
              <a:t>PC= PV/1,25</a:t>
            </a:r>
          </a:p>
          <a:p>
            <a:r>
              <a:rPr lang="pt-PT"/>
              <a:t>PC = €3,2</a:t>
            </a:r>
          </a:p>
        </p:txBody>
      </p:sp>
      <p:sp>
        <p:nvSpPr>
          <p:cNvPr id="7" name="Seta curvada à direita 6"/>
          <p:cNvSpPr>
            <a:spLocks noChangeArrowheads="1"/>
          </p:cNvSpPr>
          <p:nvPr/>
        </p:nvSpPr>
        <p:spPr bwMode="auto">
          <a:xfrm>
            <a:off x="250825" y="3068638"/>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5C224AA8-6F9C-45A3-A5F2-C97AA7A672D8}" type="slidenum">
              <a:rPr lang="pt-PT"/>
              <a:pPr>
                <a:defRPr/>
              </a:pPr>
              <a:t>19</a:t>
            </a:fld>
            <a:endParaRPr lang="pt-PT"/>
          </a:p>
        </p:txBody>
      </p:sp>
      <p:sp>
        <p:nvSpPr>
          <p:cNvPr id="49154" name="Marcador de Posição de Conteúdo 2"/>
          <p:cNvSpPr>
            <a:spLocks noGrp="1"/>
          </p:cNvSpPr>
          <p:nvPr>
            <p:ph idx="1"/>
          </p:nvPr>
        </p:nvSpPr>
        <p:spPr>
          <a:xfrm>
            <a:off x="485775" y="571500"/>
            <a:ext cx="8229600" cy="5554663"/>
          </a:xfrm>
        </p:spPr>
        <p:txBody>
          <a:bodyPr/>
          <a:lstStyle/>
          <a:p>
            <a:r>
              <a:rPr lang="pt-PT" sz="1800" smtClean="0"/>
              <a:t>A TINTOL SA tem uma loja no Porto, cuja renda paga trimestralmente.</a:t>
            </a:r>
          </a:p>
          <a:p>
            <a:endParaRPr lang="pt-PT" sz="1800" smtClean="0"/>
          </a:p>
          <a:p>
            <a:r>
              <a:rPr lang="pt-PT" sz="1800" b="1" i="1" smtClean="0">
                <a:solidFill>
                  <a:schemeClr val="accent2"/>
                </a:solidFill>
              </a:rPr>
              <a:t>QUESTÃO 22.:</a:t>
            </a:r>
          </a:p>
          <a:p>
            <a:endParaRPr lang="pt-PT" sz="1800" b="1" i="1" smtClean="0">
              <a:solidFill>
                <a:schemeClr val="accent2"/>
              </a:solidFill>
            </a:endParaRPr>
          </a:p>
          <a:p>
            <a:r>
              <a:rPr lang="pt-PT" sz="1800" b="1" i="1" smtClean="0"/>
              <a:t>A renda da loja da TINTOL SA no Porto classifica-se como:</a:t>
            </a:r>
          </a:p>
          <a:p>
            <a:endParaRPr lang="pt-PT" sz="1800" b="1" i="1" smtClean="0"/>
          </a:p>
          <a:p>
            <a:r>
              <a:rPr lang="pt-PT" sz="1800" b="1" i="1" smtClean="0"/>
              <a:t>a) Um custo da produção de natureza variável.</a:t>
            </a:r>
          </a:p>
          <a:p>
            <a:r>
              <a:rPr lang="pt-PT" sz="1800" b="1" i="1" smtClean="0"/>
              <a:t>b) Um custo de distribuição.</a:t>
            </a:r>
          </a:p>
          <a:p>
            <a:r>
              <a:rPr lang="pt-PT" sz="1800" b="1" i="1" smtClean="0"/>
              <a:t>c) Um custo operacional de natureza fixa.</a:t>
            </a:r>
          </a:p>
          <a:p>
            <a:r>
              <a:rPr lang="pt-PT" sz="18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50CA82B-2F0E-4A09-8830-7180057A5FE3}" type="slidenum">
              <a:rPr lang="pt-PT" sz="1200">
                <a:solidFill>
                  <a:schemeClr val="tx1">
                    <a:tint val="75000"/>
                  </a:schemeClr>
                </a:solidFill>
                <a:latin typeface="+mn-lt"/>
              </a:rPr>
              <a:pPr algn="r" fontAlgn="auto">
                <a:spcBef>
                  <a:spcPts val="0"/>
                </a:spcBef>
                <a:spcAft>
                  <a:spcPts val="0"/>
                </a:spcAft>
                <a:defRPr/>
              </a:pPr>
              <a:t>19</a:t>
            </a:fld>
            <a:endParaRPr lang="pt-PT" sz="1200">
              <a:solidFill>
                <a:schemeClr val="tx1">
                  <a:tint val="75000"/>
                </a:schemeClr>
              </a:solidFill>
              <a:latin typeface="+mn-lt"/>
            </a:endParaRPr>
          </a:p>
        </p:txBody>
      </p:sp>
      <p:pic>
        <p:nvPicPr>
          <p:cNvPr id="4915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2924175"/>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9A1D7344-31FF-4D00-9CFD-FBB9D80AEA4A}" type="slidenum">
              <a:rPr lang="pt-PT"/>
              <a:pPr>
                <a:defRPr/>
              </a:pPr>
              <a:t>2</a:t>
            </a:fld>
            <a:endParaRPr lang="pt-PT"/>
          </a:p>
        </p:txBody>
      </p:sp>
      <p:sp>
        <p:nvSpPr>
          <p:cNvPr id="15362" name="Marcador de Posição de Conteúdo 2"/>
          <p:cNvSpPr>
            <a:spLocks noGrp="1"/>
          </p:cNvSpPr>
          <p:nvPr>
            <p:ph idx="1"/>
          </p:nvPr>
        </p:nvSpPr>
        <p:spPr>
          <a:xfrm>
            <a:off x="457200" y="571500"/>
            <a:ext cx="8229600" cy="5554663"/>
          </a:xfrm>
        </p:spPr>
        <p:txBody>
          <a:bodyPr/>
          <a:lstStyle/>
          <a:p>
            <a:pPr algn="just"/>
            <a:r>
              <a:rPr lang="pt-PT" sz="1600" smtClean="0"/>
              <a:t>A </a:t>
            </a:r>
            <a:r>
              <a:rPr lang="pt-PT" sz="1800" smtClean="0"/>
              <a:t>TINTOL - Fábrica de Tintas SA (adiante designada por TINTOL SA), com sede em Samora Correia, é uma empresa que se dedica à fabricação e comercialização de tintas para diferentes fins, tais como a construção civil e a indústria automóvel.</a:t>
            </a:r>
          </a:p>
          <a:p>
            <a:pPr algn="just"/>
            <a:r>
              <a:rPr lang="pt-PT" sz="1800" smtClean="0"/>
              <a:t>Apesar de ser uma sociedade anónima, a empresa mantém uma estrutura familiar e o capital social encontra-se repartido pelos cinco descendentes (filhos) dos fundadores da empresa, os senhores Tinoco Silva e Tolentino Coelho. Os atuais cinco acionistas são também todos administradores da empresa.</a:t>
            </a:r>
          </a:p>
          <a:p>
            <a:pPr algn="just"/>
            <a:r>
              <a:rPr lang="pt-PT" sz="1800" smtClean="0"/>
              <a:t>A empresa aproveitou com bastante êxito a expansão e o crescimento na atividade de construção civil que se verificou em Portugal nos últimos anos e nalguns anos da década de 90 as vendas de tintas registaram crescimentos anuais superiores a 10 por cento. Em consequência desta expansão, a TINTOL SA realizou e reteve lucros ao longo do referido período. Em março de 2011, quando se realizou a assembleia geral anual, os acionistas decidiram aumentar o capital social em 1.000.000 de euros por incorporação de reservas, com a emissão de 1.000.000 de novas ações com o valor nominal de 1€/cada. Estas ações foram então distribuídas gratuitamente de forma igual pelos 200 trabalhadores da empresa, cabendo portanto a cada um 5.000 ações.</a:t>
            </a:r>
          </a:p>
        </p:txBody>
      </p:sp>
      <p:sp>
        <p:nvSpPr>
          <p:cNvPr id="15363" name="Marcador de Posição do Rodapé 3"/>
          <p:cNvSpPr txBox="1">
            <a:spLocks noGrp="1"/>
          </p:cNvSpPr>
          <p:nvPr/>
        </p:nvSpPr>
        <p:spPr bwMode="auto">
          <a:xfrm>
            <a:off x="3124200" y="6356350"/>
            <a:ext cx="2895600" cy="365125"/>
          </a:xfrm>
          <a:prstGeom prst="rect">
            <a:avLst/>
          </a:prstGeom>
          <a:noFill/>
          <a:ln w="9525">
            <a:noFill/>
            <a:miter lim="800000"/>
            <a:headEnd/>
            <a:tailEnd/>
          </a:ln>
        </p:spPr>
        <p:txBody>
          <a:bodyPr anchor="ctr"/>
          <a:lstStyle/>
          <a:p>
            <a:pPr algn="ctr"/>
            <a:endParaRPr lang="pt-PT" sz="1200">
              <a:solidFill>
                <a:srgbClr val="898989"/>
              </a:solidFill>
              <a:latin typeface="Calibri" pitchFamily="34" charset="0"/>
            </a:endParaRP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6213194-BBD3-469F-993D-05F943894C83}" type="slidenum">
              <a:rPr lang="pt-PT" sz="1200">
                <a:solidFill>
                  <a:schemeClr val="tx1">
                    <a:tint val="75000"/>
                  </a:schemeClr>
                </a:solidFill>
                <a:latin typeface="+mn-lt"/>
              </a:rPr>
              <a:pPr algn="r" fontAlgn="auto">
                <a:spcBef>
                  <a:spcPts val="0"/>
                </a:spcBef>
                <a:spcAft>
                  <a:spcPts val="0"/>
                </a:spcAft>
                <a:defRPr/>
              </a:pPr>
              <a:t>2</a:t>
            </a:fld>
            <a:endParaRPr lang="pt-PT" sz="1200" dirty="0">
              <a:solidFill>
                <a:schemeClr val="tx1">
                  <a:tint val="75000"/>
                </a:schemeClr>
              </a:solidFill>
              <a:latin typeface="+mn-lt"/>
            </a:endParaRPr>
          </a:p>
        </p:txBody>
      </p:sp>
      <p:pic>
        <p:nvPicPr>
          <p:cNvPr id="15365" name="Picture 6" descr="CITEFORMA - Centro de Formação Profissional dos Trabalhadores de Escritório, Comércio, Serviços e Novas Tecnologias">
            <a:hlinkClick r:id="rId2"/>
          </p:cNvPr>
          <p:cNvPicPr>
            <a:picLocks noChangeAspect="1" noChangeArrowheads="1"/>
          </p:cNvPicPr>
          <p:nvPr/>
        </p:nvPicPr>
        <p:blipFill>
          <a:blip r:embed="rId3" r:link="rId4" cstate="print"/>
          <a:srcRect/>
          <a:stretch>
            <a:fillRect/>
          </a:stretch>
        </p:blipFill>
        <p:spPr bwMode="auto">
          <a:xfrm>
            <a:off x="357188" y="6143625"/>
            <a:ext cx="2498725" cy="47625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57853C94-B69A-4BF2-AED5-6D6AC5CAF821}" type="slidenum">
              <a:rPr lang="pt-PT"/>
              <a:pPr>
                <a:defRPr/>
              </a:pPr>
              <a:t>20</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7878067-9D8F-470E-9749-F0119CF87F3C}" type="slidenum">
              <a:rPr lang="pt-PT" sz="1200">
                <a:solidFill>
                  <a:schemeClr val="tx1">
                    <a:tint val="75000"/>
                  </a:schemeClr>
                </a:solidFill>
                <a:latin typeface="+mn-lt"/>
              </a:rPr>
              <a:pPr algn="r" fontAlgn="auto">
                <a:spcBef>
                  <a:spcPts val="0"/>
                </a:spcBef>
                <a:spcAft>
                  <a:spcPts val="0"/>
                </a:spcAft>
                <a:defRPr/>
              </a:pPr>
              <a:t>20</a:t>
            </a:fld>
            <a:endParaRPr lang="pt-PT" sz="1200">
              <a:solidFill>
                <a:schemeClr val="tx1">
                  <a:tint val="75000"/>
                </a:schemeClr>
              </a:solidFill>
              <a:latin typeface="+mn-lt"/>
            </a:endParaRPr>
          </a:p>
        </p:txBody>
      </p:sp>
      <p:pic>
        <p:nvPicPr>
          <p:cNvPr id="51203"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51204" name="Rectangle 9"/>
          <p:cNvSpPr>
            <a:spLocks noChangeArrowheads="1"/>
          </p:cNvSpPr>
          <p:nvPr/>
        </p:nvSpPr>
        <p:spPr bwMode="auto">
          <a:xfrm>
            <a:off x="395288" y="636588"/>
            <a:ext cx="7777162" cy="5310187"/>
          </a:xfrm>
          <a:prstGeom prst="rect">
            <a:avLst/>
          </a:prstGeom>
          <a:noFill/>
          <a:ln w="9525">
            <a:noFill/>
            <a:miter lim="800000"/>
            <a:headEnd/>
            <a:tailEnd/>
          </a:ln>
        </p:spPr>
        <p:txBody>
          <a:bodyPr>
            <a:spAutoFit/>
          </a:bodyPr>
          <a:lstStyle/>
          <a:p>
            <a:pPr marL="342900" indent="-342900" algn="just"/>
            <a:r>
              <a:rPr lang="pt-PT"/>
              <a:t>A empresa teve ao serviço, no quarto trimestre de 2011, 120 empregados, que se qualificam como operários fabris.</a:t>
            </a:r>
          </a:p>
          <a:p>
            <a:pPr marL="342900" indent="-342900" algn="just"/>
            <a:endParaRPr lang="pt-PT"/>
          </a:p>
          <a:p>
            <a:pPr marL="342900" indent="-342900" algn="just"/>
            <a:r>
              <a:rPr lang="pt-PT" b="1" i="1"/>
              <a:t>QUESTÃO 23.:</a:t>
            </a:r>
          </a:p>
          <a:p>
            <a:pPr marL="342900" indent="-342900" algn="just"/>
            <a:endParaRPr lang="pt-PT" b="1" i="1"/>
          </a:p>
          <a:p>
            <a:pPr marL="342900" indent="-342900" algn="just"/>
            <a:r>
              <a:rPr lang="pt-PT" b="1" i="1"/>
              <a:t>O cálculo dos custos da mão de obra direta do quarto trimestre de 2011 da TINTOL SA considera apenas:</a:t>
            </a:r>
          </a:p>
          <a:p>
            <a:pPr marL="342900" indent="-342900" algn="just"/>
            <a:endParaRPr lang="pt-PT" b="1" i="1"/>
          </a:p>
          <a:p>
            <a:pPr marL="342900" indent="-342900" algn="just">
              <a:buFontTx/>
              <a:buAutoNum type="alphaLcParenR"/>
            </a:pPr>
            <a:r>
              <a:rPr lang="pt-PT" b="1" i="1"/>
              <a:t>As remunerações ilíquidas mensais e os encargos da entidade patronal correspondentes.</a:t>
            </a:r>
          </a:p>
          <a:p>
            <a:pPr marL="342900" indent="-342900" algn="just">
              <a:buFontTx/>
              <a:buAutoNum type="alphaLcParenR"/>
            </a:pPr>
            <a:endParaRPr lang="pt-PT" b="1" i="1"/>
          </a:p>
          <a:p>
            <a:pPr marL="342900" indent="-342900" algn="just"/>
            <a:r>
              <a:rPr lang="pt-PT" b="1" i="1"/>
              <a:t>b) As remunerações ilíquidas mensais mais os encargos da entidade</a:t>
            </a:r>
          </a:p>
          <a:p>
            <a:pPr marL="342900" indent="-342900" algn="just"/>
            <a:r>
              <a:rPr lang="pt-PT" b="1" i="1"/>
              <a:t>patronal e dos encargos anuais com férias e e o subsídio de natal.</a:t>
            </a:r>
          </a:p>
          <a:p>
            <a:pPr marL="342900" indent="-342900" algn="just"/>
            <a:endParaRPr lang="pt-PT" b="1" i="1"/>
          </a:p>
          <a:p>
            <a:pPr marL="342900" indent="-342900" algn="just"/>
            <a:r>
              <a:rPr lang="pt-PT" b="1" i="1"/>
              <a:t>c) As remunerações líquidas mensais acrescidas dos encargos da entidade patronal e dos encargos anuais com as férias e o subsídio de natal.</a:t>
            </a:r>
          </a:p>
          <a:p>
            <a:pPr marL="342900" indent="-342900" algn="just"/>
            <a:endParaRPr lang="pt-PT" b="1" i="1"/>
          </a:p>
          <a:p>
            <a:pPr marL="342900" indent="-342900" algn="just"/>
            <a:r>
              <a:rPr lang="pt-PT" b="1" i="1"/>
              <a:t>d) Nenhuma das anteriores.</a:t>
            </a:r>
          </a:p>
        </p:txBody>
      </p:sp>
      <p:sp>
        <p:nvSpPr>
          <p:cNvPr id="7" name="Seta curvada à direita 6"/>
          <p:cNvSpPr>
            <a:spLocks noChangeArrowheads="1"/>
          </p:cNvSpPr>
          <p:nvPr/>
        </p:nvSpPr>
        <p:spPr bwMode="auto">
          <a:xfrm>
            <a:off x="0" y="3716338"/>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B120BE17-F152-463B-B943-14CF6978AF64}" type="slidenum">
              <a:rPr lang="pt-PT"/>
              <a:pPr>
                <a:defRPr/>
              </a:pPr>
              <a:t>21</a:t>
            </a:fld>
            <a:endParaRPr lang="pt-PT"/>
          </a:p>
        </p:txBody>
      </p:sp>
      <p:sp>
        <p:nvSpPr>
          <p:cNvPr id="53250" name="Marcador de Posição do Rodapé 3"/>
          <p:cNvSpPr txBox="1">
            <a:spLocks noGrp="1"/>
          </p:cNvSpPr>
          <p:nvPr/>
        </p:nvSpPr>
        <p:spPr bwMode="auto">
          <a:xfrm>
            <a:off x="3124200" y="6356350"/>
            <a:ext cx="2895600" cy="365125"/>
          </a:xfrm>
          <a:prstGeom prst="rect">
            <a:avLst/>
          </a:prstGeom>
          <a:noFill/>
          <a:ln w="9525">
            <a:noFill/>
            <a:miter lim="800000"/>
            <a:headEnd/>
            <a:tailEnd/>
          </a:ln>
        </p:spPr>
        <p:txBody>
          <a:bodyPr anchor="ctr"/>
          <a:lstStyle/>
          <a:p>
            <a:pPr algn="ctr"/>
            <a:endParaRPr lang="pt-PT" sz="1200">
              <a:solidFill>
                <a:srgbClr val="898989"/>
              </a:solidFill>
              <a:latin typeface="Calibri" pitchFamily="34" charset="0"/>
            </a:endParaRP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7580AD3-4014-4798-8E16-9D6841781FB7}" type="slidenum">
              <a:rPr lang="pt-PT" sz="1200">
                <a:solidFill>
                  <a:schemeClr val="tx1">
                    <a:tint val="75000"/>
                  </a:schemeClr>
                </a:solidFill>
                <a:latin typeface="+mn-lt"/>
              </a:rPr>
              <a:pPr algn="r" fontAlgn="auto">
                <a:spcBef>
                  <a:spcPts val="0"/>
                </a:spcBef>
                <a:spcAft>
                  <a:spcPts val="0"/>
                </a:spcAft>
                <a:defRPr/>
              </a:pPr>
              <a:t>21</a:t>
            </a:fld>
            <a:endParaRPr lang="pt-PT" sz="1200">
              <a:solidFill>
                <a:schemeClr val="tx1">
                  <a:tint val="75000"/>
                </a:schemeClr>
              </a:solidFill>
              <a:latin typeface="+mn-lt"/>
            </a:endParaRPr>
          </a:p>
        </p:txBody>
      </p:sp>
      <p:sp>
        <p:nvSpPr>
          <p:cNvPr id="53252" name="Marcador de Posição de Conteúdo 5"/>
          <p:cNvSpPr>
            <a:spLocks noGrp="1"/>
          </p:cNvSpPr>
          <p:nvPr>
            <p:ph idx="1"/>
          </p:nvPr>
        </p:nvSpPr>
        <p:spPr/>
        <p:txBody>
          <a:bodyPr/>
          <a:lstStyle/>
          <a:p>
            <a:pPr algn="just"/>
            <a:r>
              <a:rPr lang="pt-PT" sz="2000" smtClean="0"/>
              <a:t>A TINTOL efetua o transporte dos seus produtos para os armazéns e locais de venda dos seus clientes, debitando-lhes depois essa despesa.</a:t>
            </a:r>
          </a:p>
          <a:p>
            <a:pPr algn="just">
              <a:buFont typeface="Arial" charset="0"/>
              <a:buNone/>
            </a:pPr>
            <a:endParaRPr lang="pt-PT" sz="2000" smtClean="0"/>
          </a:p>
          <a:p>
            <a:pPr algn="just"/>
            <a:r>
              <a:rPr lang="pt-PT" sz="2000" b="1" i="1" smtClean="0">
                <a:solidFill>
                  <a:schemeClr val="accent2"/>
                </a:solidFill>
              </a:rPr>
              <a:t>Questão 25.:</a:t>
            </a:r>
          </a:p>
          <a:p>
            <a:pPr algn="just"/>
            <a:r>
              <a:rPr lang="pt-PT" sz="2000" b="1" i="1" smtClean="0"/>
              <a:t>Na demonstração dos resultados por funções, as despesas com o transporte e entrega das tintas e vernizes aos clientes da TINTOL SA deverão ser incluídas em:</a:t>
            </a:r>
          </a:p>
          <a:p>
            <a:pPr algn="just"/>
            <a:r>
              <a:rPr lang="pt-PT" sz="2000" b="1" i="1" smtClean="0"/>
              <a:t>a) Custos das vendas e dos serviços prestados.</a:t>
            </a:r>
          </a:p>
          <a:p>
            <a:pPr algn="just"/>
            <a:r>
              <a:rPr lang="pt-PT" sz="2000" b="1" i="1" smtClean="0"/>
              <a:t>b) Gastos de distribuição.</a:t>
            </a:r>
          </a:p>
          <a:p>
            <a:pPr algn="just"/>
            <a:r>
              <a:rPr lang="pt-PT" sz="2000" b="1" i="1" smtClean="0"/>
              <a:t>c) Gastos administrativos.</a:t>
            </a:r>
          </a:p>
          <a:p>
            <a:pPr algn="just"/>
            <a:r>
              <a:rPr lang="pt-PT" sz="2000" b="1" i="1" smtClean="0"/>
              <a:t>d) Não devem ser incluídos na demonstração dos resultados por funções.</a:t>
            </a:r>
          </a:p>
        </p:txBody>
      </p:sp>
      <p:pic>
        <p:nvPicPr>
          <p:cNvPr id="53253"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87338" y="214313"/>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4292600"/>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arcador de Posição do Número do Diapositivo 5"/>
          <p:cNvSpPr>
            <a:spLocks noGrp="1"/>
          </p:cNvSpPr>
          <p:nvPr>
            <p:ph type="sldNum" sz="quarter" idx="12"/>
          </p:nvPr>
        </p:nvSpPr>
        <p:spPr/>
        <p:txBody>
          <a:bodyPr/>
          <a:lstStyle/>
          <a:p>
            <a:pPr>
              <a:defRPr/>
            </a:pPr>
            <a:fld id="{12233006-21D0-4026-902D-D56D34A8A821}" type="slidenum">
              <a:rPr lang="pt-PT"/>
              <a:pPr>
                <a:defRPr/>
              </a:pPr>
              <a:t>22</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4C62FF0-C9A6-4742-B9EA-8CCA07D0511A}" type="slidenum">
              <a:rPr lang="pt-PT" sz="1200">
                <a:solidFill>
                  <a:schemeClr val="tx1">
                    <a:tint val="75000"/>
                  </a:schemeClr>
                </a:solidFill>
                <a:latin typeface="+mn-lt"/>
              </a:rPr>
              <a:pPr algn="r" fontAlgn="auto">
                <a:spcBef>
                  <a:spcPts val="0"/>
                </a:spcBef>
                <a:spcAft>
                  <a:spcPts val="0"/>
                </a:spcAft>
                <a:defRPr/>
              </a:pPr>
              <a:t>22</a:t>
            </a:fld>
            <a:endParaRPr lang="pt-PT" sz="1200">
              <a:solidFill>
                <a:schemeClr val="tx1">
                  <a:tint val="75000"/>
                </a:schemeClr>
              </a:solidFill>
              <a:latin typeface="+mn-lt"/>
            </a:endParaRPr>
          </a:p>
        </p:txBody>
      </p:sp>
      <p:sp>
        <p:nvSpPr>
          <p:cNvPr id="55299" name="Marcador de Posição de Conteúdo 5"/>
          <p:cNvSpPr>
            <a:spLocks noGrp="1"/>
          </p:cNvSpPr>
          <p:nvPr>
            <p:ph idx="1"/>
          </p:nvPr>
        </p:nvSpPr>
        <p:spPr>
          <a:xfrm>
            <a:off x="457200" y="1196975"/>
            <a:ext cx="8229600" cy="4929188"/>
          </a:xfrm>
        </p:spPr>
        <p:txBody>
          <a:bodyPr/>
          <a:lstStyle/>
          <a:p>
            <a:r>
              <a:rPr lang="pt-PT" sz="2000" smtClean="0"/>
              <a:t>Questão 28.:</a:t>
            </a:r>
          </a:p>
          <a:p>
            <a:endParaRPr lang="pt-PT" sz="2000" smtClean="0"/>
          </a:p>
          <a:p>
            <a:r>
              <a:rPr lang="pt-PT" sz="2000" smtClean="0"/>
              <a:t>O cálculo de depreciações por duodécimos para efeitos fiscais:</a:t>
            </a:r>
          </a:p>
          <a:p>
            <a:endParaRPr lang="pt-PT" sz="2000" smtClean="0"/>
          </a:p>
          <a:p>
            <a:r>
              <a:rPr lang="pt-PT" sz="2000" smtClean="0"/>
              <a:t>a) É obrigatório, em face do que dispõe o SNC.</a:t>
            </a:r>
          </a:p>
          <a:p>
            <a:endParaRPr lang="pt-PT" sz="2000" smtClean="0"/>
          </a:p>
          <a:p>
            <a:r>
              <a:rPr lang="pt-PT" sz="2000" smtClean="0"/>
              <a:t>b) Apenas é possível com autorização do Diretor-Geral dos Impostos.</a:t>
            </a:r>
          </a:p>
          <a:p>
            <a:endParaRPr lang="pt-PT" sz="2000" smtClean="0"/>
          </a:p>
          <a:p>
            <a:r>
              <a:rPr lang="pt-PT" sz="2000" smtClean="0"/>
              <a:t>c) É facultativo.</a:t>
            </a:r>
          </a:p>
          <a:p>
            <a:endParaRPr lang="pt-PT" sz="2000" smtClean="0"/>
          </a:p>
          <a:p>
            <a:r>
              <a:rPr lang="pt-PT" sz="2000" smtClean="0"/>
              <a:t>d) É facultativo, mas, se for aplicado, terá de o ser em relação a todos os ativos fixos</a:t>
            </a:r>
          </a:p>
        </p:txBody>
      </p:sp>
      <p:pic>
        <p:nvPicPr>
          <p:cNvPr id="5530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4149725"/>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4881D7D9-FEC3-4125-8BCC-9FC111C49715}" type="slidenum">
              <a:rPr lang="pt-PT"/>
              <a:pPr>
                <a:defRPr/>
              </a:pPr>
              <a:t>23</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DADCBC0-DF1C-45EE-A7C9-088F9B3294D2}" type="slidenum">
              <a:rPr lang="pt-PT" sz="1200">
                <a:solidFill>
                  <a:schemeClr val="tx1">
                    <a:tint val="75000"/>
                  </a:schemeClr>
                </a:solidFill>
                <a:latin typeface="+mn-lt"/>
              </a:rPr>
              <a:pPr algn="r" fontAlgn="auto">
                <a:spcBef>
                  <a:spcPts val="0"/>
                </a:spcBef>
                <a:spcAft>
                  <a:spcPts val="0"/>
                </a:spcAft>
                <a:defRPr/>
              </a:pPr>
              <a:t>23</a:t>
            </a:fld>
            <a:endParaRPr lang="pt-PT" sz="1200">
              <a:solidFill>
                <a:schemeClr val="tx1">
                  <a:tint val="75000"/>
                </a:schemeClr>
              </a:solidFill>
              <a:latin typeface="+mn-lt"/>
            </a:endParaRPr>
          </a:p>
        </p:txBody>
      </p:sp>
      <p:sp>
        <p:nvSpPr>
          <p:cNvPr id="57347" name="Rectangle 7"/>
          <p:cNvSpPr>
            <a:spLocks noChangeArrowheads="1"/>
          </p:cNvSpPr>
          <p:nvPr/>
        </p:nvSpPr>
        <p:spPr bwMode="auto">
          <a:xfrm>
            <a:off x="539750" y="765175"/>
            <a:ext cx="6985000" cy="3662363"/>
          </a:xfrm>
          <a:prstGeom prst="rect">
            <a:avLst/>
          </a:prstGeom>
          <a:noFill/>
          <a:ln w="9525">
            <a:noFill/>
            <a:miter lim="800000"/>
            <a:headEnd/>
            <a:tailEnd/>
          </a:ln>
        </p:spPr>
        <p:txBody>
          <a:bodyPr>
            <a:spAutoFit/>
          </a:bodyPr>
          <a:lstStyle/>
          <a:p>
            <a:pPr marL="342900" indent="-342900"/>
            <a:r>
              <a:rPr lang="pt-PT"/>
              <a:t>Questão 31.:</a:t>
            </a:r>
          </a:p>
          <a:p>
            <a:pPr marL="342900" indent="-342900"/>
            <a:endParaRPr lang="pt-PT"/>
          </a:p>
          <a:p>
            <a:pPr marL="342900" indent="-342900"/>
            <a:r>
              <a:rPr lang="pt-PT"/>
              <a:t>Os contratos promessa de compra e venda de imóveis podem ficar sujeitos a IMT:</a:t>
            </a:r>
          </a:p>
          <a:p>
            <a:pPr marL="342900" indent="-342900"/>
            <a:endParaRPr lang="pt-PT"/>
          </a:p>
          <a:p>
            <a:pPr marL="342900" indent="-342900">
              <a:buFontTx/>
              <a:buAutoNum type="alphaLcParenR"/>
            </a:pPr>
            <a:r>
              <a:rPr lang="pt-PT"/>
              <a:t>Se o preço prometido estiver integralmente pago.</a:t>
            </a:r>
          </a:p>
          <a:p>
            <a:pPr marL="342900" indent="-342900">
              <a:buFontTx/>
              <a:buAutoNum type="alphaLcParenR"/>
            </a:pPr>
            <a:endParaRPr lang="pt-PT"/>
          </a:p>
          <a:p>
            <a:pPr marL="342900" indent="-342900"/>
            <a:r>
              <a:rPr lang="pt-PT"/>
              <a:t>b) Se uma parte substancial do preço prometido se achar paga.</a:t>
            </a:r>
          </a:p>
          <a:p>
            <a:pPr marL="342900" indent="-342900"/>
            <a:endParaRPr lang="pt-PT"/>
          </a:p>
          <a:p>
            <a:pPr marL="342900" indent="-342900"/>
            <a:r>
              <a:rPr lang="pt-PT"/>
              <a:t>c) Se o promitente adquirente puder ceder a sua posição no contrato.</a:t>
            </a:r>
          </a:p>
          <a:p>
            <a:pPr marL="342900" indent="-342900"/>
            <a:endParaRPr lang="pt-PT"/>
          </a:p>
          <a:p>
            <a:pPr marL="342900" indent="-342900"/>
            <a:r>
              <a:rPr lang="pt-PT"/>
              <a:t>d) Em quaisquer circunstâncias.</a:t>
            </a:r>
          </a:p>
        </p:txBody>
      </p:sp>
      <p:sp>
        <p:nvSpPr>
          <p:cNvPr id="2" name="Seta curvada à direita 6"/>
          <p:cNvSpPr>
            <a:spLocks noChangeArrowheads="1"/>
          </p:cNvSpPr>
          <p:nvPr/>
        </p:nvSpPr>
        <p:spPr bwMode="auto">
          <a:xfrm>
            <a:off x="0" y="3213100"/>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EDE2AA8D-C518-4940-A565-5A9622F0AA41}" type="slidenum">
              <a:rPr lang="pt-PT"/>
              <a:pPr>
                <a:defRPr/>
              </a:pPr>
              <a:t>24</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EC19044-5CB5-4D9E-91EF-7990333B6738}" type="slidenum">
              <a:rPr lang="pt-PT" sz="1200">
                <a:solidFill>
                  <a:schemeClr val="tx1">
                    <a:tint val="75000"/>
                  </a:schemeClr>
                </a:solidFill>
                <a:latin typeface="+mn-lt"/>
              </a:rPr>
              <a:pPr algn="r" fontAlgn="auto">
                <a:spcBef>
                  <a:spcPts val="0"/>
                </a:spcBef>
                <a:spcAft>
                  <a:spcPts val="0"/>
                </a:spcAft>
                <a:defRPr/>
              </a:pPr>
              <a:t>24</a:t>
            </a:fld>
            <a:endParaRPr lang="pt-PT" sz="1200">
              <a:solidFill>
                <a:schemeClr val="tx1">
                  <a:tint val="75000"/>
                </a:schemeClr>
              </a:solidFill>
              <a:latin typeface="+mn-lt"/>
            </a:endParaRPr>
          </a:p>
        </p:txBody>
      </p:sp>
      <p:sp>
        <p:nvSpPr>
          <p:cNvPr id="59395" name="Rectangle 8"/>
          <p:cNvSpPr>
            <a:spLocks noChangeArrowheads="1"/>
          </p:cNvSpPr>
          <p:nvPr/>
        </p:nvSpPr>
        <p:spPr bwMode="auto">
          <a:xfrm>
            <a:off x="468313" y="765175"/>
            <a:ext cx="7991475" cy="5310188"/>
          </a:xfrm>
          <a:prstGeom prst="rect">
            <a:avLst/>
          </a:prstGeom>
          <a:noFill/>
          <a:ln w="9525">
            <a:noFill/>
            <a:miter lim="800000"/>
            <a:headEnd/>
            <a:tailEnd/>
          </a:ln>
        </p:spPr>
        <p:txBody>
          <a:bodyPr>
            <a:spAutoFit/>
          </a:bodyPr>
          <a:lstStyle/>
          <a:p>
            <a:pPr marL="342900" indent="-342900"/>
            <a:r>
              <a:rPr lang="pt-PT"/>
              <a:t>Questão 40.:</a:t>
            </a:r>
          </a:p>
          <a:p>
            <a:pPr marL="342900" indent="-342900" algn="just"/>
            <a:r>
              <a:rPr lang="pt-PT"/>
              <a:t>Em 31/12/N, antes das operações de retificação à data do balanço, a conta 329 – Mercadorias – Perdas por imparidade acumuladas da empresa comercial AAA apresentava um saldo de 2.500 €, relativo à mercadoria XX. Sabendo que o saldo final da mercadoria XX era de 25.000 € (a que correspondem 1.000 unidades) e que o respetivo valor realizável líquido em 31/12/N era de 26 €/unidade, que lançamento efetuar:</a:t>
            </a:r>
          </a:p>
          <a:p>
            <a:pPr marL="342900" indent="-342900" algn="just"/>
            <a:endParaRPr lang="pt-PT"/>
          </a:p>
          <a:p>
            <a:pPr marL="342900" indent="-342900" algn="just">
              <a:buFontTx/>
              <a:buAutoNum type="alphaLcParenR"/>
            </a:pPr>
            <a:r>
              <a:rPr lang="pt-PT"/>
              <a:t>Debitar 652 – Perdas por imparidade – Em inventários e creditar a conta 329 – Mercadorias – Perdas por imparidade acumuladas.</a:t>
            </a:r>
          </a:p>
          <a:p>
            <a:pPr marL="342900" indent="-342900" algn="just">
              <a:buFontTx/>
              <a:buAutoNum type="alphaLcParenR"/>
            </a:pPr>
            <a:endParaRPr lang="pt-PT"/>
          </a:p>
          <a:p>
            <a:pPr marL="342900" indent="-342900" algn="just"/>
            <a:r>
              <a:rPr lang="pt-PT"/>
              <a:t>b) Debitar a conta 329 - Mercadorias – Perdas por imparidade acumuladas e creditar 652 – Perdas por imparidade – Em inventários.</a:t>
            </a:r>
          </a:p>
          <a:p>
            <a:pPr marL="342900" indent="-342900" algn="just"/>
            <a:endParaRPr lang="pt-PT"/>
          </a:p>
          <a:p>
            <a:pPr marL="342900" indent="-342900" algn="just"/>
            <a:r>
              <a:rPr lang="pt-PT"/>
              <a:t>c) Debitar a conta 329 - Mercadorias – Perdas por imparidade acumuladas e creditar 7622 – Reversões – de perdas por imparidade – Ajustamentos em inventários.</a:t>
            </a:r>
          </a:p>
          <a:p>
            <a:pPr marL="342900" indent="-342900" algn="just"/>
            <a:endParaRPr lang="pt-PT"/>
          </a:p>
          <a:p>
            <a:pPr marL="342900" indent="-342900" algn="just"/>
            <a:r>
              <a:rPr lang="pt-PT"/>
              <a:t>d) Nada se regista, pois respeita a ganhos potenciais.</a:t>
            </a:r>
          </a:p>
        </p:txBody>
      </p:sp>
      <p:sp>
        <p:nvSpPr>
          <p:cNvPr id="2" name="Seta curvada à direita 6"/>
          <p:cNvSpPr>
            <a:spLocks noChangeArrowheads="1"/>
          </p:cNvSpPr>
          <p:nvPr/>
        </p:nvSpPr>
        <p:spPr bwMode="auto">
          <a:xfrm>
            <a:off x="0" y="4652963"/>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5E8FA2E9-3D51-4150-8901-3636A708FCB9}" type="slidenum">
              <a:rPr lang="pt-PT"/>
              <a:pPr>
                <a:defRPr/>
              </a:pPr>
              <a:t>25</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23D47E3-F2C3-47FB-9C32-A3963B1CB618}" type="slidenum">
              <a:rPr lang="pt-PT" sz="1200">
                <a:solidFill>
                  <a:schemeClr val="tx1">
                    <a:tint val="75000"/>
                  </a:schemeClr>
                </a:solidFill>
                <a:latin typeface="+mn-lt"/>
              </a:rPr>
              <a:pPr algn="r" fontAlgn="auto">
                <a:spcBef>
                  <a:spcPts val="0"/>
                </a:spcBef>
                <a:spcAft>
                  <a:spcPts val="0"/>
                </a:spcAft>
                <a:defRPr/>
              </a:pPr>
              <a:t>25</a:t>
            </a:fld>
            <a:endParaRPr lang="pt-PT" sz="1200">
              <a:solidFill>
                <a:schemeClr val="tx1">
                  <a:tint val="75000"/>
                </a:schemeClr>
              </a:solidFill>
              <a:latin typeface="+mn-lt"/>
            </a:endParaRPr>
          </a:p>
        </p:txBody>
      </p:sp>
      <p:pic>
        <p:nvPicPr>
          <p:cNvPr id="61443"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61444" name="Rectangle 8"/>
          <p:cNvSpPr>
            <a:spLocks noChangeArrowheads="1"/>
          </p:cNvSpPr>
          <p:nvPr/>
        </p:nvSpPr>
        <p:spPr bwMode="auto">
          <a:xfrm>
            <a:off x="468313" y="908050"/>
            <a:ext cx="7991475" cy="5310188"/>
          </a:xfrm>
          <a:prstGeom prst="rect">
            <a:avLst/>
          </a:prstGeom>
          <a:noFill/>
          <a:ln w="9525">
            <a:noFill/>
            <a:miter lim="800000"/>
            <a:headEnd/>
            <a:tailEnd/>
          </a:ln>
        </p:spPr>
        <p:txBody>
          <a:bodyPr>
            <a:spAutoFit/>
          </a:bodyPr>
          <a:lstStyle/>
          <a:p>
            <a:pPr algn="just"/>
            <a:r>
              <a:rPr lang="pt-PT"/>
              <a:t>No início de outubro de N foi reconhecido como ativo não corrente detido para venda, um equipamento de corte pelo valor de 100.000 €, que corresponde ao justo valor do ativo menos os gastos de vender naquela data. A quantia escriturada do equipamento nos ativos fixos tangíveis ascendia, naquela data, a 80.000 €, resultantes 200.000 € do valor bruto do ativo e 120.000 € de depreciações acumuladas. A depreciação anual do equipamento é constante e no valor de 20.000 €, adotando a empresa a política de depreciação por duodécimos. Em 31 de dezembro de N, a venda do ativo ainda não se concretizara e o seu justo valor menos o custo de vender, nessa data, ascendia a 90.000 €.</a:t>
            </a:r>
          </a:p>
          <a:p>
            <a:pPr algn="just"/>
            <a:r>
              <a:rPr lang="pt-PT"/>
              <a:t>No início de abril de N+1, a Administração da sociedade desistiu da intenção de venda do equipamento, voltando a usá-lo na sua produção. Nesta data o valor recuperável do equipamento ascendia a 95.000 €. A reclassificação do equipamento, de ativo não corrente detido para venda para ativo fixo tangível, deve ser efetuada pelo valor de:</a:t>
            </a:r>
          </a:p>
          <a:p>
            <a:pPr algn="just"/>
            <a:r>
              <a:rPr lang="pt-PT"/>
              <a:t>a) 95.000 €.</a:t>
            </a:r>
          </a:p>
          <a:p>
            <a:pPr algn="just"/>
            <a:r>
              <a:rPr lang="pt-PT"/>
              <a:t>b) 70.000 €.</a:t>
            </a:r>
          </a:p>
          <a:p>
            <a:pPr algn="just"/>
            <a:r>
              <a:rPr lang="pt-PT"/>
              <a:t>c) 90.000 €.</a:t>
            </a:r>
          </a:p>
          <a:p>
            <a:pPr algn="just"/>
            <a:r>
              <a:rPr lang="pt-PT"/>
              <a:t>d) 80.000 €.</a:t>
            </a:r>
          </a:p>
        </p:txBody>
      </p:sp>
      <p:sp>
        <p:nvSpPr>
          <p:cNvPr id="2" name="Seta curvada à direita 6"/>
          <p:cNvSpPr>
            <a:spLocks noChangeArrowheads="1"/>
          </p:cNvSpPr>
          <p:nvPr/>
        </p:nvSpPr>
        <p:spPr bwMode="auto">
          <a:xfrm>
            <a:off x="0" y="5300663"/>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76A3376-4E99-4B7F-B6FE-49C58DB0497F}" type="slidenum">
              <a:rPr lang="pt-PT" sz="1200">
                <a:solidFill>
                  <a:schemeClr val="tx1">
                    <a:tint val="75000"/>
                  </a:schemeClr>
                </a:solidFill>
                <a:latin typeface="+mn-lt"/>
              </a:rPr>
              <a:pPr algn="r" fontAlgn="auto">
                <a:spcBef>
                  <a:spcPts val="0"/>
                </a:spcBef>
                <a:spcAft>
                  <a:spcPts val="0"/>
                </a:spcAft>
                <a:defRPr/>
              </a:pPr>
              <a:t>26</a:t>
            </a:fld>
            <a:endParaRPr lang="pt-PT" sz="1200">
              <a:solidFill>
                <a:schemeClr val="tx1">
                  <a:tint val="75000"/>
                </a:schemeClr>
              </a:solidFill>
              <a:latin typeface="+mn-lt"/>
            </a:endParaRP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C4400CD-02B1-488F-9E66-7D582C300E04}" type="slidenum">
              <a:rPr lang="pt-PT" sz="1200">
                <a:solidFill>
                  <a:schemeClr val="tx1">
                    <a:tint val="75000"/>
                  </a:schemeClr>
                </a:solidFill>
                <a:latin typeface="+mn-lt"/>
              </a:rPr>
              <a:pPr algn="r" fontAlgn="auto">
                <a:spcBef>
                  <a:spcPts val="0"/>
                </a:spcBef>
                <a:spcAft>
                  <a:spcPts val="0"/>
                </a:spcAft>
                <a:defRPr/>
              </a:pPr>
              <a:t>26</a:t>
            </a:fld>
            <a:endParaRPr lang="pt-PT" sz="1200">
              <a:solidFill>
                <a:schemeClr val="tx1">
                  <a:tint val="75000"/>
                </a:schemeClr>
              </a:solidFill>
              <a:latin typeface="+mn-lt"/>
            </a:endParaRPr>
          </a:p>
        </p:txBody>
      </p:sp>
      <p:pic>
        <p:nvPicPr>
          <p:cNvPr id="63491"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123911" name="Rectangle 8"/>
          <p:cNvSpPr>
            <a:spLocks noChangeArrowheads="1"/>
          </p:cNvSpPr>
          <p:nvPr/>
        </p:nvSpPr>
        <p:spPr bwMode="auto">
          <a:xfrm>
            <a:off x="468313" y="908050"/>
            <a:ext cx="7991475" cy="5584825"/>
          </a:xfrm>
          <a:prstGeom prst="rect">
            <a:avLst/>
          </a:prstGeom>
          <a:noFill/>
          <a:ln w="9525">
            <a:noFill/>
            <a:miter lim="800000"/>
            <a:headEnd/>
            <a:tailEnd/>
          </a:ln>
        </p:spPr>
        <p:txBody>
          <a:bodyPr>
            <a:spAutoFit/>
          </a:bodyPr>
          <a:lstStyle/>
          <a:p>
            <a:pPr algn="just">
              <a:defRPr/>
            </a:pPr>
            <a:r>
              <a:rPr lang="pt-PT" dirty="0"/>
              <a:t>NCRF 8</a:t>
            </a:r>
          </a:p>
          <a:p>
            <a:pPr algn="just">
              <a:defRPr/>
            </a:pPr>
            <a:r>
              <a:rPr lang="pt-PT" dirty="0"/>
              <a:t>.§15</a:t>
            </a:r>
          </a:p>
          <a:p>
            <a:pPr algn="just">
              <a:defRPr/>
            </a:pPr>
            <a:r>
              <a:rPr lang="pt-PT" dirty="0"/>
              <a:t>Um </a:t>
            </a:r>
            <a:r>
              <a:rPr lang="pt-PT" dirty="0" err="1"/>
              <a:t>activo</a:t>
            </a:r>
            <a:r>
              <a:rPr lang="pt-PT" dirty="0"/>
              <a:t> não corrente detido para venda deve ser mensurado pelo menor valor entre a sua quantia escriturada e o justo valor menos os custos de vender.</a:t>
            </a:r>
          </a:p>
          <a:p>
            <a:pPr algn="just">
              <a:defRPr/>
            </a:pPr>
            <a:endParaRPr lang="pt-PT" dirty="0"/>
          </a:p>
          <a:p>
            <a:pPr algn="just">
              <a:defRPr/>
            </a:pPr>
            <a:r>
              <a:rPr lang="pt-PT" dirty="0"/>
              <a:t>§27</a:t>
            </a:r>
          </a:p>
          <a:p>
            <a:pPr algn="just">
              <a:defRPr/>
            </a:pPr>
            <a:r>
              <a:rPr lang="pt-PT" dirty="0"/>
              <a:t>Uma entidade deve mensurar um </a:t>
            </a:r>
            <a:r>
              <a:rPr lang="pt-PT" dirty="0" err="1"/>
              <a:t>activo</a:t>
            </a:r>
            <a:r>
              <a:rPr lang="pt-PT" dirty="0"/>
              <a:t> não corrente que deixe de ser classificado como detido para venda (ou deixe de ser incluído num grupo para alienação classificado como detido para venda) pelo valor mais baixo entre:</a:t>
            </a:r>
          </a:p>
          <a:p>
            <a:pPr algn="just">
              <a:defRPr/>
            </a:pPr>
            <a:endParaRPr lang="pt-PT" dirty="0"/>
          </a:p>
          <a:p>
            <a:pPr marL="342900" indent="-342900" algn="just">
              <a:buFontTx/>
              <a:buAutoNum type="alphaLcParenR"/>
              <a:defRPr/>
            </a:pPr>
            <a:r>
              <a:rPr lang="pt-PT" dirty="0"/>
              <a:t>A sua quantia escriturada antes de o </a:t>
            </a:r>
            <a:r>
              <a:rPr lang="pt-PT" dirty="0" err="1"/>
              <a:t>activo</a:t>
            </a:r>
            <a:r>
              <a:rPr lang="pt-PT" dirty="0"/>
              <a:t> ser classificado como detido para venda, ajustada por qualquer depreciação, amortização ou revalorização que teria sido reconhecida se o </a:t>
            </a:r>
            <a:r>
              <a:rPr lang="pt-PT" dirty="0" err="1"/>
              <a:t>activo</a:t>
            </a:r>
            <a:r>
              <a:rPr lang="pt-PT" dirty="0"/>
              <a:t> não estivesse classificado como detido para venda.</a:t>
            </a:r>
          </a:p>
          <a:p>
            <a:pPr marL="342900" indent="-342900" algn="just">
              <a:defRPr/>
            </a:pPr>
            <a:endParaRPr lang="pt-PT" dirty="0"/>
          </a:p>
          <a:p>
            <a:pPr marL="342900" indent="-342900" algn="just">
              <a:defRPr/>
            </a:pPr>
            <a:r>
              <a:rPr lang="pt-PT" dirty="0"/>
              <a:t>Outubro, Novembro, Dezembro, Janeiro, Fevereiro, Março = 200.000*0,1*6/12= €10.000</a:t>
            </a:r>
          </a:p>
          <a:p>
            <a:pPr marL="342900" indent="-342900" algn="just">
              <a:defRPr/>
            </a:pPr>
            <a:r>
              <a:rPr lang="pt-PT" dirty="0"/>
              <a:t>€80.000-€10.000=€70.000</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4E80FE91-100F-47EF-9AC8-253D6B4457B0}" type="slidenum">
              <a:rPr lang="pt-PT"/>
              <a:pPr>
                <a:defRPr/>
              </a:pPr>
              <a:t>27</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E9EE038-8FE9-411A-8758-01E49C057DF7}" type="slidenum">
              <a:rPr lang="pt-PT" sz="1200">
                <a:solidFill>
                  <a:schemeClr val="tx1">
                    <a:tint val="75000"/>
                  </a:schemeClr>
                </a:solidFill>
                <a:latin typeface="+mn-lt"/>
              </a:rPr>
              <a:pPr algn="r" fontAlgn="auto">
                <a:spcBef>
                  <a:spcPts val="0"/>
                </a:spcBef>
                <a:spcAft>
                  <a:spcPts val="0"/>
                </a:spcAft>
                <a:defRPr/>
              </a:pPr>
              <a:t>27</a:t>
            </a:fld>
            <a:endParaRPr lang="pt-PT" sz="1200">
              <a:solidFill>
                <a:schemeClr val="tx1">
                  <a:tint val="75000"/>
                </a:schemeClr>
              </a:solidFill>
              <a:latin typeface="+mn-lt"/>
            </a:endParaRPr>
          </a:p>
        </p:txBody>
      </p:sp>
      <p:pic>
        <p:nvPicPr>
          <p:cNvPr id="65539"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65540" name="Rectangle 8"/>
          <p:cNvSpPr>
            <a:spLocks noChangeArrowheads="1"/>
          </p:cNvSpPr>
          <p:nvPr/>
        </p:nvSpPr>
        <p:spPr bwMode="auto">
          <a:xfrm>
            <a:off x="250825" y="620713"/>
            <a:ext cx="7848600" cy="5584825"/>
          </a:xfrm>
          <a:prstGeom prst="rect">
            <a:avLst/>
          </a:prstGeom>
          <a:noFill/>
          <a:ln w="9525">
            <a:noFill/>
            <a:miter lim="800000"/>
            <a:headEnd/>
            <a:tailEnd/>
          </a:ln>
        </p:spPr>
        <p:txBody>
          <a:bodyPr>
            <a:spAutoFit/>
          </a:bodyPr>
          <a:lstStyle/>
          <a:p>
            <a:r>
              <a:rPr lang="pt-PT"/>
              <a:t>Questão 42.:</a:t>
            </a:r>
          </a:p>
          <a:p>
            <a:pPr algn="just"/>
            <a:r>
              <a:rPr lang="pt-PT"/>
              <a:t>Os gastos do exercício da Sociedade BBB ascenderam a 58.000 € e repartem-se do seguinte modo: Fábrica – 46.500 € (dos quais, Matérias–primas e outros materiais consumidos – 15.000 €, Gastos diretos de produção – 21.000 €, Gastos indiretos de produção variáveis – 3.000 € e Gastos indiretos de produção fixos – 7.500 €); Administração – 5.000 €;</a:t>
            </a:r>
          </a:p>
          <a:p>
            <a:pPr algn="just"/>
            <a:r>
              <a:rPr lang="pt-PT"/>
              <a:t>Distribuição – 4.500 €; Financeiros – 2.000 €.</a:t>
            </a:r>
          </a:p>
          <a:p>
            <a:pPr algn="just"/>
            <a:r>
              <a:rPr lang="pt-PT"/>
              <a:t>O nível de atividade das instalações e equipamentos é de 80 %.</a:t>
            </a:r>
          </a:p>
          <a:p>
            <a:pPr algn="just"/>
            <a:r>
              <a:rPr lang="pt-PT"/>
              <a:t>As existências de produtos acabados eram de 200 e 220 unidades, em 31/12/2010 e 31/12/2011, respetivamente. Em 2011 venderam-se 1.480 unidades de produto.</a:t>
            </a:r>
          </a:p>
          <a:p>
            <a:pPr algn="just"/>
            <a:r>
              <a:rPr lang="pt-PT"/>
              <a:t>À data de balanço, o preço de venda do produto acabado deduzido de eventuais custos de vender era de 40 €/unidade.</a:t>
            </a:r>
          </a:p>
          <a:p>
            <a:pPr algn="just"/>
            <a:r>
              <a:rPr lang="pt-PT"/>
              <a:t>Em face da informação disponível, a valorização do inventário da produção acabada, em 31/12/2011, deverá ser:</a:t>
            </a:r>
          </a:p>
          <a:p>
            <a:endParaRPr lang="pt-PT"/>
          </a:p>
          <a:p>
            <a:r>
              <a:rPr lang="pt-PT"/>
              <a:t>a) 6.820 €.</a:t>
            </a:r>
          </a:p>
          <a:p>
            <a:r>
              <a:rPr lang="pt-PT"/>
              <a:t>b) 6.600 €.</a:t>
            </a:r>
          </a:p>
          <a:p>
            <a:r>
              <a:rPr lang="pt-PT"/>
              <a:t>c) 8.800 €.</a:t>
            </a:r>
          </a:p>
          <a:p>
            <a:r>
              <a:rPr lang="pt-PT"/>
              <a:t>d) 6.380 €.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18C82AE-1A3D-4E90-AE12-26C5272DB340}" type="slidenum">
              <a:rPr lang="pt-PT" sz="1200">
                <a:solidFill>
                  <a:schemeClr val="tx1">
                    <a:tint val="75000"/>
                  </a:schemeClr>
                </a:solidFill>
                <a:latin typeface="+mn-lt"/>
              </a:rPr>
              <a:pPr algn="r" fontAlgn="auto">
                <a:spcBef>
                  <a:spcPts val="0"/>
                </a:spcBef>
                <a:spcAft>
                  <a:spcPts val="0"/>
                </a:spcAft>
                <a:defRPr/>
              </a:pPr>
              <a:t>28</a:t>
            </a:fld>
            <a:endParaRPr lang="pt-PT" sz="1200">
              <a:solidFill>
                <a:schemeClr val="tx1">
                  <a:tint val="75000"/>
                </a:schemeClr>
              </a:solidFill>
              <a:latin typeface="+mn-lt"/>
            </a:endParaRP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03E39D0-B738-42D8-96BE-0661E6F722BB}" type="slidenum">
              <a:rPr lang="pt-PT" sz="1200">
                <a:solidFill>
                  <a:schemeClr val="tx1">
                    <a:tint val="75000"/>
                  </a:schemeClr>
                </a:solidFill>
                <a:latin typeface="+mn-lt"/>
              </a:rPr>
              <a:pPr algn="r" fontAlgn="auto">
                <a:spcBef>
                  <a:spcPts val="0"/>
                </a:spcBef>
                <a:spcAft>
                  <a:spcPts val="0"/>
                </a:spcAft>
                <a:defRPr/>
              </a:pPr>
              <a:t>28</a:t>
            </a:fld>
            <a:endParaRPr lang="pt-PT" sz="1200">
              <a:solidFill>
                <a:schemeClr val="tx1">
                  <a:tint val="75000"/>
                </a:schemeClr>
              </a:solidFill>
              <a:latin typeface="+mn-lt"/>
            </a:endParaRPr>
          </a:p>
        </p:txBody>
      </p:sp>
      <p:pic>
        <p:nvPicPr>
          <p:cNvPr id="67587"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67588" name="Rectangle 8"/>
          <p:cNvSpPr>
            <a:spLocks noChangeArrowheads="1"/>
          </p:cNvSpPr>
          <p:nvPr/>
        </p:nvSpPr>
        <p:spPr bwMode="auto">
          <a:xfrm>
            <a:off x="250825" y="620713"/>
            <a:ext cx="7848600" cy="4760912"/>
          </a:xfrm>
          <a:prstGeom prst="rect">
            <a:avLst/>
          </a:prstGeom>
          <a:noFill/>
          <a:ln w="9525">
            <a:noFill/>
            <a:miter lim="800000"/>
            <a:headEnd/>
            <a:tailEnd/>
          </a:ln>
        </p:spPr>
        <p:txBody>
          <a:bodyPr>
            <a:spAutoFit/>
          </a:bodyPr>
          <a:lstStyle/>
          <a:p>
            <a:endParaRPr lang="pt-PT"/>
          </a:p>
          <a:p>
            <a:r>
              <a:rPr lang="pt-PT" u="sng"/>
              <a:t>Questão 42.:</a:t>
            </a:r>
          </a:p>
          <a:p>
            <a:endParaRPr lang="pt-PT" u="sng"/>
          </a:p>
          <a:p>
            <a:pPr algn="just"/>
            <a:r>
              <a:rPr lang="pt-PT"/>
              <a:t>Quantidades produzidas = 200+X-220 = 1480</a:t>
            </a:r>
          </a:p>
          <a:p>
            <a:pPr algn="just"/>
            <a:r>
              <a:rPr lang="pt-PT"/>
              <a:t>Quantidades produzidas = X-20 = 1480</a:t>
            </a:r>
          </a:p>
          <a:p>
            <a:pPr algn="just"/>
            <a:r>
              <a:rPr lang="pt-PT"/>
              <a:t>Quantidades produzidas = 1500</a:t>
            </a:r>
          </a:p>
          <a:p>
            <a:pPr algn="just"/>
            <a:endParaRPr lang="pt-PT"/>
          </a:p>
          <a:p>
            <a:pPr algn="just"/>
            <a:r>
              <a:rPr lang="pt-PT" b="1" u="sng"/>
              <a:t>Gastos de produção:</a:t>
            </a:r>
          </a:p>
          <a:p>
            <a:pPr algn="just">
              <a:buFontTx/>
              <a:buChar char="-"/>
            </a:pPr>
            <a:r>
              <a:rPr lang="pt-PT"/>
              <a:t>Matérias-primas                    = 15.000€</a:t>
            </a:r>
          </a:p>
          <a:p>
            <a:pPr algn="just">
              <a:buFontTx/>
              <a:buChar char="-"/>
            </a:pPr>
            <a:r>
              <a:rPr lang="pt-PT"/>
              <a:t>Gastos diretos de produção  = 21.000€</a:t>
            </a:r>
          </a:p>
          <a:p>
            <a:pPr algn="just">
              <a:buFontTx/>
              <a:buChar char="-"/>
            </a:pPr>
            <a:r>
              <a:rPr lang="pt-PT"/>
              <a:t>Gastos ind. Produ. Variáveis =  3.000€</a:t>
            </a:r>
          </a:p>
          <a:p>
            <a:pPr algn="just">
              <a:buFontTx/>
              <a:buChar char="-"/>
            </a:pPr>
            <a:r>
              <a:rPr lang="pt-PT"/>
              <a:t>Gastos ind. Produção Fixos  =   6.000€ (7.500*0,8)</a:t>
            </a:r>
          </a:p>
          <a:p>
            <a:pPr algn="just">
              <a:buFontTx/>
              <a:buChar char="-"/>
            </a:pPr>
            <a:r>
              <a:rPr lang="pt-PT"/>
              <a:t>Total………………………..   = 45.000€</a:t>
            </a:r>
          </a:p>
          <a:p>
            <a:pPr algn="just">
              <a:buFontTx/>
              <a:buChar char="-"/>
            </a:pPr>
            <a:r>
              <a:rPr lang="pt-PT"/>
              <a:t> Custo unitário = 45.000€/1500 = 30€</a:t>
            </a:r>
          </a:p>
          <a:p>
            <a:pPr algn="just">
              <a:buFontTx/>
              <a:buChar char="-"/>
            </a:pPr>
            <a:endParaRPr lang="pt-PT"/>
          </a:p>
          <a:p>
            <a:pPr algn="just"/>
            <a:r>
              <a:rPr lang="pt-PT" b="1" u="sng"/>
              <a:t>- Existências finais = 30€*220= 6.600€</a:t>
            </a:r>
            <a:r>
              <a:rPr lang="pt-PT" b="1"/>
              <a:t>                   </a:t>
            </a:r>
          </a:p>
          <a:p>
            <a:pPr algn="just"/>
            <a:endParaRPr lang="pt-PT" b="1"/>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97C613D6-8C26-4A93-8321-5E784E0EA7E3}" type="slidenum">
              <a:rPr lang="pt-PT"/>
              <a:pPr>
                <a:defRPr/>
              </a:pPr>
              <a:t>29</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695F99A-66C3-40E5-9D4E-A267F205AEC8}" type="slidenum">
              <a:rPr lang="pt-PT" sz="1200">
                <a:solidFill>
                  <a:schemeClr val="tx1">
                    <a:tint val="75000"/>
                  </a:schemeClr>
                </a:solidFill>
                <a:latin typeface="+mn-lt"/>
              </a:rPr>
              <a:pPr algn="r" fontAlgn="auto">
                <a:spcBef>
                  <a:spcPts val="0"/>
                </a:spcBef>
                <a:spcAft>
                  <a:spcPts val="0"/>
                </a:spcAft>
                <a:defRPr/>
              </a:pPr>
              <a:t>29</a:t>
            </a:fld>
            <a:endParaRPr lang="pt-PT" sz="1200">
              <a:solidFill>
                <a:schemeClr val="tx1">
                  <a:tint val="75000"/>
                </a:schemeClr>
              </a:solidFill>
              <a:latin typeface="+mn-lt"/>
            </a:endParaRPr>
          </a:p>
        </p:txBody>
      </p:sp>
      <p:sp>
        <p:nvSpPr>
          <p:cNvPr id="69635" name="Marcador de Posição de Conteúdo 5"/>
          <p:cNvSpPr>
            <a:spLocks noGrp="1"/>
          </p:cNvSpPr>
          <p:nvPr>
            <p:ph idx="1"/>
          </p:nvPr>
        </p:nvSpPr>
        <p:spPr/>
        <p:txBody>
          <a:bodyPr/>
          <a:lstStyle/>
          <a:p>
            <a:r>
              <a:rPr lang="pt-PT" sz="1800" smtClean="0"/>
              <a:t>Questão 43.:</a:t>
            </a:r>
          </a:p>
          <a:p>
            <a:pPr algn="just"/>
            <a:r>
              <a:rPr lang="pt-PT" sz="1800" smtClean="0"/>
              <a:t>A Sociedade DDD, S.A. adquiriu em janeiro de N, por 7.000 €, um lote de 5.000 ações próprias com o valor nominal de 1 € cada, Essa operação implicará apenas os seguintes lançamentos contabilísticos:</a:t>
            </a:r>
          </a:p>
          <a:p>
            <a:pPr algn="just"/>
            <a:r>
              <a:rPr lang="pt-PT" sz="1800" smtClean="0"/>
              <a:t>a) Crédito da conta 12 Depósitos à ordem por 7.000 €, por contrapartida das contas 521 Ações próprias – Valor nominal e 522 Ações próprias – descontos e prémios, que serão debitadas, por 5.000 € e 2.000 €, respetivamente</a:t>
            </a:r>
          </a:p>
          <a:p>
            <a:pPr algn="just"/>
            <a:r>
              <a:rPr lang="pt-PT" sz="1800" smtClean="0"/>
              <a:t>b) Crédito da conta 12 Depósitos à ordem por 7.000 €, por contrapartida das contas 521 e 522, que serão debitadas, respetivamente por 5.000 € e 2.000 €; </a:t>
            </a:r>
            <a:r>
              <a:rPr lang="pt-PT" sz="1800" b="1" u="sng" smtClean="0"/>
              <a:t>crédito da conta 552Y Reservas indisponíveis por 7.000 €, por contrapartida da conta 552X</a:t>
            </a:r>
            <a:r>
              <a:rPr lang="pt-PT" sz="1800" smtClean="0"/>
              <a:t> Reservas livres, que será debitada por 7.000 €.</a:t>
            </a:r>
          </a:p>
          <a:p>
            <a:pPr algn="just"/>
            <a:r>
              <a:rPr lang="pt-PT" sz="1800" smtClean="0"/>
              <a:t>c) Crédito da conta 12 Depósitos à ordem por 7.000 €, por contrapartida da conta 521Ações próprias – Valor nominal, que será debitada pelo mesmo montante;</a:t>
            </a:r>
          </a:p>
          <a:p>
            <a:pPr algn="just"/>
            <a:r>
              <a:rPr lang="pt-PT" sz="1800" smtClean="0"/>
              <a:t>d) Nenhuma das anteriores.</a:t>
            </a:r>
          </a:p>
          <a:p>
            <a:pPr algn="just" eaLnBrk="1" hangingPunct="1"/>
            <a:endParaRPr lang="pt-PT" sz="1800" smtClean="0"/>
          </a:p>
        </p:txBody>
      </p:sp>
      <p:pic>
        <p:nvPicPr>
          <p:cNvPr id="6963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3644900"/>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8EC83A5A-0847-4B4E-99A9-4817DC8DD1A2}" type="slidenum">
              <a:rPr lang="pt-PT"/>
              <a:pPr>
                <a:defRPr/>
              </a:pPr>
              <a:t>3</a:t>
            </a:fld>
            <a:endParaRPr lang="pt-PT"/>
          </a:p>
        </p:txBody>
      </p:sp>
      <p:sp>
        <p:nvSpPr>
          <p:cNvPr id="16386" name="Marcador de Posição de Conteúdo 2"/>
          <p:cNvSpPr>
            <a:spLocks noGrp="1"/>
          </p:cNvSpPr>
          <p:nvPr>
            <p:ph idx="1"/>
          </p:nvPr>
        </p:nvSpPr>
        <p:spPr>
          <a:xfrm>
            <a:off x="457200" y="571500"/>
            <a:ext cx="8229600" cy="5554663"/>
          </a:xfrm>
        </p:spPr>
        <p:txBody>
          <a:bodyPr/>
          <a:lstStyle/>
          <a:p>
            <a:r>
              <a:rPr lang="pt-PT" sz="2000" b="1" smtClean="0"/>
              <a:t>QUESTÃO 1.:</a:t>
            </a:r>
          </a:p>
          <a:p>
            <a:pPr algn="just"/>
            <a:r>
              <a:rPr lang="pt-PT" sz="2000" b="1" i="1" smtClean="0"/>
              <a:t>Aquando do aumento do capital social em 1.000.000 de euros por incorporação de reservas livres e distribuição das ações aos trabalhadores, deverá ter sido efetuado o seguinte lançamento:</a:t>
            </a:r>
          </a:p>
          <a:p>
            <a:pPr algn="just">
              <a:buFont typeface="Arial" charset="0"/>
              <a:buNone/>
            </a:pPr>
            <a:endParaRPr lang="pt-PT" sz="2000" b="1" i="1" smtClean="0"/>
          </a:p>
          <a:p>
            <a:pPr algn="just"/>
            <a:r>
              <a:rPr lang="pt-PT" sz="2000" b="1" i="1" smtClean="0"/>
              <a:t>a) Débito da conta 261.Acionistas-subscrição e crédito da conta 51.Capital.</a:t>
            </a:r>
          </a:p>
          <a:p>
            <a:pPr algn="just"/>
            <a:r>
              <a:rPr lang="pt-PT" sz="2000" b="1" i="1" smtClean="0"/>
              <a:t>b) Débito da conta 2382.Pessoal-Outras Operações com o Pessoal e crédito</a:t>
            </a:r>
          </a:p>
          <a:p>
            <a:pPr algn="just"/>
            <a:r>
              <a:rPr lang="pt-PT" sz="2000" b="1" i="1" smtClean="0"/>
              <a:t>da conta 51.Capital.</a:t>
            </a:r>
          </a:p>
          <a:p>
            <a:pPr algn="just"/>
            <a:r>
              <a:rPr lang="pt-PT" sz="2000" b="1" i="1" smtClean="0"/>
              <a:t>c) Débito da conta 552.Outras Reservas e crédito da conta 51.Capital</a:t>
            </a:r>
          </a:p>
          <a:p>
            <a:pPr algn="just"/>
            <a:r>
              <a:rPr lang="pt-PT" sz="2000" b="1" i="1" smtClean="0"/>
              <a:t>d) Nenhuma das anteriores.</a:t>
            </a:r>
          </a:p>
        </p:txBody>
      </p:sp>
      <p:sp>
        <p:nvSpPr>
          <p:cNvPr id="5" name="Marcador de Posição do Número do Diapositivo 4"/>
          <p:cNvSpPr txBox="1">
            <a:spLocks noGrp="1"/>
          </p:cNvSpPr>
          <p:nvPr/>
        </p:nvSpPr>
        <p:spPr>
          <a:xfrm>
            <a:off x="6581775" y="6356350"/>
            <a:ext cx="2133600" cy="365125"/>
          </a:xfrm>
          <a:prstGeom prst="rect">
            <a:avLst/>
          </a:prstGeom>
          <a:noFill/>
        </p:spPr>
        <p:txBody>
          <a:bodyPr anchor="ctr"/>
          <a:lstStyle/>
          <a:p>
            <a:pPr algn="r" fontAlgn="auto">
              <a:spcBef>
                <a:spcPts val="0"/>
              </a:spcBef>
              <a:spcAft>
                <a:spcPts val="0"/>
              </a:spcAft>
              <a:defRPr/>
            </a:pPr>
            <a:fld id="{28352C9C-D71C-485B-B4D1-283BEDD6375F}" type="slidenum">
              <a:rPr lang="pt-PT" sz="1200">
                <a:solidFill>
                  <a:schemeClr val="tx1">
                    <a:tint val="75000"/>
                  </a:schemeClr>
                </a:solidFill>
                <a:latin typeface="+mn-lt"/>
              </a:rPr>
              <a:pPr algn="r" fontAlgn="auto">
                <a:spcBef>
                  <a:spcPts val="0"/>
                </a:spcBef>
                <a:spcAft>
                  <a:spcPts val="0"/>
                </a:spcAft>
                <a:defRPr/>
              </a:pPr>
              <a:t>3</a:t>
            </a:fld>
            <a:endParaRPr lang="pt-PT" sz="1200">
              <a:solidFill>
                <a:schemeClr val="tx1">
                  <a:tint val="75000"/>
                </a:schemeClr>
              </a:solidFill>
              <a:latin typeface="+mn-lt"/>
            </a:endParaRPr>
          </a:p>
        </p:txBody>
      </p:sp>
      <p:pic>
        <p:nvPicPr>
          <p:cNvPr id="1638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85750" y="6381750"/>
            <a:ext cx="2498725" cy="476250"/>
          </a:xfrm>
          <a:prstGeom prst="rect">
            <a:avLst/>
          </a:prstGeom>
          <a:noFill/>
          <a:ln w="9525">
            <a:noFill/>
            <a:miter lim="800000"/>
            <a:headEnd/>
            <a:tailEnd/>
          </a:ln>
        </p:spPr>
      </p:pic>
      <p:sp>
        <p:nvSpPr>
          <p:cNvPr id="2" name="Seta curvada à direita 6"/>
          <p:cNvSpPr/>
          <p:nvPr/>
        </p:nvSpPr>
        <p:spPr>
          <a:xfrm>
            <a:off x="250825" y="4005263"/>
            <a:ext cx="531813" cy="42862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53777F3-B0B2-4616-ACB9-E6BCA17B9122}" type="slidenum">
              <a:rPr lang="pt-PT" sz="1200">
                <a:solidFill>
                  <a:schemeClr val="tx1">
                    <a:tint val="75000"/>
                  </a:schemeClr>
                </a:solidFill>
                <a:latin typeface="+mn-lt"/>
              </a:rPr>
              <a:pPr algn="r" fontAlgn="auto">
                <a:spcBef>
                  <a:spcPts val="0"/>
                </a:spcBef>
                <a:spcAft>
                  <a:spcPts val="0"/>
                </a:spcAft>
                <a:defRPr/>
              </a:pPr>
              <a:t>30</a:t>
            </a:fld>
            <a:endParaRPr lang="pt-PT" sz="1200">
              <a:solidFill>
                <a:schemeClr val="tx1">
                  <a:tint val="75000"/>
                </a:schemeClr>
              </a:solidFill>
              <a:latin typeface="+mn-lt"/>
            </a:endParaRP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C8C22E5-BD77-40FF-8C31-1CEF2A634DF1}" type="slidenum">
              <a:rPr lang="pt-PT" sz="1200">
                <a:solidFill>
                  <a:schemeClr val="tx1">
                    <a:tint val="75000"/>
                  </a:schemeClr>
                </a:solidFill>
                <a:latin typeface="+mn-lt"/>
              </a:rPr>
              <a:pPr algn="r" fontAlgn="auto">
                <a:spcBef>
                  <a:spcPts val="0"/>
                </a:spcBef>
                <a:spcAft>
                  <a:spcPts val="0"/>
                </a:spcAft>
                <a:defRPr/>
              </a:pPr>
              <a:t>30</a:t>
            </a:fld>
            <a:endParaRPr lang="pt-PT" sz="1200">
              <a:solidFill>
                <a:schemeClr val="tx1">
                  <a:tint val="75000"/>
                </a:schemeClr>
              </a:solidFill>
              <a:latin typeface="+mn-lt"/>
            </a:endParaRPr>
          </a:p>
        </p:txBody>
      </p:sp>
      <p:sp>
        <p:nvSpPr>
          <p:cNvPr id="71683" name="Marcador de Posição de Conteúdo 5"/>
          <p:cNvSpPr>
            <a:spLocks noGrp="1"/>
          </p:cNvSpPr>
          <p:nvPr>
            <p:ph idx="4294967295"/>
          </p:nvPr>
        </p:nvSpPr>
        <p:spPr>
          <a:xfrm>
            <a:off x="457200" y="981075"/>
            <a:ext cx="8229600" cy="5145088"/>
          </a:xfrm>
        </p:spPr>
        <p:txBody>
          <a:bodyPr/>
          <a:lstStyle/>
          <a:p>
            <a:pPr algn="just" eaLnBrk="1" hangingPunct="1"/>
            <a:r>
              <a:rPr lang="pt-PT" sz="1800" b="1" smtClean="0"/>
              <a:t>Acções/quotas próprias</a:t>
            </a:r>
          </a:p>
          <a:p>
            <a:pPr algn="just" eaLnBrk="1" hangingPunct="1">
              <a:buFont typeface="Arial" charset="0"/>
              <a:buNone/>
            </a:pPr>
            <a:endParaRPr lang="pt-PT" sz="1800" b="1" smtClean="0"/>
          </a:p>
          <a:p>
            <a:pPr algn="just" eaLnBrk="1" hangingPunct="1"/>
            <a:r>
              <a:rPr lang="pt-PT" sz="1800" smtClean="0"/>
              <a:t>É permitido às sociedades anónimas (por quotas) adquirir e vender acções quotas próprias. Estamos perante um acto de gestão das sociedades, que todavia se encontra condicionado pelo Código das Sociedades Comerciais (art.º 220.º, art.º 316.º a 325.º B), sendo de destacar a tal propósito:</a:t>
            </a:r>
          </a:p>
          <a:p>
            <a:pPr lvl="1" algn="just" eaLnBrk="1" hangingPunct="1"/>
            <a:r>
              <a:rPr lang="pt-PT" sz="1600" smtClean="0"/>
              <a:t>A obrigatoriedade de existência de reservas livres em montante não inferior ao dobro do contravalor a prestar;</a:t>
            </a:r>
          </a:p>
          <a:p>
            <a:pPr lvl="1" algn="just" eaLnBrk="1" hangingPunct="1"/>
            <a:r>
              <a:rPr lang="pt-PT" sz="1600" smtClean="0"/>
              <a:t>A imposssibilidade de adquirir e deter acções próprias representativas de mais de 10% do capital;</a:t>
            </a:r>
          </a:p>
          <a:p>
            <a:pPr lvl="1" algn="just" eaLnBrk="1" hangingPunct="1"/>
            <a:r>
              <a:rPr lang="pt-PT" sz="1600" smtClean="0"/>
              <a:t>Imposssibilidade de a sociedade deter por mais de 3 anos um número superior a 10%do capital;</a:t>
            </a:r>
          </a:p>
          <a:p>
            <a:pPr lvl="1" algn="just" eaLnBrk="1" hangingPunct="1">
              <a:buFont typeface="Arial" charset="0"/>
              <a:buNone/>
            </a:pPr>
            <a:r>
              <a:rPr lang="pt-PT" sz="1600" smtClean="0"/>
              <a:t>Durante o período de tempo em que as acções (quotas) próprias estiverem na posse da sociedade, não poderão ser exercidos os direitos que lhes estão inerentes, salvo o de participar em aumento (s) </a:t>
            </a:r>
          </a:p>
        </p:txBody>
      </p:sp>
      <p:pic>
        <p:nvPicPr>
          <p:cNvPr id="71684"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E04534E4-8255-4E6B-A76C-29C67F379946}" type="slidenum">
              <a:rPr lang="pt-PT"/>
              <a:pPr>
                <a:defRPr/>
              </a:pPr>
              <a:t>31</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86088D3-98BD-477F-B8D7-2519C02B0E11}" type="slidenum">
              <a:rPr lang="pt-PT" sz="1200">
                <a:solidFill>
                  <a:schemeClr val="tx1">
                    <a:tint val="75000"/>
                  </a:schemeClr>
                </a:solidFill>
                <a:latin typeface="+mn-lt"/>
              </a:rPr>
              <a:pPr algn="r" fontAlgn="auto">
                <a:spcBef>
                  <a:spcPts val="0"/>
                </a:spcBef>
                <a:spcAft>
                  <a:spcPts val="0"/>
                </a:spcAft>
                <a:defRPr/>
              </a:pPr>
              <a:t>31</a:t>
            </a:fld>
            <a:endParaRPr lang="pt-PT" sz="1200">
              <a:solidFill>
                <a:schemeClr val="tx1">
                  <a:tint val="75000"/>
                </a:schemeClr>
              </a:solidFill>
              <a:latin typeface="+mn-lt"/>
            </a:endParaRPr>
          </a:p>
        </p:txBody>
      </p:sp>
      <p:pic>
        <p:nvPicPr>
          <p:cNvPr id="73731"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73732" name="Rectangle 9"/>
          <p:cNvSpPr>
            <a:spLocks noChangeArrowheads="1"/>
          </p:cNvSpPr>
          <p:nvPr/>
        </p:nvSpPr>
        <p:spPr bwMode="auto">
          <a:xfrm>
            <a:off x="395288" y="620713"/>
            <a:ext cx="7848600" cy="5310187"/>
          </a:xfrm>
          <a:prstGeom prst="rect">
            <a:avLst/>
          </a:prstGeom>
          <a:noFill/>
          <a:ln w="9525">
            <a:noFill/>
            <a:miter lim="800000"/>
            <a:headEnd/>
            <a:tailEnd/>
          </a:ln>
        </p:spPr>
        <p:txBody>
          <a:bodyPr>
            <a:spAutoFit/>
          </a:bodyPr>
          <a:lstStyle/>
          <a:p>
            <a:pPr marL="342900" indent="-342900"/>
            <a:endParaRPr lang="pt-PT"/>
          </a:p>
          <a:p>
            <a:pPr marL="342900" indent="-342900"/>
            <a:r>
              <a:rPr lang="pt-PT">
                <a:solidFill>
                  <a:schemeClr val="accent2"/>
                </a:solidFill>
              </a:rPr>
              <a:t>Questão 44.:</a:t>
            </a:r>
          </a:p>
          <a:p>
            <a:pPr marL="342900" indent="-342900"/>
            <a:endParaRPr lang="pt-PT">
              <a:solidFill>
                <a:schemeClr val="accent2"/>
              </a:solidFill>
            </a:endParaRPr>
          </a:p>
          <a:p>
            <a:pPr marL="342900" indent="-342900" algn="just"/>
            <a:r>
              <a:rPr lang="pt-PT"/>
              <a:t>Em janeiro de N, a Sociedade EEE, S.A. </a:t>
            </a:r>
            <a:r>
              <a:rPr lang="pt-PT" b="1" u="sng"/>
              <a:t>arrendou</a:t>
            </a:r>
            <a:r>
              <a:rPr lang="pt-PT"/>
              <a:t> umas instalações por um período de cinco anos, com possibilidade de renovação do contrato por igual período. A administração está porém convencida de que tal não irá a ocorrer. A sociedade efetuou um conjunto de obras (não destacáveis da estrutura do prédio) que ascenderam a 25.000 €. De acordo com as indicações do construtor, essas obras terão uma vida de 10 anos. A Sociedade EEE, S.A. deveria apresentar no balanço de 31.12.N, relativamente àquelas despesas:</a:t>
            </a:r>
          </a:p>
          <a:p>
            <a:pPr marL="342900" indent="-342900" algn="just"/>
            <a:endParaRPr lang="pt-PT"/>
          </a:p>
          <a:p>
            <a:pPr marL="342900" indent="-342900">
              <a:buFontTx/>
              <a:buAutoNum type="alphaLcParenR"/>
            </a:pPr>
            <a:r>
              <a:rPr lang="pt-PT"/>
              <a:t>Um ativo fixo tangível de 20.000 €.</a:t>
            </a:r>
          </a:p>
          <a:p>
            <a:pPr marL="342900" indent="-342900">
              <a:buFontTx/>
              <a:buAutoNum type="alphaLcParenR"/>
            </a:pPr>
            <a:endParaRPr lang="pt-PT"/>
          </a:p>
          <a:p>
            <a:pPr marL="342900" indent="-342900"/>
            <a:r>
              <a:rPr lang="pt-PT"/>
              <a:t>b) Um gasto diferido de 25.000 €.</a:t>
            </a:r>
          </a:p>
          <a:p>
            <a:pPr marL="342900" indent="-342900"/>
            <a:endParaRPr lang="pt-PT"/>
          </a:p>
          <a:p>
            <a:pPr marL="342900" indent="-342900"/>
            <a:r>
              <a:rPr lang="pt-PT"/>
              <a:t>c) Um gasto diferido de 20.000 €.</a:t>
            </a:r>
          </a:p>
          <a:p>
            <a:pPr marL="342900" indent="-342900"/>
            <a:endParaRPr lang="pt-PT"/>
          </a:p>
          <a:p>
            <a:pPr marL="342900" indent="-342900"/>
            <a:r>
              <a:rPr lang="pt-PT"/>
              <a:t>d) Nenhuma das anteriores.</a:t>
            </a:r>
          </a:p>
        </p:txBody>
      </p:sp>
      <p:sp>
        <p:nvSpPr>
          <p:cNvPr id="7" name="Seta curvada à direita 6"/>
          <p:cNvSpPr>
            <a:spLocks noChangeArrowheads="1"/>
          </p:cNvSpPr>
          <p:nvPr/>
        </p:nvSpPr>
        <p:spPr bwMode="auto">
          <a:xfrm>
            <a:off x="0" y="5013325"/>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ABC3CDFE-EE69-4EB3-8626-FC67385F93BB}" type="slidenum">
              <a:rPr lang="pt-PT"/>
              <a:pPr>
                <a:defRPr/>
              </a:pPr>
              <a:t>32</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5CD3EEB-027A-42EA-ADA4-4FC9E4E3A19D}" type="slidenum">
              <a:rPr lang="pt-PT" sz="1200">
                <a:solidFill>
                  <a:schemeClr val="tx1">
                    <a:tint val="75000"/>
                  </a:schemeClr>
                </a:solidFill>
                <a:latin typeface="+mn-lt"/>
              </a:rPr>
              <a:pPr algn="r" fontAlgn="auto">
                <a:spcBef>
                  <a:spcPts val="0"/>
                </a:spcBef>
                <a:spcAft>
                  <a:spcPts val="0"/>
                </a:spcAft>
                <a:defRPr/>
              </a:pPr>
              <a:t>32</a:t>
            </a:fld>
            <a:endParaRPr lang="pt-PT" sz="1200">
              <a:solidFill>
                <a:schemeClr val="tx1">
                  <a:tint val="75000"/>
                </a:schemeClr>
              </a:solidFill>
              <a:latin typeface="+mn-lt"/>
            </a:endParaRPr>
          </a:p>
        </p:txBody>
      </p:sp>
      <p:pic>
        <p:nvPicPr>
          <p:cNvPr id="75781"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75782" name="Text Box 10"/>
          <p:cNvSpPr txBox="1">
            <a:spLocks noChangeArrowheads="1"/>
          </p:cNvSpPr>
          <p:nvPr/>
        </p:nvSpPr>
        <p:spPr bwMode="auto">
          <a:xfrm>
            <a:off x="0" y="0"/>
            <a:ext cx="9144000" cy="5584825"/>
          </a:xfrm>
          <a:prstGeom prst="rect">
            <a:avLst/>
          </a:prstGeom>
          <a:noFill/>
          <a:ln w="9525">
            <a:noFill/>
            <a:miter lim="800000"/>
            <a:headEnd/>
            <a:tailEnd/>
          </a:ln>
        </p:spPr>
        <p:txBody>
          <a:bodyPr>
            <a:spAutoFit/>
          </a:bodyPr>
          <a:lstStyle/>
          <a:p>
            <a:r>
              <a:rPr lang="pt-PT"/>
              <a:t>                                          Questão 45.:</a:t>
            </a:r>
          </a:p>
          <a:p>
            <a:endParaRPr lang="pt-PT"/>
          </a:p>
          <a:p>
            <a:endParaRPr lang="pt-PT"/>
          </a:p>
          <a:p>
            <a:r>
              <a:rPr lang="pt-PT"/>
              <a:t>A sociedade FFF, S.A. apresentava, em 31/12/N, entre outras, as seguintes informações:</a:t>
            </a:r>
          </a:p>
          <a:p>
            <a:r>
              <a:rPr lang="pt-PT"/>
              <a:t>- Excedentes de Revalorização de AFT– Reavaliação decorrente de</a:t>
            </a:r>
          </a:p>
          <a:p>
            <a:r>
              <a:rPr lang="pt-PT"/>
              <a:t>diploma legal realizada em N-1.........................................................................100.000 €</a:t>
            </a:r>
          </a:p>
          <a:p>
            <a:r>
              <a:rPr lang="pt-PT"/>
              <a:t>- Resultados antes de impostos......................................................................... 20.000 €</a:t>
            </a:r>
          </a:p>
          <a:p>
            <a:r>
              <a:rPr lang="pt-PT"/>
              <a:t>- 40% do aumento das depreciações resultantes da reavaliação....................... 5.000 €</a:t>
            </a:r>
          </a:p>
          <a:p>
            <a:r>
              <a:rPr lang="pt-PT"/>
              <a:t>- Multas, coimas e demais encargos fiscais........................................................ 5.000 €</a:t>
            </a:r>
          </a:p>
          <a:p>
            <a:r>
              <a:rPr lang="pt-PT"/>
              <a:t>- Lucro tributável................................................................................................ 30.000 €</a:t>
            </a:r>
          </a:p>
          <a:p>
            <a:r>
              <a:rPr lang="pt-PT"/>
              <a:t>- Soma dos prejuízos fiscais apurados nos dois anos anteriores......................(50.000 €)</a:t>
            </a:r>
          </a:p>
          <a:p>
            <a:r>
              <a:rPr lang="pt-PT"/>
              <a:t>Assumindo a taxa de tributação sobre os lucros de 15% no ano N e de 25% em N+1, e</a:t>
            </a:r>
          </a:p>
          <a:p>
            <a:r>
              <a:rPr lang="pt-PT"/>
              <a:t>que o saldo inicial da conta Ativos por impostos diferidos era de 7.500 €, o saldo final</a:t>
            </a:r>
          </a:p>
          <a:p>
            <a:r>
              <a:rPr lang="pt-PT"/>
              <a:t>desta conta deverá ser:</a:t>
            </a:r>
          </a:p>
          <a:p>
            <a:endParaRPr lang="pt-PT"/>
          </a:p>
          <a:p>
            <a:r>
              <a:rPr lang="pt-PT"/>
              <a:t>a) 7.500 €.</a:t>
            </a:r>
          </a:p>
          <a:p>
            <a:r>
              <a:rPr lang="pt-PT"/>
              <a:t>b) 3.000 €.</a:t>
            </a:r>
          </a:p>
          <a:p>
            <a:r>
              <a:rPr lang="pt-PT"/>
              <a:t>c) 5.000 €.</a:t>
            </a:r>
          </a:p>
          <a:p>
            <a:r>
              <a:rPr lang="pt-PT"/>
              <a:t>d) 4.000 €.</a:t>
            </a:r>
          </a:p>
        </p:txBody>
      </p:sp>
      <p:sp>
        <p:nvSpPr>
          <p:cNvPr id="75783" name="Rectangle 8"/>
          <p:cNvSpPr>
            <a:spLocks noChangeArrowheads="1"/>
          </p:cNvSpPr>
          <p:nvPr/>
        </p:nvSpPr>
        <p:spPr bwMode="auto">
          <a:xfrm>
            <a:off x="827088" y="5661025"/>
            <a:ext cx="7489825" cy="1196975"/>
          </a:xfrm>
          <a:prstGeom prst="rect">
            <a:avLst/>
          </a:prstGeom>
          <a:solidFill>
            <a:schemeClr val="accent1"/>
          </a:solidFill>
          <a:ln w="9525">
            <a:solidFill>
              <a:schemeClr val="tx1"/>
            </a:solidFill>
            <a:miter lim="800000"/>
            <a:headEnd/>
            <a:tailEnd/>
          </a:ln>
        </p:spPr>
        <p:txBody>
          <a:bodyPr wrap="none" anchor="ctr"/>
          <a:lstStyle/>
          <a:p>
            <a:pPr algn="ctr"/>
            <a:r>
              <a:rPr lang="pt-PT"/>
              <a:t>Lucro tributável = 30.000</a:t>
            </a:r>
          </a:p>
          <a:p>
            <a:pPr algn="ctr"/>
            <a:r>
              <a:rPr lang="pt-PT"/>
              <a:t>Matéria coletável = 30.000-30.000 =0</a:t>
            </a:r>
          </a:p>
          <a:p>
            <a:pPr algn="ctr"/>
            <a:r>
              <a:rPr lang="pt-PT"/>
              <a:t>Prejuízos a deduzir nos anos seguintes = 50.000-30.000 = 20.000</a:t>
            </a:r>
          </a:p>
          <a:p>
            <a:pPr algn="ctr"/>
            <a:r>
              <a:rPr lang="pt-PT"/>
              <a:t>20.000*0,25 = 5.000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991508F1-3FFB-4466-A970-1DB118554B58}" type="slidenum">
              <a:rPr lang="pt-PT"/>
              <a:pPr>
                <a:defRPr/>
              </a:pPr>
              <a:t>4</a:t>
            </a:fld>
            <a:endParaRPr lang="pt-PT"/>
          </a:p>
        </p:txBody>
      </p:sp>
      <p:sp>
        <p:nvSpPr>
          <p:cNvPr id="18434" name="Marcador de Posição de Conteúdo 2"/>
          <p:cNvSpPr>
            <a:spLocks noGrp="1"/>
          </p:cNvSpPr>
          <p:nvPr>
            <p:ph idx="1"/>
          </p:nvPr>
        </p:nvSpPr>
        <p:spPr>
          <a:xfrm>
            <a:off x="457200" y="571500"/>
            <a:ext cx="8229600" cy="5554663"/>
          </a:xfrm>
        </p:spPr>
        <p:txBody>
          <a:bodyPr/>
          <a:lstStyle/>
          <a:p>
            <a:r>
              <a:rPr lang="pt-PT" sz="2000" dirty="0" smtClean="0"/>
              <a:t>Como se referiu já, este aumento do capital social foi efetuado por incorporação de reservas livres.</a:t>
            </a:r>
          </a:p>
          <a:p>
            <a:endParaRPr lang="pt-PT" sz="2000" smtClean="0"/>
          </a:p>
          <a:p>
            <a:endParaRPr lang="pt-PT" sz="2000" smtClean="0"/>
          </a:p>
          <a:p>
            <a:r>
              <a:rPr lang="pt-PT" sz="2000" b="1" dirty="0" smtClean="0"/>
              <a:t>QUESTÃO 2.:</a:t>
            </a:r>
          </a:p>
          <a:p>
            <a:r>
              <a:rPr lang="pt-PT" sz="2000" b="1" i="1" dirty="0" smtClean="0"/>
              <a:t>A referida operação do aumento do capital social, em sede do Imposto do Selo:</a:t>
            </a:r>
          </a:p>
          <a:p>
            <a:r>
              <a:rPr lang="pt-PT" sz="2000" b="1" i="1" dirty="0" smtClean="0"/>
              <a:t>a) Não está sujeita.</a:t>
            </a:r>
          </a:p>
          <a:p>
            <a:r>
              <a:rPr lang="pt-PT" sz="2000" b="1" i="1" dirty="0" smtClean="0"/>
              <a:t>b) Está sujeita mas é isenta.</a:t>
            </a:r>
          </a:p>
          <a:p>
            <a:r>
              <a:rPr lang="pt-PT" sz="2000" b="1" i="1" dirty="0" smtClean="0"/>
              <a:t>c) Está sujeita a Imposto do Selo à taxa de 10%0 calculado sobre o valor do aumento nominal do capital social.</a:t>
            </a:r>
          </a:p>
          <a:p>
            <a:r>
              <a:rPr lang="pt-PT" sz="2000" b="1" i="1" dirty="0"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4F77FBE-0AA0-4F51-B89E-7BF6630E25AB}" type="slidenum">
              <a:rPr lang="pt-PT" sz="1200">
                <a:solidFill>
                  <a:schemeClr val="tx1">
                    <a:tint val="75000"/>
                  </a:schemeClr>
                </a:solidFill>
                <a:latin typeface="+mn-lt"/>
              </a:rPr>
              <a:pPr algn="r" fontAlgn="auto">
                <a:spcBef>
                  <a:spcPts val="0"/>
                </a:spcBef>
                <a:spcAft>
                  <a:spcPts val="0"/>
                </a:spcAft>
                <a:defRPr/>
              </a:pPr>
              <a:t>4</a:t>
            </a:fld>
            <a:endParaRPr lang="pt-PT" sz="1200">
              <a:solidFill>
                <a:schemeClr val="tx1">
                  <a:tint val="75000"/>
                </a:schemeClr>
              </a:solidFill>
              <a:latin typeface="+mn-lt"/>
            </a:endParaRPr>
          </a:p>
        </p:txBody>
      </p:sp>
      <p:pic>
        <p:nvPicPr>
          <p:cNvPr id="1843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85750" y="6072188"/>
            <a:ext cx="2498725" cy="476250"/>
          </a:xfrm>
          <a:prstGeom prst="rect">
            <a:avLst/>
          </a:prstGeom>
          <a:noFill/>
          <a:ln w="9525">
            <a:noFill/>
            <a:miter lim="800000"/>
            <a:headEnd/>
            <a:tailEnd/>
          </a:ln>
        </p:spPr>
      </p:pic>
      <p:sp>
        <p:nvSpPr>
          <p:cNvPr id="7" name="Seta curvada à direita 6"/>
          <p:cNvSpPr/>
          <p:nvPr/>
        </p:nvSpPr>
        <p:spPr>
          <a:xfrm>
            <a:off x="250825" y="2636838"/>
            <a:ext cx="500063" cy="42862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26CEEAB7-6F01-4CDA-971F-A9AC1DF0F221}" type="slidenum">
              <a:rPr lang="pt-PT"/>
              <a:pPr>
                <a:defRPr/>
              </a:pPr>
              <a:t>5</a:t>
            </a:fld>
            <a:endParaRPr lang="pt-PT"/>
          </a:p>
        </p:txBody>
      </p:sp>
      <p:sp>
        <p:nvSpPr>
          <p:cNvPr id="20482" name="Marcador de Posição de Conteúdo 2"/>
          <p:cNvSpPr>
            <a:spLocks noGrp="1"/>
          </p:cNvSpPr>
          <p:nvPr>
            <p:ph idx="1"/>
          </p:nvPr>
        </p:nvSpPr>
        <p:spPr>
          <a:xfrm>
            <a:off x="485775" y="571500"/>
            <a:ext cx="8229600" cy="5554663"/>
          </a:xfrm>
        </p:spPr>
        <p:txBody>
          <a:bodyPr/>
          <a:lstStyle/>
          <a:p>
            <a:r>
              <a:rPr lang="pt-PT" sz="2000" smtClean="0"/>
              <a:t>Em 2011 o volume de negócios da TINTOL SA ascendeu a cerca de 10.000.000 euros, empregando 200 funcionários, em média, ao longo do ano.</a:t>
            </a:r>
          </a:p>
          <a:p>
            <a:r>
              <a:rPr lang="pt-PT" sz="2000" b="1" smtClean="0">
                <a:solidFill>
                  <a:schemeClr val="accent2"/>
                </a:solidFill>
              </a:rPr>
              <a:t>QUESTÃO 3.:</a:t>
            </a:r>
          </a:p>
          <a:p>
            <a:r>
              <a:rPr lang="pt-PT" sz="2000" b="1" i="1" smtClean="0"/>
              <a:t>Na elaboração das demonstrações financeiras de 2011, a TINTOL SA deverá adotar:</a:t>
            </a:r>
          </a:p>
          <a:p>
            <a:r>
              <a:rPr lang="pt-PT" sz="2000" b="1" i="1" smtClean="0"/>
              <a:t>a) A Norma Contabilística e de Relato Financeiro para Pequenas Entidades (NCRF-PE), podendo optar pelas Normas Contabilísticas e de Relato Financeiro (NCRF).</a:t>
            </a:r>
          </a:p>
          <a:p>
            <a:r>
              <a:rPr lang="pt-PT" sz="2000" b="1" i="1" smtClean="0"/>
              <a:t>b) A Normalização Contabilistica para Microentidades (NCM).</a:t>
            </a:r>
          </a:p>
          <a:p>
            <a:r>
              <a:rPr lang="pt-PT" sz="2000" b="1" i="1" smtClean="0"/>
              <a:t>c) As Normas Contabilísticas e de Relato Financeiro (NCRF).</a:t>
            </a:r>
          </a:p>
          <a:p>
            <a:r>
              <a:rPr lang="pt-PT" sz="2000" b="1" i="1" smtClean="0"/>
              <a:t>d) As Normas Internacionais de Contabilidade adotadas nos termos do art. 3º do Regulamento (CE) 1606/2002, do Parlamento Europeu e do</a:t>
            </a:r>
          </a:p>
          <a:p>
            <a:r>
              <a:rPr lang="pt-PT" sz="2000" b="1" i="1" smtClean="0"/>
              <a:t>Conselho, de 19 de julho.</a:t>
            </a:r>
          </a:p>
        </p:txBody>
      </p:sp>
      <p:sp>
        <p:nvSpPr>
          <p:cNvPr id="5" name="Marcador de Posição do Número do Diapositivo 4"/>
          <p:cNvSpPr txBox="1">
            <a:spLocks noGrp="1"/>
          </p:cNvSpPr>
          <p:nvPr/>
        </p:nvSpPr>
        <p:spPr>
          <a:xfrm>
            <a:off x="6615113" y="6356350"/>
            <a:ext cx="2133600" cy="365125"/>
          </a:xfrm>
          <a:prstGeom prst="rect">
            <a:avLst/>
          </a:prstGeom>
          <a:noFill/>
        </p:spPr>
        <p:txBody>
          <a:bodyPr anchor="ctr"/>
          <a:lstStyle/>
          <a:p>
            <a:pPr algn="r" fontAlgn="auto">
              <a:spcBef>
                <a:spcPts val="0"/>
              </a:spcBef>
              <a:spcAft>
                <a:spcPts val="0"/>
              </a:spcAft>
              <a:defRPr/>
            </a:pPr>
            <a:fld id="{17AE873E-BA33-4DE7-94F6-44A3FD5DCE6A}" type="slidenum">
              <a:rPr lang="pt-PT" sz="1200">
                <a:solidFill>
                  <a:schemeClr val="tx1">
                    <a:tint val="75000"/>
                  </a:schemeClr>
                </a:solidFill>
                <a:latin typeface="+mn-lt"/>
              </a:rPr>
              <a:pPr algn="r" fontAlgn="auto">
                <a:spcBef>
                  <a:spcPts val="0"/>
                </a:spcBef>
                <a:spcAft>
                  <a:spcPts val="0"/>
                </a:spcAft>
                <a:defRPr/>
              </a:pPr>
              <a:t>5</a:t>
            </a:fld>
            <a:endParaRPr lang="pt-PT" sz="1200">
              <a:solidFill>
                <a:schemeClr val="tx1">
                  <a:tint val="75000"/>
                </a:schemeClr>
              </a:solidFill>
              <a:latin typeface="+mn-lt"/>
            </a:endParaRPr>
          </a:p>
        </p:txBody>
      </p:sp>
      <p:pic>
        <p:nvPicPr>
          <p:cNvPr id="20484"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6381750"/>
            <a:ext cx="2498725" cy="476250"/>
          </a:xfrm>
          <a:prstGeom prst="rect">
            <a:avLst/>
          </a:prstGeom>
          <a:noFill/>
          <a:ln w="9525">
            <a:noFill/>
            <a:miter lim="800000"/>
            <a:headEnd/>
            <a:tailEnd/>
          </a:ln>
        </p:spPr>
      </p:pic>
      <p:sp>
        <p:nvSpPr>
          <p:cNvPr id="7" name="Seta curvada à direita 6"/>
          <p:cNvSpPr/>
          <p:nvPr/>
        </p:nvSpPr>
        <p:spPr>
          <a:xfrm>
            <a:off x="179388" y="3860800"/>
            <a:ext cx="552450" cy="431800"/>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0DD808BC-D6F7-46EE-9A26-3573FD63D6DC}" type="slidenum">
              <a:rPr lang="pt-PT"/>
              <a:pPr>
                <a:defRPr/>
              </a:pPr>
              <a:t>6</a:t>
            </a:fld>
            <a:endParaRPr lang="pt-PT"/>
          </a:p>
        </p:txBody>
      </p:sp>
      <p:sp>
        <p:nvSpPr>
          <p:cNvPr id="22530" name="Marcador de Posição de Conteúdo 2"/>
          <p:cNvSpPr>
            <a:spLocks noGrp="1"/>
          </p:cNvSpPr>
          <p:nvPr>
            <p:ph idx="1"/>
          </p:nvPr>
        </p:nvSpPr>
        <p:spPr>
          <a:xfrm>
            <a:off x="485775" y="571500"/>
            <a:ext cx="8229600" cy="5554663"/>
          </a:xfrm>
        </p:spPr>
        <p:txBody>
          <a:bodyPr/>
          <a:lstStyle/>
          <a:p>
            <a:pPr algn="just"/>
            <a:r>
              <a:rPr lang="pt-PT" sz="2400" smtClean="0"/>
              <a:t>Antecipando a recessão económica que se começava já a sentir de forma significativa no decurso de 2011, a Administração da TINTOL SA decidiu empreender um processo de reestruturação. Esse processo incluiu diversas medidas, uma das quais foi o encerramento de uma das duas unidades que a empresa tinha em Samora Correia – a de menor capacidade produtiva, conhecida como “Fábrica Anexa” -, concentrando-se a produção na fábrica de maior dimensão. A fim de evitar situações de despedimento, uma parte dos trabalhadores da fábrica encerrada beneficiou de um programa de reformas antecipadas e os restantes foram transferidos para a fábrica que continuará em laboração.</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B18FEB4-41EB-4912-B842-75B88ACC1691}" type="slidenum">
              <a:rPr lang="pt-PT" sz="1200">
                <a:solidFill>
                  <a:schemeClr val="tx1">
                    <a:tint val="75000"/>
                  </a:schemeClr>
                </a:solidFill>
                <a:latin typeface="+mn-lt"/>
              </a:rPr>
              <a:pPr algn="r" fontAlgn="auto">
                <a:spcBef>
                  <a:spcPts val="0"/>
                </a:spcBef>
                <a:spcAft>
                  <a:spcPts val="0"/>
                </a:spcAft>
                <a:defRPr/>
              </a:pPr>
              <a:t>6</a:t>
            </a:fld>
            <a:endParaRPr lang="pt-PT" sz="1200">
              <a:solidFill>
                <a:schemeClr val="tx1">
                  <a:tint val="75000"/>
                </a:schemeClr>
              </a:solidFill>
              <a:latin typeface="+mn-lt"/>
            </a:endParaRPr>
          </a:p>
        </p:txBody>
      </p:sp>
      <p:pic>
        <p:nvPicPr>
          <p:cNvPr id="22532"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6215063"/>
            <a:ext cx="2498725" cy="47625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ED4F7751-9BF2-492A-84EB-AEDC9D49AA72}" type="slidenum">
              <a:rPr lang="pt-PT"/>
              <a:pPr>
                <a:defRPr/>
              </a:pPr>
              <a:t>7</a:t>
            </a:fld>
            <a:endParaRPr lang="pt-PT"/>
          </a:p>
        </p:txBody>
      </p:sp>
      <p:sp>
        <p:nvSpPr>
          <p:cNvPr id="24578" name="Marcador de Posição de Conteúdo 2"/>
          <p:cNvSpPr>
            <a:spLocks noGrp="1"/>
          </p:cNvSpPr>
          <p:nvPr>
            <p:ph idx="1"/>
          </p:nvPr>
        </p:nvSpPr>
        <p:spPr>
          <a:xfrm>
            <a:off x="457200" y="571500"/>
            <a:ext cx="8229600" cy="5554663"/>
          </a:xfrm>
        </p:spPr>
        <p:txBody>
          <a:bodyPr/>
          <a:lstStyle/>
          <a:p>
            <a:pPr algn="just"/>
            <a:r>
              <a:rPr lang="pt-PT" sz="2000" smtClean="0"/>
              <a:t>Entre os equipamentos que se encontravam na unidade encerrada estava uma misturadora, considerada como máquina industrial de uso específico, sujeita a uma taxa de depreciação anual de 12,5% nos termos quer do decreto Regulamentar nº 2/90, quer do Decreto Regulamentar nº 25/2009. Este equipamento foi adquirido no final de 2008 e entrou em funcionamento no dia 2/1/2009, tendo custado 80.000 euros.</a:t>
            </a:r>
          </a:p>
          <a:p>
            <a:r>
              <a:rPr lang="pt-PT" sz="2000" b="1" smtClean="0">
                <a:solidFill>
                  <a:schemeClr val="accent2"/>
                </a:solidFill>
              </a:rPr>
              <a:t>QUESTÃO 4.:</a:t>
            </a:r>
          </a:p>
          <a:p>
            <a:r>
              <a:rPr lang="pt-PT" sz="2000" b="1" i="1" smtClean="0"/>
              <a:t>Sabendo-se que a misturadora não foi objeto de qualquer revalorização e estava a ser depreciado pelo método das quotas decrescentes (anuais) à taxa máxima fiscalmente aceite, em 31.12.2010 e após o registo da depreciação desse ano o valor contabilístico deste equipamento ascendia ao montante de:</a:t>
            </a:r>
          </a:p>
          <a:p>
            <a:r>
              <a:rPr lang="pt-PT" sz="2000" b="1" i="1" smtClean="0"/>
              <a:t>a) 40.000,00 euros.</a:t>
            </a:r>
          </a:p>
          <a:p>
            <a:r>
              <a:rPr lang="pt-PT" sz="2000" b="1" i="1" smtClean="0"/>
              <a:t>b) 30.000,00 euros.</a:t>
            </a:r>
          </a:p>
          <a:p>
            <a:r>
              <a:rPr lang="pt-PT" sz="2000" b="1" i="1" smtClean="0"/>
              <a:t>c) 37.812,50 euros.</a:t>
            </a:r>
          </a:p>
          <a:p>
            <a:r>
              <a:rPr lang="pt-PT" sz="20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015F54B-3B88-496C-8CD8-B4C3076C0E1F}" type="slidenum">
              <a:rPr lang="pt-PT" sz="1200">
                <a:solidFill>
                  <a:schemeClr val="tx1">
                    <a:tint val="75000"/>
                  </a:schemeClr>
                </a:solidFill>
                <a:latin typeface="+mn-lt"/>
              </a:rPr>
              <a:pPr algn="r" fontAlgn="auto">
                <a:spcBef>
                  <a:spcPts val="0"/>
                </a:spcBef>
                <a:spcAft>
                  <a:spcPts val="0"/>
                </a:spcAft>
                <a:defRPr/>
              </a:pPr>
              <a:t>7</a:t>
            </a:fld>
            <a:endParaRPr lang="pt-PT" sz="1200">
              <a:solidFill>
                <a:schemeClr val="tx1">
                  <a:tint val="75000"/>
                </a:schemeClr>
              </a:solidFill>
              <a:latin typeface="+mn-lt"/>
            </a:endParaRPr>
          </a:p>
        </p:txBody>
      </p:sp>
      <p:pic>
        <p:nvPicPr>
          <p:cNvPr id="2458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6381750"/>
            <a:ext cx="2498725" cy="476250"/>
          </a:xfrm>
          <a:prstGeom prst="rect">
            <a:avLst/>
          </a:prstGeom>
          <a:noFill/>
          <a:ln w="9525">
            <a:noFill/>
            <a:miter lim="800000"/>
            <a:headEnd/>
            <a:tailEnd/>
          </a:ln>
        </p:spPr>
      </p:pic>
      <p:sp>
        <p:nvSpPr>
          <p:cNvPr id="7" name="Seta curvada à direita 6"/>
          <p:cNvSpPr/>
          <p:nvPr/>
        </p:nvSpPr>
        <p:spPr>
          <a:xfrm>
            <a:off x="0" y="5084763"/>
            <a:ext cx="504825" cy="504825"/>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wrap="square" numCol="1" anchorCtr="0" compatLnSpc="1">
            <a:prstTxWarp prst="textNoShape">
              <a:avLst/>
            </a:prstTxWarp>
          </a:bodyPr>
          <a:lstStyle/>
          <a:p>
            <a:pPr fontAlgn="base">
              <a:spcBef>
                <a:spcPct val="0"/>
              </a:spcBef>
              <a:spcAft>
                <a:spcPct val="0"/>
              </a:spcAft>
              <a:defRPr/>
            </a:pPr>
            <a:fld id="{770844C4-CFC3-450C-9996-02CA8A103C1A}" type="slidenum">
              <a:rPr lang="pt-PT" sz="1800" smtClean="0">
                <a:solidFill>
                  <a:srgbClr val="898989"/>
                </a:solidFill>
              </a:rPr>
              <a:pPr fontAlgn="base">
                <a:spcBef>
                  <a:spcPct val="0"/>
                </a:spcBef>
                <a:spcAft>
                  <a:spcPct val="0"/>
                </a:spcAft>
                <a:defRPr/>
              </a:pPr>
              <a:t>8</a:t>
            </a:fld>
            <a:endParaRPr lang="pt-PT" sz="1800" smtClean="0">
              <a:solidFill>
                <a:srgbClr val="898989"/>
              </a:solidFill>
            </a:endParaRPr>
          </a:p>
        </p:txBody>
      </p:sp>
      <p:sp>
        <p:nvSpPr>
          <p:cNvPr id="26626" name="Marcador de Posição de Conteúdo 2"/>
          <p:cNvSpPr>
            <a:spLocks noGrp="1"/>
          </p:cNvSpPr>
          <p:nvPr>
            <p:ph idx="1"/>
          </p:nvPr>
        </p:nvSpPr>
        <p:spPr>
          <a:xfrm>
            <a:off x="457200" y="571500"/>
            <a:ext cx="8229600" cy="5554663"/>
          </a:xfrm>
        </p:spPr>
        <p:txBody>
          <a:bodyPr/>
          <a:lstStyle/>
          <a:p>
            <a:pPr algn="just"/>
            <a:r>
              <a:rPr lang="pt-PT" sz="1800" smtClean="0"/>
              <a:t>A “Fábrica Anexa” terminou a laboração em 31.12.2011. Sabe-se que o valor contabilístico dos ativos fixos tangíveis que constituíam o aparelho produtivo desta unidade (não suscetíveis de virem a ser reaproveitados em qualquer outra fábrica da empresa) em 31.12.2011 e após o registo das depreciações relativas a este exercício ascendia a 453.280 euros. Admite-se como possível a venda destes equipamentos a um sucateiro pelo valor global de 50.000 euros (a que acrescerá o IVA), sendo da responsabilidade deste o desmantelamento e recolha dos equipamentos.</a:t>
            </a:r>
          </a:p>
          <a:p>
            <a:r>
              <a:rPr lang="pt-PT" sz="1800" b="1" smtClean="0">
                <a:solidFill>
                  <a:schemeClr val="accent2"/>
                </a:solidFill>
              </a:rPr>
              <a:t>QUESTÃO 5.:</a:t>
            </a:r>
          </a:p>
          <a:p>
            <a:r>
              <a:rPr lang="pt-PT" sz="1800" b="1" i="1" smtClean="0"/>
              <a:t>No exercício de 2011 a TINTOL SA:</a:t>
            </a:r>
          </a:p>
          <a:p>
            <a:r>
              <a:rPr lang="pt-PT" sz="1800" b="1" i="1" smtClean="0"/>
              <a:t>a) Deverá registar a débito da conta 642.Gastos de Depreciação e Amortização - Ativos Fixos Tangíveis – a quantia de 453.820 euros.</a:t>
            </a:r>
          </a:p>
          <a:p>
            <a:r>
              <a:rPr lang="pt-PT" sz="1800" b="1" i="1" smtClean="0"/>
              <a:t>b) Deverá registar a débito da conta 65X.Perdas por imparidade a quantia de</a:t>
            </a:r>
          </a:p>
          <a:p>
            <a:r>
              <a:rPr lang="pt-PT" sz="1800" b="1" i="1" smtClean="0"/>
              <a:t>403.820 euros. </a:t>
            </a:r>
          </a:p>
          <a:p>
            <a:r>
              <a:rPr lang="pt-PT" sz="1800" b="1" i="1" smtClean="0"/>
              <a:t>c) Não deverá reconhecer qualquer gasto relacionado com a perda de valor daqueles ativos fixos tangíveis, dado que o mesmo não será aceite fiscalmente em sede de IRC</a:t>
            </a:r>
          </a:p>
          <a:p>
            <a:r>
              <a:rPr lang="pt-PT" sz="1800" b="1" i="1" smtClean="0"/>
              <a:t>d) Nenhuma das anteriores.</a:t>
            </a:r>
          </a:p>
        </p:txBody>
      </p:sp>
      <p:sp>
        <p:nvSpPr>
          <p:cNvPr id="26627" name="Marcador de Posição do Número do Diapositivo 4"/>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CBA099AB-238F-4A28-9282-244EDB0DEA06}" type="slidenum">
              <a:rPr lang="pt-PT">
                <a:solidFill>
                  <a:srgbClr val="898989"/>
                </a:solidFill>
                <a:latin typeface="Calibri" pitchFamily="34" charset="0"/>
              </a:rPr>
              <a:pPr algn="r"/>
              <a:t>8</a:t>
            </a:fld>
            <a:endParaRPr lang="pt-PT">
              <a:solidFill>
                <a:srgbClr val="898989"/>
              </a:solidFill>
              <a:latin typeface="Calibri" pitchFamily="34" charset="0"/>
            </a:endParaRPr>
          </a:p>
        </p:txBody>
      </p:sp>
      <p:pic>
        <p:nvPicPr>
          <p:cNvPr id="2662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85750" y="6215063"/>
            <a:ext cx="2498725" cy="476250"/>
          </a:xfrm>
          <a:prstGeom prst="rect">
            <a:avLst/>
          </a:prstGeom>
          <a:noFill/>
          <a:ln w="9525">
            <a:noFill/>
            <a:miter lim="800000"/>
            <a:headEnd/>
            <a:tailEnd/>
          </a:ln>
        </p:spPr>
      </p:pic>
      <p:sp>
        <p:nvSpPr>
          <p:cNvPr id="7" name="Seta curvada à direita 6"/>
          <p:cNvSpPr/>
          <p:nvPr/>
        </p:nvSpPr>
        <p:spPr>
          <a:xfrm>
            <a:off x="250825" y="5516563"/>
            <a:ext cx="265113" cy="496887"/>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B1FB582E-82D0-4CBA-A29B-F55890D3402E}" type="slidenum">
              <a:rPr lang="pt-PT"/>
              <a:pPr>
                <a:defRPr/>
              </a:pPr>
              <a:t>9</a:t>
            </a:fld>
            <a:endParaRPr lang="pt-PT"/>
          </a:p>
        </p:txBody>
      </p:sp>
      <p:sp>
        <p:nvSpPr>
          <p:cNvPr id="28674" name="Marcador de Posição de Conteúdo 2"/>
          <p:cNvSpPr>
            <a:spLocks noGrp="1"/>
          </p:cNvSpPr>
          <p:nvPr>
            <p:ph idx="1"/>
          </p:nvPr>
        </p:nvSpPr>
        <p:spPr>
          <a:xfrm>
            <a:off x="457200" y="571500"/>
            <a:ext cx="8229600" cy="5554663"/>
          </a:xfrm>
        </p:spPr>
        <p:txBody>
          <a:bodyPr/>
          <a:lstStyle/>
          <a:p>
            <a:r>
              <a:rPr lang="pt-PT" sz="1800" smtClean="0"/>
              <a:t>Ao longo da sua existência, a TINTOL SA tem demonstrado grande preocupação social, quer no que respeita às relações laborais, quer no que respeita às questões ambientais. Neste contexto, em 2011 a empresa implementou, por opção da sua Administração e sem que a tal estivesse legalmente obrigada, um sistema de ventilação e filtragem do ar nos locais onde os operários desempenham as suas funções.</a:t>
            </a:r>
          </a:p>
          <a:p>
            <a:r>
              <a:rPr lang="pt-PT" sz="1800" b="1" smtClean="0"/>
              <a:t>QUESTÃO 6.:</a:t>
            </a:r>
          </a:p>
          <a:p>
            <a:r>
              <a:rPr lang="pt-PT" sz="1800" b="1" i="1" smtClean="0"/>
              <a:t>A depreciação relativa a este equipamento:</a:t>
            </a:r>
          </a:p>
          <a:p>
            <a:r>
              <a:rPr lang="pt-PT" sz="1800" b="1" i="1" smtClean="0"/>
              <a:t>a) É aceite como gasto fiscal e deve ser efetuada à taxa de 12,5%.</a:t>
            </a:r>
          </a:p>
          <a:p>
            <a:r>
              <a:rPr lang="pt-PT" sz="1800" b="1" i="1" smtClean="0"/>
              <a:t>b) Não é aceite como gasto fiscal, pois não se pode considerar o gasto como comprovadamente indispensável para a realização dos rendimentos sujeitos a imposto.</a:t>
            </a:r>
          </a:p>
          <a:p>
            <a:r>
              <a:rPr lang="pt-PT" sz="1800" b="1" i="1" smtClean="0"/>
              <a:t>c) É aceite como gasto fiscal mas apenas se a empresa tiver lucros tributáveis no exercício, na medida em que resultou de um investimento que a empresa não estava legalmente obrigada a efetuar.</a:t>
            </a:r>
          </a:p>
          <a:p>
            <a:r>
              <a:rPr lang="pt-PT" sz="18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2FBED8F-B84F-4024-88AC-7A39351E6CC3}" type="slidenum">
              <a:rPr lang="pt-PT" sz="1200">
                <a:solidFill>
                  <a:schemeClr val="tx1">
                    <a:tint val="75000"/>
                  </a:schemeClr>
                </a:solidFill>
                <a:latin typeface="+mn-lt"/>
              </a:rPr>
              <a:pPr algn="r" fontAlgn="auto">
                <a:spcBef>
                  <a:spcPts val="0"/>
                </a:spcBef>
                <a:spcAft>
                  <a:spcPts val="0"/>
                </a:spcAft>
                <a:defRPr/>
              </a:pPr>
              <a:t>9</a:t>
            </a:fld>
            <a:endParaRPr lang="pt-PT" sz="1200">
              <a:solidFill>
                <a:schemeClr val="tx1">
                  <a:tint val="75000"/>
                </a:schemeClr>
              </a:solidFill>
              <a:latin typeface="+mn-lt"/>
            </a:endParaRPr>
          </a:p>
        </p:txBody>
      </p:sp>
      <p:pic>
        <p:nvPicPr>
          <p:cNvPr id="2867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p:nvPr/>
        </p:nvSpPr>
        <p:spPr>
          <a:xfrm>
            <a:off x="0" y="2924175"/>
            <a:ext cx="365125" cy="360363"/>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1218</TotalTime>
  <Words>4451</Words>
  <Application>Microsoft Office PowerPoint</Application>
  <PresentationFormat>Apresentação no Ecrã (4:3)</PresentationFormat>
  <Paragraphs>385</Paragraphs>
  <Slides>32</Slides>
  <Notes>30</Notes>
  <HiddenSlides>0</HiddenSlides>
  <MMClips>0</MMClips>
  <ScaleCrop>false</ScaleCrop>
  <HeadingPairs>
    <vt:vector size="4" baseType="variant">
      <vt:variant>
        <vt:lpstr>Tema</vt:lpstr>
      </vt:variant>
      <vt:variant>
        <vt:i4>1</vt:i4>
      </vt:variant>
      <vt:variant>
        <vt:lpstr>Títulos dos diapositivos</vt:lpstr>
      </vt:variant>
      <vt:variant>
        <vt:i4>32</vt:i4>
      </vt:variant>
    </vt:vector>
  </HeadingPairs>
  <TitlesOfParts>
    <vt:vector size="33" baseType="lpstr">
      <vt:lpstr>Tema do Office</vt:lpstr>
      <vt:lpstr>Exame OTOC</vt:lpstr>
      <vt:lpstr>Diapositivo 2</vt:lpstr>
      <vt:lpstr>Diapositivo 3</vt:lpstr>
      <vt:lpstr>Diapositivo 4</vt:lpstr>
      <vt:lpstr>Diapositivo 5</vt:lpstr>
      <vt:lpstr>Diapositivo 6</vt:lpstr>
      <vt:lpstr>Diapositivo 7</vt:lpstr>
      <vt:lpstr>Diapositivo 8</vt:lpstr>
      <vt:lpstr>Diapositivo 9</vt:lpstr>
      <vt:lpstr>Diapositivo 10</vt:lpstr>
      <vt:lpstr>Diapositivo 11</vt:lpstr>
      <vt:lpstr>Diapositivo 12</vt:lpstr>
      <vt:lpstr>Diapositivo 13</vt:lpstr>
      <vt:lpstr>Diapositivo 14</vt:lpstr>
      <vt:lpstr>Diapositivo 15</vt:lpstr>
      <vt:lpstr>Diapositivo 16</vt:lpstr>
      <vt:lpstr>Diapositivo 17</vt:lpstr>
      <vt:lpstr>Diapositivo 18</vt:lpstr>
      <vt:lpstr>Diapositivo 19</vt:lpstr>
      <vt:lpstr>Diapositivo 20</vt:lpstr>
      <vt:lpstr>Diapositivo 21</vt:lpstr>
      <vt:lpstr>Diapositivo 22</vt:lpstr>
      <vt:lpstr>Diapositivo 23</vt:lpstr>
      <vt:lpstr>Diapositivo 24</vt:lpstr>
      <vt:lpstr>Diapositivo 25</vt:lpstr>
      <vt:lpstr>Diapositivo 26</vt:lpstr>
      <vt:lpstr>Diapositivo 27</vt:lpstr>
      <vt:lpstr>Diapositivo 28</vt:lpstr>
      <vt:lpstr>Diapositivo 29</vt:lpstr>
      <vt:lpstr>Diapositivo 30</vt:lpstr>
      <vt:lpstr>Diapositivo 31</vt:lpstr>
      <vt:lpstr>Diapositivo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Exame CTOC</dc:title>
  <dc:creator>TMN</dc:creator>
  <cp:lastModifiedBy>Toshiba</cp:lastModifiedBy>
  <cp:revision>90</cp:revision>
  <dcterms:created xsi:type="dcterms:W3CDTF">2010-01-30T20:33:03Z</dcterms:created>
  <dcterms:modified xsi:type="dcterms:W3CDTF">2014-03-29T00:05:31Z</dcterms:modified>
</cp:coreProperties>
</file>