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057" autoAdjust="0"/>
  </p:normalViewPr>
  <p:slideViewPr>
    <p:cSldViewPr>
      <p:cViewPr varScale="1">
        <p:scale>
          <a:sx n="110" d="100"/>
          <a:sy n="110" d="100"/>
        </p:scale>
        <p:origin x="164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268AC9-5CD0-458B-86B3-B2AD47F67486}" type="datetimeFigureOut">
              <a:rPr lang="pt-PT" smtClean="0"/>
              <a:t>27/03/2018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C0069F-35C5-422B-B5DB-F50273D30F5E}" type="slidenum">
              <a:rPr lang="pt-PT" smtClean="0"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Faça clique para editar o estilo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D3ED4-754E-42A4-87ED-641ADF4D97CF}" type="datetime1">
              <a:rPr lang="pt-PT" smtClean="0"/>
              <a:t>27/03/2018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CC38-2EA5-4FE5-80A9-B69E601AE7E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3C23D-695D-4356-A5A4-14E33F03876F}" type="datetime1">
              <a:rPr lang="pt-PT" smtClean="0"/>
              <a:t>27/03/2018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CC38-2EA5-4FE5-80A9-B69E601AE7E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E50DF-FABC-4A45-BE0B-822E0B267CE0}" type="datetime1">
              <a:rPr lang="pt-PT" smtClean="0"/>
              <a:t>27/03/2018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CC38-2EA5-4FE5-80A9-B69E601AE7E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E24D7-1454-4878-B927-DF430BC9C1E4}" type="datetime1">
              <a:rPr lang="pt-PT" smtClean="0"/>
              <a:t>27/03/2018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CC38-2EA5-4FE5-80A9-B69E601AE7E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B62D0-79FE-438F-959E-E8D94C1D5A1C}" type="datetime1">
              <a:rPr lang="pt-PT" smtClean="0"/>
              <a:t>27/03/2018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CC38-2EA5-4FE5-80A9-B69E601AE7E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4E151-E4C3-4E1E-AC41-890BA2FCD0DD}" type="datetime1">
              <a:rPr lang="pt-PT" smtClean="0"/>
              <a:t>27/03/2018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CC38-2EA5-4FE5-80A9-B69E601AE7E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030CB-41F0-45C7-9D2C-79342478E937}" type="datetime1">
              <a:rPr lang="pt-PT" smtClean="0"/>
              <a:t>27/03/2018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CC38-2EA5-4FE5-80A9-B69E601AE7E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90F7A-307B-420E-AE09-9F98DF6D20B6}" type="datetime1">
              <a:rPr lang="pt-PT" smtClean="0"/>
              <a:t>27/03/2018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CC38-2EA5-4FE5-80A9-B69E601AE7E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0793-0018-45D3-96E7-D521E8EC14CC}" type="datetime1">
              <a:rPr lang="pt-PT" smtClean="0"/>
              <a:t>27/03/2018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CC38-2EA5-4FE5-80A9-B69E601AE7E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1DDC8-2100-493A-AFCA-CE96B81A45D9}" type="datetime1">
              <a:rPr lang="pt-PT" smtClean="0"/>
              <a:t>27/03/2018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CC38-2EA5-4FE5-80A9-B69E601AE7E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F84B3-91F8-4E18-A750-06AC07FF1FBE}" type="datetime1">
              <a:rPr lang="pt-PT" smtClean="0"/>
              <a:t>27/03/2018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CC38-2EA5-4FE5-80A9-B69E601AE7E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FF2609-4BE5-41D6-93B4-0DD0BE45114C}" type="datetime1">
              <a:rPr lang="pt-PT" smtClean="0"/>
              <a:t>27/03/2018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3CC38-2EA5-4FE5-80A9-B69E601AE7E7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bway.pt/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rrilho\Desktop\26167918_1456871814441388_2979522425795755513_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995983" cy="999283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2015716" y="5661248"/>
            <a:ext cx="51125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b="1" dirty="0">
                <a:latin typeface="Times New Roman" pitchFamily="18" charset="0"/>
                <a:cs typeface="Times New Roman" pitchFamily="18" charset="0"/>
              </a:rPr>
              <a:t>Formadora: </a:t>
            </a:r>
            <a:r>
              <a:rPr lang="pt-PT" dirty="0">
                <a:latin typeface="Times New Roman" pitchFamily="18" charset="0"/>
                <a:cs typeface="Times New Roman" pitchFamily="18" charset="0"/>
              </a:rPr>
              <a:t>Ana Lúcia de Jesus Carrilho</a:t>
            </a:r>
          </a:p>
          <a:p>
            <a:pPr algn="ctr"/>
            <a:r>
              <a:rPr lang="pt-PT" b="1" dirty="0">
                <a:latin typeface="Times New Roman" pitchFamily="18" charset="0"/>
                <a:cs typeface="Times New Roman" pitchFamily="18" charset="0"/>
              </a:rPr>
              <a:t>Data: </a:t>
            </a:r>
            <a:r>
              <a:rPr lang="pt-PT" dirty="0">
                <a:latin typeface="Times New Roman" pitchFamily="18" charset="0"/>
                <a:cs typeface="Times New Roman" pitchFamily="18" charset="0"/>
              </a:rPr>
              <a:t>26 de Março de 2018</a:t>
            </a:r>
          </a:p>
          <a:p>
            <a:pPr algn="ctr"/>
            <a:endParaRPr lang="pt-PT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3789040"/>
            <a:ext cx="1838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aixaDeTexto 11"/>
          <p:cNvSpPr txBox="1"/>
          <p:nvPr/>
        </p:nvSpPr>
        <p:spPr>
          <a:xfrm>
            <a:off x="611560" y="328498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1223628" y="548680"/>
            <a:ext cx="66967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dirty="0">
                <a:latin typeface="Times New Roman" pitchFamily="18" charset="0"/>
                <a:cs typeface="Times New Roman" pitchFamily="18" charset="0"/>
              </a:rPr>
              <a:t>Formação Pedagógica Inicial de Formadores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2699792" y="1772816"/>
            <a:ext cx="374441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200" dirty="0">
                <a:latin typeface="Times New Roman" pitchFamily="18" charset="0"/>
                <a:cs typeface="Times New Roman" pitchFamily="18" charset="0"/>
              </a:rPr>
              <a:t>Simulação Pedagógica Inicial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1259632" y="2636912"/>
            <a:ext cx="66247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600" b="1" dirty="0">
                <a:latin typeface="Times New Roman" pitchFamily="18" charset="0"/>
                <a:cs typeface="Times New Roman" pitchFamily="18" charset="0"/>
              </a:rPr>
              <a:t>Como realizar uma compra on-line segura utilizando o</a:t>
            </a:r>
          </a:p>
          <a:p>
            <a:pPr algn="ctr"/>
            <a:endParaRPr lang="pt-PT" sz="3600" b="1" dirty="0">
              <a:latin typeface="Times New Roman" pitchFamily="18" charset="0"/>
              <a:cs typeface="Times New Roman" pitchFamily="18" charset="0"/>
            </a:endParaRPr>
          </a:p>
          <a:p>
            <a:endParaRPr lang="pt-PT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ângulo 8"/>
          <p:cNvSpPr/>
          <p:nvPr/>
        </p:nvSpPr>
        <p:spPr>
          <a:xfrm>
            <a:off x="2286000" y="2967335"/>
            <a:ext cx="4572000" cy="4580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endParaRPr lang="pt-PT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55576" y="548680"/>
            <a:ext cx="4824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600" b="1" dirty="0" err="1">
                <a:latin typeface="Times New Roman" pitchFamily="18" charset="0"/>
                <a:cs typeface="Times New Roman" pitchFamily="18" charset="0"/>
              </a:rPr>
              <a:t>Objectivos</a:t>
            </a:r>
            <a:endParaRPr lang="pt-PT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899592" y="1844824"/>
            <a:ext cx="734481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Reconhecer o MB WAY como método de pagamento online seguro;</a:t>
            </a:r>
          </a:p>
          <a:p>
            <a:pPr algn="just">
              <a:lnSpc>
                <a:spcPct val="150000"/>
              </a:lnSpc>
            </a:pPr>
            <a:endParaRPr lang="pt-PT" sz="2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Fazer o registo na aplicação;</a:t>
            </a:r>
          </a:p>
          <a:p>
            <a:pPr algn="just">
              <a:lnSpc>
                <a:spcPct val="150000"/>
              </a:lnSpc>
            </a:pPr>
            <a:endParaRPr lang="pt-PT" sz="2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PT" sz="2400">
                <a:latin typeface="Times New Roman" pitchFamily="18" charset="0"/>
                <a:cs typeface="Times New Roman" pitchFamily="18" charset="0"/>
              </a:rPr>
              <a:t>Efectuar </a:t>
            </a: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um pagamento através do MB WAY;</a:t>
            </a:r>
          </a:p>
          <a:p>
            <a:pPr algn="just">
              <a:lnSpc>
                <a:spcPct val="150000"/>
              </a:lnSpc>
            </a:pPr>
            <a:endParaRPr lang="pt-PT" sz="2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 Emitir um cartão de crédito virtual.</a:t>
            </a:r>
          </a:p>
          <a:p>
            <a:endParaRPr lang="pt-PT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carrilho\Desktop\giphy-tumblr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484784"/>
            <a:ext cx="4032448" cy="3960440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467544" y="404664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dirty="0">
                <a:latin typeface="Times New Roman" pitchFamily="18" charset="0"/>
                <a:cs typeface="Times New Roman" pitchFamily="18" charset="0"/>
              </a:rPr>
              <a:t>Introdução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251520" y="1052736"/>
            <a:ext cx="439248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Blip>
                <a:blip r:embed="rId3"/>
              </a:buBlip>
            </a:pPr>
            <a:r>
              <a:rPr lang="pt-PT" dirty="0">
                <a:latin typeface="Times New Roman" pitchFamily="18" charset="0"/>
                <a:cs typeface="Times New Roman" pitchFamily="18" charset="0"/>
              </a:rPr>
              <a:t>A Internet revolucionou a forma como estamos no mundo;</a:t>
            </a:r>
          </a:p>
          <a:p>
            <a:pPr algn="just">
              <a:lnSpc>
                <a:spcPct val="150000"/>
              </a:lnSpc>
              <a:buBlip>
                <a:blip r:embed="rId3"/>
              </a:buBlip>
            </a:pPr>
            <a:endParaRPr lang="pt-PT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Blip>
                <a:blip r:embed="rId3"/>
              </a:buBlip>
            </a:pPr>
            <a:r>
              <a:rPr lang="pt-PT" dirty="0">
                <a:latin typeface="Times New Roman" pitchFamily="18" charset="0"/>
                <a:cs typeface="Times New Roman" pitchFamily="18" charset="0"/>
              </a:rPr>
              <a:t>Há uma infinidade de opções que estão à distância de um </a:t>
            </a:r>
            <a:r>
              <a:rPr lang="pt-PT" dirty="0" err="1">
                <a:latin typeface="Times New Roman" pitchFamily="18" charset="0"/>
                <a:cs typeface="Times New Roman" pitchFamily="18" charset="0"/>
              </a:rPr>
              <a:t>click</a:t>
            </a:r>
            <a:r>
              <a:rPr lang="pt-PT" dirty="0">
                <a:latin typeface="Times New Roman" pitchFamily="18" charset="0"/>
                <a:cs typeface="Times New Roman" pitchFamily="18" charset="0"/>
              </a:rPr>
              <a:t>. Mas a preferência dos portugueses é fazer compras online;</a:t>
            </a:r>
          </a:p>
          <a:p>
            <a:pPr algn="just">
              <a:lnSpc>
                <a:spcPct val="150000"/>
              </a:lnSpc>
              <a:buBlip>
                <a:blip r:embed="rId3"/>
              </a:buBlip>
            </a:pPr>
            <a:endParaRPr lang="pt-PT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Blip>
                <a:blip r:embed="rId3"/>
              </a:buBlip>
            </a:pPr>
            <a:r>
              <a:rPr lang="pt-PT" dirty="0">
                <a:latin typeface="Times New Roman" pitchFamily="18" charset="0"/>
                <a:cs typeface="Times New Roman" pitchFamily="18" charset="0"/>
              </a:rPr>
              <a:t>Na internet podemos adquirir viagens, roupa, sapatos, material informático, artigos novos ou usados. No entanto,  um dos nossos maiores receios é quando chega a fase do pagamento.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27584" y="332656"/>
            <a:ext cx="7772400" cy="1470025"/>
          </a:xfrm>
        </p:spPr>
        <p:txBody>
          <a:bodyPr/>
          <a:lstStyle/>
          <a:p>
            <a:r>
              <a:rPr lang="pt-PT" b="1" dirty="0">
                <a:latin typeface="Times New Roman" pitchFamily="18" charset="0"/>
                <a:cs typeface="Times New Roman" pitchFamily="18" charset="0"/>
              </a:rPr>
              <a:t>Métodos de Pagamento Online Seguros</a:t>
            </a:r>
          </a:p>
        </p:txBody>
      </p:sp>
      <p:sp>
        <p:nvSpPr>
          <p:cNvPr id="15362" name="AutoShape 2" descr="Resultado de imagem para visa"/>
          <p:cNvSpPr>
            <a:spLocks noChangeAspect="1" noChangeArrowheads="1"/>
          </p:cNvSpPr>
          <p:nvPr/>
        </p:nvSpPr>
        <p:spPr bwMode="auto">
          <a:xfrm>
            <a:off x="155575" y="-1241425"/>
            <a:ext cx="4600575" cy="2600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5364" name="Picture 4" descr="Resultado de imagem para vis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4581128"/>
            <a:ext cx="1440160" cy="814003"/>
          </a:xfrm>
          <a:prstGeom prst="rect">
            <a:avLst/>
          </a:prstGeom>
          <a:noFill/>
        </p:spPr>
      </p:pic>
      <p:pic>
        <p:nvPicPr>
          <p:cNvPr id="15366" name="Picture 6" descr="56p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492896"/>
            <a:ext cx="1487487" cy="892492"/>
          </a:xfrm>
          <a:prstGeom prst="rect">
            <a:avLst/>
          </a:prstGeom>
          <a:noFill/>
        </p:spPr>
      </p:pic>
      <p:pic>
        <p:nvPicPr>
          <p:cNvPr id="15368" name="Picture 8" descr="Resultado de imagem para american expres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2852936"/>
            <a:ext cx="1453544" cy="954436"/>
          </a:xfrm>
          <a:prstGeom prst="rect">
            <a:avLst/>
          </a:prstGeom>
          <a:noFill/>
        </p:spPr>
      </p:pic>
      <p:sp>
        <p:nvSpPr>
          <p:cNvPr id="15370" name="AutoShape 10" descr="Resultado de imagem para paypal"/>
          <p:cNvSpPr>
            <a:spLocks noChangeAspect="1" noChangeArrowheads="1"/>
          </p:cNvSpPr>
          <p:nvPr/>
        </p:nvSpPr>
        <p:spPr bwMode="auto">
          <a:xfrm>
            <a:off x="155575" y="-1684338"/>
            <a:ext cx="5276850" cy="35147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5372" name="Picture 12" descr="Resultado de imagem para paypa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2348880"/>
            <a:ext cx="1276797" cy="850430"/>
          </a:xfrm>
          <a:prstGeom prst="rect">
            <a:avLst/>
          </a:prstGeom>
          <a:noFill/>
        </p:spPr>
      </p:pic>
      <p:pic>
        <p:nvPicPr>
          <p:cNvPr id="15374" name="Picture 14" descr="Resultado de imagem para gift car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4005064"/>
            <a:ext cx="1456606" cy="1124451"/>
          </a:xfrm>
          <a:prstGeom prst="rect">
            <a:avLst/>
          </a:prstGeom>
          <a:noFill/>
        </p:spPr>
      </p:pic>
      <p:sp>
        <p:nvSpPr>
          <p:cNvPr id="15376" name="AutoShape 16" descr="Resultado de imagem para mbway"/>
          <p:cNvSpPr>
            <a:spLocks noChangeAspect="1" noChangeArrowheads="1"/>
          </p:cNvSpPr>
          <p:nvPr/>
        </p:nvSpPr>
        <p:spPr bwMode="auto">
          <a:xfrm>
            <a:off x="155575" y="-1165225"/>
            <a:ext cx="2438400" cy="24384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5378" name="Picture 18" descr="Resultado de imagem para mbwa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9992" y="4365104"/>
            <a:ext cx="1224136" cy="9982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b="1" dirty="0">
                <a:latin typeface="Times New Roman" pitchFamily="18" charset="0"/>
                <a:cs typeface="Times New Roman" pitchFamily="18" charset="0"/>
              </a:rPr>
              <a:t>MB WAY: o que é?</a:t>
            </a:r>
          </a:p>
        </p:txBody>
      </p:sp>
      <p:pic>
        <p:nvPicPr>
          <p:cNvPr id="17410" name="Picture 2" descr="Resultado de imagem para mbw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916832"/>
            <a:ext cx="2438400" cy="2438400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539552" y="1628800"/>
            <a:ext cx="4680520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b="1" dirty="0">
                <a:latin typeface="Times New Roman" pitchFamily="18" charset="0"/>
                <a:cs typeface="Times New Roman" pitchFamily="18" charset="0"/>
              </a:rPr>
              <a:t>Solução Multibanco que permite:</a:t>
            </a:r>
          </a:p>
          <a:p>
            <a:pPr algn="just">
              <a:lnSpc>
                <a:spcPct val="150000"/>
              </a:lnSpc>
              <a:buBlip>
                <a:blip r:embed="rId3"/>
              </a:buBlip>
            </a:pPr>
            <a:endParaRPr lang="pt-PT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Blip>
                <a:blip r:embed="rId3"/>
              </a:buBlip>
            </a:pPr>
            <a:r>
              <a:rPr lang="pt-PT" sz="2200" dirty="0">
                <a:latin typeface="Times New Roman" pitchFamily="18" charset="0"/>
                <a:cs typeface="Times New Roman" pitchFamily="18" charset="0"/>
              </a:rPr>
              <a:t> Fazer transferências;</a:t>
            </a:r>
          </a:p>
          <a:p>
            <a:pPr algn="just">
              <a:lnSpc>
                <a:spcPct val="150000"/>
              </a:lnSpc>
              <a:buBlip>
                <a:blip r:embed="rId3"/>
              </a:buBlip>
            </a:pPr>
            <a:r>
              <a:rPr lang="pt-PT" sz="2200" dirty="0">
                <a:latin typeface="Times New Roman" pitchFamily="18" charset="0"/>
                <a:cs typeface="Times New Roman" pitchFamily="18" charset="0"/>
              </a:rPr>
              <a:t>Compras online e físicas;</a:t>
            </a:r>
          </a:p>
          <a:p>
            <a:pPr algn="just">
              <a:lnSpc>
                <a:spcPct val="150000"/>
              </a:lnSpc>
              <a:buBlip>
                <a:blip r:embed="rId3"/>
              </a:buBlip>
            </a:pPr>
            <a:r>
              <a:rPr lang="pt-PT" sz="2200" dirty="0">
                <a:latin typeface="Times New Roman" pitchFamily="18" charset="0"/>
                <a:cs typeface="Times New Roman" pitchFamily="18" charset="0"/>
              </a:rPr>
              <a:t>Gerar cartões virtuais MB Net;</a:t>
            </a:r>
          </a:p>
          <a:p>
            <a:pPr algn="just">
              <a:lnSpc>
                <a:spcPct val="150000"/>
              </a:lnSpc>
              <a:buBlip>
                <a:blip r:embed="rId3"/>
              </a:buBlip>
            </a:pPr>
            <a:r>
              <a:rPr lang="pt-PT" sz="2200" dirty="0">
                <a:latin typeface="Times New Roman" pitchFamily="18" charset="0"/>
                <a:cs typeface="Times New Roman" pitchFamily="18" charset="0"/>
              </a:rPr>
              <a:t>Levantar dinheiro. 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907704" y="5085184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PT" sz="2400" b="1" dirty="0">
                <a:latin typeface="Times New Roman" pitchFamily="18" charset="0"/>
                <a:cs typeface="Times New Roman" pitchFamily="18" charset="0"/>
              </a:rPr>
              <a:t>Tudo isto através do </a:t>
            </a:r>
            <a:r>
              <a:rPr lang="pt-PT" sz="2400" b="1" dirty="0" err="1">
                <a:latin typeface="Times New Roman" pitchFamily="18" charset="0"/>
                <a:cs typeface="Times New Roman" pitchFamily="18" charset="0"/>
              </a:rPr>
              <a:t>Smartphone</a:t>
            </a:r>
            <a:r>
              <a:rPr lang="pt-PT" sz="2400" b="1" dirty="0">
                <a:latin typeface="Times New Roman" pitchFamily="18" charset="0"/>
                <a:cs typeface="Times New Roman" pitchFamily="18" charset="0"/>
              </a:rPr>
              <a:t>, Tablet ou PC</a:t>
            </a:r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CC38-2EA5-4FE5-80A9-B69E601AE7E7}" type="slidenum">
              <a:rPr lang="pt-PT" smtClean="0"/>
              <a:pPr/>
              <a:t>5</a:t>
            </a:fld>
            <a:endParaRPr lang="pt-PT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b="1" dirty="0">
                <a:latin typeface="Times New Roman" pitchFamily="18" charset="0"/>
                <a:cs typeface="Times New Roman" pitchFamily="18" charset="0"/>
              </a:rPr>
              <a:t>MB WAY: Como aderir?</a:t>
            </a:r>
          </a:p>
        </p:txBody>
      </p:sp>
      <p:sp>
        <p:nvSpPr>
          <p:cNvPr id="5" name="Rectângulo 4"/>
          <p:cNvSpPr/>
          <p:nvPr/>
        </p:nvSpPr>
        <p:spPr>
          <a:xfrm>
            <a:off x="611560" y="1124744"/>
            <a:ext cx="446449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PT" sz="2400" dirty="0">
              <a:latin typeface="Times New Roman" pitchFamily="18" charset="0"/>
              <a:cs typeface="Times New Roman" pitchFamily="18" charset="0"/>
            </a:endParaRPr>
          </a:p>
          <a:p>
            <a:endParaRPr lang="pt-PT" sz="2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Selecionar a opção “MB WAY” no MULTIBANCO (que aparece no 1º ecrã)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827584" y="1268760"/>
            <a:ext cx="3384376" cy="620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Blip>
                <a:blip r:embed="rId2"/>
              </a:buBlip>
            </a:pPr>
            <a:r>
              <a:rPr lang="pt-PT" sz="2600" b="1" dirty="0">
                <a:latin typeface="Times New Roman" pitchFamily="18" charset="0"/>
                <a:cs typeface="Times New Roman" pitchFamily="18" charset="0"/>
              </a:rPr>
              <a:t> 1º Passo:</a:t>
            </a: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268760"/>
            <a:ext cx="2339752" cy="2458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ângulo 8"/>
          <p:cNvSpPr/>
          <p:nvPr/>
        </p:nvSpPr>
        <p:spPr>
          <a:xfrm>
            <a:off x="4283968" y="3789040"/>
            <a:ext cx="43924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Inserir o seu número de telemóvel e definir o PIN MB WAY com seis dígitos. Irá utilizar este PIN para confirmar as transações na </a:t>
            </a:r>
            <a:r>
              <a:rPr lang="pt-PT" sz="2400" dirty="0" err="1">
                <a:latin typeface="Times New Roman" pitchFamily="18" charset="0"/>
                <a:cs typeface="Times New Roman" pitchFamily="18" charset="0"/>
              </a:rPr>
              <a:t>app</a:t>
            </a: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 MB WAY.</a:t>
            </a: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3645024"/>
            <a:ext cx="2736304" cy="274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Marcador de Posição do Número do Diapositivo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CC38-2EA5-4FE5-80A9-B69E601AE7E7}" type="slidenum">
              <a:rPr lang="pt-PT" smtClean="0"/>
              <a:pPr/>
              <a:t>6</a:t>
            </a:fld>
            <a:endParaRPr lang="pt-PT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61156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MB </a:t>
            </a:r>
            <a:r>
              <a:rPr lang="pt-PT" sz="4400" b="1" dirty="0">
                <a:latin typeface="Times New Roman" pitchFamily="18" charset="0"/>
                <a:ea typeface="+mj-ea"/>
                <a:cs typeface="Times New Roman" pitchFamily="18" charset="0"/>
              </a:rPr>
              <a:t>WAY</a:t>
            </a:r>
            <a:r>
              <a:rPr kumimoji="0" lang="pt-PT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 Como aderir?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95536" y="1268760"/>
            <a:ext cx="338437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Blip>
                <a:blip r:embed="rId2"/>
              </a:buBlip>
            </a:pPr>
            <a:r>
              <a:rPr lang="pt-PT" sz="2600" b="1" dirty="0">
                <a:latin typeface="Times New Roman" pitchFamily="18" charset="0"/>
                <a:cs typeface="Times New Roman" pitchFamily="18" charset="0"/>
              </a:rPr>
              <a:t> 2º Passo:</a:t>
            </a:r>
          </a:p>
        </p:txBody>
      </p:sp>
      <p:sp>
        <p:nvSpPr>
          <p:cNvPr id="8" name="Rectângulo 7"/>
          <p:cNvSpPr/>
          <p:nvPr/>
        </p:nvSpPr>
        <p:spPr>
          <a:xfrm>
            <a:off x="395536" y="1988840"/>
            <a:ext cx="56166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Fazer download e ativar a </a:t>
            </a:r>
            <a:r>
              <a:rPr lang="pt-PT" sz="2400" dirty="0" err="1">
                <a:latin typeface="Times New Roman" pitchFamily="18" charset="0"/>
                <a:cs typeface="Times New Roman" pitchFamily="18" charset="0"/>
              </a:rPr>
              <a:t>app</a:t>
            </a: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 MB WAY inserindo o seu número de telemóvel e o PIN MB WAY definido durante o processo de adesão.</a:t>
            </a:r>
          </a:p>
          <a:p>
            <a:pPr algn="just">
              <a:lnSpc>
                <a:spcPct val="150000"/>
              </a:lnSpc>
            </a:pPr>
            <a:br>
              <a:rPr lang="pt-PT" sz="2400" dirty="0">
                <a:latin typeface="Times New Roman" pitchFamily="18" charset="0"/>
                <a:cs typeface="Times New Roman" pitchFamily="18" charset="0"/>
              </a:rPr>
            </a:b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Os dados de adesão e registo no MB WAY para o utilizador serão sempre o seu número de telemóvel e o PIN MB WAY.</a:t>
            </a: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916832"/>
            <a:ext cx="2016224" cy="404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CC38-2EA5-4FE5-80A9-B69E601AE7E7}" type="slidenum">
              <a:rPr lang="pt-PT" smtClean="0"/>
              <a:pPr/>
              <a:t>7</a:t>
            </a:fld>
            <a:endParaRPr lang="pt-PT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61156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Como</a:t>
            </a:r>
            <a:r>
              <a:rPr kumimoji="0" lang="pt-PT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pagar com </a:t>
            </a:r>
            <a:r>
              <a:rPr kumimoji="0" lang="pt-PT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MB WAY?</a:t>
            </a: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12776"/>
            <a:ext cx="304800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2852936"/>
            <a:ext cx="1914525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4211960" y="1340768"/>
            <a:ext cx="42484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1 - </a:t>
            </a:r>
            <a:r>
              <a:rPr lang="pt-PT" sz="2400" dirty="0" err="1">
                <a:latin typeface="Times New Roman" pitchFamily="18" charset="0"/>
                <a:cs typeface="Times New Roman" pitchFamily="18" charset="0"/>
              </a:rPr>
              <a:t>Selecciona-se</a:t>
            </a: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 a Opção MB </a:t>
            </a:r>
            <a:r>
              <a:rPr lang="pt-PT" sz="2400" dirty="0" err="1">
                <a:latin typeface="Times New Roman" pitchFamily="18" charset="0"/>
                <a:cs typeface="Times New Roman" pitchFamily="18" charset="0"/>
              </a:rPr>
              <a:t>Way</a:t>
            </a: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 e insere-se o número de telemóvel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683568" y="4005064"/>
            <a:ext cx="5400600" cy="11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2 – Faz-se a aprovação do pagamento através do telemóvel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61156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Como</a:t>
            </a:r>
            <a:r>
              <a:rPr kumimoji="0" lang="pt-PT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pagar com </a:t>
            </a:r>
            <a:r>
              <a:rPr kumimoji="0" lang="pt-PT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MB WAY?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24744"/>
            <a:ext cx="1847850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3203848" y="1412776"/>
            <a:ext cx="4824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3- Escolher com que cartão deseja pagar</a:t>
            </a: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2780928"/>
            <a:ext cx="184785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2843808" y="5445224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4 – Inserir o PIN MB WAY</a:t>
            </a:r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CC38-2EA5-4FE5-80A9-B69E601AE7E7}" type="slidenum">
              <a:rPr lang="pt-PT" smtClean="0"/>
              <a:pPr/>
              <a:t>9</a:t>
            </a:fld>
            <a:endParaRPr lang="pt-PT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539552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Como</a:t>
            </a:r>
            <a:r>
              <a:rPr kumimoji="0" lang="pt-PT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emitir um cartão de crédito virtual através da MB WAY</a:t>
            </a:r>
            <a:r>
              <a:rPr kumimoji="0" lang="pt-PT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?</a:t>
            </a:r>
          </a:p>
        </p:txBody>
      </p:sp>
      <p:sp>
        <p:nvSpPr>
          <p:cNvPr id="22530" name="AutoShape 2" descr="https://attachment.outlook.live.net/owa/anacarrilho@msn.com/service.svc/s/GetAttachmentThumbnail?id=AQMkADAwATIwMTAwAC0xN2Q4LWVmZDMtMDACLTAwCgBGAAADwFbqtxRxakexyChSrJ3clwcAhpioOnkZdEO8i4MIveHkPgAAAgEMAAAAhpioOnkZdEO8i4MIveHkPgABsrF%2BlAAAAAESABAAhZHJiwOL6Uu68wxPC3aGDA%3D%3D&amp;thumbnailType=2&amp;X-OWA-CANARY=xGo_wz4pYEO32K_lnzdfcdC4_pbLkdUYQ4OWWgYZJWxVWuiVzmkbhJQJqW_EaH66ciwhrcI05LE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MTMxMzI4LTQwMDA5MzEzOVwiLFwicHVpZFwiOlwiNTY0MDQ5ODY1MTQyMjI3XCIsXCJvaWRcIjpcIjAwMDIwMTAwLTE3ZDgtZWZkMy0wMDAwLTAwMDAwMDAwMDAwMFwiLFwic2NvcGVcIjpcIk93YURvd25sb2FkXCJ9IiwiaXNzIjoiMDAwMDAwMDItMDAwMC0wZmYxLWNlMDAtMDAwMDAwMDAwMDAwQDg0ZGY5ZTdmLWU5ZjYtNDBhZi1iNDM1LWFhYWFhYWFhYWFhYSIsImF1ZCI6IjAwMDAwMDAyLTAwMDAtMGZmMS1jZTAwLTAwMDAwMDAwMDAwMC9hdHRhY2htZW50Lm91dGxvb2subGl2ZS5uZXRAODRkZjllN2YtZTlmNi00MGFmLWI0MzUtYWFhYWFhYWFhYWFhIiwiZXhwIjoxNTIxOTI2MzgxLCJuYmYiOjE1MjE5MjU3ODF9.GVtrzrUGPyPpAi-qj0fNoG2RXteJu38kAxBYzwsRLZANuuDIB8-Do0uTNqJuJkCOlev58SIwlsl7fZFmELR-jtRufvzNOU0r22g9VSXephijFNuS-GbGxEFelET8MxT5tg57JAHvkxOZ_o7jYrNo3wY_LpbSy3uDQz2u1yQ0vcikfg5wooEWQ5aFF6AJShKw5hLGcSBDSFTAuTDE6jKoqm8qkgUijtVhHbHFHDS8Sie_GH-80P26fl-nczIGUHNk5Da7j6fFIoDCcG4ogE9uS6UOiyk0KZGWHgTurOxFk3NTgIvuOeclcxi-0m94fYyhteuOmhvGbJSSJSFXmyD4Pg&amp;owa=outlook.live.com&amp;isc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22531" name="Picture 3" descr="C:\Users\carrilho\AppData\Local\Temp\Screenshot_20180324-21055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2252849" cy="4005064"/>
          </a:xfrm>
          <a:prstGeom prst="rect">
            <a:avLst/>
          </a:prstGeom>
          <a:noFill/>
        </p:spPr>
      </p:pic>
      <p:sp>
        <p:nvSpPr>
          <p:cNvPr id="7" name="CaixaDeTexto 6"/>
          <p:cNvSpPr txBox="1"/>
          <p:nvPr/>
        </p:nvSpPr>
        <p:spPr>
          <a:xfrm>
            <a:off x="3059832" y="1484784"/>
            <a:ext cx="4104456" cy="16879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Blip>
                <a:blip r:embed="rId3"/>
              </a:buBlip>
            </a:pP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 1 - Abrir a aplicação e </a:t>
            </a:r>
            <a:r>
              <a:rPr lang="pt-PT" sz="2400" dirty="0" err="1">
                <a:latin typeface="Times New Roman" pitchFamily="18" charset="0"/>
                <a:cs typeface="Times New Roman" pitchFamily="18" charset="0"/>
              </a:rPr>
              <a:t>seleccionar</a:t>
            </a: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 a opção “Gerar Cartão”</a:t>
            </a:r>
          </a:p>
        </p:txBody>
      </p:sp>
      <p:pic>
        <p:nvPicPr>
          <p:cNvPr id="22532" name="Picture 4" descr="C:\Users\carrilho\AppData\Local\Temp\Screenshot_20180324-21063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2564904"/>
            <a:ext cx="2333858" cy="4149080"/>
          </a:xfrm>
          <a:prstGeom prst="rect">
            <a:avLst/>
          </a:prstGeom>
          <a:noFill/>
        </p:spPr>
      </p:pic>
      <p:sp>
        <p:nvSpPr>
          <p:cNvPr id="9" name="CaixaDeTexto 8"/>
          <p:cNvSpPr txBox="1"/>
          <p:nvPr/>
        </p:nvSpPr>
        <p:spPr>
          <a:xfrm>
            <a:off x="2843808" y="4293096"/>
            <a:ext cx="3528392" cy="11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Blip>
                <a:blip r:embed="rId3"/>
              </a:buBlip>
            </a:pP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 2 - Introduzir o Valor e atribuir um nome ao cartão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539552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Como</a:t>
            </a:r>
            <a:r>
              <a:rPr kumimoji="0" lang="pt-PT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emitir um cartão de crédito virtual através da MB WAY</a:t>
            </a:r>
            <a:r>
              <a:rPr kumimoji="0" lang="pt-PT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?</a:t>
            </a:r>
          </a:p>
        </p:txBody>
      </p:sp>
      <p:pic>
        <p:nvPicPr>
          <p:cNvPr id="1026" name="Picture 2" descr="C:\Users\carrilho\AppData\Local\Temp\Screenshot_20180324-21065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628800"/>
            <a:ext cx="2657894" cy="4725144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4355976" y="2348880"/>
            <a:ext cx="4248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Blip>
                <a:blip r:embed="rId3"/>
              </a:buBlip>
            </a:pP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 3 - É emitido o Cartão de Crédito Virtual 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CC38-2EA5-4FE5-80A9-B69E601AE7E7}" type="slidenum">
              <a:rPr lang="pt-PT" smtClean="0"/>
              <a:pPr/>
              <a:t>11</a:t>
            </a:fld>
            <a:endParaRPr lang="pt-PT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539552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sz="4400" b="1" dirty="0">
                <a:latin typeface="Times New Roman" pitchFamily="18" charset="0"/>
                <a:ea typeface="+mj-ea"/>
                <a:cs typeface="Times New Roman" pitchFamily="18" charset="0"/>
              </a:rPr>
              <a:t>Para mais informações…</a:t>
            </a:r>
            <a:r>
              <a:rPr kumimoji="0" lang="pt-PT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67544" y="1628800"/>
            <a:ext cx="81003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Blip>
                <a:blip r:embed="rId2"/>
              </a:buBlip>
            </a:pPr>
            <a:r>
              <a:rPr lang="pt-PT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PT" sz="2400" dirty="0">
                <a:latin typeface="Times New Roman" pitchFamily="18" charset="0"/>
                <a:cs typeface="Times New Roman" pitchFamily="18" charset="0"/>
              </a:rPr>
              <a:t>Acede a:</a:t>
            </a:r>
          </a:p>
          <a:p>
            <a:pPr>
              <a:lnSpc>
                <a:spcPct val="150000"/>
              </a:lnSpc>
            </a:pPr>
            <a:endParaRPr lang="pt-PT" sz="2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pt-PT" sz="2400" dirty="0">
                <a:latin typeface="Times New Roman" pitchFamily="18" charset="0"/>
                <a:cs typeface="Times New Roman" pitchFamily="18" charset="0"/>
                <a:hlinkClick r:id="rId3"/>
              </a:rPr>
              <a:t>http://www.mbway.pt</a:t>
            </a:r>
            <a:endParaRPr lang="pt-PT" sz="2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Blip>
                <a:blip r:embed="rId2"/>
              </a:buBlip>
            </a:pPr>
            <a:endParaRPr lang="pt-PT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CC38-2EA5-4FE5-80A9-B69E601AE7E7}" type="slidenum">
              <a:rPr lang="pt-PT" smtClean="0"/>
              <a:pPr/>
              <a:t>13</a:t>
            </a:fld>
            <a:endParaRPr lang="pt-PT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539552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sz="4400" b="1" noProof="0" dirty="0">
                <a:latin typeface="Times New Roman" pitchFamily="18" charset="0"/>
                <a:ea typeface="+mj-ea"/>
                <a:cs typeface="Times New Roman" pitchFamily="18" charset="0"/>
              </a:rPr>
              <a:t>FIM…</a:t>
            </a:r>
            <a:endParaRPr kumimoji="0" lang="pt-PT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899592" y="1844824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b="1" dirty="0">
                <a:latin typeface="Times New Roman" pitchFamily="18" charset="0"/>
                <a:cs typeface="Times New Roman" pitchFamily="18" charset="0"/>
              </a:rPr>
              <a:t>… Obrigada e boas compras! </a:t>
            </a:r>
          </a:p>
        </p:txBody>
      </p:sp>
      <p:pic>
        <p:nvPicPr>
          <p:cNvPr id="2050" name="Picture 2" descr="Resultado de imagem para compras onl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36912"/>
            <a:ext cx="5905500" cy="29527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gif"/></Relationships>
</file>

<file path=ppt/theme/theme1.xml><?xml version="1.0" encoding="utf-8"?>
<a:theme xmlns:a="http://schemas.openxmlformats.org/drawingml/2006/main" name="Tema do Office">
  <a:themeElements>
    <a:clrScheme name="Viagem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just">
          <a:lnSpc>
            <a:spcPct val="150000"/>
          </a:lnSpc>
          <a:buBlip>
            <a:blip xmlns:r="http://schemas.openxmlformats.org/officeDocument/2006/relationships" r:embed="rId1"/>
          </a:buBlip>
          <a:defRPr dirty="0" smtClean="0">
            <a:latin typeface="Times New Roman" pitchFamily="18" charset="0"/>
            <a:cs typeface="Times New Roman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523</TotalTime>
  <Words>405</Words>
  <Application>Microsoft Office PowerPoint</Application>
  <PresentationFormat>Apresentação no Ecrã (4:3)</PresentationFormat>
  <Paragraphs>61</Paragraphs>
  <Slides>13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13</vt:i4>
      </vt:variant>
    </vt:vector>
  </HeadingPairs>
  <TitlesOfParts>
    <vt:vector size="18" baseType="lpstr">
      <vt:lpstr>Arial</vt:lpstr>
      <vt:lpstr>Calibri</vt:lpstr>
      <vt:lpstr>Times New Roman</vt:lpstr>
      <vt:lpstr>Wingdings</vt:lpstr>
      <vt:lpstr>Tema do Office</vt:lpstr>
      <vt:lpstr>Apresentação do PowerPoint</vt:lpstr>
      <vt:lpstr>Apresentação do PowerPoint</vt:lpstr>
      <vt:lpstr>Apresentação do PowerPoint</vt:lpstr>
      <vt:lpstr>Métodos de Pagamento Online Seguros</vt:lpstr>
      <vt:lpstr>MB WAY: o que é?</vt:lpstr>
      <vt:lpstr>MB WAY: Como aderir?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carrilho</dc:creator>
  <cp:lastModifiedBy>Positiv Number</cp:lastModifiedBy>
  <cp:revision>57</cp:revision>
  <dcterms:created xsi:type="dcterms:W3CDTF">2018-03-24T14:03:34Z</dcterms:created>
  <dcterms:modified xsi:type="dcterms:W3CDTF">2018-03-27T15:11:24Z</dcterms:modified>
</cp:coreProperties>
</file>