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tags/tag1.xml" ContentType="application/vnd.openxmlformats-officedocument.presentationml.tags+xml"/>
  <Override PartName="/ppt/notesSlides/notesSlide5.xml" ContentType="application/vnd.openxmlformats-officedocument.presentationml.notesSlide+xml"/>
  <Override PartName="/ppt/tags/tag2.xml" ContentType="application/vnd.openxmlformats-officedocument.presentationml.tags+xml"/>
  <Override PartName="/ppt/notesSlides/notesSlide6.xml" ContentType="application/vnd.openxmlformats-officedocument.presentationml.notesSlide+xml"/>
  <Override PartName="/ppt/tags/tag3.xml" ContentType="application/vnd.openxmlformats-officedocument.presentationml.tags+xml"/>
  <Override PartName="/ppt/notesSlides/notesSlide7.xml" ContentType="application/vnd.openxmlformats-officedocument.presentationml.notesSlide+xml"/>
  <Override PartName="/ppt/tags/tag4.xml" ContentType="application/vnd.openxmlformats-officedocument.presentationml.tags+xml"/>
  <Override PartName="/ppt/notesSlides/notesSlide8.xml" ContentType="application/vnd.openxmlformats-officedocument.presentationml.notesSlide+xml"/>
  <Override PartName="/ppt/tags/tag5.xml" ContentType="application/vnd.openxmlformats-officedocument.presentationml.tags+xml"/>
  <Override PartName="/ppt/notesSlides/notesSlide9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notesMasterIdLst>
    <p:notesMasterId r:id="rId24"/>
  </p:notesMasterIdLst>
  <p:handoutMasterIdLst>
    <p:handoutMasterId r:id="rId25"/>
  </p:handoutMasterIdLst>
  <p:sldIdLst>
    <p:sldId id="256" r:id="rId2"/>
    <p:sldId id="257" r:id="rId3"/>
    <p:sldId id="260" r:id="rId4"/>
    <p:sldId id="262" r:id="rId5"/>
    <p:sldId id="338" r:id="rId6"/>
    <p:sldId id="330" r:id="rId7"/>
    <p:sldId id="339" r:id="rId8"/>
    <p:sldId id="325" r:id="rId9"/>
    <p:sldId id="326" r:id="rId10"/>
    <p:sldId id="335" r:id="rId11"/>
    <p:sldId id="273" r:id="rId12"/>
    <p:sldId id="329" r:id="rId13"/>
    <p:sldId id="341" r:id="rId14"/>
    <p:sldId id="308" r:id="rId15"/>
    <p:sldId id="337" r:id="rId16"/>
    <p:sldId id="297" r:id="rId17"/>
    <p:sldId id="305" r:id="rId18"/>
    <p:sldId id="324" r:id="rId19"/>
    <p:sldId id="298" r:id="rId20"/>
    <p:sldId id="300" r:id="rId21"/>
    <p:sldId id="336" r:id="rId22"/>
    <p:sldId id="331" r:id="rId23"/>
  </p:sldIdLst>
  <p:sldSz cx="9144000" cy="6858000" type="screen4x3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Estilo Médio 1 - Destaqu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BC89EF96-8CEA-46FF-86C4-4CE0E7609802}" styleName="Estilo Claro 3 - Destaque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Estilo Claro 3 - Destaqu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9D7B26C5-4107-4FEC-AEDC-1716B250A1EF}" styleName="Estilo Claro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45721" autoAdjust="0"/>
    <p:restoredTop sz="87211" autoAdjust="0"/>
  </p:normalViewPr>
  <p:slideViewPr>
    <p:cSldViewPr>
      <p:cViewPr>
        <p:scale>
          <a:sx n="60" d="100"/>
          <a:sy n="60" d="100"/>
        </p:scale>
        <p:origin x="-312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318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AE9ADEA-4E67-4CD8-BC64-DDCFFEE2A654}" type="doc">
      <dgm:prSet loTypeId="urn:microsoft.com/office/officeart/2005/8/layout/hierarchy2" loCatId="hierarchy" qsTypeId="urn:microsoft.com/office/officeart/2005/8/quickstyle/simple3" qsCatId="simple" csTypeId="urn:microsoft.com/office/officeart/2005/8/colors/accent3_2" csCatId="accent3" phldr="1"/>
      <dgm:spPr/>
      <dgm:t>
        <a:bodyPr/>
        <a:lstStyle/>
        <a:p>
          <a:endParaRPr lang="pt-PT"/>
        </a:p>
      </dgm:t>
    </dgm:pt>
    <dgm:pt modelId="{7D09E8AC-296F-493A-B885-8E75E2448F89}">
      <dgm:prSet phldrT="[Texto]" custT="1"/>
      <dgm:spPr/>
      <dgm:t>
        <a:bodyPr/>
        <a:lstStyle/>
        <a:p>
          <a:r>
            <a:rPr lang="pt-PT" sz="1700" dirty="0" smtClean="0">
              <a:latin typeface="Times New Roman" pitchFamily="18" charset="0"/>
              <a:ea typeface="+mn-ea"/>
              <a:cs typeface="Times New Roman" pitchFamily="18" charset="0"/>
            </a:rPr>
            <a:t>Produção Anual</a:t>
          </a:r>
        </a:p>
        <a:p>
          <a:r>
            <a:rPr lang="pt-PT" sz="1700" dirty="0" smtClean="0">
              <a:latin typeface="Times New Roman" pitchFamily="18" charset="0"/>
              <a:ea typeface="+mn-ea"/>
              <a:cs typeface="Times New Roman" pitchFamily="18" charset="0"/>
            </a:rPr>
            <a:t>(46.800)</a:t>
          </a:r>
          <a:endParaRPr lang="pt-PT" sz="1700" dirty="0"/>
        </a:p>
      </dgm:t>
    </dgm:pt>
    <dgm:pt modelId="{087806DE-F668-4990-9CAD-BD0D5E7ECD4E}" type="parTrans" cxnId="{FBD542C4-215E-49DE-A8D5-C4CBB2287194}">
      <dgm:prSet/>
      <dgm:spPr/>
      <dgm:t>
        <a:bodyPr/>
        <a:lstStyle/>
        <a:p>
          <a:endParaRPr lang="pt-PT" sz="1700"/>
        </a:p>
      </dgm:t>
    </dgm:pt>
    <dgm:pt modelId="{15B20E77-C9B4-4D74-B945-03D9A9C82453}" type="sibTrans" cxnId="{FBD542C4-215E-49DE-A8D5-C4CBB2287194}">
      <dgm:prSet/>
      <dgm:spPr/>
      <dgm:t>
        <a:bodyPr/>
        <a:lstStyle/>
        <a:p>
          <a:endParaRPr lang="pt-PT" sz="1700"/>
        </a:p>
      </dgm:t>
    </dgm:pt>
    <dgm:pt modelId="{3E916D2B-519C-465E-BEB0-1AF5EB74356F}">
      <dgm:prSet phldrT="[Texto]" custT="1"/>
      <dgm:spPr/>
      <dgm:t>
        <a:bodyPr/>
        <a:lstStyle/>
        <a:p>
          <a:r>
            <a:rPr lang="pt-PT" sz="1700" dirty="0" smtClean="0">
              <a:latin typeface="Times New Roman" pitchFamily="18" charset="0"/>
              <a:ea typeface="+mn-ea"/>
              <a:cs typeface="Times New Roman" pitchFamily="18" charset="0"/>
            </a:rPr>
            <a:t>Processamento de aguardente Nova</a:t>
          </a:r>
        </a:p>
        <a:p>
          <a:r>
            <a:rPr lang="pt-PT" sz="1700" dirty="0" smtClean="0">
              <a:latin typeface="Times New Roman" pitchFamily="18" charset="0"/>
              <a:ea typeface="+mn-ea"/>
              <a:cs typeface="Times New Roman" pitchFamily="18" charset="0"/>
            </a:rPr>
            <a:t>(37.440)</a:t>
          </a:r>
          <a:endParaRPr lang="pt-PT" sz="1700" dirty="0"/>
        </a:p>
      </dgm:t>
    </dgm:pt>
    <dgm:pt modelId="{52E88861-42C4-4963-A952-8B1809A0DBA9}" type="parTrans" cxnId="{A3D8514B-0FB9-4599-9F14-DD65A9848565}">
      <dgm:prSet custT="1"/>
      <dgm:spPr/>
      <dgm:t>
        <a:bodyPr/>
        <a:lstStyle/>
        <a:p>
          <a:endParaRPr lang="pt-PT" sz="1700"/>
        </a:p>
      </dgm:t>
    </dgm:pt>
    <dgm:pt modelId="{6F53D54B-4B6A-41A9-8390-FE1BDC31B81A}" type="sibTrans" cxnId="{A3D8514B-0FB9-4599-9F14-DD65A9848565}">
      <dgm:prSet/>
      <dgm:spPr/>
      <dgm:t>
        <a:bodyPr/>
        <a:lstStyle/>
        <a:p>
          <a:endParaRPr lang="pt-PT" sz="1700"/>
        </a:p>
      </dgm:t>
    </dgm:pt>
    <dgm:pt modelId="{ABA281EF-B27E-4314-94D7-4959608BFE99}">
      <dgm:prSet custT="1"/>
      <dgm:spPr/>
      <dgm:t>
        <a:bodyPr/>
        <a:lstStyle/>
        <a:p>
          <a:r>
            <a:rPr lang="pt-PT" sz="1700" dirty="0" smtClean="0">
              <a:latin typeface="Times New Roman" pitchFamily="18" charset="0"/>
              <a:ea typeface="+mn-ea"/>
              <a:cs typeface="Times New Roman" pitchFamily="18" charset="0"/>
            </a:rPr>
            <a:t>Envelhecimento (9.360)</a:t>
          </a:r>
        </a:p>
      </dgm:t>
    </dgm:pt>
    <dgm:pt modelId="{A959C61A-7D54-481A-AF22-FC1188F2303D}" type="parTrans" cxnId="{3A5A08AF-9B1D-49F2-B653-94FE0E47760A}">
      <dgm:prSet custT="1"/>
      <dgm:spPr/>
      <dgm:t>
        <a:bodyPr/>
        <a:lstStyle/>
        <a:p>
          <a:endParaRPr lang="pt-PT" sz="1700"/>
        </a:p>
      </dgm:t>
    </dgm:pt>
    <dgm:pt modelId="{C05F32CD-BC7D-4038-AEC7-429A1229FF67}" type="sibTrans" cxnId="{3A5A08AF-9B1D-49F2-B653-94FE0E47760A}">
      <dgm:prSet/>
      <dgm:spPr/>
      <dgm:t>
        <a:bodyPr/>
        <a:lstStyle/>
        <a:p>
          <a:endParaRPr lang="pt-PT" sz="1700"/>
        </a:p>
      </dgm:t>
    </dgm:pt>
    <dgm:pt modelId="{9A3F9AA0-EDBD-4068-8282-916DED83C0A0}" type="pres">
      <dgm:prSet presAssocID="{BAE9ADEA-4E67-4CD8-BC64-DDCFFEE2A654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45136F75-1131-4706-8695-B94481677FC4}" type="pres">
      <dgm:prSet presAssocID="{7D09E8AC-296F-493A-B885-8E75E2448F89}" presName="root1" presStyleCnt="0"/>
      <dgm:spPr/>
      <dgm:t>
        <a:bodyPr/>
        <a:lstStyle/>
        <a:p>
          <a:endParaRPr lang="pt-PT"/>
        </a:p>
      </dgm:t>
    </dgm:pt>
    <dgm:pt modelId="{D7739407-0E6E-470E-A427-22B86885A175}" type="pres">
      <dgm:prSet presAssocID="{7D09E8AC-296F-493A-B885-8E75E2448F89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7464DF4F-B343-4687-8456-678255FCE7E9}" type="pres">
      <dgm:prSet presAssocID="{7D09E8AC-296F-493A-B885-8E75E2448F89}" presName="level2hierChild" presStyleCnt="0"/>
      <dgm:spPr/>
      <dgm:t>
        <a:bodyPr/>
        <a:lstStyle/>
        <a:p>
          <a:endParaRPr lang="pt-PT"/>
        </a:p>
      </dgm:t>
    </dgm:pt>
    <dgm:pt modelId="{5DE64E7C-D776-4E7B-90A0-9C8DB61B4CDE}" type="pres">
      <dgm:prSet presAssocID="{A959C61A-7D54-481A-AF22-FC1188F2303D}" presName="conn2-1" presStyleLbl="parChTrans1D2" presStyleIdx="0" presStyleCnt="2"/>
      <dgm:spPr/>
      <dgm:t>
        <a:bodyPr/>
        <a:lstStyle/>
        <a:p>
          <a:endParaRPr lang="pt-PT"/>
        </a:p>
      </dgm:t>
    </dgm:pt>
    <dgm:pt modelId="{7C97168E-ACF1-4291-9B62-D3B7803E9810}" type="pres">
      <dgm:prSet presAssocID="{A959C61A-7D54-481A-AF22-FC1188F2303D}" presName="connTx" presStyleLbl="parChTrans1D2" presStyleIdx="0" presStyleCnt="2"/>
      <dgm:spPr/>
      <dgm:t>
        <a:bodyPr/>
        <a:lstStyle/>
        <a:p>
          <a:endParaRPr lang="pt-PT"/>
        </a:p>
      </dgm:t>
    </dgm:pt>
    <dgm:pt modelId="{571ABD11-F565-4E83-B062-602EC61BA59F}" type="pres">
      <dgm:prSet presAssocID="{ABA281EF-B27E-4314-94D7-4959608BFE99}" presName="root2" presStyleCnt="0"/>
      <dgm:spPr/>
      <dgm:t>
        <a:bodyPr/>
        <a:lstStyle/>
        <a:p>
          <a:endParaRPr lang="pt-PT"/>
        </a:p>
      </dgm:t>
    </dgm:pt>
    <dgm:pt modelId="{C25FE028-B485-4FB8-B087-1D8837C16552}" type="pres">
      <dgm:prSet presAssocID="{ABA281EF-B27E-4314-94D7-4959608BFE99}" presName="LevelTwoTextNode" presStyleLbl="node2" presStyleIdx="0" presStyleCnt="2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BADF6FF7-8FB3-41E4-A154-C1C538B3AE62}" type="pres">
      <dgm:prSet presAssocID="{ABA281EF-B27E-4314-94D7-4959608BFE99}" presName="level3hierChild" presStyleCnt="0"/>
      <dgm:spPr/>
      <dgm:t>
        <a:bodyPr/>
        <a:lstStyle/>
        <a:p>
          <a:endParaRPr lang="pt-PT"/>
        </a:p>
      </dgm:t>
    </dgm:pt>
    <dgm:pt modelId="{60044A5B-F281-47EC-AD95-7B89F23D92C8}" type="pres">
      <dgm:prSet presAssocID="{52E88861-42C4-4963-A952-8B1809A0DBA9}" presName="conn2-1" presStyleLbl="parChTrans1D2" presStyleIdx="1" presStyleCnt="2"/>
      <dgm:spPr/>
      <dgm:t>
        <a:bodyPr/>
        <a:lstStyle/>
        <a:p>
          <a:endParaRPr lang="pt-PT"/>
        </a:p>
      </dgm:t>
    </dgm:pt>
    <dgm:pt modelId="{194E56DB-EA71-410F-8722-B4B3FF276872}" type="pres">
      <dgm:prSet presAssocID="{52E88861-42C4-4963-A952-8B1809A0DBA9}" presName="connTx" presStyleLbl="parChTrans1D2" presStyleIdx="1" presStyleCnt="2"/>
      <dgm:spPr/>
      <dgm:t>
        <a:bodyPr/>
        <a:lstStyle/>
        <a:p>
          <a:endParaRPr lang="pt-PT"/>
        </a:p>
      </dgm:t>
    </dgm:pt>
    <dgm:pt modelId="{0CF45ED3-D01B-4CC2-8EED-B07BAA524879}" type="pres">
      <dgm:prSet presAssocID="{3E916D2B-519C-465E-BEB0-1AF5EB74356F}" presName="root2" presStyleCnt="0"/>
      <dgm:spPr/>
      <dgm:t>
        <a:bodyPr/>
        <a:lstStyle/>
        <a:p>
          <a:endParaRPr lang="pt-PT"/>
        </a:p>
      </dgm:t>
    </dgm:pt>
    <dgm:pt modelId="{616C5483-D3FB-46AC-A816-A43DD9869275}" type="pres">
      <dgm:prSet presAssocID="{3E916D2B-519C-465E-BEB0-1AF5EB74356F}" presName="LevelTwoTextNode" presStyleLbl="node2" presStyleIdx="1" presStyleCnt="2">
        <dgm:presLayoutVars>
          <dgm:chPref val="3"/>
        </dgm:presLayoutVars>
      </dgm:prSet>
      <dgm:spPr/>
      <dgm:t>
        <a:bodyPr/>
        <a:lstStyle/>
        <a:p>
          <a:endParaRPr lang="pt-PT"/>
        </a:p>
      </dgm:t>
    </dgm:pt>
    <dgm:pt modelId="{EEC5809F-D00B-4DB2-9170-F207A42D3B2A}" type="pres">
      <dgm:prSet presAssocID="{3E916D2B-519C-465E-BEB0-1AF5EB74356F}" presName="level3hierChild" presStyleCnt="0"/>
      <dgm:spPr/>
      <dgm:t>
        <a:bodyPr/>
        <a:lstStyle/>
        <a:p>
          <a:endParaRPr lang="pt-PT"/>
        </a:p>
      </dgm:t>
    </dgm:pt>
  </dgm:ptLst>
  <dgm:cxnLst>
    <dgm:cxn modelId="{EC895A01-70E0-491D-9D05-95333D80DECE}" type="presOf" srcId="{3E916D2B-519C-465E-BEB0-1AF5EB74356F}" destId="{616C5483-D3FB-46AC-A816-A43DD9869275}" srcOrd="0" destOrd="0" presId="urn:microsoft.com/office/officeart/2005/8/layout/hierarchy2"/>
    <dgm:cxn modelId="{55889131-8215-4E04-A19C-07CE4875B498}" type="presOf" srcId="{BAE9ADEA-4E67-4CD8-BC64-DDCFFEE2A654}" destId="{9A3F9AA0-EDBD-4068-8282-916DED83C0A0}" srcOrd="0" destOrd="0" presId="urn:microsoft.com/office/officeart/2005/8/layout/hierarchy2"/>
    <dgm:cxn modelId="{2E57E62D-8B0A-417C-9C55-500570EBFE31}" type="presOf" srcId="{A959C61A-7D54-481A-AF22-FC1188F2303D}" destId="{5DE64E7C-D776-4E7B-90A0-9C8DB61B4CDE}" srcOrd="0" destOrd="0" presId="urn:microsoft.com/office/officeart/2005/8/layout/hierarchy2"/>
    <dgm:cxn modelId="{C80ACD58-733A-452C-876E-C12372AB09D2}" type="presOf" srcId="{7D09E8AC-296F-493A-B885-8E75E2448F89}" destId="{D7739407-0E6E-470E-A427-22B86885A175}" srcOrd="0" destOrd="0" presId="urn:microsoft.com/office/officeart/2005/8/layout/hierarchy2"/>
    <dgm:cxn modelId="{C8C3071E-D78B-4724-B9AC-92D50A6CCC60}" type="presOf" srcId="{52E88861-42C4-4963-A952-8B1809A0DBA9}" destId="{194E56DB-EA71-410F-8722-B4B3FF276872}" srcOrd="1" destOrd="0" presId="urn:microsoft.com/office/officeart/2005/8/layout/hierarchy2"/>
    <dgm:cxn modelId="{5F6B609E-E06B-4675-B966-13D4CAC7AB2C}" type="presOf" srcId="{A959C61A-7D54-481A-AF22-FC1188F2303D}" destId="{7C97168E-ACF1-4291-9B62-D3B7803E9810}" srcOrd="1" destOrd="0" presId="urn:microsoft.com/office/officeart/2005/8/layout/hierarchy2"/>
    <dgm:cxn modelId="{FBD542C4-215E-49DE-A8D5-C4CBB2287194}" srcId="{BAE9ADEA-4E67-4CD8-BC64-DDCFFEE2A654}" destId="{7D09E8AC-296F-493A-B885-8E75E2448F89}" srcOrd="0" destOrd="0" parTransId="{087806DE-F668-4990-9CAD-BD0D5E7ECD4E}" sibTransId="{15B20E77-C9B4-4D74-B945-03D9A9C82453}"/>
    <dgm:cxn modelId="{9E695E18-F1BB-4FDD-B666-DF138D0C3E36}" type="presOf" srcId="{ABA281EF-B27E-4314-94D7-4959608BFE99}" destId="{C25FE028-B485-4FB8-B087-1D8837C16552}" srcOrd="0" destOrd="0" presId="urn:microsoft.com/office/officeart/2005/8/layout/hierarchy2"/>
    <dgm:cxn modelId="{3A5A08AF-9B1D-49F2-B653-94FE0E47760A}" srcId="{7D09E8AC-296F-493A-B885-8E75E2448F89}" destId="{ABA281EF-B27E-4314-94D7-4959608BFE99}" srcOrd="0" destOrd="0" parTransId="{A959C61A-7D54-481A-AF22-FC1188F2303D}" sibTransId="{C05F32CD-BC7D-4038-AEC7-429A1229FF67}"/>
    <dgm:cxn modelId="{A3D8514B-0FB9-4599-9F14-DD65A9848565}" srcId="{7D09E8AC-296F-493A-B885-8E75E2448F89}" destId="{3E916D2B-519C-465E-BEB0-1AF5EB74356F}" srcOrd="1" destOrd="0" parTransId="{52E88861-42C4-4963-A952-8B1809A0DBA9}" sibTransId="{6F53D54B-4B6A-41A9-8390-FE1BDC31B81A}"/>
    <dgm:cxn modelId="{3362C9C9-F83E-48B1-8812-F6EFFE58E384}" type="presOf" srcId="{52E88861-42C4-4963-A952-8B1809A0DBA9}" destId="{60044A5B-F281-47EC-AD95-7B89F23D92C8}" srcOrd="0" destOrd="0" presId="urn:microsoft.com/office/officeart/2005/8/layout/hierarchy2"/>
    <dgm:cxn modelId="{AEABE84D-D09F-405B-9163-44835B76B969}" type="presParOf" srcId="{9A3F9AA0-EDBD-4068-8282-916DED83C0A0}" destId="{45136F75-1131-4706-8695-B94481677FC4}" srcOrd="0" destOrd="0" presId="urn:microsoft.com/office/officeart/2005/8/layout/hierarchy2"/>
    <dgm:cxn modelId="{95B266D5-E3A5-48AA-9875-B6AA47410FE6}" type="presParOf" srcId="{45136F75-1131-4706-8695-B94481677FC4}" destId="{D7739407-0E6E-470E-A427-22B86885A175}" srcOrd="0" destOrd="0" presId="urn:microsoft.com/office/officeart/2005/8/layout/hierarchy2"/>
    <dgm:cxn modelId="{C8AEF793-0B8E-4D24-A1BB-15EC6E2E24CA}" type="presParOf" srcId="{45136F75-1131-4706-8695-B94481677FC4}" destId="{7464DF4F-B343-4687-8456-678255FCE7E9}" srcOrd="1" destOrd="0" presId="urn:microsoft.com/office/officeart/2005/8/layout/hierarchy2"/>
    <dgm:cxn modelId="{7D56E74F-D762-4408-BC15-97123C99725F}" type="presParOf" srcId="{7464DF4F-B343-4687-8456-678255FCE7E9}" destId="{5DE64E7C-D776-4E7B-90A0-9C8DB61B4CDE}" srcOrd="0" destOrd="0" presId="urn:microsoft.com/office/officeart/2005/8/layout/hierarchy2"/>
    <dgm:cxn modelId="{A7AC9326-1070-42F5-B746-1557AC1B6A3C}" type="presParOf" srcId="{5DE64E7C-D776-4E7B-90A0-9C8DB61B4CDE}" destId="{7C97168E-ACF1-4291-9B62-D3B7803E9810}" srcOrd="0" destOrd="0" presId="urn:microsoft.com/office/officeart/2005/8/layout/hierarchy2"/>
    <dgm:cxn modelId="{0C6AD9A1-5702-43B7-802E-F5C7D7C7D333}" type="presParOf" srcId="{7464DF4F-B343-4687-8456-678255FCE7E9}" destId="{571ABD11-F565-4E83-B062-602EC61BA59F}" srcOrd="1" destOrd="0" presId="urn:microsoft.com/office/officeart/2005/8/layout/hierarchy2"/>
    <dgm:cxn modelId="{EAECDDF7-61A3-4A58-AA8A-743CAAFAD550}" type="presParOf" srcId="{571ABD11-F565-4E83-B062-602EC61BA59F}" destId="{C25FE028-B485-4FB8-B087-1D8837C16552}" srcOrd="0" destOrd="0" presId="urn:microsoft.com/office/officeart/2005/8/layout/hierarchy2"/>
    <dgm:cxn modelId="{ED8145F9-6F53-4C2C-A008-C7C1283BB89A}" type="presParOf" srcId="{571ABD11-F565-4E83-B062-602EC61BA59F}" destId="{BADF6FF7-8FB3-41E4-A154-C1C538B3AE62}" srcOrd="1" destOrd="0" presId="urn:microsoft.com/office/officeart/2005/8/layout/hierarchy2"/>
    <dgm:cxn modelId="{8C70F86B-3557-4F1F-87DA-141B84495061}" type="presParOf" srcId="{7464DF4F-B343-4687-8456-678255FCE7E9}" destId="{60044A5B-F281-47EC-AD95-7B89F23D92C8}" srcOrd="2" destOrd="0" presId="urn:microsoft.com/office/officeart/2005/8/layout/hierarchy2"/>
    <dgm:cxn modelId="{64F9A120-06CB-4191-99D8-2D7DCF5A2127}" type="presParOf" srcId="{60044A5B-F281-47EC-AD95-7B89F23D92C8}" destId="{194E56DB-EA71-410F-8722-B4B3FF276872}" srcOrd="0" destOrd="0" presId="urn:microsoft.com/office/officeart/2005/8/layout/hierarchy2"/>
    <dgm:cxn modelId="{6C5154CD-780F-46D5-89D0-F2BE17C578BD}" type="presParOf" srcId="{7464DF4F-B343-4687-8456-678255FCE7E9}" destId="{0CF45ED3-D01B-4CC2-8EED-B07BAA524879}" srcOrd="3" destOrd="0" presId="urn:microsoft.com/office/officeart/2005/8/layout/hierarchy2"/>
    <dgm:cxn modelId="{D7AEC6A5-49EF-4C18-937B-A56844CDD6CF}" type="presParOf" srcId="{0CF45ED3-D01B-4CC2-8EED-B07BAA524879}" destId="{616C5483-D3FB-46AC-A816-A43DD9869275}" srcOrd="0" destOrd="0" presId="urn:microsoft.com/office/officeart/2005/8/layout/hierarchy2"/>
    <dgm:cxn modelId="{73DD83E2-B9BE-4878-BD28-10F312890515}" type="presParOf" srcId="{0CF45ED3-D01B-4CC2-8EED-B07BAA524879}" destId="{EEC5809F-D00B-4DB2-9170-F207A42D3B2A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7739407-0E6E-470E-A427-22B86885A175}">
      <dsp:nvSpPr>
        <dsp:cNvPr id="0" name=""/>
        <dsp:cNvSpPr/>
      </dsp:nvSpPr>
      <dsp:spPr>
        <a:xfrm>
          <a:off x="96" y="659351"/>
          <a:ext cx="1800891" cy="9004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700" kern="1200" dirty="0" smtClean="0">
              <a:latin typeface="Times New Roman" pitchFamily="18" charset="0"/>
              <a:ea typeface="+mn-ea"/>
              <a:cs typeface="Times New Roman" pitchFamily="18" charset="0"/>
            </a:rPr>
            <a:t>Produção Anual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700" kern="1200" dirty="0" smtClean="0">
              <a:latin typeface="Times New Roman" pitchFamily="18" charset="0"/>
              <a:ea typeface="+mn-ea"/>
              <a:cs typeface="Times New Roman" pitchFamily="18" charset="0"/>
            </a:rPr>
            <a:t>(46.800)</a:t>
          </a:r>
          <a:endParaRPr lang="pt-PT" sz="1700" kern="1200" dirty="0"/>
        </a:p>
      </dsp:txBody>
      <dsp:txXfrm>
        <a:off x="26469" y="685724"/>
        <a:ext cx="1748145" cy="847699"/>
      </dsp:txXfrm>
    </dsp:sp>
    <dsp:sp modelId="{5DE64E7C-D776-4E7B-90A0-9C8DB61B4CDE}">
      <dsp:nvSpPr>
        <dsp:cNvPr id="0" name=""/>
        <dsp:cNvSpPr/>
      </dsp:nvSpPr>
      <dsp:spPr>
        <a:xfrm rot="19457599">
          <a:off x="1717605" y="814177"/>
          <a:ext cx="887121" cy="73037"/>
        </a:xfrm>
        <a:custGeom>
          <a:avLst/>
          <a:gdLst/>
          <a:ahLst/>
          <a:cxnLst/>
          <a:rect l="0" t="0" r="0" b="0"/>
          <a:pathLst>
            <a:path>
              <a:moveTo>
                <a:pt x="0" y="36518"/>
              </a:moveTo>
              <a:lnTo>
                <a:pt x="887121" y="36518"/>
              </a:lnTo>
            </a:path>
          </a:pathLst>
        </a:custGeom>
        <a:noFill/>
        <a:ln w="425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700" kern="1200"/>
        </a:p>
      </dsp:txBody>
      <dsp:txXfrm>
        <a:off x="2138988" y="828518"/>
        <a:ext cx="44356" cy="44356"/>
      </dsp:txXfrm>
    </dsp:sp>
    <dsp:sp modelId="{C25FE028-B485-4FB8-B087-1D8837C16552}">
      <dsp:nvSpPr>
        <dsp:cNvPr id="0" name=""/>
        <dsp:cNvSpPr/>
      </dsp:nvSpPr>
      <dsp:spPr>
        <a:xfrm>
          <a:off x="2521344" y="141595"/>
          <a:ext cx="1800891" cy="9004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700" kern="1200" dirty="0" smtClean="0">
              <a:latin typeface="Times New Roman" pitchFamily="18" charset="0"/>
              <a:ea typeface="+mn-ea"/>
              <a:cs typeface="Times New Roman" pitchFamily="18" charset="0"/>
            </a:rPr>
            <a:t>Envelhecimento (9.360)</a:t>
          </a:r>
        </a:p>
      </dsp:txBody>
      <dsp:txXfrm>
        <a:off x="2547717" y="167968"/>
        <a:ext cx="1748145" cy="847699"/>
      </dsp:txXfrm>
    </dsp:sp>
    <dsp:sp modelId="{60044A5B-F281-47EC-AD95-7B89F23D92C8}">
      <dsp:nvSpPr>
        <dsp:cNvPr id="0" name=""/>
        <dsp:cNvSpPr/>
      </dsp:nvSpPr>
      <dsp:spPr>
        <a:xfrm rot="2142401">
          <a:off x="1717605" y="1331934"/>
          <a:ext cx="887121" cy="73037"/>
        </a:xfrm>
        <a:custGeom>
          <a:avLst/>
          <a:gdLst/>
          <a:ahLst/>
          <a:cxnLst/>
          <a:rect l="0" t="0" r="0" b="0"/>
          <a:pathLst>
            <a:path>
              <a:moveTo>
                <a:pt x="0" y="36518"/>
              </a:moveTo>
              <a:lnTo>
                <a:pt x="887121" y="36518"/>
              </a:lnTo>
            </a:path>
          </a:pathLst>
        </a:custGeom>
        <a:noFill/>
        <a:ln w="42500" cap="flat" cmpd="sng" algn="ctr">
          <a:solidFill>
            <a:schemeClr val="accent3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pt-PT" sz="1700" kern="1200"/>
        </a:p>
      </dsp:txBody>
      <dsp:txXfrm>
        <a:off x="2138988" y="1346274"/>
        <a:ext cx="44356" cy="44356"/>
      </dsp:txXfrm>
    </dsp:sp>
    <dsp:sp modelId="{616C5483-D3FB-46AC-A816-A43DD9869275}">
      <dsp:nvSpPr>
        <dsp:cNvPr id="0" name=""/>
        <dsp:cNvSpPr/>
      </dsp:nvSpPr>
      <dsp:spPr>
        <a:xfrm>
          <a:off x="2521344" y="1177107"/>
          <a:ext cx="1800891" cy="900445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65000"/>
                <a:satMod val="270000"/>
              </a:schemeClr>
            </a:gs>
            <a:gs pos="25000">
              <a:schemeClr val="accent3">
                <a:hueOff val="0"/>
                <a:satOff val="0"/>
                <a:lumOff val="0"/>
                <a:alphaOff val="0"/>
                <a:tint val="60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29000"/>
                <a:satMod val="400000"/>
              </a:schemeClr>
            </a:gs>
          </a:gsLst>
          <a:lin ang="16200000" scaled="1"/>
        </a:gradFill>
        <a:ln>
          <a:noFill/>
        </a:ln>
        <a:effectLst>
          <a:outerShdw blurRad="65500" dist="38100" dir="5400000" rotWithShape="0">
            <a:srgbClr val="000000">
              <a:alpha val="4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700" kern="1200" dirty="0" smtClean="0">
              <a:latin typeface="Times New Roman" pitchFamily="18" charset="0"/>
              <a:ea typeface="+mn-ea"/>
              <a:cs typeface="Times New Roman" pitchFamily="18" charset="0"/>
            </a:rPr>
            <a:t>Processamento de aguardente Nova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700" kern="1200" dirty="0" smtClean="0">
              <a:latin typeface="Times New Roman" pitchFamily="18" charset="0"/>
              <a:ea typeface="+mn-ea"/>
              <a:cs typeface="Times New Roman" pitchFamily="18" charset="0"/>
            </a:rPr>
            <a:t>(37.440)</a:t>
          </a:r>
          <a:endParaRPr lang="pt-PT" sz="1700" kern="1200" dirty="0"/>
        </a:p>
      </dsp:txBody>
      <dsp:txXfrm>
        <a:off x="2547717" y="1203480"/>
        <a:ext cx="1748145" cy="84769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C6BD43-6036-4A22-B81D-2240C954D0E0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51928321"/>
      </p:ext>
    </p:extLst>
  </p:cSld>
  <p:clrMap bg1="lt1" tx1="dk1" bg2="lt2" tx2="dk2" accent1="accent1" accent2="accent2" accent3="accent3" accent4="accent4" accent5="accent5" accent6="accent6" hlink="hlink" folHlink="folHlink"/>
  <p:hf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0D490B2-CCC6-471C-B8A5-3AD0F1D75AB8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840399559"/>
      </p:ext>
    </p:extLst>
  </p:cSld>
  <p:clrMap bg1="lt1" tx1="dk1" bg2="lt2" tx2="dk2" accent1="accent1" accent2="accent2" accent3="accent3" accent4="accent4" accent5="accent5" accent6="accent6" hlink="hlink" folHlink="folHlink"/>
  <p:hf ftr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490B2-CCC6-471C-B8A5-3AD0F1D75AB8}" type="slidenum">
              <a:rPr lang="pt-PT" smtClean="0"/>
              <a:t>1</a:t>
            </a:fld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40833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Wingdings" pitchFamily="2" charset="2"/>
              <a:buChar char="v"/>
            </a:pPr>
            <a:endParaRPr lang="pt-PT" baseline="0" dirty="0" smtClean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490B2-CCC6-471C-B8A5-3AD0F1D75AB8}" type="slidenum">
              <a:rPr lang="pt-PT" smtClean="0"/>
              <a:t>2</a:t>
            </a:fld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1220876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lang="pt-PT" sz="1200" dirty="0" smtClean="0">
              <a:latin typeface="Arial" pitchFamily="34" charset="0"/>
              <a:cs typeface="Arial" pitchFamily="34" charset="0"/>
            </a:endParaRPr>
          </a:p>
          <a:p>
            <a:pPr marL="171450" marR="0" indent="-17145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Char char="v"/>
              <a:tabLst/>
              <a:defRPr/>
            </a:pPr>
            <a:endParaRPr lang="pt-PT" sz="1200" dirty="0" smtClean="0">
              <a:latin typeface="Arial" pitchFamily="34" charset="0"/>
              <a:cs typeface="Arial" pitchFamily="34" charset="0"/>
            </a:endParaRPr>
          </a:p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490B2-CCC6-471C-B8A5-3AD0F1D75AB8}" type="slidenum">
              <a:rPr lang="pt-PT" smtClean="0"/>
              <a:t>3</a:t>
            </a:fld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6122087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Cabeçalho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490B2-CCC6-471C-B8A5-3AD0F1D75AB8}" type="slidenum">
              <a:rPr lang="pt-PT" smtClean="0"/>
              <a:t>4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0440335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490B2-CCC6-471C-B8A5-3AD0F1D75AB8}" type="slidenum">
              <a:rPr lang="pt-PT">
                <a:solidFill>
                  <a:prstClr val="black"/>
                </a:solidFill>
              </a:rPr>
              <a:pPr/>
              <a:t>6</a:t>
            </a:fld>
            <a:endParaRPr lang="pt-PT">
              <a:solidFill>
                <a:prstClr val="black"/>
              </a:solidFill>
            </a:endParaRP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>
                <a:solidFill>
                  <a:prstClr val="black"/>
                </a:solidFill>
              </a:rPr>
              <a:t>08:31</a:t>
            </a:r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30544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Cabeçalho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490B2-CCC6-471C-B8A5-3AD0F1D75AB8}" type="slidenum">
              <a:rPr lang="pt-PT" smtClean="0"/>
              <a:t>9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9478405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b="0" i="0" dirty="0"/>
          </a:p>
        </p:txBody>
      </p:sp>
      <p:sp>
        <p:nvSpPr>
          <p:cNvPr id="4" name="Marcador de Posição do Cabeçalho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D490B2-CCC6-471C-B8A5-3AD0F1D75AB8}" type="slidenum">
              <a:rPr lang="pt-PT" smtClean="0"/>
              <a:t>11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1570759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490B2-CCC6-471C-B8A5-3AD0F1D75AB8}" type="slidenum">
              <a:rPr lang="pt-PT">
                <a:solidFill>
                  <a:prstClr val="black"/>
                </a:solidFill>
              </a:rPr>
              <a:pPr/>
              <a:t>12</a:t>
            </a:fld>
            <a:endParaRPr lang="pt-PT">
              <a:solidFill>
                <a:prstClr val="black"/>
              </a:solidFill>
            </a:endParaRP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>
                <a:solidFill>
                  <a:prstClr val="black"/>
                </a:solidFill>
              </a:rPr>
              <a:t>08:31</a:t>
            </a:r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578967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PT" b="1" dirty="0" smtClean="0"/>
              <a:t>Produção anual</a:t>
            </a:r>
            <a:r>
              <a:rPr lang="pt-PT" b="1" baseline="0" dirty="0" smtClean="0"/>
              <a:t> de 46.800 litros </a:t>
            </a:r>
          </a:p>
          <a:p>
            <a:pPr marL="171450" indent="-171450">
              <a:buFont typeface="Wingdings" pitchFamily="2" charset="2"/>
              <a:buChar char="v"/>
            </a:pPr>
            <a:r>
              <a:rPr lang="pt-PT" baseline="0" dirty="0" smtClean="0"/>
              <a:t>80%  de aguardente Nova;</a:t>
            </a:r>
          </a:p>
          <a:p>
            <a:pPr marL="171450" indent="-171450">
              <a:buFont typeface="Wingdings" pitchFamily="2" charset="2"/>
              <a:buChar char="v"/>
            </a:pPr>
            <a:r>
              <a:rPr lang="pt-PT" baseline="0" dirty="0" smtClean="0"/>
              <a:t>20% de aguardente envelhecido</a:t>
            </a:r>
          </a:p>
          <a:p>
            <a:pPr marL="171450" indent="-171450">
              <a:buFont typeface="Wingdings" pitchFamily="2" charset="2"/>
              <a:buChar char="v"/>
            </a:pPr>
            <a:r>
              <a:rPr lang="pt-PT" sz="1200" b="0" i="0" u="none" strike="noStrike" kern="1200" baseline="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A projecção é de 3.900 litros/mês, sendo 3.120 litros de aguardente Nova e 780 litros de aguardente para envelhecimento. </a:t>
            </a:r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490B2-CCC6-471C-B8A5-3AD0F1D75AB8}" type="slidenum">
              <a:rPr lang="pt-PT" smtClean="0"/>
              <a:t>14</a:t>
            </a:fld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800381278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 smtClean="0"/>
          </a:p>
          <a:p>
            <a:r>
              <a:rPr lang="pt-PT" dirty="0" smtClean="0"/>
              <a:t>Factor</a:t>
            </a:r>
            <a:r>
              <a:rPr lang="pt-PT" baseline="0" dirty="0" smtClean="0"/>
              <a:t> de actualização = </a:t>
            </a:r>
            <a:r>
              <a:rPr lang="pt-PT" dirty="0" smtClean="0"/>
              <a:t>((1+wacc)*(1+inflação))^-1</a:t>
            </a:r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490B2-CCC6-471C-B8A5-3AD0F1D75AB8}" type="slidenum">
              <a:rPr lang="pt-PT" smtClean="0"/>
              <a:t>16</a:t>
            </a:fld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9603868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itchFamily="2" charset="2"/>
              <a:buNone/>
              <a:tabLst/>
              <a:defRPr/>
            </a:pPr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490B2-CCC6-471C-B8A5-3AD0F1D75AB8}" type="slidenum">
              <a:rPr lang="pt-PT" smtClean="0"/>
              <a:t>19</a:t>
            </a:fld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91338823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Imagem do Diapositivo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PT" dirty="0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0D490B2-CCC6-471C-B8A5-3AD0F1D75AB8}" type="slidenum">
              <a:rPr lang="pt-PT" smtClean="0"/>
              <a:t>20</a:t>
            </a:fld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idx="11"/>
          </p:nvPr>
        </p:nvSpPr>
        <p:spPr/>
        <p:txBody>
          <a:bodyPr/>
          <a:lstStyle/>
          <a:p>
            <a:r>
              <a:rPr lang="pt-PT" smtClean="0"/>
              <a:t>08:31</a:t>
            </a:r>
            <a:endParaRPr lang="pt-PT"/>
          </a:p>
        </p:txBody>
      </p:sp>
      <p:sp>
        <p:nvSpPr>
          <p:cNvPr id="6" name="Marcador de Posição do Cabeçalho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06542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ângulo arredondado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Rectângulo arredondado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Título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20" name="Subtítulo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pt-PT" smtClean="0"/>
              <a:t>Faça clique para editar o estilo</a:t>
            </a:r>
            <a:endParaRPr kumimoji="0" lang="en-US"/>
          </a:p>
        </p:txBody>
      </p:sp>
      <p:sp>
        <p:nvSpPr>
          <p:cNvPr id="19" name="Marcador de Posição da Data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8F8A082-E470-4A89-9AD8-5336435A54B3}" type="datetime10">
              <a:rPr lang="pt-PT" smtClean="0"/>
              <a:t>04:45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11" name="Marcador de Posição do Número do Diapositivo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B9BBD396-D0E6-4345-8F17-3AB8BA24AE51}" type="datetime10">
              <a:rPr lang="pt-PT" smtClean="0"/>
              <a:t>04:45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ângulo arredondado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Rectângulo arredondado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821807B-CE4B-4646-9499-CB9F18C2A20E}" type="datetime10">
              <a:rPr lang="pt-PT" smtClean="0"/>
              <a:t>04:45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F7301C2C-7282-4895-89C5-E586A00834B4}" type="datetime10">
              <a:rPr lang="pt-PT" smtClean="0"/>
              <a:t>04:45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</p:txBody>
      </p:sp>
      <p:sp>
        <p:nvSpPr>
          <p:cNvPr id="5" name="Marcador de Posição de Conteúdo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09F26566-9F1A-40C5-823A-A46446BF28BB}" type="datetime10">
              <a:rPr lang="pt-PT" smtClean="0"/>
              <a:t>04:45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4F3FB97-CCE0-4F99-AB58-2FA65AD088E9}" type="datetime10">
              <a:rPr lang="pt-PT" smtClean="0"/>
              <a:t>04:45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ângulo arredondado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6BE5E41F-6889-482A-AF15-A39353BF18E0}" type="datetime10">
              <a:rPr lang="pt-PT" smtClean="0"/>
              <a:t>04:45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478C04B-6B41-4F7A-931B-AAE463C8501A}" type="datetime10">
              <a:rPr lang="pt-PT" smtClean="0"/>
              <a:t>04:45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ângulo arredondado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Arredondar Rectângulo de Canto Simples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36EF3B21-4BB8-45FF-822F-A881796F0AE7}" type="datetime10">
              <a:rPr lang="pt-PT" smtClean="0"/>
              <a:t>04:45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pt-PT" smtClean="0"/>
              <a:t>Clique no ícone para adicionar uma imagem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4E903689-F207-4B3B-8A19-90B8BF045708}" type="datetime10">
              <a:rPr lang="pt-PT" smtClean="0"/>
              <a:t>04:45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pt-PT" smtClean="0"/>
              <a:t>Clique para editar os estilos</a:t>
            </a:r>
          </a:p>
          <a:p>
            <a:pPr lvl="1" eaLnBrk="1" latinLnBrk="0" hangingPunct="1"/>
            <a:r>
              <a:rPr lang="pt-PT" smtClean="0"/>
              <a:t>Segundo nível</a:t>
            </a:r>
          </a:p>
          <a:p>
            <a:pPr lvl="2" eaLnBrk="1" latinLnBrk="0" hangingPunct="1"/>
            <a:r>
              <a:rPr lang="pt-PT" smtClean="0"/>
              <a:t>Terceiro nível</a:t>
            </a:r>
          </a:p>
          <a:p>
            <a:pPr lvl="3" eaLnBrk="1" latinLnBrk="0" hangingPunct="1"/>
            <a:r>
              <a:rPr lang="pt-PT" smtClean="0"/>
              <a:t>Quarto nível</a:t>
            </a:r>
          </a:p>
          <a:p>
            <a:pPr lvl="4" eaLnBrk="1" latinLnBrk="0" hangingPunct="1"/>
            <a:r>
              <a:rPr lang="pt-PT" smtClean="0"/>
              <a:t>Quinto nível</a:t>
            </a:r>
            <a:endParaRPr kumimoji="0" lang="en-US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E77B7796-3812-4B25-B85F-BC43AB15EDD6}" type="datetime10">
              <a:rPr lang="pt-PT" smtClean="0"/>
              <a:t>04:45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ângulo arredondado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ângulo arredondado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Marcador de Posição do Título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pt-PT" smtClean="0"/>
              <a:t>Clique para editar o estilo</a:t>
            </a:r>
            <a:endParaRPr kumimoji="0" lang="en-US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pt-PT" smtClean="0"/>
              <a:t>Clique para editar os estilos</a:t>
            </a:r>
          </a:p>
          <a:p>
            <a:pPr lvl="1" eaLnBrk="1" latinLnBrk="0" hangingPunct="1"/>
            <a:r>
              <a:rPr kumimoji="0" lang="pt-PT" smtClean="0"/>
              <a:t>Segundo nível</a:t>
            </a:r>
          </a:p>
          <a:p>
            <a:pPr lvl="2" eaLnBrk="1" latinLnBrk="0" hangingPunct="1"/>
            <a:r>
              <a:rPr kumimoji="0" lang="pt-PT" smtClean="0"/>
              <a:t>Terceiro nível</a:t>
            </a:r>
          </a:p>
          <a:p>
            <a:pPr lvl="3" eaLnBrk="1" latinLnBrk="0" hangingPunct="1"/>
            <a:r>
              <a:rPr kumimoji="0" lang="pt-PT" smtClean="0"/>
              <a:t>Quarto nível</a:t>
            </a:r>
          </a:p>
          <a:p>
            <a:pPr lvl="4" eaLnBrk="1" latinLnBrk="0" hangingPunct="1"/>
            <a:r>
              <a:rPr kumimoji="0" lang="pt-PT" smtClean="0"/>
              <a:t>Quinto nível</a:t>
            </a:r>
            <a:endParaRPr kumimoji="0" lang="en-US"/>
          </a:p>
        </p:txBody>
      </p:sp>
      <p:sp>
        <p:nvSpPr>
          <p:cNvPr id="25" name="Marcador de Posição da Data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6A7EC8A-286C-4D60-8ECA-761DCAA5D2CA}" type="datetime10">
              <a:rPr lang="pt-PT" smtClean="0"/>
              <a:t>04:45</a:t>
            </a:fld>
            <a:endParaRPr lang="pt-PT"/>
          </a:p>
        </p:txBody>
      </p:sp>
      <p:sp>
        <p:nvSpPr>
          <p:cNvPr id="18" name="Marcador de Posição do Rodapé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17AC85B3-BB92-4040-8F52-E774985663BC}" type="slidenum">
              <a:rPr lang="pt-PT" smtClean="0"/>
              <a:t>‹nº›</a:t>
            </a:fld>
            <a:endParaRPr lang="pt-P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hf hdr="0" ftr="0"/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5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emf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1.xml"/><Relationship Id="rId3" Type="http://schemas.openxmlformats.org/officeDocument/2006/relationships/notesSlide" Target="../notesSlides/notesSlide9.xml"/><Relationship Id="rId7" Type="http://schemas.openxmlformats.org/officeDocument/2006/relationships/diagramLayout" Target="../diagrams/layout1.xml"/><Relationship Id="rId12" Type="http://schemas.openxmlformats.org/officeDocument/2006/relationships/slide" Target="slide1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diagramData" Target="../diagrams/data1.xml"/><Relationship Id="rId11" Type="http://schemas.openxmlformats.org/officeDocument/2006/relationships/image" Target="../media/image9.png"/><Relationship Id="rId5" Type="http://schemas.openxmlformats.org/officeDocument/2006/relationships/image" Target="../media/image8.png"/><Relationship Id="rId10" Type="http://schemas.microsoft.com/office/2007/relationships/diagramDrawing" Target="../diagrams/drawing1.xml"/><Relationship Id="rId4" Type="http://schemas.openxmlformats.org/officeDocument/2006/relationships/image" Target="../media/image7.jpeg"/><Relationship Id="rId9" Type="http://schemas.openxmlformats.org/officeDocument/2006/relationships/diagramColors" Target="../diagrams/colors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" Target="slide17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" Target="slide16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" Target="slide14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slide" Target="slide1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upo 86"/>
          <p:cNvGrpSpPr>
            <a:grpSpLocks/>
          </p:cNvGrpSpPr>
          <p:nvPr/>
        </p:nvGrpSpPr>
        <p:grpSpPr bwMode="auto">
          <a:xfrm>
            <a:off x="2987824" y="410164"/>
            <a:ext cx="3812357" cy="1327901"/>
            <a:chOff x="1521" y="697"/>
            <a:chExt cx="2970" cy="2308"/>
          </a:xfrm>
        </p:grpSpPr>
        <p:pic>
          <p:nvPicPr>
            <p:cNvPr id="199" name="Picture 79" descr="loguinho_uni_cv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521" y="697"/>
              <a:ext cx="2280" cy="11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Text Box 80"/>
            <p:cNvSpPr txBox="1">
              <a:spLocks noChangeArrowheads="1"/>
            </p:cNvSpPr>
            <p:nvPr/>
          </p:nvSpPr>
          <p:spPr bwMode="auto">
            <a:xfrm>
              <a:off x="1551" y="1832"/>
              <a:ext cx="2940" cy="11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pt-PT" sz="1400" b="0" i="0" u="none" strike="noStrike" cap="none" normalizeH="0" baseline="0" dirty="0" smtClean="0">
                  <a:ln>
                    <a:noFill/>
                  </a:ln>
                  <a:solidFill>
                    <a:srgbClr val="999999"/>
                  </a:solidFill>
                  <a:effectLst/>
                  <a:latin typeface="Arial" pitchFamily="34" charset="0"/>
                  <a:cs typeface="Arial" pitchFamily="34" charset="0"/>
                </a:rPr>
                <a:t>ENG – Escola de Negócios e Governação</a:t>
              </a:r>
              <a:endParaRPr kumimoji="0" lang="pt-PT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endParaRPr>
            </a:p>
          </p:txBody>
        </p:sp>
      </p:grpSp>
      <p:sp>
        <p:nvSpPr>
          <p:cNvPr id="6" name="Rectângulo 5"/>
          <p:cNvSpPr/>
          <p:nvPr/>
        </p:nvSpPr>
        <p:spPr>
          <a:xfrm>
            <a:off x="539552" y="1478056"/>
            <a:ext cx="792088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1600" dirty="0" smtClean="0">
                <a:latin typeface="Arial" pitchFamily="34" charset="0"/>
                <a:cs typeface="Arial" pitchFamily="34" charset="0"/>
              </a:rPr>
              <a:t>LICENCIATURA </a:t>
            </a:r>
            <a:r>
              <a:rPr lang="pt-PT" sz="1600" dirty="0">
                <a:latin typeface="Arial" pitchFamily="34" charset="0"/>
                <a:cs typeface="Arial" pitchFamily="34" charset="0"/>
              </a:rPr>
              <a:t>EM CIÊNCIAS EMPRESARIAIS E ORGANIZACIONAIS</a:t>
            </a:r>
          </a:p>
          <a:p>
            <a:pPr algn="ctr"/>
            <a:r>
              <a:rPr lang="pt-PT" sz="1600" dirty="0">
                <a:latin typeface="Arial" pitchFamily="34" charset="0"/>
                <a:cs typeface="Arial" pitchFamily="34" charset="0"/>
              </a:rPr>
              <a:t>VERTENTE-CONTABILIDADE</a:t>
            </a:r>
          </a:p>
        </p:txBody>
      </p:sp>
      <p:sp>
        <p:nvSpPr>
          <p:cNvPr id="8" name="Rectângulo 75"/>
          <p:cNvSpPr>
            <a:spLocks noChangeArrowheads="1"/>
          </p:cNvSpPr>
          <p:nvPr/>
        </p:nvSpPr>
        <p:spPr bwMode="auto">
          <a:xfrm>
            <a:off x="1939761" y="2636912"/>
            <a:ext cx="5324401" cy="25319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pt-PT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pt-PT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pt-PT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P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PROJECTO DE SIMULAÇÃO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P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EMPRESARIAL DA IMPLEMENTAÇÃO DE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PT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CANA-CANA CV, SA.</a:t>
            </a: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pt-PT" sz="2400" b="1" dirty="0"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lang="pt-PT" sz="2400" i="1" dirty="0" smtClean="0"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r>
              <a:rPr kumimoji="0" lang="pt-PT" sz="24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Ivânio Pereira Rodrigues</a:t>
            </a:r>
            <a:endParaRPr kumimoji="0" lang="pt-PT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ts val="1000"/>
              </a:spcAft>
              <a:buClrTx/>
              <a:buSzTx/>
              <a:buFontTx/>
              <a:buNone/>
              <a:tabLst/>
            </a:pPr>
            <a:endParaRPr kumimoji="0" lang="pt-PT" sz="24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Arial" pitchFamily="34" charset="0"/>
            </a:endParaRPr>
          </a:p>
          <a:p>
            <a:pPr marL="0" marR="0" lvl="0" indent="0" algn="ctr" defTabSz="914400" rtl="0" eaLnBrk="1" fontAlgn="base" latinLnBrk="0" hangingPunct="1"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t-PT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2161005" y="5877272"/>
            <a:ext cx="48819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b="1" dirty="0"/>
              <a:t>Orientador: </a:t>
            </a:r>
            <a:r>
              <a:rPr lang="pt-PT" dirty="0"/>
              <a:t>Mestre Amândio Barbosa Vicente</a:t>
            </a:r>
          </a:p>
        </p:txBody>
      </p:sp>
      <p:sp>
        <p:nvSpPr>
          <p:cNvPr id="12" name="Marcador de Posição do Número do Diapositivo 1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>
                <a:solidFill>
                  <a:schemeClr val="bg1"/>
                </a:solidFill>
              </a:rPr>
              <a:t>1</a:t>
            </a:fld>
            <a:endParaRPr lang="pt-PT">
              <a:solidFill>
                <a:schemeClr val="bg1"/>
              </a:solidFill>
            </a:endParaRPr>
          </a:p>
        </p:txBody>
      </p:sp>
      <p:sp>
        <p:nvSpPr>
          <p:cNvPr id="13" name="Marcador de Posição da Data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F80A1D-FA53-4E47-83C8-87C09BC01D26}" type="datetime10">
              <a:rPr lang="pt-PT" smtClean="0"/>
              <a:t>04:45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06021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aixaDeTexto 3"/>
          <p:cNvSpPr txBox="1"/>
          <p:nvPr/>
        </p:nvSpPr>
        <p:spPr>
          <a:xfrm>
            <a:off x="321478" y="355450"/>
            <a:ext cx="849899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000" b="1" dirty="0" smtClean="0">
                <a:latin typeface="Arial" pitchFamily="34" charset="0"/>
                <a:cs typeface="Arial" pitchFamily="34" charset="0"/>
              </a:rPr>
              <a:t>Estrutura prévia de apresentação</a:t>
            </a:r>
            <a:r>
              <a:rPr lang="pt-PT" sz="30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pt-PT" sz="30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D42F7-4192-4CF1-AD55-A7F23ED6DA68}" type="datetime10">
              <a:rPr lang="pt-PT" smtClean="0"/>
              <a:t>04:45</a:t>
            </a:fld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2</a:t>
            </a:fld>
            <a:endParaRPr lang="pt-PT"/>
          </a:p>
        </p:txBody>
      </p:sp>
      <p:sp>
        <p:nvSpPr>
          <p:cNvPr id="11" name="Rectângulo 10"/>
          <p:cNvSpPr/>
          <p:nvPr/>
        </p:nvSpPr>
        <p:spPr>
          <a:xfrm>
            <a:off x="430515" y="938178"/>
            <a:ext cx="8280920" cy="48731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v"/>
              <a:defRPr/>
            </a:pPr>
            <a:r>
              <a:rPr lang="pt-PT" sz="2500" dirty="0" smtClean="0">
                <a:latin typeface="Arial" pitchFamily="34" charset="0"/>
                <a:cs typeface="Arial" pitchFamily="34" charset="0"/>
              </a:rPr>
              <a:t>Introdução </a:t>
            </a:r>
            <a:r>
              <a:rPr lang="pt-PT" sz="2500" dirty="0">
                <a:latin typeface="Arial" pitchFamily="34" charset="0"/>
                <a:cs typeface="Arial" pitchFamily="34" charset="0"/>
              </a:rPr>
              <a:t>e Justificativa de estudo</a:t>
            </a:r>
          </a:p>
          <a:p>
            <a:pPr marL="342900" indent="-342900" algn="just" fontAlgn="base">
              <a:lnSpc>
                <a:spcPct val="200000"/>
              </a:lnSpc>
              <a:spcBef>
                <a:spcPct val="0"/>
              </a:spcBef>
              <a:buFont typeface="Wingdings" pitchFamily="2" charset="2"/>
              <a:buChar char="v"/>
              <a:defRPr/>
            </a:pPr>
            <a:r>
              <a:rPr lang="pt-PT" sz="2500" dirty="0" smtClean="0">
                <a:latin typeface="Arial" pitchFamily="34" charset="0"/>
                <a:cs typeface="Arial" pitchFamily="34" charset="0"/>
              </a:rPr>
              <a:t>Fundamentação Teórica </a:t>
            </a:r>
          </a:p>
          <a:p>
            <a:pPr marL="342900" lvl="0" indent="-342900" algn="just">
              <a:lnSpc>
                <a:spcPct val="200000"/>
              </a:lnSpc>
              <a:buFont typeface="Wingdings" pitchFamily="2" charset="2"/>
              <a:buChar char="v"/>
              <a:defRPr/>
            </a:pPr>
            <a:r>
              <a:rPr lang="pt-PT" sz="2500" dirty="0" smtClean="0">
                <a:solidFill>
                  <a:schemeClr val="dk1"/>
                </a:solidFill>
                <a:latin typeface="Arial" pitchFamily="34" charset="0"/>
                <a:cs typeface="Arial" pitchFamily="34" charset="0"/>
              </a:rPr>
              <a:t>Metodologia de Investigação</a:t>
            </a:r>
            <a:endParaRPr lang="pt-PT" sz="2500" dirty="0" smtClean="0">
              <a:latin typeface="Arial" pitchFamily="34" charset="0"/>
              <a:cs typeface="Arial" pitchFamily="34" charset="0"/>
            </a:endParaRPr>
          </a:p>
          <a:p>
            <a:pPr marL="342900" lvl="0" indent="-342900" algn="just" fontAlgn="base">
              <a:lnSpc>
                <a:spcPct val="200000"/>
              </a:lnSpc>
              <a:spcBef>
                <a:spcPct val="0"/>
              </a:spcBef>
              <a:spcAft>
                <a:spcPts val="1000"/>
              </a:spcAft>
              <a:buFont typeface="Wingdings" pitchFamily="2" charset="2"/>
              <a:buChar char="v"/>
              <a:defRPr/>
            </a:pPr>
            <a:r>
              <a:rPr lang="pt-PT" sz="2500" dirty="0" smtClean="0">
                <a:latin typeface="Arial" pitchFamily="34" charset="0"/>
                <a:cs typeface="Arial" pitchFamily="34" charset="0"/>
              </a:rPr>
              <a:t>Apresentar o Negócio</a:t>
            </a:r>
          </a:p>
          <a:p>
            <a:pPr marL="342900" lvl="0" indent="-342900" algn="just" fontAlgn="base">
              <a:lnSpc>
                <a:spcPct val="200000"/>
              </a:lnSpc>
              <a:spcBef>
                <a:spcPct val="0"/>
              </a:spcBef>
              <a:spcAft>
                <a:spcPts val="1000"/>
              </a:spcAft>
              <a:buFont typeface="Wingdings" pitchFamily="2" charset="2"/>
              <a:buChar char="v"/>
              <a:defRPr/>
            </a:pPr>
            <a:r>
              <a:rPr lang="pt-PT" sz="2500" dirty="0" smtClean="0">
                <a:latin typeface="Arial" pitchFamily="34" charset="0"/>
                <a:cs typeface="Arial" pitchFamily="34" charset="0"/>
              </a:rPr>
              <a:t>Considerações Finais e Limitações do estudo</a:t>
            </a:r>
          </a:p>
          <a:p>
            <a:pPr lvl="0" algn="just" fontAlgn="base">
              <a:lnSpc>
                <a:spcPct val="200000"/>
              </a:lnSpc>
              <a:spcBef>
                <a:spcPct val="0"/>
              </a:spcBef>
              <a:spcAft>
                <a:spcPts val="1000"/>
              </a:spcAft>
              <a:defRPr/>
            </a:pPr>
            <a:endParaRPr lang="pt-PT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677764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1654C-24FF-4A4E-819F-A876A70180A7}" type="datetime10">
              <a:rPr lang="pt-PT" smtClean="0"/>
              <a:t>05:05</a:t>
            </a:fld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3</a:t>
            </a:fld>
            <a:endParaRPr lang="pt-PT"/>
          </a:p>
        </p:txBody>
      </p:sp>
      <p:sp>
        <p:nvSpPr>
          <p:cNvPr id="2" name="Rectângulo 1"/>
          <p:cNvSpPr/>
          <p:nvPr/>
        </p:nvSpPr>
        <p:spPr>
          <a:xfrm>
            <a:off x="413284" y="2780928"/>
            <a:ext cx="8401250" cy="390106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200000"/>
              </a:lnSpc>
            </a:pPr>
            <a:r>
              <a:rPr lang="pt-PT" sz="3000" b="1" dirty="0">
                <a:latin typeface="Arial" pitchFamily="34" charset="0"/>
                <a:cs typeface="Arial" pitchFamily="34" charset="0"/>
              </a:rPr>
              <a:t>Justificativa de estudo</a:t>
            </a:r>
            <a:endParaRPr lang="pt-PT" sz="3000" b="1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400" dirty="0" smtClean="0">
                <a:latin typeface="Arial" pitchFamily="34" charset="0"/>
                <a:cs typeface="Arial" pitchFamily="34" charset="0"/>
              </a:rPr>
              <a:t>Intenção </a:t>
            </a:r>
            <a:r>
              <a:rPr lang="pt-PT" sz="2400" dirty="0">
                <a:latin typeface="Arial" pitchFamily="34" charset="0"/>
                <a:cs typeface="Arial" pitchFamily="34" charset="0"/>
              </a:rPr>
              <a:t>do autor em realizar este tipo </a:t>
            </a:r>
            <a:r>
              <a:rPr lang="pt-PT" sz="2400" dirty="0" smtClean="0">
                <a:latin typeface="Arial" pitchFamily="34" charset="0"/>
                <a:cs typeface="Arial" pitchFamily="34" charset="0"/>
              </a:rPr>
              <a:t>negócio</a:t>
            </a:r>
            <a:endParaRPr lang="pt-PT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400" dirty="0">
                <a:latin typeface="Arial" pitchFamily="34" charset="0"/>
                <a:cs typeface="Arial" pitchFamily="34" charset="0"/>
              </a:rPr>
              <a:t>Aplicação dos conceitos abordados durante o curso de CEO 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400" dirty="0">
                <a:latin typeface="Arial" pitchFamily="34" charset="0"/>
                <a:cs typeface="Arial" pitchFamily="34" charset="0"/>
              </a:rPr>
              <a:t>Experiencia de aprendizado na elaboração do plano de </a:t>
            </a:r>
            <a:r>
              <a:rPr lang="pt-PT" sz="2400" dirty="0" smtClean="0">
                <a:latin typeface="Arial" pitchFamily="34" charset="0"/>
                <a:cs typeface="Arial" pitchFamily="34" charset="0"/>
              </a:rPr>
              <a:t>negócio</a:t>
            </a:r>
            <a:endParaRPr lang="pt-PT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CaixaDeTexto 5"/>
          <p:cNvSpPr txBox="1"/>
          <p:nvPr/>
        </p:nvSpPr>
        <p:spPr>
          <a:xfrm>
            <a:off x="413284" y="332656"/>
            <a:ext cx="8394066" cy="32008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3000" b="1" dirty="0" smtClean="0">
                <a:latin typeface="Arial" pitchFamily="34" charset="0"/>
                <a:cs typeface="Arial" pitchFamily="34" charset="0"/>
              </a:rPr>
              <a:t>Introdução</a:t>
            </a:r>
            <a:endParaRPr lang="pt-PT" sz="3000" b="1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400" dirty="0" smtClean="0">
                <a:latin typeface="Arial" pitchFamily="34" charset="0"/>
                <a:cs typeface="Arial" pitchFamily="34" charset="0"/>
              </a:rPr>
              <a:t>Diferencial </a:t>
            </a:r>
            <a:r>
              <a:rPr lang="pt-PT" sz="2400" dirty="0">
                <a:latin typeface="Arial" pitchFamily="34" charset="0"/>
                <a:cs typeface="Arial" pitchFamily="34" charset="0"/>
              </a:rPr>
              <a:t>desse </a:t>
            </a:r>
            <a:r>
              <a:rPr lang="pt-PT" sz="2400" dirty="0" smtClean="0">
                <a:latin typeface="Arial" pitchFamily="34" charset="0"/>
                <a:cs typeface="Arial" pitchFamily="34" charset="0"/>
              </a:rPr>
              <a:t>negócio</a:t>
            </a:r>
            <a:endParaRPr lang="pt-PT" sz="2400" dirty="0">
              <a:latin typeface="Arial" pitchFamily="34" charset="0"/>
              <a:cs typeface="Arial" pitchFamily="34" charset="0"/>
            </a:endParaRP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400" dirty="0" smtClean="0">
                <a:latin typeface="Arial" pitchFamily="34" charset="0"/>
                <a:cs typeface="Arial" pitchFamily="34" charset="0"/>
              </a:rPr>
              <a:t>IGAE  </a:t>
            </a:r>
            <a:r>
              <a:rPr lang="pt-PT" sz="2400" dirty="0">
                <a:latin typeface="Arial" pitchFamily="34" charset="0"/>
                <a:cs typeface="Arial" pitchFamily="34" charset="0"/>
              </a:rPr>
              <a:t>-  Metanol e Cobre</a:t>
            </a:r>
          </a:p>
          <a:p>
            <a:pPr marL="457200" indent="-457200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400" dirty="0" smtClean="0">
                <a:latin typeface="Arial" pitchFamily="34" charset="0"/>
                <a:cs typeface="Arial" pitchFamily="34" charset="0"/>
              </a:rPr>
              <a:t>Adição </a:t>
            </a:r>
            <a:r>
              <a:rPr lang="pt-PT" sz="2400" dirty="0">
                <a:latin typeface="Arial" pitchFamily="34" charset="0"/>
                <a:cs typeface="Arial" pitchFamily="34" charset="0"/>
              </a:rPr>
              <a:t>de substância para acelerar o processo de fermentação</a:t>
            </a:r>
          </a:p>
          <a:p>
            <a:pPr marL="457200" indent="-457200">
              <a:buFont typeface="Wingdings" pitchFamily="2" charset="2"/>
              <a:buChar char="v"/>
            </a:pPr>
            <a:endParaRPr lang="pt-PT" sz="2200" b="1" dirty="0" smtClean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53468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F5EBCC-25FF-4F1D-B87E-749D8A1E5E7B}" type="datetime10">
              <a:rPr lang="pt-PT" smtClean="0"/>
              <a:t>04:45</a:t>
            </a:fld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4</a:t>
            </a:fld>
            <a:endParaRPr lang="pt-PT"/>
          </a:p>
        </p:txBody>
      </p:sp>
      <p:sp>
        <p:nvSpPr>
          <p:cNvPr id="5" name="CaixaDeTexto 4"/>
          <p:cNvSpPr txBox="1"/>
          <p:nvPr/>
        </p:nvSpPr>
        <p:spPr>
          <a:xfrm>
            <a:off x="556351" y="396719"/>
            <a:ext cx="511256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500" b="1" dirty="0" smtClean="0">
                <a:latin typeface="Arial" pitchFamily="34" charset="0"/>
                <a:cs typeface="Arial" pitchFamily="34" charset="0"/>
              </a:rPr>
              <a:t>OBJECTIVOS DO ESTUDO</a:t>
            </a:r>
            <a:endParaRPr lang="pt-PT" sz="25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546734" y="873773"/>
            <a:ext cx="8273737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400" b="1" dirty="0">
                <a:latin typeface="Arial" pitchFamily="34" charset="0"/>
                <a:cs typeface="Arial" pitchFamily="34" charset="0"/>
              </a:rPr>
              <a:t>Objectivo </a:t>
            </a:r>
            <a:r>
              <a:rPr lang="pt-PT" sz="2400" b="1" dirty="0" smtClean="0">
                <a:latin typeface="Arial" pitchFamily="34" charset="0"/>
                <a:cs typeface="Arial" pitchFamily="34" charset="0"/>
              </a:rPr>
              <a:t>geral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pt-PT" sz="2400" dirty="0">
                <a:latin typeface="Arial" pitchFamily="34" charset="0"/>
                <a:cs typeface="Arial" pitchFamily="34" charset="0"/>
              </a:rPr>
              <a:t>Avaliar a viabilidade económica e financeira de um projecto de investimento inserido no sector da produção e distribuição de aguardente em Cidade Velha no Município da Ribeira Grande de Santiago. </a:t>
            </a:r>
          </a:p>
          <a:p>
            <a:endParaRPr lang="pt-PT" sz="2400" dirty="0"/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400" b="1" dirty="0" smtClean="0">
                <a:latin typeface="Arial" pitchFamily="34" charset="0"/>
                <a:cs typeface="Arial" pitchFamily="34" charset="0"/>
              </a:rPr>
              <a:t>Objectivos específicos</a:t>
            </a:r>
          </a:p>
          <a:p>
            <a:pPr marL="342900" indent="-342900" algn="just">
              <a:buFont typeface="Wingdings" pitchFamily="2" charset="2"/>
              <a:buChar char="ü"/>
            </a:pPr>
            <a:r>
              <a:rPr lang="pt-PT" sz="2400" dirty="0">
                <a:latin typeface="Arial" pitchFamily="34" charset="0"/>
                <a:cs typeface="Arial" pitchFamily="34" charset="0"/>
              </a:rPr>
              <a:t>Analisar o contexto actual do mercado, através da elaboração do plano de marketing, de recursos humanos e operacional; </a:t>
            </a:r>
            <a:endParaRPr lang="pt-PT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endParaRPr lang="pt-PT" sz="24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buFont typeface="Wingdings" pitchFamily="2" charset="2"/>
              <a:buChar char="ü"/>
            </a:pPr>
            <a:r>
              <a:rPr lang="pt-PT" sz="2400" dirty="0" smtClean="0">
                <a:latin typeface="Arial" pitchFamily="34" charset="0"/>
                <a:cs typeface="Arial" pitchFamily="34" charset="0"/>
              </a:rPr>
              <a:t>Verificar </a:t>
            </a:r>
            <a:r>
              <a:rPr lang="pt-PT" sz="2400" dirty="0">
                <a:latin typeface="Arial" pitchFamily="34" charset="0"/>
                <a:cs typeface="Arial" pitchFamily="34" charset="0"/>
              </a:rPr>
              <a:t>a viabilidade económica e financeira do projecto avaliando os indicadores em diversos cenários. </a:t>
            </a:r>
          </a:p>
        </p:txBody>
      </p:sp>
    </p:spTree>
    <p:extLst>
      <p:ext uri="{BB962C8B-B14F-4D97-AF65-F5344CB8AC3E}">
        <p14:creationId xmlns:p14="http://schemas.microsoft.com/office/powerpoint/2010/main" val="177727108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47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E41F-6889-482A-AF15-A39353BF18E0}" type="datetime10">
              <a:rPr lang="pt-PT" smtClean="0"/>
              <a:t>04:45</a:t>
            </a:fld>
            <a:endParaRPr lang="pt-PT"/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5</a:t>
            </a:fld>
            <a:endParaRPr lang="pt-PT"/>
          </a:p>
        </p:txBody>
      </p:sp>
      <p:sp>
        <p:nvSpPr>
          <p:cNvPr id="4" name="CaixaDeTexto 3"/>
          <p:cNvSpPr txBox="1"/>
          <p:nvPr/>
        </p:nvSpPr>
        <p:spPr>
          <a:xfrm>
            <a:off x="556351" y="620688"/>
            <a:ext cx="7632848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500" b="1" dirty="0" smtClean="0">
                <a:latin typeface="Arial" pitchFamily="34" charset="0"/>
                <a:cs typeface="Arial" pitchFamily="34" charset="0"/>
              </a:rPr>
              <a:t>HIPÓTESES DO ESTUDO</a:t>
            </a:r>
          </a:p>
          <a:p>
            <a:endParaRPr lang="pt-PT" sz="2500" b="1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400" dirty="0" smtClean="0">
                <a:latin typeface="Arial" pitchFamily="34" charset="0"/>
                <a:cs typeface="Arial" pitchFamily="34" charset="0"/>
              </a:rPr>
              <a:t>VAL</a:t>
            </a:r>
            <a:endParaRPr lang="pt-PT" sz="2400" dirty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400" dirty="0">
                <a:latin typeface="Arial" pitchFamily="34" charset="0"/>
                <a:cs typeface="Arial" pitchFamily="34" charset="0"/>
              </a:rPr>
              <a:t>TIR superior ao WACC 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400" dirty="0" err="1">
                <a:latin typeface="Arial" pitchFamily="34" charset="0"/>
                <a:cs typeface="Arial" pitchFamily="34" charset="0"/>
              </a:rPr>
              <a:t>Payback</a:t>
            </a:r>
            <a:r>
              <a:rPr lang="pt-PT" sz="2400" dirty="0">
                <a:latin typeface="Arial" pitchFamily="34" charset="0"/>
                <a:cs typeface="Arial" pitchFamily="34" charset="0"/>
              </a:rPr>
              <a:t> inferior a 5 </a:t>
            </a:r>
            <a:r>
              <a:rPr lang="pt-PT" sz="2400" dirty="0" smtClean="0">
                <a:latin typeface="Arial" pitchFamily="34" charset="0"/>
                <a:cs typeface="Arial" pitchFamily="34" charset="0"/>
              </a:rPr>
              <a:t>anos</a:t>
            </a:r>
            <a:endParaRPr lang="pt-PT" sz="2400" dirty="0">
              <a:latin typeface="Arial" pitchFamily="34" charset="0"/>
              <a:cs typeface="Arial" pitchFamily="34" charset="0"/>
            </a:endParaRPr>
          </a:p>
          <a:p>
            <a:endParaRPr lang="pt-PT" sz="2800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22106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23E19A-A33D-46E7-9E39-D7EA9FED2DB6}" type="datetime10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04:45</a:t>
            </a:fld>
            <a:endParaRPr lang="pt-PT" dirty="0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6</a:t>
            </a:fld>
            <a:endParaRPr lang="pt-PT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2056713" y="255207"/>
            <a:ext cx="448994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24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FUNDAMENTAÇÃO TEÓRICA</a:t>
            </a:r>
          </a:p>
        </p:txBody>
      </p:sp>
      <p:sp>
        <p:nvSpPr>
          <p:cNvPr id="4" name="Rectângulo 3"/>
          <p:cNvSpPr/>
          <p:nvPr/>
        </p:nvSpPr>
        <p:spPr>
          <a:xfrm>
            <a:off x="461205" y="754970"/>
            <a:ext cx="8288903" cy="19454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1" indent="-457200" algn="ctr"/>
            <a:r>
              <a:rPr lang="pt-PT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EMPREENDEDORISMO</a:t>
            </a:r>
          </a:p>
          <a:p>
            <a:pPr marL="0" lvl="1" algn="ctr"/>
            <a:r>
              <a:rPr lang="pt-PT" dirty="0" err="1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Sarkar</a:t>
            </a:r>
            <a:r>
              <a:rPr lang="pt-PT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r>
              <a:rPr lang="pt-PT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(2010) - </a:t>
            </a:r>
            <a:r>
              <a:rPr lang="pt-PT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Francês </a:t>
            </a:r>
            <a:r>
              <a:rPr lang="pt-PT" i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entreprender</a:t>
            </a:r>
          </a:p>
          <a:p>
            <a:pPr marL="0" lvl="1" algn="ctr"/>
            <a:endParaRPr lang="pt-PT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/>
            <a:endParaRPr lang="pt-PT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PT" dirty="0">
              <a:solidFill>
                <a:prstClr val="black"/>
              </a:solidFill>
            </a:endParaRPr>
          </a:p>
        </p:txBody>
      </p:sp>
      <p:sp>
        <p:nvSpPr>
          <p:cNvPr id="6" name="Rectângulo 5"/>
          <p:cNvSpPr/>
          <p:nvPr/>
        </p:nvSpPr>
        <p:spPr>
          <a:xfrm>
            <a:off x="-341690" y="1798919"/>
            <a:ext cx="4913690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1" algn="ctr"/>
            <a:r>
              <a:rPr lang="pt-PT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Características do espírito </a:t>
            </a:r>
          </a:p>
          <a:p>
            <a:pPr marL="0" lvl="1" algn="ctr"/>
            <a:r>
              <a:rPr lang="pt-PT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Empreendedor -  </a:t>
            </a:r>
          </a:p>
          <a:p>
            <a:pPr marL="0" lvl="1" algn="ctr"/>
            <a:r>
              <a:rPr lang="pt-PT" dirty="0" err="1">
                <a:solidFill>
                  <a:prstClr val="black"/>
                </a:solidFill>
              </a:rPr>
              <a:t>Chiavenato</a:t>
            </a:r>
            <a:r>
              <a:rPr lang="pt-PT" dirty="0">
                <a:solidFill>
                  <a:prstClr val="black"/>
                </a:solidFill>
              </a:rPr>
              <a:t> (</a:t>
            </a:r>
            <a:r>
              <a:rPr lang="pt-PT" dirty="0" smtClean="0">
                <a:solidFill>
                  <a:prstClr val="black"/>
                </a:solidFill>
              </a:rPr>
              <a:t>2007)</a:t>
            </a:r>
            <a:endParaRPr lang="pt-PT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461204" y="3005663"/>
            <a:ext cx="8288903" cy="157217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1" indent="-457200" algn="ctr">
              <a:lnSpc>
                <a:spcPct val="150000"/>
              </a:lnSpc>
            </a:pPr>
            <a:endParaRPr lang="pt-PT" sz="2200" b="1" dirty="0" smtClean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lvl="1" indent="-457200" algn="ctr">
              <a:lnSpc>
                <a:spcPct val="150000"/>
              </a:lnSpc>
            </a:pPr>
            <a:r>
              <a:rPr lang="pt-PT" sz="20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PLANO </a:t>
            </a:r>
            <a:r>
              <a:rPr lang="pt-PT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 NEGÓCIO</a:t>
            </a:r>
          </a:p>
          <a:p>
            <a:pPr lvl="1" indent="-457200" algn="ctr">
              <a:lnSpc>
                <a:spcPct val="150000"/>
              </a:lnSpc>
            </a:pPr>
            <a:r>
              <a:rPr lang="pt-PT" sz="2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Estrutura do plano de negócio</a:t>
            </a:r>
          </a:p>
          <a:p>
            <a:pPr marL="0" lvl="1" algn="ctr">
              <a:lnSpc>
                <a:spcPct val="150000"/>
              </a:lnSpc>
            </a:pPr>
            <a:r>
              <a:rPr lang="pt-PT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Dornelas (2001</a:t>
            </a:r>
            <a:r>
              <a:rPr lang="pt-PT" sz="2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)</a:t>
            </a:r>
            <a:endParaRPr lang="pt-PT" sz="2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PT" dirty="0">
              <a:solidFill>
                <a:prstClr val="black"/>
              </a:solidFill>
            </a:endParaRPr>
          </a:p>
        </p:txBody>
      </p:sp>
      <p:sp>
        <p:nvSpPr>
          <p:cNvPr id="18" name="Seta para baixo 17"/>
          <p:cNvSpPr/>
          <p:nvPr/>
        </p:nvSpPr>
        <p:spPr>
          <a:xfrm>
            <a:off x="4320048" y="4577835"/>
            <a:ext cx="212418" cy="32811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461204" y="4906991"/>
            <a:ext cx="8288904" cy="1724945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lvl="1" indent="-457200" algn="ctr"/>
            <a:r>
              <a:rPr lang="pt-PT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PROJECTO DE INVESTIMENTO</a:t>
            </a:r>
          </a:p>
          <a:p>
            <a:pPr algn="ctr"/>
            <a:endParaRPr lang="pt-PT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0" lvl="1" algn="just"/>
            <a:endParaRPr lang="pt-PT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endParaRPr lang="pt-PT" dirty="0">
              <a:solidFill>
                <a:prstClr val="black"/>
              </a:solidFill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-862986" y="5773176"/>
            <a:ext cx="8441066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1" indent="-457200" algn="ctr"/>
            <a:r>
              <a:rPr lang="pt-PT" sz="2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Critérios de avaliação de projecto de investimento:</a:t>
            </a:r>
          </a:p>
        </p:txBody>
      </p:sp>
      <p:sp>
        <p:nvSpPr>
          <p:cNvPr id="10" name="Rectângulo 9"/>
          <p:cNvSpPr/>
          <p:nvPr/>
        </p:nvSpPr>
        <p:spPr>
          <a:xfrm>
            <a:off x="6730037" y="5431608"/>
            <a:ext cx="17110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1" indent="-285750" algn="just">
              <a:buFont typeface="Wingdings" pitchFamily="2" charset="2"/>
              <a:buChar char="v"/>
            </a:pPr>
            <a:r>
              <a:rPr lang="pt-PT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VAL</a:t>
            </a:r>
          </a:p>
          <a:p>
            <a:pPr marL="285750" lvl="1" indent="-285750" algn="just">
              <a:buFont typeface="Wingdings" pitchFamily="2" charset="2"/>
              <a:buChar char="v"/>
            </a:pPr>
            <a:r>
              <a:rPr lang="pt-PT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TIR</a:t>
            </a:r>
          </a:p>
          <a:p>
            <a:pPr marL="285750" lvl="1" indent="-285750" algn="just">
              <a:buFont typeface="Wingdings" pitchFamily="2" charset="2"/>
              <a:buChar char="v"/>
            </a:pPr>
            <a:r>
              <a:rPr lang="pt-PT" i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PAYBACK</a:t>
            </a:r>
            <a:endParaRPr lang="pt-PT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pPr marL="285750" lvl="1" indent="-285750" algn="just">
              <a:buFont typeface="Wingdings" pitchFamily="2" charset="2"/>
              <a:buChar char="v"/>
            </a:pPr>
            <a:r>
              <a:rPr lang="pt-PT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IR</a:t>
            </a:r>
            <a:endParaRPr lang="pt-PT" dirty="0">
              <a:solidFill>
                <a:prstClr val="black"/>
              </a:solidFill>
            </a:endParaRPr>
          </a:p>
        </p:txBody>
      </p:sp>
      <p:sp>
        <p:nvSpPr>
          <p:cNvPr id="12" name="Chaveta à esquerda 11"/>
          <p:cNvSpPr/>
          <p:nvPr/>
        </p:nvSpPr>
        <p:spPr>
          <a:xfrm flipH="1">
            <a:off x="6012160" y="5616017"/>
            <a:ext cx="720080" cy="767954"/>
          </a:xfrm>
          <a:prstGeom prst="leftBrace">
            <a:avLst/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PT" b="1" dirty="0">
              <a:solidFill>
                <a:prstClr val="black"/>
              </a:solidFill>
            </a:endParaRPr>
          </a:p>
        </p:txBody>
      </p:sp>
      <p:sp>
        <p:nvSpPr>
          <p:cNvPr id="20" name="Seta para baixo 19"/>
          <p:cNvSpPr/>
          <p:nvPr/>
        </p:nvSpPr>
        <p:spPr>
          <a:xfrm>
            <a:off x="4320048" y="2700415"/>
            <a:ext cx="148496" cy="28437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21" name="Chaveta à esquerda 20"/>
          <p:cNvSpPr/>
          <p:nvPr/>
        </p:nvSpPr>
        <p:spPr>
          <a:xfrm flipH="1">
            <a:off x="3563888" y="1798919"/>
            <a:ext cx="360040" cy="767954"/>
          </a:xfrm>
          <a:prstGeom prst="leftBrace">
            <a:avLst>
              <a:gd name="adj1" fmla="val 8333"/>
              <a:gd name="adj2" fmla="val 47947"/>
            </a:avLst>
          </a:prstGeom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pt-PT" b="1" dirty="0">
              <a:solidFill>
                <a:prstClr val="black"/>
              </a:solidFill>
            </a:endParaRPr>
          </a:p>
        </p:txBody>
      </p:sp>
      <p:sp>
        <p:nvSpPr>
          <p:cNvPr id="23" name="CaixaDeTexto 22"/>
          <p:cNvSpPr txBox="1"/>
          <p:nvPr/>
        </p:nvSpPr>
        <p:spPr>
          <a:xfrm>
            <a:off x="3969386" y="1777085"/>
            <a:ext cx="45560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Wingdings" pitchFamily="2" charset="2"/>
              <a:buChar char="v"/>
            </a:pPr>
            <a:r>
              <a:rPr lang="pt-PT" dirty="0">
                <a:solidFill>
                  <a:prstClr val="black"/>
                </a:solidFill>
              </a:rPr>
              <a:t>Necessidade de realização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pt-PT" dirty="0">
                <a:solidFill>
                  <a:prstClr val="black"/>
                </a:solidFill>
              </a:rPr>
              <a:t>Disposição para assumir riscos</a:t>
            </a:r>
          </a:p>
          <a:p>
            <a:pPr marL="285750" indent="-285750">
              <a:buFont typeface="Wingdings" pitchFamily="2" charset="2"/>
              <a:buChar char="v"/>
            </a:pPr>
            <a:r>
              <a:rPr lang="pt-PT" dirty="0">
                <a:solidFill>
                  <a:prstClr val="black"/>
                </a:solidFill>
              </a:rPr>
              <a:t>Autoconfiança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5143488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43480"/>
    </mc:Choice>
    <mc:Fallback xmlns="">
      <p:transition spd="slow" advTm="1434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1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500"/>
                                        <p:tgtEl>
                                          <p:spTgt spid="1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500"/>
                                        <p:tgtEl>
                                          <p:spTgt spid="1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9" dur="5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5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4" dur="5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4" dur="500"/>
                                        <p:tgtEl>
                                          <p:spTgt spid="10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12" grpId="0" animBg="1"/>
      <p:bldP spid="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E41F-6889-482A-AF15-A39353BF18E0}" type="datetime10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04:45</a:t>
            </a:fld>
            <a:endParaRPr lang="pt-PT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7</a:t>
            </a:fld>
            <a:endParaRPr lang="pt-PT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5" name="Rectângulo 4"/>
          <p:cNvSpPr/>
          <p:nvPr/>
        </p:nvSpPr>
        <p:spPr>
          <a:xfrm>
            <a:off x="2051720" y="652244"/>
            <a:ext cx="5652445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METODOLOGIA DE INVESTIGAÇÃO</a:t>
            </a:r>
            <a:endParaRPr lang="pt-PT" sz="25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7" name="Rectângulo 6"/>
          <p:cNvSpPr/>
          <p:nvPr/>
        </p:nvSpPr>
        <p:spPr>
          <a:xfrm>
            <a:off x="611560" y="4581128"/>
            <a:ext cx="1891865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1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Fonte: Elaborado pelo autor</a:t>
            </a:r>
            <a:endParaRPr lang="pt-PT" sz="1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13" name="Tabela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4925202"/>
              </p:ext>
            </p:extLst>
          </p:nvPr>
        </p:nvGraphicFramePr>
        <p:xfrm>
          <a:off x="539552" y="2132856"/>
          <a:ext cx="7920881" cy="550912"/>
        </p:xfrm>
        <a:graphic>
          <a:graphicData uri="http://schemas.openxmlformats.org/drawingml/2006/table">
            <a:tbl>
              <a:tblPr/>
              <a:tblGrid>
                <a:gridCol w="1872208"/>
                <a:gridCol w="3168352"/>
                <a:gridCol w="2880321"/>
              </a:tblGrid>
              <a:tr h="550912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575"/>
                        </a:spcBef>
                        <a:spcAft>
                          <a:spcPts val="0"/>
                        </a:spcAft>
                      </a:pPr>
                      <a:r>
                        <a:rPr lang="pt-BR" sz="2000" b="1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MÉTODO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Bef>
                          <a:spcPts val="430"/>
                        </a:spcBef>
                        <a:spcAft>
                          <a:spcPts val="0"/>
                        </a:spcAft>
                      </a:pPr>
                      <a:r>
                        <a:rPr lang="pt-BR" sz="20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 abordagem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lnSpc>
                          <a:spcPct val="150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pt-BR" sz="20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Hipotético-Dedutivo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4" name="Tabela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6130966"/>
              </p:ext>
            </p:extLst>
          </p:nvPr>
        </p:nvGraphicFramePr>
        <p:xfrm>
          <a:off x="539552" y="1628800"/>
          <a:ext cx="7920881" cy="457200"/>
        </p:xfrm>
        <a:graphic>
          <a:graphicData uri="http://schemas.openxmlformats.org/drawingml/2006/table">
            <a:tbl>
              <a:tblPr/>
              <a:tblGrid>
                <a:gridCol w="1872208"/>
                <a:gridCol w="3168352"/>
                <a:gridCol w="2880321"/>
              </a:tblGrid>
              <a:tr h="443826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pt-BR" sz="2000" b="1" kern="120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PESQUISA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pt-BR" sz="2000" b="1" kern="120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CLASSIFICAÇÃO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480"/>
                        </a:spcBef>
                        <a:spcAft>
                          <a:spcPts val="0"/>
                        </a:spcAft>
                      </a:pPr>
                      <a:r>
                        <a:rPr lang="pt-BR" sz="2000" b="1" kern="120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MODALIDADE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70C0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" name="Tabela 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443634"/>
              </p:ext>
            </p:extLst>
          </p:nvPr>
        </p:nvGraphicFramePr>
        <p:xfrm>
          <a:off x="539552" y="2708920"/>
          <a:ext cx="7920881" cy="956156"/>
        </p:xfrm>
        <a:graphic>
          <a:graphicData uri="http://schemas.openxmlformats.org/drawingml/2006/table">
            <a:tbl>
              <a:tblPr/>
              <a:tblGrid>
                <a:gridCol w="1872208"/>
                <a:gridCol w="3168352"/>
                <a:gridCol w="2880321"/>
              </a:tblGrid>
              <a:tr h="488750">
                <a:tc rowSpan="2"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575"/>
                        </a:spcBef>
                        <a:spcAft>
                          <a:spcPts val="0"/>
                        </a:spcAft>
                      </a:pPr>
                      <a:r>
                        <a:rPr lang="pt-PT" sz="20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  </a:t>
                      </a:r>
                      <a:r>
                        <a:rPr lang="pt-PT" sz="2000" b="1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TIPO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Bef>
                          <a:spcPts val="430"/>
                        </a:spcBef>
                        <a:spcAft>
                          <a:spcPts val="0"/>
                        </a:spcAft>
                      </a:pPr>
                      <a:r>
                        <a:rPr lang="pt-BR" sz="20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De procedimentos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lnSpc>
                          <a:spcPct val="150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pt-BR" sz="20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Monográfico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7406">
                <a:tc v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Bef>
                          <a:spcPts val="430"/>
                        </a:spcBef>
                        <a:spcAft>
                          <a:spcPts val="0"/>
                        </a:spcAft>
                      </a:pPr>
                      <a:r>
                        <a:rPr lang="pt-BR" sz="20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Quanto ao </a:t>
                      </a:r>
                      <a:r>
                        <a:rPr lang="pt-BR" sz="2000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objectivo </a:t>
                      </a:r>
                      <a:r>
                        <a:rPr lang="pt-BR" sz="20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geral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lnSpc>
                          <a:spcPct val="150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pt-BR" sz="20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Exploratória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graphicFrame>
        <p:nvGraphicFramePr>
          <p:cNvPr id="16" name="Tabela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8023589"/>
              </p:ext>
            </p:extLst>
          </p:nvPr>
        </p:nvGraphicFramePr>
        <p:xfrm>
          <a:off x="529438" y="3645024"/>
          <a:ext cx="7920881" cy="914400"/>
        </p:xfrm>
        <a:graphic>
          <a:graphicData uri="http://schemas.openxmlformats.org/drawingml/2006/table">
            <a:tbl>
              <a:tblPr/>
              <a:tblGrid>
                <a:gridCol w="1872208"/>
                <a:gridCol w="3168352"/>
                <a:gridCol w="2880321"/>
              </a:tblGrid>
              <a:tr h="429187">
                <a:tc>
                  <a:txBody>
                    <a:bodyPr/>
                    <a:lstStyle/>
                    <a:p>
                      <a:pPr algn="ctr" fontAlgn="base">
                        <a:lnSpc>
                          <a:spcPct val="150000"/>
                        </a:lnSpc>
                        <a:spcBef>
                          <a:spcPts val="575"/>
                        </a:spcBef>
                        <a:spcAft>
                          <a:spcPts val="0"/>
                        </a:spcAft>
                      </a:pPr>
                      <a:r>
                        <a:rPr lang="pt-BR" sz="20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TÉCNICA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fontAlgn="base">
                        <a:lnSpc>
                          <a:spcPct val="150000"/>
                        </a:lnSpc>
                        <a:spcBef>
                          <a:spcPts val="430"/>
                        </a:spcBef>
                        <a:spcAft>
                          <a:spcPts val="0"/>
                        </a:spcAft>
                      </a:pPr>
                      <a:r>
                        <a:rPr lang="pt-BR" sz="2000" kern="12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Quanto à obtenção de dados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342900" lvl="0" indent="-342900" fontAlgn="base">
                        <a:lnSpc>
                          <a:spcPct val="150000"/>
                        </a:lnSpc>
                        <a:spcBef>
                          <a:spcPts val="385"/>
                        </a:spcBef>
                        <a:spcAft>
                          <a:spcPts val="0"/>
                        </a:spcAft>
                        <a:buFont typeface="Wingdings"/>
                        <a:buChar char=""/>
                      </a:pPr>
                      <a:r>
                        <a:rPr lang="pt-BR" sz="2000" kern="12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Questionario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13087" marR="1308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2" name="Marcador de Posição da Data 1"/>
          <p:cNvSpPr txBox="1">
            <a:spLocks/>
          </p:cNvSpPr>
          <p:nvPr/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defPPr>
              <a:defRPr lang="pt-PT"/>
            </a:defPPr>
            <a:lvl1pPr marL="0" algn="r" defTabSz="914400" rtl="0" eaLnBrk="1" latinLnBrk="0" hangingPunct="1">
              <a:defRPr kumimoji="0" sz="1000" kern="1200">
                <a:solidFill>
                  <a:schemeClr val="bg2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6BE5E41F-6889-482A-AF15-A39353BF18E0}" type="datetime10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04:45</a:t>
            </a:fld>
            <a:endParaRPr lang="pt-PT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3" name="Marcador de Posição do Número do Diapositivo 2"/>
          <p:cNvSpPr txBox="1">
            <a:spLocks/>
          </p:cNvSpPr>
          <p:nvPr/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defPPr>
              <a:defRPr lang="pt-PT"/>
            </a:defPPr>
            <a:lvl1pPr marL="0" algn="r" defTabSz="914400" rtl="0" eaLnBrk="1" latinLnBrk="0" hangingPunct="1">
              <a:defRPr kumimoji="0" sz="1000" kern="1200">
                <a:solidFill>
                  <a:schemeClr val="bg2">
                    <a:shade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17AC85B3-BB92-4040-8F52-E774985663BC}" type="slidenum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7</a:t>
            </a:fld>
            <a:endParaRPr lang="pt-PT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4" name="CaixaDeTexto 23"/>
          <p:cNvSpPr txBox="1"/>
          <p:nvPr/>
        </p:nvSpPr>
        <p:spPr>
          <a:xfrm>
            <a:off x="545204" y="5376407"/>
            <a:ext cx="2514628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AMOSTRA</a:t>
            </a:r>
            <a:r>
              <a:rPr lang="pt-PT" sz="2500" b="1" dirty="0" smtClean="0">
                <a:solidFill>
                  <a:srgbClr val="000000"/>
                </a:solidFill>
                <a:latin typeface="Arial" pitchFamily="34" charset="0"/>
                <a:ea typeface="Times New Roman"/>
                <a:cs typeface="Arial" pitchFamily="34" charset="0"/>
              </a:rPr>
              <a:t>           </a:t>
            </a:r>
            <a:r>
              <a:rPr lang="pt-PT" sz="25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</a:t>
            </a:r>
            <a:endParaRPr lang="pt-PT" sz="25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25" name="Rectângulo 24"/>
          <p:cNvSpPr/>
          <p:nvPr/>
        </p:nvSpPr>
        <p:spPr>
          <a:xfrm>
            <a:off x="3059832" y="5361006"/>
            <a:ext cx="3815468" cy="7386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dirty="0" smtClean="0">
                <a:solidFill>
                  <a:srgbClr val="000000"/>
                </a:solidFill>
                <a:latin typeface="Arial" pitchFamily="34" charset="0"/>
                <a:ea typeface="Times New Roman"/>
                <a:cs typeface="Arial" pitchFamily="34" charset="0"/>
              </a:rPr>
              <a:t>Amostra por Conveniência</a:t>
            </a:r>
          </a:p>
          <a:p>
            <a:pPr algn="ctr"/>
            <a:r>
              <a:rPr lang="pt-PT" dirty="0" smtClean="0">
                <a:solidFill>
                  <a:srgbClr val="000000"/>
                </a:solidFill>
                <a:latin typeface="Arial" pitchFamily="34" charset="0"/>
                <a:ea typeface="Times New Roman"/>
                <a:cs typeface="Arial" pitchFamily="34" charset="0"/>
              </a:rPr>
              <a:t> (Gil 2002)</a:t>
            </a:r>
            <a:endParaRPr lang="pt-PT" dirty="0">
              <a:solidFill>
                <a:prstClr val="black"/>
              </a:solidFill>
            </a:endParaRPr>
          </a:p>
        </p:txBody>
      </p:sp>
      <p:sp>
        <p:nvSpPr>
          <p:cNvPr id="26" name="Seta para a direita 25"/>
          <p:cNvSpPr/>
          <p:nvPr/>
        </p:nvSpPr>
        <p:spPr>
          <a:xfrm>
            <a:off x="2503425" y="5376407"/>
            <a:ext cx="556407" cy="4616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27" name="Rectângulo 26"/>
          <p:cNvSpPr/>
          <p:nvPr/>
        </p:nvSpPr>
        <p:spPr>
          <a:xfrm>
            <a:off x="7704165" y="5430268"/>
            <a:ext cx="934871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2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SPSS</a:t>
            </a:r>
          </a:p>
        </p:txBody>
      </p:sp>
      <p:sp>
        <p:nvSpPr>
          <p:cNvPr id="28" name="Seta para a direita 27"/>
          <p:cNvSpPr/>
          <p:nvPr/>
        </p:nvSpPr>
        <p:spPr>
          <a:xfrm>
            <a:off x="6845091" y="5430268"/>
            <a:ext cx="556407" cy="46166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8932941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83854"/>
    </mc:Choice>
    <mc:Fallback xmlns="">
      <p:transition spd="slow" advTm="18385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4" grpId="0"/>
      <p:bldP spid="25" grpId="0"/>
      <p:bldP spid="26" grpId="0" animBg="1"/>
      <p:bldP spid="27" grpId="0"/>
      <p:bldP spid="2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E41F-6889-482A-AF15-A39353BF18E0}" type="datetime10">
              <a:rPr lang="pt-PT" smtClean="0"/>
              <a:t>04:45</a:t>
            </a:fld>
            <a:endParaRPr lang="pt-PT"/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8</a:t>
            </a:fld>
            <a:endParaRPr lang="pt-PT"/>
          </a:p>
        </p:txBody>
      </p:sp>
      <p:sp>
        <p:nvSpPr>
          <p:cNvPr id="5" name="Rectângulo 4"/>
          <p:cNvSpPr/>
          <p:nvPr/>
        </p:nvSpPr>
        <p:spPr>
          <a:xfrm>
            <a:off x="683568" y="422183"/>
            <a:ext cx="4220066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2" indent="-914400"/>
            <a:r>
              <a:rPr lang="pt-PT" sz="2500" b="1" dirty="0" smtClean="0">
                <a:latin typeface="Arial" pitchFamily="34" charset="0"/>
                <a:cs typeface="Arial" pitchFamily="34" charset="0"/>
              </a:rPr>
              <a:t>PERFIL DOS INQUERIDOS</a:t>
            </a:r>
            <a:endParaRPr lang="pt-PT" sz="25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0240146"/>
              </p:ext>
            </p:extLst>
          </p:nvPr>
        </p:nvGraphicFramePr>
        <p:xfrm>
          <a:off x="611560" y="1628800"/>
          <a:ext cx="7996556" cy="32004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3064193"/>
                <a:gridCol w="3182303"/>
                <a:gridCol w="802005"/>
                <a:gridCol w="948055"/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DESCRIÇÃO</a:t>
                      </a:r>
                      <a:endParaRPr lang="pt-PT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VARIÁVEIS</a:t>
                      </a:r>
                      <a:endParaRPr lang="pt-PT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endParaRPr lang="pt-PT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pt-PT" sz="2400" b="1" dirty="0" smtClean="0">
                          <a:latin typeface="Arial" pitchFamily="34" charset="0"/>
                          <a:cs typeface="Arial" pitchFamily="34" charset="0"/>
                        </a:rPr>
                        <a:t>Sexo</a:t>
                      </a:r>
                      <a:endParaRPr lang="pt-PT" sz="2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Masculino</a:t>
                      </a:r>
                    </a:p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Feminino</a:t>
                      </a:r>
                      <a:endParaRPr lang="pt-PT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90%</a:t>
                      </a:r>
                    </a:p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10%</a:t>
                      </a:r>
                      <a:endParaRPr lang="pt-PT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100%</a:t>
                      </a:r>
                      <a:endParaRPr lang="pt-PT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endParaRPr lang="pt-PT" sz="24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/>
                      <a:r>
                        <a:rPr lang="pt-PT" sz="2400" b="1" dirty="0" smtClean="0">
                          <a:latin typeface="Arial" pitchFamily="34" charset="0"/>
                          <a:cs typeface="Arial" pitchFamily="34" charset="0"/>
                        </a:rPr>
                        <a:t>Frequência de consumo </a:t>
                      </a:r>
                      <a:endParaRPr lang="pt-PT" sz="2400" b="1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Nunca</a:t>
                      </a:r>
                    </a:p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1 vez por</a:t>
                      </a:r>
                      <a:r>
                        <a:rPr lang="pt-PT" sz="2400" baseline="0" dirty="0" smtClean="0">
                          <a:latin typeface="Arial" pitchFamily="34" charset="0"/>
                          <a:cs typeface="Arial" pitchFamily="34" charset="0"/>
                        </a:rPr>
                        <a:t> mês</a:t>
                      </a:r>
                    </a:p>
                    <a:p>
                      <a:r>
                        <a:rPr lang="pt-PT" sz="2400" baseline="0" dirty="0" smtClean="0">
                          <a:latin typeface="Arial" pitchFamily="34" charset="0"/>
                          <a:cs typeface="Arial" pitchFamily="34" charset="0"/>
                        </a:rPr>
                        <a:t>15 em 15 dias</a:t>
                      </a:r>
                    </a:p>
                    <a:p>
                      <a:r>
                        <a:rPr lang="pt-PT" sz="2400" baseline="0" dirty="0" smtClean="0">
                          <a:latin typeface="Arial" pitchFamily="34" charset="0"/>
                          <a:cs typeface="Arial" pitchFamily="34" charset="0"/>
                        </a:rPr>
                        <a:t>½ Vezes por Semana</a:t>
                      </a:r>
                    </a:p>
                    <a:p>
                      <a:r>
                        <a:rPr lang="pt-PT" sz="2400" baseline="0" dirty="0" smtClean="0">
                          <a:latin typeface="Arial" pitchFamily="34" charset="0"/>
                          <a:cs typeface="Arial" pitchFamily="34" charset="0"/>
                        </a:rPr>
                        <a:t>Todos os dias</a:t>
                      </a:r>
                      <a:endParaRPr lang="pt-PT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15%</a:t>
                      </a:r>
                    </a:p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38%</a:t>
                      </a:r>
                    </a:p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12%</a:t>
                      </a:r>
                    </a:p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24%</a:t>
                      </a:r>
                    </a:p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11%</a:t>
                      </a:r>
                      <a:endParaRPr lang="pt-PT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pt-PT" sz="24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pt-PT" sz="24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pt-PT" sz="2400" dirty="0" smtClean="0">
                          <a:latin typeface="Arial" pitchFamily="34" charset="0"/>
                          <a:cs typeface="Arial" pitchFamily="34" charset="0"/>
                        </a:rPr>
                        <a:t>100%</a:t>
                      </a:r>
                      <a:endParaRPr lang="pt-PT" sz="24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79346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val 11"/>
          <p:cNvSpPr/>
          <p:nvPr/>
        </p:nvSpPr>
        <p:spPr>
          <a:xfrm>
            <a:off x="6486308" y="3717032"/>
            <a:ext cx="749988" cy="2232248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5" name="Oval 4"/>
          <p:cNvSpPr/>
          <p:nvPr/>
        </p:nvSpPr>
        <p:spPr>
          <a:xfrm>
            <a:off x="6634704" y="1770067"/>
            <a:ext cx="601592" cy="1584176"/>
          </a:xfrm>
          <a:prstGeom prst="ellips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graphicFrame>
        <p:nvGraphicFramePr>
          <p:cNvPr id="10" name="Tabel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570759"/>
              </p:ext>
            </p:extLst>
          </p:nvPr>
        </p:nvGraphicFramePr>
        <p:xfrm>
          <a:off x="827584" y="1052736"/>
          <a:ext cx="7515099" cy="54559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3064193"/>
                <a:gridCol w="2700846"/>
                <a:gridCol w="802005"/>
                <a:gridCol w="948055"/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DESCRIÇÃO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VARIÁVEIS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solidFill>
                      <a:srgbClr val="0070C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rgbClr val="0070C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just"/>
                      <a:endParaRPr lang="pt-PT" sz="2000" b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just"/>
                      <a:r>
                        <a:rPr lang="pt-PT" sz="2000" b="0" dirty="0" smtClean="0">
                          <a:latin typeface="Arial" pitchFamily="34" charset="0"/>
                          <a:cs typeface="Arial" pitchFamily="34" charset="0"/>
                        </a:rPr>
                        <a:t>Preço disposto a pagar por 750 ml de aguardente Nova</a:t>
                      </a:r>
                      <a:endParaRPr lang="pt-PT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Menos de 500$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500$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600$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700$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800$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Maior</a:t>
                      </a:r>
                      <a:r>
                        <a:rPr lang="pt-PT" sz="2000" baseline="0" dirty="0" smtClean="0">
                          <a:latin typeface="Arial" pitchFamily="34" charset="0"/>
                          <a:cs typeface="Arial" pitchFamily="34" charset="0"/>
                        </a:rPr>
                        <a:t> que 800</a:t>
                      </a:r>
                      <a:r>
                        <a:rPr lang="pt-PT" sz="2000" baseline="0" dirty="0" smtClean="0">
                          <a:latin typeface="Arial" pitchFamily="34" charset="0"/>
                          <a:cs typeface="Arial" pitchFamily="34" charset="0"/>
                        </a:rPr>
                        <a:t>$</a:t>
                      </a: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2000" baseline="0" dirty="0" smtClean="0">
                          <a:latin typeface="Arial" pitchFamily="34" charset="0"/>
                          <a:cs typeface="Arial" pitchFamily="34" charset="0"/>
                        </a:rPr>
                        <a:t>Não respondeu </a:t>
                      </a:r>
                      <a:endParaRPr lang="pt-PT" sz="20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19%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19%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16%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29%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8%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8</a:t>
                      </a:r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1%</a:t>
                      </a:r>
                      <a:endParaRPr lang="pt-PT" sz="2000" dirty="0" smtClean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pt-PT" sz="2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pt-PT" sz="2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100%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alpha val="20000"/>
                      </a:schemeClr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2000" b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pt-PT" sz="2000" b="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marL="0" marR="0" indent="0" algn="just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2000" b="0" dirty="0" smtClean="0">
                          <a:latin typeface="Arial" pitchFamily="34" charset="0"/>
                          <a:cs typeface="Arial" pitchFamily="34" charset="0"/>
                        </a:rPr>
                        <a:t>Preço disposto a pagar por 750 ml de aguardente envelhecido</a:t>
                      </a:r>
                    </a:p>
                    <a:p>
                      <a:endParaRPr lang="pt-PT" sz="2000" b="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Menos de 700$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700$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800$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900$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1000$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1100$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1200$</a:t>
                      </a:r>
                    </a:p>
                    <a:p>
                      <a:r>
                        <a:rPr lang="pt-PT" sz="2000" baseline="0" dirty="0" smtClean="0">
                          <a:latin typeface="Arial" pitchFamily="34" charset="0"/>
                          <a:cs typeface="Arial" pitchFamily="34" charset="0"/>
                        </a:rPr>
                        <a:t>Maior que 800$</a:t>
                      </a:r>
                    </a:p>
                    <a:p>
                      <a:r>
                        <a:rPr lang="pt-PT" sz="2000" baseline="0" dirty="0" smtClean="0">
                          <a:latin typeface="Arial" pitchFamily="34" charset="0"/>
                          <a:cs typeface="Arial" pitchFamily="34" charset="0"/>
                        </a:rPr>
                        <a:t>Não respondeu 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15%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13%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16%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18%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14%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8%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9%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6%</a:t>
                      </a: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pt-PT" sz="2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pt-PT" sz="2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endParaRPr lang="pt-PT" sz="2000" dirty="0" smtClean="0">
                        <a:latin typeface="Arial" pitchFamily="34" charset="0"/>
                        <a:cs typeface="Arial" pitchFamily="34" charset="0"/>
                      </a:endParaRPr>
                    </a:p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100%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</a:tr>
            </a:tbl>
          </a:graphicData>
        </a:graphic>
      </p:graphicFrame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E41F-6889-482A-AF15-A39353BF18E0}" type="datetime10">
              <a:rPr lang="pt-PT" smtClean="0"/>
              <a:t>05:18</a:t>
            </a:fld>
            <a:endParaRPr lang="pt-PT"/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9</a:t>
            </a:fld>
            <a:endParaRPr lang="pt-PT"/>
          </a:p>
        </p:txBody>
      </p:sp>
      <p:sp>
        <p:nvSpPr>
          <p:cNvPr id="6" name="Rectângulo 5"/>
          <p:cNvSpPr/>
          <p:nvPr/>
        </p:nvSpPr>
        <p:spPr>
          <a:xfrm>
            <a:off x="827584" y="490798"/>
            <a:ext cx="445493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2" indent="-914400"/>
            <a:r>
              <a:rPr lang="pt-PT" sz="2200" b="1" dirty="0" smtClean="0">
                <a:latin typeface="Arial" pitchFamily="34" charset="0"/>
                <a:cs typeface="Arial" pitchFamily="34" charset="0"/>
              </a:rPr>
              <a:t>RESPOSTAS DOS INQUERIDOS</a:t>
            </a:r>
            <a:endParaRPr lang="pt-PT" sz="22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Seta para a esquerda 10"/>
          <p:cNvSpPr/>
          <p:nvPr/>
        </p:nvSpPr>
        <p:spPr>
          <a:xfrm>
            <a:off x="7242158" y="2491469"/>
            <a:ext cx="1002250" cy="29078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14" name="Seta para a esquerda 13"/>
          <p:cNvSpPr/>
          <p:nvPr/>
        </p:nvSpPr>
        <p:spPr>
          <a:xfrm>
            <a:off x="7242158" y="4862081"/>
            <a:ext cx="864096" cy="369331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/>
          </a:p>
        </p:txBody>
      </p:sp>
      <p:sp>
        <p:nvSpPr>
          <p:cNvPr id="4" name="CaixaDeTexto 3"/>
          <p:cNvSpPr txBox="1"/>
          <p:nvPr/>
        </p:nvSpPr>
        <p:spPr>
          <a:xfrm>
            <a:off x="8106254" y="4862081"/>
            <a:ext cx="1037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85%</a:t>
            </a:r>
            <a:endParaRPr lang="pt-PT" dirty="0"/>
          </a:p>
        </p:txBody>
      </p:sp>
      <p:sp>
        <p:nvSpPr>
          <p:cNvPr id="13" name="CaixaDeTexto 12"/>
          <p:cNvSpPr txBox="1"/>
          <p:nvPr/>
        </p:nvSpPr>
        <p:spPr>
          <a:xfrm>
            <a:off x="8244408" y="2476221"/>
            <a:ext cx="10377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/>
              <a:t>80%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7979458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58E04-37E5-4070-874B-CC5857916512}" type="datetime10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04:45</a:t>
            </a:fld>
            <a:endParaRPr lang="pt-PT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10</a:t>
            </a:fld>
            <a:endParaRPr lang="pt-PT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323529" y="476672"/>
            <a:ext cx="84969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>
              <a:spcBef>
                <a:spcPct val="0"/>
              </a:spcBef>
              <a:spcAft>
                <a:spcPts val="1000"/>
              </a:spcAft>
              <a:defRPr/>
            </a:pPr>
            <a:r>
              <a:rPr lang="pt-PT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APRESENTAÇÃO DO </a:t>
            </a:r>
            <a:r>
              <a:rPr lang="pt-PT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NEGÓCIO</a:t>
            </a:r>
            <a:endParaRPr lang="pt-PT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m 4" descr="Descrição: D:\MONOGRAFIA IPRodrigues\Projecto de Simulação Empresarial\trabalho\GRUPO DE 2\Logo CCCV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1683"/>
          <a:stretch/>
        </p:blipFill>
        <p:spPr bwMode="auto">
          <a:xfrm>
            <a:off x="2483767" y="2215943"/>
            <a:ext cx="3960441" cy="1404156"/>
          </a:xfrm>
          <a:prstGeom prst="rect">
            <a:avLst/>
          </a:prstGeom>
          <a:noFill/>
          <a:ln>
            <a:noFill/>
          </a:ln>
        </p:spPr>
      </p:pic>
      <p:pic>
        <p:nvPicPr>
          <p:cNvPr id="11" name="Imagem 10" descr="Descrição: D:\MONOGRAFIA IPRodrigues\Projecto de Simulação Empresarial\trabalho\GRUPO DE 2\Logo CCCV.png"/>
          <p:cNvPicPr/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199"/>
          <a:stretch/>
        </p:blipFill>
        <p:spPr bwMode="auto">
          <a:xfrm>
            <a:off x="2022016" y="3629499"/>
            <a:ext cx="4422192" cy="473757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ângulo 2"/>
          <p:cNvSpPr/>
          <p:nvPr/>
        </p:nvSpPr>
        <p:spPr>
          <a:xfrm>
            <a:off x="323528" y="4290971"/>
            <a:ext cx="900099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pt-PT" sz="2400" b="1" dirty="0" smtClean="0">
                <a:latin typeface="Arial" pitchFamily="34" charset="0"/>
                <a:cs typeface="Arial" pitchFamily="34" charset="0"/>
              </a:rPr>
              <a:t>Ramo </a:t>
            </a:r>
            <a:r>
              <a:rPr lang="pt-PT" sz="2400" b="1" dirty="0">
                <a:latin typeface="Arial" pitchFamily="34" charset="0"/>
                <a:cs typeface="Arial" pitchFamily="34" charset="0"/>
              </a:rPr>
              <a:t>de actividade: </a:t>
            </a:r>
            <a:r>
              <a:rPr lang="pt-PT" sz="2400" dirty="0">
                <a:latin typeface="Arial" pitchFamily="34" charset="0"/>
                <a:cs typeface="Arial" pitchFamily="34" charset="0"/>
              </a:rPr>
              <a:t>Industrial </a:t>
            </a:r>
          </a:p>
          <a:p>
            <a:pPr>
              <a:lnSpc>
                <a:spcPct val="150000"/>
              </a:lnSpc>
            </a:pPr>
            <a:r>
              <a:rPr lang="pt-PT" sz="2400" b="1" dirty="0" smtClean="0">
                <a:latin typeface="Arial" pitchFamily="34" charset="0"/>
                <a:cs typeface="Arial" pitchFamily="34" charset="0"/>
              </a:rPr>
              <a:t>Actividade </a:t>
            </a:r>
            <a:r>
              <a:rPr lang="pt-PT" sz="2400" b="1" dirty="0">
                <a:latin typeface="Arial" pitchFamily="34" charset="0"/>
                <a:cs typeface="Arial" pitchFamily="34" charset="0"/>
              </a:rPr>
              <a:t>Principal: </a:t>
            </a:r>
            <a:r>
              <a:rPr lang="pt-PT" sz="2400" dirty="0">
                <a:latin typeface="Arial" pitchFamily="34" charset="0"/>
                <a:cs typeface="Arial" pitchFamily="34" charset="0"/>
              </a:rPr>
              <a:t>Produção e Distribuição de </a:t>
            </a:r>
            <a:r>
              <a:rPr lang="pt-PT" sz="2400" dirty="0" smtClean="0">
                <a:latin typeface="Arial" pitchFamily="34" charset="0"/>
                <a:cs typeface="Arial" pitchFamily="34" charset="0"/>
              </a:rPr>
              <a:t>Aguardente</a:t>
            </a:r>
          </a:p>
          <a:p>
            <a:pPr>
              <a:lnSpc>
                <a:spcPct val="150000"/>
              </a:lnSpc>
            </a:pPr>
            <a:r>
              <a:rPr lang="pt-PT" sz="2400" dirty="0"/>
              <a:t>“</a:t>
            </a:r>
            <a:r>
              <a:rPr lang="pt-PT" sz="2400" b="1" dirty="0"/>
              <a:t>Primar pela qualidade e não pela quantidade</a:t>
            </a:r>
            <a:r>
              <a:rPr lang="pt-PT" sz="2400" dirty="0"/>
              <a:t>”</a:t>
            </a:r>
            <a:r>
              <a:rPr lang="pt-PT" sz="2400" dirty="0" smtClean="0">
                <a:latin typeface="Arial" pitchFamily="34" charset="0"/>
                <a:cs typeface="Arial" pitchFamily="34" charset="0"/>
              </a:rPr>
              <a:t> </a:t>
            </a:r>
            <a:endParaRPr lang="pt-PT" sz="2400" dirty="0"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689291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993"/>
    </mc:Choice>
    <mc:Fallback xmlns="">
      <p:transition spd="slow" advTm="599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6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6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D97695-5E0D-42A3-AEEB-4F8F6B2EB8F5}" type="datetime10">
              <a:rPr lang="pt-PT" smtClean="0"/>
              <a:t>04:45</a:t>
            </a:fld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11</a:t>
            </a:fld>
            <a:endParaRPr lang="pt-PT"/>
          </a:p>
        </p:txBody>
      </p:sp>
      <p:sp>
        <p:nvSpPr>
          <p:cNvPr id="4" name="Rectângulo 3"/>
          <p:cNvSpPr/>
          <p:nvPr/>
        </p:nvSpPr>
        <p:spPr>
          <a:xfrm>
            <a:off x="395536" y="476672"/>
            <a:ext cx="8208913" cy="168507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500" b="1" dirty="0" smtClean="0">
                <a:latin typeface="Arial" pitchFamily="34" charset="0"/>
                <a:cs typeface="Arial" pitchFamily="34" charset="0"/>
              </a:rPr>
              <a:t>Visão</a:t>
            </a:r>
            <a:r>
              <a:rPr lang="pt-PT" sz="2500" dirty="0" smtClean="0">
                <a:latin typeface="Arial" pitchFamily="34" charset="0"/>
                <a:cs typeface="Arial" pitchFamily="34" charset="0"/>
              </a:rPr>
              <a:t> 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200" dirty="0" smtClean="0">
                <a:latin typeface="Arial" pitchFamily="34" charset="0"/>
                <a:cs typeface="Arial" pitchFamily="34" charset="0"/>
              </a:rPr>
              <a:t>Tornar-se </a:t>
            </a:r>
            <a:r>
              <a:rPr lang="pt-PT" sz="2200" dirty="0">
                <a:latin typeface="Arial" pitchFamily="34" charset="0"/>
                <a:cs typeface="Arial" pitchFamily="34" charset="0"/>
              </a:rPr>
              <a:t>referência em termos de qualidade na produção e distribuição de aguardente em Cabo Verde.</a:t>
            </a:r>
          </a:p>
        </p:txBody>
      </p:sp>
      <p:sp>
        <p:nvSpPr>
          <p:cNvPr id="7" name="Rectângulo 6"/>
          <p:cNvSpPr/>
          <p:nvPr/>
        </p:nvSpPr>
        <p:spPr>
          <a:xfrm>
            <a:off x="439690" y="2348880"/>
            <a:ext cx="8294042" cy="20005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500" b="1" dirty="0" smtClean="0">
                <a:latin typeface="Arial" pitchFamily="34" charset="0"/>
                <a:cs typeface="Arial" pitchFamily="34" charset="0"/>
              </a:rPr>
              <a:t>Missão: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200" dirty="0" smtClean="0">
                <a:latin typeface="Arial" pitchFamily="34" charset="0"/>
                <a:cs typeface="Arial" pitchFamily="34" charset="0"/>
              </a:rPr>
              <a:t>Produzir </a:t>
            </a:r>
            <a:r>
              <a:rPr lang="pt-PT" sz="2200" dirty="0">
                <a:latin typeface="Arial" pitchFamily="34" charset="0"/>
                <a:cs typeface="Arial" pitchFamily="34" charset="0"/>
              </a:rPr>
              <a:t>aguardente com alta </a:t>
            </a:r>
            <a:r>
              <a:rPr lang="pt-PT" sz="2200" dirty="0" smtClean="0">
                <a:latin typeface="Arial" pitchFamily="34" charset="0"/>
                <a:cs typeface="Arial" pitchFamily="34" charset="0"/>
              </a:rPr>
              <a:t>qualidade, assegurando </a:t>
            </a:r>
            <a:r>
              <a:rPr lang="pt-PT" sz="2200" dirty="0">
                <a:latin typeface="Arial" pitchFamily="34" charset="0"/>
                <a:cs typeface="Arial" pitchFamily="34" charset="0"/>
              </a:rPr>
              <a:t>aos clientes um padrão de qualidade contínuo e firme nos produtos.</a:t>
            </a:r>
          </a:p>
        </p:txBody>
      </p:sp>
      <p:sp>
        <p:nvSpPr>
          <p:cNvPr id="8" name="Rectângulo 7"/>
          <p:cNvSpPr/>
          <p:nvPr/>
        </p:nvSpPr>
        <p:spPr>
          <a:xfrm>
            <a:off x="464037" y="4365104"/>
            <a:ext cx="8269695" cy="149271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500" b="1" dirty="0" smtClean="0">
                <a:latin typeface="Arial" pitchFamily="34" charset="0"/>
                <a:cs typeface="Arial" pitchFamily="34" charset="0"/>
              </a:rPr>
              <a:t>Objectivos</a:t>
            </a: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200" dirty="0" smtClean="0">
                <a:latin typeface="Arial" pitchFamily="34" charset="0"/>
                <a:cs typeface="Arial" pitchFamily="34" charset="0"/>
              </a:rPr>
              <a:t>Ser </a:t>
            </a:r>
            <a:r>
              <a:rPr lang="pt-PT" sz="2200" dirty="0">
                <a:latin typeface="Arial" pitchFamily="34" charset="0"/>
                <a:cs typeface="Arial" pitchFamily="34" charset="0"/>
              </a:rPr>
              <a:t>reconhecido em termos da qualidade </a:t>
            </a:r>
            <a:endParaRPr lang="pt-PT" sz="2200" dirty="0" smtClean="0">
              <a:latin typeface="Arial" pitchFamily="34" charset="0"/>
              <a:cs typeface="Arial" pitchFamily="34" charset="0"/>
            </a:endParaRPr>
          </a:p>
          <a:p>
            <a:pPr marL="342900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200" dirty="0">
                <a:latin typeface="Arial" pitchFamily="34" charset="0"/>
                <a:cs typeface="Arial" pitchFamily="34" charset="0"/>
              </a:rPr>
              <a:t>R</a:t>
            </a:r>
            <a:r>
              <a:rPr lang="pt-PT" sz="2200" dirty="0" smtClean="0">
                <a:latin typeface="Arial" pitchFamily="34" charset="0"/>
                <a:cs typeface="Arial" pitchFamily="34" charset="0"/>
              </a:rPr>
              <a:t>ecuperar </a:t>
            </a:r>
            <a:r>
              <a:rPr lang="pt-PT" sz="2200" dirty="0">
                <a:latin typeface="Arial" pitchFamily="34" charset="0"/>
                <a:cs typeface="Arial" pitchFamily="34" charset="0"/>
              </a:rPr>
              <a:t>o capital </a:t>
            </a:r>
            <a:r>
              <a:rPr lang="pt-PT" sz="2200" dirty="0" smtClean="0">
                <a:latin typeface="Arial" pitchFamily="34" charset="0"/>
                <a:cs typeface="Arial" pitchFamily="34" charset="0"/>
              </a:rPr>
              <a:t>investido</a:t>
            </a:r>
            <a:endParaRPr lang="pt-PT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3922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A3F88A-ACB9-4572-8908-2A7BF73A8DCB}" type="datetime10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04:45</a:t>
            </a:fld>
            <a:endParaRPr lang="pt-PT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12</a:t>
            </a:fld>
            <a:endParaRPr lang="pt-PT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451558" y="498373"/>
            <a:ext cx="36004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pt-PT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PRODUTO</a:t>
            </a:r>
            <a:endParaRPr lang="pt-PT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5" name="Imagem 4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726" b="10954"/>
          <a:stretch>
            <a:fillRect/>
          </a:stretch>
        </p:blipFill>
        <p:spPr bwMode="auto">
          <a:xfrm>
            <a:off x="473046" y="1186743"/>
            <a:ext cx="4129824" cy="2368530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Rectângulo 5"/>
          <p:cNvSpPr/>
          <p:nvPr/>
        </p:nvSpPr>
        <p:spPr>
          <a:xfrm>
            <a:off x="500557" y="3555273"/>
            <a:ext cx="8302624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Fonte: </a:t>
            </a:r>
            <a:r>
              <a:rPr lang="pt-PT" sz="1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Desenhado pelo autor no Adobe Photoshop CS5 </a:t>
            </a:r>
            <a:r>
              <a:rPr lang="pt-PT" sz="10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Extended</a:t>
            </a:r>
            <a:r>
              <a:rPr lang="pt-PT" sz="1000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 - </a:t>
            </a:r>
            <a:r>
              <a:rPr lang="pt-PT" sz="1000" dirty="0" err="1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Portable</a:t>
            </a:r>
            <a:endParaRPr lang="pt-PT" sz="1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  <a:p>
            <a:r>
              <a:rPr lang="pt-PT" sz="1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pt-PT" sz="1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</a:br>
            <a:endParaRPr lang="pt-PT" sz="1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Imagem 8"/>
          <p:cNvPicPr/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7771" y="1186743"/>
            <a:ext cx="3676364" cy="2368530"/>
          </a:xfrm>
          <a:prstGeom prst="rect">
            <a:avLst/>
          </a:prstGeom>
          <a:noFill/>
          <a:ln>
            <a:noFill/>
          </a:ln>
        </p:spPr>
      </p:pic>
      <p:sp>
        <p:nvSpPr>
          <p:cNvPr id="10" name="Rectângulo 9"/>
          <p:cNvSpPr/>
          <p:nvPr/>
        </p:nvSpPr>
        <p:spPr>
          <a:xfrm>
            <a:off x="5159648" y="3555273"/>
            <a:ext cx="2042257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0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Fonte: </a:t>
            </a:r>
            <a:r>
              <a:rPr lang="pt-PT" sz="1000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Elaborado pelo autor</a:t>
            </a:r>
            <a:endParaRPr lang="pt-PT" sz="1000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1" name="Rectângulo 10"/>
          <p:cNvSpPr/>
          <p:nvPr/>
        </p:nvSpPr>
        <p:spPr>
          <a:xfrm>
            <a:off x="5121814" y="367226"/>
            <a:ext cx="363654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Preferência de formato da embalagem </a:t>
            </a:r>
            <a:endParaRPr lang="pt-PT" dirty="0">
              <a:solidFill>
                <a:prstClr val="black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0626" y="4438980"/>
            <a:ext cx="3664487" cy="21113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3" name="Rectângulo 12"/>
          <p:cNvSpPr/>
          <p:nvPr/>
        </p:nvSpPr>
        <p:spPr>
          <a:xfrm>
            <a:off x="3722660" y="3930478"/>
            <a:ext cx="203773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571500" indent="-571500">
              <a:buFont typeface="Wingdings" pitchFamily="2" charset="2"/>
              <a:buChar char="v"/>
            </a:pPr>
            <a:r>
              <a:rPr lang="pt-PT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PREÇO</a:t>
            </a:r>
            <a:endParaRPr lang="pt-PT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623653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116"/>
    </mc:Choice>
    <mc:Fallback xmlns="">
      <p:transition spd="slow" advTm="12011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F51AF7-3B57-47F0-A918-9F27BDAAD7C5}" type="datetime10">
              <a:rPr lang="pt-PT" smtClean="0"/>
              <a:t>04:56</a:t>
            </a:fld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13</a:t>
            </a:fld>
            <a:endParaRPr lang="pt-PT"/>
          </a:p>
        </p:txBody>
      </p:sp>
      <p:sp>
        <p:nvSpPr>
          <p:cNvPr id="4" name="Rectângulo 3"/>
          <p:cNvSpPr/>
          <p:nvPr/>
        </p:nvSpPr>
        <p:spPr>
          <a:xfrm>
            <a:off x="467544" y="378242"/>
            <a:ext cx="66967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fontAlgn="base">
              <a:spcBef>
                <a:spcPct val="0"/>
              </a:spcBef>
              <a:spcAft>
                <a:spcPts val="1000"/>
              </a:spcAft>
              <a:defRPr/>
            </a:pPr>
            <a:r>
              <a:rPr lang="pt-PT" sz="2800" b="1" dirty="0" smtClean="0">
                <a:latin typeface="Arial" pitchFamily="34" charset="0"/>
                <a:cs typeface="Arial" pitchFamily="34" charset="0"/>
              </a:rPr>
              <a:t>Plano </a:t>
            </a:r>
            <a:r>
              <a:rPr lang="pt-PT" sz="2800" b="1" dirty="0">
                <a:latin typeface="Arial" pitchFamily="34" charset="0"/>
                <a:cs typeface="Arial" pitchFamily="34" charset="0"/>
              </a:rPr>
              <a:t>de </a:t>
            </a:r>
            <a:r>
              <a:rPr lang="pt-PT" sz="2800" b="1" dirty="0" smtClean="0">
                <a:latin typeface="Arial" pitchFamily="34" charset="0"/>
                <a:cs typeface="Arial" pitchFamily="34" charset="0"/>
              </a:rPr>
              <a:t>investimento</a:t>
            </a:r>
            <a:endParaRPr lang="pt-PT" sz="28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4479094"/>
              </p:ext>
            </p:extLst>
          </p:nvPr>
        </p:nvGraphicFramePr>
        <p:xfrm>
          <a:off x="1547664" y="901462"/>
          <a:ext cx="6480720" cy="5606415"/>
        </p:xfrm>
        <a:graphic>
          <a:graphicData uri="http://schemas.openxmlformats.org/drawingml/2006/table">
            <a:tbl>
              <a:tblPr/>
              <a:tblGrid>
                <a:gridCol w="3438324"/>
                <a:gridCol w="890839"/>
                <a:gridCol w="1109641"/>
                <a:gridCol w="1041916"/>
              </a:tblGrid>
              <a:tr h="248830">
                <a:tc gridSpan="2">
                  <a:txBody>
                    <a:bodyPr/>
                    <a:lstStyle/>
                    <a:p>
                      <a:pPr algn="ctr" fontAlgn="b"/>
                      <a:r>
                        <a:rPr lang="pt-PT" sz="2000" b="1" i="0" u="none" strike="noStrike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PT" sz="2000" b="1" i="0" u="none" strike="noStrike">
                          <a:effectLst/>
                          <a:latin typeface="Times New Roman"/>
                        </a:rPr>
                        <a:t>Ano 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PT" sz="2000" b="1" i="0" u="none" strike="noStrike">
                          <a:effectLst/>
                          <a:latin typeface="Times New Roman"/>
                        </a:rPr>
                        <a:t>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2000" b="1" i="0" u="none" strike="noStrike">
                          <a:effectLst/>
                          <a:latin typeface="Times New Roman"/>
                        </a:rPr>
                        <a:t> 1.Activo Intangíveis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20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20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20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Estudos e projectos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100.000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Software Informático/Gestão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70.000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Despesas de Constituição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10.600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Capacitação do Pessoal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50.000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Divulgação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25.000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265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PT" sz="2000" b="1" i="0" u="none" strike="noStrike">
                          <a:effectLst/>
                          <a:latin typeface="Times New Roman"/>
                        </a:rPr>
                        <a:t>SUB-TOTAL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2000" b="1" i="0" u="none" strike="noStrike">
                          <a:effectLst/>
                          <a:latin typeface="Times New Roman"/>
                        </a:rPr>
                        <a:t>255.600 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2000" b="1" i="0" u="none" strike="noStrike">
                          <a:effectLst/>
                          <a:latin typeface="Tahoma"/>
                        </a:rPr>
                        <a:t>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  <a:tr h="262654">
                <a:tc>
                  <a:txBody>
                    <a:bodyPr/>
                    <a:lstStyle/>
                    <a:p>
                      <a:pPr algn="l" fontAlgn="b"/>
                      <a:r>
                        <a:rPr lang="pt-PT" sz="2000" b="1" i="0" u="none" strike="noStrike">
                          <a:effectLst/>
                          <a:latin typeface="Times New Roman"/>
                        </a:rPr>
                        <a:t>2. Activo Fixos Tangíveis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20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20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20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Terrenos e Recursos Naturais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700.000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Adaptação do espaço físico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800.000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Equipamento Básico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879.850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Ferramentas e utensílios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615.350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Equipamento de Informática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50.000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Equipamento Administrativos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150.000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48830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Equipamento de transporte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2.300.000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solidFill>
                            <a:srgbClr val="0000FF"/>
                          </a:solidFill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62654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PT" sz="2000" b="1" i="0" u="none" strike="noStrike">
                          <a:effectLst/>
                          <a:latin typeface="Times New Roman"/>
                        </a:rPr>
                        <a:t>SUB-TOTAL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2000" b="1" i="0" u="none" strike="noStrike">
                          <a:effectLst/>
                          <a:latin typeface="Times New Roman"/>
                        </a:rPr>
                        <a:t>5.495.200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2000" b="1" i="0" u="none" strike="noStrike">
                          <a:effectLst/>
                          <a:latin typeface="Tahoma"/>
                        </a:rPr>
                        <a:t>94%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  <a:tr h="27647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PT" sz="2000" b="1" i="0" u="none" strike="noStrike" dirty="0">
                          <a:effectLst/>
                          <a:latin typeface="Times New Roman"/>
                        </a:rPr>
                        <a:t>Investimento em </a:t>
                      </a:r>
                      <a:r>
                        <a:rPr lang="pt-PT" sz="2000" b="1" i="0" u="none" strike="noStrike" dirty="0" smtClean="0">
                          <a:effectLst/>
                          <a:latin typeface="Times New Roman"/>
                        </a:rPr>
                        <a:t>Fundo </a:t>
                      </a:r>
                      <a:r>
                        <a:rPr lang="pt-PT" sz="2000" b="1" i="0" u="none" strike="noStrike" dirty="0">
                          <a:effectLst/>
                          <a:latin typeface="Times New Roman"/>
                        </a:rPr>
                        <a:t>de Maneio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2000" b="1" i="0" u="none" strike="noStrike">
                          <a:effectLst/>
                          <a:latin typeface="Times New Roman"/>
                        </a:rPr>
                        <a:t>100.000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2000" b="1" i="0" u="none" strike="noStrike">
                          <a:effectLst/>
                          <a:latin typeface="Tahoma"/>
                        </a:rPr>
                        <a:t>2%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  <a:tr h="276478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pt-PT" sz="2000" b="1" i="0" u="none" strike="noStrike">
                          <a:effectLst/>
                          <a:latin typeface="Times New Roman"/>
                        </a:rPr>
                        <a:t>TOTAL INVESTIMENTO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2000" b="1" i="0" u="none" strike="noStrike">
                          <a:effectLst/>
                          <a:latin typeface="Times New Roman"/>
                        </a:rPr>
                        <a:t>5.850.800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2000" b="1" i="0" u="none" strike="noStrike" dirty="0">
                          <a:effectLst/>
                          <a:latin typeface="Tahoma"/>
                        </a:rPr>
                        <a:t>100%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5195662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DAC314A-BE8F-497F-BC1D-7CFF0A4A0F6C}" type="datetime10">
              <a:rPr lang="pt-PT" smtClean="0"/>
              <a:t>04:45</a:t>
            </a:fld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>
                <a:solidFill>
                  <a:prstClr val="black">
                    <a:lumMod val="65000"/>
                    <a:lumOff val="35000"/>
                  </a:prstClr>
                </a:solidFill>
              </a:rPr>
              <a:pPr/>
              <a:t>14</a:t>
            </a:fld>
            <a:endParaRPr lang="pt-PT">
              <a:solidFill>
                <a:prstClr val="black">
                  <a:lumMod val="65000"/>
                  <a:lumOff val="35000"/>
                </a:prstClr>
              </a:solidFill>
            </a:endParaRPr>
          </a:p>
        </p:txBody>
      </p:sp>
      <p:sp>
        <p:nvSpPr>
          <p:cNvPr id="4" name="Rectângulo 3"/>
          <p:cNvSpPr/>
          <p:nvPr/>
        </p:nvSpPr>
        <p:spPr>
          <a:xfrm>
            <a:off x="251520" y="332656"/>
            <a:ext cx="669674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lvl="2" fontAlgn="base">
              <a:spcBef>
                <a:spcPct val="0"/>
              </a:spcBef>
              <a:spcAft>
                <a:spcPts val="1000"/>
              </a:spcAft>
              <a:defRPr/>
            </a:pPr>
            <a:r>
              <a:rPr lang="pt-PT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Plano </a:t>
            </a:r>
            <a:r>
              <a:rPr lang="pt-PT" sz="2800" b="1" dirty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de </a:t>
            </a:r>
            <a:r>
              <a:rPr lang="pt-PT" sz="2800" b="1" dirty="0" smtClean="0">
                <a:solidFill>
                  <a:prstClr val="black"/>
                </a:solidFill>
                <a:latin typeface="Arial" pitchFamily="34" charset="0"/>
                <a:cs typeface="Arial" pitchFamily="34" charset="0"/>
              </a:rPr>
              <a:t>exploração</a:t>
            </a:r>
            <a:endParaRPr lang="pt-PT" sz="2800" b="1" dirty="0">
              <a:solidFill>
                <a:prstClr val="black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9" name="Picture 8" descr="C:\Fabrica\Meus documentos\FOTOS DE TODOS OS ALAMBIQUES 333\BARIS E TONEIS\CCCCCCCCCCCCCCCCCCCCCCCC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77880" y="476672"/>
            <a:ext cx="1724868" cy="17941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Imagem 11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7915" y="2708920"/>
            <a:ext cx="1574833" cy="2398853"/>
          </a:xfrm>
          <a:prstGeom prst="rect">
            <a:avLst/>
          </a:prstGeom>
          <a:noFill/>
          <a:ln>
            <a:noFill/>
          </a:ln>
        </p:spPr>
      </p:pic>
      <p:graphicFrame>
        <p:nvGraphicFramePr>
          <p:cNvPr id="13" name="Diagrama 12"/>
          <p:cNvGraphicFramePr/>
          <p:nvPr>
            <p:extLst>
              <p:ext uri="{D42A27DB-BD31-4B8C-83A1-F6EECF244321}">
                <p14:modId xmlns:p14="http://schemas.microsoft.com/office/powerpoint/2010/main" val="2423574155"/>
              </p:ext>
            </p:extLst>
          </p:nvPr>
        </p:nvGraphicFramePr>
        <p:xfrm>
          <a:off x="395535" y="2824658"/>
          <a:ext cx="4322333" cy="22191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14" name="Seta em curva 13"/>
          <p:cNvSpPr/>
          <p:nvPr/>
        </p:nvSpPr>
        <p:spPr>
          <a:xfrm>
            <a:off x="3377101" y="1123719"/>
            <a:ext cx="1467967" cy="1646990"/>
          </a:xfrm>
          <a:prstGeom prst="bentArrow">
            <a:avLst>
              <a:gd name="adj1" fmla="val 25000"/>
              <a:gd name="adj2" fmla="val 25000"/>
              <a:gd name="adj3" fmla="val 25000"/>
              <a:gd name="adj4" fmla="val 41334"/>
            </a:avLst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black"/>
              </a:solidFill>
            </a:endParaRPr>
          </a:p>
        </p:txBody>
      </p:sp>
      <p:sp>
        <p:nvSpPr>
          <p:cNvPr id="16" name="Seta para a direita 15"/>
          <p:cNvSpPr/>
          <p:nvPr/>
        </p:nvSpPr>
        <p:spPr>
          <a:xfrm>
            <a:off x="4828889" y="4279765"/>
            <a:ext cx="469984" cy="432328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17" name="Rectângulo 16"/>
          <p:cNvSpPr/>
          <p:nvPr/>
        </p:nvSpPr>
        <p:spPr>
          <a:xfrm>
            <a:off x="5177880" y="5114321"/>
            <a:ext cx="2331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Fonte: Desenhado pelo </a:t>
            </a:r>
            <a:r>
              <a:rPr lang="pt-PT" sz="1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pt-PT" sz="1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PT" sz="1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pt-PT" sz="1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" name="Rectângulo 17"/>
          <p:cNvSpPr/>
          <p:nvPr/>
        </p:nvSpPr>
        <p:spPr>
          <a:xfrm>
            <a:off x="4048022" y="2270792"/>
            <a:ext cx="3201305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sz="900" b="1" dirty="0" smtClean="0">
                <a:solidFill>
                  <a:srgbClr val="000000"/>
                </a:solidFill>
                <a:latin typeface="Verdana" pitchFamily="34" charset="0"/>
              </a:rPr>
              <a:t>Fonte: www.alambiquessantaefigenia.com.br</a:t>
            </a:r>
            <a:endParaRPr lang="pt-PT" sz="900" dirty="0">
              <a:solidFill>
                <a:prstClr val="black"/>
              </a:solidFill>
            </a:endParaRPr>
          </a:p>
        </p:txBody>
      </p:sp>
      <p:pic>
        <p:nvPicPr>
          <p:cNvPr id="11" name="Imagem 10"/>
          <p:cNvPicPr/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644" y="371856"/>
            <a:ext cx="1348820" cy="2398853"/>
          </a:xfrm>
          <a:prstGeom prst="rect">
            <a:avLst/>
          </a:prstGeom>
          <a:noFill/>
          <a:ln>
            <a:noFill/>
          </a:ln>
        </p:spPr>
      </p:pic>
      <p:sp>
        <p:nvSpPr>
          <p:cNvPr id="15" name="Seta para a direita 14"/>
          <p:cNvSpPr/>
          <p:nvPr/>
        </p:nvSpPr>
        <p:spPr>
          <a:xfrm>
            <a:off x="6929660" y="1217939"/>
            <a:ext cx="469984" cy="432328"/>
          </a:xfrm>
          <a:prstGeom prst="rightArrow">
            <a:avLst/>
          </a:prstGeom>
          <a:solidFill>
            <a:srgbClr val="0070C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prstClr val="white"/>
              </a:solidFill>
            </a:endParaRPr>
          </a:p>
        </p:txBody>
      </p:sp>
      <p:sp>
        <p:nvSpPr>
          <p:cNvPr id="19" name="Rectângulo 18"/>
          <p:cNvSpPr/>
          <p:nvPr/>
        </p:nvSpPr>
        <p:spPr>
          <a:xfrm>
            <a:off x="6812808" y="2737702"/>
            <a:ext cx="233119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1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Fonte: Desenhado pelo </a:t>
            </a:r>
            <a:r>
              <a:rPr lang="pt-PT" sz="12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>autor</a:t>
            </a:r>
            <a:r>
              <a:rPr lang="pt-PT" sz="1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pt-PT" sz="12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</a:rPr>
            </a:br>
            <a:endParaRPr lang="pt-PT" sz="12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CaixaDeTexto 2"/>
          <p:cNvSpPr txBox="1"/>
          <p:nvPr/>
        </p:nvSpPr>
        <p:spPr>
          <a:xfrm>
            <a:off x="8748464" y="116632"/>
            <a:ext cx="288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hlinkClick r:id="rId12" action="ppaction://hlinksldjump"/>
              </a:rPr>
              <a:t>.</a:t>
            </a:r>
            <a:endParaRPr lang="pt-PT" dirty="0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882503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3906"/>
    </mc:Choice>
    <mc:Fallback xmlns="">
      <p:transition spd="slow" advTm="5390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3" grpId="0">
        <p:bldAsOne/>
      </p:bldGraphic>
      <p:bldP spid="14" grpId="0" animBg="1"/>
      <p:bldP spid="16" grpId="0" animBg="1"/>
      <p:bldP spid="17" grpId="0"/>
      <p:bldP spid="18" grpId="0"/>
      <p:bldP spid="15" grpId="0" animBg="1"/>
      <p:bldP spid="1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E41F-6889-482A-AF15-A39353BF18E0}" type="datetime10">
              <a:rPr lang="pt-PT" smtClean="0"/>
              <a:t>04:45</a:t>
            </a:fld>
            <a:endParaRPr lang="pt-PT"/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15</a:t>
            </a:fld>
            <a:endParaRPr lang="pt-PT"/>
          </a:p>
        </p:txBody>
      </p:sp>
      <p:graphicFrame>
        <p:nvGraphicFramePr>
          <p:cNvPr id="6" name="Tabel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25302134"/>
              </p:ext>
            </p:extLst>
          </p:nvPr>
        </p:nvGraphicFramePr>
        <p:xfrm>
          <a:off x="395536" y="1340768"/>
          <a:ext cx="8158607" cy="2160240"/>
        </p:xfrm>
        <a:graphic>
          <a:graphicData uri="http://schemas.openxmlformats.org/drawingml/2006/table">
            <a:tbl>
              <a:tblPr/>
              <a:tblGrid>
                <a:gridCol w="1944216"/>
                <a:gridCol w="499391"/>
                <a:gridCol w="1143000"/>
                <a:gridCol w="1143000"/>
                <a:gridCol w="1143000"/>
                <a:gridCol w="1143000"/>
                <a:gridCol w="1143000"/>
              </a:tblGrid>
              <a:tr h="340791"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 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PT" sz="1800" b="1" i="0" u="none" strike="noStrike" dirty="0">
                          <a:effectLst/>
                          <a:latin typeface="Times New Roman"/>
                        </a:rPr>
                        <a:t>Ano 1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PT" sz="1800" b="1" i="0" u="none" strike="noStrike" dirty="0">
                          <a:effectLst/>
                          <a:latin typeface="Times New Roman"/>
                        </a:rPr>
                        <a:t>Ano 2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PT" sz="1800" b="1" i="0" u="none" strike="noStrike">
                          <a:effectLst/>
                          <a:latin typeface="Times New Roman"/>
                        </a:rPr>
                        <a:t>Ano 3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PT" sz="1800" b="1" i="0" u="none" strike="noStrike" dirty="0">
                          <a:effectLst/>
                          <a:latin typeface="Times New Roman"/>
                        </a:rPr>
                        <a:t>Ano 4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pt-PT" sz="1800" b="1" i="0" u="none" strike="noStrike" dirty="0">
                          <a:effectLst/>
                          <a:latin typeface="Times New Roman"/>
                        </a:rPr>
                        <a:t>Ano 5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  <a:tr h="379285">
                <a:tc gridSpan="2"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Volume de Negócios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19.905.600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26.774.592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27.538.518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28.325.361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29.135.810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17782">
                <a:tc gridSpan="2"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Margem Bruta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4.468.080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6.306.722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6.485.239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6.669.111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6.858.500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84271">
                <a:tc gridSpan="2">
                  <a:txBody>
                    <a:bodyPr/>
                    <a:lstStyle/>
                    <a:p>
                      <a:pPr algn="l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EBITDA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1.257.720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3.000.051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3.079.368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3.161.064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3.245.212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0079">
                <a:tc gridSpan="2">
                  <a:txBody>
                    <a:bodyPr/>
                    <a:lstStyle/>
                    <a:p>
                      <a:pPr algn="l" fontAlgn="b"/>
                      <a:r>
                        <a:rPr lang="pt-PT" sz="1800" b="1" i="0" u="none" strike="noStrike" dirty="0">
                          <a:effectLst/>
                          <a:latin typeface="Times New Roman"/>
                        </a:rPr>
                        <a:t>RAI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-149.922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1.697.301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1.854.699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2.097.712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2.447.339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88032">
                <a:tc gridSpan="2">
                  <a:txBody>
                    <a:bodyPr/>
                    <a:lstStyle/>
                    <a:p>
                      <a:pPr algn="l" fontAlgn="b"/>
                      <a:r>
                        <a:rPr lang="pt-PT" sz="1800" b="1" i="0" u="none" strike="noStrike" dirty="0" smtClean="0">
                          <a:effectLst/>
                          <a:latin typeface="Times New Roman"/>
                        </a:rPr>
                        <a:t>R.LIQUIDO </a:t>
                      </a:r>
                      <a:endParaRPr lang="pt-PT" sz="1800" b="1" i="0" u="none" strike="noStrike" dirty="0">
                        <a:effectLst/>
                        <a:latin typeface="Times New Roman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pt-PT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-149.922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1.697.301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1.854.699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>
                          <a:effectLst/>
                          <a:latin typeface="Times New Roman"/>
                        </a:rPr>
                        <a:t>2.097.712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pt-PT" sz="1800" b="0" i="0" u="none" strike="noStrike" dirty="0">
                          <a:effectLst/>
                          <a:latin typeface="Times New Roman"/>
                        </a:rPr>
                        <a:t>2.447.339 </a:t>
                      </a:r>
                    </a:p>
                  </a:txBody>
                  <a:tcPr marL="0" marR="0" marT="0" marB="0" anchor="b">
                    <a:lnL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5400" cap="flat" cmpd="dbl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8" name="Rectângulo 7"/>
          <p:cNvSpPr/>
          <p:nvPr/>
        </p:nvSpPr>
        <p:spPr>
          <a:xfrm>
            <a:off x="395536" y="538288"/>
            <a:ext cx="626469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sz="2400" b="1" dirty="0">
                <a:latin typeface="Arial" pitchFamily="34" charset="0"/>
                <a:cs typeface="Arial" pitchFamily="34" charset="0"/>
              </a:rPr>
              <a:t>Demonstração dos resultados previsional</a:t>
            </a:r>
          </a:p>
        </p:txBody>
      </p:sp>
      <p:sp>
        <p:nvSpPr>
          <p:cNvPr id="9" name="Seta curvada à direita 8"/>
          <p:cNvSpPr/>
          <p:nvPr/>
        </p:nvSpPr>
        <p:spPr>
          <a:xfrm>
            <a:off x="47238" y="3284984"/>
            <a:ext cx="288032" cy="801380"/>
          </a:xfrm>
          <a:prstGeom prst="curv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PT">
              <a:solidFill>
                <a:schemeClr val="tx1"/>
              </a:solidFill>
            </a:endParaRPr>
          </a:p>
        </p:txBody>
      </p:sp>
      <p:sp>
        <p:nvSpPr>
          <p:cNvPr id="10" name="CaixaDeTexto 9"/>
          <p:cNvSpPr txBox="1"/>
          <p:nvPr/>
        </p:nvSpPr>
        <p:spPr>
          <a:xfrm>
            <a:off x="395536" y="3901698"/>
            <a:ext cx="77048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b="1" dirty="0" smtClean="0">
                <a:latin typeface="Arial" pitchFamily="34" charset="0"/>
                <a:cs typeface="Arial" pitchFamily="34" charset="0"/>
              </a:rPr>
              <a:t>Artigo 59º do decreto-legislativo nº13/2010 de 8 de Novembro</a:t>
            </a:r>
            <a:endParaRPr lang="pt-PT" b="1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3315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4F8CD2-B53B-486B-904F-2983FBF045C2}" type="datetime10">
              <a:rPr lang="pt-PT" smtClean="0"/>
              <a:t>04:45</a:t>
            </a:fld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16</a:t>
            </a:fld>
            <a:endParaRPr lang="pt-PT"/>
          </a:p>
        </p:txBody>
      </p:sp>
      <p:sp>
        <p:nvSpPr>
          <p:cNvPr id="3" name="Rectângulo 2"/>
          <p:cNvSpPr/>
          <p:nvPr/>
        </p:nvSpPr>
        <p:spPr>
          <a:xfrm>
            <a:off x="323528" y="347298"/>
            <a:ext cx="4028667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b="1" dirty="0">
                <a:latin typeface="Arial" pitchFamily="34" charset="0"/>
                <a:cs typeface="Arial" pitchFamily="34" charset="0"/>
              </a:rPr>
              <a:t>Indicadores de viabilidade</a:t>
            </a:r>
          </a:p>
        </p:txBody>
      </p:sp>
      <p:graphicFrame>
        <p:nvGraphicFramePr>
          <p:cNvPr id="4" name="Tabe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7543927"/>
              </p:ext>
            </p:extLst>
          </p:nvPr>
        </p:nvGraphicFramePr>
        <p:xfrm>
          <a:off x="467544" y="808963"/>
          <a:ext cx="8366446" cy="5157227"/>
        </p:xfrm>
        <a:graphic>
          <a:graphicData uri="http://schemas.openxmlformats.org/drawingml/2006/table">
            <a:tbl>
              <a:tblPr firstRow="1" firstCol="1" bandRow="1"/>
              <a:tblGrid>
                <a:gridCol w="2107660"/>
                <a:gridCol w="1075992"/>
                <a:gridCol w="1075992"/>
                <a:gridCol w="1075992"/>
                <a:gridCol w="1010270"/>
                <a:gridCol w="1010270"/>
                <a:gridCol w="1010270"/>
              </a:tblGrid>
              <a:tr h="33633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pt-PT" sz="1400" b="1" dirty="0">
                          <a:solidFill>
                            <a:srgbClr val="0000D4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 0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 1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 2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 3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 4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 5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  <a:tr h="691690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en-US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Free Cash </a:t>
                      </a:r>
                      <a:r>
                        <a:rPr lang="en-US" sz="1400" b="1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Flow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-5.850.800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739.367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2.736.258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3.054.441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3.135.389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3.218.767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</a:tr>
              <a:tr h="345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WACC 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  <a:hlinkClick r:id="rId3" action="ppaction://hlinksldjump"/>
                        </a:rPr>
                        <a:t>9,33%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5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Factor de actualização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0,89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0,79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0,70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0,62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0,55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12533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Fluxos actualizados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2">
                          <a:lumMod val="9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-5.850.800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654.987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2.153.185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2.135.878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1.940.006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1.768.931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Fluxo Acumulado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-5.850.800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-5.195.813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-3.042.628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-906.750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1.033.257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2.802.187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45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VAL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616.884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333399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333399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333399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45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333399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333399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333399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45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IR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1,11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45846">
                <a:tc>
                  <a:txBody>
                    <a:bodyPr/>
                    <a:lstStyle/>
                    <a:p>
                      <a:pPr algn="l"/>
                      <a:endParaRPr lang="pt-PT" sz="140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45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TIR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13,29%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  <a:tr h="345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pt-PT" sz="1400" dirty="0"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5846"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Pay Back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4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chemeClr val="bg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b="1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Anos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ctr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38DD5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 w="12700" cap="flat" cmpd="sng" algn="ctr">
                      <a:solidFill>
                        <a:srgbClr val="C0C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1400" dirty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Times New Roman"/>
                          <a:cs typeface="Arial" pitchFamily="34" charset="0"/>
                        </a:rPr>
                        <a:t> </a:t>
                      </a:r>
                      <a:endParaRPr lang="pt-PT" sz="14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44450" marR="4445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31930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6695184-E5EC-42FB-92C1-F9FA6A930561}" type="datetime10">
              <a:rPr lang="pt-PT" smtClean="0"/>
              <a:t>04:45</a:t>
            </a:fld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17</a:t>
            </a:fld>
            <a:endParaRPr lang="pt-PT"/>
          </a:p>
        </p:txBody>
      </p:sp>
      <p:sp>
        <p:nvSpPr>
          <p:cNvPr id="4" name="CaixaDeTexto 3"/>
          <p:cNvSpPr txBox="1"/>
          <p:nvPr/>
        </p:nvSpPr>
        <p:spPr>
          <a:xfrm>
            <a:off x="611560" y="437948"/>
            <a:ext cx="2592288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2400" b="1" dirty="0" smtClean="0">
                <a:latin typeface="Times New Roman" pitchFamily="18" charset="0"/>
                <a:cs typeface="Times New Roman" pitchFamily="18" charset="0"/>
              </a:rPr>
              <a:t>WACC</a:t>
            </a:r>
            <a:endParaRPr lang="pt-PT" sz="2400" b="1" dirty="0"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05550756"/>
              </p:ext>
            </p:extLst>
          </p:nvPr>
        </p:nvGraphicFramePr>
        <p:xfrm>
          <a:off x="611560" y="2348880"/>
          <a:ext cx="7807211" cy="22301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75018"/>
                <a:gridCol w="1381443"/>
                <a:gridCol w="902017"/>
                <a:gridCol w="971867"/>
                <a:gridCol w="2076866"/>
              </a:tblGrid>
              <a:tr h="414046"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WACC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Peso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custo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Custo ponderado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>
                    <a:solidFill>
                      <a:srgbClr val="0070C0"/>
                    </a:solidFill>
                  </a:tcPr>
                </a:tc>
              </a:tr>
              <a:tr h="414046">
                <a:tc>
                  <a:txBody>
                    <a:bodyPr/>
                    <a:lstStyle/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Empréstimo</a:t>
                      </a:r>
                      <a:r>
                        <a:rPr lang="pt-PT" sz="2000" baseline="0" dirty="0" smtClean="0">
                          <a:latin typeface="Arial" pitchFamily="34" charset="0"/>
                          <a:cs typeface="Arial" pitchFamily="34" charset="0"/>
                        </a:rPr>
                        <a:t> Bancário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3.350.800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57%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12%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6,9%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Capital Próprio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2.500.000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43%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5,75%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2,5%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414046">
                <a:tc>
                  <a:txBody>
                    <a:bodyPr/>
                    <a:lstStyle/>
                    <a:p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5.850.800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100%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</a:rPr>
                        <a:t>- 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PT" sz="2000" dirty="0" smtClean="0">
                          <a:latin typeface="Arial" pitchFamily="34" charset="0"/>
                          <a:cs typeface="Arial" pitchFamily="34" charset="0"/>
                          <a:hlinkClick r:id="rId2" action="ppaction://hlinksldjump"/>
                        </a:rPr>
                        <a:t>9,33%</a:t>
                      </a:r>
                      <a:endParaRPr lang="pt-PT" sz="20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753106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FF486E-4604-476E-9277-A8E0E59DE5D0}" type="datetime10">
              <a:rPr lang="pt-PT" smtClean="0"/>
              <a:t>04:45</a:t>
            </a:fld>
            <a:endParaRPr lang="pt-PT" dirty="0"/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18</a:t>
            </a:fld>
            <a:endParaRPr lang="pt-PT"/>
          </a:p>
        </p:txBody>
      </p:sp>
      <p:sp>
        <p:nvSpPr>
          <p:cNvPr id="4" name="Rectângulo 3"/>
          <p:cNvSpPr/>
          <p:nvPr/>
        </p:nvSpPr>
        <p:spPr>
          <a:xfrm>
            <a:off x="498896" y="430956"/>
            <a:ext cx="33137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b="1" dirty="0">
                <a:latin typeface="Arial" pitchFamily="34" charset="0"/>
                <a:cs typeface="Arial" pitchFamily="34" charset="0"/>
              </a:rPr>
              <a:t>Análise </a:t>
            </a:r>
            <a:r>
              <a:rPr lang="pt-PT" sz="2400" b="1" dirty="0" smtClean="0">
                <a:latin typeface="Arial" pitchFamily="34" charset="0"/>
                <a:cs typeface="Arial" pitchFamily="34" charset="0"/>
              </a:rPr>
              <a:t>dos Cenários</a:t>
            </a:r>
            <a:endParaRPr lang="pt-PT" sz="2400" b="1" dirty="0"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Tabel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6957297"/>
              </p:ext>
            </p:extLst>
          </p:nvPr>
        </p:nvGraphicFramePr>
        <p:xfrm>
          <a:off x="436329" y="1385862"/>
          <a:ext cx="8352929" cy="3884233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4257"/>
                <a:gridCol w="2160240"/>
                <a:gridCol w="1872208"/>
                <a:gridCol w="2016224"/>
              </a:tblGrid>
              <a:tr h="1368152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Indicadores de viabilidade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Cenário </a:t>
                      </a:r>
                      <a:r>
                        <a:rPr lang="pt-PT" sz="200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Pessimista</a:t>
                      </a: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(-5%)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Cenário </a:t>
                      </a:r>
                      <a:r>
                        <a:rPr lang="pt-PT" sz="200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Provável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Cenário </a:t>
                      </a:r>
                      <a:endParaRPr lang="pt-PT" sz="2000" dirty="0" smtClean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Optimista</a:t>
                      </a:r>
                      <a:r>
                        <a:rPr lang="pt-PT" sz="2000" baseline="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 (+5%)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</a:tr>
              <a:tr h="48000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Produção Anual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44.460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48.800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 smtClean="0">
                          <a:solidFill>
                            <a:srgbClr val="000000"/>
                          </a:solidFill>
                          <a:effectLst/>
                          <a:latin typeface="Arial" pitchFamily="34" charset="0"/>
                          <a:ea typeface="Calibri"/>
                          <a:cs typeface="Arial" pitchFamily="34" charset="0"/>
                        </a:rPr>
                        <a:t>49.140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</a:tr>
              <a:tr h="559112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VAL (CVE)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-318.428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616.884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1.552.195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559112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TIR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>
                          <a:effectLst/>
                          <a:latin typeface="Arial" pitchFamily="34" charset="0"/>
                          <a:cs typeface="Arial" pitchFamily="34" charset="0"/>
                        </a:rPr>
                        <a:t>7,23%</a:t>
                      </a:r>
                      <a:endParaRPr lang="pt-PT" sz="20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>
                          <a:effectLst/>
                          <a:latin typeface="Arial" pitchFamily="34" charset="0"/>
                          <a:cs typeface="Arial" pitchFamily="34" charset="0"/>
                        </a:rPr>
                        <a:t>13,29%</a:t>
                      </a:r>
                      <a:endParaRPr lang="pt-PT" sz="200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19,05%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42535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IR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0,95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1,11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 smtClean="0">
                          <a:effectLst/>
                          <a:latin typeface="Arial" pitchFamily="34" charset="0"/>
                          <a:cs typeface="Arial" pitchFamily="34" charset="0"/>
                        </a:rPr>
                        <a:t>1,27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73834"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 smtClean="0">
                          <a:solidFill>
                            <a:schemeClr val="bg1"/>
                          </a:solidFill>
                          <a:effectLst/>
                          <a:latin typeface="Arial" pitchFamily="34" charset="0"/>
                          <a:cs typeface="Arial" pitchFamily="34" charset="0"/>
                        </a:rPr>
                        <a:t>PAYBACK</a:t>
                      </a:r>
                      <a:endParaRPr lang="pt-PT" sz="2000" dirty="0">
                        <a:solidFill>
                          <a:schemeClr val="bg1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>
                    <a:solidFill>
                      <a:srgbClr val="0070C0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5 Ano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 Ano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pt-PT" sz="2000" dirty="0">
                          <a:effectLst/>
                          <a:latin typeface="Arial" pitchFamily="34" charset="0"/>
                          <a:cs typeface="Arial" pitchFamily="34" charset="0"/>
                        </a:rPr>
                        <a:t>4 Ano</a:t>
                      </a:r>
                      <a:endParaRPr lang="pt-PT" sz="2000" dirty="0">
                        <a:solidFill>
                          <a:srgbClr val="000000"/>
                        </a:solidFill>
                        <a:effectLst/>
                        <a:latin typeface="Arial" pitchFamily="34" charset="0"/>
                        <a:ea typeface="Calibri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CaixaDeTexto 4"/>
          <p:cNvSpPr txBox="1"/>
          <p:nvPr/>
        </p:nvSpPr>
        <p:spPr>
          <a:xfrm>
            <a:off x="8820472" y="61624"/>
            <a:ext cx="1440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dirty="0" smtClean="0">
                <a:hlinkClick r:id="rId2" action="ppaction://hlinksldjump"/>
              </a:rPr>
              <a:t>.</a:t>
            </a:r>
            <a:endParaRPr lang="pt-PT" dirty="0"/>
          </a:p>
        </p:txBody>
      </p:sp>
    </p:spTree>
    <p:extLst>
      <p:ext uri="{BB962C8B-B14F-4D97-AF65-F5344CB8AC3E}">
        <p14:creationId xmlns:p14="http://schemas.microsoft.com/office/powerpoint/2010/main" val="19548566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Marcador de Posição da Data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057F45-EFDC-4738-B11B-70E7994092F1}" type="datetime10">
              <a:rPr lang="pt-PT" smtClean="0"/>
              <a:t>04:45</a:t>
            </a:fld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19</a:t>
            </a:fld>
            <a:endParaRPr lang="pt-PT"/>
          </a:p>
        </p:txBody>
      </p:sp>
      <p:sp>
        <p:nvSpPr>
          <p:cNvPr id="3" name="Rectângulo 2"/>
          <p:cNvSpPr/>
          <p:nvPr/>
        </p:nvSpPr>
        <p:spPr>
          <a:xfrm>
            <a:off x="251596" y="564720"/>
            <a:ext cx="399500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b="1" dirty="0">
                <a:latin typeface="Times New Roman" pitchFamily="18" charset="0"/>
                <a:cs typeface="Times New Roman" pitchFamily="18" charset="0"/>
              </a:rPr>
              <a:t>CONSIDERAÇÕES FINAIS</a:t>
            </a:r>
          </a:p>
        </p:txBody>
      </p:sp>
      <p:sp>
        <p:nvSpPr>
          <p:cNvPr id="8" name="Rectângulo 7"/>
          <p:cNvSpPr/>
          <p:nvPr/>
        </p:nvSpPr>
        <p:spPr>
          <a:xfrm>
            <a:off x="503699" y="3429000"/>
            <a:ext cx="8424936" cy="20608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200" dirty="0" smtClean="0">
                <a:latin typeface="Arial" pitchFamily="34" charset="0"/>
                <a:cs typeface="Arial" pitchFamily="34" charset="0"/>
              </a:rPr>
              <a:t>As hipóteses foram confirmados:</a:t>
            </a:r>
          </a:p>
          <a:p>
            <a:pPr marL="1257300" lvl="2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200" dirty="0" smtClean="0">
                <a:latin typeface="Arial" pitchFamily="34" charset="0"/>
                <a:cs typeface="Arial" pitchFamily="34" charset="0"/>
              </a:rPr>
              <a:t>VAL positivo </a:t>
            </a:r>
          </a:p>
          <a:p>
            <a:pPr marL="1257300" lvl="2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200" dirty="0" smtClean="0">
                <a:latin typeface="Arial" pitchFamily="34" charset="0"/>
                <a:cs typeface="Arial" pitchFamily="34" charset="0"/>
              </a:rPr>
              <a:t>TIR </a:t>
            </a:r>
            <a:r>
              <a:rPr lang="pt-PT" sz="2200" dirty="0">
                <a:latin typeface="Arial" pitchFamily="34" charset="0"/>
                <a:cs typeface="Arial" pitchFamily="34" charset="0"/>
              </a:rPr>
              <a:t>superior </a:t>
            </a:r>
            <a:r>
              <a:rPr lang="pt-PT" sz="2200" dirty="0" smtClean="0">
                <a:latin typeface="Arial" pitchFamily="34" charset="0"/>
                <a:cs typeface="Arial" pitchFamily="34" charset="0"/>
              </a:rPr>
              <a:t>WAAC</a:t>
            </a:r>
            <a:endParaRPr lang="pt-PT" sz="2200" dirty="0">
              <a:latin typeface="Arial" pitchFamily="34" charset="0"/>
              <a:cs typeface="Arial" pitchFamily="34" charset="0"/>
            </a:endParaRPr>
          </a:p>
          <a:p>
            <a:pPr marL="1257300" lvl="2" indent="-342900" algn="just">
              <a:lnSpc>
                <a:spcPct val="150000"/>
              </a:lnSpc>
              <a:buFont typeface="Wingdings" pitchFamily="2" charset="2"/>
              <a:buChar char="v"/>
            </a:pPr>
            <a:r>
              <a:rPr lang="pt-PT" sz="2200" i="1" dirty="0" err="1">
                <a:latin typeface="Arial" pitchFamily="34" charset="0"/>
                <a:cs typeface="Arial" pitchFamily="34" charset="0"/>
              </a:rPr>
              <a:t>P</a:t>
            </a:r>
            <a:r>
              <a:rPr lang="pt-PT" sz="2200" i="1" dirty="0" err="1" smtClean="0">
                <a:latin typeface="Arial" pitchFamily="34" charset="0"/>
                <a:cs typeface="Arial" pitchFamily="34" charset="0"/>
              </a:rPr>
              <a:t>ayback</a:t>
            </a:r>
            <a:r>
              <a:rPr lang="pt-PT" sz="2200" i="1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pt-PT" sz="2200" dirty="0">
                <a:latin typeface="Arial" pitchFamily="34" charset="0"/>
                <a:cs typeface="Arial" pitchFamily="34" charset="0"/>
              </a:rPr>
              <a:t>inferior a 5 </a:t>
            </a:r>
            <a:r>
              <a:rPr lang="pt-PT" sz="2200" dirty="0" smtClean="0">
                <a:latin typeface="Arial" pitchFamily="34" charset="0"/>
                <a:cs typeface="Arial" pitchFamily="34" charset="0"/>
              </a:rPr>
              <a:t>anos</a:t>
            </a:r>
          </a:p>
        </p:txBody>
      </p:sp>
      <p:sp>
        <p:nvSpPr>
          <p:cNvPr id="9" name="Rectângulo 8"/>
          <p:cNvSpPr/>
          <p:nvPr/>
        </p:nvSpPr>
        <p:spPr>
          <a:xfrm>
            <a:off x="487857" y="1484784"/>
            <a:ext cx="8180753" cy="15530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pt-PT" sz="2200" dirty="0" smtClean="0">
                <a:latin typeface="Arial" pitchFamily="34" charset="0"/>
                <a:cs typeface="Arial" pitchFamily="34" charset="0"/>
              </a:rPr>
              <a:t>Após a apresentação das informações económicas, financeiras e de mercado os </a:t>
            </a:r>
            <a:r>
              <a:rPr lang="pt-PT" sz="2200" dirty="0">
                <a:latin typeface="Arial" pitchFamily="34" charset="0"/>
                <a:cs typeface="Arial" pitchFamily="34" charset="0"/>
              </a:rPr>
              <a:t>resultados do estudo apresentado </a:t>
            </a:r>
            <a:r>
              <a:rPr lang="pt-PT" sz="2200" dirty="0" smtClean="0">
                <a:latin typeface="Arial" pitchFamily="34" charset="0"/>
                <a:cs typeface="Arial" pitchFamily="34" charset="0"/>
              </a:rPr>
              <a:t>indicam </a:t>
            </a:r>
            <a:r>
              <a:rPr lang="pt-PT" sz="2200" dirty="0">
                <a:latin typeface="Arial" pitchFamily="34" charset="0"/>
                <a:cs typeface="Arial" pitchFamily="34" charset="0"/>
              </a:rPr>
              <a:t>que o empreendimento é </a:t>
            </a:r>
            <a:r>
              <a:rPr lang="pt-PT" sz="2200" dirty="0" smtClean="0">
                <a:latin typeface="Arial" pitchFamily="34" charset="0"/>
                <a:cs typeface="Arial" pitchFamily="34" charset="0"/>
              </a:rPr>
              <a:t>viável</a:t>
            </a:r>
            <a:endParaRPr lang="pt-PT" sz="2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12421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7CE9459-55B1-4F53-A03F-7ED65CB45A53}" type="datetime10">
              <a:rPr lang="pt-PT" smtClean="0"/>
              <a:t>04:45</a:t>
            </a:fld>
            <a:endParaRPr lang="pt-PT"/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20</a:t>
            </a:fld>
            <a:endParaRPr lang="pt-PT"/>
          </a:p>
        </p:txBody>
      </p:sp>
      <p:sp>
        <p:nvSpPr>
          <p:cNvPr id="3" name="Rectângulo 2"/>
          <p:cNvSpPr/>
          <p:nvPr/>
        </p:nvSpPr>
        <p:spPr>
          <a:xfrm>
            <a:off x="395536" y="692696"/>
            <a:ext cx="8496944" cy="329320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t-PT" sz="2400" b="1" dirty="0">
                <a:latin typeface="Arial" pitchFamily="34" charset="0"/>
                <a:cs typeface="Arial" pitchFamily="34" charset="0"/>
              </a:rPr>
              <a:t>LIMITAÇÕES DO </a:t>
            </a:r>
            <a:r>
              <a:rPr lang="pt-PT" sz="2400" b="1" dirty="0" smtClean="0">
                <a:latin typeface="Arial" pitchFamily="34" charset="0"/>
                <a:cs typeface="Arial" pitchFamily="34" charset="0"/>
              </a:rPr>
              <a:t>ESTUDO</a:t>
            </a:r>
          </a:p>
          <a:p>
            <a:pPr algn="just"/>
            <a:endParaRPr lang="pt-PT" sz="2400" b="1" dirty="0"/>
          </a:p>
          <a:p>
            <a:pPr marL="285750" indent="-285750"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pt-PT" sz="2000" dirty="0" smtClean="0">
                <a:latin typeface="Arial" pitchFamily="34" charset="0"/>
                <a:cs typeface="Arial" pitchFamily="34" charset="0"/>
              </a:rPr>
              <a:t>Utilização </a:t>
            </a:r>
            <a:r>
              <a:rPr lang="pt-PT" sz="2000" dirty="0">
                <a:latin typeface="Arial" pitchFamily="34" charset="0"/>
                <a:cs typeface="Arial" pitchFamily="34" charset="0"/>
              </a:rPr>
              <a:t>da amostra por 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conveniência; </a:t>
            </a:r>
          </a:p>
          <a:p>
            <a:pPr marL="285750" indent="-285750"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pt-PT" sz="2000" dirty="0" smtClean="0">
                <a:latin typeface="Arial" pitchFamily="34" charset="0"/>
                <a:cs typeface="Arial" pitchFamily="34" charset="0"/>
              </a:rPr>
              <a:t>A </a:t>
            </a:r>
            <a:r>
              <a:rPr lang="pt-PT" sz="2000" dirty="0">
                <a:latin typeface="Arial" pitchFamily="34" charset="0"/>
                <a:cs typeface="Arial" pitchFamily="34" charset="0"/>
              </a:rPr>
              <a:t>pesquisa não foi realizada em todos os bairros da Cidade da 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Praia</a:t>
            </a:r>
            <a:r>
              <a:rPr lang="pt-PT" sz="2000" dirty="0">
                <a:latin typeface="Arial" pitchFamily="34" charset="0"/>
                <a:cs typeface="Arial" pitchFamily="34" charset="0"/>
              </a:rPr>
              <a:t>;</a:t>
            </a:r>
            <a:endParaRPr lang="pt-PT" sz="2000" dirty="0" smtClean="0">
              <a:latin typeface="Arial" pitchFamily="34" charset="0"/>
              <a:cs typeface="Arial" pitchFamily="34" charset="0"/>
            </a:endParaRPr>
          </a:p>
          <a:p>
            <a:pPr marL="285750" indent="-285750" algn="just">
              <a:lnSpc>
                <a:spcPct val="200000"/>
              </a:lnSpc>
              <a:buFont typeface="Wingdings" pitchFamily="2" charset="2"/>
              <a:buChar char="v"/>
            </a:pPr>
            <a:r>
              <a:rPr lang="pt-PT" sz="2000" dirty="0" smtClean="0">
                <a:latin typeface="Arial" pitchFamily="34" charset="0"/>
                <a:cs typeface="Arial" pitchFamily="34" charset="0"/>
              </a:rPr>
              <a:t>Análise </a:t>
            </a:r>
            <a:r>
              <a:rPr lang="pt-PT" sz="2000" dirty="0">
                <a:latin typeface="Arial" pitchFamily="34" charset="0"/>
                <a:cs typeface="Arial" pitchFamily="34" charset="0"/>
              </a:rPr>
              <a:t>da concorrência com marcas já reconhecidos no mercado e não 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considerou pequenos </a:t>
            </a:r>
            <a:r>
              <a:rPr lang="pt-PT" sz="2000" dirty="0">
                <a:latin typeface="Arial" pitchFamily="34" charset="0"/>
                <a:cs typeface="Arial" pitchFamily="34" charset="0"/>
              </a:rPr>
              <a:t>produtores não </a:t>
            </a:r>
            <a:r>
              <a:rPr lang="pt-PT" sz="2000" dirty="0" smtClean="0">
                <a:latin typeface="Arial" pitchFamily="34" charset="0"/>
                <a:cs typeface="Arial" pitchFamily="34" charset="0"/>
              </a:rPr>
              <a:t>industriais;</a:t>
            </a:r>
          </a:p>
        </p:txBody>
      </p:sp>
    </p:spTree>
    <p:extLst>
      <p:ext uri="{BB962C8B-B14F-4D97-AF65-F5344CB8AC3E}">
        <p14:creationId xmlns:p14="http://schemas.microsoft.com/office/powerpoint/2010/main" val="3507839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E5E41F-6889-482A-AF15-A39353BF18E0}" type="datetime10">
              <a:rPr lang="pt-PT" smtClean="0"/>
              <a:t>04:45</a:t>
            </a:fld>
            <a:endParaRPr lang="pt-PT"/>
          </a:p>
        </p:txBody>
      </p:sp>
      <p:sp>
        <p:nvSpPr>
          <p:cNvPr id="3" name="Marcador de Posição do Número do Diapositivo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/>
              <a:t>21</a:t>
            </a:fld>
            <a:endParaRPr lang="pt-PT"/>
          </a:p>
        </p:txBody>
      </p:sp>
      <p:sp>
        <p:nvSpPr>
          <p:cNvPr id="4" name="Rectângulo 3"/>
          <p:cNvSpPr/>
          <p:nvPr/>
        </p:nvSpPr>
        <p:spPr>
          <a:xfrm>
            <a:off x="539552" y="404664"/>
            <a:ext cx="2406428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2400" b="1" dirty="0">
                <a:latin typeface="Arial" pitchFamily="34" charset="0"/>
                <a:cs typeface="Arial" pitchFamily="34" charset="0"/>
              </a:rPr>
              <a:t>BIBLIOGRAFIA</a:t>
            </a:r>
          </a:p>
        </p:txBody>
      </p:sp>
      <p:sp>
        <p:nvSpPr>
          <p:cNvPr id="7" name="Rectângulo 6"/>
          <p:cNvSpPr/>
          <p:nvPr/>
        </p:nvSpPr>
        <p:spPr>
          <a:xfrm>
            <a:off x="539551" y="1052736"/>
            <a:ext cx="7989077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pt-PT" sz="1400" dirty="0" err="1">
                <a:latin typeface="Arial" pitchFamily="34" charset="0"/>
                <a:ea typeface="Calibri"/>
                <a:cs typeface="Arial" pitchFamily="34" charset="0"/>
              </a:rPr>
              <a:t>Chiavenato</a:t>
            </a:r>
            <a:r>
              <a:rPr lang="pt-PT" sz="1400" dirty="0">
                <a:latin typeface="Arial" pitchFamily="34" charset="0"/>
                <a:ea typeface="Calibri"/>
                <a:cs typeface="Arial" pitchFamily="34" charset="0"/>
              </a:rPr>
              <a:t>, I. (2007). </a:t>
            </a:r>
            <a:r>
              <a:rPr lang="pt-PT" sz="1400" i="1" dirty="0">
                <a:latin typeface="Arial" pitchFamily="34" charset="0"/>
                <a:ea typeface="Calibri"/>
                <a:cs typeface="Arial" pitchFamily="34" charset="0"/>
              </a:rPr>
              <a:t>Empreendedorismo : Dando Asas ao Espírito Empreendedor : Empreendedorismo e Viabilidade de Novas Empresas.</a:t>
            </a:r>
            <a:r>
              <a:rPr lang="pt-PT" sz="1400" dirty="0">
                <a:latin typeface="Arial" pitchFamily="34" charset="0"/>
                <a:ea typeface="Calibri"/>
                <a:cs typeface="Arial" pitchFamily="34" charset="0"/>
              </a:rPr>
              <a:t> São Paulo: Saraiva.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pt-PT" sz="1400" dirty="0">
                <a:latin typeface="Arial" pitchFamily="34" charset="0"/>
                <a:ea typeface="Calibri"/>
                <a:cs typeface="Arial" pitchFamily="34" charset="0"/>
              </a:rPr>
              <a:t>Dornelas, J. A. (2001). </a:t>
            </a:r>
            <a:r>
              <a:rPr lang="pt-PT" sz="1400" i="1" dirty="0">
                <a:latin typeface="Arial" pitchFamily="34" charset="0"/>
                <a:ea typeface="Calibri"/>
                <a:cs typeface="Arial" pitchFamily="34" charset="0"/>
              </a:rPr>
              <a:t>Empreendedorismo: Transformando </a:t>
            </a:r>
            <a:r>
              <a:rPr lang="pt-PT" sz="1400" i="1" dirty="0" smtClean="0">
                <a:latin typeface="Arial" pitchFamily="34" charset="0"/>
                <a:ea typeface="Calibri"/>
                <a:cs typeface="Arial" pitchFamily="34" charset="0"/>
              </a:rPr>
              <a:t>ideias </a:t>
            </a:r>
            <a:r>
              <a:rPr lang="pt-PT" sz="1400" i="1" dirty="0">
                <a:latin typeface="Arial" pitchFamily="34" charset="0"/>
                <a:ea typeface="Calibri"/>
                <a:cs typeface="Arial" pitchFamily="34" charset="0"/>
              </a:rPr>
              <a:t>em </a:t>
            </a:r>
            <a:r>
              <a:rPr lang="pt-PT" sz="1400" i="1" dirty="0" smtClean="0">
                <a:latin typeface="Arial" pitchFamily="34" charset="0"/>
                <a:ea typeface="Calibri"/>
                <a:cs typeface="Arial" pitchFamily="34" charset="0"/>
              </a:rPr>
              <a:t>negócios.</a:t>
            </a:r>
            <a:r>
              <a:rPr lang="pt-PT" sz="1400" dirty="0" smtClean="0">
                <a:latin typeface="Arial" pitchFamily="34" charset="0"/>
                <a:ea typeface="Calibri"/>
                <a:cs typeface="Arial" pitchFamily="34" charset="0"/>
              </a:rPr>
              <a:t> </a:t>
            </a:r>
            <a:r>
              <a:rPr lang="pt-PT" sz="1400" dirty="0">
                <a:latin typeface="Arial" pitchFamily="34" charset="0"/>
                <a:ea typeface="Calibri"/>
                <a:cs typeface="Arial" pitchFamily="34" charset="0"/>
              </a:rPr>
              <a:t>Rio de Janeiro: Editora Campos</a:t>
            </a:r>
            <a:r>
              <a:rPr lang="pt-PT" sz="1400" dirty="0" smtClean="0">
                <a:latin typeface="Arial" pitchFamily="34" charset="0"/>
                <a:ea typeface="Calibri"/>
                <a:cs typeface="Arial" pitchFamily="34" charset="0"/>
              </a:rPr>
              <a:t>.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pt-PT" sz="1400" dirty="0" smtClean="0">
                <a:latin typeface="Arial" pitchFamily="34" charset="0"/>
                <a:cs typeface="Arial" pitchFamily="34" charset="0"/>
              </a:rPr>
              <a:t>Gil</a:t>
            </a:r>
            <a:r>
              <a:rPr lang="pt-PT" sz="1400" dirty="0">
                <a:latin typeface="Arial" pitchFamily="34" charset="0"/>
                <a:cs typeface="Arial" pitchFamily="34" charset="0"/>
              </a:rPr>
              <a:t>, A. C. (2002). </a:t>
            </a:r>
            <a:r>
              <a:rPr lang="pt-PT" sz="1400" i="1" dirty="0">
                <a:latin typeface="Arial" pitchFamily="34" charset="0"/>
                <a:cs typeface="Arial" pitchFamily="34" charset="0"/>
              </a:rPr>
              <a:t>Métodos e Técnicas de Pesquisa Social.</a:t>
            </a:r>
            <a:r>
              <a:rPr lang="pt-PT" sz="1400" dirty="0">
                <a:latin typeface="Arial" pitchFamily="34" charset="0"/>
                <a:cs typeface="Arial" pitchFamily="34" charset="0"/>
              </a:rPr>
              <a:t> São Paulo: Atlas</a:t>
            </a:r>
            <a:r>
              <a:rPr lang="pt-PT" sz="1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pt-PT" sz="1400" dirty="0" err="1">
                <a:latin typeface="Arial" pitchFamily="34" charset="0"/>
                <a:cs typeface="Arial" pitchFamily="34" charset="0"/>
              </a:rPr>
              <a:t>Lakatos</a:t>
            </a:r>
            <a:r>
              <a:rPr lang="pt-PT" sz="1400" dirty="0">
                <a:latin typeface="Arial" pitchFamily="34" charset="0"/>
                <a:cs typeface="Arial" pitchFamily="34" charset="0"/>
              </a:rPr>
              <a:t>, M. E., &amp; </a:t>
            </a:r>
            <a:r>
              <a:rPr lang="pt-PT" sz="1400" dirty="0" err="1">
                <a:latin typeface="Arial" pitchFamily="34" charset="0"/>
                <a:cs typeface="Arial" pitchFamily="34" charset="0"/>
              </a:rPr>
              <a:t>Markoni</a:t>
            </a:r>
            <a:r>
              <a:rPr lang="pt-PT" sz="1400" dirty="0">
                <a:latin typeface="Arial" pitchFamily="34" charset="0"/>
                <a:cs typeface="Arial" pitchFamily="34" charset="0"/>
              </a:rPr>
              <a:t>, M. A. (2006). </a:t>
            </a:r>
            <a:r>
              <a:rPr lang="pt-PT" sz="1400" i="1" dirty="0">
                <a:latin typeface="Arial" pitchFamily="34" charset="0"/>
                <a:cs typeface="Arial" pitchFamily="34" charset="0"/>
              </a:rPr>
              <a:t>Metodologia do trabalho científico</a:t>
            </a:r>
            <a:r>
              <a:rPr lang="pt-PT" sz="1400" dirty="0">
                <a:latin typeface="Arial" pitchFamily="34" charset="0"/>
                <a:cs typeface="Arial" pitchFamily="34" charset="0"/>
              </a:rPr>
              <a:t> (6º ed.). São Paulo: Atlas</a:t>
            </a:r>
            <a:r>
              <a:rPr lang="pt-PT" sz="1400" dirty="0" smtClean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pt-PT" sz="1400" dirty="0" err="1">
                <a:latin typeface="Arial" pitchFamily="34" charset="0"/>
                <a:cs typeface="Arial" pitchFamily="34" charset="0"/>
              </a:rPr>
              <a:t>Sarkar</a:t>
            </a:r>
            <a:r>
              <a:rPr lang="pt-PT" sz="1400" dirty="0">
                <a:latin typeface="Arial" pitchFamily="34" charset="0"/>
                <a:cs typeface="Arial" pitchFamily="34" charset="0"/>
              </a:rPr>
              <a:t>, S. (2010). </a:t>
            </a:r>
            <a:r>
              <a:rPr lang="pt-PT" sz="1400" i="1" dirty="0">
                <a:latin typeface="Arial" pitchFamily="34" charset="0"/>
                <a:cs typeface="Arial" pitchFamily="34" charset="0"/>
              </a:rPr>
              <a:t>Empreendedorismo e Inovação</a:t>
            </a:r>
            <a:r>
              <a:rPr lang="pt-PT" sz="1400" dirty="0">
                <a:latin typeface="Arial" pitchFamily="34" charset="0"/>
                <a:cs typeface="Arial" pitchFamily="34" charset="0"/>
              </a:rPr>
              <a:t> (2º ed.). Lisboa: Escolar Editora</a:t>
            </a:r>
            <a:r>
              <a:rPr lang="pt-PT" sz="1400" dirty="0" smtClean="0"/>
              <a:t>.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r>
              <a:rPr lang="pt-PT" sz="1400" dirty="0">
                <a:latin typeface="Arial" pitchFamily="34" charset="0"/>
                <a:cs typeface="Arial" pitchFamily="34" charset="0"/>
              </a:rPr>
              <a:t>Vieira, J. S. (2010). </a:t>
            </a:r>
            <a:r>
              <a:rPr lang="pt-PT" sz="1400" i="1" dirty="0">
                <a:latin typeface="Arial" pitchFamily="34" charset="0"/>
                <a:cs typeface="Arial" pitchFamily="34" charset="0"/>
              </a:rPr>
              <a:t>Metodologia de Pesquisa Científica na Prática.</a:t>
            </a:r>
            <a:r>
              <a:rPr lang="pt-PT" sz="1400" dirty="0">
                <a:latin typeface="Arial" pitchFamily="34" charset="0"/>
                <a:cs typeface="Arial" pitchFamily="34" charset="0"/>
              </a:rPr>
              <a:t> Curitiba: Editora </a:t>
            </a:r>
            <a:r>
              <a:rPr lang="pt-PT" sz="1400" dirty="0" err="1">
                <a:latin typeface="Arial" pitchFamily="34" charset="0"/>
                <a:cs typeface="Arial" pitchFamily="34" charset="0"/>
              </a:rPr>
              <a:t>Fael</a:t>
            </a:r>
            <a:r>
              <a:rPr lang="pt-PT" sz="1400" dirty="0">
                <a:latin typeface="Arial" pitchFamily="34" charset="0"/>
                <a:cs typeface="Arial" pitchFamily="34" charset="0"/>
              </a:rPr>
              <a:t>.</a:t>
            </a:r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endParaRPr lang="pt-PT" sz="1400" dirty="0"/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endParaRPr lang="pt-PT" dirty="0"/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endParaRPr lang="pt-PT" dirty="0"/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endParaRPr lang="pt-PT" dirty="0"/>
          </a:p>
          <a:p>
            <a:pPr marL="457200" indent="-457200" algn="just">
              <a:lnSpc>
                <a:spcPct val="150000"/>
              </a:lnSpc>
              <a:spcAft>
                <a:spcPts val="600"/>
              </a:spcAft>
            </a:pPr>
            <a:endParaRPr lang="pt-PT" dirty="0">
              <a:solidFill>
                <a:srgbClr val="000000"/>
              </a:solidFill>
              <a:effectLst/>
              <a:latin typeface="Arial"/>
              <a:ea typeface="Calibri"/>
              <a:cs typeface="Times New Roman"/>
            </a:endParaRPr>
          </a:p>
        </p:txBody>
      </p:sp>
      <p:sp>
        <p:nvSpPr>
          <p:cNvPr id="8" name="Rectângulo 7"/>
          <p:cNvSpPr/>
          <p:nvPr/>
        </p:nvSpPr>
        <p:spPr>
          <a:xfrm>
            <a:off x="542274" y="4869160"/>
            <a:ext cx="820891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PT" b="1" dirty="0"/>
              <a:t>RECURSOS ONLINE E WEBSITES CONSULTADOS</a:t>
            </a:r>
          </a:p>
          <a:p>
            <a:pPr>
              <a:lnSpc>
                <a:spcPct val="150000"/>
              </a:lnSpc>
            </a:pPr>
            <a:r>
              <a:rPr lang="pt-PT" sz="1400" dirty="0" smtClean="0">
                <a:latin typeface="Arial" pitchFamily="34" charset="0"/>
                <a:cs typeface="Arial" pitchFamily="34" charset="0"/>
              </a:rPr>
              <a:t>Inspecção Geral das </a:t>
            </a:r>
            <a:r>
              <a:rPr lang="pt-PT" sz="1400" dirty="0">
                <a:latin typeface="Arial" pitchFamily="34" charset="0"/>
                <a:cs typeface="Arial" pitchFamily="34" charset="0"/>
              </a:rPr>
              <a:t>Actividades Económicas. (20 de Agosto de 2008). </a:t>
            </a:r>
            <a:r>
              <a:rPr lang="pt-PT" sz="1400" i="1" dirty="0">
                <a:latin typeface="Arial" pitchFamily="34" charset="0"/>
                <a:cs typeface="Arial" pitchFamily="34" charset="0"/>
              </a:rPr>
              <a:t>Aguardente de Cana-de-açúcar - "GROGU"</a:t>
            </a:r>
            <a:r>
              <a:rPr lang="pt-PT" sz="1400" dirty="0">
                <a:latin typeface="Arial" pitchFamily="34" charset="0"/>
                <a:cs typeface="Arial" pitchFamily="34" charset="0"/>
              </a:rPr>
              <a:t>. Obtido em 20 de Junho de 2013, de </a:t>
            </a:r>
            <a:r>
              <a:rPr lang="pt-PT" sz="1400" dirty="0" smtClean="0">
                <a:latin typeface="Arial" pitchFamily="34" charset="0"/>
                <a:cs typeface="Arial" pitchFamily="34" charset="0"/>
              </a:rPr>
              <a:t>www.igae.cv</a:t>
            </a:r>
            <a:endParaRPr lang="pt-PT" sz="14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49673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1FC9142-E842-4D94-94B7-3EEB58FA62C7}" type="datetime10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04:45</a:t>
            </a:fld>
            <a:endParaRPr lang="pt-PT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2" name="Marcador de Posição do Número do Diapositivo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AC85B3-BB92-4040-8F52-E774985663BC}" type="slidenum">
              <a:rPr lang="pt-PT" smtClean="0">
                <a:solidFill>
                  <a:srgbClr val="E3DED1">
                    <a:shade val="50000"/>
                  </a:srgbClr>
                </a:solidFill>
              </a:rPr>
              <a:pPr/>
              <a:t>22</a:t>
            </a:fld>
            <a:endParaRPr lang="pt-PT">
              <a:solidFill>
                <a:srgbClr val="E3DED1">
                  <a:shade val="50000"/>
                </a:srgbClr>
              </a:solidFill>
            </a:endParaRPr>
          </a:p>
        </p:txBody>
      </p:sp>
      <p:sp>
        <p:nvSpPr>
          <p:cNvPr id="3" name="Rectângulo 2"/>
          <p:cNvSpPr/>
          <p:nvPr/>
        </p:nvSpPr>
        <p:spPr>
          <a:xfrm>
            <a:off x="2426989" y="2737702"/>
            <a:ext cx="4448654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4400" b="1" dirty="0" smtClean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Muito </a:t>
            </a:r>
            <a:r>
              <a:rPr lang="pt-PT" sz="4400" b="1" dirty="0">
                <a:solidFill>
                  <a:prstClr val="black"/>
                </a:solidFill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Obrigado !</a:t>
            </a:r>
            <a:endParaRPr lang="pt-PT" sz="4400" b="1" dirty="0">
              <a:solidFill>
                <a:prstClr val="black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421000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750" advTm="5924">
        <p14:gallery dir="l"/>
      </p:transition>
    </mc:Choice>
    <mc:Fallback xmlns="">
      <p:transition spd="slow" advTm="592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6" dur="2000" fill="hold"/>
                                        <p:tgtEl>
                                          <p:spTgt spid="3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6.1|9.5|0.5|40.1|0.6|0.6|8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5|44.8|45.2|40.7|0.6|1|0.8|1.2|1.1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1.2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6|8.7|2.6|48|1.3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4|0.8|0.8|1.4|1|1.3|1.6|18.3|1|2.9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24819736</TotalTime>
  <Words>1234</Words>
  <Application>Microsoft Office PowerPoint</Application>
  <PresentationFormat>Apresentação no Ecrã (4:3)</PresentationFormat>
  <Paragraphs>533</Paragraphs>
  <Slides>22</Slides>
  <Notes>12</Notes>
  <HiddenSlides>1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3" baseType="lpstr">
      <vt:lpstr>Aspecto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IPRodriguez</dc:creator>
  <cp:lastModifiedBy>IPRodriguez</cp:lastModifiedBy>
  <cp:revision>606</cp:revision>
  <dcterms:created xsi:type="dcterms:W3CDTF">2013-09-01T10:04:53Z</dcterms:created>
  <dcterms:modified xsi:type="dcterms:W3CDTF">2013-11-20T07:12:14Z</dcterms:modified>
</cp:coreProperties>
</file>