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3"/>
  </p:notesMasterIdLst>
  <p:handoutMasterIdLst>
    <p:handoutMasterId r:id="rId44"/>
  </p:handoutMasterIdLst>
  <p:sldIdLst>
    <p:sldId id="290" r:id="rId2"/>
    <p:sldId id="256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263" r:id="rId15"/>
    <p:sldId id="261" r:id="rId16"/>
    <p:sldId id="284" r:id="rId17"/>
    <p:sldId id="282" r:id="rId18"/>
    <p:sldId id="285" r:id="rId19"/>
    <p:sldId id="303" r:id="rId20"/>
    <p:sldId id="264" r:id="rId21"/>
    <p:sldId id="265" r:id="rId22"/>
    <p:sldId id="266" r:id="rId23"/>
    <p:sldId id="292" r:id="rId24"/>
    <p:sldId id="276" r:id="rId25"/>
    <p:sldId id="286" r:id="rId26"/>
    <p:sldId id="267" r:id="rId27"/>
    <p:sldId id="299" r:id="rId28"/>
    <p:sldId id="300" r:id="rId29"/>
    <p:sldId id="294" r:id="rId30"/>
    <p:sldId id="295" r:id="rId31"/>
    <p:sldId id="296" r:id="rId32"/>
    <p:sldId id="297" r:id="rId33"/>
    <p:sldId id="278" r:id="rId34"/>
    <p:sldId id="277" r:id="rId35"/>
    <p:sldId id="304" r:id="rId36"/>
    <p:sldId id="288" r:id="rId37"/>
    <p:sldId id="270" r:id="rId38"/>
    <p:sldId id="302" r:id="rId39"/>
    <p:sldId id="301" r:id="rId40"/>
    <p:sldId id="293" r:id="rId41"/>
    <p:sldId id="316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60"/>
  </p:normalViewPr>
  <p:slideViewPr>
    <p:cSldViewPr>
      <p:cViewPr>
        <p:scale>
          <a:sx n="73" d="100"/>
          <a:sy n="73" d="100"/>
        </p:scale>
        <p:origin x="-109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3E92B1-EC9B-43A2-ADFE-5E2970B139DC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89523E-41E9-4E63-B62C-43834F8AB4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77F21E-8C22-49A7-BCA7-375A708D6985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48693-20F0-4EC9-96F4-2D67C4DAC68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8676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5C544D7-07B1-4CC2-AB0C-89DFAEE5F746}" type="slidenum">
              <a:rPr lang="pt-PT" smtClean="0"/>
              <a:pPr/>
              <a:t>5</a:t>
            </a:fld>
            <a:endParaRPr lang="pt-P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9700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09DCBC0-22BA-49D2-8B02-780E8D2C667B}" type="slidenum">
              <a:rPr lang="pt-PT" smtClean="0"/>
              <a:pPr/>
              <a:t>7</a:t>
            </a:fld>
            <a:endParaRPr lang="pt-P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F48693-20F0-4EC9-96F4-2D67C4DAC68B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PT" smtClean="0"/>
              <a:t>Faça clique para editar o estilo</a:t>
            </a:r>
            <a:endParaRPr kumimoji="0" lang="en-US"/>
          </a:p>
        </p:txBody>
      </p:sp>
      <p:sp>
        <p:nvSpPr>
          <p:cNvPr id="30" name="Marcador de Posição d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19" name="Marcador de Posição do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Marcador de Posição do Número do Diapositivo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orma liv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8" name="Marcador de Posição do Número do Diapositivo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9" name="Marcador de Posição do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PT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a livre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orma liv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Marcador de Posição do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0" name="Marcador de Posição do Texto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10" name="Marcador de Posição da Data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EC1EAF9-23A0-4A54-B166-4E566EDBD213}" type="datetimeFigureOut">
              <a:rPr lang="en-US" smtClean="0"/>
              <a:pPr/>
              <a:t>12/4/2013</a:t>
            </a:fld>
            <a:endParaRPr lang="en-US"/>
          </a:p>
        </p:txBody>
      </p:sp>
      <p:sp>
        <p:nvSpPr>
          <p:cNvPr id="22" name="Marcador de Posição do Rodapé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Marcador de Posição do Número do Diapositivo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60E224B-6B2C-49AB-B561-26710702112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fundoscompensacao.pt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9000">
              <a:schemeClr val="bg1">
                <a:alpha val="54000"/>
              </a:schemeClr>
            </a:gs>
            <a:gs pos="100000">
              <a:schemeClr val="bg2"/>
            </a:gs>
            <a:gs pos="50000">
              <a:schemeClr val="bg2">
                <a:lumMod val="75000"/>
              </a:schemeClr>
            </a:gs>
            <a:gs pos="100000">
              <a:schemeClr val="bg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ACT _logótipo pequeno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7164287" cy="329385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1403648" y="4221088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6" name="CaixaDeTexto 5"/>
          <p:cNvSpPr txBox="1"/>
          <p:nvPr/>
        </p:nvSpPr>
        <p:spPr>
          <a:xfrm>
            <a:off x="5364088" y="558924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Francisco José Silva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PT" smtClean="0">
                <a:latin typeface="Verdana" pitchFamily="34" charset="0"/>
              </a:rPr>
              <a:t/>
            </a:r>
            <a:br>
              <a:rPr lang="pt-PT" smtClean="0">
                <a:latin typeface="Verdana" pitchFamily="34" charset="0"/>
              </a:rPr>
            </a:br>
            <a:r>
              <a:rPr lang="pt-PT" smtClean="0">
                <a:solidFill>
                  <a:schemeClr val="accent1"/>
                </a:solidFill>
                <a:latin typeface="Verdana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n-US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33050" y="2060848"/>
            <a:ext cx="7307302" cy="3528392"/>
          </a:xfrm>
        </p:spPr>
        <p:txBody>
          <a:bodyPr>
            <a:normAutofit/>
          </a:bodyPr>
          <a:lstStyle/>
          <a:p>
            <a:r>
              <a:rPr lang="pt-PT" sz="3600" dirty="0" smtClean="0">
                <a:latin typeface="Verdana" pitchFamily="34" charset="0"/>
              </a:rPr>
              <a:t>Portaria 294-A/2013</a:t>
            </a:r>
          </a:p>
          <a:p>
            <a:r>
              <a:rPr lang="pt-PT" sz="3600" dirty="0" smtClean="0">
                <a:latin typeface="Verdana" pitchFamily="34" charset="0"/>
              </a:rPr>
              <a:t>Lei 70/2013</a:t>
            </a:r>
          </a:p>
          <a:p>
            <a:r>
              <a:rPr lang="pt-PT" sz="3600" dirty="0" smtClean="0">
                <a:latin typeface="Verdana" pitchFamily="34" charset="0"/>
              </a:rPr>
              <a:t>Regulamento n.º n390-A/2013</a:t>
            </a:r>
          </a:p>
          <a:p>
            <a:r>
              <a:rPr lang="pt-PT" sz="3600" dirty="0" smtClean="0">
                <a:latin typeface="Verdana" pitchFamily="34" charset="0"/>
              </a:rPr>
              <a:t>Regulamento n.º n390-B/2013</a:t>
            </a:r>
            <a:endParaRPr lang="en-US" sz="3600" dirty="0">
              <a:latin typeface="Verdana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907704" y="1052736"/>
            <a:ext cx="3888432" cy="7694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PT" sz="4400" b="1" dirty="0" smtClean="0"/>
              <a:t>LEGISLAÇÃO</a:t>
            </a:r>
            <a:endParaRPr lang="en-US" sz="4400" b="1" dirty="0"/>
          </a:p>
        </p:txBody>
      </p:sp>
      <p:pic>
        <p:nvPicPr>
          <p:cNvPr id="6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Marcador de Posição de Conteúdo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algn="just" eaLnBrk="1" hangingPunct="1"/>
            <a:r>
              <a:rPr lang="pt-PT" sz="2400" b="1" u="sng" dirty="0" smtClean="0">
                <a:latin typeface="Verdana" pitchFamily="34" charset="0"/>
              </a:rPr>
              <a:t>Lei 70/2013 de 30 de Agosto</a:t>
            </a:r>
            <a:r>
              <a:rPr lang="pt-PT" sz="2400" dirty="0" smtClean="0">
                <a:latin typeface="Verdana" pitchFamily="34" charset="0"/>
              </a:rPr>
              <a:t>: </a:t>
            </a:r>
          </a:p>
          <a:p>
            <a:pPr algn="just" eaLnBrk="1" hangingPunct="1">
              <a:buNone/>
            </a:pPr>
            <a:r>
              <a:rPr lang="pt-PT" sz="2000" dirty="0" smtClean="0">
                <a:latin typeface="Verdana" pitchFamily="34" charset="0"/>
              </a:rPr>
              <a:t>(Estabelece os regimes jurídicos do FCT, ME e FGCT)</a:t>
            </a:r>
            <a:r>
              <a:rPr lang="pt-PT" sz="2400" dirty="0" smtClean="0">
                <a:latin typeface="Verdana" pitchFamily="34" charset="0"/>
              </a:rPr>
              <a:t>  </a:t>
            </a:r>
          </a:p>
          <a:p>
            <a:pPr algn="just" eaLnBrk="1" hangingPunct="1">
              <a:buFont typeface="Wingdings 2" pitchFamily="18" charset="2"/>
              <a:buNone/>
            </a:pPr>
            <a:endParaRPr lang="pt-PT" sz="2400" dirty="0" smtClean="0">
              <a:latin typeface="Verdana" pitchFamily="34" charset="0"/>
            </a:endParaRPr>
          </a:p>
          <a:p>
            <a:pPr algn="just" eaLnBrk="1" hangingPunct="1">
              <a:buFont typeface="Wingdings 2" pitchFamily="18" charset="2"/>
              <a:buNone/>
            </a:pPr>
            <a:endParaRPr lang="pt-PT" sz="2400" dirty="0" smtClean="0">
              <a:latin typeface="Verdana" pitchFamily="34" charset="0"/>
            </a:endParaRPr>
          </a:p>
          <a:p>
            <a:pPr algn="just" eaLnBrk="1" hangingPunct="1"/>
            <a:r>
              <a:rPr lang="pt-PT" sz="2400" b="1" u="sng" dirty="0" smtClean="0">
                <a:latin typeface="Verdana" pitchFamily="34" charset="0"/>
              </a:rPr>
              <a:t>Aplica-se</a:t>
            </a:r>
            <a:r>
              <a:rPr lang="pt-PT" sz="2400" dirty="0" smtClean="0">
                <a:latin typeface="Verdana" pitchFamily="34" charset="0"/>
              </a:rPr>
              <a:t>: aos contratos de trabalho celebrados após 1/10/2013, incluindo contratos de trabalho temporário.</a:t>
            </a:r>
          </a:p>
          <a:p>
            <a:pPr algn="just" eaLnBrk="1" hangingPunct="1">
              <a:buFont typeface="Wingdings 2" pitchFamily="18" charset="2"/>
              <a:buNone/>
            </a:pPr>
            <a:endParaRPr lang="en-US" sz="2400" dirty="0" smtClean="0"/>
          </a:p>
        </p:txBody>
      </p:sp>
      <p:sp>
        <p:nvSpPr>
          <p:cNvPr id="6" name="Seta curvada à esquerda 5"/>
          <p:cNvSpPr/>
          <p:nvPr/>
        </p:nvSpPr>
        <p:spPr>
          <a:xfrm>
            <a:off x="3419475" y="2708275"/>
            <a:ext cx="431800" cy="64928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pic>
        <p:nvPicPr>
          <p:cNvPr id="9220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2000250" y="428625"/>
            <a:ext cx="5143500" cy="85725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200" b="1" dirty="0" smtClean="0">
                <a:latin typeface="Verdana" pitchFamily="34" charset="0"/>
              </a:rPr>
              <a:t>Regime dos Fundos</a:t>
            </a:r>
            <a:endParaRPr lang="en-US" sz="3200" b="1" dirty="0">
              <a:latin typeface="Verdana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z="3600" b="1" u="sng" dirty="0" smtClean="0">
                <a:latin typeface="Verdana" pitchFamily="34" charset="0"/>
              </a:rPr>
              <a:t>Exclui-se</a:t>
            </a:r>
            <a:r>
              <a:rPr lang="pt-PT" sz="3600" dirty="0" smtClean="0">
                <a:latin typeface="Verdana" pitchFamily="34" charset="0"/>
              </a:rPr>
              <a:t>: </a:t>
            </a:r>
          </a:p>
          <a:p>
            <a:pPr algn="just" eaLnBrk="1" hangingPunct="1"/>
            <a:r>
              <a:rPr lang="pt-PT" sz="2400" dirty="0" smtClean="0">
                <a:latin typeface="Verdana" pitchFamily="34" charset="0"/>
              </a:rPr>
              <a:t>contratos de trabalho de muita curta duração ( art.º 142º C.T.):</a:t>
            </a:r>
          </a:p>
          <a:p>
            <a:pPr lvl="1" algn="just" eaLnBrk="1" hangingPunct="1"/>
            <a:r>
              <a:rPr lang="pt-PT" sz="2000" dirty="0" smtClean="0">
                <a:latin typeface="Verdana" pitchFamily="34" charset="0"/>
              </a:rPr>
              <a:t>Atividade </a:t>
            </a:r>
            <a:r>
              <a:rPr lang="pt-PT" sz="2000" dirty="0" smtClean="0">
                <a:latin typeface="Verdana" pitchFamily="34" charset="0"/>
              </a:rPr>
              <a:t>sazonal agrícola;</a:t>
            </a:r>
          </a:p>
          <a:p>
            <a:pPr lvl="1" algn="just" eaLnBrk="1" hangingPunct="1"/>
            <a:r>
              <a:rPr lang="pt-PT" sz="2000" dirty="0" smtClean="0">
                <a:latin typeface="Verdana" pitchFamily="34" charset="0"/>
              </a:rPr>
              <a:t>Eventos turísticos.</a:t>
            </a:r>
          </a:p>
          <a:p>
            <a:pPr lvl="1" algn="just" eaLnBrk="1" hangingPunct="1">
              <a:buFont typeface="Wingdings 2" pitchFamily="18" charset="2"/>
              <a:buNone/>
            </a:pPr>
            <a:endParaRPr lang="pt-PT" sz="2000" dirty="0" smtClean="0">
              <a:latin typeface="Verdana" pitchFamily="34" charset="0"/>
            </a:endParaRPr>
          </a:p>
          <a:p>
            <a:pPr algn="just" eaLnBrk="1" hangingPunct="1"/>
            <a:r>
              <a:rPr lang="pt-PT" sz="2400" dirty="0" smtClean="0">
                <a:latin typeface="Verdana" pitchFamily="34" charset="0"/>
              </a:rPr>
              <a:t>Contratos cujo regime aplicável diz respeito à vinculação dos trabalhadores que exerçam funções públicas, incluindo os institutos públicos de regime especial.</a:t>
            </a:r>
          </a:p>
          <a:p>
            <a:pPr eaLnBrk="1" hangingPunct="1"/>
            <a:endParaRPr lang="en-US" dirty="0" smtClean="0"/>
          </a:p>
        </p:txBody>
      </p:sp>
      <p:pic>
        <p:nvPicPr>
          <p:cNvPr id="10243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000250" y="428625"/>
            <a:ext cx="5143500" cy="85725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200" b="1" dirty="0" smtClean="0">
                <a:latin typeface="Verdana" pitchFamily="34" charset="0"/>
              </a:rPr>
              <a:t>Regime dos Fundos</a:t>
            </a:r>
            <a:endParaRPr lang="en-US" sz="3200" b="1" dirty="0">
              <a:latin typeface="Verdana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 eaLnBrk="1" hangingPunct="1"/>
            <a:r>
              <a:rPr lang="pt-PT" sz="2400" b="1" u="sng" dirty="0" smtClean="0">
                <a:latin typeface="Verdana" pitchFamily="34" charset="0"/>
              </a:rPr>
              <a:t>Natureza e Finalidade</a:t>
            </a:r>
          </a:p>
          <a:p>
            <a:pPr algn="just" eaLnBrk="1" hangingPunct="1"/>
            <a:endParaRPr lang="pt-PT" sz="2400" b="1" u="sng" dirty="0" smtClean="0">
              <a:latin typeface="Verdana" pitchFamily="34" charset="0"/>
            </a:endParaRPr>
          </a:p>
          <a:p>
            <a:pPr algn="just" eaLnBrk="1" hangingPunct="1"/>
            <a:r>
              <a:rPr lang="pt-PT" sz="2400" dirty="0" smtClean="0">
                <a:latin typeface="Verdana" pitchFamily="34" charset="0"/>
              </a:rPr>
              <a:t>O </a:t>
            </a:r>
            <a:r>
              <a:rPr lang="pt-PT" sz="2400" b="1" i="1" u="sng" dirty="0" smtClean="0">
                <a:latin typeface="Verdana" pitchFamily="34" charset="0"/>
              </a:rPr>
              <a:t>FCT</a:t>
            </a:r>
            <a:r>
              <a:rPr lang="pt-PT" sz="2400" dirty="0" smtClean="0">
                <a:latin typeface="Verdana" pitchFamily="34" charset="0"/>
              </a:rPr>
              <a:t> e o </a:t>
            </a:r>
            <a:r>
              <a:rPr lang="pt-PT" sz="2400" b="1" i="1" u="sng" dirty="0" smtClean="0">
                <a:latin typeface="Verdana" pitchFamily="34" charset="0"/>
              </a:rPr>
              <a:t>FGCT</a:t>
            </a:r>
            <a:r>
              <a:rPr lang="pt-PT" sz="2400" dirty="0" smtClean="0">
                <a:latin typeface="Verdana" pitchFamily="34" charset="0"/>
              </a:rPr>
              <a:t> são fundos destinados a assegurar o direito dos trabalhadores </a:t>
            </a:r>
            <a:r>
              <a:rPr lang="pt-PT" sz="2400" u="sng" dirty="0" smtClean="0">
                <a:solidFill>
                  <a:schemeClr val="accent1"/>
                </a:solidFill>
                <a:latin typeface="Verdana" pitchFamily="34" charset="0"/>
              </a:rPr>
              <a:t>ao recebimento efetivo de metade do valor da compensação devida</a:t>
            </a:r>
            <a:r>
              <a:rPr lang="pt-PT" sz="2400" dirty="0" smtClean="0">
                <a:latin typeface="Verdana" pitchFamily="34" charset="0"/>
              </a:rPr>
              <a:t> por cessação do contrato, calculada nos termos do art.º 366º do C.T.</a:t>
            </a:r>
          </a:p>
          <a:p>
            <a:pPr algn="just" eaLnBrk="1" hangingPunct="1">
              <a:buFont typeface="Wingdings 2" pitchFamily="18" charset="2"/>
              <a:buNone/>
            </a:pPr>
            <a:endParaRPr lang="pt-PT" sz="2400" dirty="0" smtClean="0">
              <a:latin typeface="Verdana" pitchFamily="34" charset="0"/>
            </a:endParaRPr>
          </a:p>
          <a:p>
            <a:pPr algn="just" eaLnBrk="1" hangingPunct="1"/>
            <a:r>
              <a:rPr lang="pt-PT" sz="2400" dirty="0" smtClean="0">
                <a:latin typeface="Verdana" pitchFamily="34" charset="0"/>
              </a:rPr>
              <a:t>São fundos </a:t>
            </a:r>
            <a:r>
              <a:rPr lang="pt-PT" sz="2400" b="1" dirty="0" smtClean="0">
                <a:latin typeface="Verdana" pitchFamily="34" charset="0"/>
              </a:rPr>
              <a:t>autónomos</a:t>
            </a:r>
            <a:r>
              <a:rPr lang="pt-PT" sz="2400" dirty="0" smtClean="0">
                <a:latin typeface="Verdana" pitchFamily="34" charset="0"/>
              </a:rPr>
              <a:t> de adesão </a:t>
            </a:r>
            <a:r>
              <a:rPr lang="pt-PT" sz="2400" b="1" dirty="0" smtClean="0">
                <a:latin typeface="Verdana" pitchFamily="34" charset="0"/>
              </a:rPr>
              <a:t>individual</a:t>
            </a:r>
            <a:r>
              <a:rPr lang="pt-PT" sz="2400" dirty="0" smtClean="0">
                <a:latin typeface="Verdana" pitchFamily="34" charset="0"/>
              </a:rPr>
              <a:t> e </a:t>
            </a:r>
            <a:r>
              <a:rPr lang="pt-PT" sz="2400" b="1" dirty="0" smtClean="0">
                <a:latin typeface="Verdana" pitchFamily="34" charset="0"/>
              </a:rPr>
              <a:t>obrigatória</a:t>
            </a:r>
            <a:r>
              <a:rPr lang="pt-PT" sz="2400" dirty="0" smtClean="0">
                <a:latin typeface="Verdana" pitchFamily="34" charset="0"/>
              </a:rPr>
              <a:t>, pelo empregador, podendo este, no entanto aderir ao ME, em alternativa  ao FCT.</a:t>
            </a:r>
            <a:endParaRPr lang="en-US" sz="2400" dirty="0" smtClean="0">
              <a:latin typeface="Verdana" pitchFamily="34" charset="0"/>
            </a:endParaRPr>
          </a:p>
        </p:txBody>
      </p:sp>
      <p:pic>
        <p:nvPicPr>
          <p:cNvPr id="11267" name="Picture 2" descr="ACT _logótipo peque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000250" y="428625"/>
            <a:ext cx="5143500" cy="85725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600" b="1" dirty="0" smtClean="0">
                <a:latin typeface="Verdana" pitchFamily="34" charset="0"/>
              </a:rPr>
              <a:t>Regime dos Fundos</a:t>
            </a:r>
            <a:endParaRPr lang="en-US" sz="3600" b="1" dirty="0">
              <a:latin typeface="Verdana" pitchFamily="34" charset="0"/>
            </a:endParaRPr>
          </a:p>
        </p:txBody>
      </p:sp>
      <p:sp>
        <p:nvSpPr>
          <p:cNvPr id="9" name="Seta para baixo 8"/>
          <p:cNvSpPr/>
          <p:nvPr/>
        </p:nvSpPr>
        <p:spPr>
          <a:xfrm flipH="1">
            <a:off x="2339749" y="2060848"/>
            <a:ext cx="386329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PT" sz="2400" b="1" u="sng" dirty="0" smtClean="0">
                <a:latin typeface="Verdana" pitchFamily="34" charset="0"/>
              </a:rPr>
              <a:t>Adesão </a:t>
            </a:r>
          </a:p>
          <a:p>
            <a:pPr algn="just">
              <a:buFont typeface="Wingdings 2" pitchFamily="18" charset="2"/>
              <a:buNone/>
            </a:pPr>
            <a:r>
              <a:rPr lang="pt-PT" sz="2400" dirty="0" smtClean="0">
                <a:latin typeface="Verdana" pitchFamily="34" charset="0"/>
              </a:rPr>
              <a:t>A adesão  ao fundo é obrigatória.</a:t>
            </a:r>
          </a:p>
          <a:p>
            <a:pPr algn="just"/>
            <a:endParaRPr lang="pt-PT" sz="2400" dirty="0" smtClean="0">
              <a:latin typeface="Verdana" pitchFamily="34" charset="0"/>
            </a:endParaRPr>
          </a:p>
          <a:p>
            <a:pPr algn="just"/>
            <a:r>
              <a:rPr lang="pt-PT" sz="2400" dirty="0" smtClean="0">
                <a:latin typeface="Verdana" pitchFamily="34" charset="0"/>
              </a:rPr>
              <a:t>O empregador </a:t>
            </a:r>
            <a:r>
              <a:rPr lang="pt-PT" sz="2400" u="sng" dirty="0" smtClean="0">
                <a:latin typeface="Verdana" pitchFamily="34" charset="0"/>
              </a:rPr>
              <a:t>até à data do início </a:t>
            </a:r>
            <a:r>
              <a:rPr lang="pt-PT" sz="2400" dirty="0" smtClean="0">
                <a:latin typeface="Verdana" pitchFamily="34" charset="0"/>
              </a:rPr>
              <a:t>da execução dos respetivos C.T., deve incluir os trabalhadores no FCT, através do sítio </a:t>
            </a:r>
            <a:r>
              <a:rPr lang="pt-PT" sz="2400" dirty="0" smtClean="0">
                <a:latin typeface="Verdana" pitchFamily="34" charset="0"/>
              </a:rPr>
              <a:t>eletrónico</a:t>
            </a:r>
            <a:r>
              <a:rPr lang="pt-PT" sz="2400" dirty="0" smtClean="0">
                <a:latin typeface="Verdana" pitchFamily="34" charset="0"/>
              </a:rPr>
              <a:t>:</a:t>
            </a:r>
          </a:p>
          <a:p>
            <a:pPr algn="ctr"/>
            <a:r>
              <a:rPr lang="pt-PT" dirty="0" err="1" smtClean="0">
                <a:solidFill>
                  <a:schemeClr val="bg2"/>
                </a:solidFill>
                <a:latin typeface="Verdana" pitchFamily="34" charset="0"/>
                <a:hlinkClick r:id="rId2"/>
              </a:rPr>
              <a:t>www.fundoscompensacao.pt</a:t>
            </a:r>
            <a:endParaRPr lang="pt-PT" dirty="0" smtClean="0">
              <a:solidFill>
                <a:schemeClr val="bg2"/>
              </a:solidFill>
              <a:latin typeface="Verdana" pitchFamily="34" charset="0"/>
            </a:endParaRPr>
          </a:p>
        </p:txBody>
      </p:sp>
      <p:sp>
        <p:nvSpPr>
          <p:cNvPr id="4" name="Seta curvada à esquerda 3"/>
          <p:cNvSpPr/>
          <p:nvPr/>
        </p:nvSpPr>
        <p:spPr>
          <a:xfrm>
            <a:off x="2483768" y="1700808"/>
            <a:ext cx="446088" cy="42862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>
              <a:solidFill>
                <a:schemeClr val="tx1"/>
              </a:solidFill>
            </a:endParaRP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000250" y="428625"/>
            <a:ext cx="5143500" cy="85725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600" b="1" dirty="0" smtClean="0">
                <a:latin typeface="Verdana" pitchFamily="34" charset="0"/>
              </a:rPr>
              <a:t>Regime dos Fundos</a:t>
            </a:r>
            <a:endParaRPr lang="en-US" sz="3600" b="1" dirty="0">
              <a:latin typeface="Verdana" pitchFamily="34" charset="0"/>
            </a:endParaRPr>
          </a:p>
        </p:txBody>
      </p:sp>
      <p:pic>
        <p:nvPicPr>
          <p:cNvPr id="13317" name="Picture 2" descr="ACT _logótipo peque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sz="2400" b="1" u="sng" dirty="0" err="1" smtClean="0">
                <a:latin typeface="Verdana" pitchFamily="34" charset="0"/>
              </a:rPr>
              <a:t>Alterações</a:t>
            </a:r>
            <a:r>
              <a:rPr lang="en-US" sz="2400" b="1" u="sng" dirty="0" smtClean="0">
                <a:latin typeface="Verdana" pitchFamily="34" charset="0"/>
              </a:rPr>
              <a:t> </a:t>
            </a:r>
            <a:r>
              <a:rPr lang="en-US" sz="2400" b="1" dirty="0" smtClean="0">
                <a:latin typeface="Verdana" pitchFamily="34" charset="0"/>
              </a:rPr>
              <a:t>   </a:t>
            </a:r>
          </a:p>
          <a:p>
            <a:pPr algn="just" eaLnBrk="1" hangingPunct="1">
              <a:buFont typeface="Wingdings 2" pitchFamily="18" charset="2"/>
              <a:buNone/>
            </a:pPr>
            <a:endParaRPr lang="en-US" sz="2400" b="1" dirty="0" smtClean="0">
              <a:latin typeface="Verdana" pitchFamily="34" charset="0"/>
            </a:endParaRPr>
          </a:p>
          <a:p>
            <a:pPr algn="just" eaLnBrk="1" hangingPunct="1"/>
            <a:r>
              <a:rPr lang="en-US" sz="2400" dirty="0" smtClean="0">
                <a:latin typeface="Verdana" pitchFamily="34" charset="0"/>
              </a:rPr>
              <a:t>Toda a </a:t>
            </a:r>
            <a:r>
              <a:rPr lang="en-US" sz="2400" dirty="0" err="1" smtClean="0">
                <a:latin typeface="Verdana" pitchFamily="34" charset="0"/>
              </a:rPr>
              <a:t>alteração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aos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elementos</a:t>
            </a:r>
            <a:r>
              <a:rPr lang="en-US" sz="2400" dirty="0" smtClean="0">
                <a:latin typeface="Verdana" pitchFamily="34" charset="0"/>
              </a:rPr>
              <a:t> de </a:t>
            </a:r>
            <a:r>
              <a:rPr lang="en-US" sz="2400" dirty="0" err="1" smtClean="0">
                <a:latin typeface="Verdana" pitchFamily="34" charset="0"/>
              </a:rPr>
              <a:t>identificação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devem</a:t>
            </a:r>
            <a:r>
              <a:rPr lang="en-US" sz="2400" dirty="0" smtClean="0">
                <a:latin typeface="Verdana" pitchFamily="34" charset="0"/>
              </a:rPr>
              <a:t> ser </a:t>
            </a:r>
            <a:r>
              <a:rPr lang="en-US" sz="2400" dirty="0" err="1" smtClean="0">
                <a:latin typeface="Verdana" pitchFamily="34" charset="0"/>
              </a:rPr>
              <a:t>comunicadas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pelo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empregador</a:t>
            </a:r>
            <a:r>
              <a:rPr lang="en-US" sz="2400" dirty="0" smtClean="0">
                <a:latin typeface="Verdana" pitchFamily="34" charset="0"/>
              </a:rPr>
              <a:t>, no </a:t>
            </a:r>
            <a:r>
              <a:rPr lang="en-US" sz="2400" dirty="0" err="1" smtClean="0">
                <a:latin typeface="Verdana" pitchFamily="34" charset="0"/>
              </a:rPr>
              <a:t>sítio</a:t>
            </a:r>
            <a:r>
              <a:rPr lang="en-US" sz="2400" dirty="0" smtClean="0">
                <a:latin typeface="Verdana" pitchFamily="34" charset="0"/>
              </a:rPr>
              <a:t>, </a:t>
            </a:r>
            <a:r>
              <a:rPr lang="en-US" sz="2400" u="sng" dirty="0" smtClean="0">
                <a:latin typeface="Verdana" pitchFamily="34" charset="0"/>
              </a:rPr>
              <a:t>no </a:t>
            </a:r>
            <a:r>
              <a:rPr lang="en-US" sz="2400" u="sng" dirty="0" err="1" smtClean="0">
                <a:latin typeface="Verdana" pitchFamily="34" charset="0"/>
              </a:rPr>
              <a:t>prazo</a:t>
            </a:r>
            <a:r>
              <a:rPr lang="en-US" sz="2400" u="sng" dirty="0" smtClean="0">
                <a:latin typeface="Verdana" pitchFamily="34" charset="0"/>
              </a:rPr>
              <a:t> de 5 </a:t>
            </a:r>
            <a:r>
              <a:rPr lang="en-US" sz="2400" u="sng" dirty="0" err="1" smtClean="0">
                <a:latin typeface="Verdana" pitchFamily="34" charset="0"/>
              </a:rPr>
              <a:t>dias</a:t>
            </a:r>
            <a:r>
              <a:rPr lang="en-US" sz="2400" dirty="0" smtClean="0">
                <a:latin typeface="Verdana" pitchFamily="34" charset="0"/>
              </a:rPr>
              <a:t>.</a:t>
            </a:r>
          </a:p>
          <a:p>
            <a:pPr algn="just" eaLnBrk="1" hangingPunct="1"/>
            <a:endParaRPr lang="en-US" sz="2400" dirty="0" smtClean="0">
              <a:latin typeface="Verdana" pitchFamily="34" charset="0"/>
            </a:endParaRPr>
          </a:p>
          <a:p>
            <a:pPr algn="just" eaLnBrk="1" hangingPunct="1"/>
            <a:r>
              <a:rPr lang="pt-PT" sz="2400" dirty="0" smtClean="0">
                <a:latin typeface="Verdana" pitchFamily="34" charset="0"/>
              </a:rPr>
              <a:t>O empregador terá também de comunicar sempre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pt-PT" sz="2400" dirty="0" smtClean="0">
                <a:latin typeface="Verdana" pitchFamily="34" charset="0"/>
              </a:rPr>
              <a:t>que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pt-PT" sz="2400" dirty="0" smtClean="0">
                <a:latin typeface="Verdana" pitchFamily="34" charset="0"/>
              </a:rPr>
              <a:t>haja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alteração</a:t>
            </a:r>
            <a:r>
              <a:rPr lang="en-US" sz="2400" dirty="0" smtClean="0">
                <a:latin typeface="Verdana" pitchFamily="34" charset="0"/>
              </a:rPr>
              <a:t> do valor </a:t>
            </a:r>
            <a:r>
              <a:rPr lang="en-US" sz="2400" dirty="0" err="1" smtClean="0">
                <a:latin typeface="Verdana" pitchFamily="34" charset="0"/>
              </a:rPr>
              <a:t>da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retribuição</a:t>
            </a:r>
            <a:r>
              <a:rPr lang="en-US" sz="2400" dirty="0" smtClean="0">
                <a:latin typeface="Verdana" pitchFamily="34" charset="0"/>
              </a:rPr>
              <a:t> base e </a:t>
            </a:r>
            <a:r>
              <a:rPr lang="en-US" sz="2400" dirty="0" err="1" smtClean="0">
                <a:latin typeface="Verdana" pitchFamily="34" charset="0"/>
              </a:rPr>
              <a:t>diuturnidades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u="sng" dirty="0" err="1" smtClean="0">
                <a:latin typeface="Verdana" pitchFamily="34" charset="0"/>
              </a:rPr>
              <a:t>em</a:t>
            </a:r>
            <a:r>
              <a:rPr lang="en-US" sz="2400" u="sng" dirty="0" smtClean="0">
                <a:latin typeface="Verdana" pitchFamily="34" charset="0"/>
              </a:rPr>
              <a:t> data anterior</a:t>
            </a:r>
            <a:r>
              <a:rPr lang="en-US" sz="2400" dirty="0" smtClean="0">
                <a:latin typeface="Verdana" pitchFamily="34" charset="0"/>
              </a:rPr>
              <a:t> à </a:t>
            </a:r>
            <a:r>
              <a:rPr lang="en-US" sz="2400" dirty="0" err="1" smtClean="0">
                <a:latin typeface="Verdana" pitchFamily="34" charset="0"/>
              </a:rPr>
              <a:t>produção</a:t>
            </a:r>
            <a:r>
              <a:rPr lang="en-US" sz="2400" dirty="0" smtClean="0">
                <a:latin typeface="Verdana" pitchFamily="34" charset="0"/>
              </a:rPr>
              <a:t> dos </a:t>
            </a:r>
            <a:r>
              <a:rPr lang="en-US" sz="2400" dirty="0" err="1" smtClean="0">
                <a:latin typeface="Verdana" pitchFamily="34" charset="0"/>
              </a:rPr>
              <a:t>efeitos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dessa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atualização</a:t>
            </a:r>
            <a:r>
              <a:rPr lang="en-US" sz="2400" dirty="0" smtClean="0">
                <a:latin typeface="Verdana" pitchFamily="34" charset="0"/>
              </a:rPr>
              <a:t>.</a:t>
            </a:r>
          </a:p>
        </p:txBody>
      </p:sp>
      <p:pic>
        <p:nvPicPr>
          <p:cNvPr id="15363" name="Picture 2" descr="ACT _logótipo peque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000250" y="428625"/>
            <a:ext cx="5143500" cy="85725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600" b="1" dirty="0" smtClean="0">
                <a:latin typeface="Verdana" pitchFamily="34" charset="0"/>
              </a:rPr>
              <a:t>Regime</a:t>
            </a:r>
            <a:r>
              <a:rPr lang="pt-PT" sz="2400" dirty="0" smtClean="0">
                <a:latin typeface="Verdana" pitchFamily="34" charset="0"/>
              </a:rPr>
              <a:t> </a:t>
            </a:r>
            <a:r>
              <a:rPr lang="pt-PT" sz="3200" b="1" dirty="0" smtClean="0">
                <a:latin typeface="Verdana" pitchFamily="34" charset="0"/>
              </a:rPr>
              <a:t>dos Fundos</a:t>
            </a:r>
            <a:endParaRPr lang="en-US" sz="3200" b="1" dirty="0">
              <a:latin typeface="Verdana" pitchFamily="34" charset="0"/>
            </a:endParaRPr>
          </a:p>
        </p:txBody>
      </p:sp>
      <p:sp>
        <p:nvSpPr>
          <p:cNvPr id="5" name="Seta curvada à esquerda 4"/>
          <p:cNvSpPr/>
          <p:nvPr/>
        </p:nvSpPr>
        <p:spPr>
          <a:xfrm>
            <a:off x="3286125" y="1785938"/>
            <a:ext cx="731838" cy="64293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sz="2400" dirty="0" smtClean="0">
                <a:latin typeface="Verdana" pitchFamily="34" charset="0"/>
              </a:rPr>
              <a:t>A </a:t>
            </a:r>
            <a:r>
              <a:rPr lang="en-US" sz="2400" dirty="0" err="1" smtClean="0">
                <a:latin typeface="Verdana" pitchFamily="34" charset="0"/>
              </a:rPr>
              <a:t>não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adesão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ou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falta</a:t>
            </a:r>
            <a:r>
              <a:rPr lang="en-US" sz="2400" dirty="0" smtClean="0">
                <a:latin typeface="Verdana" pitchFamily="34" charset="0"/>
              </a:rPr>
              <a:t> de </a:t>
            </a:r>
            <a:r>
              <a:rPr lang="en-US" sz="2400" dirty="0" err="1" smtClean="0">
                <a:latin typeface="Verdana" pitchFamily="34" charset="0"/>
              </a:rPr>
              <a:t>comunicação</a:t>
            </a:r>
            <a:r>
              <a:rPr lang="en-US" sz="2400" dirty="0" smtClean="0">
                <a:latin typeface="Verdana" pitchFamily="34" charset="0"/>
              </a:rPr>
              <a:t> de </a:t>
            </a:r>
            <a:r>
              <a:rPr lang="en-US" sz="2400" dirty="0" err="1" smtClean="0">
                <a:latin typeface="Verdana" pitchFamily="34" charset="0"/>
              </a:rPr>
              <a:t>novos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trabalhadores</a:t>
            </a:r>
            <a:r>
              <a:rPr lang="en-US" sz="2400" dirty="0" smtClean="0">
                <a:latin typeface="Verdana" pitchFamily="34" charset="0"/>
              </a:rPr>
              <a:t>, </a:t>
            </a:r>
            <a:r>
              <a:rPr lang="en-US" sz="2400" dirty="0" err="1" smtClean="0">
                <a:latin typeface="Verdana" pitchFamily="34" charset="0"/>
              </a:rPr>
              <a:t>constitui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i="1" u="sng" dirty="0" err="1" smtClean="0">
                <a:solidFill>
                  <a:schemeClr val="accent1"/>
                </a:solidFill>
                <a:latin typeface="Verdana" pitchFamily="34" charset="0"/>
              </a:rPr>
              <a:t>contraordenação</a:t>
            </a:r>
            <a:r>
              <a:rPr lang="en-US" sz="2400" i="1" u="sng" dirty="0" smtClean="0">
                <a:solidFill>
                  <a:schemeClr val="accent1"/>
                </a:solidFill>
                <a:latin typeface="Verdana" pitchFamily="34" charset="0"/>
              </a:rPr>
              <a:t> </a:t>
            </a:r>
            <a:r>
              <a:rPr lang="en-US" sz="2400" i="1" u="sng" dirty="0" err="1" smtClean="0">
                <a:solidFill>
                  <a:schemeClr val="accent1"/>
                </a:solidFill>
                <a:latin typeface="Verdana" pitchFamily="34" charset="0"/>
              </a:rPr>
              <a:t>muito</a:t>
            </a:r>
            <a:r>
              <a:rPr lang="en-US" sz="2400" i="1" u="sng" dirty="0" smtClean="0">
                <a:solidFill>
                  <a:schemeClr val="accent1"/>
                </a:solidFill>
                <a:latin typeface="Verdana" pitchFamily="34" charset="0"/>
              </a:rPr>
              <a:t> grave</a:t>
            </a:r>
            <a:r>
              <a:rPr lang="en-US" sz="2400" dirty="0" smtClean="0">
                <a:latin typeface="Verdana" pitchFamily="34" charset="0"/>
              </a:rPr>
              <a:t>, </a:t>
            </a:r>
            <a:r>
              <a:rPr lang="en-US" sz="2400" dirty="0" err="1" smtClean="0">
                <a:latin typeface="Verdana" pitchFamily="34" charset="0"/>
              </a:rPr>
              <a:t>assim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como</a:t>
            </a:r>
            <a:r>
              <a:rPr lang="en-US" sz="2400" dirty="0" smtClean="0">
                <a:latin typeface="Verdana" pitchFamily="34" charset="0"/>
              </a:rPr>
              <a:t> a </a:t>
            </a:r>
            <a:r>
              <a:rPr lang="en-US" sz="2400" dirty="0" err="1" smtClean="0">
                <a:latin typeface="Verdana" pitchFamily="34" charset="0"/>
              </a:rPr>
              <a:t>falta</a:t>
            </a:r>
            <a:r>
              <a:rPr lang="en-US" sz="2400" dirty="0" smtClean="0">
                <a:latin typeface="Verdana" pitchFamily="34" charset="0"/>
              </a:rPr>
              <a:t> de </a:t>
            </a:r>
            <a:r>
              <a:rPr lang="en-US" sz="2400" dirty="0" err="1" smtClean="0">
                <a:latin typeface="Verdana" pitchFamily="34" charset="0"/>
              </a:rPr>
              <a:t>declaração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inicial</a:t>
            </a:r>
            <a:r>
              <a:rPr lang="en-US" sz="2400" dirty="0" smtClean="0">
                <a:latin typeface="Verdana" pitchFamily="34" charset="0"/>
              </a:rPr>
              <a:t> do valor </a:t>
            </a:r>
            <a:r>
              <a:rPr lang="en-US" sz="2400" dirty="0" err="1" smtClean="0">
                <a:latin typeface="Verdana" pitchFamily="34" charset="0"/>
              </a:rPr>
              <a:t>da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retribuição</a:t>
            </a:r>
            <a:r>
              <a:rPr lang="en-US" sz="2400" dirty="0" smtClean="0">
                <a:latin typeface="Verdana" pitchFamily="34" charset="0"/>
              </a:rPr>
              <a:t> base do </a:t>
            </a:r>
            <a:r>
              <a:rPr lang="en-US" sz="2400" dirty="0" err="1" smtClean="0">
                <a:latin typeface="Verdana" pitchFamily="34" charset="0"/>
              </a:rPr>
              <a:t>trabalhador</a:t>
            </a:r>
            <a:r>
              <a:rPr lang="en-US" sz="2400" dirty="0" smtClean="0">
                <a:latin typeface="Verdana" pitchFamily="34" charset="0"/>
              </a:rPr>
              <a:t>.(Art.º 8º Lei 70/2013)</a:t>
            </a:r>
          </a:p>
          <a:p>
            <a:pPr algn="just" eaLnBrk="1" hangingPunct="1"/>
            <a:endParaRPr lang="en-US" sz="2400" dirty="0" smtClean="0">
              <a:latin typeface="Verdana" pitchFamily="34" charset="0"/>
            </a:endParaRPr>
          </a:p>
          <a:p>
            <a:pPr algn="just" eaLnBrk="1" hangingPunct="1"/>
            <a:r>
              <a:rPr lang="en-US" sz="2400" dirty="0" err="1" smtClean="0">
                <a:latin typeface="Verdana" pitchFamily="34" charset="0"/>
              </a:rPr>
              <a:t>Constitui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i="1" u="sng" dirty="0" err="1" smtClean="0">
                <a:solidFill>
                  <a:schemeClr val="accent1"/>
                </a:solidFill>
                <a:latin typeface="Verdana" pitchFamily="34" charset="0"/>
              </a:rPr>
              <a:t>contraordenação</a:t>
            </a:r>
            <a:r>
              <a:rPr lang="en-US" sz="2400" i="1" u="sng" dirty="0" smtClean="0">
                <a:solidFill>
                  <a:schemeClr val="accent1"/>
                </a:solidFill>
                <a:latin typeface="Verdana" pitchFamily="34" charset="0"/>
              </a:rPr>
              <a:t> grave</a:t>
            </a:r>
            <a:r>
              <a:rPr lang="en-US" sz="2400" dirty="0" smtClean="0">
                <a:latin typeface="Verdana" pitchFamily="34" charset="0"/>
              </a:rPr>
              <a:t> a </a:t>
            </a:r>
            <a:r>
              <a:rPr lang="en-US" sz="2400" dirty="0" err="1" smtClean="0">
                <a:latin typeface="Verdana" pitchFamily="34" charset="0"/>
              </a:rPr>
              <a:t>falta</a:t>
            </a:r>
            <a:r>
              <a:rPr lang="en-US" sz="2400" dirty="0" smtClean="0">
                <a:latin typeface="Verdana" pitchFamily="34" charset="0"/>
              </a:rPr>
              <a:t> de </a:t>
            </a:r>
            <a:r>
              <a:rPr lang="en-US" sz="2400" dirty="0" err="1" smtClean="0">
                <a:latin typeface="Verdana" pitchFamily="34" charset="0"/>
              </a:rPr>
              <a:t>comunicação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da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atualização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da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retribuição</a:t>
            </a:r>
            <a:r>
              <a:rPr lang="en-US" sz="2400" dirty="0" smtClean="0">
                <a:latin typeface="Verdana" pitchFamily="34" charset="0"/>
              </a:rPr>
              <a:t>.(Art.º 11º Lei 70/2013)</a:t>
            </a:r>
          </a:p>
        </p:txBody>
      </p:sp>
      <p:pic>
        <p:nvPicPr>
          <p:cNvPr id="17411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2000250" y="428625"/>
            <a:ext cx="5143500" cy="85725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600" b="1" dirty="0" smtClean="0">
                <a:latin typeface="Verdana" pitchFamily="34" charset="0"/>
              </a:rPr>
              <a:t>Regime dos Fundos</a:t>
            </a:r>
            <a:endParaRPr lang="en-US" sz="3600" b="1" dirty="0">
              <a:latin typeface="Verdana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sz="2400" b="1" u="sng" dirty="0" err="1" smtClean="0">
                <a:latin typeface="Verdana" pitchFamily="34" charset="0"/>
              </a:rPr>
              <a:t>Montantes</a:t>
            </a:r>
            <a:r>
              <a:rPr lang="en-US" sz="2400" b="1" u="sng" dirty="0" smtClean="0">
                <a:latin typeface="Verdana" pitchFamily="34" charset="0"/>
              </a:rPr>
              <a:t> das </a:t>
            </a:r>
            <a:r>
              <a:rPr lang="en-US" sz="2400" b="1" u="sng" dirty="0" err="1" smtClean="0">
                <a:latin typeface="Verdana" pitchFamily="34" charset="0"/>
              </a:rPr>
              <a:t>entregas</a:t>
            </a:r>
            <a:endParaRPr lang="en-US" sz="2400" b="1" u="sng" dirty="0" smtClean="0">
              <a:latin typeface="Verdana" pitchFamily="34" charset="0"/>
            </a:endParaRPr>
          </a:p>
          <a:p>
            <a:pPr lvl="2" indent="-382588" algn="just" eaLnBrk="1" hangingPunct="1">
              <a:buFont typeface="Wingdings 2" pitchFamily="18" charset="2"/>
              <a:buChar char=""/>
            </a:pPr>
            <a:endParaRPr lang="en-US" dirty="0" smtClean="0">
              <a:latin typeface="Verdana" pitchFamily="34" charset="0"/>
            </a:endParaRPr>
          </a:p>
          <a:p>
            <a:pPr algn="just" eaLnBrk="1" hangingPunct="1"/>
            <a:r>
              <a:rPr lang="en-US" sz="2400" dirty="0" smtClean="0">
                <a:latin typeface="Verdana" pitchFamily="34" charset="0"/>
              </a:rPr>
              <a:t>O valor das </a:t>
            </a:r>
            <a:r>
              <a:rPr lang="en-US" sz="2400" dirty="0" err="1" smtClean="0">
                <a:latin typeface="Verdana" pitchFamily="34" charset="0"/>
              </a:rPr>
              <a:t>entregas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corresponde</a:t>
            </a:r>
            <a:r>
              <a:rPr lang="en-US" sz="2400" dirty="0" smtClean="0">
                <a:latin typeface="Verdana" pitchFamily="34" charset="0"/>
              </a:rPr>
              <a:t>:</a:t>
            </a:r>
          </a:p>
          <a:p>
            <a:pPr algn="just" eaLnBrk="1" hangingPunct="1"/>
            <a:endParaRPr lang="en-US" sz="2400" dirty="0" smtClean="0">
              <a:latin typeface="Verdana" pitchFamily="34" charset="0"/>
            </a:endParaRPr>
          </a:p>
          <a:p>
            <a:pPr lvl="1" indent="-382588" algn="just" eaLnBrk="1" hangingPunct="1">
              <a:buFont typeface="Wingdings 2" pitchFamily="18" charset="2"/>
              <a:buChar char=""/>
            </a:pPr>
            <a:r>
              <a:rPr lang="en-US" sz="2400" dirty="0" smtClean="0">
                <a:latin typeface="Verdana" pitchFamily="34" charset="0"/>
              </a:rPr>
              <a:t>FCT         0,925%</a:t>
            </a:r>
          </a:p>
          <a:p>
            <a:pPr lvl="1" indent="-382588" algn="just" eaLnBrk="1" hangingPunct="1">
              <a:buFont typeface="Wingdings 2" pitchFamily="18" charset="2"/>
              <a:buChar char=""/>
            </a:pPr>
            <a:r>
              <a:rPr lang="en-US" sz="2400" dirty="0" smtClean="0">
                <a:latin typeface="Verdana" pitchFamily="34" charset="0"/>
              </a:rPr>
              <a:t>FGCT         0,075%</a:t>
            </a:r>
          </a:p>
          <a:p>
            <a:pPr lvl="3" indent="-382588" algn="just" eaLnBrk="1" hangingPunct="1">
              <a:buFont typeface="Wingdings 2" pitchFamily="18" charset="2"/>
              <a:buChar char=""/>
            </a:pPr>
            <a:r>
              <a:rPr lang="en-US" dirty="0" err="1" smtClean="0">
                <a:latin typeface="Verdana" pitchFamily="34" charset="0"/>
              </a:rPr>
              <a:t>Da</a:t>
            </a:r>
            <a:r>
              <a:rPr lang="en-US" dirty="0" smtClean="0">
                <a:latin typeface="Verdana" pitchFamily="34" charset="0"/>
              </a:rPr>
              <a:t> </a:t>
            </a:r>
            <a:r>
              <a:rPr lang="en-US" dirty="0" err="1" smtClean="0">
                <a:latin typeface="Verdana" pitchFamily="34" charset="0"/>
              </a:rPr>
              <a:t>retribuição</a:t>
            </a:r>
            <a:r>
              <a:rPr lang="en-US" dirty="0" smtClean="0">
                <a:latin typeface="Verdana" pitchFamily="34" charset="0"/>
              </a:rPr>
              <a:t> base e </a:t>
            </a:r>
            <a:r>
              <a:rPr lang="en-US" dirty="0" err="1" smtClean="0">
                <a:latin typeface="Verdana" pitchFamily="34" charset="0"/>
              </a:rPr>
              <a:t>diuturnidades</a:t>
            </a:r>
            <a:r>
              <a:rPr lang="en-US" dirty="0" smtClean="0">
                <a:latin typeface="Verdana" pitchFamily="34" charset="0"/>
              </a:rPr>
              <a:t> </a:t>
            </a:r>
            <a:r>
              <a:rPr lang="en-US" dirty="0" err="1" smtClean="0">
                <a:latin typeface="Verdana" pitchFamily="34" charset="0"/>
              </a:rPr>
              <a:t>devida</a:t>
            </a:r>
            <a:r>
              <a:rPr lang="en-US" dirty="0" smtClean="0">
                <a:latin typeface="Verdana" pitchFamily="34" charset="0"/>
              </a:rPr>
              <a:t> a </a:t>
            </a:r>
            <a:r>
              <a:rPr lang="en-US" dirty="0" err="1" smtClean="0">
                <a:latin typeface="Verdana" pitchFamily="34" charset="0"/>
              </a:rPr>
              <a:t>cada</a:t>
            </a:r>
            <a:r>
              <a:rPr lang="en-US" dirty="0" smtClean="0">
                <a:latin typeface="Verdana" pitchFamily="34" charset="0"/>
              </a:rPr>
              <a:t> </a:t>
            </a:r>
            <a:r>
              <a:rPr lang="en-US" dirty="0" err="1" smtClean="0">
                <a:latin typeface="Verdana" pitchFamily="34" charset="0"/>
              </a:rPr>
              <a:t>trabalhador</a:t>
            </a:r>
            <a:r>
              <a:rPr lang="en-US" dirty="0" smtClean="0">
                <a:latin typeface="Verdana" pitchFamily="34" charset="0"/>
              </a:rPr>
              <a:t>.</a:t>
            </a:r>
          </a:p>
          <a:p>
            <a:pPr lvl="3" indent="-382588" algn="just" eaLnBrk="1" hangingPunct="1">
              <a:buFont typeface="Wingdings 2" pitchFamily="18" charset="2"/>
              <a:buNone/>
            </a:pPr>
            <a:endParaRPr lang="en-US" dirty="0" smtClean="0"/>
          </a:p>
          <a:p>
            <a:pPr lvl="3" indent="-382588" algn="just" eaLnBrk="1" hangingPunct="1">
              <a:buFont typeface="Wingdings 2" pitchFamily="18" charset="2"/>
              <a:buNone/>
            </a:pPr>
            <a:endParaRPr lang="en-US" dirty="0" smtClean="0"/>
          </a:p>
          <a:p>
            <a:pPr lvl="3" indent="-382588" algn="just" eaLnBrk="1" hangingPunct="1">
              <a:buFont typeface="Wingdings 2" pitchFamily="18" charset="2"/>
              <a:buChar char=""/>
            </a:pPr>
            <a:endParaRPr lang="en-US" dirty="0" smtClean="0"/>
          </a:p>
        </p:txBody>
      </p:sp>
      <p:pic>
        <p:nvPicPr>
          <p:cNvPr id="20483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2000250" y="428625"/>
            <a:ext cx="5143500" cy="8572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PT" sz="3600" b="1" dirty="0">
                <a:latin typeface="Verdana" pitchFamily="34" charset="0"/>
                <a:ea typeface="+mj-ea"/>
                <a:cs typeface="+mj-cs"/>
              </a:rPr>
              <a:t>Regime dos Fundos</a:t>
            </a:r>
            <a:endParaRPr lang="en-US" sz="3600" b="1" dirty="0">
              <a:latin typeface="Verdana" pitchFamily="34" charset="0"/>
              <a:ea typeface="+mj-ea"/>
              <a:cs typeface="+mj-cs"/>
            </a:endParaRPr>
          </a:p>
        </p:txBody>
      </p:sp>
      <p:sp>
        <p:nvSpPr>
          <p:cNvPr id="5" name="Seta para a direita 4"/>
          <p:cNvSpPr/>
          <p:nvPr/>
        </p:nvSpPr>
        <p:spPr>
          <a:xfrm>
            <a:off x="2143125" y="3429000"/>
            <a:ext cx="357188" cy="357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7" name="Seta para a direita 6"/>
          <p:cNvSpPr/>
          <p:nvPr/>
        </p:nvSpPr>
        <p:spPr>
          <a:xfrm>
            <a:off x="2357438" y="3857625"/>
            <a:ext cx="357187" cy="357188"/>
          </a:xfrm>
          <a:prstGeom prst="rightArrow">
            <a:avLst>
              <a:gd name="adj1" fmla="val 50000"/>
              <a:gd name="adj2" fmla="val 732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8" name="Seta para baixo 7"/>
          <p:cNvSpPr/>
          <p:nvPr/>
        </p:nvSpPr>
        <p:spPr>
          <a:xfrm>
            <a:off x="3214688" y="2143125"/>
            <a:ext cx="484187" cy="5000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 eaLnBrk="1" hangingPunct="1"/>
            <a:r>
              <a:rPr lang="en-US" sz="2400" b="1" u="sng" dirty="0" err="1" smtClean="0">
                <a:latin typeface="Verdana" pitchFamily="34" charset="0"/>
              </a:rPr>
              <a:t>Incumprimento</a:t>
            </a:r>
            <a:r>
              <a:rPr lang="en-US" sz="2400" b="1" u="sng" dirty="0" smtClean="0">
                <a:latin typeface="Verdana" pitchFamily="34" charset="0"/>
              </a:rPr>
              <a:t> das </a:t>
            </a:r>
            <a:r>
              <a:rPr lang="en-US" sz="2400" b="1" u="sng" dirty="0" err="1" smtClean="0">
                <a:latin typeface="Verdana" pitchFamily="34" charset="0"/>
              </a:rPr>
              <a:t>entregas</a:t>
            </a:r>
            <a:endParaRPr lang="en-US" sz="2400" b="1" u="sng" dirty="0" smtClean="0">
              <a:latin typeface="Verdana" pitchFamily="34" charset="0"/>
            </a:endParaRPr>
          </a:p>
          <a:p>
            <a:pPr algn="just" eaLnBrk="1" hangingPunct="1"/>
            <a:endParaRPr lang="en-US" sz="2400" dirty="0" smtClean="0">
              <a:latin typeface="Verdana" pitchFamily="34" charset="0"/>
            </a:endParaRPr>
          </a:p>
          <a:p>
            <a:pPr algn="just" eaLnBrk="1" hangingPunct="1"/>
            <a:r>
              <a:rPr lang="en-US" sz="2400" dirty="0" err="1" smtClean="0">
                <a:latin typeface="Verdana" pitchFamily="34" charset="0"/>
              </a:rPr>
              <a:t>Verificando</a:t>
            </a:r>
            <a:r>
              <a:rPr lang="en-US" sz="2400" dirty="0" smtClean="0">
                <a:latin typeface="Verdana" pitchFamily="34" charset="0"/>
              </a:rPr>
              <a:t>-se o </a:t>
            </a:r>
            <a:r>
              <a:rPr lang="en-US" sz="2400" dirty="0" err="1" smtClean="0">
                <a:latin typeface="Verdana" pitchFamily="34" charset="0"/>
              </a:rPr>
              <a:t>incumprimento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da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entrega</a:t>
            </a:r>
            <a:r>
              <a:rPr lang="en-US" sz="2400" dirty="0" smtClean="0">
                <a:latin typeface="Verdana" pitchFamily="34" charset="0"/>
              </a:rPr>
              <a:t> mensal, </a:t>
            </a:r>
            <a:r>
              <a:rPr lang="en-US" sz="2400" dirty="0" err="1" smtClean="0">
                <a:latin typeface="Verdana" pitchFamily="34" charset="0"/>
              </a:rPr>
              <a:t>quer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ao</a:t>
            </a:r>
            <a:r>
              <a:rPr lang="en-US" sz="2400" dirty="0" smtClean="0">
                <a:latin typeface="Verdana" pitchFamily="34" charset="0"/>
              </a:rPr>
              <a:t> FCT, </a:t>
            </a:r>
            <a:r>
              <a:rPr lang="en-US" sz="2400" dirty="0" err="1" smtClean="0">
                <a:latin typeface="Verdana" pitchFamily="34" charset="0"/>
              </a:rPr>
              <a:t>quer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ao</a:t>
            </a:r>
            <a:r>
              <a:rPr lang="en-US" sz="2400" dirty="0" smtClean="0">
                <a:latin typeface="Verdana" pitchFamily="34" charset="0"/>
              </a:rPr>
              <a:t> FGCT, o </a:t>
            </a:r>
            <a:r>
              <a:rPr lang="en-US" sz="2400" dirty="0" err="1" smtClean="0">
                <a:latin typeface="Verdana" pitchFamily="34" charset="0"/>
              </a:rPr>
              <a:t>empregador</a:t>
            </a:r>
            <a:r>
              <a:rPr lang="en-US" sz="2400" dirty="0" smtClean="0">
                <a:latin typeface="Verdana" pitchFamily="34" charset="0"/>
              </a:rPr>
              <a:t> é </a:t>
            </a:r>
            <a:r>
              <a:rPr lang="en-US" sz="2400" u="sng" dirty="0" err="1" smtClean="0">
                <a:latin typeface="Verdana" pitchFamily="34" charset="0"/>
              </a:rPr>
              <a:t>notificado</a:t>
            </a:r>
            <a:r>
              <a:rPr lang="en-US" sz="2400" u="sng" dirty="0" smtClean="0">
                <a:latin typeface="Verdana" pitchFamily="34" charset="0"/>
              </a:rPr>
              <a:t> </a:t>
            </a:r>
            <a:r>
              <a:rPr lang="en-US" sz="2400" u="sng" dirty="0" err="1" smtClean="0">
                <a:latin typeface="Verdana" pitchFamily="34" charset="0"/>
              </a:rPr>
              <a:t>para</a:t>
            </a:r>
            <a:r>
              <a:rPr lang="en-US" sz="2400" u="sng" dirty="0" smtClean="0">
                <a:latin typeface="Verdana" pitchFamily="34" charset="0"/>
              </a:rPr>
              <a:t> </a:t>
            </a:r>
            <a:r>
              <a:rPr lang="en-US" sz="2400" u="sng" dirty="0" err="1" smtClean="0">
                <a:latin typeface="Verdana" pitchFamily="34" charset="0"/>
              </a:rPr>
              <a:t>proceder</a:t>
            </a:r>
            <a:r>
              <a:rPr lang="en-US" sz="2400" u="sng" dirty="0" smtClean="0">
                <a:latin typeface="Verdana" pitchFamily="34" charset="0"/>
              </a:rPr>
              <a:t> à </a:t>
            </a:r>
            <a:r>
              <a:rPr lang="en-US" sz="2400" u="sng" dirty="0" err="1" smtClean="0">
                <a:latin typeface="Verdana" pitchFamily="34" charset="0"/>
              </a:rPr>
              <a:t>respetiva</a:t>
            </a:r>
            <a:r>
              <a:rPr lang="en-US" sz="2400" u="sng" dirty="0" smtClean="0">
                <a:latin typeface="Verdana" pitchFamily="34" charset="0"/>
              </a:rPr>
              <a:t> </a:t>
            </a:r>
            <a:r>
              <a:rPr lang="en-US" sz="2400" u="sng" dirty="0" err="1" smtClean="0">
                <a:latin typeface="Verdana" pitchFamily="34" charset="0"/>
              </a:rPr>
              <a:t>regularização</a:t>
            </a:r>
            <a:r>
              <a:rPr lang="en-US" sz="2400" u="sng" dirty="0" smtClean="0">
                <a:latin typeface="Verdana" pitchFamily="34" charset="0"/>
              </a:rPr>
              <a:t>,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constando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da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notificação</a:t>
            </a:r>
            <a:r>
              <a:rPr lang="en-US" sz="2400" dirty="0" smtClean="0">
                <a:latin typeface="Verdana" pitchFamily="34" charset="0"/>
              </a:rPr>
              <a:t> as </a:t>
            </a:r>
            <a:r>
              <a:rPr lang="en-US" sz="2400" dirty="0" err="1" smtClean="0">
                <a:latin typeface="Verdana" pitchFamily="34" charset="0"/>
              </a:rPr>
              <a:t>consequências</a:t>
            </a:r>
            <a:r>
              <a:rPr lang="en-US" sz="2400" dirty="0" smtClean="0">
                <a:latin typeface="Verdana" pitchFamily="34" charset="0"/>
              </a:rPr>
              <a:t> ( </a:t>
            </a:r>
            <a:r>
              <a:rPr lang="en-US" sz="2400" dirty="0" err="1" smtClean="0">
                <a:latin typeface="Verdana" pitchFamily="34" charset="0"/>
              </a:rPr>
              <a:t>nomeadamente</a:t>
            </a:r>
            <a:r>
              <a:rPr lang="en-US" sz="2400" dirty="0" smtClean="0">
                <a:latin typeface="Verdana" pitchFamily="34" charset="0"/>
              </a:rPr>
              <a:t> a </a:t>
            </a:r>
            <a:r>
              <a:rPr lang="en-US" sz="2400" dirty="0" err="1" smtClean="0">
                <a:latin typeface="Verdana" pitchFamily="34" charset="0"/>
              </a:rPr>
              <a:t>pagamento</a:t>
            </a:r>
            <a:r>
              <a:rPr lang="en-US" sz="2400" dirty="0" smtClean="0">
                <a:latin typeface="Verdana" pitchFamily="34" charset="0"/>
              </a:rPr>
              <a:t> das </a:t>
            </a:r>
            <a:r>
              <a:rPr lang="en-US" sz="2400" dirty="0" err="1" smtClean="0">
                <a:latin typeface="Verdana" pitchFamily="34" charset="0"/>
              </a:rPr>
              <a:t>despesas</a:t>
            </a:r>
            <a:r>
              <a:rPr lang="en-US" sz="2400" dirty="0" smtClean="0">
                <a:latin typeface="Verdana" pitchFamily="34" charset="0"/>
              </a:rPr>
              <a:t> a </a:t>
            </a:r>
            <a:r>
              <a:rPr lang="en-US" sz="2400" dirty="0" err="1" smtClean="0">
                <a:latin typeface="Verdana" pitchFamily="34" charset="0"/>
              </a:rPr>
              <a:t>efetuar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aos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fundos</a:t>
            </a:r>
            <a:r>
              <a:rPr lang="en-US" sz="2400" dirty="0" smtClean="0">
                <a:latin typeface="Verdana" pitchFamily="34" charset="0"/>
              </a:rPr>
              <a:t>, </a:t>
            </a:r>
            <a:r>
              <a:rPr lang="en-US" sz="2400" dirty="0" err="1" smtClean="0">
                <a:latin typeface="Verdana" pitchFamily="34" charset="0"/>
              </a:rPr>
              <a:t>nos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termos</a:t>
            </a:r>
            <a:r>
              <a:rPr lang="en-US" sz="2400" dirty="0" smtClean="0">
                <a:latin typeface="Verdana" pitchFamily="34" charset="0"/>
              </a:rPr>
              <a:t> do art.º 9º e 12º dos </a:t>
            </a:r>
            <a:r>
              <a:rPr lang="en-US" sz="2400" dirty="0" err="1" smtClean="0">
                <a:latin typeface="Verdana" pitchFamily="34" charset="0"/>
              </a:rPr>
              <a:t>regulamentos</a:t>
            </a:r>
            <a:r>
              <a:rPr lang="en-US" sz="2400" dirty="0" smtClean="0">
                <a:latin typeface="Verdana" pitchFamily="34" charset="0"/>
              </a:rPr>
              <a:t>).</a:t>
            </a:r>
          </a:p>
          <a:p>
            <a:pPr algn="just" eaLnBrk="1" hangingPunct="1"/>
            <a:endParaRPr lang="en-US" sz="2400" dirty="0" smtClean="0">
              <a:latin typeface="Verdana" pitchFamily="34" charset="0"/>
            </a:endParaRPr>
          </a:p>
          <a:p>
            <a:pPr algn="just" eaLnBrk="1" hangingPunct="1"/>
            <a:r>
              <a:rPr lang="en-US" sz="2400" dirty="0" smtClean="0">
                <a:latin typeface="Verdana" pitchFamily="34" charset="0"/>
              </a:rPr>
              <a:t>A </a:t>
            </a:r>
            <a:r>
              <a:rPr lang="en-US" sz="2400" dirty="0" err="1" smtClean="0">
                <a:latin typeface="Verdana" pitchFamily="34" charset="0"/>
              </a:rPr>
              <a:t>notificação</a:t>
            </a:r>
            <a:r>
              <a:rPr lang="en-US" sz="2400" dirty="0" smtClean="0">
                <a:latin typeface="Verdana" pitchFamily="34" charset="0"/>
              </a:rPr>
              <a:t> é </a:t>
            </a:r>
            <a:r>
              <a:rPr lang="en-US" sz="2400" dirty="0" err="1" smtClean="0">
                <a:latin typeface="Verdana" pitchFamily="34" charset="0"/>
              </a:rPr>
              <a:t>efetuada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para</a:t>
            </a:r>
            <a:r>
              <a:rPr lang="en-US" sz="2400" dirty="0" smtClean="0">
                <a:latin typeface="Verdana" pitchFamily="34" charset="0"/>
              </a:rPr>
              <a:t> o </a:t>
            </a:r>
            <a:r>
              <a:rPr lang="en-US" sz="2400" dirty="0" err="1" smtClean="0">
                <a:latin typeface="Verdana" pitchFamily="34" charset="0"/>
              </a:rPr>
              <a:t>endereço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electrónico</a:t>
            </a:r>
            <a:r>
              <a:rPr lang="en-US" sz="2400" dirty="0" smtClean="0">
                <a:latin typeface="Verdana" pitchFamily="34" charset="0"/>
              </a:rPr>
              <a:t> do </a:t>
            </a:r>
            <a:r>
              <a:rPr lang="en-US" sz="2400" dirty="0" err="1" smtClean="0">
                <a:latin typeface="Verdana" pitchFamily="34" charset="0"/>
              </a:rPr>
              <a:t>empregador</a:t>
            </a:r>
            <a:r>
              <a:rPr lang="en-US" sz="2400" dirty="0" smtClean="0">
                <a:latin typeface="Verdana" pitchFamily="34" charset="0"/>
              </a:rPr>
              <a:t>.(Art.º 9º </a:t>
            </a:r>
            <a:r>
              <a:rPr lang="en-US" sz="2400" dirty="0" err="1" smtClean="0">
                <a:latin typeface="Verdana" pitchFamily="34" charset="0"/>
              </a:rPr>
              <a:t>da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en-US" sz="2400" dirty="0" err="1" smtClean="0">
                <a:latin typeface="Verdana" pitchFamily="34" charset="0"/>
              </a:rPr>
              <a:t>Portaria</a:t>
            </a:r>
            <a:r>
              <a:rPr lang="en-US" sz="2400" dirty="0" smtClean="0">
                <a:latin typeface="Verdana" pitchFamily="34" charset="0"/>
              </a:rPr>
              <a:t>)</a:t>
            </a:r>
          </a:p>
        </p:txBody>
      </p:sp>
      <p:pic>
        <p:nvPicPr>
          <p:cNvPr id="22531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2000250" y="428625"/>
            <a:ext cx="5143500" cy="8572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PT" sz="3600" b="1" dirty="0">
                <a:latin typeface="Verdana" pitchFamily="34" charset="0"/>
                <a:ea typeface="+mj-ea"/>
                <a:cs typeface="+mj-cs"/>
              </a:rPr>
              <a:t>Regime dos Fundos</a:t>
            </a:r>
            <a:endParaRPr lang="en-US" sz="3600" b="1" dirty="0">
              <a:latin typeface="Verdana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z="2400" u="sng" dirty="0" smtClean="0">
                <a:latin typeface="Verdana" pitchFamily="34" charset="0"/>
              </a:rPr>
              <a:t>O pagamento voluntário </a:t>
            </a:r>
            <a:r>
              <a:rPr lang="pt-PT" sz="2400" dirty="0" smtClean="0">
                <a:latin typeface="Verdana" pitchFamily="34" charset="0"/>
              </a:rPr>
              <a:t>dos valores em dívida é efetuado conjuntamente com o pagamento das entregas do mês subsequente (obter doc. No sítio eletrónico).</a:t>
            </a:r>
          </a:p>
          <a:p>
            <a:pPr algn="just" eaLnBrk="1" hangingPunct="1"/>
            <a:endParaRPr lang="pt-PT" sz="2400" dirty="0" smtClean="0">
              <a:latin typeface="Verdana" pitchFamily="34" charset="0"/>
            </a:endParaRPr>
          </a:p>
          <a:p>
            <a:pPr algn="just" eaLnBrk="1" hangingPunct="1"/>
            <a:r>
              <a:rPr lang="pt-PT" sz="2400" dirty="0" smtClean="0">
                <a:latin typeface="Verdana" pitchFamily="34" charset="0"/>
              </a:rPr>
              <a:t>Para a regularização voluntária da dívida ao FGCT, o número  máximo de prestações mensais é de três; para o FCT é de seis (Art.º 13º e art.º 14º dos respetivos regulamentos).</a:t>
            </a:r>
          </a:p>
          <a:p>
            <a:pPr algn="just" eaLnBrk="1" hangingPunct="1">
              <a:buFont typeface="Wingdings 2" pitchFamily="18" charset="2"/>
              <a:buNone/>
            </a:pPr>
            <a:endParaRPr lang="pt-PT" sz="2400" dirty="0" smtClean="0"/>
          </a:p>
        </p:txBody>
      </p:sp>
      <p:pic>
        <p:nvPicPr>
          <p:cNvPr id="23555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2000250" y="428625"/>
            <a:ext cx="5143500" cy="8572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PT" sz="3600" b="1" dirty="0">
                <a:latin typeface="Verdana" pitchFamily="34" charset="0"/>
                <a:ea typeface="+mj-ea"/>
                <a:cs typeface="+mj-cs"/>
              </a:rPr>
              <a:t>Regime dos Fundos</a:t>
            </a:r>
            <a:endParaRPr lang="en-US" sz="3600" b="1" dirty="0">
              <a:latin typeface="Verdana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pt-PT" sz="2400" dirty="0" smtClean="0"/>
          </a:p>
          <a:p>
            <a:pPr algn="just"/>
            <a:r>
              <a:rPr lang="pt-PT" sz="2400" dirty="0" smtClean="0">
                <a:latin typeface="Verdana" pitchFamily="34" charset="0"/>
              </a:rPr>
              <a:t>A falta de regularização voluntária dos valores devidos ao FGCT e ao FCT, após 3 meses, determina a sua </a:t>
            </a:r>
            <a:r>
              <a:rPr lang="pt-PT" sz="2400" dirty="0" smtClean="0">
                <a:solidFill>
                  <a:schemeClr val="accent1"/>
                </a:solidFill>
                <a:latin typeface="Verdana" pitchFamily="34" charset="0"/>
              </a:rPr>
              <a:t>cobrança coerciva, para além das contraordenações daí resultantes.( Art.º 15º do Regulamento)</a:t>
            </a:r>
            <a:endParaRPr lang="en-US" sz="2400" dirty="0" smtClean="0">
              <a:solidFill>
                <a:schemeClr val="accent1"/>
              </a:solidFill>
              <a:latin typeface="Verdana" pitchFamily="34" charset="0"/>
            </a:endParaRPr>
          </a:p>
          <a:p>
            <a:endParaRPr lang="en-US" dirty="0" smtClean="0"/>
          </a:p>
        </p:txBody>
      </p:sp>
      <p:pic>
        <p:nvPicPr>
          <p:cNvPr id="24579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2000250" y="428625"/>
            <a:ext cx="5143500" cy="8572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PT" sz="3600" b="1" dirty="0">
                <a:latin typeface="Verdana" pitchFamily="34" charset="0"/>
                <a:ea typeface="+mj-ea"/>
                <a:cs typeface="+mj-cs"/>
              </a:rPr>
              <a:t>Regime dos Fundos</a:t>
            </a:r>
            <a:endParaRPr lang="en-US" sz="3600" b="1" dirty="0">
              <a:latin typeface="Verdana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z="2400" u="sng" dirty="0" smtClean="0">
                <a:latin typeface="Verdana" pitchFamily="34" charset="0"/>
              </a:rPr>
              <a:t>Cessação da adesão</a:t>
            </a:r>
            <a:r>
              <a:rPr lang="pt-PT" sz="2400" dirty="0" smtClean="0">
                <a:latin typeface="Verdana" pitchFamily="34" charset="0"/>
              </a:rPr>
              <a:t>:  </a:t>
            </a:r>
          </a:p>
          <a:p>
            <a:pPr algn="just" eaLnBrk="1" hangingPunct="1"/>
            <a:endParaRPr lang="pt-PT" sz="2400" dirty="0" smtClean="0">
              <a:latin typeface="Verdana" pitchFamily="34" charset="0"/>
            </a:endParaRPr>
          </a:p>
          <a:p>
            <a:pPr algn="just" eaLnBrk="1" hangingPunct="1"/>
            <a:r>
              <a:rPr lang="pt-PT" sz="2400" dirty="0" smtClean="0">
                <a:latin typeface="Verdana" pitchFamily="34" charset="0"/>
              </a:rPr>
              <a:t>A adesão ao FCT e ao FGCT finda com a cessação da atividade do empregador no sistema de segurança Social. ( Art.º 9º da Lei 70/2013 de 30 de Agosto)</a:t>
            </a:r>
            <a:endParaRPr lang="en-US" sz="2400" dirty="0" smtClean="0">
              <a:latin typeface="Verdana" pitchFamily="34" charset="0"/>
            </a:endParaRPr>
          </a:p>
        </p:txBody>
      </p:sp>
      <p:pic>
        <p:nvPicPr>
          <p:cNvPr id="25603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2000250" y="428625"/>
            <a:ext cx="5143500" cy="8572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 fontScale="92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PT" sz="3600" b="1" dirty="0">
                <a:latin typeface="Verdana" pitchFamily="34" charset="0"/>
                <a:ea typeface="+mj-ea"/>
                <a:cs typeface="+mj-cs"/>
              </a:rPr>
              <a:t>Regime dos Fundos</a:t>
            </a:r>
            <a:endParaRPr lang="en-US" sz="3600" b="1" dirty="0">
              <a:latin typeface="Verdana" pitchFamily="34" charset="0"/>
              <a:ea typeface="+mj-ea"/>
              <a:cs typeface="+mj-cs"/>
            </a:endParaRPr>
          </a:p>
        </p:txBody>
      </p:sp>
      <p:sp>
        <p:nvSpPr>
          <p:cNvPr id="5" name="Seta curvada à esquerda 4"/>
          <p:cNvSpPr/>
          <p:nvPr/>
        </p:nvSpPr>
        <p:spPr>
          <a:xfrm>
            <a:off x="4283968" y="1772816"/>
            <a:ext cx="660400" cy="785813"/>
          </a:xfrm>
          <a:prstGeom prst="curvedLeftArrow">
            <a:avLst>
              <a:gd name="adj1" fmla="val 25000"/>
              <a:gd name="adj2" fmla="val 59524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048672" cy="1872208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pt-PT" sz="4400" b="1" dirty="0" smtClean="0">
                <a:latin typeface="Verdana" pitchFamily="34" charset="0"/>
              </a:rPr>
              <a:t>Fundo de Compensação do Trabalho - FCT</a:t>
            </a:r>
            <a:endParaRPr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5085184"/>
            <a:ext cx="7467600" cy="104097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6840760" cy="1008112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pt-PT" sz="2700" b="1" dirty="0" smtClean="0">
                <a:latin typeface="Verdana" pitchFamily="34" charset="0"/>
              </a:rPr>
              <a:t>Direito </a:t>
            </a:r>
            <a:r>
              <a:rPr lang="pt-PT" sz="2700" b="1" dirty="0" smtClean="0">
                <a:latin typeface="Verdana" pitchFamily="34" charset="0"/>
              </a:rPr>
              <a:t>ao reembolso por parte do empregador -  </a:t>
            </a:r>
            <a:r>
              <a:rPr lang="pt-PT" sz="2700" b="1" dirty="0" err="1" smtClean="0">
                <a:latin typeface="Verdana" pitchFamily="34" charset="0"/>
              </a:rPr>
              <a:t>art</a:t>
            </a:r>
            <a:r>
              <a:rPr lang="pt-PT" sz="2700" b="1" dirty="0" smtClean="0">
                <a:latin typeface="Verdana" pitchFamily="34" charset="0"/>
              </a:rPr>
              <a:t> 34.º</a:t>
            </a:r>
            <a:r>
              <a:rPr lang="pt-PT" sz="3600" b="1" dirty="0" smtClean="0"/>
              <a:t/>
            </a:r>
            <a:br>
              <a:rPr lang="pt-PT" sz="3600" b="1" dirty="0" smtClean="0"/>
            </a:br>
            <a:endParaRPr lang="en-US" sz="36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endParaRPr lang="pt-PT" dirty="0" smtClean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Em </a:t>
            </a:r>
            <a:r>
              <a:rPr lang="pt-PT" dirty="0">
                <a:solidFill>
                  <a:schemeClr val="accent1"/>
                </a:solidFill>
                <a:latin typeface="Verdana" pitchFamily="34" charset="0"/>
              </a:rPr>
              <a:t>qualquer caso </a:t>
            </a:r>
            <a:r>
              <a:rPr lang="pt-PT" dirty="0">
                <a:latin typeface="Verdana" pitchFamily="34" charset="0"/>
              </a:rPr>
              <a:t>de cessação do contrato </a:t>
            </a:r>
            <a:r>
              <a:rPr lang="pt-PT" dirty="0" smtClean="0">
                <a:latin typeface="Verdana" pitchFamily="34" charset="0"/>
              </a:rPr>
              <a:t>de trabalho </a:t>
            </a:r>
            <a:r>
              <a:rPr lang="pt-PT" dirty="0">
                <a:latin typeface="Verdana" pitchFamily="34" charset="0"/>
              </a:rPr>
              <a:t>o empregador pode solicitar ao FCT, </a:t>
            </a:r>
            <a:r>
              <a:rPr lang="pt-PT" dirty="0" smtClean="0">
                <a:latin typeface="Verdana" pitchFamily="34" charset="0"/>
              </a:rPr>
              <a:t>o </a:t>
            </a:r>
            <a:r>
              <a:rPr lang="pt-PT" u="sng" dirty="0">
                <a:latin typeface="Verdana" pitchFamily="34" charset="0"/>
              </a:rPr>
              <a:t>reembolso do </a:t>
            </a:r>
            <a:r>
              <a:rPr lang="pt-PT" u="sng" dirty="0" smtClean="0">
                <a:latin typeface="Verdana" pitchFamily="34" charset="0"/>
              </a:rPr>
              <a:t>saldo</a:t>
            </a:r>
            <a:r>
              <a:rPr lang="pt-PT" dirty="0" smtClean="0">
                <a:latin typeface="Verdana" pitchFamily="34" charset="0"/>
              </a:rPr>
              <a:t> da conta </a:t>
            </a:r>
            <a:r>
              <a:rPr lang="pt-PT" dirty="0">
                <a:latin typeface="Verdana" pitchFamily="34" charset="0"/>
              </a:rPr>
              <a:t>de registo individualizado do respetivo </a:t>
            </a:r>
            <a:r>
              <a:rPr lang="pt-PT" dirty="0" smtClean="0">
                <a:latin typeface="Verdana" pitchFamily="34" charset="0"/>
              </a:rPr>
              <a:t>trabalhador, incluindo </a:t>
            </a:r>
            <a:r>
              <a:rPr lang="pt-PT" dirty="0">
                <a:latin typeface="Verdana" pitchFamily="34" charset="0"/>
              </a:rPr>
              <a:t>a eventual valorização positiva</a:t>
            </a:r>
            <a:r>
              <a:rPr lang="pt-PT" dirty="0" smtClean="0">
                <a:latin typeface="Verdana" pitchFamily="34" charset="0"/>
              </a:rPr>
              <a:t>.</a:t>
            </a:r>
          </a:p>
          <a:p>
            <a:pPr algn="just"/>
            <a:endParaRPr lang="pt-PT" dirty="0" smtClean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Antecedência máxima de 20 dias relativamente à data da cessação do contrato de trabalho</a:t>
            </a:r>
          </a:p>
          <a:p>
            <a:pPr algn="just"/>
            <a:endParaRPr lang="pt-PT" dirty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O </a:t>
            </a:r>
            <a:r>
              <a:rPr lang="pt-PT" dirty="0">
                <a:latin typeface="Verdana" pitchFamily="34" charset="0"/>
              </a:rPr>
              <a:t>reembolso previsto no número anterior deve </a:t>
            </a:r>
            <a:r>
              <a:rPr lang="pt-PT" dirty="0" smtClean="0">
                <a:latin typeface="Verdana" pitchFamily="34" charset="0"/>
              </a:rPr>
              <a:t>ser efetuado </a:t>
            </a:r>
            <a:r>
              <a:rPr lang="pt-PT" dirty="0">
                <a:latin typeface="Verdana" pitchFamily="34" charset="0"/>
              </a:rPr>
              <a:t>pelo FCT ao empregador no prazo de máximo </a:t>
            </a:r>
            <a:r>
              <a:rPr lang="pt-PT" dirty="0" smtClean="0">
                <a:latin typeface="Verdana" pitchFamily="34" charset="0"/>
              </a:rPr>
              <a:t>de 10 </a:t>
            </a:r>
            <a:r>
              <a:rPr lang="pt-PT" dirty="0">
                <a:latin typeface="Verdana" pitchFamily="34" charset="0"/>
              </a:rPr>
              <a:t>dias a contar da data do pedido de reembolso</a:t>
            </a:r>
            <a:r>
              <a:rPr lang="pt-PT" dirty="0" smtClean="0">
                <a:latin typeface="Verdana" pitchFamily="34" charset="0"/>
              </a:rPr>
              <a:t>.</a:t>
            </a:r>
          </a:p>
          <a:p>
            <a:pPr algn="just"/>
            <a:endParaRPr lang="pt-PT" dirty="0" smtClean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Após o resgate das unidades de participação do FCT  estes valores são objeto de transferência para a conta bancária do empregador constante no sistema informático de apoio ao FCT</a:t>
            </a:r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187624" cy="548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PT" dirty="0" smtClean="0">
                <a:latin typeface="Verdana" pitchFamily="34" charset="0"/>
              </a:rPr>
              <a:t>Caso a cessação do contrato de trabalho </a:t>
            </a:r>
            <a:r>
              <a:rPr lang="pt-PT" u="sng" dirty="0" smtClean="0">
                <a:solidFill>
                  <a:schemeClr val="accent1"/>
                </a:solidFill>
                <a:latin typeface="Verdana" pitchFamily="34" charset="0"/>
              </a:rPr>
              <a:t>não determine a obrigação de pagamento de compensação</a:t>
            </a:r>
            <a:r>
              <a:rPr lang="pt-PT" dirty="0" smtClean="0">
                <a:solidFill>
                  <a:schemeClr val="accent1"/>
                </a:solidFill>
                <a:latin typeface="Verdana" pitchFamily="34" charset="0"/>
              </a:rPr>
              <a:t> </a:t>
            </a:r>
            <a:r>
              <a:rPr lang="pt-PT" dirty="0" smtClean="0">
                <a:latin typeface="Verdana" pitchFamily="34" charset="0"/>
              </a:rPr>
              <a:t>calculada nos termos do artigo 366.º do CT, o valor reembolsado pelo FCT reverte para o empregador.</a:t>
            </a:r>
          </a:p>
          <a:p>
            <a:endParaRPr lang="en-US" dirty="0"/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PT" dirty="0" smtClean="0">
                <a:latin typeface="Verdana" pitchFamily="34" charset="0"/>
              </a:rPr>
              <a:t>Sempre que, após apresentação de pedido de reembolso, a cessação do contrato de trabalho </a:t>
            </a:r>
            <a:r>
              <a:rPr lang="pt-PT" dirty="0" smtClean="0">
                <a:solidFill>
                  <a:schemeClr val="accent1"/>
                </a:solidFill>
                <a:latin typeface="Verdana" pitchFamily="34" charset="0"/>
              </a:rPr>
              <a:t>não venha a ocorrer</a:t>
            </a:r>
            <a:r>
              <a:rPr lang="pt-PT" dirty="0" smtClean="0">
                <a:latin typeface="Verdana" pitchFamily="34" charset="0"/>
              </a:rPr>
              <a:t>, deve o empregador </a:t>
            </a:r>
            <a:r>
              <a:rPr lang="pt-PT" dirty="0" smtClean="0">
                <a:solidFill>
                  <a:schemeClr val="accent1"/>
                </a:solidFill>
                <a:latin typeface="Verdana" pitchFamily="34" charset="0"/>
              </a:rPr>
              <a:t>devolver</a:t>
            </a:r>
            <a:r>
              <a:rPr lang="pt-PT" dirty="0" smtClean="0">
                <a:latin typeface="Verdana" pitchFamily="34" charset="0"/>
              </a:rPr>
              <a:t> ao FCT o valor reembolsado no prazo de 10 dias contados a partir da não verificação da cessação do contrato de </a:t>
            </a:r>
            <a:r>
              <a:rPr lang="en-US" dirty="0" err="1" smtClean="0">
                <a:latin typeface="Verdana" pitchFamily="34" charset="0"/>
              </a:rPr>
              <a:t>trabalho</a:t>
            </a:r>
            <a:r>
              <a:rPr lang="en-US" dirty="0" smtClean="0">
                <a:latin typeface="Verdana" pitchFamily="34" charset="0"/>
              </a:rPr>
              <a:t>.</a:t>
            </a:r>
          </a:p>
          <a:p>
            <a:endParaRPr lang="en-US" dirty="0"/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pt-PT" dirty="0" smtClean="0">
                <a:latin typeface="Verdana" pitchFamily="34" charset="0"/>
              </a:rPr>
              <a:t>Constitui </a:t>
            </a:r>
            <a:r>
              <a:rPr lang="pt-PT" dirty="0" smtClean="0">
                <a:solidFill>
                  <a:schemeClr val="accent1"/>
                </a:solidFill>
                <a:latin typeface="Verdana" pitchFamily="34" charset="0"/>
              </a:rPr>
              <a:t>contraordenação muito grave</a:t>
            </a:r>
            <a:r>
              <a:rPr lang="pt-PT" dirty="0" smtClean="0">
                <a:latin typeface="Verdana" pitchFamily="34" charset="0"/>
              </a:rPr>
              <a:t> a não entrega, total ou parcial, pelo empregador ao trabalhador, em prazo igual ou inferior a 90 dias (</a:t>
            </a:r>
            <a:r>
              <a:rPr lang="pt-PT" dirty="0" err="1" smtClean="0">
                <a:latin typeface="Verdana" pitchFamily="34" charset="0"/>
              </a:rPr>
              <a:t>art</a:t>
            </a:r>
            <a:r>
              <a:rPr lang="pt-PT" dirty="0" smtClean="0">
                <a:latin typeface="Verdana" pitchFamily="34" charset="0"/>
              </a:rPr>
              <a:t>. 56.º n. 2), do valor reembolsado pelo FCT, por conta da obrigação de pagamento de compensação calculada nos termos do artigo 366.º do Código do Trabalho.</a:t>
            </a:r>
            <a:endParaRPr lang="en-US" dirty="0" smtClean="0">
              <a:latin typeface="Verdana" pitchFamily="34" charset="0"/>
            </a:endParaRPr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6552728" cy="79208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pt-PT" u="sng" dirty="0" smtClean="0"/>
              <a:t>RESUMO</a:t>
            </a:r>
            <a:endParaRPr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PT" dirty="0" smtClean="0"/>
              <a:t>empregador      solicita ao  FCT, o reembolso</a:t>
            </a:r>
            <a:r>
              <a:rPr lang="pt-PT" u="sng" dirty="0" smtClean="0"/>
              <a:t> </a:t>
            </a:r>
            <a:endParaRPr lang="pt-PT" dirty="0" smtClean="0"/>
          </a:p>
          <a:p>
            <a:endParaRPr lang="pt-PT" dirty="0" smtClean="0"/>
          </a:p>
          <a:p>
            <a:r>
              <a:rPr lang="pt-PT" dirty="0" smtClean="0"/>
              <a:t>Antecedência máxima de 20 dias</a:t>
            </a:r>
          </a:p>
          <a:p>
            <a:r>
              <a:rPr lang="pt-PT" dirty="0" smtClean="0"/>
              <a:t>O reembolso pelo FCT ao empregador      </a:t>
            </a:r>
          </a:p>
          <a:p>
            <a:endParaRPr lang="pt-PT" dirty="0" smtClean="0"/>
          </a:p>
          <a:p>
            <a:r>
              <a:rPr lang="pt-PT" dirty="0" smtClean="0"/>
              <a:t>Prazo de máximo de 10 dias</a:t>
            </a:r>
          </a:p>
          <a:p>
            <a:r>
              <a:rPr lang="pt-PT" dirty="0" smtClean="0"/>
              <a:t>Entrega, pelo empregador ao trabalhador, </a:t>
            </a:r>
          </a:p>
          <a:p>
            <a:endParaRPr lang="pt-PT" dirty="0" smtClean="0"/>
          </a:p>
          <a:p>
            <a:r>
              <a:rPr lang="pt-PT" dirty="0" smtClean="0"/>
              <a:t>Prazo igual ou inferior a 90 dias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eta para a direita 3"/>
          <p:cNvSpPr/>
          <p:nvPr/>
        </p:nvSpPr>
        <p:spPr>
          <a:xfrm>
            <a:off x="3059832" y="1556792"/>
            <a:ext cx="21602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eta para baixo 5"/>
          <p:cNvSpPr/>
          <p:nvPr/>
        </p:nvSpPr>
        <p:spPr>
          <a:xfrm>
            <a:off x="2051720" y="2348880"/>
            <a:ext cx="4846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eta para baixo 6"/>
          <p:cNvSpPr/>
          <p:nvPr/>
        </p:nvSpPr>
        <p:spPr>
          <a:xfrm>
            <a:off x="1979712" y="3645024"/>
            <a:ext cx="4846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eta para baixo 7"/>
          <p:cNvSpPr/>
          <p:nvPr/>
        </p:nvSpPr>
        <p:spPr>
          <a:xfrm>
            <a:off x="1907704" y="4941168"/>
            <a:ext cx="4846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809184" cy="652934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Verdana" pitchFamily="34" charset="0"/>
              </a:rPr>
              <a:t/>
            </a:r>
            <a:br>
              <a:rPr lang="en-US" b="1" dirty="0" smtClean="0">
                <a:latin typeface="Verdana" pitchFamily="34" charset="0"/>
              </a:rPr>
            </a:br>
            <a:r>
              <a:rPr lang="en-US" b="1" dirty="0" smtClean="0">
                <a:latin typeface="Verdana" pitchFamily="34" charset="0"/>
              </a:rPr>
              <a:t/>
            </a:r>
            <a:br>
              <a:rPr lang="en-US" b="1" dirty="0" smtClean="0">
                <a:latin typeface="Verdana" pitchFamily="34" charset="0"/>
              </a:rPr>
            </a:br>
            <a:r>
              <a:rPr lang="en-US" sz="4800" dirty="0" smtClean="0">
                <a:latin typeface="Verdana" pitchFamily="34" charset="0"/>
              </a:rPr>
              <a:t>CAPÍTULO IV</a:t>
            </a:r>
            <a:br>
              <a:rPr lang="en-US" sz="4800" dirty="0" smtClean="0">
                <a:latin typeface="Verdana" pitchFamily="34" charset="0"/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b="1" dirty="0" smtClean="0">
              <a:latin typeface="Verdana" pitchFamily="34" charset="0"/>
            </a:endParaRPr>
          </a:p>
          <a:p>
            <a:endParaRPr lang="en-US" b="1" dirty="0" smtClean="0">
              <a:latin typeface="Verdana" pitchFamily="34" charset="0"/>
            </a:endParaRPr>
          </a:p>
          <a:p>
            <a:r>
              <a:rPr lang="en-US" b="1" dirty="0" err="1" smtClean="0">
                <a:latin typeface="Verdana" pitchFamily="34" charset="0"/>
              </a:rPr>
              <a:t>Mecanismo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b="1" dirty="0" err="1" smtClean="0">
                <a:latin typeface="Verdana" pitchFamily="34" charset="0"/>
              </a:rPr>
              <a:t>equivalente</a:t>
            </a:r>
            <a:endParaRPr lang="en-US" dirty="0"/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836712"/>
            <a:ext cx="6696744" cy="1008112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en-US" dirty="0" smtClean="0"/>
              <a:t>    </a:t>
            </a:r>
            <a:r>
              <a:rPr lang="en-US" dirty="0" err="1" smtClean="0">
                <a:latin typeface="Verdana" pitchFamily="34" charset="0"/>
              </a:rPr>
              <a:t>Artigo</a:t>
            </a:r>
            <a:r>
              <a:rPr lang="en-US" dirty="0" smtClean="0">
                <a:latin typeface="Verdana" pitchFamily="34" charset="0"/>
              </a:rPr>
              <a:t> 36.º  -  </a:t>
            </a:r>
            <a:r>
              <a:rPr lang="en-US" b="1" dirty="0" smtClean="0">
                <a:latin typeface="Verdana" pitchFamily="34" charset="0"/>
              </a:rPr>
              <a:t>Regime</a:t>
            </a:r>
            <a:endParaRPr lang="en-US" b="1" dirty="0">
              <a:latin typeface="Verdana" pitchFamily="34" charset="0"/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pt-PT" dirty="0" smtClean="0"/>
          </a:p>
          <a:p>
            <a:pPr algn="just"/>
            <a:endParaRPr lang="pt-PT" dirty="0" smtClean="0"/>
          </a:p>
          <a:p>
            <a:pPr algn="just"/>
            <a:r>
              <a:rPr lang="pt-PT" dirty="0" smtClean="0">
                <a:latin typeface="Verdana" pitchFamily="34" charset="0"/>
              </a:rPr>
              <a:t>Em </a:t>
            </a:r>
            <a:r>
              <a:rPr lang="pt-PT" dirty="0" smtClean="0">
                <a:latin typeface="Verdana" pitchFamily="34" charset="0"/>
              </a:rPr>
              <a:t>alternativa ao FCT pode o empregador </a:t>
            </a:r>
            <a:r>
              <a:rPr lang="pt-PT" b="1" dirty="0" smtClean="0">
                <a:solidFill>
                  <a:schemeClr val="accent1"/>
                </a:solidFill>
                <a:latin typeface="Verdana" pitchFamily="34" charset="0"/>
              </a:rPr>
              <a:t>optar</a:t>
            </a:r>
            <a:r>
              <a:rPr lang="pt-PT" dirty="0" smtClean="0">
                <a:latin typeface="Verdana" pitchFamily="34" charset="0"/>
              </a:rPr>
              <a:t> por ME, pelo qual o empregador fica vinculado a conceder ao trabalhador garantia igual à que resultaria da sua </a:t>
            </a:r>
            <a:r>
              <a:rPr lang="en-US" dirty="0" err="1" smtClean="0">
                <a:latin typeface="Verdana" pitchFamily="34" charset="0"/>
              </a:rPr>
              <a:t>vinculação</a:t>
            </a:r>
            <a:r>
              <a:rPr lang="en-US" dirty="0" smtClean="0">
                <a:latin typeface="Verdana" pitchFamily="34" charset="0"/>
              </a:rPr>
              <a:t> </a:t>
            </a:r>
            <a:r>
              <a:rPr lang="en-US" dirty="0" err="1" smtClean="0">
                <a:latin typeface="Verdana" pitchFamily="34" charset="0"/>
              </a:rPr>
              <a:t>ao</a:t>
            </a:r>
            <a:r>
              <a:rPr lang="en-US" dirty="0" smtClean="0">
                <a:latin typeface="Verdana" pitchFamily="34" charset="0"/>
              </a:rPr>
              <a:t> FCT.</a:t>
            </a:r>
            <a:endParaRPr lang="en-US" dirty="0">
              <a:latin typeface="Verdana" pitchFamily="34" charset="0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467544" y="2136339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dirty="0" smtClean="0"/>
          </a:p>
          <a:p>
            <a:endParaRPr lang="pt-PT" dirty="0"/>
          </a:p>
        </p:txBody>
      </p:sp>
      <p:pic>
        <p:nvPicPr>
          <p:cNvPr id="5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692696"/>
            <a:ext cx="7467600" cy="5433467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pt-PT" dirty="0" smtClean="0">
                <a:latin typeface="Verdana" pitchFamily="34" charset="0"/>
              </a:rPr>
              <a:t>Caso opte pelo ME, o empregador fica obrigado a </a:t>
            </a:r>
            <a:r>
              <a:rPr lang="pt-PT" dirty="0" err="1" smtClean="0">
                <a:latin typeface="Verdana" pitchFamily="34" charset="0"/>
              </a:rPr>
              <a:t>subscrevê</a:t>
            </a:r>
            <a:r>
              <a:rPr lang="pt-PT" dirty="0" smtClean="0">
                <a:latin typeface="Verdana" pitchFamily="34" charset="0"/>
              </a:rPr>
              <a:t> -lo e a </a:t>
            </a:r>
            <a:r>
              <a:rPr lang="pt-PT" dirty="0" err="1" smtClean="0">
                <a:latin typeface="Verdana" pitchFamily="34" charset="0"/>
              </a:rPr>
              <a:t>mantê</a:t>
            </a:r>
            <a:r>
              <a:rPr lang="pt-PT" dirty="0" smtClean="0">
                <a:latin typeface="Verdana" pitchFamily="34" charset="0"/>
              </a:rPr>
              <a:t> -lo em vigor desde o início da execução do contrato de trabalho até à cessação do mesmo, </a:t>
            </a:r>
            <a:endParaRPr lang="en-US" dirty="0" smtClean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O empregador pode optar por aderir a diferentes mecanismos equivalentes relativamente aos seus trabalhadores desde que de tal </a:t>
            </a:r>
            <a:r>
              <a:rPr lang="pt-PT" dirty="0" smtClean="0">
                <a:solidFill>
                  <a:schemeClr val="accent1"/>
                </a:solidFill>
                <a:latin typeface="Verdana" pitchFamily="34" charset="0"/>
              </a:rPr>
              <a:t>não resulte prática discriminatória </a:t>
            </a:r>
            <a:r>
              <a:rPr lang="pt-PT" dirty="0" smtClean="0">
                <a:latin typeface="Verdana" pitchFamily="34" charset="0"/>
              </a:rPr>
              <a:t>em relação </a:t>
            </a:r>
            <a:r>
              <a:rPr lang="en-US" dirty="0" smtClean="0">
                <a:latin typeface="Verdana" pitchFamily="34" charset="0"/>
              </a:rPr>
              <a:t>a </a:t>
            </a:r>
            <a:r>
              <a:rPr lang="en-US" dirty="0" err="1" smtClean="0">
                <a:latin typeface="Verdana" pitchFamily="34" charset="0"/>
              </a:rPr>
              <a:t>qualquer</a:t>
            </a:r>
            <a:r>
              <a:rPr lang="en-US" dirty="0" smtClean="0">
                <a:latin typeface="Verdana" pitchFamily="34" charset="0"/>
              </a:rPr>
              <a:t>  </a:t>
            </a:r>
            <a:r>
              <a:rPr lang="en-US" dirty="0" err="1" smtClean="0">
                <a:latin typeface="Verdana" pitchFamily="34" charset="0"/>
              </a:rPr>
              <a:t>trabalhador</a:t>
            </a:r>
            <a:r>
              <a:rPr lang="en-US" dirty="0" smtClean="0">
                <a:latin typeface="Verdana" pitchFamily="34" charset="0"/>
              </a:rPr>
              <a:t>.</a:t>
            </a:r>
          </a:p>
          <a:p>
            <a:pPr algn="just"/>
            <a:r>
              <a:rPr lang="pt-PT" dirty="0" smtClean="0">
                <a:latin typeface="Verdana" pitchFamily="34" charset="0"/>
              </a:rPr>
              <a:t>O empregador pode transferir as obrigações garantidas por um ME para outro desde que de tal alteração não resulte qualquer prejuízo relativamente à cobertura </a:t>
            </a:r>
            <a:r>
              <a:rPr lang="en-US" dirty="0" err="1" smtClean="0">
                <a:latin typeface="Verdana" pitchFamily="34" charset="0"/>
              </a:rPr>
              <a:t>garantida</a:t>
            </a:r>
            <a:r>
              <a:rPr lang="en-US" dirty="0" smtClean="0">
                <a:latin typeface="Verdana" pitchFamily="34" charset="0"/>
              </a:rPr>
              <a:t>  </a:t>
            </a:r>
            <a:r>
              <a:rPr lang="en-US" dirty="0" err="1" smtClean="0">
                <a:latin typeface="Verdana" pitchFamily="34" charset="0"/>
              </a:rPr>
              <a:t>pelo</a:t>
            </a:r>
            <a:r>
              <a:rPr lang="en-US" dirty="0" smtClean="0">
                <a:latin typeface="Verdana" pitchFamily="34" charset="0"/>
              </a:rPr>
              <a:t> ME </a:t>
            </a:r>
            <a:r>
              <a:rPr lang="en-US" dirty="0" err="1" smtClean="0">
                <a:latin typeface="Verdana" pitchFamily="34" charset="0"/>
              </a:rPr>
              <a:t>inicial</a:t>
            </a:r>
            <a:r>
              <a:rPr lang="en-US" dirty="0" smtClean="0">
                <a:latin typeface="Verdana" pitchFamily="34" charset="0"/>
              </a:rPr>
              <a:t>.</a:t>
            </a:r>
          </a:p>
          <a:p>
            <a:endParaRPr lang="en-US" dirty="0"/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692696"/>
            <a:ext cx="7467600" cy="5433467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pt-PT" dirty="0" smtClean="0">
                <a:latin typeface="Verdana" pitchFamily="34" charset="0"/>
              </a:rPr>
              <a:t>Na eventualidade de o ME, não assegurar a cobertura de montante correspondente a metade da compensação devida por cessação do contrato de trabalho,           pode o trabalhador acionar o FGCT pelo valor necessário à cobertura de metade do valor daquela, subtraído do montante já pago </a:t>
            </a:r>
            <a:r>
              <a:rPr lang="en-US" dirty="0" err="1" smtClean="0">
                <a:latin typeface="Verdana" pitchFamily="34" charset="0"/>
              </a:rPr>
              <a:t>pelo</a:t>
            </a:r>
            <a:r>
              <a:rPr lang="en-US" dirty="0" smtClean="0">
                <a:latin typeface="Verdana" pitchFamily="34" charset="0"/>
              </a:rPr>
              <a:t>  </a:t>
            </a:r>
            <a:r>
              <a:rPr lang="en-US" dirty="0" err="1" smtClean="0">
                <a:latin typeface="Verdana" pitchFamily="34" charset="0"/>
              </a:rPr>
              <a:t>empregador</a:t>
            </a:r>
            <a:r>
              <a:rPr lang="en-US" dirty="0" smtClean="0">
                <a:latin typeface="Verdana" pitchFamily="34" charset="0"/>
              </a:rPr>
              <a:t> </a:t>
            </a:r>
            <a:r>
              <a:rPr lang="en-US" dirty="0" err="1" smtClean="0">
                <a:latin typeface="Verdana" pitchFamily="34" charset="0"/>
              </a:rPr>
              <a:t>ao</a:t>
            </a:r>
            <a:r>
              <a:rPr lang="en-US" dirty="0" smtClean="0">
                <a:latin typeface="Verdana" pitchFamily="34" charset="0"/>
              </a:rPr>
              <a:t> </a:t>
            </a:r>
            <a:r>
              <a:rPr lang="en-US" dirty="0" err="1" smtClean="0">
                <a:latin typeface="Verdana" pitchFamily="34" charset="0"/>
              </a:rPr>
              <a:t>trabalhador</a:t>
            </a:r>
            <a:r>
              <a:rPr lang="en-US" dirty="0" smtClean="0">
                <a:latin typeface="Verdana" pitchFamily="34" charset="0"/>
              </a:rPr>
              <a:t>.</a:t>
            </a:r>
          </a:p>
          <a:p>
            <a:endParaRPr lang="en-US" dirty="0" smtClean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O FGCT </a:t>
            </a:r>
            <a:r>
              <a:rPr lang="pt-PT" b="1" dirty="0" smtClean="0">
                <a:solidFill>
                  <a:schemeClr val="accent1"/>
                </a:solidFill>
                <a:latin typeface="Verdana" pitchFamily="34" charset="0"/>
              </a:rPr>
              <a:t>não responde por qualquer valor </a:t>
            </a:r>
            <a:r>
              <a:rPr lang="pt-PT" dirty="0" smtClean="0">
                <a:latin typeface="Verdana" pitchFamily="34" charset="0"/>
              </a:rPr>
              <a:t>sempre que o empregador ou  ME já tenha pago ao trabalhador valor igual ou superior a metade da compensação devida por cessação do contrato de trabalho calculada nos termos do artigo 366.º do Código do Trabalho.</a:t>
            </a:r>
          </a:p>
          <a:p>
            <a:endParaRPr lang="en-US" dirty="0"/>
          </a:p>
        </p:txBody>
      </p:sp>
      <p:sp>
        <p:nvSpPr>
          <p:cNvPr id="4" name="Seta para a direita 3"/>
          <p:cNvSpPr/>
          <p:nvPr/>
        </p:nvSpPr>
        <p:spPr>
          <a:xfrm>
            <a:off x="5220072" y="1628800"/>
            <a:ext cx="50405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PT" dirty="0" smtClean="0">
                <a:latin typeface="Verdana" pitchFamily="34" charset="0"/>
              </a:rPr>
              <a:t>O </a:t>
            </a:r>
            <a:r>
              <a:rPr lang="pt-PT" dirty="0">
                <a:latin typeface="Verdana" pitchFamily="34" charset="0"/>
              </a:rPr>
              <a:t>ME apenas pode ser constituído pelo </a:t>
            </a:r>
            <a:r>
              <a:rPr lang="pt-PT" dirty="0" smtClean="0">
                <a:latin typeface="Verdana" pitchFamily="34" charset="0"/>
              </a:rPr>
              <a:t>empregador junto </a:t>
            </a:r>
            <a:r>
              <a:rPr lang="pt-PT" dirty="0">
                <a:latin typeface="Verdana" pitchFamily="34" charset="0"/>
              </a:rPr>
              <a:t>de instituições sujeitas a supervisão do </a:t>
            </a:r>
            <a:r>
              <a:rPr lang="pt-PT" dirty="0" smtClean="0">
                <a:latin typeface="Verdana" pitchFamily="34" charset="0"/>
              </a:rPr>
              <a:t>Banco de </a:t>
            </a:r>
            <a:r>
              <a:rPr lang="pt-PT" dirty="0">
                <a:latin typeface="Verdana" pitchFamily="34" charset="0"/>
              </a:rPr>
              <a:t>Portugal ou do Instituto de Seguros de Portugal </a:t>
            </a:r>
            <a:r>
              <a:rPr lang="pt-PT" dirty="0" smtClean="0">
                <a:latin typeface="Verdana" pitchFamily="34" charset="0"/>
              </a:rPr>
              <a:t>desde que </a:t>
            </a:r>
            <a:r>
              <a:rPr lang="pt-PT" dirty="0">
                <a:latin typeface="Verdana" pitchFamily="34" charset="0"/>
              </a:rPr>
              <a:t>estejam legalmente autorizadas a exercer a gestão </a:t>
            </a:r>
            <a:r>
              <a:rPr lang="pt-PT" dirty="0" smtClean="0">
                <a:latin typeface="Verdana" pitchFamily="34" charset="0"/>
              </a:rPr>
              <a:t>e comercialização </a:t>
            </a:r>
            <a:r>
              <a:rPr lang="pt-PT" dirty="0">
                <a:latin typeface="Verdana" pitchFamily="34" charset="0"/>
              </a:rPr>
              <a:t>desse instrumento, o qual deve ser </a:t>
            </a:r>
            <a:r>
              <a:rPr lang="pt-PT" dirty="0" smtClean="0">
                <a:latin typeface="Verdana" pitchFamily="34" charset="0"/>
              </a:rPr>
              <a:t>identificado </a:t>
            </a:r>
            <a:r>
              <a:rPr lang="en-US" dirty="0" err="1" smtClean="0">
                <a:latin typeface="Verdana" pitchFamily="34" charset="0"/>
              </a:rPr>
              <a:t>como</a:t>
            </a:r>
            <a:r>
              <a:rPr lang="en-US" dirty="0" smtClean="0">
                <a:latin typeface="Verdana" pitchFamily="34" charset="0"/>
              </a:rPr>
              <a:t> </a:t>
            </a:r>
            <a:r>
              <a:rPr lang="en-US" dirty="0">
                <a:latin typeface="Verdana" pitchFamily="34" charset="0"/>
              </a:rPr>
              <a:t>ME</a:t>
            </a:r>
            <a:r>
              <a:rPr lang="en-US" dirty="0" smtClean="0">
                <a:latin typeface="Verdana" pitchFamily="34" charset="0"/>
              </a:rPr>
              <a:t>.</a:t>
            </a:r>
          </a:p>
          <a:p>
            <a:pPr>
              <a:buNone/>
            </a:pPr>
            <a:endParaRPr lang="pt-PT" dirty="0" smtClean="0">
              <a:latin typeface="Verdana" pitchFamily="34" charset="0"/>
            </a:endParaRPr>
          </a:p>
          <a:p>
            <a:pPr>
              <a:buNone/>
            </a:pPr>
            <a:r>
              <a:rPr lang="pt-PT" dirty="0" smtClean="0">
                <a:latin typeface="Verdana" pitchFamily="34" charset="0"/>
              </a:rPr>
              <a:t>   </a:t>
            </a:r>
            <a:r>
              <a:rPr lang="pt-PT" b="1" dirty="0" smtClean="0">
                <a:solidFill>
                  <a:schemeClr val="accent1"/>
                </a:solidFill>
                <a:latin typeface="Verdana" pitchFamily="34" charset="0"/>
              </a:rPr>
              <a:t>contraordenação </a:t>
            </a:r>
            <a:r>
              <a:rPr lang="pt-PT" b="1" dirty="0">
                <a:solidFill>
                  <a:schemeClr val="accent1"/>
                </a:solidFill>
                <a:latin typeface="Verdana" pitchFamily="34" charset="0"/>
              </a:rPr>
              <a:t>muito </a:t>
            </a:r>
            <a:r>
              <a:rPr lang="pt-PT" b="1" dirty="0" smtClean="0">
                <a:solidFill>
                  <a:schemeClr val="accent1"/>
                </a:solidFill>
                <a:latin typeface="Verdana" pitchFamily="34" charset="0"/>
              </a:rPr>
              <a:t>grave</a:t>
            </a:r>
            <a:endParaRPr lang="pt-PT" b="1" dirty="0">
              <a:solidFill>
                <a:schemeClr val="accent1"/>
              </a:solidFill>
              <a:latin typeface="Verdana" pitchFamily="34" charset="0"/>
            </a:endParaRPr>
          </a:p>
        </p:txBody>
      </p:sp>
      <p:sp>
        <p:nvSpPr>
          <p:cNvPr id="5" name="Seta para baixo 4"/>
          <p:cNvSpPr/>
          <p:nvPr/>
        </p:nvSpPr>
        <p:spPr>
          <a:xfrm>
            <a:off x="3203848" y="5229200"/>
            <a:ext cx="4846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7313240" cy="724942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r>
              <a:rPr lang="pt-PT" sz="3200" b="1" dirty="0" smtClean="0">
                <a:latin typeface="Verdana" pitchFamily="34" charset="0"/>
              </a:rPr>
              <a:t>contraordenação muito grave</a:t>
            </a:r>
            <a:endParaRPr lang="en-US" sz="3200" b="1" dirty="0">
              <a:latin typeface="Verdana" pitchFamily="34" charset="0"/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PT" dirty="0" smtClean="0">
                <a:latin typeface="Verdana" pitchFamily="34" charset="0"/>
              </a:rPr>
              <a:t>A não entrega, total ou parcial, pelo empregador ao trabalhador, em prazo igual ou inferior a 90 dias (n.º 2 do artigo 56.º), do valor reembolsado por ME, por conta da obrigação de pagamento de compensação</a:t>
            </a:r>
            <a:endParaRPr lang="en-US" dirty="0" smtClean="0">
              <a:latin typeface="Verdana" pitchFamily="34" charset="0"/>
            </a:endParaRPr>
          </a:p>
          <a:p>
            <a:pPr algn="just"/>
            <a:endParaRPr lang="en-US" dirty="0"/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7467600" cy="724942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latin typeface="Verdana" pitchFamily="34" charset="0"/>
              </a:rPr>
              <a:t>CAPÍTULO V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ângulo 3"/>
          <p:cNvSpPr/>
          <p:nvPr/>
        </p:nvSpPr>
        <p:spPr>
          <a:xfrm>
            <a:off x="395536" y="2967335"/>
            <a:ext cx="6462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dirty="0" smtClean="0">
                <a:latin typeface="Verdana" pitchFamily="34" charset="0"/>
              </a:rPr>
              <a:t>Fundo </a:t>
            </a:r>
            <a:r>
              <a:rPr lang="pt-PT" sz="3200" b="1" dirty="0">
                <a:latin typeface="Verdana" pitchFamily="34" charset="0"/>
              </a:rPr>
              <a:t>de Garantia de Compensação do </a:t>
            </a:r>
            <a:r>
              <a:rPr lang="pt-PT" sz="3200" b="1" dirty="0" smtClean="0">
                <a:latin typeface="Verdana" pitchFamily="34" charset="0"/>
              </a:rPr>
              <a:t>Trabalho</a:t>
            </a:r>
            <a:endParaRPr lang="en-US" sz="3200" dirty="0">
              <a:latin typeface="Verdana" pitchFamily="34" charset="0"/>
            </a:endParaRPr>
          </a:p>
        </p:txBody>
      </p:sp>
      <p:pic>
        <p:nvPicPr>
          <p:cNvPr id="5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7467600" cy="1152128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err="1" smtClean="0">
                <a:latin typeface="Verdana" pitchFamily="34" charset="0"/>
              </a:rPr>
              <a:t>Artigo</a:t>
            </a:r>
            <a:r>
              <a:rPr lang="en-US" sz="3600" dirty="0" smtClean="0">
                <a:latin typeface="Verdana" pitchFamily="34" charset="0"/>
              </a:rPr>
              <a:t> 33.º lei 70/2013</a:t>
            </a:r>
            <a:br>
              <a:rPr lang="en-US" sz="3600" dirty="0" smtClean="0">
                <a:latin typeface="Verdana" pitchFamily="34" charset="0"/>
              </a:rPr>
            </a:br>
            <a:r>
              <a:rPr lang="en-US" sz="3600" b="1" dirty="0" err="1" smtClean="0">
                <a:latin typeface="Verdana" pitchFamily="34" charset="0"/>
              </a:rPr>
              <a:t>Pagamento</a:t>
            </a:r>
            <a:r>
              <a:rPr lang="en-US" sz="3600" b="1" dirty="0" smtClean="0">
                <a:latin typeface="Verdana" pitchFamily="34" charset="0"/>
              </a:rPr>
              <a:t> </a:t>
            </a:r>
            <a:r>
              <a:rPr lang="en-US" sz="3600" b="1" dirty="0" err="1" smtClean="0">
                <a:latin typeface="Verdana" pitchFamily="34" charset="0"/>
              </a:rPr>
              <a:t>ao</a:t>
            </a:r>
            <a:r>
              <a:rPr lang="en-US" sz="3600" b="1" dirty="0" smtClean="0">
                <a:latin typeface="Verdana" pitchFamily="34" charset="0"/>
              </a:rPr>
              <a:t> </a:t>
            </a:r>
            <a:r>
              <a:rPr lang="en-US" sz="3600" b="1" dirty="0" err="1" smtClean="0">
                <a:latin typeface="Verdana" pitchFamily="34" charset="0"/>
              </a:rPr>
              <a:t>trabalhador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PT" dirty="0" smtClean="0"/>
          </a:p>
          <a:p>
            <a:pPr algn="just"/>
            <a:r>
              <a:rPr lang="pt-PT" dirty="0" smtClean="0">
                <a:latin typeface="Verdana" pitchFamily="34" charset="0"/>
              </a:rPr>
              <a:t>Em </a:t>
            </a:r>
            <a:r>
              <a:rPr lang="pt-PT" dirty="0">
                <a:latin typeface="Verdana" pitchFamily="34" charset="0"/>
              </a:rPr>
              <a:t>caso de cessação de contrato de trabalho </a:t>
            </a:r>
            <a:r>
              <a:rPr lang="pt-PT" dirty="0" smtClean="0">
                <a:latin typeface="Verdana" pitchFamily="34" charset="0"/>
              </a:rPr>
              <a:t>que origine </a:t>
            </a:r>
            <a:r>
              <a:rPr lang="pt-PT" dirty="0">
                <a:latin typeface="Verdana" pitchFamily="34" charset="0"/>
              </a:rPr>
              <a:t>o direito à compensação </a:t>
            </a:r>
            <a:r>
              <a:rPr lang="pt-PT" dirty="0" smtClean="0">
                <a:latin typeface="Verdana" pitchFamily="34" charset="0"/>
              </a:rPr>
              <a:t>(</a:t>
            </a:r>
            <a:r>
              <a:rPr lang="pt-PT" dirty="0" err="1" smtClean="0">
                <a:latin typeface="Verdana" pitchFamily="34" charset="0"/>
              </a:rPr>
              <a:t>art</a:t>
            </a:r>
            <a:r>
              <a:rPr lang="pt-PT" dirty="0" smtClean="0">
                <a:latin typeface="Verdana" pitchFamily="34" charset="0"/>
              </a:rPr>
              <a:t>. </a:t>
            </a:r>
            <a:r>
              <a:rPr lang="pt-PT" dirty="0">
                <a:latin typeface="Verdana" pitchFamily="34" charset="0"/>
              </a:rPr>
              <a:t>366.º </a:t>
            </a:r>
            <a:r>
              <a:rPr lang="pt-PT" dirty="0" smtClean="0">
                <a:latin typeface="Verdana" pitchFamily="34" charset="0"/>
              </a:rPr>
              <a:t>CT)</a:t>
            </a:r>
          </a:p>
          <a:p>
            <a:endParaRPr lang="pt-PT" dirty="0">
              <a:latin typeface="Verdana" pitchFamily="34" charset="0"/>
            </a:endParaRPr>
          </a:p>
          <a:p>
            <a:r>
              <a:rPr lang="pt-PT" dirty="0" smtClean="0">
                <a:latin typeface="Verdana" pitchFamily="34" charset="0"/>
              </a:rPr>
              <a:t>o </a:t>
            </a:r>
            <a:r>
              <a:rPr lang="pt-PT" dirty="0">
                <a:latin typeface="Verdana" pitchFamily="34" charset="0"/>
              </a:rPr>
              <a:t>empregador </a:t>
            </a:r>
            <a:r>
              <a:rPr lang="pt-PT" dirty="0" smtClean="0">
                <a:latin typeface="Verdana" pitchFamily="34" charset="0"/>
              </a:rPr>
              <a:t>paga a totalidade</a:t>
            </a:r>
            <a:endParaRPr lang="en-US" dirty="0">
              <a:latin typeface="Verdana" pitchFamily="34" charset="0"/>
            </a:endParaRPr>
          </a:p>
        </p:txBody>
      </p:sp>
      <p:sp>
        <p:nvSpPr>
          <p:cNvPr id="4" name="Seta para baixo 3"/>
          <p:cNvSpPr/>
          <p:nvPr/>
        </p:nvSpPr>
        <p:spPr>
          <a:xfrm>
            <a:off x="1907704" y="3573016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t-PT" dirty="0" smtClean="0">
                <a:latin typeface="Verdana" pitchFamily="34" charset="0"/>
              </a:rPr>
              <a:t>Sempre que o empregador não efetue, total ou parcialmente, o pagamento </a:t>
            </a:r>
          </a:p>
          <a:p>
            <a:endParaRPr lang="pt-PT" dirty="0" smtClean="0">
              <a:latin typeface="Verdana" pitchFamily="34" charset="0"/>
            </a:endParaRPr>
          </a:p>
          <a:p>
            <a:pPr>
              <a:buNone/>
            </a:pPr>
            <a:r>
              <a:rPr lang="pt-PT" dirty="0" smtClean="0">
                <a:latin typeface="Verdana" pitchFamily="34" charset="0"/>
              </a:rPr>
              <a:t>trabalhador </a:t>
            </a:r>
          </a:p>
          <a:p>
            <a:endParaRPr lang="pt-PT" sz="3400" dirty="0">
              <a:latin typeface="Verdana" pitchFamily="34" charset="0"/>
            </a:endParaRPr>
          </a:p>
          <a:p>
            <a:pPr>
              <a:buNone/>
            </a:pPr>
            <a:r>
              <a:rPr lang="pt-PT" sz="3400" dirty="0" smtClean="0">
                <a:latin typeface="Verdana" pitchFamily="34" charset="0"/>
              </a:rPr>
              <a:t>aciona </a:t>
            </a:r>
            <a:r>
              <a:rPr lang="pt-PT" dirty="0" smtClean="0">
                <a:latin typeface="Verdana" pitchFamily="34" charset="0"/>
              </a:rPr>
              <a:t>o FGCT,         metade do valor da 				     </a:t>
            </a:r>
            <a:r>
              <a:rPr lang="pt-PT" dirty="0" smtClean="0">
                <a:latin typeface="Verdana" pitchFamily="34" charset="0"/>
              </a:rPr>
              <a:t>compensação </a:t>
            </a:r>
            <a:r>
              <a:rPr lang="pt-PT" dirty="0" smtClean="0">
                <a:latin typeface="Verdana" pitchFamily="34" charset="0"/>
              </a:rPr>
              <a:t>devida </a:t>
            </a:r>
          </a:p>
          <a:p>
            <a:endParaRPr lang="pt-PT" dirty="0" smtClean="0">
              <a:latin typeface="Verdana" pitchFamily="34" charset="0"/>
            </a:endParaRPr>
          </a:p>
          <a:p>
            <a:endParaRPr lang="pt-PT" dirty="0" smtClean="0">
              <a:latin typeface="Verdana" pitchFamily="34" charset="0"/>
            </a:endParaRPr>
          </a:p>
          <a:p>
            <a:pPr>
              <a:buNone/>
            </a:pPr>
            <a:r>
              <a:rPr lang="pt-PT" dirty="0" smtClean="0">
                <a:latin typeface="Verdana" pitchFamily="34" charset="0"/>
              </a:rPr>
              <a:t>	subtraído do montante já pago pelo empregador ao trabalhador, </a:t>
            </a:r>
            <a:endParaRPr lang="en-US" dirty="0" smtClean="0">
              <a:latin typeface="Verdana" pitchFamily="34" charset="0"/>
            </a:endParaRPr>
          </a:p>
          <a:p>
            <a:endParaRPr lang="en-US" dirty="0"/>
          </a:p>
        </p:txBody>
      </p:sp>
      <p:sp>
        <p:nvSpPr>
          <p:cNvPr id="4" name="Seta para baixo 3"/>
          <p:cNvSpPr/>
          <p:nvPr/>
        </p:nvSpPr>
        <p:spPr>
          <a:xfrm>
            <a:off x="1331640" y="2996952"/>
            <a:ext cx="4846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eta para a direita 4"/>
          <p:cNvSpPr/>
          <p:nvPr/>
        </p:nvSpPr>
        <p:spPr>
          <a:xfrm>
            <a:off x="2987824" y="3284984"/>
            <a:ext cx="28803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eta para baixo 5"/>
          <p:cNvSpPr/>
          <p:nvPr/>
        </p:nvSpPr>
        <p:spPr>
          <a:xfrm>
            <a:off x="4139952" y="4077072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7164288" cy="940966"/>
          </a:xfrm>
          <a:solidFill>
            <a:schemeClr val="accent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Artigo</a:t>
            </a:r>
            <a:r>
              <a:rPr lang="en-US" sz="31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 14.º </a:t>
            </a:r>
            <a:br>
              <a:rPr lang="en-US" sz="31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</a:br>
            <a:r>
              <a:rPr lang="pt-PT" sz="3100" dirty="0" smtClean="0">
                <a:latin typeface="Verdana" pitchFamily="34" charset="0"/>
              </a:rPr>
              <a:t>Portaria 294-A/2013</a:t>
            </a:r>
            <a:r>
              <a:rPr lang="pt-PT" sz="4800" dirty="0" smtClean="0">
                <a:latin typeface="Verdana" pitchFamily="34" charset="0"/>
              </a:rPr>
              <a:t/>
            </a:r>
            <a:br>
              <a:rPr lang="pt-PT" sz="4800" dirty="0" smtClean="0">
                <a:latin typeface="Verdana" pitchFamily="34" charset="0"/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just">
              <a:buNone/>
            </a:pPr>
            <a:r>
              <a:rPr lang="en-US" b="1" dirty="0" smtClean="0">
                <a:latin typeface="Verdana" pitchFamily="34" charset="0"/>
              </a:rPr>
              <a:t>	</a:t>
            </a:r>
            <a:r>
              <a:rPr lang="en-US" b="1" dirty="0" err="1" smtClean="0">
                <a:latin typeface="Verdana" pitchFamily="34" charset="0"/>
              </a:rPr>
              <a:t>Pagamento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b="1" dirty="0" err="1" smtClean="0">
                <a:latin typeface="Verdana" pitchFamily="34" charset="0"/>
              </a:rPr>
              <a:t>pelo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pt-PT" b="1" dirty="0">
                <a:latin typeface="Verdana" pitchFamily="34" charset="0"/>
              </a:rPr>
              <a:t>fundo </a:t>
            </a:r>
            <a:r>
              <a:rPr lang="pt-PT" b="1" dirty="0" smtClean="0">
                <a:latin typeface="Verdana" pitchFamily="34" charset="0"/>
              </a:rPr>
              <a:t>de garantia </a:t>
            </a:r>
            <a:r>
              <a:rPr lang="pt-PT" b="1" dirty="0">
                <a:latin typeface="Verdana" pitchFamily="34" charset="0"/>
              </a:rPr>
              <a:t>de compensação do </a:t>
            </a:r>
            <a:r>
              <a:rPr lang="pt-PT" b="1" dirty="0" smtClean="0">
                <a:latin typeface="Verdana" pitchFamily="34" charset="0"/>
              </a:rPr>
              <a:t>trabalho </a:t>
            </a:r>
            <a:r>
              <a:rPr lang="pt-PT" b="1" dirty="0" smtClean="0">
                <a:solidFill>
                  <a:schemeClr val="accent1"/>
                </a:solidFill>
                <a:latin typeface="Verdana" pitchFamily="34" charset="0"/>
              </a:rPr>
              <a:t>(FGCT)</a:t>
            </a:r>
            <a:endParaRPr lang="en-US" b="1" dirty="0" smtClean="0">
              <a:solidFill>
                <a:schemeClr val="accent1"/>
              </a:solidFill>
              <a:latin typeface="Verdana" pitchFamily="34" charset="0"/>
            </a:endParaRPr>
          </a:p>
          <a:p>
            <a:pPr algn="ctr"/>
            <a:endParaRPr lang="en-US" dirty="0"/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7467600" cy="72494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pt-PT" dirty="0" smtClean="0">
                <a:latin typeface="Verdana" pitchFamily="34" charset="0"/>
              </a:rPr>
              <a:t/>
            </a:r>
            <a:br>
              <a:rPr lang="pt-PT" dirty="0" smtClean="0">
                <a:latin typeface="Verdana" pitchFamily="34" charset="0"/>
              </a:rPr>
            </a:br>
            <a:r>
              <a:rPr lang="pt-PT" dirty="0" smtClean="0">
                <a:latin typeface="Verdana" pitchFamily="34" charset="0"/>
              </a:rPr>
              <a:t>Portaria 294-A/2013</a:t>
            </a:r>
            <a:r>
              <a:rPr lang="pt-PT" dirty="0" smtClean="0"/>
              <a:t/>
            </a:r>
            <a:br>
              <a:rPr lang="pt-PT" dirty="0" smtClean="0"/>
            </a:br>
            <a:endParaRPr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6491064" cy="4525963"/>
          </a:xfrm>
        </p:spPr>
        <p:txBody>
          <a:bodyPr>
            <a:normAutofit/>
          </a:bodyPr>
          <a:lstStyle/>
          <a:p>
            <a:r>
              <a:rPr lang="pt-PT" dirty="0" smtClean="0">
                <a:latin typeface="Verdana" pitchFamily="34" charset="0"/>
              </a:rPr>
              <a:t>O </a:t>
            </a:r>
            <a:r>
              <a:rPr lang="pt-PT" dirty="0">
                <a:latin typeface="Verdana" pitchFamily="34" charset="0"/>
              </a:rPr>
              <a:t>FGCT efetua o pagamento dos montantes </a:t>
            </a:r>
            <a:r>
              <a:rPr lang="pt-PT" dirty="0" smtClean="0">
                <a:latin typeface="Verdana" pitchFamily="34" charset="0"/>
              </a:rPr>
              <a:t>devidos</a:t>
            </a:r>
          </a:p>
          <a:p>
            <a:endParaRPr lang="pt-PT" dirty="0" smtClean="0">
              <a:latin typeface="Verdana" pitchFamily="34" charset="0"/>
            </a:endParaRPr>
          </a:p>
          <a:p>
            <a:pPr>
              <a:buNone/>
            </a:pPr>
            <a:endParaRPr lang="pt-PT" dirty="0" smtClean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mediante </a:t>
            </a:r>
            <a:r>
              <a:rPr lang="pt-PT" dirty="0">
                <a:latin typeface="Verdana" pitchFamily="34" charset="0"/>
              </a:rPr>
              <a:t>requerimento do trabalhador, apresentado </a:t>
            </a:r>
            <a:r>
              <a:rPr lang="pt-PT" dirty="0" smtClean="0">
                <a:latin typeface="Verdana" pitchFamily="34" charset="0"/>
              </a:rPr>
              <a:t>no </a:t>
            </a:r>
            <a:r>
              <a:rPr lang="en-US" dirty="0" err="1" smtClean="0">
                <a:latin typeface="Verdana" pitchFamily="34" charset="0"/>
              </a:rPr>
              <a:t>sítio</a:t>
            </a:r>
            <a:r>
              <a:rPr lang="en-US" dirty="0" smtClean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eletrónico</a:t>
            </a:r>
            <a:r>
              <a:rPr lang="en-US" dirty="0">
                <a:latin typeface="Verdana" pitchFamily="34" charset="0"/>
              </a:rPr>
              <a:t>.</a:t>
            </a:r>
          </a:p>
        </p:txBody>
      </p:sp>
      <p:sp>
        <p:nvSpPr>
          <p:cNvPr id="4" name="Seta para baixo 3"/>
          <p:cNvSpPr/>
          <p:nvPr/>
        </p:nvSpPr>
        <p:spPr>
          <a:xfrm>
            <a:off x="1403648" y="270892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7467600" cy="864096"/>
          </a:xfr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3100" dirty="0" err="1" smtClean="0">
                <a:latin typeface="Verdana" pitchFamily="34" charset="0"/>
              </a:rPr>
              <a:t>Artigo</a:t>
            </a:r>
            <a:r>
              <a:rPr lang="en-US" sz="3100" dirty="0" smtClean="0">
                <a:latin typeface="Verdana" pitchFamily="34" charset="0"/>
              </a:rPr>
              <a:t> 46.º (lei 70/2013)</a:t>
            </a:r>
            <a:br>
              <a:rPr lang="en-US" sz="3100" dirty="0" smtClean="0">
                <a:latin typeface="Verdana" pitchFamily="34" charset="0"/>
              </a:rPr>
            </a:br>
            <a:r>
              <a:rPr lang="en-US" sz="3100" b="1" dirty="0" err="1" smtClean="0">
                <a:latin typeface="Verdana" pitchFamily="34" charset="0"/>
              </a:rPr>
              <a:t>Procedimento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6923112" cy="4525963"/>
          </a:xfrm>
        </p:spPr>
        <p:txBody>
          <a:bodyPr>
            <a:normAutofit/>
          </a:bodyPr>
          <a:lstStyle/>
          <a:p>
            <a:pPr algn="just"/>
            <a:endParaRPr lang="pt-PT" sz="2400" dirty="0" smtClean="0">
              <a:latin typeface="Verdana" pitchFamily="34" charset="0"/>
            </a:endParaRPr>
          </a:p>
          <a:p>
            <a:pPr algn="just"/>
            <a:r>
              <a:rPr lang="pt-PT" sz="2400" dirty="0" smtClean="0">
                <a:latin typeface="Verdana" pitchFamily="34" charset="0"/>
              </a:rPr>
              <a:t>O trabalhador pode requerer ao FGCT </a:t>
            </a:r>
            <a:r>
              <a:rPr lang="pt-PT" sz="2400" dirty="0" smtClean="0">
                <a:solidFill>
                  <a:schemeClr val="accent1"/>
                </a:solidFill>
                <a:latin typeface="Verdana" pitchFamily="34" charset="0"/>
              </a:rPr>
              <a:t>metade</a:t>
            </a:r>
            <a:r>
              <a:rPr lang="pt-PT" sz="2400" dirty="0" smtClean="0">
                <a:latin typeface="Verdana" pitchFamily="34" charset="0"/>
              </a:rPr>
              <a:t> do valor da compensação devida por cessação do contrato de trabalho </a:t>
            </a:r>
          </a:p>
          <a:p>
            <a:pPr algn="just"/>
            <a:endParaRPr lang="pt-PT" sz="2400" dirty="0" smtClean="0">
              <a:latin typeface="Verdana" pitchFamily="34" charset="0"/>
            </a:endParaRPr>
          </a:p>
          <a:p>
            <a:pPr algn="just"/>
            <a:r>
              <a:rPr lang="pt-PT" sz="2400" dirty="0" smtClean="0">
                <a:latin typeface="Verdana" pitchFamily="34" charset="0"/>
              </a:rPr>
              <a:t>calculada nos termos do artigo 366.º do Código do Trabalho </a:t>
            </a:r>
          </a:p>
          <a:p>
            <a:pPr algn="just"/>
            <a:endParaRPr lang="pt-PT" sz="2400" dirty="0" smtClean="0">
              <a:latin typeface="Verdana" pitchFamily="34" charset="0"/>
            </a:endParaRPr>
          </a:p>
          <a:p>
            <a:pPr algn="just"/>
            <a:r>
              <a:rPr lang="pt-PT" sz="2400" dirty="0" smtClean="0">
                <a:latin typeface="Verdana" pitchFamily="34" charset="0"/>
              </a:rPr>
              <a:t>subtraído do montante já pago pelo empregador ao trabalhador.</a:t>
            </a:r>
            <a:endParaRPr lang="en-US" sz="2400" dirty="0">
              <a:latin typeface="Verdana" pitchFamily="34" charset="0"/>
            </a:endParaRPr>
          </a:p>
        </p:txBody>
      </p:sp>
      <p:sp>
        <p:nvSpPr>
          <p:cNvPr id="4" name="Seta para baixo 3"/>
          <p:cNvSpPr/>
          <p:nvPr/>
        </p:nvSpPr>
        <p:spPr>
          <a:xfrm>
            <a:off x="2843808" y="3212976"/>
            <a:ext cx="4846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eta para baixo 4"/>
          <p:cNvSpPr/>
          <p:nvPr/>
        </p:nvSpPr>
        <p:spPr>
          <a:xfrm>
            <a:off x="2843808" y="4437112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7467600" cy="796950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err="1" smtClean="0">
                <a:latin typeface="Verdana" pitchFamily="34" charset="0"/>
              </a:rPr>
              <a:t>Artigo</a:t>
            </a:r>
            <a:r>
              <a:rPr lang="en-US" sz="2200" dirty="0" smtClean="0">
                <a:latin typeface="Verdana" pitchFamily="34" charset="0"/>
              </a:rPr>
              <a:t> 15.º</a:t>
            </a:r>
            <a:br>
              <a:rPr lang="en-US" sz="2200" dirty="0" smtClean="0">
                <a:latin typeface="Verdana" pitchFamily="34" charset="0"/>
              </a:rPr>
            </a:br>
            <a:r>
              <a:rPr lang="pt-PT" sz="2200" b="1" dirty="0" smtClean="0">
                <a:latin typeface="Verdana" pitchFamily="34" charset="0"/>
              </a:rPr>
              <a:t>Obtenção de informação necessária pelo FGCT</a:t>
            </a:r>
            <a:r>
              <a:rPr lang="pt-PT" b="1" dirty="0" smtClean="0">
                <a:latin typeface="Verdana" pitchFamily="34" charset="0"/>
              </a:rPr>
              <a:t/>
            </a:r>
            <a:br>
              <a:rPr lang="pt-PT" b="1" dirty="0" smtClean="0">
                <a:latin typeface="Verdana" pitchFamily="34" charset="0"/>
              </a:rPr>
            </a:br>
            <a:endParaRPr lang="en-US" dirty="0">
              <a:latin typeface="Verdana" pitchFamily="34" charset="0"/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pt-PT" dirty="0" smtClean="0">
                <a:latin typeface="Verdana" pitchFamily="34" charset="0"/>
              </a:rPr>
              <a:t>Após </a:t>
            </a:r>
            <a:r>
              <a:rPr lang="pt-PT" dirty="0">
                <a:latin typeface="Verdana" pitchFamily="34" charset="0"/>
              </a:rPr>
              <a:t>receção do requerimento do </a:t>
            </a:r>
            <a:r>
              <a:rPr lang="pt-PT" dirty="0" smtClean="0">
                <a:latin typeface="Verdana" pitchFamily="34" charset="0"/>
              </a:rPr>
              <a:t>trabalhador</a:t>
            </a:r>
          </a:p>
          <a:p>
            <a:pPr algn="just"/>
            <a:endParaRPr lang="pt-PT" dirty="0" smtClean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O FGCT </a:t>
            </a:r>
            <a:r>
              <a:rPr lang="pt-PT" dirty="0">
                <a:latin typeface="Verdana" pitchFamily="34" charset="0"/>
              </a:rPr>
              <a:t>solicita ao empregador, para o </a:t>
            </a:r>
            <a:r>
              <a:rPr lang="pt-PT" dirty="0" smtClean="0">
                <a:latin typeface="Verdana" pitchFamily="34" charset="0"/>
              </a:rPr>
              <a:t>endereço eletrónico</a:t>
            </a:r>
          </a:p>
          <a:p>
            <a:pPr algn="just"/>
            <a:endParaRPr lang="pt-PT" dirty="0" smtClean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informação </a:t>
            </a:r>
            <a:r>
              <a:rPr lang="pt-PT" dirty="0">
                <a:latin typeface="Verdana" pitchFamily="34" charset="0"/>
              </a:rPr>
              <a:t>relativa à cessação </a:t>
            </a:r>
            <a:r>
              <a:rPr lang="pt-PT" dirty="0" smtClean="0">
                <a:latin typeface="Verdana" pitchFamily="34" charset="0"/>
              </a:rPr>
              <a:t>do contrato </a:t>
            </a:r>
            <a:r>
              <a:rPr lang="pt-PT" dirty="0">
                <a:latin typeface="Verdana" pitchFamily="34" charset="0"/>
              </a:rPr>
              <a:t>de trabalho, </a:t>
            </a:r>
            <a:endParaRPr lang="pt-PT" dirty="0" smtClean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a </a:t>
            </a:r>
            <a:r>
              <a:rPr lang="pt-PT" dirty="0">
                <a:latin typeface="Verdana" pitchFamily="34" charset="0"/>
              </a:rPr>
              <a:t>que título esta operou,</a:t>
            </a:r>
          </a:p>
          <a:p>
            <a:pPr algn="just"/>
            <a:r>
              <a:rPr lang="pt-PT" dirty="0" smtClean="0">
                <a:latin typeface="Verdana" pitchFamily="34" charset="0"/>
              </a:rPr>
              <a:t>os </a:t>
            </a:r>
            <a:r>
              <a:rPr lang="pt-PT" dirty="0">
                <a:latin typeface="Verdana" pitchFamily="34" charset="0"/>
              </a:rPr>
              <a:t>montantes eventualmente </a:t>
            </a:r>
            <a:r>
              <a:rPr lang="pt-PT" dirty="0" smtClean="0">
                <a:latin typeface="Verdana" pitchFamily="34" charset="0"/>
              </a:rPr>
              <a:t>pagos pelo </a:t>
            </a:r>
            <a:r>
              <a:rPr lang="pt-PT" dirty="0">
                <a:latin typeface="Verdana" pitchFamily="34" charset="0"/>
              </a:rPr>
              <a:t>empregador ao trabalhador a título de compensação</a:t>
            </a:r>
            <a:r>
              <a:rPr lang="pt-PT" dirty="0" smtClean="0">
                <a:latin typeface="Verdana" pitchFamily="34" charset="0"/>
              </a:rPr>
              <a:t>,</a:t>
            </a:r>
          </a:p>
          <a:p>
            <a:pPr algn="just"/>
            <a:endParaRPr lang="pt-PT" dirty="0">
              <a:latin typeface="Verdana" pitchFamily="34" charset="0"/>
            </a:endParaRPr>
          </a:p>
          <a:p>
            <a:pPr algn="just"/>
            <a:r>
              <a:rPr lang="pt-PT" dirty="0" smtClean="0">
                <a:latin typeface="Verdana" pitchFamily="34" charset="0"/>
              </a:rPr>
              <a:t>Quando </a:t>
            </a:r>
            <a:r>
              <a:rPr lang="pt-PT" dirty="0">
                <a:latin typeface="Verdana" pitchFamily="34" charset="0"/>
              </a:rPr>
              <a:t>o empregador não preste a </a:t>
            </a:r>
            <a:r>
              <a:rPr lang="pt-PT" dirty="0" smtClean="0">
                <a:latin typeface="Verdana" pitchFamily="34" charset="0"/>
              </a:rPr>
              <a:t>informação referida </a:t>
            </a:r>
            <a:r>
              <a:rPr lang="pt-PT" dirty="0">
                <a:latin typeface="Verdana" pitchFamily="34" charset="0"/>
              </a:rPr>
              <a:t>no n.º 1, o FGCT solicita os elementos </a:t>
            </a:r>
            <a:r>
              <a:rPr lang="pt-PT" dirty="0" smtClean="0">
                <a:latin typeface="Verdana" pitchFamily="34" charset="0"/>
              </a:rPr>
              <a:t>necessários </a:t>
            </a:r>
            <a:r>
              <a:rPr lang="en-US" dirty="0" smtClean="0">
                <a:latin typeface="Verdana" pitchFamily="34" charset="0"/>
              </a:rPr>
              <a:t>à </a:t>
            </a:r>
            <a:r>
              <a:rPr lang="en-US" b="1" u="sng" dirty="0">
                <a:solidFill>
                  <a:schemeClr val="accent1"/>
                </a:solidFill>
                <a:latin typeface="Verdana" pitchFamily="34" charset="0"/>
              </a:rPr>
              <a:t>ACT</a:t>
            </a:r>
            <a:r>
              <a:rPr lang="en-US" dirty="0">
                <a:latin typeface="Verdana" pitchFamily="34" charset="0"/>
              </a:rPr>
              <a:t>.</a:t>
            </a:r>
          </a:p>
        </p:txBody>
      </p:sp>
      <p:sp>
        <p:nvSpPr>
          <p:cNvPr id="6" name="Seta para baixo 5"/>
          <p:cNvSpPr/>
          <p:nvPr/>
        </p:nvSpPr>
        <p:spPr>
          <a:xfrm>
            <a:off x="2771800" y="1916832"/>
            <a:ext cx="4846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eta para baixo 7"/>
          <p:cNvSpPr/>
          <p:nvPr/>
        </p:nvSpPr>
        <p:spPr>
          <a:xfrm>
            <a:off x="2771800" y="2780928"/>
            <a:ext cx="4846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eta para baixo 8"/>
          <p:cNvSpPr/>
          <p:nvPr/>
        </p:nvSpPr>
        <p:spPr>
          <a:xfrm>
            <a:off x="3131840" y="4797152"/>
            <a:ext cx="4846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0"/>
            <a:ext cx="7467600" cy="6126163"/>
          </a:xfrm>
        </p:spPr>
        <p:txBody>
          <a:bodyPr>
            <a:normAutofit fontScale="92500" lnSpcReduction="10000"/>
          </a:bodyPr>
          <a:lstStyle/>
          <a:p>
            <a:pPr algn="just"/>
            <a:endParaRPr lang="pt-PT" sz="2200" dirty="0" smtClean="0"/>
          </a:p>
          <a:p>
            <a:pPr algn="just"/>
            <a:endParaRPr lang="pt-PT" sz="2200" dirty="0" smtClean="0"/>
          </a:p>
          <a:p>
            <a:pPr algn="just"/>
            <a:r>
              <a:rPr lang="pt-PT" sz="2600" dirty="0" smtClean="0">
                <a:latin typeface="Verdana" pitchFamily="34" charset="0"/>
              </a:rPr>
              <a:t>O </a:t>
            </a:r>
            <a:r>
              <a:rPr lang="pt-PT" sz="2600" dirty="0">
                <a:latin typeface="Verdana" pitchFamily="34" charset="0"/>
              </a:rPr>
              <a:t>FGCT efetua o pagamento referido nos </a:t>
            </a:r>
            <a:r>
              <a:rPr lang="pt-PT" sz="2600" dirty="0" smtClean="0">
                <a:latin typeface="Verdana" pitchFamily="34" charset="0"/>
              </a:rPr>
              <a:t>números anteriores </a:t>
            </a:r>
            <a:r>
              <a:rPr lang="pt-PT" sz="2600" dirty="0">
                <a:latin typeface="Verdana" pitchFamily="34" charset="0"/>
              </a:rPr>
              <a:t>mediante requerimento do trabalhador, no </a:t>
            </a:r>
            <a:r>
              <a:rPr lang="pt-PT" sz="2600" dirty="0" smtClean="0">
                <a:latin typeface="Verdana" pitchFamily="34" charset="0"/>
              </a:rPr>
              <a:t>qual consta</a:t>
            </a:r>
            <a:r>
              <a:rPr lang="pt-PT" sz="2600" dirty="0">
                <a:latin typeface="Verdana" pitchFamily="34" charset="0"/>
              </a:rPr>
              <a:t>, designadamente, a identificação do requerente, </a:t>
            </a:r>
            <a:r>
              <a:rPr lang="pt-PT" sz="2600" dirty="0" smtClean="0">
                <a:latin typeface="Verdana" pitchFamily="34" charset="0"/>
              </a:rPr>
              <a:t>do empregador </a:t>
            </a:r>
            <a:r>
              <a:rPr lang="pt-PT" sz="2600" dirty="0">
                <a:latin typeface="Verdana" pitchFamily="34" charset="0"/>
              </a:rPr>
              <a:t>e, sendo o caso, do ME</a:t>
            </a:r>
            <a:r>
              <a:rPr lang="pt-PT" sz="2600" dirty="0" smtClean="0">
                <a:latin typeface="Verdana" pitchFamily="34" charset="0"/>
              </a:rPr>
              <a:t>.</a:t>
            </a:r>
          </a:p>
          <a:p>
            <a:endParaRPr lang="pt-PT" sz="2600" dirty="0">
              <a:latin typeface="Verdana" pitchFamily="34" charset="0"/>
            </a:endParaRPr>
          </a:p>
          <a:p>
            <a:r>
              <a:rPr lang="pt-PT" sz="2600" dirty="0" smtClean="0">
                <a:latin typeface="Verdana" pitchFamily="34" charset="0"/>
              </a:rPr>
              <a:t>Para </a:t>
            </a:r>
            <a:r>
              <a:rPr lang="pt-PT" sz="2600" dirty="0">
                <a:latin typeface="Verdana" pitchFamily="34" charset="0"/>
              </a:rPr>
              <a:t>pagamento ao trabalhador, o FGCT </a:t>
            </a:r>
            <a:r>
              <a:rPr lang="pt-PT" sz="2600" dirty="0" smtClean="0">
                <a:latin typeface="Verdana" pitchFamily="34" charset="0"/>
              </a:rPr>
              <a:t>solicita </a:t>
            </a:r>
            <a:r>
              <a:rPr lang="en-US" sz="2600" dirty="0" err="1" smtClean="0">
                <a:latin typeface="Verdana" pitchFamily="34" charset="0"/>
              </a:rPr>
              <a:t>ao</a:t>
            </a:r>
            <a:r>
              <a:rPr lang="en-US" sz="2600" dirty="0" smtClean="0">
                <a:latin typeface="Verdana" pitchFamily="34" charset="0"/>
              </a:rPr>
              <a:t> </a:t>
            </a:r>
            <a:r>
              <a:rPr lang="en-US" sz="2600" dirty="0" smtClean="0">
                <a:solidFill>
                  <a:schemeClr val="accent1"/>
                </a:solidFill>
                <a:latin typeface="Verdana" pitchFamily="34" charset="0"/>
              </a:rPr>
              <a:t>FCT</a:t>
            </a:r>
            <a:r>
              <a:rPr lang="en-US" sz="2600" dirty="0" smtClean="0">
                <a:latin typeface="Verdana" pitchFamily="34" charset="0"/>
              </a:rPr>
              <a:t> </a:t>
            </a:r>
            <a:r>
              <a:rPr lang="en-US" sz="2600" dirty="0" err="1" smtClean="0">
                <a:latin typeface="Verdana" pitchFamily="34" charset="0"/>
              </a:rPr>
              <a:t>ou</a:t>
            </a:r>
            <a:r>
              <a:rPr lang="en-US" sz="2600" dirty="0" smtClean="0">
                <a:latin typeface="Verdana" pitchFamily="34" charset="0"/>
              </a:rPr>
              <a:t> </a:t>
            </a:r>
            <a:r>
              <a:rPr lang="en-US" sz="2600" dirty="0" smtClean="0">
                <a:solidFill>
                  <a:schemeClr val="accent1"/>
                </a:solidFill>
                <a:latin typeface="Verdana" pitchFamily="34" charset="0"/>
              </a:rPr>
              <a:t>ME</a:t>
            </a:r>
            <a:r>
              <a:rPr lang="en-US" sz="2600" dirty="0" smtClean="0">
                <a:latin typeface="Verdana" pitchFamily="34" charset="0"/>
              </a:rPr>
              <a:t> </a:t>
            </a:r>
            <a:r>
              <a:rPr lang="en-US" sz="2600" dirty="0" err="1">
                <a:latin typeface="Verdana" pitchFamily="34" charset="0"/>
              </a:rPr>
              <a:t>informação</a:t>
            </a:r>
            <a:r>
              <a:rPr lang="en-US" sz="2600" dirty="0">
                <a:latin typeface="Verdana" pitchFamily="34" charset="0"/>
              </a:rPr>
              <a:t> </a:t>
            </a:r>
            <a:r>
              <a:rPr lang="en-US" sz="2600" dirty="0" err="1">
                <a:latin typeface="Verdana" pitchFamily="34" charset="0"/>
              </a:rPr>
              <a:t>relativa</a:t>
            </a:r>
            <a:r>
              <a:rPr lang="en-US" sz="2600" dirty="0" smtClean="0">
                <a:latin typeface="Verdana" pitchFamily="34" charset="0"/>
              </a:rPr>
              <a:t>:</a:t>
            </a:r>
          </a:p>
          <a:p>
            <a:endParaRPr lang="en-US" sz="2600" dirty="0">
              <a:latin typeface="Verdana" pitchFamily="34" charset="0"/>
            </a:endParaRPr>
          </a:p>
          <a:p>
            <a:r>
              <a:rPr lang="pt-PT" sz="2600" i="1" dirty="0">
                <a:latin typeface="Verdana" pitchFamily="34" charset="0"/>
              </a:rPr>
              <a:t>a) Aos montantes pagos ao empregador</a:t>
            </a:r>
            <a:r>
              <a:rPr lang="pt-PT" sz="2600" i="1" dirty="0" smtClean="0">
                <a:latin typeface="Verdana" pitchFamily="34" charset="0"/>
              </a:rPr>
              <a:t>;</a:t>
            </a:r>
          </a:p>
          <a:p>
            <a:endParaRPr lang="pt-PT" sz="2600" i="1" dirty="0" smtClean="0">
              <a:latin typeface="Verdana" pitchFamily="34" charset="0"/>
            </a:endParaRPr>
          </a:p>
          <a:p>
            <a:r>
              <a:rPr lang="pt-PT" sz="2600" i="1" dirty="0" smtClean="0">
                <a:latin typeface="Verdana" pitchFamily="34" charset="0"/>
              </a:rPr>
              <a:t>b</a:t>
            </a:r>
            <a:r>
              <a:rPr lang="pt-PT" sz="2600" i="1" dirty="0">
                <a:latin typeface="Verdana" pitchFamily="34" charset="0"/>
              </a:rPr>
              <a:t>) Aos montantes disponíveis na conta de registo </a:t>
            </a:r>
            <a:r>
              <a:rPr lang="pt-PT" sz="2600" i="1" dirty="0" smtClean="0">
                <a:latin typeface="Verdana" pitchFamily="34" charset="0"/>
              </a:rPr>
              <a:t>individualizado </a:t>
            </a:r>
            <a:r>
              <a:rPr lang="en-US" sz="2600" dirty="0" smtClean="0">
                <a:latin typeface="Verdana" pitchFamily="34" charset="0"/>
              </a:rPr>
              <a:t>do </a:t>
            </a:r>
            <a:r>
              <a:rPr lang="en-US" sz="2600" dirty="0" err="1">
                <a:latin typeface="Verdana" pitchFamily="34" charset="0"/>
              </a:rPr>
              <a:t>trabalhador</a:t>
            </a:r>
            <a:r>
              <a:rPr lang="en-US" sz="2600" dirty="0">
                <a:latin typeface="Verdana" pitchFamily="34" charset="0"/>
              </a:rPr>
              <a:t>.</a:t>
            </a:r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t-PT" dirty="0" smtClean="0"/>
              <a:t>Para pagamento ao trabalhador, o FGCT </a:t>
            </a:r>
          </a:p>
          <a:p>
            <a:endParaRPr lang="pt-PT" dirty="0"/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r>
              <a:rPr lang="pt-PT" dirty="0" smtClean="0"/>
              <a:t>solicita ainda ao empregador</a:t>
            </a:r>
          </a:p>
          <a:p>
            <a:pPr>
              <a:buNone/>
            </a:pPr>
            <a:endParaRPr lang="pt-PT" dirty="0"/>
          </a:p>
          <a:p>
            <a:pPr>
              <a:buNone/>
            </a:pPr>
            <a:r>
              <a:rPr lang="pt-PT" dirty="0" smtClean="0"/>
              <a:t>	</a:t>
            </a:r>
            <a:r>
              <a:rPr lang="pt-PT" b="1" dirty="0" smtClean="0"/>
              <a:t> informação relativa à cessação do contrato de trabalho, </a:t>
            </a:r>
          </a:p>
          <a:p>
            <a:pPr>
              <a:buNone/>
            </a:pPr>
            <a:endParaRPr lang="pt-PT" dirty="0"/>
          </a:p>
          <a:p>
            <a:pPr>
              <a:buNone/>
            </a:pPr>
            <a:r>
              <a:rPr lang="pt-PT" dirty="0" smtClean="0"/>
              <a:t>	nomeadamente a que título esta operou</a:t>
            </a:r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r>
              <a:rPr lang="pt-PT" dirty="0" smtClean="0"/>
              <a:t> 	montantes eventualmente pagos pelo empregador</a:t>
            </a:r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r>
              <a:rPr lang="pt-PT" dirty="0" smtClean="0"/>
              <a:t>	O FCT e o empregador devem prestar a informação solicitada </a:t>
            </a:r>
          </a:p>
          <a:p>
            <a:pPr>
              <a:buNone/>
            </a:pPr>
            <a:r>
              <a:rPr lang="pt-PT" b="1" dirty="0"/>
              <a:t>	</a:t>
            </a:r>
            <a:r>
              <a:rPr lang="pt-PT" b="1" dirty="0" smtClean="0"/>
              <a:t>prazo de quatro dias</a:t>
            </a:r>
            <a:r>
              <a:rPr lang="pt-PT" dirty="0" smtClean="0"/>
              <a:t>. </a:t>
            </a:r>
            <a:r>
              <a:rPr lang="pt-PT" dirty="0" smtClean="0">
                <a:solidFill>
                  <a:schemeClr val="accent1"/>
                </a:solidFill>
              </a:rPr>
              <a:t>(contraordenação grave )</a:t>
            </a:r>
          </a:p>
          <a:p>
            <a:pPr>
              <a:buNone/>
            </a:pPr>
            <a:r>
              <a:rPr lang="pt-PT" dirty="0" smtClean="0"/>
              <a:t>	</a:t>
            </a:r>
          </a:p>
          <a:p>
            <a:endParaRPr lang="pt-PT" dirty="0" smtClean="0"/>
          </a:p>
          <a:p>
            <a:endParaRPr lang="en-US" dirty="0"/>
          </a:p>
        </p:txBody>
      </p:sp>
      <p:sp>
        <p:nvSpPr>
          <p:cNvPr id="4" name="Seta para baixo 3"/>
          <p:cNvSpPr/>
          <p:nvPr/>
        </p:nvSpPr>
        <p:spPr>
          <a:xfrm>
            <a:off x="2483768" y="1916832"/>
            <a:ext cx="4846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eta curvada à direita 4"/>
          <p:cNvSpPr/>
          <p:nvPr/>
        </p:nvSpPr>
        <p:spPr>
          <a:xfrm>
            <a:off x="611560" y="2996952"/>
            <a:ext cx="144016" cy="28803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Seta curvada à direita 6"/>
          <p:cNvSpPr/>
          <p:nvPr/>
        </p:nvSpPr>
        <p:spPr>
          <a:xfrm>
            <a:off x="611560" y="3645024"/>
            <a:ext cx="144016" cy="28803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Seta curvada à direita 7"/>
          <p:cNvSpPr/>
          <p:nvPr/>
        </p:nvSpPr>
        <p:spPr>
          <a:xfrm>
            <a:off x="611560" y="4293096"/>
            <a:ext cx="144016" cy="28803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9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19672" y="404664"/>
            <a:ext cx="6305128" cy="1012974"/>
          </a:xfr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sz="4000" dirty="0" err="1" smtClean="0"/>
              <a:t>Artigo</a:t>
            </a:r>
            <a:r>
              <a:rPr lang="en-US" sz="4000" dirty="0" smtClean="0"/>
              <a:t> 16.º</a:t>
            </a:r>
            <a:br>
              <a:rPr lang="en-US" sz="4000" dirty="0" smtClean="0"/>
            </a:br>
            <a:r>
              <a:rPr lang="en-US" sz="4000" b="1" dirty="0" err="1" smtClean="0"/>
              <a:t>Notificação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decisão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PT" dirty="0" smtClean="0"/>
              <a:t>A </a:t>
            </a:r>
            <a:r>
              <a:rPr lang="pt-PT" dirty="0"/>
              <a:t>decisão sobre o requerimento é notificada aos </a:t>
            </a:r>
            <a:r>
              <a:rPr lang="pt-PT" dirty="0" smtClean="0"/>
              <a:t>interessados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r>
              <a:rPr lang="pt-PT" dirty="0"/>
              <a:t>a) Ao trabalhador, por carta registada com aviso </a:t>
            </a:r>
            <a:r>
              <a:rPr lang="pt-PT" dirty="0" smtClean="0"/>
              <a:t>de </a:t>
            </a:r>
            <a:r>
              <a:rPr lang="en-US" dirty="0" smtClean="0"/>
              <a:t>receção</a:t>
            </a:r>
            <a:r>
              <a:rPr lang="en-US" dirty="0"/>
              <a:t>;</a:t>
            </a:r>
          </a:p>
          <a:p>
            <a:r>
              <a:rPr lang="pt-PT" dirty="0"/>
              <a:t>b) Ao empregador, para o respetivo endereço eletrónico;</a:t>
            </a:r>
          </a:p>
          <a:p>
            <a:r>
              <a:rPr lang="pt-PT" dirty="0"/>
              <a:t>c) Ao Fundo de Garantia Salarial, por meios eletrónicos.</a:t>
            </a:r>
            <a:endParaRPr lang="en-US" dirty="0"/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PT" dirty="0" smtClean="0">
                <a:latin typeface="Verdana" pitchFamily="34" charset="0"/>
              </a:rPr>
              <a:t>Os montantes referidos disponíveis na conta de registo individualizado </a:t>
            </a:r>
            <a:r>
              <a:rPr lang="en-US" dirty="0" smtClean="0">
                <a:latin typeface="Verdana" pitchFamily="34" charset="0"/>
              </a:rPr>
              <a:t>do </a:t>
            </a:r>
            <a:r>
              <a:rPr lang="en-US" dirty="0" err="1" smtClean="0">
                <a:latin typeface="Verdana" pitchFamily="34" charset="0"/>
              </a:rPr>
              <a:t>trabalhador</a:t>
            </a:r>
            <a:r>
              <a:rPr lang="en-US" dirty="0" smtClean="0">
                <a:latin typeface="Verdana" pitchFamily="34" charset="0"/>
              </a:rPr>
              <a:t>  </a:t>
            </a:r>
            <a:r>
              <a:rPr lang="en-US" dirty="0" smtClean="0">
                <a:solidFill>
                  <a:schemeClr val="accent1"/>
                </a:solidFill>
                <a:latin typeface="Verdana" pitchFamily="34" charset="0"/>
              </a:rPr>
              <a:t>(FCT </a:t>
            </a:r>
            <a:r>
              <a:rPr lang="en-US" dirty="0" err="1" smtClean="0">
                <a:solidFill>
                  <a:schemeClr val="accent1"/>
                </a:solidFill>
                <a:latin typeface="Verdana" pitchFamily="34" charset="0"/>
              </a:rPr>
              <a:t>ou</a:t>
            </a:r>
            <a:r>
              <a:rPr lang="en-US" dirty="0" smtClean="0">
                <a:solidFill>
                  <a:schemeClr val="accent1"/>
                </a:solidFill>
                <a:latin typeface="Verdana" pitchFamily="34" charset="0"/>
              </a:rPr>
              <a:t> ME) </a:t>
            </a:r>
            <a:r>
              <a:rPr lang="pt-PT" dirty="0" smtClean="0">
                <a:latin typeface="Verdana" pitchFamily="34" charset="0"/>
              </a:rPr>
              <a:t>devem</a:t>
            </a:r>
            <a:r>
              <a:rPr lang="pt-PT" i="1" dirty="0" smtClean="0">
                <a:latin typeface="Verdana" pitchFamily="34" charset="0"/>
              </a:rPr>
              <a:t> </a:t>
            </a:r>
            <a:r>
              <a:rPr lang="pt-PT" dirty="0" smtClean="0">
                <a:latin typeface="Verdana" pitchFamily="34" charset="0"/>
              </a:rPr>
              <a:t>ser remetidos ao FGCT no prazo de 4 dias a contar da data do pedido de transferência.</a:t>
            </a:r>
            <a:endParaRPr lang="en-US" dirty="0">
              <a:latin typeface="Verdana" pitchFamily="34" charset="0"/>
            </a:endParaRPr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7467600" cy="936104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err="1" smtClean="0">
                <a:latin typeface="Verdana" pitchFamily="34" charset="0"/>
              </a:rPr>
              <a:t>Artigo</a:t>
            </a:r>
            <a:r>
              <a:rPr lang="en-US" sz="3600" dirty="0" smtClean="0">
                <a:latin typeface="Verdana" pitchFamily="34" charset="0"/>
              </a:rPr>
              <a:t> 47.º </a:t>
            </a:r>
            <a:r>
              <a:rPr lang="en-US" sz="3600" b="1" dirty="0" err="1" smtClean="0">
                <a:latin typeface="Verdana" pitchFamily="34" charset="0"/>
              </a:rPr>
              <a:t>Prazo</a:t>
            </a:r>
            <a:r>
              <a:rPr lang="en-US" sz="3600" b="1" dirty="0" smtClean="0">
                <a:latin typeface="Verdana" pitchFamily="34" charset="0"/>
              </a:rPr>
              <a:t> de </a:t>
            </a:r>
            <a:r>
              <a:rPr lang="en-US" sz="3600" b="1" dirty="0" err="1" smtClean="0">
                <a:latin typeface="Verdana" pitchFamily="34" charset="0"/>
              </a:rPr>
              <a:t>apreciação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endParaRPr lang="en-US" sz="3600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PT" sz="2800" dirty="0" smtClean="0">
                <a:latin typeface="Verdana" pitchFamily="34" charset="0"/>
              </a:rPr>
              <a:t>1 </a:t>
            </a:r>
            <a:r>
              <a:rPr lang="pt-PT" sz="2800" dirty="0">
                <a:latin typeface="Verdana" pitchFamily="34" charset="0"/>
              </a:rPr>
              <a:t>— O requerimento entregue ao FGCT pelo </a:t>
            </a:r>
            <a:r>
              <a:rPr lang="pt-PT" sz="2800" dirty="0" smtClean="0">
                <a:latin typeface="Verdana" pitchFamily="34" charset="0"/>
              </a:rPr>
              <a:t>trabalhador</a:t>
            </a:r>
          </a:p>
          <a:p>
            <a:pPr algn="just">
              <a:buNone/>
            </a:pPr>
            <a:endParaRPr lang="pt-PT" sz="2800" dirty="0">
              <a:latin typeface="Verdana" pitchFamily="34" charset="0"/>
            </a:endParaRPr>
          </a:p>
          <a:p>
            <a:pPr algn="just"/>
            <a:r>
              <a:rPr lang="pt-PT" sz="2800" dirty="0">
                <a:latin typeface="Verdana" pitchFamily="34" charset="0"/>
              </a:rPr>
              <a:t>deve ser objeto de decisão final, no prazo de 20 </a:t>
            </a:r>
            <a:r>
              <a:rPr lang="pt-PT" sz="2800" dirty="0" smtClean="0">
                <a:latin typeface="Verdana" pitchFamily="34" charset="0"/>
              </a:rPr>
              <a:t>dias a </a:t>
            </a:r>
            <a:r>
              <a:rPr lang="pt-PT" sz="2800" dirty="0">
                <a:latin typeface="Verdana" pitchFamily="34" charset="0"/>
              </a:rPr>
              <a:t>contar da respetiva apresentação</a:t>
            </a:r>
            <a:r>
              <a:rPr lang="pt-PT" sz="2800" dirty="0" smtClean="0">
                <a:latin typeface="Verdana" pitchFamily="34" charset="0"/>
              </a:rPr>
              <a:t>.</a:t>
            </a:r>
          </a:p>
          <a:p>
            <a:pPr algn="just">
              <a:buNone/>
            </a:pPr>
            <a:endParaRPr lang="pt-PT" sz="2800" dirty="0" smtClean="0">
              <a:latin typeface="Verdana" pitchFamily="34" charset="0"/>
            </a:endParaRPr>
          </a:p>
          <a:p>
            <a:pPr algn="just"/>
            <a:r>
              <a:rPr lang="pt-PT" sz="2800" dirty="0" smtClean="0">
                <a:latin typeface="Verdana" pitchFamily="34" charset="0"/>
              </a:rPr>
              <a:t>2 </a:t>
            </a:r>
            <a:r>
              <a:rPr lang="pt-PT" sz="2800" dirty="0">
                <a:latin typeface="Verdana" pitchFamily="34" charset="0"/>
              </a:rPr>
              <a:t>— Sempre que a tanto haja lugar, o pagamento </a:t>
            </a:r>
            <a:r>
              <a:rPr lang="pt-PT" sz="2800" dirty="0" smtClean="0">
                <a:latin typeface="Verdana" pitchFamily="34" charset="0"/>
              </a:rPr>
              <a:t>ao trabalhador </a:t>
            </a:r>
            <a:r>
              <a:rPr lang="pt-PT" sz="2800" dirty="0">
                <a:latin typeface="Verdana" pitchFamily="34" charset="0"/>
              </a:rPr>
              <a:t>deve ser efetuado pelo FGCT, dentro do </a:t>
            </a:r>
            <a:r>
              <a:rPr lang="pt-PT" sz="2800" dirty="0" smtClean="0">
                <a:latin typeface="Verdana" pitchFamily="34" charset="0"/>
              </a:rPr>
              <a:t>prazo </a:t>
            </a:r>
            <a:r>
              <a:rPr lang="en-US" sz="2800" dirty="0" smtClean="0">
                <a:latin typeface="Verdana" pitchFamily="34" charset="0"/>
              </a:rPr>
              <a:t>referido </a:t>
            </a:r>
            <a:r>
              <a:rPr lang="en-US" sz="2800" dirty="0">
                <a:latin typeface="Verdana" pitchFamily="34" charset="0"/>
              </a:rPr>
              <a:t>no número anterior.</a:t>
            </a:r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692696"/>
            <a:ext cx="7025208" cy="864096"/>
          </a:xfr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   </a:t>
            </a:r>
            <a:r>
              <a:rPr lang="en-US" sz="3600" dirty="0" err="1" smtClean="0">
                <a:latin typeface="Verdana" pitchFamily="34" charset="0"/>
              </a:rPr>
              <a:t>Artigo</a:t>
            </a:r>
            <a:r>
              <a:rPr lang="en-US" sz="3600" dirty="0" smtClean="0">
                <a:latin typeface="Verdana" pitchFamily="34" charset="0"/>
              </a:rPr>
              <a:t> 48.º  -  </a:t>
            </a:r>
            <a:r>
              <a:rPr lang="en-US" sz="3600" b="1" dirty="0" err="1" smtClean="0">
                <a:latin typeface="Verdana" pitchFamily="34" charset="0"/>
              </a:rPr>
              <a:t>Decisão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pt-PT" dirty="0" smtClean="0"/>
              <a:t>		</a:t>
            </a:r>
            <a:r>
              <a:rPr lang="pt-PT" dirty="0" smtClean="0">
                <a:latin typeface="Verdana" pitchFamily="34" charset="0"/>
              </a:rPr>
              <a:t>A </a:t>
            </a:r>
            <a:r>
              <a:rPr lang="pt-PT" dirty="0">
                <a:latin typeface="Verdana" pitchFamily="34" charset="0"/>
              </a:rPr>
              <a:t>decisão proferida é notificada </a:t>
            </a:r>
            <a:endParaRPr lang="pt-PT" dirty="0" smtClean="0">
              <a:latin typeface="Verdana" pitchFamily="34" charset="0"/>
            </a:endParaRPr>
          </a:p>
          <a:p>
            <a:endParaRPr lang="pt-PT" dirty="0">
              <a:latin typeface="Verdana" pitchFamily="34" charset="0"/>
            </a:endParaRPr>
          </a:p>
          <a:p>
            <a:endParaRPr lang="pt-PT" dirty="0" smtClean="0">
              <a:latin typeface="Verdana" pitchFamily="34" charset="0"/>
            </a:endParaRPr>
          </a:p>
          <a:p>
            <a:pPr>
              <a:buNone/>
            </a:pPr>
            <a:r>
              <a:rPr lang="pt-PT" dirty="0" smtClean="0">
                <a:latin typeface="Verdana" pitchFamily="34" charset="0"/>
              </a:rPr>
              <a:t>		trabalhador         empregador</a:t>
            </a:r>
          </a:p>
          <a:p>
            <a:pPr>
              <a:buNone/>
            </a:pPr>
            <a:endParaRPr lang="pt-PT" dirty="0">
              <a:latin typeface="Verdana" pitchFamily="34" charset="0"/>
            </a:endParaRPr>
          </a:p>
          <a:p>
            <a:pPr>
              <a:buNone/>
            </a:pPr>
            <a:r>
              <a:rPr lang="pt-PT" dirty="0" smtClean="0">
                <a:latin typeface="Verdana" pitchFamily="34" charset="0"/>
              </a:rPr>
              <a:t> </a:t>
            </a:r>
            <a:r>
              <a:rPr lang="pt-PT" dirty="0">
                <a:latin typeface="Verdana" pitchFamily="34" charset="0"/>
              </a:rPr>
              <a:t>com a indicação, </a:t>
            </a:r>
            <a:r>
              <a:rPr lang="pt-PT" dirty="0" smtClean="0">
                <a:latin typeface="Verdana" pitchFamily="34" charset="0"/>
              </a:rPr>
              <a:t>             do </a:t>
            </a:r>
            <a:r>
              <a:rPr lang="pt-PT" dirty="0">
                <a:latin typeface="Verdana" pitchFamily="34" charset="0"/>
              </a:rPr>
              <a:t>montante </a:t>
            </a:r>
            <a:r>
              <a:rPr lang="pt-PT" dirty="0" smtClean="0">
                <a:latin typeface="Verdana" pitchFamily="34" charset="0"/>
              </a:rPr>
              <a:t>           					   a pagar                 </a:t>
            </a:r>
            <a:r>
              <a:rPr lang="pt-PT" dirty="0" smtClean="0">
                <a:latin typeface="Verdana" pitchFamily="34" charset="0"/>
              </a:rPr>
              <a:t>				</a:t>
            </a:r>
          </a:p>
          <a:p>
            <a:pPr>
              <a:buNone/>
            </a:pPr>
            <a:r>
              <a:rPr lang="pt-PT" dirty="0">
                <a:latin typeface="Verdana" pitchFamily="34" charset="0"/>
              </a:rPr>
              <a:t>	</a:t>
            </a:r>
            <a:r>
              <a:rPr lang="pt-PT" dirty="0" smtClean="0">
                <a:latin typeface="Verdana" pitchFamily="34" charset="0"/>
              </a:rPr>
              <a:t>				</a:t>
            </a:r>
            <a:r>
              <a:rPr lang="pt-PT" dirty="0" smtClean="0">
                <a:latin typeface="Verdana" pitchFamily="34" charset="0"/>
              </a:rPr>
              <a:t>          </a:t>
            </a:r>
            <a:r>
              <a:rPr lang="en-US" dirty="0" smtClean="0">
                <a:latin typeface="Verdana" pitchFamily="34" charset="0"/>
              </a:rPr>
              <a:t>forma </a:t>
            </a:r>
            <a:r>
              <a:rPr lang="en-US" dirty="0">
                <a:latin typeface="Verdana" pitchFamily="34" charset="0"/>
              </a:rPr>
              <a:t>de </a:t>
            </a:r>
            <a:r>
              <a:rPr lang="en-US" dirty="0" smtClean="0">
                <a:latin typeface="Verdana" pitchFamily="34" charset="0"/>
              </a:rPr>
              <a:t>  					   </a:t>
            </a:r>
            <a:r>
              <a:rPr lang="en-US" dirty="0" err="1" smtClean="0">
                <a:latin typeface="Verdana" pitchFamily="34" charset="0"/>
              </a:rPr>
              <a:t>pagamento</a:t>
            </a:r>
            <a:endParaRPr lang="en-US" dirty="0">
              <a:latin typeface="Verdana" pitchFamily="34" charset="0"/>
            </a:endParaRPr>
          </a:p>
        </p:txBody>
      </p:sp>
      <p:sp>
        <p:nvSpPr>
          <p:cNvPr id="4" name="Seta para baixo 3"/>
          <p:cNvSpPr/>
          <p:nvPr/>
        </p:nvSpPr>
        <p:spPr>
          <a:xfrm>
            <a:off x="2051720" y="2204864"/>
            <a:ext cx="48463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eta para baixo 4"/>
          <p:cNvSpPr/>
          <p:nvPr/>
        </p:nvSpPr>
        <p:spPr>
          <a:xfrm>
            <a:off x="5508104" y="2132856"/>
            <a:ext cx="48463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eta para a direita 5"/>
          <p:cNvSpPr/>
          <p:nvPr/>
        </p:nvSpPr>
        <p:spPr>
          <a:xfrm>
            <a:off x="3995936" y="40770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eta para a direita 6"/>
          <p:cNvSpPr/>
          <p:nvPr/>
        </p:nvSpPr>
        <p:spPr>
          <a:xfrm>
            <a:off x="3995936" y="544522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ACT _logótipo peque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pt-PT" dirty="0" smtClean="0"/>
          </a:p>
          <a:p>
            <a:pPr algn="just"/>
            <a:r>
              <a:rPr lang="pt-PT" dirty="0" smtClean="0">
                <a:latin typeface="Verdana" pitchFamily="34" charset="0"/>
              </a:rPr>
              <a:t>Sempre que o </a:t>
            </a:r>
            <a:r>
              <a:rPr lang="pt-PT" dirty="0" smtClean="0">
                <a:solidFill>
                  <a:schemeClr val="accent1"/>
                </a:solidFill>
                <a:latin typeface="Verdana" pitchFamily="34" charset="0"/>
              </a:rPr>
              <a:t>Fundo de Garantia Salarial</a:t>
            </a:r>
            <a:r>
              <a:rPr lang="pt-PT" dirty="0" smtClean="0">
                <a:latin typeface="Verdana" pitchFamily="34" charset="0"/>
              </a:rPr>
              <a:t> o requeira, a decisão deve ser -lhe notificada, com indicação dos valores eventualmente pagos pelo empregador.</a:t>
            </a:r>
            <a:endParaRPr lang="en-US" dirty="0">
              <a:latin typeface="Verdana" pitchFamily="34" charset="0"/>
            </a:endParaRPr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Posição de Conteúdo 3"/>
          <p:cNvGraphicFramePr>
            <a:graphicFrameLocks noGrp="1"/>
          </p:cNvGraphicFramePr>
          <p:nvPr>
            <p:ph idx="1"/>
          </p:nvPr>
        </p:nvGraphicFramePr>
        <p:xfrm>
          <a:off x="1187624" y="836712"/>
          <a:ext cx="6048672" cy="259229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2016224"/>
                <a:gridCol w="2016224"/>
                <a:gridCol w="2016224"/>
              </a:tblGrid>
              <a:tr h="4860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dirty="0" smtClean="0"/>
                        <a:t>PAGA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mtClean="0"/>
                        <a:t>Empregador  </a:t>
                      </a:r>
                      <a:endParaRPr lang="pt-PT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dirty="0" smtClean="0"/>
                        <a:t>FGCT</a:t>
                      </a:r>
                      <a:endParaRPr lang="en-US" dirty="0"/>
                    </a:p>
                  </a:txBody>
                  <a:tcPr/>
                </a:tc>
              </a:tr>
              <a:tr h="7020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0%</a:t>
                      </a:r>
                      <a:endParaRPr lang="en-U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50%</a:t>
                      </a:r>
                      <a:endParaRPr lang="en-U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7020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51%</a:t>
                      </a:r>
                      <a:endParaRPr lang="en-U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0%</a:t>
                      </a:r>
                      <a:endParaRPr lang="en-U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7020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50%</a:t>
                      </a:r>
                      <a:endParaRPr lang="en-U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0%</a:t>
                      </a:r>
                      <a:endParaRPr lang="en-U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187624" y="3933056"/>
          <a:ext cx="6048672" cy="144016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1825213"/>
                <a:gridCol w="1825213"/>
                <a:gridCol w="2398246"/>
              </a:tblGrid>
              <a:tr h="720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49%</a:t>
                      </a:r>
                      <a:endParaRPr lang="en-U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1%</a:t>
                      </a:r>
                      <a:endParaRPr lang="en-U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30%</a:t>
                      </a:r>
                      <a:endParaRPr lang="en-U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20%</a:t>
                      </a:r>
                      <a:endParaRPr lang="en-U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dirty="0" smtClean="0"/>
          </a:p>
          <a:p>
            <a:endParaRPr lang="pt-PT" dirty="0" smtClean="0"/>
          </a:p>
          <a:p>
            <a:r>
              <a:rPr lang="pt-PT" dirty="0" smtClean="0">
                <a:latin typeface="Verdana" pitchFamily="34" charset="0"/>
              </a:rPr>
              <a:t>Fim da apresentação</a:t>
            </a:r>
          </a:p>
          <a:p>
            <a:endParaRPr lang="pt-PT" dirty="0" smtClean="0"/>
          </a:p>
          <a:p>
            <a:endParaRPr lang="pt-PT" dirty="0" smtClean="0"/>
          </a:p>
          <a:p>
            <a:endParaRPr lang="pt-PT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2" descr="ACT _logótipo pequ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7637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cnica">
  <a:themeElements>
    <a:clrScheme name="Personalizado 2">
      <a:dk1>
        <a:srgbClr val="FFFFFF"/>
      </a:dk1>
      <a:lt1>
        <a:sysClr val="window" lastClr="FFFFFF"/>
      </a:lt1>
      <a:dk2>
        <a:srgbClr val="3B3B3B"/>
      </a:dk2>
      <a:lt2>
        <a:srgbClr val="D4D2D0"/>
      </a:lt2>
      <a:accent1>
        <a:srgbClr val="92D050"/>
      </a:accent1>
      <a:accent2>
        <a:srgbClr val="20842C"/>
      </a:accent2>
      <a:accent3>
        <a:srgbClr val="4CEA44"/>
      </a:accent3>
      <a:accent4>
        <a:srgbClr val="748560"/>
      </a:accent4>
      <a:accent5>
        <a:srgbClr val="9E9273"/>
      </a:accent5>
      <a:accent6>
        <a:srgbClr val="7E848D"/>
      </a:accent6>
      <a:hlink>
        <a:srgbClr val="08C008"/>
      </a:hlink>
      <a:folHlink>
        <a:srgbClr val="A116E0"/>
      </a:folHlink>
    </a:clrScheme>
    <a:fontScheme name="Técnica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écnic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1027</TotalTime>
  <Words>1623</Words>
  <Application>Microsoft Office PowerPoint</Application>
  <PresentationFormat>Apresentação no Ecrã (4:3)</PresentationFormat>
  <Paragraphs>217</Paragraphs>
  <Slides>41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41</vt:i4>
      </vt:variant>
    </vt:vector>
  </HeadingPairs>
  <TitlesOfParts>
    <vt:vector size="42" baseType="lpstr">
      <vt:lpstr>Técnica</vt:lpstr>
      <vt:lpstr>Diapositivo 1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Regime dos Fundos</vt:lpstr>
      <vt:lpstr>Regime dos Fundos</vt:lpstr>
      <vt:lpstr>Regime dos Fundos</vt:lpstr>
      <vt:lpstr>Regime dos Fundos</vt:lpstr>
      <vt:lpstr>Regime dos Fundos</vt:lpstr>
      <vt:lpstr>Regime dos Fundos</vt:lpstr>
      <vt:lpstr>Diapositivo 9</vt:lpstr>
      <vt:lpstr>Diapositivo 10</vt:lpstr>
      <vt:lpstr>Diapositivo 11</vt:lpstr>
      <vt:lpstr>Diapositivo 12</vt:lpstr>
      <vt:lpstr>Diapositivo 13</vt:lpstr>
      <vt:lpstr>Fundo de Compensação do Trabalho - FCT</vt:lpstr>
      <vt:lpstr> Direito ao reembolso por parte do empregador -  art 34.º </vt:lpstr>
      <vt:lpstr>Diapositivo 16</vt:lpstr>
      <vt:lpstr>Diapositivo 17</vt:lpstr>
      <vt:lpstr>Diapositivo 18</vt:lpstr>
      <vt:lpstr>RESUMO</vt:lpstr>
      <vt:lpstr>  CAPÍTULO IV  </vt:lpstr>
      <vt:lpstr>    Artigo 36.º  -  Regime</vt:lpstr>
      <vt:lpstr>Diapositivo 22</vt:lpstr>
      <vt:lpstr>Diapositivo 23</vt:lpstr>
      <vt:lpstr>Diapositivo 24</vt:lpstr>
      <vt:lpstr>contraordenação muito grave</vt:lpstr>
      <vt:lpstr> CAPÍTULO V </vt:lpstr>
      <vt:lpstr> Artigo 33.º lei 70/2013 Pagamento ao trabalhador </vt:lpstr>
      <vt:lpstr>Diapositivo 28</vt:lpstr>
      <vt:lpstr>  Artigo 14.º  Portaria 294-A/2013  </vt:lpstr>
      <vt:lpstr> Portaria 294-A/2013 </vt:lpstr>
      <vt:lpstr> Artigo 46.º (lei 70/2013) Procedimento </vt:lpstr>
      <vt:lpstr> Artigo 15.º Obtenção de informação necessária pelo FGCT </vt:lpstr>
      <vt:lpstr>Diapositivo 33</vt:lpstr>
      <vt:lpstr>Diapositivo 34</vt:lpstr>
      <vt:lpstr> Artigo 16.º Notificação da decisão </vt:lpstr>
      <vt:lpstr>Diapositivo 36</vt:lpstr>
      <vt:lpstr> Artigo 47.º Prazo de apreciação </vt:lpstr>
      <vt:lpstr>         Artigo 48.º  -  Decisão </vt:lpstr>
      <vt:lpstr>Diapositivo 39</vt:lpstr>
      <vt:lpstr>Diapositivo 40</vt:lpstr>
      <vt:lpstr>Diapositivo 41</vt:lpstr>
    </vt:vector>
  </TitlesOfParts>
  <Company>ACT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francisco.silva</dc:creator>
  <cp:lastModifiedBy>francisco.silva</cp:lastModifiedBy>
  <cp:revision>97</cp:revision>
  <dcterms:created xsi:type="dcterms:W3CDTF">2013-10-08T08:03:10Z</dcterms:created>
  <dcterms:modified xsi:type="dcterms:W3CDTF">2013-12-04T09:58:50Z</dcterms:modified>
</cp:coreProperties>
</file>