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Default Extension="jpeg" ContentType="image/jpeg"/>
  <Override PartName="/ppt/notesSlides/notesSlide46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9" r:id="rId1"/>
  </p:sldMasterIdLst>
  <p:notesMasterIdLst>
    <p:notesMasterId r:id="rId53"/>
  </p:notesMasterIdLst>
  <p:handoutMasterIdLst>
    <p:handoutMasterId r:id="rId54"/>
  </p:handoutMasterIdLst>
  <p:sldIdLst>
    <p:sldId id="257" r:id="rId2"/>
    <p:sldId id="259" r:id="rId3"/>
    <p:sldId id="260" r:id="rId4"/>
    <p:sldId id="310" r:id="rId5"/>
    <p:sldId id="261" r:id="rId6"/>
    <p:sldId id="263" r:id="rId7"/>
    <p:sldId id="264" r:id="rId8"/>
    <p:sldId id="309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311" r:id="rId35"/>
    <p:sldId id="291" r:id="rId36"/>
    <p:sldId id="292" r:id="rId37"/>
    <p:sldId id="293" r:id="rId38"/>
    <p:sldId id="294" r:id="rId39"/>
    <p:sldId id="308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81813" cy="100155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38" d="100"/>
          <a:sy n="38" d="100"/>
        </p:scale>
        <p:origin x="-1458" y="-78"/>
      </p:cViewPr>
      <p:guideLst>
        <p:guide orient="horz" pos="3155"/>
        <p:guide pos="2168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913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97313" y="0"/>
            <a:ext cx="2982912" cy="5000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2A057A-BAAD-4AF9-875B-0D15EEE08F9E}" type="datetimeFigureOut">
              <a:rPr lang="pt-PT" smtClean="0"/>
              <a:pPr/>
              <a:t>05-01-2012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9512300"/>
            <a:ext cx="2982913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97313" y="9512300"/>
            <a:ext cx="2982912" cy="5016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23176-234D-4B07-9C4E-6D02DA4E99F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="" xmlns:p14="http://schemas.microsoft.com/office/powerpoint/2010/main" val="3245860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/>
          <a:lstStyle>
            <a:lvl1pPr algn="r">
              <a:defRPr sz="1300"/>
            </a:lvl1pPr>
          </a:lstStyle>
          <a:p>
            <a:fld id="{0477979B-F734-4457-B1A3-B90154DE00C6}" type="datetimeFigureOut">
              <a:rPr lang="pt-PT" smtClean="0"/>
              <a:pPr/>
              <a:t>05-01-2012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38213" y="750888"/>
            <a:ext cx="5006975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551" tIns="48276" rIns="96551" bIns="48276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8182" y="4757381"/>
            <a:ext cx="5505450" cy="4506992"/>
          </a:xfrm>
          <a:prstGeom prst="rect">
            <a:avLst/>
          </a:prstGeom>
        </p:spPr>
        <p:txBody>
          <a:bodyPr vert="horz" lIns="96551" tIns="48276" rIns="96551" bIns="48276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l">
              <a:defRPr sz="13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98102" y="9513023"/>
            <a:ext cx="2982119" cy="500777"/>
          </a:xfrm>
          <a:prstGeom prst="rect">
            <a:avLst/>
          </a:prstGeom>
        </p:spPr>
        <p:txBody>
          <a:bodyPr vert="horz" lIns="96551" tIns="48276" rIns="96551" bIns="48276" rtlCol="0" anchor="b"/>
          <a:lstStyle>
            <a:lvl1pPr algn="r">
              <a:defRPr sz="1300"/>
            </a:lvl1pPr>
          </a:lstStyle>
          <a:p>
            <a:fld id="{32408D03-8061-4778-B38E-5545DF4517B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="" xmlns:p14="http://schemas.microsoft.com/office/powerpoint/2010/main" val="6454287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782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5CE6889-F21E-446C-B274-9C3E1145F0C6}" type="slidenum">
              <a:rPr lang="pt-PT" smtClean="0"/>
              <a:pPr/>
              <a:t>1</a:t>
            </a:fld>
            <a:endParaRPr lang="pt-PT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041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6042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6D0B3A-7D2B-4B44-8966-B7400ED88BD7}" type="slidenum">
              <a:rPr lang="pt-PT" smtClean="0"/>
              <a:pPr/>
              <a:t>2</a:t>
            </a:fld>
            <a:endParaRPr lang="pt-PT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144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6144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1C1C64E-2AA1-4B2E-8EAE-B14C650D8BB5}" type="slidenum">
              <a:rPr lang="pt-PT" smtClean="0"/>
              <a:pPr/>
              <a:t>3</a:t>
            </a:fld>
            <a:endParaRPr lang="pt-PT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6349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B78B138-7F02-4D9A-BD20-8DAD1826F4D2}" type="slidenum">
              <a:rPr lang="pt-PT" smtClean="0"/>
              <a:pPr/>
              <a:t>4</a:t>
            </a:fld>
            <a:endParaRPr lang="pt-PT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E988D7-ED62-4A9C-925C-2221E4AA42F4}" type="slidenum">
              <a:rPr lang="pt-PT" smtClean="0"/>
              <a:pPr/>
              <a:t>5</a:t>
            </a:fld>
            <a:endParaRPr lang="pt-PT" smtClean="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A5B83A4-1950-4D10-A754-3D3178708610}" type="slidenum">
              <a:rPr lang="pt-PT" smtClean="0"/>
              <a:pPr/>
              <a:t>6</a:t>
            </a:fld>
            <a:endParaRPr lang="pt-PT" smtClean="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A91D59-177C-437A-A182-A75B60E52571}" type="slidenum">
              <a:rPr lang="pt-PT" smtClean="0"/>
              <a:pPr/>
              <a:t>7</a:t>
            </a:fld>
            <a:endParaRPr lang="pt-PT" smtClean="0"/>
          </a:p>
        </p:txBody>
      </p:sp>
      <p:sp>
        <p:nvSpPr>
          <p:cNvPr id="6553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E6FAE1A-CD48-485A-99F1-05170A314592}" type="slidenum">
              <a:rPr lang="pt-PT" smtClean="0"/>
              <a:pPr/>
              <a:t>8</a:t>
            </a:fld>
            <a:endParaRPr lang="pt-PT" smtClean="0"/>
          </a:p>
        </p:txBody>
      </p:sp>
      <p:sp>
        <p:nvSpPr>
          <p:cNvPr id="665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0404790-0968-4964-9131-C3473D6BABAB}" type="slidenum">
              <a:rPr lang="pt-PT" smtClean="0"/>
              <a:pPr/>
              <a:t>9</a:t>
            </a:fld>
            <a:endParaRPr lang="pt-PT" smtClean="0"/>
          </a:p>
        </p:txBody>
      </p:sp>
      <p:sp>
        <p:nvSpPr>
          <p:cNvPr id="675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 w="28575">
            <a:solidFill>
              <a:schemeClr val="tx1"/>
            </a:solidFill>
          </a:ln>
        </p:spPr>
        <p:txBody>
          <a:bodyPr/>
          <a:lstStyle/>
          <a:p>
            <a:endParaRPr lang="pt-PT" dirty="0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25D8B45-F493-42BE-A1D3-57722CB6FCC3}" type="slidenum">
              <a:rPr lang="pt-PT" smtClean="0"/>
              <a:pPr/>
              <a:t>10</a:t>
            </a:fld>
            <a:endParaRPr lang="pt-PT" smtClean="0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D8AE8AD-2065-46D0-9AE9-1B58DE547FB7}" type="slidenum">
              <a:rPr lang="pt-PT" smtClean="0"/>
              <a:pPr/>
              <a:t>11</a:t>
            </a:fld>
            <a:endParaRPr lang="pt-PT" smtClean="0"/>
          </a:p>
        </p:txBody>
      </p:sp>
      <p:sp>
        <p:nvSpPr>
          <p:cNvPr id="696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9163" y="4757738"/>
            <a:ext cx="5043487" cy="4506912"/>
          </a:xfrm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065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066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C87DC1A-4D7C-4A50-8FDE-20FD91B3AB38}" type="slidenum">
              <a:rPr lang="pt-PT" smtClean="0"/>
              <a:pPr/>
              <a:t>12</a:t>
            </a:fld>
            <a:endParaRPr lang="pt-PT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68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168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1E57B9-EE92-4C5F-91C0-956BB17442D8}" type="slidenum">
              <a:rPr lang="pt-PT" smtClean="0"/>
              <a:pPr/>
              <a:t>13</a:t>
            </a:fld>
            <a:endParaRPr lang="pt-PT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270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270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853F94D-A82B-43CE-98E3-AB51060FC33F}" type="slidenum">
              <a:rPr lang="pt-PT" smtClean="0"/>
              <a:pPr/>
              <a:t>14</a:t>
            </a:fld>
            <a:endParaRPr lang="pt-PT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373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373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D05EA84-FC00-4AEA-9A37-AD076A86A8A6}" type="slidenum">
              <a:rPr lang="pt-PT" smtClean="0"/>
              <a:pPr/>
              <a:t>15</a:t>
            </a:fld>
            <a:endParaRPr lang="pt-PT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475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475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3CBA3F0-39C4-4DB2-9179-4BC8687E8C90}" type="slidenum">
              <a:rPr lang="pt-PT" smtClean="0"/>
              <a:pPr/>
              <a:t>16</a:t>
            </a:fld>
            <a:endParaRPr lang="pt-PT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578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EC8C4F-4FE6-4B14-9ADE-8E993D19FE11}" type="slidenum">
              <a:rPr lang="pt-PT" smtClean="0"/>
              <a:pPr/>
              <a:t>17</a:t>
            </a:fld>
            <a:endParaRPr lang="pt-PT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680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680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A8E32CD-E5E2-4FFE-9728-F98F536C7FAF}" type="slidenum">
              <a:rPr lang="pt-PT" smtClean="0"/>
              <a:pPr/>
              <a:t>18</a:t>
            </a:fld>
            <a:endParaRPr lang="pt-PT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782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782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9861FE6-3481-4F15-B3B1-C78516D88F18}" type="slidenum">
              <a:rPr lang="pt-PT" smtClean="0"/>
              <a:pPr/>
              <a:t>19</a:t>
            </a:fld>
            <a:endParaRPr lang="pt-PT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885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9D8C970-C55F-4516-BAEC-E13894CE1550}" type="slidenum">
              <a:rPr lang="pt-PT" smtClean="0"/>
              <a:pPr/>
              <a:t>20</a:t>
            </a:fld>
            <a:endParaRPr lang="pt-PT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987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7987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8DFC137-C2EE-4E75-8C73-7B1D10DD4FF1}" type="slidenum">
              <a:rPr lang="pt-PT" smtClean="0"/>
              <a:pPr/>
              <a:t>21</a:t>
            </a:fld>
            <a:endParaRPr lang="pt-PT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089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090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5E3221-F999-44F3-8C9B-F61A6EE3B049}" type="slidenum">
              <a:rPr lang="pt-PT" smtClean="0"/>
              <a:pPr/>
              <a:t>22</a:t>
            </a:fld>
            <a:endParaRPr lang="pt-PT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192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192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E8AC687-E60B-4FEE-B4C8-6D020A335AEB}" type="slidenum">
              <a:rPr lang="pt-PT" smtClean="0"/>
              <a:pPr/>
              <a:t>23</a:t>
            </a:fld>
            <a:endParaRPr lang="pt-PT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294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294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21B35A-243E-4179-BDE6-B47697EBFAA7}" type="slidenum">
              <a:rPr lang="pt-PT" smtClean="0"/>
              <a:pPr/>
              <a:t>24</a:t>
            </a:fld>
            <a:endParaRPr lang="pt-PT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397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397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5F7ED59-F5F4-4DA7-A5F0-1560FD1042D6}" type="slidenum">
              <a:rPr lang="pt-PT" smtClean="0"/>
              <a:pPr/>
              <a:t>25</a:t>
            </a:fld>
            <a:endParaRPr lang="pt-PT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499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499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48C43A2-76EF-403E-AF98-5D4C8C51A9E0}" type="slidenum">
              <a:rPr lang="pt-PT" smtClean="0"/>
              <a:pPr/>
              <a:t>26</a:t>
            </a:fld>
            <a:endParaRPr lang="pt-PT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601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602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F405DFE-96D2-4210-83A0-EE8EF6AA8E65}" type="slidenum">
              <a:rPr lang="pt-PT" smtClean="0"/>
              <a:pPr/>
              <a:t>27</a:t>
            </a:fld>
            <a:endParaRPr lang="pt-PT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7043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7044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8873489-590F-4844-92F5-AE5D423ECB81}" type="slidenum">
              <a:rPr lang="pt-PT" smtClean="0"/>
              <a:pPr/>
              <a:t>28</a:t>
            </a:fld>
            <a:endParaRPr lang="pt-PT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8067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8068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7C98CCA-9B8B-4785-AB0C-48347F28CD72}" type="slidenum">
              <a:rPr lang="pt-PT" smtClean="0"/>
              <a:pPr/>
              <a:t>29</a:t>
            </a:fld>
            <a:endParaRPr lang="pt-PT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8909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8909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566EBA1-46A3-4F50-B84C-E09659032879}" type="slidenum">
              <a:rPr lang="pt-PT" smtClean="0"/>
              <a:pPr/>
              <a:t>30</a:t>
            </a:fld>
            <a:endParaRPr lang="pt-PT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9011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A1A3C3-68DF-4A59-AC69-D17E7B2FCA8B}" type="slidenum">
              <a:rPr lang="pt-PT" smtClean="0"/>
              <a:pPr/>
              <a:t>31</a:t>
            </a:fld>
            <a:endParaRPr lang="pt-PT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91140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FBA1A4D-340D-4807-BECA-5DC724B8FA8B}" type="slidenum">
              <a:rPr lang="pt-PT" smtClean="0"/>
              <a:pPr/>
              <a:t>32</a:t>
            </a:fld>
            <a:endParaRPr lang="pt-PT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620D79B-71A5-4EE2-A4F7-063DF26411EB}" type="slidenum">
              <a:rPr lang="pt-PT" smtClean="0"/>
              <a:pPr/>
              <a:t>33</a:t>
            </a:fld>
            <a:endParaRPr lang="pt-PT" smtClean="0"/>
          </a:p>
        </p:txBody>
      </p:sp>
      <p:sp>
        <p:nvSpPr>
          <p:cNvPr id="921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7575" y="4757738"/>
            <a:ext cx="5046663" cy="4506912"/>
          </a:xfrm>
          <a:noFill/>
          <a:ln w="12700">
            <a:solidFill>
              <a:schemeClr val="tx1"/>
            </a:solidFill>
          </a:ln>
        </p:spPr>
        <p:txBody>
          <a:bodyPr/>
          <a:lstStyle/>
          <a:p>
            <a:endParaRPr lang="pt-PT" dirty="0" smtClean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AA72FB-5771-493F-836A-535532435348}" type="slidenum">
              <a:rPr lang="pt-PT" smtClean="0"/>
              <a:pPr/>
              <a:t>34</a:t>
            </a:fld>
            <a:endParaRPr lang="pt-PT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60943EF-455A-43A1-BE9A-0369E8FD4D09}" type="slidenum">
              <a:rPr lang="pt-PT" smtClean="0"/>
              <a:pPr/>
              <a:t>35</a:t>
            </a:fld>
            <a:endParaRPr lang="pt-PT" smtClean="0"/>
          </a:p>
        </p:txBody>
      </p:sp>
      <p:sp>
        <p:nvSpPr>
          <p:cNvPr id="931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1CB698A-ADB4-4FF3-AA86-F94C5BAA00E6}" type="slidenum">
              <a:rPr lang="pt-PT" smtClean="0"/>
              <a:pPr/>
              <a:t>36</a:t>
            </a:fld>
            <a:endParaRPr lang="pt-PT" smtClean="0"/>
          </a:p>
        </p:txBody>
      </p:sp>
      <p:sp>
        <p:nvSpPr>
          <p:cNvPr id="942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8D6D768-B469-4609-927D-629149938B33}" type="slidenum">
              <a:rPr lang="pt-PT" smtClean="0"/>
              <a:pPr/>
              <a:t>37</a:t>
            </a:fld>
            <a:endParaRPr lang="pt-PT" smtClean="0"/>
          </a:p>
        </p:txBody>
      </p:sp>
      <p:sp>
        <p:nvSpPr>
          <p:cNvPr id="952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131951-B23D-4129-8E1C-5DB6002E5A5D}" type="slidenum">
              <a:rPr lang="pt-PT" smtClean="0"/>
              <a:pPr/>
              <a:t>38</a:t>
            </a:fld>
            <a:endParaRPr lang="pt-PT" smtClean="0"/>
          </a:p>
        </p:txBody>
      </p:sp>
      <p:sp>
        <p:nvSpPr>
          <p:cNvPr id="962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2460C19-653A-4B42-B1D8-44C4FF9DC2A9}" type="slidenum">
              <a:rPr lang="pt-PT" smtClean="0"/>
              <a:pPr/>
              <a:t>39</a:t>
            </a:fld>
            <a:endParaRPr lang="pt-PT" smtClean="0"/>
          </a:p>
        </p:txBody>
      </p:sp>
      <p:sp>
        <p:nvSpPr>
          <p:cNvPr id="972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E5B8891-151F-4687-9F7D-C1E3EED180BD}" type="slidenum">
              <a:rPr lang="pt-PT" smtClean="0"/>
              <a:pPr/>
              <a:t>40</a:t>
            </a:fld>
            <a:endParaRPr lang="pt-PT" smtClean="0"/>
          </a:p>
        </p:txBody>
      </p:sp>
      <p:sp>
        <p:nvSpPr>
          <p:cNvPr id="983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BB009196-275B-4CCE-91F6-AEC5B1BDBA0E}" type="slidenum">
              <a:rPr lang="pt-PT" smtClean="0"/>
              <a:pPr/>
              <a:t>41</a:t>
            </a:fld>
            <a:endParaRPr lang="pt-PT" smtClean="0"/>
          </a:p>
        </p:txBody>
      </p:sp>
      <p:sp>
        <p:nvSpPr>
          <p:cNvPr id="993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4300" y="4757738"/>
            <a:ext cx="6623050" cy="5060950"/>
          </a:xfrm>
          <a:noFill/>
          <a:ln w="19050">
            <a:solidFill>
              <a:schemeClr val="tx1"/>
            </a:solidFill>
          </a:ln>
        </p:spPr>
        <p:txBody>
          <a:bodyPr/>
          <a:lstStyle/>
          <a:p>
            <a:pPr>
              <a:lnSpc>
                <a:spcPct val="90000"/>
              </a:lnSpc>
              <a:spcBef>
                <a:spcPct val="0"/>
              </a:spcBef>
              <a:tabLst>
                <a:tab pos="0" algn="l"/>
              </a:tabLst>
            </a:pPr>
            <a:endParaRPr lang="pt-PT" sz="600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10035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6B0E7B6-BB8D-4FED-873E-238486F5962D}" type="slidenum">
              <a:rPr lang="pt-PT" smtClean="0"/>
              <a:pPr/>
              <a:t>42</a:t>
            </a:fld>
            <a:endParaRPr lang="pt-PT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1D29813A-DBCD-41D8-B6EC-F2E8B00B604D}" type="slidenum">
              <a:rPr lang="pt-PT" smtClean="0"/>
              <a:pPr/>
              <a:t>43</a:t>
            </a:fld>
            <a:endParaRPr lang="pt-PT" smtClean="0"/>
          </a:p>
        </p:txBody>
      </p:sp>
      <p:sp>
        <p:nvSpPr>
          <p:cNvPr id="101379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6BDE75CB-1FBA-49E3-B4EE-1AF67CE0A50F}" type="slidenum">
              <a:rPr lang="pt-PT" smtClean="0"/>
              <a:pPr/>
              <a:t>44</a:t>
            </a:fld>
            <a:endParaRPr lang="pt-PT" smtClean="0"/>
          </a:p>
        </p:txBody>
      </p:sp>
      <p:sp>
        <p:nvSpPr>
          <p:cNvPr id="102403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04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AA72FB-5771-493F-836A-535532435348}" type="slidenum">
              <a:rPr lang="pt-PT" smtClean="0"/>
              <a:pPr/>
              <a:t>45</a:t>
            </a:fld>
            <a:endParaRPr lang="pt-PT" smtClean="0"/>
          </a:p>
        </p:txBody>
      </p:sp>
      <p:sp>
        <p:nvSpPr>
          <p:cNvPr id="1034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34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7620B31-15D9-408A-A91D-7C593CAB333A}" type="slidenum">
              <a:rPr lang="pt-PT" smtClean="0"/>
              <a:pPr/>
              <a:t>46</a:t>
            </a:fld>
            <a:endParaRPr lang="pt-PT" smtClean="0"/>
          </a:p>
        </p:txBody>
      </p:sp>
      <p:sp>
        <p:nvSpPr>
          <p:cNvPr id="1044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445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A113067-767C-4BC6-94E4-C23784037E65}" type="slidenum">
              <a:rPr lang="pt-PT" smtClean="0"/>
              <a:pPr/>
              <a:t>47</a:t>
            </a:fld>
            <a:endParaRPr lang="pt-PT" smtClean="0"/>
          </a:p>
        </p:txBody>
      </p:sp>
      <p:sp>
        <p:nvSpPr>
          <p:cNvPr id="1054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3162844-31A8-4EF5-9EAB-69DB0DF8AC87}" type="slidenum">
              <a:rPr lang="pt-PT" smtClean="0"/>
              <a:pPr/>
              <a:t>48</a:t>
            </a:fld>
            <a:endParaRPr lang="pt-PT" smtClean="0"/>
          </a:p>
        </p:txBody>
      </p:sp>
      <p:sp>
        <p:nvSpPr>
          <p:cNvPr id="1064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1065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668B2BE-9398-4E5A-AE34-8742B63832CC}" type="slidenum">
              <a:rPr lang="pt-PT" smtClean="0"/>
              <a:pPr/>
              <a:t>49</a:t>
            </a:fld>
            <a:endParaRPr lang="pt-PT" smtClean="0"/>
          </a:p>
        </p:txBody>
      </p:sp>
      <p:sp>
        <p:nvSpPr>
          <p:cNvPr id="1075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984DDC9-710A-4A1D-81BB-3B0DB27C125B}" type="slidenum">
              <a:rPr lang="pt-PT" smtClean="0"/>
              <a:pPr/>
              <a:t>50</a:t>
            </a:fld>
            <a:endParaRPr lang="pt-PT" smtClean="0"/>
          </a:p>
        </p:txBody>
      </p:sp>
      <p:sp>
        <p:nvSpPr>
          <p:cNvPr id="1085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38213" y="750888"/>
            <a:ext cx="5006975" cy="3756025"/>
          </a:xfrm>
          <a:ln/>
        </p:spPr>
      </p:sp>
      <p:sp>
        <p:nvSpPr>
          <p:cNvPr id="1085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9571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t-PT" smtClean="0"/>
          </a:p>
        </p:txBody>
      </p:sp>
      <p:sp>
        <p:nvSpPr>
          <p:cNvPr id="109572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C2C81EA-B3AD-4EA7-8BA2-B8BE3C20EBDD}" type="slidenum">
              <a:rPr lang="pt-PT" smtClean="0"/>
              <a:pPr/>
              <a:t>51</a:t>
            </a:fld>
            <a:endParaRPr lang="pt-PT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Freeform 2"/>
          <p:cNvSpPr>
            <a:spLocks/>
          </p:cNvSpPr>
          <p:nvPr/>
        </p:nvSpPr>
        <p:spPr bwMode="gray">
          <a:xfrm>
            <a:off x="690563" y="3340100"/>
            <a:ext cx="7653337" cy="485775"/>
          </a:xfrm>
          <a:custGeom>
            <a:avLst/>
            <a:gdLst/>
            <a:ahLst/>
            <a:cxnLst>
              <a:cxn ang="0">
                <a:pos x="163" y="200"/>
              </a:cxn>
              <a:cxn ang="0">
                <a:pos x="4128" y="200"/>
              </a:cxn>
              <a:cxn ang="0">
                <a:pos x="4128" y="429"/>
              </a:cxn>
              <a:cxn ang="0">
                <a:pos x="0" y="441"/>
              </a:cxn>
              <a:cxn ang="0">
                <a:pos x="163" y="200"/>
              </a:cxn>
            </a:cxnLst>
            <a:rect l="0" t="0" r="r" b="b"/>
            <a:pathLst>
              <a:path w="4128" h="479">
                <a:moveTo>
                  <a:pt x="163" y="200"/>
                </a:moveTo>
                <a:cubicBezTo>
                  <a:pt x="163" y="200"/>
                  <a:pt x="2054" y="0"/>
                  <a:pt x="4128" y="200"/>
                </a:cubicBezTo>
                <a:cubicBezTo>
                  <a:pt x="4128" y="200"/>
                  <a:pt x="4128" y="314"/>
                  <a:pt x="4128" y="429"/>
                </a:cubicBezTo>
                <a:cubicBezTo>
                  <a:pt x="2371" y="200"/>
                  <a:pt x="688" y="479"/>
                  <a:pt x="0" y="441"/>
                </a:cubicBezTo>
                <a:lnTo>
                  <a:pt x="163" y="200"/>
                </a:lnTo>
                <a:close/>
              </a:path>
            </a:pathLst>
          </a:custGeom>
          <a:solidFill>
            <a:schemeClr val="hlink">
              <a:alpha val="50000"/>
            </a:schemeClr>
          </a:solidFill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Monotype Sorts" pitchFamily="2" charset="2"/>
              <a:buNone/>
              <a:defRPr/>
            </a:lvl1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endParaRPr lang="pt-PT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>
                <a:solidFill>
                  <a:srgbClr val="578963"/>
                </a:solidFill>
              </a:defRPr>
            </a:lvl1pPr>
          </a:lstStyle>
          <a:p>
            <a:fld id="{0AC0C3D6-FC4E-4171-9DB0-04FA6B60A243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18499-FEB3-4BB7-8B62-935D64F3601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8EEEC-C2CC-463F-96CB-C1192264203F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031C86-CCAA-4E7C-8D30-4579967F7AD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56FE45-8855-497A-9C05-045ED78300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00C0A1-B2B0-4998-AE8F-16EDB213C466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8C0864-BCB5-456E-82A3-0C4525E4022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7B1045-7D2C-4572-B8F8-0A8AD0F00FA2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PT" smtClean="0"/>
              <a:t>Clique no ícone para adicionar uma imagem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66153-DD7B-4236-923F-3DF0421A922B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7082F-6696-40E6-8BCF-A13B6F8DE291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5638800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5638800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536F0A-4CFB-4819-96D5-8CB717D408C7}" type="slidenum">
              <a:rPr lang="pt-PT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 estilo do título do diapositivo principal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PT" smtClean="0"/>
              <a:t>Faça clique para editar os estilos de texto do diapositivo principal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endParaRPr lang="pt-PT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>
                <a:solidFill>
                  <a:schemeClr val="bg2"/>
                </a:solidFill>
              </a:defRPr>
            </a:lvl1pPr>
          </a:lstStyle>
          <a:p>
            <a:fld id="{540E9E96-DA3A-43F2-B601-C4902FF17CA8}" type="slidenum">
              <a:rPr lang="pt-PT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Font typeface="Monotype Sorts" pitchFamily="2" charset="2"/>
        <a:buChar char="§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bg2"/>
        </a:buClr>
        <a:buSzPct val="50000"/>
        <a:buFont typeface="Monotype Sorts" pitchFamily="2" charset="2"/>
        <a:buChar char="l"/>
        <a:defRPr kumimoji="1"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4283075" y="3108325"/>
            <a:ext cx="184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tx2"/>
                </a:solidFill>
              </a:rPr>
              <a:t/>
            </a:r>
            <a:br>
              <a:rPr lang="pt-PT">
                <a:solidFill>
                  <a:schemeClr val="tx2"/>
                </a:solidFill>
              </a:rPr>
            </a:br>
            <a:endParaRPr lang="pt-PT">
              <a:solidFill>
                <a:schemeClr val="tx2"/>
              </a:solidFill>
            </a:endParaRPr>
          </a:p>
        </p:txBody>
      </p:sp>
      <p:sp>
        <p:nvSpPr>
          <p:cNvPr id="10" name="Rectangle 2"/>
          <p:cNvSpPr>
            <a:spLocks noGrp="1"/>
          </p:cNvSpPr>
          <p:nvPr>
            <p:ph type="ctrTitle"/>
          </p:nvPr>
        </p:nvSpPr>
        <p:spPr bwMode="auto">
          <a:xfrm>
            <a:off x="0" y="0"/>
            <a:ext cx="9144000" cy="1579563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pt-PT" sz="3700" dirty="0" smtClean="0">
                <a:solidFill>
                  <a:srgbClr val="002060"/>
                </a:solidFill>
                <a:effectLst/>
              </a:rPr>
              <a:t>Curso de preparação para o </a:t>
            </a:r>
            <a:br>
              <a:rPr lang="pt-PT" sz="3700" dirty="0" smtClean="0">
                <a:solidFill>
                  <a:srgbClr val="002060"/>
                </a:solidFill>
                <a:effectLst/>
              </a:rPr>
            </a:br>
            <a:r>
              <a:rPr lang="pt-PT" sz="3700" dirty="0" smtClean="0">
                <a:solidFill>
                  <a:srgbClr val="002060"/>
                </a:solidFill>
                <a:effectLst/>
              </a:rPr>
              <a:t>exame da CTOC</a:t>
            </a:r>
          </a:p>
        </p:txBody>
      </p:sp>
      <p:sp useBgFill="1">
        <p:nvSpPr>
          <p:cNvPr id="11" name="Text Box 4"/>
          <p:cNvSpPr txBox="1">
            <a:spLocks noChangeArrowheads="1"/>
          </p:cNvSpPr>
          <p:nvPr/>
        </p:nvSpPr>
        <p:spPr bwMode="auto">
          <a:xfrm>
            <a:off x="785813" y="2636912"/>
            <a:ext cx="7572375" cy="1200329"/>
          </a:xfrm>
          <a:prstGeom prst="rect">
            <a:avLst/>
          </a:prstGeom>
          <a:ln w="9525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kumimoji="1" lang="pt-PT" sz="3600" dirty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  <a:cs typeface="Arial" charset="0"/>
              </a:rPr>
              <a:t>IMPOSTO </a:t>
            </a:r>
            <a:r>
              <a:rPr kumimoji="1" lang="pt-PT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  <a:cs typeface="Arial" charset="0"/>
              </a:rPr>
              <a:t>SOBRE O VALOR ACRESCENTADO (IVA)</a:t>
            </a:r>
            <a:endParaRPr kumimoji="1" lang="pt-PT" sz="3600" dirty="0">
              <a:solidFill>
                <a:srgbClr val="00206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1F2A9B-0F6C-41CF-889A-966C2FD1409C}" type="slidenum">
              <a:rPr lang="pt-PT"/>
              <a:pPr>
                <a:defRPr/>
              </a:pPr>
              <a:t>2</a:t>
            </a:fld>
            <a:endParaRPr lang="pt-PT" dirty="0"/>
          </a:p>
        </p:txBody>
      </p:sp>
      <p:sp>
        <p:nvSpPr>
          <p:cNvPr id="29798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467544" y="838200"/>
            <a:ext cx="8511356" cy="5183188"/>
          </a:xfrm>
          <a:ln>
            <a:solidFill>
              <a:schemeClr val="bg2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Clr>
                <a:srgbClr val="006600"/>
              </a:buClr>
              <a:buFont typeface="Wingdings" pitchFamily="2" charset="2"/>
              <a:buNone/>
            </a:pPr>
            <a:endParaRPr lang="pt-PT" sz="2400" b="1" dirty="0" smtClean="0">
              <a:solidFill>
                <a:srgbClr val="000099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Imposto geral sobre o consumo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  <a:cs typeface="Arial" charset="0"/>
              </a:rPr>
              <a:t>Imposto de base comunitária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Imposto </a:t>
            </a:r>
            <a:r>
              <a:rPr lang="pt-PT" sz="2400" dirty="0" err="1" smtClean="0">
                <a:latin typeface="Arial" charset="0"/>
              </a:rPr>
              <a:t>plurifásico</a:t>
            </a:r>
            <a:r>
              <a:rPr lang="pt-PT" sz="2400" dirty="0" smtClean="0">
                <a:latin typeface="Arial" charset="0"/>
              </a:rPr>
              <a:t>, incide em todas as fases do circuito económico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Imposto não cumulativo – método do crédito do imposto ou método subtractivo indirecto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Pagamentos fraccionados por todas as fases do circuito económico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Assegura a neutralidade interna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sz="2400" dirty="0" smtClean="0">
                <a:latin typeface="Arial" charset="0"/>
              </a:rPr>
              <a:t>Garante o princípio da neutralidade ao nível internacional</a:t>
            </a:r>
          </a:p>
        </p:txBody>
      </p:sp>
      <p:sp>
        <p:nvSpPr>
          <p:cNvPr id="8196" name="Rectangle 6"/>
          <p:cNvSpPr>
            <a:spLocks noChangeArrowheads="1"/>
          </p:cNvSpPr>
          <p:nvPr/>
        </p:nvSpPr>
        <p:spPr bwMode="auto">
          <a:xfrm>
            <a:off x="1676400" y="92075"/>
            <a:ext cx="5867400" cy="76517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/>
              <a:t>CARACTERIZAÇÃO DO 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798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86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584ADE-F4F3-41C2-8C72-9A792A1AF43B}" type="slidenum">
              <a:rPr lang="pt-PT"/>
              <a:pPr>
                <a:defRPr/>
              </a:pPr>
              <a:t>3</a:t>
            </a:fld>
            <a:endParaRPr lang="pt-PT"/>
          </a:p>
        </p:txBody>
      </p:sp>
      <p:sp>
        <p:nvSpPr>
          <p:cNvPr id="9219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95536" y="838200"/>
            <a:ext cx="8583364" cy="5614988"/>
          </a:xfrm>
          <a:ln>
            <a:solidFill>
              <a:schemeClr val="bg2"/>
            </a:solidFill>
          </a:ln>
        </p:spPr>
        <p:txBody>
          <a:bodyPr/>
          <a:lstStyle/>
          <a:p>
            <a:pPr algn="ctr">
              <a:lnSpc>
                <a:spcPct val="90000"/>
              </a:lnSpc>
              <a:buClr>
                <a:srgbClr val="006600"/>
              </a:buClr>
              <a:buFont typeface="Wingdings" pitchFamily="2" charset="2"/>
              <a:buNone/>
            </a:pPr>
            <a:endParaRPr lang="pt-PT" sz="1000" b="1" dirty="0" smtClean="0">
              <a:solidFill>
                <a:srgbClr val="000099"/>
              </a:solidFill>
              <a:latin typeface="Arial" charset="0"/>
            </a:endParaRP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b="1" dirty="0" smtClean="0">
                <a:latin typeface="Arial" charset="0"/>
              </a:rPr>
              <a:t>A – Regime Normal - </a:t>
            </a:r>
            <a:r>
              <a:rPr lang="pt-PT" dirty="0" smtClean="0">
                <a:latin typeface="Arial" charset="0"/>
              </a:rPr>
              <a:t>São enquadrados neste regime todos os contribuintes não sujeitos aos regimes especiais.</a:t>
            </a:r>
          </a:p>
          <a:p>
            <a:pPr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b="1" dirty="0" smtClean="0">
                <a:latin typeface="Arial" charset="0"/>
              </a:rPr>
              <a:t>B – Regimes Especiais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dirty="0" smtClean="0">
                <a:latin typeface="Arial" charset="0"/>
              </a:rPr>
              <a:t>Regime de Isenção (art.º 53.º)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dirty="0" smtClean="0">
                <a:latin typeface="Arial" charset="0"/>
              </a:rPr>
              <a:t>Regime dos Pequenos Retalhistas (art.º 60.º)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r>
              <a:rPr lang="pt-PT" dirty="0" smtClean="0">
                <a:latin typeface="Arial" charset="0"/>
              </a:rPr>
              <a:t>Outros em legislação avulsa (Ex: Agências de viagens, combustíveis, bens em 2.ª mão, etc.)</a:t>
            </a:r>
          </a:p>
          <a:p>
            <a:pPr lvl="1">
              <a:lnSpc>
                <a:spcPct val="90000"/>
              </a:lnSpc>
              <a:spcBef>
                <a:spcPct val="50000"/>
              </a:spcBef>
              <a:buClr>
                <a:srgbClr val="FF0000"/>
              </a:buClr>
              <a:buFont typeface="Wingdings" pitchFamily="2" charset="2"/>
              <a:buChar char="ð"/>
            </a:pPr>
            <a:endParaRPr lang="pt-PT" dirty="0" smtClean="0">
              <a:latin typeface="Arial" charset="0"/>
            </a:endParaRPr>
          </a:p>
        </p:txBody>
      </p:sp>
      <p:sp>
        <p:nvSpPr>
          <p:cNvPr id="9220" name="Rectangle 6"/>
          <p:cNvSpPr>
            <a:spLocks noChangeArrowheads="1"/>
          </p:cNvSpPr>
          <p:nvPr/>
        </p:nvSpPr>
        <p:spPr bwMode="auto">
          <a:xfrm>
            <a:off x="1676400" y="92075"/>
            <a:ext cx="5867400" cy="76517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/>
              <a:t>REGIMES DE TRIBUTAÇÃO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F081C5-B902-46AA-BDD4-1F6ABA960859}" type="slidenum">
              <a:rPr lang="pt-PT"/>
              <a:pPr>
                <a:defRPr/>
              </a:pPr>
              <a:t>4</a:t>
            </a:fld>
            <a:endParaRPr lang="pt-PT"/>
          </a:p>
        </p:txBody>
      </p:sp>
      <p:sp>
        <p:nvSpPr>
          <p:cNvPr id="133122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algn="ctr"/>
            <a:endParaRPr lang="pt-PT" sz="2200" dirty="0">
              <a:solidFill>
                <a:srgbClr val="000099"/>
              </a:solidFill>
            </a:endParaRPr>
          </a:p>
          <a:p>
            <a:pPr algn="ctr"/>
            <a:r>
              <a:rPr lang="pt-PT" sz="2200" b="1" dirty="0"/>
              <a:t>O QUE ESTÁ SUJEITO A IMPOSTO?</a:t>
            </a:r>
          </a:p>
          <a:p>
            <a:pPr algn="ctr"/>
            <a:endParaRPr lang="pt-PT" sz="2200" dirty="0">
              <a:solidFill>
                <a:srgbClr val="000099"/>
              </a:solidFill>
            </a:endParaRPr>
          </a:p>
          <a:p>
            <a:pPr algn="l">
              <a:buFont typeface="Wingdings" pitchFamily="2" charset="2"/>
              <a:buChar char="Ø"/>
            </a:pPr>
            <a:r>
              <a:rPr lang="pt-PT" sz="2400" dirty="0"/>
              <a:t>As transmissões de bens e as prestações de serviços:</a:t>
            </a:r>
          </a:p>
          <a:p>
            <a:pPr lvl="2" algn="l">
              <a:buFont typeface="Wingdings" pitchFamily="2" charset="2"/>
              <a:buChar char="Ø"/>
            </a:pPr>
            <a:endParaRPr lang="pt-PT" sz="2400" dirty="0"/>
          </a:p>
          <a:p>
            <a:pPr lvl="2" algn="l">
              <a:buFont typeface="Wingdings" pitchFamily="2" charset="2"/>
              <a:buChar char="§"/>
            </a:pPr>
            <a:r>
              <a:rPr lang="pt-PT" sz="2400" dirty="0"/>
              <a:t>efectuadas no território nacional,</a:t>
            </a:r>
          </a:p>
          <a:p>
            <a:pPr lvl="2" algn="l">
              <a:buFont typeface="Wingdings" pitchFamily="2" charset="2"/>
              <a:buChar char="§"/>
            </a:pPr>
            <a:r>
              <a:rPr lang="pt-PT" sz="2400" dirty="0"/>
              <a:t>a título oneroso,</a:t>
            </a:r>
          </a:p>
          <a:p>
            <a:pPr lvl="2" algn="l">
              <a:buFont typeface="Wingdings" pitchFamily="2" charset="2"/>
              <a:buChar char="§"/>
            </a:pPr>
            <a:r>
              <a:rPr lang="pt-PT" sz="2400" dirty="0"/>
              <a:t>por um sujeito passivo agindo como tal; </a:t>
            </a:r>
          </a:p>
          <a:p>
            <a:pPr lvl="2" algn="l">
              <a:buFont typeface="Wingdings" pitchFamily="2" charset="2"/>
              <a:buChar char="Ø"/>
            </a:pPr>
            <a:endParaRPr lang="pt-PT" sz="2400" dirty="0"/>
          </a:p>
          <a:p>
            <a:pPr algn="l">
              <a:buFont typeface="Wingdings" pitchFamily="2" charset="2"/>
              <a:buChar char="Ø"/>
            </a:pPr>
            <a:r>
              <a:rPr lang="pt-PT" sz="2400" dirty="0"/>
              <a:t>As importações de bens;</a:t>
            </a:r>
          </a:p>
          <a:p>
            <a:pPr algn="l"/>
            <a:endParaRPr lang="pt-PT" sz="2400" dirty="0"/>
          </a:p>
          <a:p>
            <a:pPr algn="l">
              <a:buFont typeface="Wingdings" pitchFamily="2" charset="2"/>
              <a:buChar char="Ø"/>
            </a:pPr>
            <a:r>
              <a:rPr lang="pt-PT" sz="2400" dirty="0"/>
              <a:t>As operações intracomunitárias efectuadas no território nacional, tal como são definidas e reguladas no (RITI). </a:t>
            </a:r>
          </a:p>
          <a:p>
            <a:pPr algn="l"/>
            <a:endParaRPr lang="pt-PT" sz="2200" dirty="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IINCIDÊNCIA OBJECTIVA  (</a:t>
            </a:r>
            <a:r>
              <a:rPr lang="pt-PT" sz="2400" b="1" dirty="0">
                <a:solidFill>
                  <a:schemeClr val="tx2"/>
                </a:solidFill>
              </a:rPr>
              <a:t>ART.º </a:t>
            </a:r>
            <a:r>
              <a:rPr lang="pt-PT" sz="2400" dirty="0">
                <a:solidFill>
                  <a:schemeClr val="tx2"/>
                </a:solidFill>
              </a:rPr>
              <a:t> 1.º)</a:t>
            </a:r>
            <a:endParaRPr lang="pt-PT" sz="24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24C59C-3DDC-4065-819D-1BABF13F1597}" type="slidenum">
              <a:rPr lang="pt-PT"/>
              <a:pPr>
                <a:defRPr/>
              </a:pPr>
              <a:t>5</a:t>
            </a:fld>
            <a:endParaRPr lang="pt-PT" dirty="0"/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4787900" y="812800"/>
            <a:ext cx="4141788" cy="3898900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pPr algn="l">
              <a:defRPr/>
            </a:pPr>
            <a:r>
              <a:rPr lang="pt-PT" sz="2400" b="1" dirty="0">
                <a:solidFill>
                  <a:srgbClr val="FF3300"/>
                </a:solidFill>
              </a:rPr>
              <a:t>INCIDÊNCIA PESSOAL</a:t>
            </a:r>
            <a:r>
              <a:rPr lang="pt-PT" sz="2400" dirty="0"/>
              <a:t>  </a:t>
            </a:r>
          </a:p>
          <a:p>
            <a:pPr algn="l">
              <a:defRPr/>
            </a:pPr>
            <a:r>
              <a:rPr lang="pt-PT" sz="2000" dirty="0"/>
              <a:t>	</a:t>
            </a:r>
            <a:r>
              <a:rPr lang="pt-PT" sz="2000" b="1" dirty="0"/>
              <a:t>(quem está sujeito)</a:t>
            </a:r>
            <a:r>
              <a:rPr lang="pt-PT" sz="2000" dirty="0"/>
              <a:t> </a:t>
            </a:r>
          </a:p>
          <a:p>
            <a:pPr algn="l">
              <a:defRPr/>
            </a:pPr>
            <a:r>
              <a:rPr lang="pt-PT" sz="2000" dirty="0"/>
              <a:t>• </a:t>
            </a:r>
            <a:r>
              <a:rPr lang="pt-PT" sz="2000" b="1" dirty="0">
                <a:solidFill>
                  <a:srgbClr val="0033CC"/>
                </a:solidFill>
              </a:rPr>
              <a:t>Sujeitos Passivos</a:t>
            </a:r>
            <a:r>
              <a:rPr lang="pt-PT" sz="2000" dirty="0"/>
              <a:t>  (</a:t>
            </a:r>
            <a:r>
              <a:rPr lang="pt-PT" sz="2000" dirty="0" err="1"/>
              <a:t>Art.º</a:t>
            </a:r>
            <a:r>
              <a:rPr lang="pt-PT" sz="2000" dirty="0"/>
              <a:t> 2.°)</a:t>
            </a:r>
          </a:p>
          <a:p>
            <a:pPr algn="l">
              <a:defRPr/>
            </a:pPr>
            <a:endParaRPr lang="pt-PT" sz="2000" b="1" dirty="0">
              <a:solidFill>
                <a:srgbClr val="FF3300"/>
              </a:solidFill>
            </a:endParaRPr>
          </a:p>
          <a:p>
            <a:pPr algn="l">
              <a:defRPr/>
            </a:pPr>
            <a:r>
              <a:rPr lang="pt-PT" sz="2400" b="1" dirty="0">
                <a:solidFill>
                  <a:srgbClr val="FF3300"/>
                </a:solidFill>
              </a:rPr>
              <a:t>INCIDÊNCIA REAL</a:t>
            </a:r>
            <a:r>
              <a:rPr lang="pt-PT" sz="2400" dirty="0"/>
              <a:t>  </a:t>
            </a:r>
          </a:p>
          <a:p>
            <a:pPr algn="l">
              <a:defRPr/>
            </a:pPr>
            <a:r>
              <a:rPr lang="pt-PT" sz="1600" dirty="0"/>
              <a:t>	</a:t>
            </a:r>
            <a:r>
              <a:rPr lang="pt-PT" sz="1600" b="1" dirty="0"/>
              <a:t>(o que está sujeito</a:t>
            </a:r>
            <a:r>
              <a:rPr lang="pt-PT" sz="1600" dirty="0"/>
              <a:t>) </a:t>
            </a:r>
          </a:p>
          <a:p>
            <a:pPr algn="l">
              <a:defRPr/>
            </a:pPr>
            <a:r>
              <a:rPr lang="pt-PT" sz="1600" dirty="0"/>
              <a:t>• </a:t>
            </a:r>
            <a:r>
              <a:rPr lang="pt-PT" sz="1600" b="1" dirty="0">
                <a:solidFill>
                  <a:srgbClr val="0033CC"/>
                </a:solidFill>
              </a:rPr>
              <a:t>Transmissões de bens</a:t>
            </a:r>
            <a:r>
              <a:rPr lang="pt-PT" sz="1600" dirty="0"/>
              <a:t> (</a:t>
            </a:r>
            <a:r>
              <a:rPr lang="pt-PT" sz="1600" dirty="0" err="1"/>
              <a:t>Art.°</a:t>
            </a:r>
            <a:r>
              <a:rPr lang="pt-PT" sz="1600" dirty="0"/>
              <a:t> 3.°) </a:t>
            </a:r>
          </a:p>
          <a:p>
            <a:pPr algn="l">
              <a:defRPr/>
            </a:pPr>
            <a:r>
              <a:rPr lang="pt-PT" sz="1600" dirty="0"/>
              <a:t>• </a:t>
            </a:r>
            <a:r>
              <a:rPr lang="pt-PT" sz="1600" b="1" dirty="0">
                <a:solidFill>
                  <a:srgbClr val="0033CC"/>
                </a:solidFill>
              </a:rPr>
              <a:t>Prestações de Serviços</a:t>
            </a:r>
            <a:r>
              <a:rPr lang="pt-PT" sz="1600" dirty="0"/>
              <a:t> (</a:t>
            </a:r>
            <a:r>
              <a:rPr lang="pt-PT" sz="1600" dirty="0" err="1"/>
              <a:t>Art</a:t>
            </a:r>
            <a:r>
              <a:rPr lang="pt-PT" sz="1600" dirty="0"/>
              <a:t> ° 4.°) </a:t>
            </a:r>
          </a:p>
          <a:p>
            <a:pPr algn="l">
              <a:defRPr/>
            </a:pPr>
            <a:r>
              <a:rPr lang="pt-PT" sz="1600" dirty="0"/>
              <a:t>•</a:t>
            </a:r>
            <a:r>
              <a:rPr lang="pt-PT" sz="1600" dirty="0">
                <a:solidFill>
                  <a:srgbClr val="0033CC"/>
                </a:solidFill>
              </a:rPr>
              <a:t> </a:t>
            </a:r>
            <a:r>
              <a:rPr lang="pt-PT" sz="1600" b="1" dirty="0">
                <a:solidFill>
                  <a:srgbClr val="0033CC"/>
                </a:solidFill>
              </a:rPr>
              <a:t>Importações</a:t>
            </a:r>
            <a:r>
              <a:rPr lang="pt-PT" sz="1600" dirty="0"/>
              <a:t> (</a:t>
            </a:r>
            <a:r>
              <a:rPr lang="pt-PT" sz="1600" dirty="0" err="1"/>
              <a:t>Art.°</a:t>
            </a:r>
            <a:r>
              <a:rPr lang="pt-PT" sz="1600" dirty="0"/>
              <a:t> 5.°)                        </a:t>
            </a:r>
          </a:p>
          <a:p>
            <a:pPr algn="l">
              <a:defRPr/>
            </a:pPr>
            <a:r>
              <a:rPr lang="pt-PT" sz="1600" dirty="0"/>
              <a:t>• </a:t>
            </a:r>
            <a:r>
              <a:rPr lang="pt-PT" sz="1600" b="1" dirty="0">
                <a:solidFill>
                  <a:srgbClr val="0033CC"/>
                </a:solidFill>
              </a:rPr>
              <a:t>Operações intracomunitárias</a:t>
            </a:r>
            <a:endParaRPr lang="pt-PT" sz="1600" dirty="0"/>
          </a:p>
          <a:p>
            <a:pPr algn="l">
              <a:defRPr/>
            </a:pPr>
            <a:r>
              <a:rPr lang="pt-PT" sz="2000" dirty="0"/>
              <a:t>    (RITI -  D. L.N.° 290/92, 28 de Dezembro).</a:t>
            </a:r>
          </a:p>
          <a:p>
            <a:pPr>
              <a:defRPr/>
            </a:pPr>
            <a:endParaRPr lang="pt-PT" sz="1600" dirty="0"/>
          </a:p>
        </p:txBody>
      </p:sp>
      <p:sp>
        <p:nvSpPr>
          <p:cNvPr id="13316" name="Rectangle 5"/>
          <p:cNvSpPr>
            <a:spLocks noChangeArrowheads="1"/>
          </p:cNvSpPr>
          <p:nvPr/>
        </p:nvSpPr>
        <p:spPr bwMode="auto">
          <a:xfrm>
            <a:off x="4787900" y="4429125"/>
            <a:ext cx="4141788" cy="1376363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pPr algn="l">
              <a:defRPr/>
            </a:pPr>
            <a:r>
              <a:rPr lang="pt-PT" sz="1600" b="1" dirty="0"/>
              <a:t>NAS TRANSMISSÕES INTRA COMUNITÁRIAS DE BENS</a:t>
            </a:r>
          </a:p>
          <a:p>
            <a:pPr algn="l">
              <a:defRPr/>
            </a:pPr>
            <a:r>
              <a:rPr lang="pt-PT" sz="1600" dirty="0">
                <a:solidFill>
                  <a:srgbClr val="0033CC"/>
                </a:solidFill>
              </a:rPr>
              <a:t>Princípio do País de Destino</a:t>
            </a:r>
          </a:p>
          <a:p>
            <a:pPr algn="l">
              <a:defRPr/>
            </a:pPr>
            <a:r>
              <a:rPr lang="pt-PT" sz="1600" b="1" dirty="0"/>
              <a:t>NAS PRESTAÇÕES DE SERVIÇOS</a:t>
            </a:r>
            <a:endParaRPr lang="pt-PT" sz="1600" i="1" dirty="0"/>
          </a:p>
          <a:p>
            <a:pPr algn="l">
              <a:defRPr/>
            </a:pPr>
            <a:r>
              <a:rPr lang="pt-PT" sz="1600" dirty="0">
                <a:solidFill>
                  <a:srgbClr val="0033CC"/>
                </a:solidFill>
              </a:rPr>
              <a:t>Qualidade do adquirente e do prestador </a:t>
            </a:r>
          </a:p>
        </p:txBody>
      </p:sp>
      <p:sp>
        <p:nvSpPr>
          <p:cNvPr id="10245" name="Rectangle 7"/>
          <p:cNvSpPr>
            <a:spLocks noChangeArrowheads="1"/>
          </p:cNvSpPr>
          <p:nvPr/>
        </p:nvSpPr>
        <p:spPr bwMode="auto">
          <a:xfrm>
            <a:off x="214313" y="5857875"/>
            <a:ext cx="6013450" cy="6683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pPr algn="ctr"/>
            <a:r>
              <a:rPr lang="pt-PT" b="1"/>
              <a:t>Facto Gerador de Imposto e Exigibilidade</a:t>
            </a:r>
            <a:endParaRPr lang="pt-PT"/>
          </a:p>
          <a:p>
            <a:pPr algn="ctr"/>
            <a:r>
              <a:rPr lang="pt-PT" sz="1600"/>
              <a:t>(Art.º 7.º e 8.°)</a:t>
            </a:r>
            <a:endParaRPr lang="pt-PT"/>
          </a:p>
        </p:txBody>
      </p:sp>
      <p:sp>
        <p:nvSpPr>
          <p:cNvPr id="10246" name="AutoShape 8"/>
          <p:cNvSpPr>
            <a:spLocks noChangeArrowheads="1"/>
          </p:cNvSpPr>
          <p:nvPr/>
        </p:nvSpPr>
        <p:spPr bwMode="auto">
          <a:xfrm>
            <a:off x="571500" y="2857500"/>
            <a:ext cx="4103688" cy="968375"/>
          </a:xfrm>
          <a:prstGeom prst="rightArrowCallout">
            <a:avLst>
              <a:gd name="adj1" fmla="val 25000"/>
              <a:gd name="adj2" fmla="val 25000"/>
              <a:gd name="adj3" fmla="val 70628"/>
              <a:gd name="adj4" fmla="val 66667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400" b="1"/>
              <a:t>INCIDÊNCIA </a:t>
            </a:r>
          </a:p>
          <a:p>
            <a:pPr algn="ctr"/>
            <a:r>
              <a:rPr lang="pt-PT"/>
              <a:t>(ART.º 1.º  a 6.º)</a:t>
            </a:r>
            <a:r>
              <a:rPr lang="pt-PT" sz="2400" b="1"/>
              <a:t> </a:t>
            </a:r>
          </a:p>
        </p:txBody>
      </p:sp>
      <p:sp>
        <p:nvSpPr>
          <p:cNvPr id="366607" name="Text Box 15"/>
          <p:cNvSpPr txBox="1">
            <a:spLocks noChangeArrowheads="1"/>
          </p:cNvSpPr>
          <p:nvPr/>
        </p:nvSpPr>
        <p:spPr bwMode="auto">
          <a:xfrm>
            <a:off x="2411413" y="277385"/>
            <a:ext cx="4680867" cy="46916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DO IMPOSTO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111E81-2851-40CA-9E09-CE86B6C7406E}" type="slidenum">
              <a:rPr lang="pt-PT"/>
              <a:pPr>
                <a:defRPr/>
              </a:pPr>
              <a:t>6</a:t>
            </a:fld>
            <a:endParaRPr lang="pt-PT"/>
          </a:p>
        </p:txBody>
      </p:sp>
      <p:sp>
        <p:nvSpPr>
          <p:cNvPr id="12291" name="Rectangle 2"/>
          <p:cNvSpPr>
            <a:spLocks noChangeArrowheads="1"/>
          </p:cNvSpPr>
          <p:nvPr/>
        </p:nvSpPr>
        <p:spPr bwMode="auto">
          <a:xfrm>
            <a:off x="179388" y="2284413"/>
            <a:ext cx="3963987" cy="160178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800" b="1" i="1" dirty="0"/>
              <a:t>SUJEITOS PASSIVOS</a:t>
            </a:r>
          </a:p>
          <a:p>
            <a:pPr algn="ctr"/>
            <a:r>
              <a:rPr lang="pt-PT" sz="1800" b="1" dirty="0"/>
              <a:t>OPERADORES ECONÓMICOS</a:t>
            </a:r>
            <a:endParaRPr lang="pt-PT" sz="1800" b="1" i="1" dirty="0"/>
          </a:p>
          <a:p>
            <a:pPr algn="ctr"/>
            <a:endParaRPr lang="pt-PT" sz="1800" i="1" dirty="0"/>
          </a:p>
          <a:p>
            <a:pPr algn="ctr"/>
            <a:r>
              <a:rPr lang="pt-PT" sz="1800" i="1" dirty="0"/>
              <a:t>(CARACTERÍSTICAS:</a:t>
            </a:r>
          </a:p>
          <a:p>
            <a:pPr algn="ctr"/>
            <a:r>
              <a:rPr lang="pt-PT" sz="1800" i="1" dirty="0"/>
              <a:t> exercício de actividades económicas </a:t>
            </a:r>
          </a:p>
          <a:p>
            <a:pPr algn="ctr"/>
            <a:r>
              <a:rPr lang="pt-PT" sz="1800" i="1" dirty="0"/>
              <a:t>com independência e habitualidade)</a:t>
            </a:r>
          </a:p>
        </p:txBody>
      </p:sp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419600" y="1066800"/>
            <a:ext cx="4343400" cy="1568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sz="1600" b="1"/>
              <a:t>Exerçam actividades de:</a:t>
            </a:r>
          </a:p>
          <a:p>
            <a:pPr algn="l"/>
            <a:r>
              <a:rPr lang="pt-PT" sz="1600" b="1"/>
              <a:t>    Produção, </a:t>
            </a:r>
          </a:p>
          <a:p>
            <a:pPr algn="l"/>
            <a:r>
              <a:rPr lang="pt-PT" sz="1600" b="1"/>
              <a:t>    Comércio </a:t>
            </a:r>
          </a:p>
          <a:p>
            <a:pPr algn="l"/>
            <a:r>
              <a:rPr lang="pt-PT" sz="1600" b="1"/>
              <a:t>    Prestação de Serviços</a:t>
            </a:r>
          </a:p>
          <a:p>
            <a:pPr algn="l"/>
            <a:r>
              <a:rPr lang="pt-PT" sz="1600"/>
              <a:t>incluindo as actividades extractivas, </a:t>
            </a:r>
          </a:p>
          <a:p>
            <a:pPr algn="l"/>
            <a:r>
              <a:rPr lang="pt-PT" sz="1600"/>
              <a:t>agrícolas e de profissões independentes</a:t>
            </a:r>
            <a:endParaRPr lang="pt-PT" sz="1600" b="1"/>
          </a:p>
        </p:txBody>
      </p:sp>
      <p:sp>
        <p:nvSpPr>
          <p:cNvPr id="12293" name="Rectangle 4"/>
          <p:cNvSpPr>
            <a:spLocks noChangeArrowheads="1"/>
          </p:cNvSpPr>
          <p:nvPr/>
        </p:nvSpPr>
        <p:spPr bwMode="auto">
          <a:xfrm>
            <a:off x="4419600" y="2854325"/>
            <a:ext cx="4343400" cy="1568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pt-PT" sz="1600" b="1"/>
              <a:t>Quem de modo independente pratique uma só operação tributável conexa com o exercício de qualquer das mencionadas actividades económicas ou que preencha os requisitos de incidência real do IRS ou IRC</a:t>
            </a:r>
          </a:p>
        </p:txBody>
      </p:sp>
      <p:sp>
        <p:nvSpPr>
          <p:cNvPr id="12294" name="Rectangle 5"/>
          <p:cNvSpPr>
            <a:spLocks noChangeArrowheads="1"/>
          </p:cNvSpPr>
          <p:nvPr/>
        </p:nvSpPr>
        <p:spPr bwMode="auto">
          <a:xfrm>
            <a:off x="4419600" y="4756150"/>
            <a:ext cx="4343400" cy="15684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1600" b="1"/>
              <a:t>O </a:t>
            </a:r>
            <a:r>
              <a:rPr lang="pt-PT" sz="1600" b="1">
                <a:solidFill>
                  <a:srgbClr val="FF3300"/>
                </a:solidFill>
              </a:rPr>
              <a:t>Estado e demais pessoas colectivas de direito  público</a:t>
            </a:r>
            <a:r>
              <a:rPr lang="pt-PT" sz="1600" b="1"/>
              <a:t>, quando exercem actividades fora do âmbito dos seus poderes de autoridade, e nos casos susceptíveis de originar distorções de concorrência</a:t>
            </a:r>
          </a:p>
        </p:txBody>
      </p:sp>
      <p:sp>
        <p:nvSpPr>
          <p:cNvPr id="1039373" name="Text Box 13"/>
          <p:cNvSpPr txBox="1">
            <a:spLocks noChangeArrowheads="1"/>
          </p:cNvSpPr>
          <p:nvPr/>
        </p:nvSpPr>
        <p:spPr bwMode="auto">
          <a:xfrm>
            <a:off x="1357313" y="119063"/>
            <a:ext cx="6186487" cy="7953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PESSOAL OU SUBJECTIVA</a:t>
            </a:r>
          </a:p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(</a:t>
            </a:r>
            <a:r>
              <a:rPr lang="pt-PT" sz="1600" b="1" dirty="0" err="1"/>
              <a:t>Art.°</a:t>
            </a:r>
            <a:r>
              <a:rPr lang="pt-PT" sz="1600" b="1" dirty="0"/>
              <a:t> 2.° do CIVA)</a:t>
            </a:r>
            <a:endParaRPr lang="pt-PT" sz="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799DB50-3D1A-46FF-AABE-D570ED9EB114}" type="slidenum">
              <a:rPr lang="pt-PT"/>
              <a:pPr>
                <a:defRPr/>
              </a:pPr>
              <a:t>7</a:t>
            </a:fld>
            <a:endParaRPr lang="pt-PT"/>
          </a:p>
        </p:txBody>
      </p:sp>
      <p:sp>
        <p:nvSpPr>
          <p:cNvPr id="15363" name="Rectangle 2"/>
          <p:cNvSpPr>
            <a:spLocks noChangeArrowheads="1"/>
          </p:cNvSpPr>
          <p:nvPr/>
        </p:nvSpPr>
        <p:spPr bwMode="auto">
          <a:xfrm>
            <a:off x="152400" y="1907055"/>
            <a:ext cx="2106613" cy="1938992"/>
          </a:xfrm>
          <a:prstGeom prst="rect">
            <a:avLst/>
          </a:prstGeom>
          <a:gradFill>
            <a:gsLst>
              <a:gs pos="0">
                <a:schemeClr val="accent1">
                  <a:lumMod val="20000"/>
                  <a:lumOff val="8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t-PT" sz="2000" b="1" i="1" dirty="0"/>
              <a:t>SUJEITOS PASSIVOS</a:t>
            </a:r>
          </a:p>
          <a:p>
            <a:pPr algn="ctr">
              <a:defRPr/>
            </a:pPr>
            <a:endParaRPr lang="pt-PT" sz="2000" b="1" i="1" dirty="0"/>
          </a:p>
          <a:p>
            <a:pPr algn="ctr">
              <a:defRPr/>
            </a:pPr>
            <a:r>
              <a:rPr lang="pt-PT" sz="2000" b="1" dirty="0"/>
              <a:t>DEVEDORES DE IMPOSTO</a:t>
            </a:r>
          </a:p>
          <a:p>
            <a:pPr algn="ctr">
              <a:defRPr/>
            </a:pPr>
            <a:endParaRPr lang="pt-PT" sz="2000" b="1" dirty="0"/>
          </a:p>
        </p:txBody>
      </p:sp>
      <p:sp>
        <p:nvSpPr>
          <p:cNvPr id="15364" name="Rectangle 3"/>
          <p:cNvSpPr>
            <a:spLocks noChangeArrowheads="1"/>
          </p:cNvSpPr>
          <p:nvPr/>
        </p:nvSpPr>
        <p:spPr bwMode="auto">
          <a:xfrm>
            <a:off x="2411760" y="908720"/>
            <a:ext cx="6552853" cy="444005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>
            <a:spAutoFit/>
          </a:bodyPr>
          <a:lstStyle/>
          <a:p>
            <a:pPr algn="l">
              <a:lnSpc>
                <a:spcPct val="110000"/>
              </a:lnSpc>
              <a:defRPr/>
            </a:pPr>
            <a:r>
              <a:rPr lang="pt-PT" sz="1600" b="1" dirty="0"/>
              <a:t>“REVERSE CHARGE” </a:t>
            </a:r>
            <a:r>
              <a:rPr lang="pt-PT" sz="2000" dirty="0"/>
              <a:t>Obrigação dos operadores económicos, enquanto adquirentes,  de liquidar e entregar o imposto pela: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/>
              <a:t> Aquisição de serviços a</a:t>
            </a:r>
            <a:r>
              <a:rPr lang="pt-PT" sz="1600" dirty="0"/>
              <a:t> </a:t>
            </a:r>
            <a:r>
              <a:rPr lang="pt-PT" sz="1600" b="1" dirty="0"/>
              <a:t>prestadores não estabelecidos</a:t>
            </a:r>
            <a:r>
              <a:rPr lang="pt-PT" sz="1600" dirty="0"/>
              <a:t> </a:t>
            </a:r>
            <a:r>
              <a:rPr lang="pt-PT" sz="1600" b="1" dirty="0"/>
              <a:t>em  T. N.</a:t>
            </a:r>
            <a:r>
              <a:rPr lang="pt-PT" b="1" dirty="0"/>
              <a:t> </a:t>
            </a:r>
            <a:r>
              <a:rPr lang="pt-PT" sz="1600" dirty="0"/>
              <a:t>previstos no </a:t>
            </a:r>
            <a:r>
              <a:rPr lang="pt-PT" sz="1600" b="1" dirty="0" err="1"/>
              <a:t>art.°</a:t>
            </a:r>
            <a:r>
              <a:rPr lang="pt-PT" sz="1600" b="1" dirty="0"/>
              <a:t> 6.° do CIVA</a:t>
            </a:r>
            <a:r>
              <a:rPr lang="pt-PT" dirty="0"/>
              <a:t>;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b="1" dirty="0" smtClean="0"/>
              <a:t> </a:t>
            </a:r>
            <a:r>
              <a:rPr lang="pt-PT" sz="1600" b="1" dirty="0"/>
              <a:t>Aquisição dos bens ou serviços</a:t>
            </a:r>
            <a:r>
              <a:rPr lang="pt-PT" b="1" dirty="0"/>
              <a:t>  </a:t>
            </a:r>
            <a:r>
              <a:rPr lang="pt-PT" sz="1600" b="1" dirty="0"/>
              <a:t>a sujeitos passivos não estabelecidos</a:t>
            </a:r>
            <a:r>
              <a:rPr lang="pt-PT" b="1" dirty="0"/>
              <a:t> </a:t>
            </a:r>
            <a:r>
              <a:rPr lang="pt-PT" sz="1600" dirty="0"/>
              <a:t>ou </a:t>
            </a:r>
            <a:r>
              <a:rPr lang="pt-PT" sz="1600" b="1" dirty="0"/>
              <a:t>sem disporem em T. N. de um representante fiscal</a:t>
            </a:r>
            <a:r>
              <a:rPr lang="pt-PT" dirty="0"/>
              <a:t> </a:t>
            </a:r>
            <a:r>
              <a:rPr lang="pt-PT" sz="2000" dirty="0"/>
              <a:t>nos termos do </a:t>
            </a:r>
            <a:r>
              <a:rPr lang="pt-PT" sz="2000" dirty="0" err="1"/>
              <a:t>art.°</a:t>
            </a:r>
            <a:r>
              <a:rPr lang="pt-PT" sz="2000" dirty="0"/>
              <a:t> </a:t>
            </a:r>
            <a:r>
              <a:rPr lang="pt-PT" sz="1800" dirty="0"/>
              <a:t>30.° do CIVA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dirty="0" smtClean="0"/>
              <a:t> </a:t>
            </a:r>
            <a:r>
              <a:rPr lang="pt-PT" sz="1600" b="1" dirty="0"/>
              <a:t>Aquisição de gás natural e de electricidade</a:t>
            </a:r>
            <a:r>
              <a:rPr lang="pt-PT" dirty="0"/>
              <a:t> </a:t>
            </a:r>
            <a:r>
              <a:rPr lang="pt-PT" sz="1600" b="1" dirty="0"/>
              <a:t>nas condições previstas no </a:t>
            </a:r>
            <a:r>
              <a:rPr lang="pt-PT" sz="1600" b="1" dirty="0" err="1"/>
              <a:t>art.°</a:t>
            </a:r>
            <a:r>
              <a:rPr lang="pt-PT" sz="1600" b="1" dirty="0"/>
              <a:t> 6.°, n.º 4 do CIVA 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 smtClean="0"/>
              <a:t> </a:t>
            </a:r>
            <a:r>
              <a:rPr lang="pt-PT" sz="1600" b="1" dirty="0"/>
              <a:t>Aquisição de bens e serviços referidos no Anexo E (sucatas</a:t>
            </a:r>
            <a:r>
              <a:rPr lang="pt-PT" sz="1600" dirty="0"/>
              <a:t>).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 smtClean="0"/>
              <a:t> </a:t>
            </a:r>
            <a:r>
              <a:rPr lang="pt-PT" sz="1600" b="1" dirty="0"/>
              <a:t>Adquirentes de serviços de construção civil</a:t>
            </a:r>
            <a:r>
              <a:rPr lang="pt-PT" sz="1600" b="1" dirty="0" smtClean="0"/>
              <a:t>.</a:t>
            </a:r>
          </a:p>
          <a:p>
            <a:pPr algn="l">
              <a:lnSpc>
                <a:spcPct val="110000"/>
              </a:lnSpc>
              <a:buFontTx/>
              <a:buChar char="-"/>
              <a:defRPr/>
            </a:pPr>
            <a:r>
              <a:rPr lang="pt-PT" sz="1600" b="1" dirty="0" smtClean="0"/>
              <a:t> Adquirentes de prestações de serviço relacionadas com a emissão de gases com efeito de estufa. </a:t>
            </a:r>
            <a:endParaRPr lang="pt-PT" dirty="0"/>
          </a:p>
        </p:txBody>
      </p:sp>
      <p:sp>
        <p:nvSpPr>
          <p:cNvPr id="13317" name="Rectangle 4"/>
          <p:cNvSpPr>
            <a:spLocks noChangeArrowheads="1"/>
          </p:cNvSpPr>
          <p:nvPr/>
        </p:nvSpPr>
        <p:spPr bwMode="auto">
          <a:xfrm>
            <a:off x="1763689" y="5472667"/>
            <a:ext cx="7151712" cy="38048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/>
            <a:r>
              <a:rPr lang="pt-PT" sz="2000" dirty="0">
                <a:latin typeface="Times New Roman" pitchFamily="18" charset="0"/>
              </a:rPr>
              <a:t>As pessoas singulares ou colectivas que procedam a importações </a:t>
            </a:r>
          </a:p>
        </p:txBody>
      </p:sp>
      <p:sp>
        <p:nvSpPr>
          <p:cNvPr id="13318" name="Rectangle 9"/>
          <p:cNvSpPr>
            <a:spLocks noChangeArrowheads="1"/>
          </p:cNvSpPr>
          <p:nvPr/>
        </p:nvSpPr>
        <p:spPr bwMode="auto">
          <a:xfrm>
            <a:off x="1763688" y="6015279"/>
            <a:ext cx="7186637" cy="68825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/>
            <a:r>
              <a:rPr lang="pt-PT" sz="2000" dirty="0">
                <a:latin typeface="Times New Roman" pitchFamily="18" charset="0"/>
              </a:rPr>
              <a:t>As pessoas singulares ou colectivas que mencionem indevidamente IVA em facturas ou documentos equivalentes</a:t>
            </a:r>
          </a:p>
        </p:txBody>
      </p:sp>
      <p:sp>
        <p:nvSpPr>
          <p:cNvPr id="1041420" name="Text Box 12"/>
          <p:cNvSpPr txBox="1">
            <a:spLocks noChangeArrowheads="1"/>
          </p:cNvSpPr>
          <p:nvPr/>
        </p:nvSpPr>
        <p:spPr bwMode="auto">
          <a:xfrm>
            <a:off x="250825" y="42863"/>
            <a:ext cx="8664575" cy="79533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PESSOAL OU SUBJECTIVA</a:t>
            </a:r>
          </a:p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(</a:t>
            </a:r>
            <a:r>
              <a:rPr lang="pt-PT" sz="1600" b="1" dirty="0" err="1"/>
              <a:t>Art.°</a:t>
            </a:r>
            <a:r>
              <a:rPr lang="pt-PT" sz="1600" b="1" dirty="0"/>
              <a:t> 2.° do CIVA)</a:t>
            </a:r>
            <a:endParaRPr lang="pt-PT" sz="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BA8DCA-46A9-41DB-AF21-1940A86BF037}" type="slidenum">
              <a:rPr lang="pt-PT"/>
              <a:pPr>
                <a:defRPr/>
              </a:pPr>
              <a:t>8</a:t>
            </a:fld>
            <a:endParaRPr lang="pt-PT"/>
          </a:p>
        </p:txBody>
      </p:sp>
      <p:sp>
        <p:nvSpPr>
          <p:cNvPr id="14339" name="Rectangle 2"/>
          <p:cNvSpPr>
            <a:spLocks noChangeArrowheads="1"/>
          </p:cNvSpPr>
          <p:nvPr/>
        </p:nvSpPr>
        <p:spPr bwMode="auto">
          <a:xfrm>
            <a:off x="79375" y="2066499"/>
            <a:ext cx="2663825" cy="163121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sz="2000" b="1" i="1" dirty="0"/>
              <a:t>SUJEITOS PASSIVOS</a:t>
            </a:r>
          </a:p>
          <a:p>
            <a:pPr algn="ctr"/>
            <a:endParaRPr lang="pt-PT" sz="2000" b="1" i="1" dirty="0"/>
          </a:p>
          <a:p>
            <a:pPr algn="ctr"/>
            <a:r>
              <a:rPr lang="pt-PT" sz="2000" b="1" dirty="0"/>
              <a:t>POR REALIZAÇÂO DE OPERAÇÔES COMUNITARIAS</a:t>
            </a:r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3429000" y="850606"/>
            <a:ext cx="5410200" cy="10575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/>
            <a:r>
              <a:rPr lang="pt-PT" dirty="0"/>
              <a:t>- </a:t>
            </a:r>
            <a:r>
              <a:rPr lang="pt-PT" sz="2000" dirty="0"/>
              <a:t>Agentes económicos que </a:t>
            </a:r>
            <a:r>
              <a:rPr lang="pt-PT" sz="2000" b="1" dirty="0"/>
              <a:t>fazem compras ou vendas </a:t>
            </a:r>
            <a:r>
              <a:rPr lang="pt-PT" sz="2000" b="1" dirty="0" err="1"/>
              <a:t>intracomunitarias</a:t>
            </a:r>
            <a:r>
              <a:rPr lang="pt-PT" sz="2000" b="1" dirty="0"/>
              <a:t> ou operações a elas assimiladas, que conferem direito a dedução</a:t>
            </a:r>
            <a:endParaRPr lang="pt-PT" sz="2000" dirty="0"/>
          </a:p>
        </p:txBody>
      </p:sp>
      <p:sp>
        <p:nvSpPr>
          <p:cNvPr id="14341" name="Rectangle 8"/>
          <p:cNvSpPr>
            <a:spLocks noChangeArrowheads="1"/>
          </p:cNvSpPr>
          <p:nvPr/>
        </p:nvSpPr>
        <p:spPr bwMode="auto">
          <a:xfrm>
            <a:off x="3429000" y="1927168"/>
            <a:ext cx="5418138" cy="13653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36000" rIns="36000" bIns="36000" anchor="ctr">
            <a:spAutoFit/>
          </a:bodyPr>
          <a:lstStyle/>
          <a:p>
            <a:pPr algn="l"/>
            <a:r>
              <a:rPr lang="pt-PT" dirty="0"/>
              <a:t>- </a:t>
            </a:r>
            <a:r>
              <a:rPr lang="pt-PT" sz="2000" dirty="0"/>
              <a:t>Pessoas singulares ou colectivas mencionadas no art.º 2.º, n.º 1, alínea a) do CIVA que </a:t>
            </a:r>
            <a:r>
              <a:rPr lang="pt-PT" sz="2000" b="1" dirty="0"/>
              <a:t>realizem exclusivamente operações que não conferem direito a dedução</a:t>
            </a:r>
            <a:endParaRPr lang="pt-PT" sz="2000" dirty="0"/>
          </a:p>
        </p:txBody>
      </p:sp>
      <p:sp>
        <p:nvSpPr>
          <p:cNvPr id="14342" name="Rectangle 9"/>
          <p:cNvSpPr>
            <a:spLocks noChangeArrowheads="1"/>
          </p:cNvSpPr>
          <p:nvPr/>
        </p:nvSpPr>
        <p:spPr bwMode="auto">
          <a:xfrm>
            <a:off x="3429000" y="3222567"/>
            <a:ext cx="5410200" cy="136536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lIns="72000" tIns="36000" rIns="36000" bIns="36000" anchor="ctr">
            <a:spAutoFit/>
          </a:bodyPr>
          <a:lstStyle/>
          <a:p>
            <a:pPr algn="l">
              <a:buFontTx/>
              <a:buChar char="-"/>
            </a:pPr>
            <a:r>
              <a:rPr lang="pt-PT" dirty="0">
                <a:solidFill>
                  <a:schemeClr val="tx2"/>
                </a:solidFill>
              </a:rPr>
              <a:t> </a:t>
            </a:r>
            <a:r>
              <a:rPr lang="pt-PT" sz="2000" b="1" dirty="0">
                <a:solidFill>
                  <a:schemeClr val="tx2"/>
                </a:solidFill>
              </a:rPr>
              <a:t>Estado e demais entidades publicas</a:t>
            </a:r>
            <a:r>
              <a:rPr lang="pt-PT" sz="2000" dirty="0">
                <a:solidFill>
                  <a:schemeClr val="tx2"/>
                </a:solidFill>
              </a:rPr>
              <a:t> abrangidas pelo disposto  no art.º 2.º, n.º 2 do CIVA ou qualquer outra pessoa colectiva não abrangida em qualquer outra categoria</a:t>
            </a:r>
          </a:p>
        </p:txBody>
      </p:sp>
      <p:sp>
        <p:nvSpPr>
          <p:cNvPr id="14343" name="Rectangle 10"/>
          <p:cNvSpPr>
            <a:spLocks noChangeArrowheads="1"/>
          </p:cNvSpPr>
          <p:nvPr/>
        </p:nvSpPr>
        <p:spPr bwMode="auto">
          <a:xfrm>
            <a:off x="3429000" y="4506170"/>
            <a:ext cx="5391472" cy="71903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>
              <a:buFontTx/>
              <a:buChar char="-"/>
            </a:pPr>
            <a:r>
              <a:rPr lang="pt-PT" dirty="0">
                <a:solidFill>
                  <a:schemeClr val="tx2"/>
                </a:solidFill>
              </a:rPr>
              <a:t> </a:t>
            </a:r>
            <a:r>
              <a:rPr lang="pt-PT" sz="1800" b="1" dirty="0">
                <a:solidFill>
                  <a:schemeClr val="tx2"/>
                </a:solidFill>
              </a:rPr>
              <a:t>Particulares</a:t>
            </a:r>
            <a:r>
              <a:rPr lang="pt-PT" sz="1800" dirty="0">
                <a:solidFill>
                  <a:schemeClr val="tx2"/>
                </a:solidFill>
              </a:rPr>
              <a:t> que efectuem </a:t>
            </a:r>
            <a:r>
              <a:rPr lang="pt-PT" sz="1800" b="1" dirty="0">
                <a:solidFill>
                  <a:schemeClr val="tx2"/>
                </a:solidFill>
              </a:rPr>
              <a:t>aquisições intracomunitárias de meios de transporte novos</a:t>
            </a:r>
          </a:p>
        </p:txBody>
      </p:sp>
      <p:sp>
        <p:nvSpPr>
          <p:cNvPr id="14344" name="Rectangle 11"/>
          <p:cNvSpPr>
            <a:spLocks noChangeArrowheads="1"/>
          </p:cNvSpPr>
          <p:nvPr/>
        </p:nvSpPr>
        <p:spPr bwMode="auto">
          <a:xfrm>
            <a:off x="3429000" y="5141161"/>
            <a:ext cx="5391472" cy="16731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72000" tIns="36000" rIns="36000" bIns="36000" anchor="ctr">
            <a:spAutoFit/>
          </a:bodyPr>
          <a:lstStyle/>
          <a:p>
            <a:pPr algn="l">
              <a:buFontTx/>
              <a:buChar char="-"/>
            </a:pPr>
            <a:r>
              <a:rPr lang="pt-PT" dirty="0"/>
              <a:t> </a:t>
            </a:r>
            <a:r>
              <a:rPr lang="pt-PT" sz="2000" dirty="0"/>
              <a:t>Pessoas singulares ou colectivas que ocasionalmente efectuem </a:t>
            </a:r>
            <a:r>
              <a:rPr lang="pt-PT" sz="2000" b="1" dirty="0"/>
              <a:t>transmissões de meios de transporte novos</a:t>
            </a:r>
            <a:r>
              <a:rPr lang="pt-PT" sz="2000" dirty="0"/>
              <a:t>, expedidos ou transportados a partir do T. N. com destino a adquirente estabelecido ou domiciliado noutro E. M. </a:t>
            </a:r>
          </a:p>
        </p:txBody>
      </p:sp>
      <p:sp>
        <p:nvSpPr>
          <p:cNvPr id="1042448" name="Text Box 16"/>
          <p:cNvSpPr txBox="1">
            <a:spLocks noChangeArrowheads="1"/>
          </p:cNvSpPr>
          <p:nvPr/>
        </p:nvSpPr>
        <p:spPr bwMode="auto">
          <a:xfrm>
            <a:off x="611560" y="159937"/>
            <a:ext cx="7920880" cy="62786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square" lIns="72000" rIns="72000" anchor="ctr" anchorCtr="1">
            <a:spAutoFit/>
          </a:bodyPr>
          <a:lstStyle/>
          <a:p>
            <a:pPr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PESSOAL OU </a:t>
            </a:r>
            <a:r>
              <a:rPr lang="pt-P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SUBJECTIVA – </a:t>
            </a:r>
            <a:r>
              <a:rPr lang="pt-PT" sz="2400" b="1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Art.º</a:t>
            </a:r>
            <a:r>
              <a:rPr lang="pt-PT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2.º</a:t>
            </a:r>
            <a:endParaRPr lang="pt-PT" sz="2400" b="1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endParaRPr lang="pt-PT" sz="7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331640" y="1052736"/>
            <a:ext cx="6768752" cy="947514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63500" dir="3187806" algn="ctr" rotWithShape="0">
              <a:srgbClr val="000000"/>
            </a:outerShdw>
          </a:effectLst>
        </p:spPr>
        <p:txBody>
          <a:bodyPr/>
          <a:lstStyle/>
          <a:p>
            <a:pPr algn="ctr">
              <a:defRPr/>
            </a:pPr>
            <a:r>
              <a:rPr lang="pt-PT" b="1" dirty="0"/>
              <a:t>TRANSMISSÕES DE BENS</a:t>
            </a:r>
          </a:p>
          <a:p>
            <a:pPr algn="ctr">
              <a:defRPr/>
            </a:pPr>
            <a:r>
              <a:rPr lang="pt-PT" b="1" dirty="0"/>
              <a:t> (</a:t>
            </a:r>
            <a:r>
              <a:rPr lang="pt-PT" b="1" dirty="0" err="1"/>
              <a:t>Art.º</a:t>
            </a:r>
            <a:r>
              <a:rPr lang="pt-PT" b="1" dirty="0"/>
              <a:t> 3.º)</a:t>
            </a:r>
            <a:endParaRPr lang="pt-PT" dirty="0"/>
          </a:p>
        </p:txBody>
      </p:sp>
      <p:sp>
        <p:nvSpPr>
          <p:cNvPr id="15363" name="Rectangle 5"/>
          <p:cNvSpPr>
            <a:spLocks noChangeArrowheads="1"/>
          </p:cNvSpPr>
          <p:nvPr/>
        </p:nvSpPr>
        <p:spPr bwMode="auto">
          <a:xfrm>
            <a:off x="755650" y="2276872"/>
            <a:ext cx="8159750" cy="861774"/>
          </a:xfrm>
          <a:prstGeom prst="rect">
            <a:avLst/>
          </a:prstGeom>
          <a:solidFill>
            <a:schemeClr val="bg1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square" lIns="18000" rIns="18000">
            <a:spAutoFit/>
          </a:bodyPr>
          <a:lstStyle/>
          <a:p>
            <a:pPr algn="l">
              <a:lnSpc>
                <a:spcPct val="125000"/>
              </a:lnSpc>
              <a:buClr>
                <a:srgbClr val="FF3300"/>
              </a:buClr>
            </a:pPr>
            <a:r>
              <a:rPr lang="pt-PT" sz="2000" b="1" dirty="0"/>
              <a:t>Transferência onerosa de bens corpóreos</a:t>
            </a:r>
          </a:p>
          <a:p>
            <a:pPr algn="l">
              <a:lnSpc>
                <a:spcPct val="125000"/>
              </a:lnSpc>
              <a:buClr>
                <a:srgbClr val="FF3300"/>
              </a:buClr>
            </a:pPr>
            <a:r>
              <a:rPr lang="pt-PT" sz="2000" b="1" dirty="0"/>
              <a:t>por forma correspondente ao exercício do direito de propriedade</a:t>
            </a:r>
          </a:p>
        </p:txBody>
      </p:sp>
      <p:sp>
        <p:nvSpPr>
          <p:cNvPr id="15364" name="Rectangle 6"/>
          <p:cNvSpPr>
            <a:spLocks noChangeArrowheads="1"/>
          </p:cNvSpPr>
          <p:nvPr/>
        </p:nvSpPr>
        <p:spPr bwMode="auto">
          <a:xfrm>
            <a:off x="683568" y="3436572"/>
            <a:ext cx="7848872" cy="84214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36000" tIns="36000" rIns="36000" bIns="36000" anchor="ctr">
            <a:spAutoFit/>
          </a:bodyPr>
          <a:lstStyle/>
          <a:p>
            <a:pPr algn="ctr">
              <a:lnSpc>
                <a:spcPct val="125000"/>
              </a:lnSpc>
            </a:pPr>
            <a:r>
              <a:rPr lang="pt-PT" b="1" dirty="0"/>
              <a:t>Energia eléctrica, gás, calor, frio e similares </a:t>
            </a:r>
          </a:p>
          <a:p>
            <a:pPr algn="ctr">
              <a:lnSpc>
                <a:spcPct val="125000"/>
              </a:lnSpc>
            </a:pPr>
            <a:r>
              <a:rPr lang="pt-PT" sz="1600" dirty="0"/>
              <a:t>São assimilados para efeitos de IVA a</a:t>
            </a:r>
            <a:r>
              <a:rPr lang="pt-PT" sz="1600" b="1" dirty="0"/>
              <a:t> bens corpóreos</a:t>
            </a:r>
          </a:p>
        </p:txBody>
      </p:sp>
      <p:sp>
        <p:nvSpPr>
          <p:cNvPr id="15365" name="Rectangle 13"/>
          <p:cNvSpPr>
            <a:spLocks noChangeArrowheads="1"/>
          </p:cNvSpPr>
          <p:nvPr/>
        </p:nvSpPr>
        <p:spPr bwMode="auto">
          <a:xfrm>
            <a:off x="1403648" y="4878010"/>
            <a:ext cx="6811665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b="1" dirty="0"/>
              <a:t>Há operações gratuitas assimiladas,</a:t>
            </a:r>
          </a:p>
          <a:p>
            <a:pPr algn="ctr"/>
            <a:r>
              <a:rPr lang="pt-PT" b="1" dirty="0"/>
              <a:t> para efeitos de IVA, a operações onerosas</a:t>
            </a:r>
          </a:p>
        </p:txBody>
      </p:sp>
      <p:sp>
        <p:nvSpPr>
          <p:cNvPr id="8" name="Text Box 13"/>
          <p:cNvSpPr txBox="1">
            <a:spLocks noChangeArrowheads="1"/>
          </p:cNvSpPr>
          <p:nvPr/>
        </p:nvSpPr>
        <p:spPr bwMode="auto">
          <a:xfrm>
            <a:off x="785813" y="314325"/>
            <a:ext cx="7786687" cy="4048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 – O QUE ESTÁ SUJEITO A IMPOSTO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3" name="Rectangle 3"/>
          <p:cNvSpPr>
            <a:spLocks noChangeArrowheads="1"/>
          </p:cNvSpPr>
          <p:nvPr/>
        </p:nvSpPr>
        <p:spPr bwMode="auto">
          <a:xfrm>
            <a:off x="395288" y="1125538"/>
            <a:ext cx="2736552" cy="1367358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dist="63500" dir="3187806" algn="ctr" rotWithShape="0">
              <a:srgbClr val="000000"/>
            </a:outerShdw>
          </a:effectLst>
        </p:spPr>
        <p:txBody>
          <a:bodyPr/>
          <a:lstStyle/>
          <a:p>
            <a:pPr algn="ctr">
              <a:defRPr/>
            </a:pPr>
            <a:r>
              <a:rPr lang="pt-PT" b="1" dirty="0">
                <a:solidFill>
                  <a:schemeClr val="tx2"/>
                </a:solidFill>
              </a:rPr>
              <a:t>TRANSMISSÕES DE BENS </a:t>
            </a:r>
          </a:p>
          <a:p>
            <a:pPr algn="ctr">
              <a:defRPr/>
            </a:pPr>
            <a:r>
              <a:rPr lang="pt-PT" b="1" dirty="0">
                <a:solidFill>
                  <a:schemeClr val="tx2"/>
                </a:solidFill>
              </a:rPr>
              <a:t>(</a:t>
            </a:r>
            <a:r>
              <a:rPr lang="pt-PT" b="1" dirty="0" err="1">
                <a:solidFill>
                  <a:schemeClr val="tx2"/>
                </a:solidFill>
              </a:rPr>
              <a:t>Art.º</a:t>
            </a:r>
            <a:r>
              <a:rPr lang="pt-PT" b="1" dirty="0">
                <a:solidFill>
                  <a:schemeClr val="tx2"/>
                </a:solidFill>
              </a:rPr>
              <a:t> 3.º)</a:t>
            </a:r>
            <a:endParaRPr lang="pt-PT" dirty="0">
              <a:solidFill>
                <a:schemeClr val="tx2"/>
              </a:solidFill>
            </a:endParaRPr>
          </a:p>
        </p:txBody>
      </p:sp>
      <p:sp>
        <p:nvSpPr>
          <p:cNvPr id="122884" name="Rectangle 4"/>
          <p:cNvSpPr>
            <a:spLocks noChangeArrowheads="1"/>
          </p:cNvSpPr>
          <p:nvPr/>
        </p:nvSpPr>
        <p:spPr bwMode="auto">
          <a:xfrm>
            <a:off x="395536" y="3068960"/>
            <a:ext cx="2592139" cy="1080121"/>
          </a:xfrm>
          <a:prstGeom prst="rect">
            <a:avLst/>
          </a:prstGeom>
          <a:solidFill>
            <a:schemeClr val="accent2">
              <a:lumMod val="75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63500" dir="3187806" algn="ctr" rotWithShape="0">
              <a:srgbClr val="000000"/>
            </a:outerShdw>
          </a:effectLst>
        </p:spPr>
        <p:txBody>
          <a:bodyPr/>
          <a:lstStyle/>
          <a:p>
            <a:pPr algn="ctr">
              <a:defRPr/>
            </a:pPr>
            <a:r>
              <a:rPr lang="pt-PT" b="1" dirty="0">
                <a:solidFill>
                  <a:schemeClr val="tx2"/>
                </a:solidFill>
              </a:rPr>
              <a:t>SITUAÇÕES</a:t>
            </a:r>
            <a:r>
              <a:rPr lang="pt-PT" sz="1600" b="1" dirty="0">
                <a:solidFill>
                  <a:schemeClr val="accent2"/>
                </a:solidFill>
              </a:rPr>
              <a:t> </a:t>
            </a:r>
            <a:r>
              <a:rPr lang="pt-PT" b="1" dirty="0">
                <a:solidFill>
                  <a:schemeClr val="tx2"/>
                </a:solidFill>
              </a:rPr>
              <a:t>ASSIMILADAS</a:t>
            </a:r>
          </a:p>
        </p:txBody>
      </p:sp>
      <p:sp>
        <p:nvSpPr>
          <p:cNvPr id="16388" name="Rectangle 5"/>
          <p:cNvSpPr>
            <a:spLocks noChangeArrowheads="1"/>
          </p:cNvSpPr>
          <p:nvPr/>
        </p:nvSpPr>
        <p:spPr bwMode="auto">
          <a:xfrm>
            <a:off x="4356100" y="836613"/>
            <a:ext cx="4162425" cy="450850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>
            <a:spAutoFit/>
          </a:bodyPr>
          <a:lstStyle/>
          <a:p>
            <a:r>
              <a:rPr lang="pt-PT" sz="1200" b="1" dirty="0"/>
              <a:t>Entrega material de bens em execução de um </a:t>
            </a:r>
            <a:r>
              <a:rPr lang="pt-PT" sz="1200" b="1" dirty="0">
                <a:solidFill>
                  <a:srgbClr val="E52C07"/>
                </a:solidFill>
              </a:rPr>
              <a:t>contrato de </a:t>
            </a:r>
            <a:r>
              <a:rPr lang="pt-PT" sz="1200" b="1" dirty="0" err="1">
                <a:solidFill>
                  <a:srgbClr val="E52C07"/>
                </a:solidFill>
              </a:rPr>
              <a:t>locação-venda</a:t>
            </a:r>
            <a:endParaRPr lang="pt-PT" sz="1200" b="1" dirty="0">
              <a:solidFill>
                <a:srgbClr val="E52C07"/>
              </a:solidFill>
            </a:endParaRPr>
          </a:p>
        </p:txBody>
      </p:sp>
      <p:sp>
        <p:nvSpPr>
          <p:cNvPr id="16389" name="Rectangle 6"/>
          <p:cNvSpPr>
            <a:spLocks noChangeArrowheads="1"/>
          </p:cNvSpPr>
          <p:nvPr/>
        </p:nvSpPr>
        <p:spPr bwMode="auto">
          <a:xfrm>
            <a:off x="4338638" y="1431925"/>
            <a:ext cx="4162425" cy="450850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36000" tIns="36000" rIns="36000" bIns="36000" anchor="ctr" anchorCtr="1">
            <a:spAutoFit/>
          </a:bodyPr>
          <a:lstStyle/>
          <a:p>
            <a:r>
              <a:rPr lang="pt-PT" sz="1200" b="1" dirty="0"/>
              <a:t>Entrega material de bens móveis vendidos com </a:t>
            </a:r>
            <a:r>
              <a:rPr lang="pt-PT" sz="1200" b="1" dirty="0">
                <a:solidFill>
                  <a:srgbClr val="E52C07"/>
                </a:solidFill>
              </a:rPr>
              <a:t>reserva de propriedade</a:t>
            </a:r>
            <a:r>
              <a:rPr lang="pt-PT" sz="1200" b="1" dirty="0"/>
              <a:t> até ao pagamento do preço</a:t>
            </a:r>
          </a:p>
        </p:txBody>
      </p:sp>
      <p:sp>
        <p:nvSpPr>
          <p:cNvPr id="16390" name="Rectangle 7"/>
          <p:cNvSpPr>
            <a:spLocks noChangeArrowheads="1"/>
          </p:cNvSpPr>
          <p:nvPr/>
        </p:nvSpPr>
        <p:spPr bwMode="auto">
          <a:xfrm>
            <a:off x="4338638" y="2008188"/>
            <a:ext cx="4162425" cy="703262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Transferência de bens entre comitente e comissário</a:t>
            </a:r>
            <a:r>
              <a:rPr lang="pt-PT" sz="1200" b="1" dirty="0"/>
              <a:t> por virtude de um contrato de comissão previsto no código comercial e </a:t>
            </a:r>
            <a:r>
              <a:rPr lang="pt-PT" sz="1200" b="1" dirty="0">
                <a:solidFill>
                  <a:srgbClr val="FF3300"/>
                </a:solidFill>
              </a:rPr>
              <a:t>entre consignante e consignatário</a:t>
            </a:r>
            <a:endParaRPr lang="pt-PT" sz="1200" b="1" dirty="0"/>
          </a:p>
        </p:txBody>
      </p:sp>
      <p:sp>
        <p:nvSpPr>
          <p:cNvPr id="16391" name="Rectangle 8"/>
          <p:cNvSpPr>
            <a:spLocks noChangeArrowheads="1"/>
          </p:cNvSpPr>
          <p:nvPr/>
        </p:nvSpPr>
        <p:spPr bwMode="auto">
          <a:xfrm>
            <a:off x="4338638" y="2781300"/>
            <a:ext cx="4162425" cy="485775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36000" anchor="ctr" anchorCtr="1">
            <a:spAutoFit/>
          </a:bodyPr>
          <a:lstStyle/>
          <a:p>
            <a:r>
              <a:rPr lang="pt-PT" sz="1200" b="1" dirty="0"/>
              <a:t>Não devolução ao consignante, no prazo de um ano, dos </a:t>
            </a:r>
            <a:r>
              <a:rPr lang="pt-PT" sz="1200" b="1" dirty="0">
                <a:solidFill>
                  <a:srgbClr val="E52C07"/>
                </a:solidFill>
              </a:rPr>
              <a:t>bens entregues em consignação ao consignatário</a:t>
            </a:r>
          </a:p>
        </p:txBody>
      </p:sp>
      <p:sp>
        <p:nvSpPr>
          <p:cNvPr id="16392" name="Rectangle 9"/>
          <p:cNvSpPr>
            <a:spLocks noChangeArrowheads="1"/>
          </p:cNvSpPr>
          <p:nvPr/>
        </p:nvSpPr>
        <p:spPr bwMode="auto">
          <a:xfrm>
            <a:off x="4356100" y="3356992"/>
            <a:ext cx="4162425" cy="663053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square" lIns="72000" tIns="72000" rIns="72000" bIns="36000">
            <a:spAutoFit/>
          </a:bodyPr>
          <a:lstStyle/>
          <a:p>
            <a:r>
              <a:rPr lang="pt-PT" sz="1200" b="1" dirty="0"/>
              <a:t>Entrega de bens </a:t>
            </a:r>
            <a:r>
              <a:rPr lang="pt-PT" sz="1200" b="1" dirty="0">
                <a:solidFill>
                  <a:srgbClr val="E52C07"/>
                </a:solidFill>
              </a:rPr>
              <a:t>móveis produzidos ou montados sob encomenda</a:t>
            </a:r>
            <a:r>
              <a:rPr lang="pt-PT" sz="1200" b="1" dirty="0">
                <a:solidFill>
                  <a:srgbClr val="8E0000"/>
                </a:solidFill>
              </a:rPr>
              <a:t>, </a:t>
            </a:r>
            <a:r>
              <a:rPr lang="pt-PT" sz="1200" b="1" dirty="0">
                <a:solidFill>
                  <a:schemeClr val="tx2"/>
                </a:solidFill>
              </a:rPr>
              <a:t>quando a </a:t>
            </a:r>
            <a:r>
              <a:rPr lang="pt-PT" sz="1200" b="1" dirty="0">
                <a:solidFill>
                  <a:srgbClr val="E52C07"/>
                </a:solidFill>
              </a:rPr>
              <a:t>TOTALIDADE dos materiais</a:t>
            </a:r>
            <a:r>
              <a:rPr lang="pt-PT" sz="1200" b="1" dirty="0">
                <a:solidFill>
                  <a:schemeClr val="tx2"/>
                </a:solidFill>
              </a:rPr>
              <a:t> seja fornecida pelo produtor ou por quem os montou. </a:t>
            </a:r>
            <a:endParaRPr lang="pt-PT" sz="800" b="1" dirty="0"/>
          </a:p>
        </p:txBody>
      </p:sp>
      <p:sp>
        <p:nvSpPr>
          <p:cNvPr id="16393" name="Rectangle 10"/>
          <p:cNvSpPr>
            <a:spLocks noChangeArrowheads="1"/>
          </p:cNvSpPr>
          <p:nvPr/>
        </p:nvSpPr>
        <p:spPr bwMode="auto">
          <a:xfrm>
            <a:off x="4356100" y="4267200"/>
            <a:ext cx="4175125" cy="885825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E52C07"/>
            </a:solidFill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Afectação permanente dos bens da empresa a fins alheios à mesma, ou sua transmissão gratuita</a:t>
            </a:r>
            <a:r>
              <a:rPr lang="pt-PT" sz="1200" b="1" dirty="0"/>
              <a:t>, quando tenha havido dedução de IVA.  (</a:t>
            </a:r>
            <a:r>
              <a:rPr lang="pt-PT" sz="1200" b="1" dirty="0">
                <a:latin typeface="Times New Roman" pitchFamily="18" charset="0"/>
              </a:rPr>
              <a:t>excluindo-se as  amostras e ofertas de pequeno valor)</a:t>
            </a:r>
          </a:p>
        </p:txBody>
      </p:sp>
      <p:sp>
        <p:nvSpPr>
          <p:cNvPr id="16394" name="Rectangle 11"/>
          <p:cNvSpPr>
            <a:spLocks noChangeArrowheads="1"/>
          </p:cNvSpPr>
          <p:nvPr/>
        </p:nvSpPr>
        <p:spPr bwMode="auto">
          <a:xfrm>
            <a:off x="4356100" y="5300663"/>
            <a:ext cx="4175125" cy="703262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lIns="72000" tIns="72000" rIns="72000" bIns="72000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Afectação permanente de bens a um sector de actividade isento</a:t>
            </a:r>
            <a:r>
              <a:rPr lang="pt-PT" sz="1200" b="1" dirty="0">
                <a:solidFill>
                  <a:srgbClr val="8E0000"/>
                </a:solidFill>
              </a:rPr>
              <a:t>,</a:t>
            </a:r>
            <a:r>
              <a:rPr lang="pt-PT" sz="1200" b="1" dirty="0"/>
              <a:t> quando a sua aquisição tenha conferido direito à dedução</a:t>
            </a:r>
            <a:endParaRPr lang="pt-PT" sz="1200" b="1" dirty="0">
              <a:solidFill>
                <a:srgbClr val="002BB4"/>
              </a:solidFill>
            </a:endParaRPr>
          </a:p>
        </p:txBody>
      </p:sp>
      <p:sp>
        <p:nvSpPr>
          <p:cNvPr id="16395" name="Rectangle 12"/>
          <p:cNvSpPr>
            <a:spLocks noChangeArrowheads="1"/>
          </p:cNvSpPr>
          <p:nvPr/>
        </p:nvSpPr>
        <p:spPr bwMode="auto">
          <a:xfrm>
            <a:off x="4357688" y="6038850"/>
            <a:ext cx="4175125" cy="703263"/>
          </a:xfrm>
          <a:prstGeom prst="rect">
            <a:avLst/>
          </a:prstGeom>
          <a:solidFill>
            <a:schemeClr val="bg1">
              <a:lumMod val="20000"/>
              <a:lumOff val="80000"/>
            </a:schemeClr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lIns="72000" tIns="72000" rIns="72000" bIns="72000" anchor="ctr" anchorCtr="1">
            <a:spAutoFit/>
          </a:bodyPr>
          <a:lstStyle/>
          <a:p>
            <a:r>
              <a:rPr lang="pt-PT" sz="1200" b="1" dirty="0">
                <a:solidFill>
                  <a:srgbClr val="E52C07"/>
                </a:solidFill>
              </a:rPr>
              <a:t>Afectação ao uso da empresa </a:t>
            </a:r>
            <a:r>
              <a:rPr lang="pt-PT" sz="1200" b="1" dirty="0"/>
              <a:t>de bens constantes no nº 1 do </a:t>
            </a:r>
            <a:r>
              <a:rPr lang="pt-PT" sz="1200" b="1" dirty="0" err="1"/>
              <a:t>artº</a:t>
            </a:r>
            <a:r>
              <a:rPr lang="pt-PT" sz="1200" b="1" dirty="0"/>
              <a:t> 21º, quando os mesmos tenham beneficiado do direito à dedução</a:t>
            </a:r>
            <a:endParaRPr lang="pt-PT" sz="1200" b="1" dirty="0">
              <a:solidFill>
                <a:srgbClr val="002BB4"/>
              </a:solidFill>
            </a:endParaRP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785813" y="314325"/>
            <a:ext cx="7786687" cy="40481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lIns="72000" rIns="72000" anchor="ctr" anchorCtr="1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 – O QUE ESTÁ SUJEITO A IMPOSTO</a:t>
            </a:r>
          </a:p>
        </p:txBody>
      </p:sp>
      <p:sp>
        <p:nvSpPr>
          <p:cNvPr id="14" name="Seta para a direita 13"/>
          <p:cNvSpPr/>
          <p:nvPr/>
        </p:nvSpPr>
        <p:spPr bwMode="auto">
          <a:xfrm>
            <a:off x="3059832" y="3140968"/>
            <a:ext cx="1296144" cy="792088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5DBD6D-B371-415D-A97C-A6136AB58BBB}" type="slidenum">
              <a:rPr lang="pt-PT"/>
              <a:pPr>
                <a:defRPr/>
              </a:pPr>
              <a:t>11</a:t>
            </a:fld>
            <a:endParaRPr lang="pt-PT"/>
          </a:p>
        </p:txBody>
      </p:sp>
      <p:sp>
        <p:nvSpPr>
          <p:cNvPr id="612354" name="Rectangle 2"/>
          <p:cNvSpPr>
            <a:spLocks noChangeArrowheads="1"/>
          </p:cNvSpPr>
          <p:nvPr/>
        </p:nvSpPr>
        <p:spPr bwMode="auto">
          <a:xfrm>
            <a:off x="323850" y="1493838"/>
            <a:ext cx="8316913" cy="1176337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AMOSTRAS</a:t>
            </a:r>
            <a:r>
              <a:rPr lang="pt-PT" sz="2000" dirty="0">
                <a:latin typeface="Times New Roman" pitchFamily="18" charset="0"/>
              </a:rPr>
              <a:t> - </a:t>
            </a:r>
            <a:r>
              <a:rPr lang="pt-PT" sz="2000" b="1" dirty="0"/>
              <a:t>bens comercializados e/ou produzidos pela própria empresa</a:t>
            </a:r>
            <a:r>
              <a:rPr lang="pt-PT" sz="2000" dirty="0"/>
              <a:t>, </a:t>
            </a:r>
            <a:r>
              <a:rPr lang="pt-PT" sz="2000" b="1" dirty="0"/>
              <a:t>mas de formato ou tamanho diferente do produto que se pretende “mostrar”.</a:t>
            </a:r>
            <a:r>
              <a:rPr lang="pt-PT" sz="1600" b="1" dirty="0"/>
              <a:t>   </a:t>
            </a:r>
            <a:r>
              <a:rPr lang="pt-PT" sz="1600" dirty="0"/>
              <a:t>Não destinados a posterior comercialização.</a:t>
            </a:r>
          </a:p>
        </p:txBody>
      </p:sp>
      <p:sp>
        <p:nvSpPr>
          <p:cNvPr id="17412" name="Rectangle 3"/>
          <p:cNvSpPr>
            <a:spLocks noChangeArrowheads="1"/>
          </p:cNvSpPr>
          <p:nvPr/>
        </p:nvSpPr>
        <p:spPr bwMode="auto">
          <a:xfrm>
            <a:off x="323850" y="5080000"/>
            <a:ext cx="8280400" cy="1520825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		Não tributadas em IVA:</a:t>
            </a:r>
          </a:p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		</a:t>
            </a:r>
            <a:r>
              <a:rPr lang="pt-PT" sz="2400" b="1" dirty="0">
                <a:latin typeface="Times New Roman" pitchFamily="18" charset="0"/>
              </a:rPr>
              <a:t>as </a:t>
            </a: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AMOSTRAS</a:t>
            </a:r>
            <a:r>
              <a:rPr lang="pt-PT" sz="2400" b="1" dirty="0">
                <a:latin typeface="Times New Roman" pitchFamily="18" charset="0"/>
              </a:rPr>
              <a:t>, qualquer que seja o valor</a:t>
            </a:r>
          </a:p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400" b="1" dirty="0">
                <a:latin typeface="Times New Roman" pitchFamily="18" charset="0"/>
              </a:rPr>
              <a:t>		as </a:t>
            </a: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OFERTAS</a:t>
            </a:r>
            <a:r>
              <a:rPr lang="pt-PT" sz="2400" b="1" dirty="0">
                <a:latin typeface="Times New Roman" pitchFamily="18" charset="0"/>
              </a:rPr>
              <a:t>, até àqueles limites</a:t>
            </a:r>
          </a:p>
          <a:p>
            <a:pPr algn="l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tabLst>
                <a:tab pos="228600" algn="l"/>
              </a:tabLst>
            </a:pPr>
            <a:r>
              <a:rPr lang="pt-PT" sz="2000" i="1" dirty="0">
                <a:latin typeface="Times New Roman" pitchFamily="18" charset="0"/>
              </a:rPr>
              <a:t>O valor considerado será o preço de compra ou o preço de custo</a:t>
            </a:r>
          </a:p>
        </p:txBody>
      </p:sp>
      <p:sp>
        <p:nvSpPr>
          <p:cNvPr id="612356" name="Rectangle 4"/>
          <p:cNvSpPr>
            <a:spLocks noChangeArrowheads="1"/>
          </p:cNvSpPr>
          <p:nvPr/>
        </p:nvSpPr>
        <p:spPr bwMode="auto">
          <a:xfrm>
            <a:off x="358775" y="712788"/>
            <a:ext cx="8251825" cy="506412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10000"/>
              </a:lnSpc>
              <a:spcBef>
                <a:spcPct val="10000"/>
              </a:spcBef>
              <a:defRPr/>
            </a:pP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Amostras e Ofertas    </a:t>
            </a:r>
            <a:r>
              <a:rPr lang="pt-PT" b="1" dirty="0">
                <a:latin typeface="Times New Roman" pitchFamily="18" charset="0"/>
              </a:rPr>
              <a:t>alínea f) , nº 3  e nº7 do </a:t>
            </a:r>
            <a:r>
              <a:rPr lang="pt-PT" b="1" dirty="0" err="1">
                <a:latin typeface="Times New Roman" pitchFamily="18" charset="0"/>
              </a:rPr>
              <a:t>artº</a:t>
            </a:r>
            <a:r>
              <a:rPr lang="pt-PT" b="1" dirty="0">
                <a:latin typeface="Times New Roman" pitchFamily="18" charset="0"/>
              </a:rPr>
              <a:t> 3º do CIVA</a:t>
            </a:r>
          </a:p>
        </p:txBody>
      </p:sp>
      <p:sp>
        <p:nvSpPr>
          <p:cNvPr id="612358" name="Rectangle 6"/>
          <p:cNvSpPr>
            <a:spLocks noChangeArrowheads="1"/>
          </p:cNvSpPr>
          <p:nvPr/>
        </p:nvSpPr>
        <p:spPr bwMode="auto">
          <a:xfrm>
            <a:off x="395288" y="2924175"/>
            <a:ext cx="8280400" cy="1689100"/>
          </a:xfrm>
          <a:prstGeom prst="rect">
            <a:avLst/>
          </a:prstGeom>
          <a:noFill/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>
              <a:defRPr/>
            </a:pP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OFERTAS</a:t>
            </a:r>
            <a:r>
              <a:rPr lang="pt-PT" sz="2400" b="1" dirty="0">
                <a:solidFill>
                  <a:schemeClr val="tx2">
                    <a:lumMod val="90000"/>
                    <a:lumOff val="10000"/>
                  </a:schemeClr>
                </a:solidFill>
                <a:latin typeface="Times New Roman" pitchFamily="18" charset="0"/>
              </a:rPr>
              <a:t> de pequeno valor</a:t>
            </a:r>
          </a:p>
          <a:p>
            <a:pPr algn="l">
              <a:defRPr/>
            </a:pPr>
            <a:r>
              <a:rPr lang="pt-PT" sz="2400" b="1" dirty="0">
                <a:solidFill>
                  <a:srgbClr val="FF3300"/>
                </a:solidFill>
                <a:latin typeface="Times New Roman" pitchFamily="18" charset="0"/>
              </a:rPr>
              <a:t>São consideradas de pequeno valor quando</a:t>
            </a:r>
            <a:r>
              <a:rPr lang="pt-PT" sz="2000" b="1" dirty="0">
                <a:latin typeface="Times New Roman" pitchFamily="18" charset="0"/>
              </a:rPr>
              <a:t>:</a:t>
            </a:r>
          </a:p>
          <a:p>
            <a:pPr algn="l">
              <a:defRPr/>
            </a:pPr>
            <a:r>
              <a:rPr lang="pt-PT" sz="2000" dirty="0">
                <a:latin typeface="Times New Roman" pitchFamily="18" charset="0"/>
              </a:rPr>
              <a:t> </a:t>
            </a:r>
            <a:r>
              <a:rPr lang="pt-PT" sz="2400" b="1" dirty="0">
                <a:latin typeface="Times New Roman" pitchFamily="18" charset="0"/>
              </a:rPr>
              <a:t>Valor unitário </a:t>
            </a:r>
            <a:r>
              <a:rPr lang="pt-PT" sz="2800" b="1" dirty="0">
                <a:latin typeface="Times New Roman" pitchFamily="18" charset="0"/>
              </a:rPr>
              <a:t> </a:t>
            </a:r>
            <a:r>
              <a:rPr lang="pt-PT" sz="2800" b="1" dirty="0">
                <a:latin typeface="Times New Roman" pitchFamily="18" charset="0"/>
                <a:cs typeface="Times New Roman" pitchFamily="18" charset="0"/>
              </a:rPr>
              <a:t>≤</a:t>
            </a:r>
            <a:r>
              <a:rPr lang="pt-PT" sz="2400" b="1" dirty="0">
                <a:latin typeface="Times New Roman" pitchFamily="18" charset="0"/>
              </a:rPr>
              <a:t>  50 € </a:t>
            </a:r>
          </a:p>
          <a:p>
            <a:pPr algn="l">
              <a:defRPr/>
            </a:pPr>
            <a:r>
              <a:rPr lang="pt-PT" sz="2400" dirty="0">
                <a:latin typeface="Times New Roman" pitchFamily="18" charset="0"/>
              </a:rPr>
              <a:t> </a:t>
            </a:r>
            <a:r>
              <a:rPr lang="pt-PT" sz="2400" b="1" dirty="0">
                <a:latin typeface="Times New Roman" pitchFamily="18" charset="0"/>
              </a:rPr>
              <a:t>Valor anual global  </a:t>
            </a:r>
            <a:r>
              <a:rPr lang="pt-PT" sz="2800" b="1" dirty="0">
                <a:latin typeface="Times New Roman" pitchFamily="18" charset="0"/>
              </a:rPr>
              <a:t>≤</a:t>
            </a:r>
            <a:r>
              <a:rPr lang="pt-PT" dirty="0">
                <a:latin typeface="Times New Roman" pitchFamily="18" charset="0"/>
              </a:rPr>
              <a:t> </a:t>
            </a:r>
            <a:r>
              <a:rPr lang="pt-PT" dirty="0"/>
              <a:t> </a:t>
            </a:r>
            <a:r>
              <a:rPr lang="pt-PT" sz="2400" b="1" dirty="0" smtClean="0">
                <a:latin typeface="Times New Roman" pitchFamily="18" charset="0"/>
              </a:rPr>
              <a:t>5 %o </a:t>
            </a:r>
            <a:r>
              <a:rPr lang="pt-PT" sz="2400" b="1" dirty="0">
                <a:latin typeface="Times New Roman" pitchFamily="18" charset="0"/>
              </a:rPr>
              <a:t>do V. Negócios ano anterior</a:t>
            </a:r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66675"/>
            <a:ext cx="8229600" cy="4667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</a:t>
            </a:r>
            <a:r>
              <a:rPr lang="pt-PT" sz="2400" b="1" dirty="0">
                <a:solidFill>
                  <a:schemeClr val="tx2"/>
                </a:solidFill>
              </a:rPr>
              <a:t> – ART.º</a:t>
            </a:r>
            <a:r>
              <a:rPr lang="pt-PT" sz="2000" dirty="0">
                <a:solidFill>
                  <a:schemeClr val="tx2"/>
                </a:solidFill>
              </a:rPr>
              <a:t> </a:t>
            </a:r>
            <a:r>
              <a:rPr lang="pt-PT" sz="2400" b="1" dirty="0">
                <a:solidFill>
                  <a:schemeClr val="tx2"/>
                </a:solidFill>
              </a:rPr>
              <a:t>3.º, n.º 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C026606-8CDD-4D88-9F0A-2DEE7C7A0250}" type="slidenum">
              <a:rPr lang="pt-PT"/>
              <a:pPr>
                <a:defRPr/>
              </a:pPr>
              <a:t>12</a:t>
            </a:fld>
            <a:endParaRPr lang="pt-PT"/>
          </a:p>
        </p:txBody>
      </p:sp>
      <p:sp>
        <p:nvSpPr>
          <p:cNvPr id="133122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eaLnBrk="0" hangingPunct="0">
              <a:spcBef>
                <a:spcPct val="50000"/>
              </a:spcBef>
              <a:defRPr/>
            </a:pPr>
            <a:endParaRPr lang="pt-PT" sz="2200" dirty="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Incidência Real</a:t>
            </a:r>
            <a:r>
              <a:rPr lang="pt-PT" sz="2400" b="1" dirty="0">
                <a:solidFill>
                  <a:schemeClr val="tx2"/>
                </a:solidFill>
              </a:rPr>
              <a:t> – ART.º </a:t>
            </a:r>
            <a:r>
              <a:rPr lang="pt-PT" sz="2400" dirty="0">
                <a:solidFill>
                  <a:schemeClr val="tx2"/>
                </a:solidFill>
              </a:rPr>
              <a:t> 4.º</a:t>
            </a:r>
            <a:endParaRPr lang="pt-PT" sz="2400" b="1" dirty="0">
              <a:solidFill>
                <a:schemeClr val="tx2"/>
              </a:solidFill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323528" y="908721"/>
            <a:ext cx="8424936" cy="59492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pt-PT" dirty="0" smtClean="0"/>
              <a:t>Consideram-se ainda </a:t>
            </a:r>
            <a:r>
              <a:rPr lang="pt-PT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prestações de serviços a título oneroso</a:t>
            </a:r>
            <a:r>
              <a:rPr lang="pt-PT" b="1" dirty="0" smtClean="0"/>
              <a:t> (</a:t>
            </a:r>
            <a:r>
              <a:rPr lang="pt-PT" dirty="0" smtClean="0"/>
              <a:t>n.º 2):</a:t>
            </a:r>
          </a:p>
          <a:p>
            <a:pPr>
              <a:defRPr/>
            </a:pPr>
            <a:endParaRPr lang="pt-PT" dirty="0" smtClean="0"/>
          </a:p>
          <a:p>
            <a:pPr>
              <a:defRPr/>
            </a:pPr>
            <a:r>
              <a:rPr lang="pt-PT" dirty="0" smtClean="0"/>
              <a:t>b) Prestações de serviço efectuadas a título gratuito efectuadas pela própria empresa…a fins alheios à mesma.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b="1" dirty="0" smtClean="0"/>
              <a:t>c) </a:t>
            </a:r>
            <a:r>
              <a:rPr lang="pt-PT" dirty="0" smtClean="0"/>
              <a:t>A entrega de bens móveis produzidos ou montados sob encomenda, com materiais que o </a:t>
            </a:r>
            <a:r>
              <a:rPr lang="pt-PT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dono da obra (cliente)</a:t>
            </a:r>
            <a:r>
              <a:rPr lang="pt-PT" dirty="0" smtClean="0"/>
              <a:t> tenha fornecido para o efeito, </a:t>
            </a:r>
            <a:r>
              <a:rPr lang="pt-PT" i="1" dirty="0" smtClean="0"/>
              <a:t>quer o empreiteiro tenha fornecido, ou não, uma parte dos produtos utilizados</a:t>
            </a:r>
            <a:r>
              <a:rPr lang="pt-PT" dirty="0" smtClean="0"/>
              <a:t>.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dirty="0" smtClean="0"/>
              <a:t>São equiparadas a </a:t>
            </a:r>
            <a:r>
              <a:rPr lang="pt-PT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prestações de serviços (n.º 3)</a:t>
            </a:r>
            <a:r>
              <a:rPr lang="pt-PT" dirty="0" smtClean="0"/>
              <a:t>: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dirty="0" smtClean="0"/>
              <a:t>A </a:t>
            </a:r>
            <a:r>
              <a:rPr lang="pt-PT" b="1" u="sng" dirty="0" smtClean="0"/>
              <a:t>cedência temporária ou definitiva de um jogador</a:t>
            </a:r>
            <a:r>
              <a:rPr lang="pt-PT" dirty="0" smtClean="0"/>
              <a:t>, acordada entre os clubes com o consentimento do desportista.</a:t>
            </a:r>
          </a:p>
          <a:p>
            <a:pPr algn="just">
              <a:spcBef>
                <a:spcPct val="50000"/>
              </a:spcBef>
              <a:defRPr/>
            </a:pPr>
            <a:r>
              <a:rPr lang="pt-PT" dirty="0" smtClean="0"/>
              <a:t>Quando a </a:t>
            </a:r>
            <a:r>
              <a:rPr lang="pt-PT" b="1" u="sng" dirty="0" smtClean="0"/>
              <a:t>prestação de serviço</a:t>
            </a:r>
            <a:r>
              <a:rPr lang="pt-PT" dirty="0" smtClean="0"/>
              <a:t> for </a:t>
            </a:r>
            <a:r>
              <a:rPr lang="pt-PT" b="1" u="sng" dirty="0" smtClean="0"/>
              <a:t>efectuada por intervenção de um mandatário agindo em nome próprio</a:t>
            </a:r>
            <a:r>
              <a:rPr lang="pt-PT" dirty="0" smtClean="0"/>
              <a:t>, este será, sucessivamente, adquirente e prestador do serviço (n.º 4).</a:t>
            </a:r>
            <a:endParaRPr lang="pt-P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2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FBBFF9-7A0A-4C6B-AEB5-1D9C3FFEDA88}" type="slidenum">
              <a:rPr lang="pt-PT"/>
              <a:pPr>
                <a:defRPr/>
              </a:pPr>
              <a:t>13</a:t>
            </a:fld>
            <a:endParaRPr lang="pt-PT"/>
          </a:p>
        </p:txBody>
      </p:sp>
      <p:sp>
        <p:nvSpPr>
          <p:cNvPr id="19459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IMPORTAÇÕES</a:t>
            </a:r>
            <a:r>
              <a:rPr lang="pt-PT" sz="2400" b="1" dirty="0">
                <a:solidFill>
                  <a:schemeClr val="tx2"/>
                </a:solidFill>
              </a:rPr>
              <a:t> </a:t>
            </a: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– ART.º  5.º</a:t>
            </a:r>
          </a:p>
        </p:txBody>
      </p:sp>
      <p:sp>
        <p:nvSpPr>
          <p:cNvPr id="6" name="Fluxograma: Processo 5"/>
          <p:cNvSpPr/>
          <p:nvPr/>
        </p:nvSpPr>
        <p:spPr>
          <a:xfrm>
            <a:off x="1928813" y="1357313"/>
            <a:ext cx="4572000" cy="1357312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dirty="0">
                <a:solidFill>
                  <a:schemeClr val="tx1"/>
                </a:solidFill>
              </a:rPr>
              <a:t>Entrada de bens em Território Nacional, com origem em países ou territórios terceiros </a:t>
            </a:r>
          </a:p>
        </p:txBody>
      </p:sp>
      <p:sp>
        <p:nvSpPr>
          <p:cNvPr id="7" name="Fluxograma: Processo 6"/>
          <p:cNvSpPr/>
          <p:nvPr/>
        </p:nvSpPr>
        <p:spPr>
          <a:xfrm>
            <a:off x="1000125" y="3214688"/>
            <a:ext cx="3000375" cy="1071562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sz="2000" dirty="0">
                <a:solidFill>
                  <a:schemeClr val="tx1"/>
                </a:solidFill>
              </a:rPr>
              <a:t>O IVA é liquidado na Alfândega, aquando da entrada dos bens em T.N</a:t>
            </a:r>
          </a:p>
        </p:txBody>
      </p:sp>
      <p:sp>
        <p:nvSpPr>
          <p:cNvPr id="9" name="Fluxograma: Processo 8"/>
          <p:cNvSpPr/>
          <p:nvPr/>
        </p:nvSpPr>
        <p:spPr>
          <a:xfrm>
            <a:off x="4857750" y="3214688"/>
            <a:ext cx="2857500" cy="1071562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pt-PT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pt-PT" sz="2000" dirty="0">
                <a:solidFill>
                  <a:schemeClr val="tx1"/>
                </a:solidFill>
              </a:rPr>
              <a:t>O direito à dedução do imposto nasce com o seu pagamento </a:t>
            </a:r>
          </a:p>
          <a:p>
            <a:pPr algn="ctr">
              <a:defRPr/>
            </a:pP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0" name="Fluxograma: Processo 9"/>
          <p:cNvSpPr/>
          <p:nvPr/>
        </p:nvSpPr>
        <p:spPr>
          <a:xfrm>
            <a:off x="857250" y="4714875"/>
            <a:ext cx="7215188" cy="1428750"/>
          </a:xfrm>
          <a:prstGeom prst="flowChartProcess">
            <a:avLst/>
          </a:prstGeom>
          <a:noFill/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sz="2000" dirty="0">
                <a:solidFill>
                  <a:schemeClr val="tx1"/>
                </a:solidFill>
              </a:rPr>
              <a:t>Se o desalfandegamento ocorrer noutro EM da EU o imposto é devido em Portugal, já que os bens se destinam a ser enviados e consumidos noutro Estado-membro, sendo assimilado a uma aquisição intracomunitária de bens</a:t>
            </a:r>
          </a:p>
        </p:txBody>
      </p:sp>
      <p:cxnSp>
        <p:nvCxnSpPr>
          <p:cNvPr id="12" name="Conexão recta unidireccional 11"/>
          <p:cNvCxnSpPr/>
          <p:nvPr/>
        </p:nvCxnSpPr>
        <p:spPr>
          <a:xfrm rot="5400000">
            <a:off x="2750344" y="2750344"/>
            <a:ext cx="500063" cy="428625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xão recta unidireccional 13"/>
          <p:cNvCxnSpPr/>
          <p:nvPr/>
        </p:nvCxnSpPr>
        <p:spPr>
          <a:xfrm rot="16200000" flipH="1">
            <a:off x="5364088" y="2708921"/>
            <a:ext cx="500063" cy="500062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Conexão recta unidireccional 17"/>
          <p:cNvCxnSpPr/>
          <p:nvPr/>
        </p:nvCxnSpPr>
        <p:spPr>
          <a:xfrm rot="5400000">
            <a:off x="3429794" y="3642519"/>
            <a:ext cx="1857375" cy="1587"/>
          </a:xfrm>
          <a:prstGeom prst="straightConnector1">
            <a:avLst/>
          </a:prstGeom>
          <a:ln>
            <a:solidFill>
              <a:schemeClr val="bg2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1E70D8-DE71-4A8A-AB79-2AE695829F29}" type="slidenum">
              <a:rPr lang="pt-PT"/>
              <a:pPr>
                <a:defRPr/>
              </a:pPr>
              <a:t>14</a:t>
            </a:fld>
            <a:endParaRPr lang="pt-PT"/>
          </a:p>
        </p:txBody>
      </p:sp>
      <p:sp>
        <p:nvSpPr>
          <p:cNvPr id="20483" name="Rectangle 1026"/>
          <p:cNvSpPr>
            <a:spLocks noChangeArrowheads="1"/>
          </p:cNvSpPr>
          <p:nvPr/>
        </p:nvSpPr>
        <p:spPr bwMode="auto">
          <a:xfrm>
            <a:off x="161925" y="1000125"/>
            <a:ext cx="8816975" cy="5597525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/>
          <a:lstStyle/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  <a:p>
            <a:pPr algn="ctr" eaLnBrk="0" hangingPunct="0">
              <a:spcBef>
                <a:spcPct val="50000"/>
              </a:spcBef>
            </a:pPr>
            <a:endParaRPr lang="pt-PT" sz="2200"/>
          </a:p>
        </p:txBody>
      </p:sp>
      <p:sp>
        <p:nvSpPr>
          <p:cNvPr id="612361" name="Rectangle 9"/>
          <p:cNvSpPr>
            <a:spLocks noChangeArrowheads="1"/>
          </p:cNvSpPr>
          <p:nvPr/>
        </p:nvSpPr>
        <p:spPr bwMode="auto">
          <a:xfrm>
            <a:off x="457200" y="357188"/>
            <a:ext cx="8229600" cy="46196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OPERAÇÕES INTRACOMUNITÁRIAS - RITI</a:t>
            </a:r>
          </a:p>
        </p:txBody>
      </p:sp>
      <p:sp>
        <p:nvSpPr>
          <p:cNvPr id="6" name="Fluxograma: Processo 5"/>
          <p:cNvSpPr/>
          <p:nvPr/>
        </p:nvSpPr>
        <p:spPr>
          <a:xfrm>
            <a:off x="1691680" y="1124744"/>
            <a:ext cx="5184575" cy="732631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pt-PT" sz="2200" dirty="0">
                <a:solidFill>
                  <a:schemeClr val="tx1"/>
                </a:solidFill>
              </a:rPr>
              <a:t>AQUISIÇÕES INTRACOMUNITÁRIAS </a:t>
            </a:r>
          </a:p>
        </p:txBody>
      </p:sp>
      <p:sp>
        <p:nvSpPr>
          <p:cNvPr id="7" name="Fluxograma: Processo 6"/>
          <p:cNvSpPr/>
          <p:nvPr/>
        </p:nvSpPr>
        <p:spPr>
          <a:xfrm>
            <a:off x="714375" y="3429000"/>
            <a:ext cx="7715250" cy="1143000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PT" sz="2000" b="1" dirty="0">
                <a:solidFill>
                  <a:schemeClr val="tx1"/>
                </a:solidFill>
              </a:rPr>
              <a:t>Sujeitos Passivos Regime normal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Regra Geral: Tributação no destino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Excepção: Tributação na origem (regime da margem)</a:t>
            </a:r>
          </a:p>
          <a:p>
            <a:pPr algn="just">
              <a:defRPr/>
            </a:pPr>
            <a:endParaRPr lang="pt-PT" sz="2000" dirty="0">
              <a:solidFill>
                <a:schemeClr val="tx1"/>
              </a:solidFill>
            </a:endParaRPr>
          </a:p>
        </p:txBody>
      </p:sp>
      <p:sp>
        <p:nvSpPr>
          <p:cNvPr id="17" name="Fluxograma: Processo 16"/>
          <p:cNvSpPr/>
          <p:nvPr/>
        </p:nvSpPr>
        <p:spPr>
          <a:xfrm>
            <a:off x="714375" y="4786313"/>
            <a:ext cx="7715250" cy="1785937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r>
              <a:rPr lang="pt-PT" sz="2000" b="1" dirty="0">
                <a:solidFill>
                  <a:schemeClr val="tx1"/>
                </a:solidFill>
              </a:rPr>
              <a:t>Sujeitos Passivos Isentos, Estado ou outras de direito público 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Regra Geral: Tributação no destino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Excepção: Tributação na origem (aquisições anuais nos EM de montantes inferiores a 10.000€, com direito a opção) </a:t>
            </a:r>
            <a:r>
              <a:rPr lang="pt-PT" sz="2000" dirty="0" smtClean="0">
                <a:solidFill>
                  <a:schemeClr val="tx1"/>
                </a:solidFill>
              </a:rPr>
              <a:t>art.º </a:t>
            </a:r>
            <a:r>
              <a:rPr lang="pt-PT" sz="2000" dirty="0">
                <a:solidFill>
                  <a:schemeClr val="tx1"/>
                </a:solidFill>
              </a:rPr>
              <a:t>5.º do </a:t>
            </a:r>
            <a:r>
              <a:rPr lang="pt-PT" sz="2000" dirty="0" smtClean="0">
                <a:solidFill>
                  <a:schemeClr val="tx1"/>
                </a:solidFill>
              </a:rPr>
              <a:t>RITI</a:t>
            </a:r>
            <a:endParaRPr lang="pt-PT" sz="2000" dirty="0">
              <a:solidFill>
                <a:schemeClr val="tx1"/>
              </a:solidFill>
            </a:endParaRPr>
          </a:p>
          <a:p>
            <a:pPr algn="just">
              <a:defRPr/>
            </a:pP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1" name="Fluxograma: Processo 20"/>
          <p:cNvSpPr/>
          <p:nvPr/>
        </p:nvSpPr>
        <p:spPr>
          <a:xfrm>
            <a:off x="714375" y="2071688"/>
            <a:ext cx="7715250" cy="1213296"/>
          </a:xfrm>
          <a:prstGeom prst="flowChartProcess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just">
              <a:defRPr/>
            </a:pPr>
            <a:endParaRPr lang="pt-PT" dirty="0">
              <a:solidFill>
                <a:schemeClr val="tx1"/>
              </a:solidFill>
            </a:endParaRPr>
          </a:p>
          <a:p>
            <a:pPr algn="just">
              <a:defRPr/>
            </a:pPr>
            <a:r>
              <a:rPr lang="pt-PT" sz="2000" b="1" dirty="0">
                <a:solidFill>
                  <a:schemeClr val="tx1"/>
                </a:solidFill>
              </a:rPr>
              <a:t>Particulares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Regra Geral: Tributação na origem</a:t>
            </a:r>
          </a:p>
          <a:p>
            <a:pPr algn="just">
              <a:defRPr/>
            </a:pPr>
            <a:r>
              <a:rPr lang="pt-PT" sz="2000" dirty="0">
                <a:solidFill>
                  <a:schemeClr val="tx1"/>
                </a:solidFill>
              </a:rPr>
              <a:t>Excepção: Tributação no destino (meios de transporte novos e vendas à distância) (</a:t>
            </a:r>
            <a:r>
              <a:rPr lang="pt-PT" sz="2000" dirty="0" err="1">
                <a:solidFill>
                  <a:schemeClr val="tx1"/>
                </a:solidFill>
              </a:rPr>
              <a:t>art.ºs</a:t>
            </a:r>
            <a:r>
              <a:rPr lang="pt-PT" sz="2000" dirty="0">
                <a:solidFill>
                  <a:schemeClr val="tx1"/>
                </a:solidFill>
              </a:rPr>
              <a:t> </a:t>
            </a:r>
            <a:r>
              <a:rPr lang="pt-PT" sz="2000" dirty="0" smtClean="0">
                <a:solidFill>
                  <a:schemeClr val="tx1"/>
                </a:solidFill>
              </a:rPr>
              <a:t>2.º, 10.º e 11.º </a:t>
            </a:r>
            <a:r>
              <a:rPr lang="pt-PT" sz="2000" dirty="0">
                <a:solidFill>
                  <a:schemeClr val="tx1"/>
                </a:solidFill>
              </a:rPr>
              <a:t>do RITI)</a:t>
            </a:r>
          </a:p>
          <a:p>
            <a:pPr algn="just">
              <a:defRPr/>
            </a:pPr>
            <a:endParaRPr lang="pt-PT" sz="2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652463" y="1214438"/>
            <a:ext cx="8491537" cy="5214937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pt-PT" sz="2000" smtClean="0"/>
          </a:p>
          <a:p>
            <a:pPr algn="ctr" eaLnBrk="1" hangingPunct="1">
              <a:buFont typeface="Wingdings" pitchFamily="2" charset="2"/>
              <a:buNone/>
            </a:pPr>
            <a:endParaRPr lang="pt-PT" sz="2000" smtClean="0"/>
          </a:p>
          <a:p>
            <a:pPr algn="ctr" eaLnBrk="1" hangingPunct="1">
              <a:buFont typeface="Wingdings" pitchFamily="2" charset="2"/>
              <a:buNone/>
            </a:pPr>
            <a:endParaRPr lang="pt-PT" sz="2000" smtClean="0"/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Bens situados em TN no momento em que se inicia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 o transporte/expedição   para o adquirente;                  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None/>
            </a:pPr>
            <a:r>
              <a:rPr lang="pt-PT" sz="1800" b="1" smtClean="0"/>
              <a:t>                                                                       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Caso não haja transporte/expedição para o adquirente,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se os bens estiverem  em TN quando são postos à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 disposição do adquirente;</a:t>
            </a:r>
          </a:p>
          <a:p>
            <a:pPr algn="just" eaLnBrk="1" hangingPunct="1">
              <a:buClr>
                <a:schemeClr val="folHlink"/>
              </a:buClr>
            </a:pPr>
            <a:endParaRPr lang="pt-PT" sz="1800" b="1" smtClean="0"/>
          </a:p>
          <a:p>
            <a:pPr algn="just" eaLnBrk="1" hangingPunct="1"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Transmissão feita pelo importador (e subsequentes)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quando efectuada antes da importação;</a:t>
            </a:r>
          </a:p>
          <a:p>
            <a:pPr algn="just" eaLnBrk="1" hangingPunct="1">
              <a:buClr>
                <a:schemeClr val="folHlink"/>
              </a:buClr>
              <a:buFont typeface="Wingdings" pitchFamily="2" charset="2"/>
              <a:buNone/>
            </a:pPr>
            <a:endParaRPr lang="pt-PT" sz="1800" b="1" smtClean="0"/>
          </a:p>
          <a:p>
            <a:pPr algn="just" eaLnBrk="1" hangingPunct="1"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smtClean="0"/>
              <a:t>Transmissões efectuadas a bordo de transportes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intracomunitários de passageiros ( navio, aeronave,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comboio) se o lugar de partida for em TN e o lugar </a:t>
            </a:r>
          </a:p>
          <a:p>
            <a:pPr algn="just" eaLnBrk="1" hangingPunct="1"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smtClean="0"/>
              <a:t>	de chegada noutro EM.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3143250" y="1571625"/>
            <a:ext cx="3143250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/>
              <a:t>Transmissões de bens</a:t>
            </a:r>
            <a:endParaRPr lang="en-US"/>
          </a:p>
        </p:txBody>
      </p:sp>
      <p:sp>
        <p:nvSpPr>
          <p:cNvPr id="21508" name="Oval 6"/>
          <p:cNvSpPr>
            <a:spLocks noChangeArrowheads="1"/>
          </p:cNvSpPr>
          <p:nvPr/>
        </p:nvSpPr>
        <p:spPr bwMode="auto">
          <a:xfrm>
            <a:off x="6929438" y="1357313"/>
            <a:ext cx="1675010" cy="9144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PT" dirty="0"/>
              <a:t>Artigo 6.º</a:t>
            </a:r>
          </a:p>
          <a:p>
            <a:pPr algn="ctr"/>
            <a:r>
              <a:rPr lang="pt-PT" dirty="0"/>
              <a:t>1/2/3</a:t>
            </a:r>
            <a:endParaRPr lang="en-US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 noRot="1" noChangeArrowheads="1"/>
          </p:cNvSpPr>
          <p:nvPr>
            <p:ph idx="1"/>
          </p:nvPr>
        </p:nvSpPr>
        <p:spPr>
          <a:xfrm>
            <a:off x="285750" y="1285875"/>
            <a:ext cx="8491538" cy="5214938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endParaRPr lang="pt-PT" sz="2000" dirty="0" smtClean="0"/>
          </a:p>
          <a:p>
            <a:pPr algn="ctr" eaLnBrk="1" hangingPunct="1">
              <a:buFont typeface="Wingdings" pitchFamily="2" charset="2"/>
              <a:buNone/>
            </a:pPr>
            <a:endParaRPr lang="pt-PT" sz="2000" dirty="0" smtClean="0"/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endParaRPr lang="pt-PT" sz="1800" dirty="0" smtClean="0"/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dirty="0" smtClean="0"/>
              <a:t>As transmissões de gás, através do sistema de distribuição 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 2" pitchFamily="18" charset="2"/>
              <a:buNone/>
            </a:pPr>
            <a:r>
              <a:rPr lang="pt-PT" sz="1800" b="1" dirty="0" smtClean="0"/>
              <a:t>de  gás natural, e de electricidade:</a:t>
            </a:r>
          </a:p>
          <a:p>
            <a:pPr algn="just" eaLnBrk="1" hangingPunct="1">
              <a:lnSpc>
                <a:spcPct val="80000"/>
              </a:lnSpc>
              <a:buClr>
                <a:schemeClr val="folHlink"/>
              </a:buClr>
              <a:buFont typeface="Wingdings" pitchFamily="2" charset="2"/>
              <a:buChar char="v"/>
            </a:pPr>
            <a:r>
              <a:rPr lang="pt-PT" sz="1800" b="1" u="sng" dirty="0" smtClean="0"/>
              <a:t> </a:t>
            </a:r>
            <a:r>
              <a:rPr lang="pt-PT" sz="2000" b="1" u="sng" dirty="0" smtClean="0"/>
              <a:t>São tributáveis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2000" b="1" dirty="0" smtClean="0"/>
              <a:t>- </a:t>
            </a:r>
            <a:r>
              <a:rPr lang="pt-PT" sz="1600" b="1" dirty="0" smtClean="0"/>
              <a:t>Se o adquirente  é SP revendedor  </a:t>
            </a:r>
            <a:r>
              <a:rPr lang="pt-PT" sz="1600" b="1" dirty="0" smtClean="0">
                <a:solidFill>
                  <a:srgbClr val="C00000"/>
                </a:solidFill>
              </a:rPr>
              <a:t>e tem sede </a:t>
            </a:r>
            <a:r>
              <a:rPr lang="pt-PT" sz="1600" b="1" dirty="0" smtClean="0"/>
              <a:t>, estabelecimento estável  ou domicilio </a:t>
            </a:r>
            <a:r>
              <a:rPr lang="pt-PT" sz="1600" b="1" dirty="0" smtClean="0">
                <a:solidFill>
                  <a:srgbClr val="C00000"/>
                </a:solidFill>
              </a:rPr>
              <a:t>no TN;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 Se o adquirente é SP de IVA não revendedor e </a:t>
            </a:r>
            <a:r>
              <a:rPr lang="pt-PT" sz="1600" b="1" dirty="0" smtClean="0">
                <a:solidFill>
                  <a:srgbClr val="C00000"/>
                </a:solidFill>
              </a:rPr>
              <a:t>tem sede </a:t>
            </a:r>
            <a:r>
              <a:rPr lang="pt-PT" sz="1600" b="1" dirty="0" smtClean="0"/>
              <a:t>, estabelecimento estável  ou domicilio </a:t>
            </a:r>
            <a:r>
              <a:rPr lang="pt-PT" sz="1600" b="1" dirty="0" smtClean="0">
                <a:solidFill>
                  <a:srgbClr val="C00000"/>
                </a:solidFill>
              </a:rPr>
              <a:t>no TN </a:t>
            </a:r>
            <a:r>
              <a:rPr lang="pt-PT" sz="1600" b="1" dirty="0" smtClean="0"/>
              <a:t>e não destine  os bens a consumo próprio;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 Se a </a:t>
            </a:r>
            <a:r>
              <a:rPr lang="pt-PT" sz="1600" b="1" dirty="0" smtClean="0">
                <a:solidFill>
                  <a:srgbClr val="FF0000"/>
                </a:solidFill>
              </a:rPr>
              <a:t>utilização ou consumo </a:t>
            </a:r>
            <a:r>
              <a:rPr lang="pt-PT" sz="1600" b="1" dirty="0" smtClean="0"/>
              <a:t>desses  bens </a:t>
            </a:r>
            <a:r>
              <a:rPr lang="pt-PT" sz="1600" b="1" dirty="0" smtClean="0">
                <a:solidFill>
                  <a:srgbClr val="C00000"/>
                </a:solidFill>
              </a:rPr>
              <a:t>ocorre no TN </a:t>
            </a:r>
            <a:r>
              <a:rPr lang="pt-PT" sz="1600" b="1" dirty="0" smtClean="0"/>
              <a:t>pelo adquirente  e este não seja SP revendedor com sede , estabelecimento estável  ou domicilio fora do TN.  </a:t>
            </a:r>
          </a:p>
          <a:p>
            <a:pPr eaLnBrk="1" hangingPunct="1">
              <a:buNone/>
            </a:pPr>
            <a:endParaRPr lang="pt-PT" sz="1600" b="1" dirty="0" smtClean="0"/>
          </a:p>
          <a:p>
            <a:pPr eaLnBrk="1" hangingPunct="1">
              <a:buFont typeface="Wingdings" pitchFamily="2" charset="2"/>
              <a:buChar char="v"/>
            </a:pPr>
            <a:r>
              <a:rPr lang="pt-PT" sz="2000" b="1" u="sng" dirty="0" smtClean="0"/>
              <a:t>Não são tributáveis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 Se o adquirente  é SP revendedor  e </a:t>
            </a:r>
            <a:r>
              <a:rPr lang="pt-PT" sz="1600" b="1" dirty="0" smtClean="0">
                <a:solidFill>
                  <a:srgbClr val="FF0000"/>
                </a:solidFill>
              </a:rPr>
              <a:t>tem sede </a:t>
            </a:r>
            <a:r>
              <a:rPr lang="pt-PT" sz="1600" b="1" dirty="0" smtClean="0"/>
              <a:t>, estabelecimento estável  ou domicilio </a:t>
            </a:r>
            <a:r>
              <a:rPr lang="pt-PT" sz="1600" b="1" dirty="0" smtClean="0">
                <a:solidFill>
                  <a:srgbClr val="C00000"/>
                </a:solidFill>
              </a:rPr>
              <a:t>fora do TN</a:t>
            </a:r>
            <a:r>
              <a:rPr lang="pt-PT" sz="1600" b="1" dirty="0" smtClean="0"/>
              <a:t>;</a:t>
            </a:r>
          </a:p>
          <a:p>
            <a:pPr eaLnBrk="1" hangingPunct="1">
              <a:buFont typeface="Wingdings 2" pitchFamily="18" charset="2"/>
              <a:buNone/>
            </a:pPr>
            <a:r>
              <a:rPr lang="pt-PT" sz="1600" b="1" dirty="0" smtClean="0"/>
              <a:t>-Se a utilização ou consumo desses  bens </a:t>
            </a:r>
            <a:r>
              <a:rPr lang="pt-PT" sz="1600" b="1" dirty="0" smtClean="0">
                <a:solidFill>
                  <a:srgbClr val="C00000"/>
                </a:solidFill>
              </a:rPr>
              <a:t>ocorre</a:t>
            </a:r>
            <a:r>
              <a:rPr lang="pt-PT" sz="1600" b="1" dirty="0" smtClean="0"/>
              <a:t> </a:t>
            </a:r>
            <a:r>
              <a:rPr lang="pt-PT" sz="1600" b="1" dirty="0" smtClean="0">
                <a:solidFill>
                  <a:srgbClr val="C00000"/>
                </a:solidFill>
              </a:rPr>
              <a:t>fora do TN </a:t>
            </a:r>
            <a:r>
              <a:rPr lang="pt-PT" sz="1600" b="1" dirty="0" smtClean="0"/>
              <a:t>pelo adquirente  e este não seja SP revendedor com sede , estabelecimento estável  ou domicilio no TN.  	</a:t>
            </a:r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2143125" y="1571625"/>
            <a:ext cx="4516438" cy="360363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/>
              <a:t>Transmissões de bens</a:t>
            </a:r>
            <a:endParaRPr lang="en-US"/>
          </a:p>
        </p:txBody>
      </p:sp>
      <p:sp>
        <p:nvSpPr>
          <p:cNvPr id="22532" name="Oval 6"/>
          <p:cNvSpPr>
            <a:spLocks noChangeArrowheads="1"/>
          </p:cNvSpPr>
          <p:nvPr/>
        </p:nvSpPr>
        <p:spPr bwMode="auto">
          <a:xfrm>
            <a:off x="7164288" y="1268761"/>
            <a:ext cx="1656183" cy="101724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PT" dirty="0"/>
              <a:t>Artigo 6.º </a:t>
            </a:r>
          </a:p>
          <a:p>
            <a:pPr algn="ctr"/>
            <a:r>
              <a:rPr lang="pt-PT" dirty="0"/>
              <a:t>4/5</a:t>
            </a:r>
            <a:endParaRPr lang="en-US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ângulo 7"/>
          <p:cNvSpPr>
            <a:spLocks noChangeArrowheads="1"/>
          </p:cNvSpPr>
          <p:nvPr/>
        </p:nvSpPr>
        <p:spPr bwMode="auto">
          <a:xfrm>
            <a:off x="642938" y="1714500"/>
            <a:ext cx="8501062" cy="5262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endParaRPr lang="pt-PT" sz="2400" b="1"/>
          </a:p>
          <a:p>
            <a:pPr algn="l"/>
            <a:r>
              <a:rPr lang="pt-PT" sz="2400" b="1"/>
              <a:t>REGRAS GERAIS:</a:t>
            </a:r>
          </a:p>
          <a:p>
            <a:pPr algn="l"/>
            <a:endParaRPr lang="pt-PT" sz="2400" b="1"/>
          </a:p>
          <a:p>
            <a:pPr algn="just">
              <a:buFont typeface="Wingdings" pitchFamily="2" charset="2"/>
              <a:buChar char="v"/>
            </a:pPr>
            <a:r>
              <a:rPr lang="pt-PT" sz="2400"/>
              <a:t>Prestações de serviço efectuadas a sujeitos passivos do IVA, as operações são localizadas/tributadas no lugar da sede, estabelecimento estável ou domicílio do adquirente dos serviços;</a:t>
            </a:r>
          </a:p>
          <a:p>
            <a:pPr algn="just">
              <a:buFont typeface="Wingdings" pitchFamily="2" charset="2"/>
              <a:buChar char="v"/>
            </a:pPr>
            <a:endParaRPr lang="pt-PT" sz="2400"/>
          </a:p>
          <a:p>
            <a:pPr algn="just">
              <a:buFont typeface="Wingdings" pitchFamily="2" charset="2"/>
              <a:buChar char="v"/>
            </a:pPr>
            <a:r>
              <a:rPr lang="pt-PT" sz="2400"/>
              <a:t>Prestações de serviço efectuadas a não sujeitos passivos do IVA, as operações são localizadas/tributadas no lugar da sede, estabelecimento estável ou domicílio do prestador dos serviços.</a:t>
            </a:r>
            <a:endParaRPr lang="pt-PT" sz="2400" b="1"/>
          </a:p>
          <a:p>
            <a:pPr algn="l"/>
            <a:endParaRPr lang="pt-PT" sz="2400" b="1"/>
          </a:p>
          <a:p>
            <a:endParaRPr lang="pt-PT" sz="2400"/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1000125" y="1214438"/>
            <a:ext cx="5143500" cy="428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Prestações de serviço – Art.º 6.º</a:t>
            </a:r>
          </a:p>
        </p:txBody>
      </p:sp>
      <p:sp>
        <p:nvSpPr>
          <p:cNvPr id="23556" name="Oval 6"/>
          <p:cNvSpPr>
            <a:spLocks noChangeArrowheads="1"/>
          </p:cNvSpPr>
          <p:nvPr/>
        </p:nvSpPr>
        <p:spPr bwMode="auto">
          <a:xfrm>
            <a:off x="7072313" y="1071563"/>
            <a:ext cx="1571625" cy="12144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PT"/>
              <a:t>Artigo 6.º </a:t>
            </a:r>
          </a:p>
          <a:p>
            <a:pPr algn="ctr"/>
            <a:r>
              <a:rPr lang="pt-PT"/>
              <a:t>6/12</a:t>
            </a:r>
            <a:endParaRPr lang="en-US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ChangeArrowheads="1"/>
          </p:cNvSpPr>
          <p:nvPr/>
        </p:nvSpPr>
        <p:spPr bwMode="auto">
          <a:xfrm>
            <a:off x="500063" y="1214438"/>
            <a:ext cx="7143750" cy="4286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Prestações de serviço – 1.ª Regra Art.º 6.º, n.º 6 a)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  <p:sp>
        <p:nvSpPr>
          <p:cNvPr id="24580" name="CaixaDeTexto 6"/>
          <p:cNvSpPr txBox="1">
            <a:spLocks noChangeArrowheads="1"/>
          </p:cNvSpPr>
          <p:nvPr/>
        </p:nvSpPr>
        <p:spPr bwMode="auto">
          <a:xfrm>
            <a:off x="285750" y="1928813"/>
            <a:ext cx="85725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2000" dirty="0"/>
              <a:t>EXEMPLO: Adquirente Sujeito Passivo de IVA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Se um SP português prestar um serviço a um adquirente francês que seja SP, a operação não é, em principio localizada em Portugal, mas sim em França.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Assim, o prestador de serviços português não deverá liquidar IVA, devendo ser o cliente francês a liquidar em França à taxa aí em vigor (inversão do SP).</a:t>
            </a:r>
          </a:p>
          <a:p>
            <a:pPr algn="just"/>
            <a:endParaRPr lang="pt-PT" sz="2000" dirty="0"/>
          </a:p>
          <a:p>
            <a:r>
              <a:rPr lang="pt-PT" sz="2000" dirty="0"/>
              <a:t>Se o prestador for francês e o adquirente SP português, será o português que terá de liquidar o IVA devido pela operação à taxa em vigor em Portugal, com direito à dedução do IVA  autoliquidado. </a:t>
            </a:r>
            <a:br>
              <a:rPr lang="pt-PT" sz="2000" dirty="0"/>
            </a:br>
            <a:endParaRPr lang="pt-PT" sz="2000" dirty="0"/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500063" y="1428750"/>
            <a:ext cx="7143750" cy="5715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/>
              <a:t>Prestações de serviço – 2.ª Regra Art.º 6.º, n.º 6 b)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  <p:sp>
        <p:nvSpPr>
          <p:cNvPr id="25604" name="CaixaDeTexto 6"/>
          <p:cNvSpPr txBox="1">
            <a:spLocks noChangeArrowheads="1"/>
          </p:cNvSpPr>
          <p:nvPr/>
        </p:nvSpPr>
        <p:spPr bwMode="auto">
          <a:xfrm>
            <a:off x="285750" y="2357438"/>
            <a:ext cx="8572500" cy="3478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2000" dirty="0"/>
              <a:t>EXEMPLO: Adquirente não sujeito passivo de IVA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Se um SP português prestar um serviço a um adquirente espanhol que não seja SP, deverá liquidar o IVA à taxa em vigor em Portugal, uma vez que, a operação se localiza em principio, em Portugal.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Se for um sujeito passivo de outro Estado Membro a prestar um serviço a um português que não seja SP, deverá, em principio liquidar IVA à taxa em vigor nesse Estado onde está estabelecido.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ângulo 7"/>
          <p:cNvSpPr>
            <a:spLocks noChangeArrowheads="1"/>
          </p:cNvSpPr>
          <p:nvPr/>
        </p:nvSpPr>
        <p:spPr bwMode="auto">
          <a:xfrm>
            <a:off x="500063" y="1714500"/>
            <a:ext cx="8643937" cy="507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/>
            <a:r>
              <a:rPr lang="pt-PT" b="1" dirty="0"/>
              <a:t>EXCEPÇÕES ÀS REGRAS GERAIS: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relativos a bens imóveis;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Transporte de passageiros;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de restauração e similares;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culturais, artísticos, desportivos, científicos, educativos e similares;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Locação de curta duração de meios de transporte;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Transporte de bens e transporte intracomunitário de bens;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acessórios do transporte;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Trabalhos e peritagens sobre bens móveis corpóreos;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efectuados por intermediários actuando em nome e por conta de outrem; 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Serviços enumerados no n.º 11 do CIVA, prestados a não sujeitos passivos estabelecidos ou domiciliados fora da UE;</a:t>
            </a:r>
          </a:p>
          <a:p>
            <a:pPr algn="l">
              <a:buFont typeface="Wingdings" pitchFamily="2" charset="2"/>
              <a:buChar char="v"/>
            </a:pPr>
            <a:r>
              <a:rPr lang="pt-PT" sz="2000" dirty="0"/>
              <a:t>Locações e prestação de serviços enunciados no n.º 12 prestados por sujeitos passivos estabelecidos fora da UE;</a:t>
            </a: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2000250" y="908721"/>
            <a:ext cx="4659313" cy="36004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 err="1"/>
              <a:t>Prestações</a:t>
            </a:r>
            <a:r>
              <a:rPr lang="en-US" sz="2400" dirty="0"/>
              <a:t> de </a:t>
            </a:r>
            <a:r>
              <a:rPr lang="en-US" sz="2400" dirty="0" err="1"/>
              <a:t>serviço</a:t>
            </a:r>
            <a:r>
              <a:rPr lang="en-US" sz="2400" dirty="0"/>
              <a:t> – Art.º 6.º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ângulo 11"/>
          <p:cNvSpPr>
            <a:spLocks noChangeArrowheads="1"/>
          </p:cNvSpPr>
          <p:nvPr/>
        </p:nvSpPr>
        <p:spPr bwMode="auto">
          <a:xfrm>
            <a:off x="467544" y="1285875"/>
            <a:ext cx="8496944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relacionadas com imóveis – </a:t>
            </a:r>
            <a:r>
              <a:rPr lang="pt-PT" sz="2200" dirty="0" err="1"/>
              <a:t>Art.º</a:t>
            </a:r>
            <a:r>
              <a:rPr lang="pt-PT" sz="2200" dirty="0"/>
              <a:t> 6.º n.º s 7 e 8 a)</a:t>
            </a:r>
            <a:endParaRPr lang="pt-PT" sz="2200" b="1" dirty="0">
              <a:latin typeface="Tahoma" pitchFamily="34" charset="0"/>
            </a:endParaRPr>
          </a:p>
        </p:txBody>
      </p:sp>
      <p:sp>
        <p:nvSpPr>
          <p:cNvPr id="27651" name="Rectângulo 5"/>
          <p:cNvSpPr>
            <a:spLocks noChangeArrowheads="1"/>
          </p:cNvSpPr>
          <p:nvPr/>
        </p:nvSpPr>
        <p:spPr bwMode="auto">
          <a:xfrm>
            <a:off x="539552" y="1988840"/>
            <a:ext cx="8208912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Font typeface="Arial" charset="0"/>
              <a:buChar char="•"/>
            </a:pPr>
            <a:r>
              <a:rPr lang="pt-PT" b="1" dirty="0"/>
              <a:t> </a:t>
            </a:r>
            <a:r>
              <a:rPr lang="pt-PT" sz="2200" b="1" dirty="0"/>
              <a:t>Estas prestações de serviços, são tributáveis no lugar onde se situa o imóvel, independentemente da qualidade do adquirente (inclui serviços de alojamento hoteleiro e similares).</a:t>
            </a:r>
          </a:p>
          <a:p>
            <a:pPr algn="just">
              <a:buFont typeface="Arial" charset="0"/>
              <a:buChar char="•"/>
            </a:pPr>
            <a:endParaRPr lang="pt-PT" sz="2200" b="1" dirty="0"/>
          </a:p>
          <a:p>
            <a:pPr algn="just"/>
            <a:r>
              <a:rPr lang="pt-PT" sz="2200" dirty="0"/>
              <a:t>• A</a:t>
            </a:r>
            <a:r>
              <a:rPr lang="pt-PT" sz="2200" b="1" dirty="0"/>
              <a:t>ssim, se o imóvel se localizar no TN, estas prestações de serviços são tributáveis em Portugal, seja o adquirente dos serviços sujeito passivo ou não e seja ele português, comunitário ou não comunitário.</a:t>
            </a:r>
          </a:p>
          <a:p>
            <a:pPr algn="just"/>
            <a:endParaRPr lang="pt-PT" sz="2200" b="1" dirty="0"/>
          </a:p>
          <a:p>
            <a:pPr algn="just">
              <a:buFont typeface="Arial" charset="0"/>
              <a:buChar char="•"/>
            </a:pPr>
            <a:r>
              <a:rPr lang="pt-PT" sz="2200" b="1" dirty="0"/>
              <a:t> Ao contrário, não serão tributáveis no TN se o imóvel se localizar noutro país, seja o adquirente dos serviços sujeito passivo ou não e seja ele português, comunitário ou não comunitário.</a:t>
            </a:r>
          </a:p>
          <a:p>
            <a:pPr algn="just"/>
            <a:r>
              <a:rPr lang="pt-PT" sz="2200" b="1" dirty="0"/>
              <a:t>Nota: Se o imóvel é em Portugal e o adquirente for isento, mesmo que não deduza tem de liquidar – al. g) n.º 1 art.º </a:t>
            </a:r>
            <a:r>
              <a:rPr lang="pt-PT" sz="2200" b="1" dirty="0" smtClean="0"/>
              <a:t>2.º</a:t>
            </a:r>
            <a:endParaRPr lang="pt-PT" sz="2200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28675" name="Rectângulo 11"/>
          <p:cNvSpPr>
            <a:spLocks noChangeArrowheads="1"/>
          </p:cNvSpPr>
          <p:nvPr/>
        </p:nvSpPr>
        <p:spPr bwMode="auto">
          <a:xfrm>
            <a:off x="395536" y="1052737"/>
            <a:ext cx="8496944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de transporte de passageiros - </a:t>
            </a:r>
            <a:r>
              <a:rPr lang="pt-PT" sz="2200" dirty="0" err="1"/>
              <a:t>Art.º</a:t>
            </a:r>
            <a:r>
              <a:rPr lang="pt-PT" sz="2200" dirty="0"/>
              <a:t> 6.º n.º s 7 e 8 b)</a:t>
            </a:r>
          </a:p>
        </p:txBody>
      </p:sp>
      <p:sp>
        <p:nvSpPr>
          <p:cNvPr id="28676" name="Rectângulo 13"/>
          <p:cNvSpPr>
            <a:spLocks noChangeArrowheads="1"/>
          </p:cNvSpPr>
          <p:nvPr/>
        </p:nvSpPr>
        <p:spPr bwMode="auto">
          <a:xfrm>
            <a:off x="642938" y="1785938"/>
            <a:ext cx="8286750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dirty="0"/>
              <a:t>• </a:t>
            </a:r>
            <a:r>
              <a:rPr lang="pt-PT" sz="2000" b="1" dirty="0"/>
              <a:t>Estas prestações de serviços, são tributáveis no lugar onde se efectua o transporte, em função das distâncias percorridas no TN ou não, independentemente da qualidade do adquirente.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/>
              <a:t>• O</a:t>
            </a:r>
            <a:r>
              <a:rPr lang="pt-PT" sz="2000" b="1" dirty="0"/>
              <a:t> IVA correspondente às distâncias percorridas no TN é devido em Portugal, seja o adquirente dos serviços sujeito passivo ou não e seja ele português, comunitário ou não comunitário.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/>
              <a:t>• </a:t>
            </a:r>
            <a:r>
              <a:rPr lang="pt-PT" sz="2000" b="1" dirty="0"/>
              <a:t>Não é, contudo, devido em Portugal o IVA correspondente às distâncias percorridas fora do TN, ainda que tais serviços sejam prestados por operadores nacionais.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>
                <a:solidFill>
                  <a:srgbClr val="C00000"/>
                </a:solidFill>
              </a:rPr>
              <a:t>NOTA: </a:t>
            </a:r>
            <a:r>
              <a:rPr lang="pt-PT" sz="2000" dirty="0"/>
              <a:t>Não se enquadra nestas regras o regime especial das agências de viagens constante do Decreto-Lei n.º 221/85, de 3 de Julho e a isenção prevista na alínea r) do n.º 1 do artigo 14.º do Código do IVA, para transporte de pessoas provenientes ou com destino ao estrangeiro.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29699" name="Rectângulo 11"/>
          <p:cNvSpPr>
            <a:spLocks noChangeArrowheads="1"/>
          </p:cNvSpPr>
          <p:nvPr/>
        </p:nvSpPr>
        <p:spPr bwMode="auto">
          <a:xfrm>
            <a:off x="467544" y="1285875"/>
            <a:ext cx="8247831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de restauração e similares </a:t>
            </a:r>
            <a:r>
              <a:rPr lang="pt-PT" sz="2200" dirty="0" err="1"/>
              <a:t>Art.º</a:t>
            </a:r>
            <a:r>
              <a:rPr lang="pt-PT" sz="2200" dirty="0"/>
              <a:t> 6.º n.º s 7 e 8 c) </a:t>
            </a:r>
          </a:p>
        </p:txBody>
      </p:sp>
      <p:sp>
        <p:nvSpPr>
          <p:cNvPr id="29700" name="Rectângulo 13"/>
          <p:cNvSpPr>
            <a:spLocks noChangeArrowheads="1"/>
          </p:cNvSpPr>
          <p:nvPr/>
        </p:nvSpPr>
        <p:spPr bwMode="auto">
          <a:xfrm>
            <a:off x="395536" y="1928813"/>
            <a:ext cx="8534152" cy="49552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•</a:t>
            </a:r>
            <a:r>
              <a:rPr lang="pt-PT" b="1" dirty="0"/>
              <a:t> </a:t>
            </a:r>
            <a:r>
              <a:rPr lang="pt-PT" sz="2000" b="1" dirty="0"/>
              <a:t>Estas prestações de serviços, são tributáveis no lugar onde ocorre o fornecimento dos serviços, independentemente da qualidade do adquirente.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dirty="0"/>
              <a:t>• </a:t>
            </a:r>
            <a:r>
              <a:rPr lang="pt-PT" sz="2000" b="1" dirty="0"/>
              <a:t>O imposto correspondente às prestações de serviços de alimentação e bebidas efectuadas no TN é devido em Portugal, seja o adquirente dos serviços sujeito passivo ou não e seja ele português, comunitário ou não comunitário.</a:t>
            </a:r>
          </a:p>
          <a:p>
            <a:pPr algn="just"/>
            <a:endParaRPr lang="pt-PT" sz="2000" b="1" dirty="0"/>
          </a:p>
          <a:p>
            <a:pPr algn="just">
              <a:buFont typeface="Arial" charset="0"/>
              <a:buChar char="•"/>
            </a:pPr>
            <a:r>
              <a:rPr lang="pt-PT" sz="2000" b="1" dirty="0"/>
              <a:t> O imposto correspondente às prestações de serviços de alimentação e bebidas efectuadas fora do TN, não é devido em Portugal.</a:t>
            </a:r>
          </a:p>
          <a:p>
            <a:pPr algn="just">
              <a:buFont typeface="Arial" charset="0"/>
              <a:buChar char="•"/>
            </a:pPr>
            <a:endParaRPr lang="pt-PT" sz="2000" b="1" dirty="0"/>
          </a:p>
          <a:p>
            <a:pPr algn="just"/>
            <a:r>
              <a:rPr lang="pt-PT" sz="1800" b="1" dirty="0">
                <a:solidFill>
                  <a:srgbClr val="FF0000"/>
                </a:solidFill>
              </a:rPr>
              <a:t>NOTA: </a:t>
            </a:r>
            <a:r>
              <a:rPr lang="pt-PT" sz="1800" dirty="0"/>
              <a:t>Estas prestações de serviços executadas a bordo de uma embarcação, aeronave ou comboio, durante um transporte intracomunitário de passageiros são tributáveis no lugar de partida do transporte, independentemente da qualidade do adquirente, </a:t>
            </a:r>
            <a:r>
              <a:rPr lang="pt-PT" sz="1800" b="1" dirty="0"/>
              <a:t>ou seja</a:t>
            </a:r>
            <a:r>
              <a:rPr lang="pt-PT" sz="1800" dirty="0"/>
              <a:t>, apenas são tributáveis em TN se ocorrer aqui a partida. </a:t>
            </a:r>
            <a:r>
              <a:rPr lang="pt-PT" sz="1800" dirty="0">
                <a:solidFill>
                  <a:srgbClr val="FF0000"/>
                </a:solidFill>
              </a:rPr>
              <a:t>(alínea d))</a:t>
            </a:r>
          </a:p>
          <a:p>
            <a:pPr algn="just"/>
            <a:endParaRPr lang="pt-PT" sz="2000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0723" name="Rectângulo 11"/>
          <p:cNvSpPr>
            <a:spLocks noChangeArrowheads="1"/>
          </p:cNvSpPr>
          <p:nvPr/>
        </p:nvSpPr>
        <p:spPr bwMode="auto">
          <a:xfrm>
            <a:off x="395536" y="1071563"/>
            <a:ext cx="8319839" cy="1323439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2000" dirty="0"/>
              <a:t>Prestações de serviços de carácter cultural, artístico, científico, desportivo, recreativo, de ensino e similares, incluindo feiras e exposições, compreendendo as dos organizadores destas actividades e as prestações de serviços que lhe sejam acessórias - </a:t>
            </a:r>
            <a:r>
              <a:rPr lang="pt-PT" sz="2000" dirty="0" err="1"/>
              <a:t>Art.º</a:t>
            </a:r>
            <a:r>
              <a:rPr lang="pt-PT" sz="2000" dirty="0"/>
              <a:t> 6.º n.º s 7 e 8 e)</a:t>
            </a:r>
            <a:endParaRPr lang="pt-PT" sz="2000" b="1" dirty="0">
              <a:latin typeface="Tahoma" pitchFamily="34" charset="0"/>
            </a:endParaRPr>
          </a:p>
        </p:txBody>
      </p:sp>
      <p:sp>
        <p:nvSpPr>
          <p:cNvPr id="30724" name="Rectângulo 13"/>
          <p:cNvSpPr>
            <a:spLocks noChangeArrowheads="1"/>
          </p:cNvSpPr>
          <p:nvPr/>
        </p:nvSpPr>
        <p:spPr bwMode="auto">
          <a:xfrm>
            <a:off x="642938" y="2357438"/>
            <a:ext cx="821531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dirty="0"/>
              <a:t>• </a:t>
            </a:r>
            <a:r>
              <a:rPr lang="pt-PT" sz="1800" b="1" dirty="0"/>
              <a:t>Estas prestações de serviços, são tributáveis no lugar onde são materialmente executadas, independentemente da qualidade do adquirente.</a:t>
            </a:r>
          </a:p>
          <a:p>
            <a:pPr algn="just"/>
            <a:endParaRPr lang="pt-PT" sz="1800" b="1" dirty="0"/>
          </a:p>
          <a:p>
            <a:pPr algn="just"/>
            <a:r>
              <a:rPr lang="pt-PT" sz="1800" dirty="0"/>
              <a:t>• </a:t>
            </a:r>
            <a:r>
              <a:rPr lang="pt-PT" sz="1800" b="1" dirty="0"/>
              <a:t>Se estas prestações de serviços forem executadas no TN, tais serviços são tributáveis em Portugal, qualquer que seja o adquirente dos serviços.</a:t>
            </a:r>
          </a:p>
          <a:p>
            <a:pPr algn="just"/>
            <a:endParaRPr lang="pt-PT" sz="1800" b="1" dirty="0"/>
          </a:p>
          <a:p>
            <a:pPr algn="just">
              <a:buFont typeface="Arial" charset="0"/>
              <a:buChar char="•"/>
            </a:pPr>
            <a:r>
              <a:rPr lang="pt-PT" sz="1800" b="1" dirty="0"/>
              <a:t> Não serão tributadas no TN se forem executadas noutro país, seja o adquirente dos serviços sujeito passivo ou não e seja ele português, comunitário ou não comunitário.</a:t>
            </a:r>
          </a:p>
          <a:p>
            <a:pPr algn="just"/>
            <a:endParaRPr lang="pt-PT" sz="1800" b="1" dirty="0"/>
          </a:p>
          <a:p>
            <a:pPr algn="just"/>
            <a:r>
              <a:rPr lang="pt-PT" sz="1800" b="1" dirty="0"/>
              <a:t>NOTA: </a:t>
            </a:r>
            <a:r>
              <a:rPr lang="pt-PT" sz="1800" dirty="0"/>
              <a:t>Esse IVA não poderá ser deduzido em Portugal. Poderá, contudo, ser reembolsado se a empresa portuguesa accionar os mecanismos previstos no regime aprovado pelo Decreto-Lei n.º 186/2009, de 12 de Agosto.</a:t>
            </a:r>
          </a:p>
          <a:p>
            <a:pPr algn="just"/>
            <a:endParaRPr lang="pt-PT" sz="1600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1747" name="Rectângulo 11"/>
          <p:cNvSpPr>
            <a:spLocks noChangeArrowheads="1"/>
          </p:cNvSpPr>
          <p:nvPr/>
        </p:nvSpPr>
        <p:spPr bwMode="auto">
          <a:xfrm>
            <a:off x="395536" y="980728"/>
            <a:ext cx="8319839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Locação de curta duração de meios de transporte - </a:t>
            </a:r>
            <a:r>
              <a:rPr lang="pt-PT" sz="2200" dirty="0" err="1"/>
              <a:t>Art.º</a:t>
            </a:r>
            <a:r>
              <a:rPr lang="pt-PT" sz="2200" dirty="0"/>
              <a:t> 6.º n.º s 7 e 8 f)</a:t>
            </a:r>
          </a:p>
        </p:txBody>
      </p:sp>
      <p:sp>
        <p:nvSpPr>
          <p:cNvPr id="31748" name="Rectângulo 13"/>
          <p:cNvSpPr>
            <a:spLocks noChangeArrowheads="1"/>
          </p:cNvSpPr>
          <p:nvPr/>
        </p:nvSpPr>
        <p:spPr bwMode="auto">
          <a:xfrm>
            <a:off x="539552" y="1500188"/>
            <a:ext cx="8390136" cy="66171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 smtClean="0"/>
              <a:t>• </a:t>
            </a:r>
            <a:r>
              <a:rPr lang="pt-PT" sz="2000" b="1" dirty="0"/>
              <a:t>Estas prestações de serviços, são tributáveis no lugar onde o bem é colocado à disposição do adquirente, independentemente da qualidade deste. </a:t>
            </a:r>
          </a:p>
          <a:p>
            <a:pPr algn="just"/>
            <a:endParaRPr lang="pt-PT" sz="2000" b="1" dirty="0"/>
          </a:p>
          <a:p>
            <a:pPr algn="just">
              <a:buFont typeface="Arial" charset="0"/>
              <a:buChar char="•"/>
            </a:pPr>
            <a:r>
              <a:rPr lang="pt-PT" sz="2000" b="1" dirty="0"/>
              <a:t> Assim, se a colocação do meio de transporte à disposição do destinatário ocorrer no TN, a operação de locação é tributável em Portugal, seja o adquirente dos serviços sujeito passivo ou não e seja ele português, comunitário ou não comunitário.</a:t>
            </a:r>
          </a:p>
          <a:p>
            <a:pPr algn="just">
              <a:buFont typeface="Arial" charset="0"/>
              <a:buChar char="•"/>
            </a:pPr>
            <a:endParaRPr lang="pt-PT" sz="2000" b="1" dirty="0"/>
          </a:p>
          <a:p>
            <a:pPr algn="just"/>
            <a:r>
              <a:rPr lang="pt-PT" sz="2000" dirty="0"/>
              <a:t>• </a:t>
            </a:r>
            <a:r>
              <a:rPr lang="pt-PT" sz="2000" b="1" dirty="0"/>
              <a:t>Se ocorrer fora do TN, a operação não é tributável em Portugal seja o adquirente dos serviços sujeito passivo ou não e seja ele português, comunitário ou não comunitário.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EXEMPLO: </a:t>
            </a:r>
            <a:r>
              <a:rPr lang="pt-PT" sz="2000" dirty="0" smtClean="0"/>
              <a:t>Uma </a:t>
            </a:r>
            <a:r>
              <a:rPr lang="pt-PT" sz="2000" dirty="0"/>
              <a:t>empresa de rent-a-car, com sede em TN, aluga durante um período inferior a 30 dias, a uma empresa italiana um automóvel para as deslocações em Portugal, de pessoal aqui em serviço. Trata-se de uma operação sujeita a tributação em Portugal à taxa em vigor. </a:t>
            </a:r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dirty="0"/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2771" name="Rectângulo 11"/>
          <p:cNvSpPr>
            <a:spLocks noChangeArrowheads="1"/>
          </p:cNvSpPr>
          <p:nvPr/>
        </p:nvSpPr>
        <p:spPr bwMode="auto">
          <a:xfrm>
            <a:off x="285750" y="1143000"/>
            <a:ext cx="8534722" cy="70788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Serviços de transporte de bens, excepto o transporte comunitário  - </a:t>
            </a:r>
            <a:r>
              <a:rPr lang="pt-PT" sz="2000" b="1" dirty="0" err="1"/>
              <a:t>Art.º</a:t>
            </a:r>
            <a:r>
              <a:rPr lang="pt-PT" sz="2000" b="1" dirty="0"/>
              <a:t> 6.º n.º s 9 e 10 a)</a:t>
            </a:r>
          </a:p>
        </p:txBody>
      </p:sp>
      <p:sp>
        <p:nvSpPr>
          <p:cNvPr id="32772" name="Rectângulo 6"/>
          <p:cNvSpPr>
            <a:spLocks noChangeArrowheads="1"/>
          </p:cNvSpPr>
          <p:nvPr/>
        </p:nvSpPr>
        <p:spPr bwMode="auto">
          <a:xfrm>
            <a:off x="500063" y="1988839"/>
            <a:ext cx="8215312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1800" b="1" dirty="0"/>
              <a:t>Estas prestações de serviços, são tributáveis no lugar onde se efectua o transporte, em função das distâncias percorridas. Assim, quando o destinatário dos serviços é um não sujeito passivo do IVA, estas prestações de serviços são tributáveis no TN, pelas distâncias percorridas em Portugal e não são tributáveis pelas distâncias percorridas fora de Portugal.</a:t>
            </a:r>
            <a:endParaRPr lang="pt-PT" sz="1800" dirty="0"/>
          </a:p>
        </p:txBody>
      </p:sp>
      <p:sp>
        <p:nvSpPr>
          <p:cNvPr id="32773" name="Rectângulo 11"/>
          <p:cNvSpPr>
            <a:spLocks noChangeArrowheads="1"/>
          </p:cNvSpPr>
          <p:nvPr/>
        </p:nvSpPr>
        <p:spPr bwMode="auto">
          <a:xfrm>
            <a:off x="323529" y="3714750"/>
            <a:ext cx="8496944" cy="70788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Prestações de serviços de transporte intracomunitário de bens - </a:t>
            </a:r>
            <a:r>
              <a:rPr lang="pt-PT" sz="2000" b="1" dirty="0" err="1"/>
              <a:t>Art.º</a:t>
            </a:r>
            <a:r>
              <a:rPr lang="pt-PT" sz="2000" b="1" dirty="0"/>
              <a:t> 6.º </a:t>
            </a:r>
            <a:r>
              <a:rPr lang="pt-PT" sz="2000" b="1" dirty="0" err="1"/>
              <a:t>n.ºs</a:t>
            </a:r>
            <a:r>
              <a:rPr lang="pt-PT" sz="2000" b="1" dirty="0"/>
              <a:t>  9 e 10 b)</a:t>
            </a:r>
          </a:p>
        </p:txBody>
      </p:sp>
      <p:sp>
        <p:nvSpPr>
          <p:cNvPr id="32774" name="Rectângulo 6"/>
          <p:cNvSpPr>
            <a:spLocks noChangeArrowheads="1"/>
          </p:cNvSpPr>
          <p:nvPr/>
        </p:nvSpPr>
        <p:spPr bwMode="auto">
          <a:xfrm>
            <a:off x="428625" y="4509120"/>
            <a:ext cx="8429625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1800" b="1" dirty="0"/>
              <a:t>Estas prestações de serviços, são tributáveis no lugar de partida do transporte. Assim, quando o destinatário dos serviços é um não sujeito passivo do IVA, estas prestações de serviços são tributáveis no TN, quando o lugar de partida do transporte ocorrer em Portugal e não são tributáveis quando o lugar de partida do transporte ocorrer fora de Portugal.</a:t>
            </a:r>
          </a:p>
          <a:p>
            <a:pPr algn="just"/>
            <a:r>
              <a:rPr lang="pt-PT" sz="1800" b="1" dirty="0"/>
              <a:t>Nota: transporte intracomunitário, quando os lugares de partida e chegada ocorrem em EM</a:t>
            </a:r>
            <a:endParaRPr lang="pt-PT" sz="1800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3795" name="Rectângulo 11"/>
          <p:cNvSpPr>
            <a:spLocks noChangeArrowheads="1"/>
          </p:cNvSpPr>
          <p:nvPr/>
        </p:nvSpPr>
        <p:spPr bwMode="auto">
          <a:xfrm>
            <a:off x="611560" y="1143000"/>
            <a:ext cx="7675190" cy="70788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000" b="1" dirty="0"/>
              <a:t>Prestações de serviços de transporte intracomunitário de bens - </a:t>
            </a:r>
            <a:r>
              <a:rPr lang="pt-PT" sz="2000" b="1" dirty="0" err="1"/>
              <a:t>Art.º</a:t>
            </a:r>
            <a:r>
              <a:rPr lang="pt-PT" sz="2000" b="1" dirty="0"/>
              <a:t> 6.º </a:t>
            </a:r>
            <a:r>
              <a:rPr lang="pt-PT" sz="2000" b="1" dirty="0" err="1"/>
              <a:t>n.ºs</a:t>
            </a:r>
            <a:r>
              <a:rPr lang="pt-PT" sz="2000" b="1" dirty="0"/>
              <a:t>  9 e 10 b)</a:t>
            </a:r>
          </a:p>
        </p:txBody>
      </p:sp>
      <p:sp>
        <p:nvSpPr>
          <p:cNvPr id="33796" name="Rectângulo 6"/>
          <p:cNvSpPr>
            <a:spLocks noChangeArrowheads="1"/>
          </p:cNvSpPr>
          <p:nvPr/>
        </p:nvSpPr>
        <p:spPr bwMode="auto">
          <a:xfrm>
            <a:off x="642938" y="1714500"/>
            <a:ext cx="7929562" cy="6247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t-PT" sz="2000" b="1" dirty="0" smtClean="0"/>
          </a:p>
          <a:p>
            <a:pPr algn="just"/>
            <a:r>
              <a:rPr lang="pt-PT" sz="2000" b="1" dirty="0" smtClean="0"/>
              <a:t>Exemplo:</a:t>
            </a:r>
            <a:endParaRPr lang="pt-PT" sz="2000" b="1" dirty="0"/>
          </a:p>
          <a:p>
            <a:pPr algn="just"/>
            <a:r>
              <a:rPr lang="pt-PT" sz="2000" b="1" dirty="0"/>
              <a:t>a) Um transportador sujeito passivo português, inicia um transporte de bens em Portugal, com destino a França, sendo o adquirente dos serviços de transporte um sujeito passivo português.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Esta operação localiza-se em Portugal, mas como o transporte está relacionado com a saída de bens do território nacional para outro EM, esta operação fica isenta de acordo com a alínea q) do n.º 1 do art.º 14.º.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b) Um transportador sujeito passivo português, inicia um transporte de bens em Portugal, com destino a França, sendo o adquirente dos serviços de transporte um sujeito passivo de outro EM.</a:t>
            </a:r>
          </a:p>
          <a:p>
            <a:pPr algn="just"/>
            <a:endParaRPr lang="pt-PT" sz="2000" b="1" dirty="0"/>
          </a:p>
          <a:p>
            <a:pPr algn="just"/>
            <a:r>
              <a:rPr lang="pt-PT" sz="2000" b="1" dirty="0"/>
              <a:t>Esta operação localiza-se no EM do adquirente, o qual é responsável pela liquidação do IVA no respectivo EM.</a:t>
            </a:r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  <a:p>
            <a:pPr algn="just"/>
            <a:endParaRPr lang="pt-PT" sz="2000" b="1" dirty="0"/>
          </a:p>
        </p:txBody>
      </p:sp>
      <p:sp>
        <p:nvSpPr>
          <p:cNvPr id="8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4819" name="Rectângulo 11"/>
          <p:cNvSpPr>
            <a:spLocks noChangeArrowheads="1"/>
          </p:cNvSpPr>
          <p:nvPr/>
        </p:nvSpPr>
        <p:spPr bwMode="auto">
          <a:xfrm>
            <a:off x="323528" y="1124745"/>
            <a:ext cx="8391847" cy="43088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PT" sz="2200" dirty="0"/>
              <a:t>Prestações de serviços acessórias de transportes - </a:t>
            </a:r>
            <a:r>
              <a:rPr lang="pt-PT" sz="2200" dirty="0" err="1"/>
              <a:t>Art.º</a:t>
            </a:r>
            <a:r>
              <a:rPr lang="pt-PT" sz="2200" dirty="0"/>
              <a:t> 6.º n.º s 9 e 10 c</a:t>
            </a:r>
            <a:r>
              <a:rPr lang="pt-PT" sz="2200" dirty="0" smtClean="0"/>
              <a:t>)</a:t>
            </a:r>
            <a:endParaRPr lang="pt-PT" sz="2200" dirty="0"/>
          </a:p>
        </p:txBody>
      </p:sp>
      <p:sp>
        <p:nvSpPr>
          <p:cNvPr id="34820" name="Rectângulo 13"/>
          <p:cNvSpPr>
            <a:spLocks noChangeArrowheads="1"/>
          </p:cNvSpPr>
          <p:nvPr/>
        </p:nvSpPr>
        <p:spPr bwMode="auto">
          <a:xfrm>
            <a:off x="395536" y="1700808"/>
            <a:ext cx="853415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•</a:t>
            </a:r>
            <a:r>
              <a:rPr lang="pt-PT" b="1" dirty="0"/>
              <a:t> </a:t>
            </a:r>
            <a:r>
              <a:rPr lang="pt-PT" sz="2200" b="1" dirty="0"/>
              <a:t>Estas prestações de serviços, são tributáveis no lugar onde são materialmente executadas.</a:t>
            </a:r>
          </a:p>
          <a:p>
            <a:pPr algn="just"/>
            <a:endParaRPr lang="pt-PT" sz="2200" b="1" dirty="0"/>
          </a:p>
          <a:p>
            <a:pPr algn="just"/>
            <a:r>
              <a:rPr lang="pt-PT" sz="2200" dirty="0"/>
              <a:t>• </a:t>
            </a:r>
            <a:r>
              <a:rPr lang="pt-PT" sz="2200" b="1" dirty="0"/>
              <a:t>Assim, o IVA correspondente a estas prestações de serviços é devido em Portugal, se tais prestações de serviços forem executadas no TN. Não sendo devido em Portugal o IVA correspondente a tais prestações de serviços, se forem executadas fora do território nacional.</a:t>
            </a:r>
          </a:p>
          <a:p>
            <a:pPr algn="just"/>
            <a:endParaRPr lang="pt-PT" b="1" dirty="0" smtClean="0"/>
          </a:p>
          <a:p>
            <a:pPr algn="just"/>
            <a:endParaRPr lang="pt-PT" b="1" dirty="0"/>
          </a:p>
          <a:p>
            <a:pPr algn="just"/>
            <a:r>
              <a:rPr lang="pt-PT" sz="2000" b="1" dirty="0"/>
              <a:t>NOTA: </a:t>
            </a:r>
            <a:r>
              <a:rPr lang="pt-PT" sz="2000" dirty="0"/>
              <a:t>Enquadram-se nestas prestações de serviços os transportes de aproximação e serviços conexos, tais como carga e descarga, depósito, manutenção, conservação das mercadorias, aluguer de veículos e de materiais próprios para a carga e descarga (gruas, tapetes rolantes, carros, etc.), aluguer de contentores e outros equipamentos destinados à protecção das mercadorias.</a:t>
            </a:r>
          </a:p>
        </p:txBody>
      </p:sp>
      <p:sp>
        <p:nvSpPr>
          <p:cNvPr id="6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5843" name="Rectângulo 11"/>
          <p:cNvSpPr>
            <a:spLocks noChangeArrowheads="1"/>
          </p:cNvSpPr>
          <p:nvPr/>
        </p:nvSpPr>
        <p:spPr bwMode="auto">
          <a:xfrm>
            <a:off x="571500" y="1143000"/>
            <a:ext cx="8429625" cy="76944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PT" sz="2200" dirty="0"/>
              <a:t>Prestações de serviços que consistam em trabalhos efectuados sobre bens móveis corpóreos e peritagens a eles referentes  - </a:t>
            </a:r>
            <a:r>
              <a:rPr lang="pt-PT" sz="2200" dirty="0" err="1"/>
              <a:t>Art.º</a:t>
            </a:r>
            <a:r>
              <a:rPr lang="pt-PT" sz="2200" dirty="0"/>
              <a:t> 6.º n.º s 9 e 10 d)</a:t>
            </a:r>
          </a:p>
        </p:txBody>
      </p:sp>
      <p:sp>
        <p:nvSpPr>
          <p:cNvPr id="35844" name="Rectângulo 13"/>
          <p:cNvSpPr>
            <a:spLocks noChangeArrowheads="1"/>
          </p:cNvSpPr>
          <p:nvPr/>
        </p:nvSpPr>
        <p:spPr bwMode="auto">
          <a:xfrm>
            <a:off x="642938" y="1928813"/>
            <a:ext cx="828675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•</a:t>
            </a:r>
            <a:r>
              <a:rPr lang="pt-PT" b="1" dirty="0"/>
              <a:t> </a:t>
            </a:r>
            <a:r>
              <a:rPr lang="pt-PT" sz="2000" b="1" dirty="0"/>
              <a:t>Estas prestações de serviços são tributáveis no lugar onde são total ou essencialmente  executadas.</a:t>
            </a:r>
          </a:p>
          <a:p>
            <a:pPr algn="just"/>
            <a:r>
              <a:rPr lang="pt-PT" dirty="0" smtClean="0"/>
              <a:t>• </a:t>
            </a:r>
            <a:r>
              <a:rPr lang="pt-PT" sz="2000" dirty="0"/>
              <a:t>A</a:t>
            </a:r>
            <a:r>
              <a:rPr lang="pt-PT" sz="2000" b="1" dirty="0"/>
              <a:t>ssim, o imposto correspondente a estas prestações de serviços é devido em Portugal, se tais prestações de serviços forem executadas no TN. Não é, contudo, devido em Portugal o IVA correspondente a tais prestações de serviços, se forem executadas fora do território nacional. </a:t>
            </a:r>
          </a:p>
          <a:p>
            <a:pPr algn="just">
              <a:buFont typeface="Arial" charset="0"/>
              <a:buChar char="•"/>
            </a:pPr>
            <a:endParaRPr lang="pt-PT" sz="2000" b="1" dirty="0" smtClean="0"/>
          </a:p>
          <a:p>
            <a:pPr algn="just">
              <a:buFont typeface="Arial" charset="0"/>
              <a:buChar char="•"/>
            </a:pPr>
            <a:endParaRPr lang="pt-PT" sz="2000" b="1" dirty="0" smtClean="0"/>
          </a:p>
          <a:p>
            <a:pPr algn="just">
              <a:buFont typeface="Arial" charset="0"/>
              <a:buChar char="•"/>
            </a:pPr>
            <a:endParaRPr lang="pt-PT" sz="2000" b="1" dirty="0"/>
          </a:p>
          <a:p>
            <a:pPr algn="just"/>
            <a:r>
              <a:rPr lang="pt-PT" sz="2000" b="1" dirty="0"/>
              <a:t> </a:t>
            </a:r>
            <a:endParaRPr lang="pt-PT" sz="2000" b="1" dirty="0" smtClean="0"/>
          </a:p>
          <a:p>
            <a:pPr algn="just">
              <a:buFont typeface="Arial" charset="0"/>
              <a:buChar char="•"/>
            </a:pPr>
            <a:r>
              <a:rPr lang="pt-PT" sz="2000" b="1" dirty="0" smtClean="0"/>
              <a:t>Estas </a:t>
            </a:r>
            <a:r>
              <a:rPr lang="pt-PT" sz="2000" b="1" dirty="0"/>
              <a:t>prestações de serviços, são tributáveis no lugar onde se efectua a operação principal, ou seja, apenas são tributáveis em Portugal se a operação principal ocorrer em TN.</a:t>
            </a:r>
            <a:endParaRPr lang="pt-PT" sz="2000" dirty="0"/>
          </a:p>
          <a:p>
            <a:pPr algn="just">
              <a:buFont typeface="Arial" charset="0"/>
              <a:buChar char="•"/>
            </a:pPr>
            <a:endParaRPr lang="pt-PT" sz="2000" dirty="0"/>
          </a:p>
        </p:txBody>
      </p:sp>
      <p:sp>
        <p:nvSpPr>
          <p:cNvPr id="35845" name="Rectângulo 11"/>
          <p:cNvSpPr>
            <a:spLocks noChangeArrowheads="1"/>
          </p:cNvSpPr>
          <p:nvPr/>
        </p:nvSpPr>
        <p:spPr bwMode="auto">
          <a:xfrm>
            <a:off x="714375" y="4077073"/>
            <a:ext cx="8001000" cy="76944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2200" dirty="0"/>
              <a:t>Prestações de serviços efectuadas por intermediários actuando em nome e por conta de outrem - </a:t>
            </a:r>
            <a:r>
              <a:rPr lang="pt-PT" sz="2200" dirty="0" err="1"/>
              <a:t>Art.º</a:t>
            </a:r>
            <a:r>
              <a:rPr lang="pt-PT" sz="2200" dirty="0"/>
              <a:t> 6.º n.º s 9 e 10 e)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6867" name="Rectângulo 13"/>
          <p:cNvSpPr>
            <a:spLocks noChangeArrowheads="1"/>
          </p:cNvSpPr>
          <p:nvPr/>
        </p:nvSpPr>
        <p:spPr bwMode="auto">
          <a:xfrm>
            <a:off x="642938" y="1928813"/>
            <a:ext cx="8286750" cy="4216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pt-PT" dirty="0"/>
          </a:p>
          <a:p>
            <a:pPr algn="just"/>
            <a:r>
              <a:rPr lang="pt-PT" sz="2200" b="1" dirty="0"/>
              <a:t>Exemplo: </a:t>
            </a:r>
            <a:r>
              <a:rPr lang="pt-PT" sz="2200" dirty="0"/>
              <a:t>Venda de um imóvel localizado fora do TN, efectuado com a intermediação de um SP português, sendo o adquirente dos serviços um não sujeito passivo.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dirty="0"/>
              <a:t>A operação localiza-se no país onde o imóvel se situa, sendo responsável pela liquidação do IVA o intermediário que deverá nomear representante no país onde se localiza o imóvel, caso não tenha.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b="1" dirty="0"/>
              <a:t>Nota: </a:t>
            </a:r>
            <a:r>
              <a:rPr lang="pt-PT" sz="2200" dirty="0"/>
              <a:t>Se o adquirente fosse um SP do outro EM, a operação localizava-se no EM do adquirente e era ele o responsável pela liquidação do IVA.</a:t>
            </a:r>
          </a:p>
          <a:p>
            <a:pPr algn="just"/>
            <a:r>
              <a:rPr lang="pt-PT" dirty="0"/>
              <a:t> </a:t>
            </a:r>
          </a:p>
        </p:txBody>
      </p:sp>
      <p:sp>
        <p:nvSpPr>
          <p:cNvPr id="36868" name="Rectângulo 11"/>
          <p:cNvSpPr>
            <a:spLocks noChangeArrowheads="1"/>
          </p:cNvSpPr>
          <p:nvPr/>
        </p:nvSpPr>
        <p:spPr bwMode="auto">
          <a:xfrm>
            <a:off x="251520" y="1124745"/>
            <a:ext cx="8463855" cy="830997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dirty="0"/>
              <a:t>Prestações de serviços efectuadas por intermediários actuando em nome e por conta de outrem - </a:t>
            </a:r>
            <a:r>
              <a:rPr lang="pt-PT" dirty="0" err="1"/>
              <a:t>Art.º</a:t>
            </a:r>
            <a:r>
              <a:rPr lang="pt-PT" dirty="0"/>
              <a:t> 6.º n.º s 9 e 10 e)</a:t>
            </a: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7891" name="Rectângulo 13"/>
          <p:cNvSpPr>
            <a:spLocks noChangeArrowheads="1"/>
          </p:cNvSpPr>
          <p:nvPr/>
        </p:nvSpPr>
        <p:spPr bwMode="auto">
          <a:xfrm>
            <a:off x="395536" y="980728"/>
            <a:ext cx="8534152" cy="5632311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PT" sz="2000" b="1" dirty="0"/>
              <a:t>As prestações de serviços elencadas no n.º 11 do artigo 6.º, quando o adquirente for uma pessoa estabelecida ou domiciliado fora da UE, são tributáveis no lugar do domicílio ou residência habitual do adquirente, </a:t>
            </a:r>
            <a:r>
              <a:rPr lang="pt-PT" sz="2000" b="1" dirty="0">
                <a:solidFill>
                  <a:srgbClr val="C00000"/>
                </a:solidFill>
              </a:rPr>
              <a:t>ou seja, não são tributáveis na comunidade:</a:t>
            </a:r>
          </a:p>
          <a:p>
            <a:pPr algn="just"/>
            <a:endParaRPr lang="pt-PT" sz="2000" dirty="0"/>
          </a:p>
          <a:p>
            <a:pPr algn="just"/>
            <a:r>
              <a:rPr lang="pt-PT" sz="2000" dirty="0"/>
              <a:t>“Cessão ou concessão de direitos de autor, </a:t>
            </a:r>
            <a:r>
              <a:rPr lang="pt-PT" sz="2000" i="1" dirty="0"/>
              <a:t>brevets, licenças, </a:t>
            </a:r>
            <a:r>
              <a:rPr lang="pt-PT" sz="2000" dirty="0"/>
              <a:t>marcas de fabrico e de comércio e outros direitos análogos; Prestações de serviços de publicidade; Serviços de consultores, engenheiros, advogados, economistas e contabilistas, de gabinetes de estudo em todos os domínios, compreendendo os de organização, investigação e desenvolvimento; Tratamento de dados e fornecimento de informações……..”</a:t>
            </a:r>
          </a:p>
          <a:p>
            <a:pPr algn="just"/>
            <a:r>
              <a:rPr lang="pt-PT" sz="2000" dirty="0" smtClean="0"/>
              <a:t>• </a:t>
            </a:r>
            <a:r>
              <a:rPr lang="pt-PT" sz="2000" dirty="0"/>
              <a:t>A prestação destes serviços a </a:t>
            </a:r>
            <a:r>
              <a:rPr lang="pt-PT" sz="2000" b="1" dirty="0"/>
              <a:t>não sujeitos passivos </a:t>
            </a:r>
            <a:r>
              <a:rPr lang="pt-PT" sz="2000" dirty="0"/>
              <a:t>estabelecidos ou domiciliadas na UE, são tributáveis no Estado membro onde o prestador tiver a sede da sua actividade, um estabelecimento estável ou, na sua falta, o domicílio.</a:t>
            </a:r>
          </a:p>
          <a:p>
            <a:pPr algn="just"/>
            <a:r>
              <a:rPr lang="pt-PT" sz="2000" dirty="0"/>
              <a:t>• A prestação destes serviços a </a:t>
            </a:r>
            <a:r>
              <a:rPr lang="pt-PT" sz="2000" b="1" dirty="0"/>
              <a:t>sujeitos passivos </a:t>
            </a:r>
            <a:r>
              <a:rPr lang="pt-PT" sz="2000" dirty="0"/>
              <a:t>com sede, estabelecimento estável ou, na sua falta, o domicílio ao qual os serviços são prestados, noutro Estado membro, não são tributáveis no território nacional, mas sim no Estado membro do destinatário </a:t>
            </a:r>
            <a:r>
              <a:rPr lang="pt-PT" sz="2000" b="1" dirty="0"/>
              <a:t>(adquirente dos serviços).</a:t>
            </a:r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ext Box 6"/>
          <p:cNvSpPr txBox="1">
            <a:spLocks noChangeArrowheads="1"/>
          </p:cNvSpPr>
          <p:nvPr/>
        </p:nvSpPr>
        <p:spPr bwMode="auto">
          <a:xfrm>
            <a:off x="1619250" y="3141663"/>
            <a:ext cx="2592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pt-PT"/>
          </a:p>
        </p:txBody>
      </p:sp>
      <p:sp>
        <p:nvSpPr>
          <p:cNvPr id="31748" name="Rectângulo 11"/>
          <p:cNvSpPr>
            <a:spLocks noChangeArrowheads="1"/>
          </p:cNvSpPr>
          <p:nvPr/>
        </p:nvSpPr>
        <p:spPr bwMode="auto">
          <a:xfrm>
            <a:off x="395536" y="908720"/>
            <a:ext cx="8319839" cy="5324535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pt-PT" sz="2000" b="1" dirty="0"/>
              <a:t>As prestações de serviços elencadas nas alíneas do n.º 12 do art.º 6.º são tributadas em TN, desde que:</a:t>
            </a:r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 smtClean="0"/>
              <a:t>Locação </a:t>
            </a:r>
            <a:r>
              <a:rPr lang="pt-PT" sz="2000" dirty="0"/>
              <a:t>de bens móveis corpóreos, excepto meios transporte  - efectuados a pessoa não comunitária e a utilização ocorra no TN;</a:t>
            </a:r>
          </a:p>
          <a:p>
            <a:pPr marL="342900" indent="-342900" algn="just">
              <a:buFontTx/>
              <a:buAutoNum type="alphaLcParenR"/>
              <a:defRPr/>
            </a:pPr>
            <a:endParaRPr lang="pt-PT" sz="2000" dirty="0"/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/>
              <a:t>Locação de curta duração de um meio de transporte – efectuada a pessoa não SP fora da comunidade e utilização ocorra no TN;</a:t>
            </a:r>
          </a:p>
          <a:p>
            <a:pPr marL="342900" indent="-342900" algn="just">
              <a:buFontTx/>
              <a:buAutoNum type="alphaLcParenR"/>
              <a:defRPr/>
            </a:pPr>
            <a:endParaRPr lang="pt-PT" sz="2000" dirty="0"/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/>
              <a:t>Locação de um meio de transporte não curta duração – efectuada a pessoa não SP e o locador não seja SP comunitário se a utilização ocorrer no TN; </a:t>
            </a:r>
          </a:p>
          <a:p>
            <a:pPr marL="342900" indent="-342900" algn="just">
              <a:buFontTx/>
              <a:buAutoNum type="alphaLcParenR"/>
              <a:defRPr/>
            </a:pPr>
            <a:endParaRPr lang="pt-PT" sz="2000" dirty="0"/>
          </a:p>
          <a:p>
            <a:pPr marL="342900" indent="-342900" algn="just">
              <a:buFontTx/>
              <a:buAutoNum type="alphaLcParenR"/>
              <a:defRPr/>
            </a:pPr>
            <a:r>
              <a:rPr lang="pt-PT" sz="2000" dirty="0"/>
              <a:t>Prestações de serviços de telecomunicações, radiodifusão, televisão e via electrónica (anexo D) – se o prestador for um não SP comunitário e o adquirente seja pessoa não SP.*</a:t>
            </a:r>
          </a:p>
          <a:p>
            <a:pPr marL="342900" indent="-342900" algn="just">
              <a:defRPr/>
            </a:pPr>
            <a:endParaRPr lang="pt-PT" sz="2000" dirty="0"/>
          </a:p>
          <a:p>
            <a:pPr marL="342900" indent="-342900" algn="just">
              <a:defRPr/>
            </a:pPr>
            <a:r>
              <a:rPr lang="pt-PT" sz="2000" b="1" dirty="0"/>
              <a:t>*NOTA: Para o cumprimento das obrigações fiscais o prestador pode registar-se apenas num único EM, de acordo com o D.L. n.º 130/2003. </a:t>
            </a:r>
            <a:endParaRPr lang="pt-PT" sz="2000" dirty="0"/>
          </a:p>
        </p:txBody>
      </p:sp>
      <p:sp>
        <p:nvSpPr>
          <p:cNvPr id="5" name="Rectangle 9"/>
          <p:cNvSpPr>
            <a:spLocks noChangeArrowheads="1"/>
          </p:cNvSpPr>
          <p:nvPr/>
        </p:nvSpPr>
        <p:spPr bwMode="auto">
          <a:xfrm>
            <a:off x="457200" y="373063"/>
            <a:ext cx="8229600" cy="43021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GERAIS DE LOCALIZAÇÃO/TERRITORIALIDADE</a:t>
            </a:r>
            <a:endParaRPr lang="pt-PT" sz="2200" b="1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667ECA-0D3F-4F3C-982B-38E07D6E46D9}" type="slidenum">
              <a:rPr lang="pt-PT"/>
              <a:pPr>
                <a:defRPr/>
              </a:pPr>
              <a:t>33</a:t>
            </a:fld>
            <a:endParaRPr lang="pt-PT"/>
          </a:p>
        </p:txBody>
      </p:sp>
      <p:sp>
        <p:nvSpPr>
          <p:cNvPr id="87042" name="Rectangle 2"/>
          <p:cNvSpPr>
            <a:spLocks noChangeArrowheads="1"/>
          </p:cNvSpPr>
          <p:nvPr/>
        </p:nvSpPr>
        <p:spPr bwMode="auto">
          <a:xfrm>
            <a:off x="1066800" y="228600"/>
            <a:ext cx="7015163" cy="46672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rgbClr val="000080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FACTO GERADOR E EXIGIBILIDADE DO IMPOSTO</a:t>
            </a:r>
            <a:r>
              <a:rPr lang="pt-PT" sz="24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1066800" y="870007"/>
            <a:ext cx="7010400" cy="446276"/>
          </a:xfrm>
          <a:prstGeom prst="rect">
            <a:avLst/>
          </a:prstGeom>
          <a:noFill/>
          <a:ln w="2857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 eaLnBrk="0" hangingPunct="0">
              <a:lnSpc>
                <a:spcPct val="115000"/>
              </a:lnSpc>
              <a:spcBef>
                <a:spcPct val="10000"/>
              </a:spcBef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Regras de aplicação da lei no tempo</a:t>
            </a:r>
            <a:r>
              <a:rPr lang="pt-PT" sz="2200" dirty="0"/>
              <a:t> (art.º 7.º e 8.º CIVA)</a:t>
            </a: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381000" y="1424753"/>
            <a:ext cx="8458200" cy="83984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15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solidFill>
                  <a:srgbClr val="FF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Facto gerador do imposto</a:t>
            </a:r>
            <a:r>
              <a:rPr lang="pt-PT" sz="2200" dirty="0"/>
              <a:t> - ocorrência dos pressupostos de facto que dão origem à dívida tributária (</a:t>
            </a:r>
            <a:r>
              <a:rPr lang="pt-PT" sz="2200" b="1" dirty="0"/>
              <a:t>momento em que o imposto é devido</a:t>
            </a:r>
            <a:r>
              <a:rPr lang="pt-PT" sz="2200" dirty="0"/>
              <a:t>)</a:t>
            </a:r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381000" y="3355040"/>
            <a:ext cx="8439150" cy="2379947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lnSpc>
                <a:spcPct val="115000"/>
              </a:lnSpc>
              <a:spcBef>
                <a:spcPct val="15000"/>
              </a:spcBef>
              <a:spcAft>
                <a:spcPct val="10000"/>
              </a:spcAft>
            </a:pPr>
            <a:r>
              <a:rPr lang="pt-PT" sz="2000" b="1" dirty="0">
                <a:solidFill>
                  <a:srgbClr val="FF3300"/>
                </a:solidFill>
              </a:rPr>
              <a:t>REGRA GERAL</a:t>
            </a:r>
            <a:r>
              <a:rPr lang="pt-PT" sz="2200" dirty="0"/>
              <a:t>: </a:t>
            </a:r>
            <a:r>
              <a:rPr lang="pt-PT" sz="2200" b="1" dirty="0"/>
              <a:t>este dois momentos são coincidentes</a:t>
            </a:r>
            <a:endParaRPr lang="pt-PT" dirty="0"/>
          </a:p>
          <a:p>
            <a:pPr algn="just" eaLnBrk="0" hangingPunct="0">
              <a:lnSpc>
                <a:spcPct val="115000"/>
              </a:lnSpc>
              <a:spcBef>
                <a:spcPct val="15000"/>
              </a:spcBef>
              <a:spcAft>
                <a:spcPct val="10000"/>
              </a:spcAft>
            </a:pPr>
            <a:r>
              <a:rPr lang="pt-PT" sz="2000" dirty="0"/>
              <a:t>No entanto, sempre que a transmissão de bens ou prestação de serviços, dê lugar à </a:t>
            </a:r>
            <a:r>
              <a:rPr lang="pt-PT" sz="2000" b="1" dirty="0">
                <a:solidFill>
                  <a:srgbClr val="FF0000"/>
                </a:solidFill>
              </a:rPr>
              <a:t>obrigação de emitir factura ou documento equivalente</a:t>
            </a:r>
            <a:r>
              <a:rPr lang="pt-PT" sz="2000" dirty="0"/>
              <a:t> – art.º 29.º, nº 1, b), o imposto torna-se exigível em prazo diferente – (art.º 8.º, CIVA).</a:t>
            </a:r>
          </a:p>
          <a:p>
            <a:pPr algn="just" eaLnBrk="0" hangingPunct="0">
              <a:lnSpc>
                <a:spcPct val="115000"/>
              </a:lnSpc>
              <a:spcBef>
                <a:spcPct val="15000"/>
              </a:spcBef>
              <a:spcAft>
                <a:spcPct val="10000"/>
              </a:spcAft>
            </a:pPr>
            <a:r>
              <a:rPr lang="pt-PT" sz="2000" b="1" dirty="0"/>
              <a:t>A factura deve ser emitida o mais tardar no quinto dia útil seguinte ao momento em que o IVA é devido. (art.º 36.º n.º1 CIVA)</a:t>
            </a:r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381000" y="5864295"/>
            <a:ext cx="8458200" cy="707886"/>
          </a:xfrm>
          <a:prstGeom prst="rect">
            <a:avLst/>
          </a:prstGeom>
          <a:noFill/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 eaLnBrk="0" hangingPunct="0">
              <a:defRPr/>
            </a:pPr>
            <a:r>
              <a:rPr lang="pt-PT" sz="20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Prazo de pagamento do imposto</a:t>
            </a:r>
            <a:r>
              <a:rPr lang="pt-PT" sz="2000" dirty="0"/>
              <a:t> - prazo para a entrega do imposto nos cofres do Estado, a partir do momento em que é exigível</a:t>
            </a:r>
          </a:p>
        </p:txBody>
      </p:sp>
      <p:sp>
        <p:nvSpPr>
          <p:cNvPr id="87047" name="Rectangle 7"/>
          <p:cNvSpPr>
            <a:spLocks noChangeArrowheads="1"/>
          </p:cNvSpPr>
          <p:nvPr/>
        </p:nvSpPr>
        <p:spPr bwMode="auto">
          <a:xfrm>
            <a:off x="381000" y="2378075"/>
            <a:ext cx="8458200" cy="7715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>
              <a:lnSpc>
                <a:spcPct val="115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Exigibilidade do imposto</a:t>
            </a:r>
            <a:r>
              <a:rPr lang="pt-PT" sz="2000" dirty="0"/>
              <a:t> - momento a partir do qual a DGCI pode exercer o seu direito ao imposto (</a:t>
            </a:r>
            <a:r>
              <a:rPr lang="pt-PT" sz="2000" b="1" dirty="0"/>
              <a:t>momento em que o imposto se torna exigível</a:t>
            </a:r>
            <a:r>
              <a:rPr lang="pt-PT" sz="2000" dirty="0"/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nimBg="1" autoUpdateAnimBg="0"/>
      <p:bldP spid="87045" grpId="0" animBg="1" autoUpdateAnimBg="0"/>
      <p:bldP spid="87046" grpId="0" animBg="1" autoUpdateAnimBg="0"/>
      <p:bldP spid="87047" grpId="0" animBg="1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CBBA0-5C3C-4410-AFCA-5FB314DE5093}" type="slidenum">
              <a:rPr lang="pt-PT"/>
              <a:pPr>
                <a:defRPr/>
              </a:pPr>
              <a:t>34</a:t>
            </a:fld>
            <a:endParaRPr lang="pt-PT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143000" y="1571625"/>
            <a:ext cx="2209800" cy="1500188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 smtClean="0"/>
              <a:t>APURADO PELO</a:t>
            </a:r>
          </a:p>
          <a:p>
            <a:pPr algn="ctr"/>
            <a:r>
              <a:rPr lang="pt-PT" sz="1600" b="1" dirty="0" smtClean="0">
                <a:latin typeface="Times New Roman" pitchFamily="18" charset="0"/>
              </a:rPr>
              <a:t>SUJEITO PASSIVO</a:t>
            </a:r>
          </a:p>
          <a:p>
            <a:pPr algn="ctr"/>
            <a:r>
              <a:rPr lang="pt-PT" sz="1600" b="1" dirty="0" smtClean="0"/>
              <a:t>ART.º 27.º</a:t>
            </a:r>
            <a:endParaRPr lang="pt-PT" sz="1600" b="1" dirty="0">
              <a:latin typeface="Times New Roman" pitchFamily="18" charset="0"/>
            </a:endParaRPr>
          </a:p>
        </p:txBody>
      </p:sp>
      <p:sp>
        <p:nvSpPr>
          <p:cNvPr id="51208" name="Rectangle 23"/>
          <p:cNvSpPr>
            <a:spLocks noChangeArrowheads="1"/>
          </p:cNvSpPr>
          <p:nvPr/>
        </p:nvSpPr>
        <p:spPr bwMode="auto">
          <a:xfrm>
            <a:off x="3779838" y="1052736"/>
            <a:ext cx="4364037" cy="2592288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tIns="10800" bIns="10800"/>
          <a:lstStyle/>
          <a:p>
            <a:pPr algn="l" eaLnBrk="0" hangingPunct="0">
              <a:lnSpc>
                <a:spcPct val="120000"/>
              </a:lnSpc>
            </a:pPr>
            <a:r>
              <a:rPr lang="pt-PT" sz="1600" b="1" dirty="0" smtClean="0"/>
              <a:t>- Regra geral: Prazo previsto no art.º 41.º (até ao dia 10 do 2.º mês seguinte ou até ao dia 15 do 2.º mês seguinte ao trimestre)</a:t>
            </a:r>
            <a:endParaRPr lang="pt-PT" sz="1600" b="1" dirty="0"/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 No prazo de 15 dias a contar da emissão da factura  (</a:t>
            </a:r>
            <a:r>
              <a:rPr lang="pt-PT" sz="1600" b="1" dirty="0" err="1" smtClean="0"/>
              <a:t>iva</a:t>
            </a:r>
            <a:r>
              <a:rPr lang="pt-PT" sz="1600" b="1" dirty="0" smtClean="0"/>
              <a:t> indevido), ou até ao final do mês seguinte à operação  (acto isolado)</a:t>
            </a:r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 Até ao final do mês seguinte àquele em que se torna exigível  (operações do art.º 6.º)</a:t>
            </a:r>
            <a:endParaRPr lang="pt-PT" sz="1600" b="1" dirty="0"/>
          </a:p>
        </p:txBody>
      </p:sp>
      <p:sp>
        <p:nvSpPr>
          <p:cNvPr id="51209" name="Rectangle 7"/>
          <p:cNvSpPr>
            <a:spLocks noChangeArrowheads="1"/>
          </p:cNvSpPr>
          <p:nvPr/>
        </p:nvSpPr>
        <p:spPr bwMode="auto">
          <a:xfrm>
            <a:off x="1143000" y="4143375"/>
            <a:ext cx="2209800" cy="1571625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 smtClean="0">
                <a:latin typeface="Times New Roman" pitchFamily="18" charset="0"/>
              </a:rPr>
              <a:t>LIQUIDADO PELA </a:t>
            </a:r>
          </a:p>
          <a:p>
            <a:pPr algn="ctr"/>
            <a:r>
              <a:rPr lang="pt-PT" sz="1600" b="1" dirty="0" smtClean="0">
                <a:latin typeface="Times New Roman" pitchFamily="18" charset="0"/>
              </a:rPr>
              <a:t>ADMINISTRAÇÃO</a:t>
            </a:r>
          </a:p>
          <a:p>
            <a:pPr algn="ctr"/>
            <a:r>
              <a:rPr lang="pt-PT" sz="1600" b="1" dirty="0" smtClean="0"/>
              <a:t>ART.º 28.º</a:t>
            </a:r>
            <a:endParaRPr lang="pt-PT" sz="1600" b="1" dirty="0">
              <a:latin typeface="Times New Roman" pitchFamily="18" charset="0"/>
            </a:endParaRPr>
          </a:p>
        </p:txBody>
      </p:sp>
      <p:sp>
        <p:nvSpPr>
          <p:cNvPr id="51210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200" b="1" dirty="0" smtClean="0">
                <a:cs typeface="Arial" charset="0"/>
              </a:rPr>
              <a:t>PAGAMENTO DO IMPOSTO</a:t>
            </a:r>
            <a:endParaRPr kumimoji="1" lang="pt-PT" sz="2200" b="1" dirty="0">
              <a:cs typeface="Arial" charset="0"/>
            </a:endParaRPr>
          </a:p>
        </p:txBody>
      </p:sp>
      <p:sp>
        <p:nvSpPr>
          <p:cNvPr id="11" name="Rectangle 23"/>
          <p:cNvSpPr>
            <a:spLocks noChangeArrowheads="1"/>
          </p:cNvSpPr>
          <p:nvPr/>
        </p:nvSpPr>
        <p:spPr bwMode="auto">
          <a:xfrm>
            <a:off x="3932238" y="4221088"/>
            <a:ext cx="4364037" cy="144016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tIns="10800" bIns="10800"/>
          <a:lstStyle/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 No prazo previsto na notificação (mínimo 30 dias)</a:t>
            </a:r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Nas importações  ( de acordo com as regras aduaneiras)</a:t>
            </a:r>
          </a:p>
          <a:p>
            <a:pPr algn="l" eaLnBrk="0" hangingPunct="0">
              <a:lnSpc>
                <a:spcPct val="120000"/>
              </a:lnSpc>
              <a:buFontTx/>
              <a:buChar char="-"/>
            </a:pPr>
            <a:r>
              <a:rPr lang="pt-PT" sz="1600" b="1" dirty="0" smtClean="0"/>
              <a:t>Outras previstas na Lei</a:t>
            </a:r>
          </a:p>
        </p:txBody>
      </p:sp>
      <p:cxnSp>
        <p:nvCxnSpPr>
          <p:cNvPr id="9" name="Conexão recta unidireccional 8"/>
          <p:cNvCxnSpPr>
            <a:stCxn id="51203" idx="3"/>
            <a:endCxn id="51208" idx="1"/>
          </p:cNvCxnSpPr>
          <p:nvPr/>
        </p:nvCxnSpPr>
        <p:spPr bwMode="auto">
          <a:xfrm>
            <a:off x="3352800" y="2321719"/>
            <a:ext cx="427038" cy="2716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4" name="Conexão recta unidireccional 13"/>
          <p:cNvCxnSpPr>
            <a:stCxn id="51209" idx="3"/>
            <a:endCxn id="11" idx="1"/>
          </p:cNvCxnSpPr>
          <p:nvPr/>
        </p:nvCxnSpPr>
        <p:spPr bwMode="auto">
          <a:xfrm>
            <a:off x="3352800" y="4929188"/>
            <a:ext cx="579438" cy="1198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12BC7B-A5D9-4E3C-888F-9FF2204AB1CB}" type="slidenum">
              <a:rPr lang="pt-PT"/>
              <a:pPr>
                <a:defRPr/>
              </a:pPr>
              <a:t>35</a:t>
            </a:fld>
            <a:endParaRPr lang="pt-PT"/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714375" y="350838"/>
            <a:ext cx="7808913" cy="4460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ISENÇÕES </a:t>
            </a:r>
            <a:r>
              <a:rPr lang="pt-PT" sz="2000" b="1" dirty="0" err="1"/>
              <a:t>art.ºs</a:t>
            </a:r>
            <a:r>
              <a:rPr lang="pt-PT" sz="2000" b="1" dirty="0"/>
              <a:t> 9.º a 15.º e 53.º do CIVA</a:t>
            </a:r>
            <a:endParaRPr lang="pt-PT" b="1" dirty="0"/>
          </a:p>
        </p:txBody>
      </p:sp>
      <p:sp>
        <p:nvSpPr>
          <p:cNvPr id="93187" name="Text Box 3"/>
          <p:cNvSpPr txBox="1">
            <a:spLocks noChangeArrowheads="1"/>
          </p:cNvSpPr>
          <p:nvPr/>
        </p:nvSpPr>
        <p:spPr bwMode="auto">
          <a:xfrm>
            <a:off x="179512" y="1685286"/>
            <a:ext cx="2182688" cy="136652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</a:pPr>
            <a:r>
              <a:rPr lang="pt-PT" b="1" dirty="0"/>
              <a:t>Isenções simples </a:t>
            </a:r>
          </a:p>
          <a:p>
            <a:pPr algn="ctr">
              <a:lnSpc>
                <a:spcPct val="115000"/>
              </a:lnSpc>
            </a:pPr>
            <a:r>
              <a:rPr lang="pt-PT" b="1" dirty="0"/>
              <a:t>ou incompletas</a:t>
            </a:r>
          </a:p>
        </p:txBody>
      </p:sp>
      <p:sp>
        <p:nvSpPr>
          <p:cNvPr id="93188" name="Text Box 4"/>
          <p:cNvSpPr txBox="1">
            <a:spLocks noChangeArrowheads="1"/>
          </p:cNvSpPr>
          <p:nvPr/>
        </p:nvSpPr>
        <p:spPr bwMode="auto">
          <a:xfrm>
            <a:off x="179512" y="3828771"/>
            <a:ext cx="2106488" cy="1791260"/>
          </a:xfrm>
          <a:prstGeom prst="rect">
            <a:avLst/>
          </a:prstGeom>
          <a:solidFill>
            <a:schemeClr val="bg1"/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b="1" dirty="0"/>
              <a:t>Isenções completas</a:t>
            </a:r>
          </a:p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b="1" dirty="0"/>
              <a:t>ou </a:t>
            </a:r>
          </a:p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b="1" dirty="0"/>
              <a:t>taxa “o”</a:t>
            </a:r>
          </a:p>
        </p:txBody>
      </p:sp>
      <p:sp>
        <p:nvSpPr>
          <p:cNvPr id="93189" name="Text Box 5"/>
          <p:cNvSpPr txBox="1">
            <a:spLocks noChangeArrowheads="1"/>
          </p:cNvSpPr>
          <p:nvPr/>
        </p:nvSpPr>
        <p:spPr bwMode="auto">
          <a:xfrm>
            <a:off x="2895600" y="1084263"/>
            <a:ext cx="6019800" cy="16716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chemeClr val="accent2"/>
              </a:buClr>
              <a:buSzPct val="80000"/>
              <a:buFont typeface="Wingdings" pitchFamily="2" charset="2"/>
              <a:buChar char=" "/>
              <a:defRPr/>
            </a:pPr>
            <a:r>
              <a:rPr lang="pt-PT" sz="1600" b="1" dirty="0"/>
              <a:t>O operador económico </a:t>
            </a:r>
            <a:r>
              <a:rPr lang="pt-PT" sz="1600" b="1" dirty="0">
                <a:solidFill>
                  <a:srgbClr val="FF3300"/>
                </a:solidFill>
              </a:rPr>
              <a:t>não liquida</a:t>
            </a:r>
            <a:r>
              <a:rPr lang="pt-PT" sz="1600" b="1" dirty="0"/>
              <a:t> o imposto nas suas operações mas também </a:t>
            </a:r>
            <a:r>
              <a:rPr lang="pt-PT" sz="1600" b="1" dirty="0">
                <a:solidFill>
                  <a:srgbClr val="FF3300"/>
                </a:solidFill>
              </a:rPr>
              <a:t>não pode deduzir</a:t>
            </a:r>
            <a:r>
              <a:rPr lang="pt-PT" sz="1600" b="1" dirty="0"/>
              <a:t> o imposto que suporta nas suas aquisições. </a:t>
            </a:r>
            <a:r>
              <a:rPr lang="pt-PT" sz="1600" i="1" dirty="0"/>
              <a:t>São deste tipo: </a:t>
            </a:r>
            <a:endParaRPr lang="pt-PT" sz="1600" b="1" dirty="0"/>
          </a:p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rgbClr val="FF3300"/>
              </a:buClr>
              <a:buSzPct val="80000"/>
              <a:buFont typeface="Wingdings" pitchFamily="2" charset="2"/>
              <a:buChar char="Ø"/>
              <a:defRPr/>
            </a:pPr>
            <a:r>
              <a:rPr lang="pt-PT" sz="1600" i="1" dirty="0"/>
              <a:t>as isenções nas operações internas (art.º 9.º)</a:t>
            </a:r>
          </a:p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rgbClr val="FF3300"/>
              </a:buClr>
              <a:buFont typeface="Wingdings" pitchFamily="2" charset="2"/>
              <a:buChar char="Ø"/>
              <a:defRPr/>
            </a:pPr>
            <a:r>
              <a:rPr lang="pt-PT" sz="1600" i="1" dirty="0"/>
              <a:t>as derivadas do regime especial de isenção  (art.º 53.º)</a:t>
            </a:r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2895600" y="3082925"/>
            <a:ext cx="6019800" cy="34607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chemeClr val="accent2"/>
              </a:buClr>
              <a:buSzPct val="80000"/>
              <a:buFont typeface="Wingdings" pitchFamily="2" charset="2"/>
              <a:buChar char=" "/>
              <a:defRPr/>
            </a:pPr>
            <a:r>
              <a:rPr lang="pt-PT" sz="1600" dirty="0"/>
              <a:t> </a:t>
            </a:r>
            <a:r>
              <a:rPr lang="pt-PT" sz="1600" b="1" dirty="0"/>
              <a:t>O operador económico </a:t>
            </a:r>
            <a:r>
              <a:rPr lang="pt-PT" sz="1600" b="1" dirty="0">
                <a:solidFill>
                  <a:srgbClr val="FF3300"/>
                </a:solidFill>
              </a:rPr>
              <a:t>não liquida</a:t>
            </a:r>
            <a:r>
              <a:rPr lang="pt-PT" sz="1600" b="1" dirty="0"/>
              <a:t> o imposto nas suas operações mas </a:t>
            </a:r>
            <a:r>
              <a:rPr lang="pt-PT" sz="1600" b="1" dirty="0">
                <a:solidFill>
                  <a:srgbClr val="FF3300"/>
                </a:solidFill>
              </a:rPr>
              <a:t>pode deduzir</a:t>
            </a:r>
            <a:r>
              <a:rPr lang="pt-PT" sz="1600" b="1" dirty="0"/>
              <a:t> o imposto que suporta nas suas aquisições.  </a:t>
            </a:r>
            <a:r>
              <a:rPr lang="pt-PT" sz="1600" i="1" dirty="0"/>
              <a:t>São deste tipo: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>
              <a:latin typeface="Times New Roman" pitchFamily="18" charset="0"/>
            </a:endParaRPr>
          </a:p>
          <a:p>
            <a:pPr algn="just" eaLnBrk="0" hangingPunct="0">
              <a:lnSpc>
                <a:spcPct val="80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das transmissões de bens para exportação e operações assimiladas (art.º 14.º,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80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das prestações de serviços relacionadas com o comércio internacional de pessoas e bens (art.º 14.º,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80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das transmissões de bens e prestações de serviços relativas a barcos, aviões e à sua carga (art.º 14.º,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Outras isenções (art.º 15.º, CIVA)</a:t>
            </a:r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endParaRPr lang="pt-PT" sz="1600" i="1" dirty="0"/>
          </a:p>
          <a:p>
            <a:pPr algn="just" eaLnBrk="0" hangingPunct="0">
              <a:lnSpc>
                <a:spcPct val="75000"/>
              </a:lnSpc>
              <a:buClr>
                <a:srgbClr val="FF0000"/>
              </a:buClr>
              <a:buSzPct val="90000"/>
              <a:buFont typeface="Wingdings" pitchFamily="2" charset="2"/>
              <a:buChar char="Ø"/>
              <a:defRPr/>
            </a:pPr>
            <a:r>
              <a:rPr lang="pt-PT" sz="1600" i="1" dirty="0"/>
              <a:t>Isenções em legislação avulsa</a:t>
            </a:r>
          </a:p>
        </p:txBody>
      </p:sp>
      <p:sp>
        <p:nvSpPr>
          <p:cNvPr id="93192" name="AutoShape 8"/>
          <p:cNvSpPr>
            <a:spLocks noChangeArrowheads="1"/>
          </p:cNvSpPr>
          <p:nvPr/>
        </p:nvSpPr>
        <p:spPr bwMode="auto">
          <a:xfrm>
            <a:off x="2438400" y="2133600"/>
            <a:ext cx="30480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93193" name="AutoShape 9"/>
          <p:cNvSpPr>
            <a:spLocks noChangeArrowheads="1"/>
          </p:cNvSpPr>
          <p:nvPr/>
        </p:nvSpPr>
        <p:spPr bwMode="auto">
          <a:xfrm>
            <a:off x="2438400" y="4495800"/>
            <a:ext cx="304800" cy="485775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3187" grpId="0" animBg="1"/>
      <p:bldP spid="93188" grpId="0" animBg="1"/>
      <p:bldP spid="93189" grpId="0" animBg="1"/>
      <p:bldP spid="93190" grpId="0" animBg="1"/>
      <p:bldP spid="93192" grpId="0" animBg="1"/>
      <p:bldP spid="9319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856C1F9-22ED-43D5-A35B-5274862B63E4}" type="slidenum">
              <a:rPr lang="pt-PT"/>
              <a:pPr>
                <a:defRPr/>
              </a:pPr>
              <a:t>36</a:t>
            </a:fld>
            <a:endParaRPr lang="pt-PT"/>
          </a:p>
        </p:txBody>
      </p:sp>
      <p:sp>
        <p:nvSpPr>
          <p:cNvPr id="30724" name="Rectangle 3"/>
          <p:cNvSpPr>
            <a:spLocks noChangeArrowheads="1"/>
          </p:cNvSpPr>
          <p:nvPr/>
        </p:nvSpPr>
        <p:spPr bwMode="auto">
          <a:xfrm>
            <a:off x="4716463" y="1121936"/>
            <a:ext cx="4176712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pt-PT" sz="2000" b="1" dirty="0"/>
              <a:t>São isenções </a:t>
            </a:r>
            <a:r>
              <a:rPr lang="pt-PT" sz="2000" b="1" u="sng" dirty="0"/>
              <a:t>SEM</a:t>
            </a:r>
            <a:r>
              <a:rPr lang="pt-PT" sz="2000" b="1" dirty="0"/>
              <a:t> direito à dedução ou ao reembolso do imposto suportado na aquisição dos inputs necessários à realização das operações</a:t>
            </a: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571500" y="1338689"/>
            <a:ext cx="2488332" cy="83099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 anchorCtr="1">
            <a:spAutoFit/>
          </a:bodyPr>
          <a:lstStyle/>
          <a:p>
            <a:pPr algn="ctr"/>
            <a:r>
              <a:rPr lang="pt-PT" b="1" dirty="0"/>
              <a:t>Isenções incompletas</a:t>
            </a:r>
          </a:p>
        </p:txBody>
      </p:sp>
      <p:sp>
        <p:nvSpPr>
          <p:cNvPr id="41989" name="AutoShape 5"/>
          <p:cNvSpPr>
            <a:spLocks noChangeArrowheads="1"/>
          </p:cNvSpPr>
          <p:nvPr/>
        </p:nvSpPr>
        <p:spPr bwMode="auto">
          <a:xfrm>
            <a:off x="3357563" y="1571625"/>
            <a:ext cx="976312" cy="485775"/>
          </a:xfrm>
          <a:prstGeom prst="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41990" name="Rectangle 6"/>
          <p:cNvSpPr>
            <a:spLocks noChangeArrowheads="1"/>
          </p:cNvSpPr>
          <p:nvPr/>
        </p:nvSpPr>
        <p:spPr bwMode="auto">
          <a:xfrm>
            <a:off x="1522413" y="2946400"/>
            <a:ext cx="6021387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b="1">
                <a:solidFill>
                  <a:srgbClr val="CC3300"/>
                </a:solidFill>
              </a:rPr>
              <a:t>Isenções simples   ou     Falsas Isenções</a:t>
            </a:r>
          </a:p>
        </p:txBody>
      </p:sp>
      <p:sp>
        <p:nvSpPr>
          <p:cNvPr id="41991" name="Rectangle 8"/>
          <p:cNvSpPr>
            <a:spLocks noChangeArrowheads="1"/>
          </p:cNvSpPr>
          <p:nvPr/>
        </p:nvSpPr>
        <p:spPr bwMode="auto">
          <a:xfrm>
            <a:off x="395288" y="3644900"/>
            <a:ext cx="4572000" cy="79216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pPr algn="ctr"/>
            <a:r>
              <a:rPr lang="pt-PT" sz="2000" b="1" dirty="0"/>
              <a:t>As Isenções incompletas podem surgir: </a:t>
            </a:r>
          </a:p>
        </p:txBody>
      </p:sp>
      <p:sp>
        <p:nvSpPr>
          <p:cNvPr id="41992" name="Rectangle 9"/>
          <p:cNvSpPr>
            <a:spLocks noChangeArrowheads="1"/>
          </p:cNvSpPr>
          <p:nvPr/>
        </p:nvSpPr>
        <p:spPr bwMode="auto">
          <a:xfrm>
            <a:off x="323850" y="4768920"/>
            <a:ext cx="5399088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sz="2000" b="1" dirty="0"/>
              <a:t>Em função da natureza da operação (objectivas)</a:t>
            </a:r>
          </a:p>
        </p:txBody>
      </p:sp>
      <p:sp>
        <p:nvSpPr>
          <p:cNvPr id="41993" name="Rectangle 10"/>
          <p:cNvSpPr>
            <a:spLocks noChangeArrowheads="1"/>
          </p:cNvSpPr>
          <p:nvPr/>
        </p:nvSpPr>
        <p:spPr bwMode="auto">
          <a:xfrm>
            <a:off x="323850" y="5659508"/>
            <a:ext cx="5400675" cy="707886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sz="2000" b="1" dirty="0"/>
              <a:t>Em função do volume de negócios do sujeito passivo (subjectivas)</a:t>
            </a:r>
          </a:p>
        </p:txBody>
      </p:sp>
      <p:sp>
        <p:nvSpPr>
          <p:cNvPr id="41994" name="AutoShape 11"/>
          <p:cNvSpPr>
            <a:spLocks noChangeArrowheads="1"/>
          </p:cNvSpPr>
          <p:nvPr/>
        </p:nvSpPr>
        <p:spPr bwMode="auto">
          <a:xfrm>
            <a:off x="5867400" y="4868863"/>
            <a:ext cx="976313" cy="485775"/>
          </a:xfrm>
          <a:prstGeom prst="notched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endParaRPr lang="pt-PT"/>
          </a:p>
        </p:txBody>
      </p:sp>
      <p:sp>
        <p:nvSpPr>
          <p:cNvPr id="41995" name="AutoShape 12"/>
          <p:cNvSpPr>
            <a:spLocks noChangeArrowheads="1"/>
          </p:cNvSpPr>
          <p:nvPr/>
        </p:nvSpPr>
        <p:spPr bwMode="auto">
          <a:xfrm>
            <a:off x="5867400" y="5751513"/>
            <a:ext cx="976313" cy="485775"/>
          </a:xfrm>
          <a:prstGeom prst="notchedRightArrow">
            <a:avLst>
              <a:gd name="adj1" fmla="val 50000"/>
              <a:gd name="adj2" fmla="val 50245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 anchorCtr="1"/>
          <a:lstStyle/>
          <a:p>
            <a:endParaRPr lang="pt-PT"/>
          </a:p>
        </p:txBody>
      </p:sp>
      <p:sp>
        <p:nvSpPr>
          <p:cNvPr id="41996" name="Rectangle 13"/>
          <p:cNvSpPr>
            <a:spLocks noChangeArrowheads="1"/>
          </p:cNvSpPr>
          <p:nvPr/>
        </p:nvSpPr>
        <p:spPr bwMode="auto">
          <a:xfrm>
            <a:off x="7019925" y="4927600"/>
            <a:ext cx="1584325" cy="3698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b="1"/>
              <a:t>Art.º 9.º</a:t>
            </a:r>
          </a:p>
        </p:txBody>
      </p:sp>
      <p:sp>
        <p:nvSpPr>
          <p:cNvPr id="41997" name="Rectangle 14"/>
          <p:cNvSpPr>
            <a:spLocks noChangeArrowheads="1"/>
          </p:cNvSpPr>
          <p:nvPr/>
        </p:nvSpPr>
        <p:spPr bwMode="auto">
          <a:xfrm>
            <a:off x="7019925" y="5876925"/>
            <a:ext cx="1584325" cy="37623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b="1"/>
              <a:t>Art.º 53.º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000125" y="350838"/>
            <a:ext cx="6858000" cy="44608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38100">
            <a:solidFill>
              <a:srgbClr val="00008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15000"/>
              </a:lnSpc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ISENÇÕES </a:t>
            </a:r>
            <a:r>
              <a:rPr lang="pt-PT" sz="2000" b="1" dirty="0" err="1"/>
              <a:t>art.ºs</a:t>
            </a:r>
            <a:r>
              <a:rPr lang="pt-PT" sz="2000" b="1" dirty="0"/>
              <a:t> 9.º e 53.º do CIVA</a:t>
            </a:r>
            <a:endParaRPr lang="pt-PT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066885-0807-4142-8465-CDF6317A9DA6}" type="slidenum">
              <a:rPr lang="pt-PT"/>
              <a:pPr>
                <a:defRPr/>
              </a:pPr>
              <a:t>37</a:t>
            </a:fld>
            <a:endParaRPr lang="pt-PT"/>
          </a:p>
        </p:txBody>
      </p:sp>
      <p:sp>
        <p:nvSpPr>
          <p:cNvPr id="28675" name="Text Box 1026"/>
          <p:cNvSpPr txBox="1">
            <a:spLocks noChangeArrowheads="1"/>
          </p:cNvSpPr>
          <p:nvPr/>
        </p:nvSpPr>
        <p:spPr bwMode="auto">
          <a:xfrm>
            <a:off x="381000" y="1524000"/>
            <a:ext cx="8534400" cy="49403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- saúde e assistência médica e hospitalar</a:t>
            </a:r>
            <a:r>
              <a:rPr lang="pt-PT" sz="1600" dirty="0"/>
              <a:t> -  alínea b) do nº 1 e nºs 2, 3, 4, 5 e 20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assistência e segurança sociais</a:t>
            </a:r>
            <a:r>
              <a:rPr lang="pt-PT" sz="1600" dirty="0"/>
              <a:t> - </a:t>
            </a:r>
            <a:r>
              <a:rPr lang="pt-PT" sz="1600" dirty="0" err="1"/>
              <a:t>Nºs</a:t>
            </a:r>
            <a:r>
              <a:rPr lang="pt-PT" sz="1600" dirty="0"/>
              <a:t> 6, 7 e 20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 </a:t>
            </a:r>
            <a:r>
              <a:rPr lang="pt-PT" sz="1600" b="1" dirty="0"/>
              <a:t>educação e ensino e formação profissional</a:t>
            </a:r>
            <a:r>
              <a:rPr lang="pt-PT" sz="1600" dirty="0"/>
              <a:t> -  nºs 9, 11, 20, e alínea c) do nº 35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desporto, cultura, ciência e arte</a:t>
            </a:r>
            <a:r>
              <a:rPr lang="pt-PT" sz="1600" dirty="0"/>
              <a:t> - nº 8, 12, 13,14,15, 16, 17, 19, 20, 35.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assistência espiritual </a:t>
            </a:r>
            <a:r>
              <a:rPr lang="pt-PT" sz="1600" dirty="0"/>
              <a:t>- nº 18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prestações de serviços e transmissões de bens conexas no interesse colectivo dos seus associados quando efectuadas por organismos sem finalidade lucrativa - remuneradas apenas pela quota</a:t>
            </a:r>
            <a:r>
              <a:rPr lang="pt-PT" sz="1600" dirty="0"/>
              <a:t> - nº 19 e 22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serviços de alimentação e bebidas fornecidos pelas entidades patronais aos seu empregados</a:t>
            </a:r>
            <a:r>
              <a:rPr lang="pt-PT" sz="1600" dirty="0"/>
              <a:t> - nº 36</a:t>
            </a:r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1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</a:t>
            </a:r>
            <a:r>
              <a:rPr lang="pt-PT" sz="1600" b="1" dirty="0"/>
              <a:t>actividades das empresas públicas de rádio e televisão s/ carácter comercial</a:t>
            </a:r>
            <a:r>
              <a:rPr lang="pt-PT" sz="1600" dirty="0"/>
              <a:t> - nº 37</a:t>
            </a:r>
          </a:p>
        </p:txBody>
      </p:sp>
      <p:sp>
        <p:nvSpPr>
          <p:cNvPr id="43012" name="Rectangle 1027"/>
          <p:cNvSpPr>
            <a:spLocks noChangeArrowheads="1"/>
          </p:cNvSpPr>
          <p:nvPr/>
        </p:nvSpPr>
        <p:spPr bwMode="auto">
          <a:xfrm>
            <a:off x="381000" y="914400"/>
            <a:ext cx="8153400" cy="3810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PT" sz="2000" b="1">
                <a:solidFill>
                  <a:srgbClr val="0033CC"/>
                </a:solidFill>
              </a:rPr>
              <a:t>Actividades isentas - de interesse geral ou social:</a:t>
            </a:r>
          </a:p>
        </p:txBody>
      </p:sp>
      <p:sp>
        <p:nvSpPr>
          <p:cNvPr id="802820" name="Rectangle 1028"/>
          <p:cNvSpPr>
            <a:spLocks noChangeArrowheads="1"/>
          </p:cNvSpPr>
          <p:nvPr/>
        </p:nvSpPr>
        <p:spPr bwMode="auto">
          <a:xfrm>
            <a:off x="793750" y="304800"/>
            <a:ext cx="6999288" cy="4365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– ARTIGO 9.º</a:t>
            </a:r>
            <a:endParaRPr lang="pt-PT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7BBE58-70DF-4AF8-BA0D-59A36C2D7A2F}" type="slidenum">
              <a:rPr lang="pt-PT"/>
              <a:pPr>
                <a:defRPr/>
              </a:pPr>
              <a:t>38</a:t>
            </a:fld>
            <a:endParaRPr lang="pt-PT"/>
          </a:p>
        </p:txBody>
      </p:sp>
      <p:sp>
        <p:nvSpPr>
          <p:cNvPr id="32771" name="Text Box 2"/>
          <p:cNvSpPr txBox="1">
            <a:spLocks noChangeArrowheads="1"/>
          </p:cNvSpPr>
          <p:nvPr/>
        </p:nvSpPr>
        <p:spPr bwMode="auto">
          <a:xfrm>
            <a:off x="330200" y="2901950"/>
            <a:ext cx="8661400" cy="362902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Prestações de serviços e transmissões de bens conexas efectuadas pelos </a:t>
            </a:r>
            <a:r>
              <a:rPr lang="pt-PT" sz="1600" b="1" dirty="0"/>
              <a:t>serviços públicos postais, </a:t>
            </a:r>
            <a:r>
              <a:rPr lang="pt-PT" sz="1600" dirty="0"/>
              <a:t>com excepção das telecomunicações. Nº 23 e 24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- Serviço publico de remoção de lixos</a:t>
            </a:r>
            <a:r>
              <a:rPr lang="pt-PT" sz="1600" dirty="0"/>
              <a:t>, nº 25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Prestações de serviços efectuadas por </a:t>
            </a:r>
            <a:r>
              <a:rPr lang="pt-PT" sz="1600" b="1" dirty="0"/>
              <a:t>empresas funerárias e de cremação</a:t>
            </a:r>
            <a:r>
              <a:rPr lang="pt-PT" sz="1600" dirty="0"/>
              <a:t> e transmissão de bens acessórias, nº 26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b="1" dirty="0"/>
              <a:t>- Actividades sujeita a impostos especiais sobre o jogo</a:t>
            </a:r>
            <a:r>
              <a:rPr lang="pt-PT" sz="1600" dirty="0"/>
              <a:t>, nº 31</a:t>
            </a:r>
          </a:p>
          <a:p>
            <a:pPr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Char char="n"/>
              <a:defRPr/>
            </a:pPr>
            <a:endParaRPr lang="pt-PT" sz="1600" dirty="0"/>
          </a:p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1600" dirty="0"/>
              <a:t>- Transmissão de bens cuja aquisição ou afectação tenha sido feita com </a:t>
            </a:r>
            <a:r>
              <a:rPr lang="pt-PT" sz="1600" b="1" dirty="0"/>
              <a:t>exclusão do direito à dedução do </a:t>
            </a:r>
            <a:r>
              <a:rPr lang="pt-PT" sz="1600" b="1" dirty="0" err="1"/>
              <a:t>artº</a:t>
            </a:r>
            <a:r>
              <a:rPr lang="pt-PT" sz="1600" b="1" dirty="0"/>
              <a:t> 21, nº 1</a:t>
            </a:r>
            <a:r>
              <a:rPr lang="pt-PT" sz="1600" dirty="0"/>
              <a:t>, CIVA (nº 32)</a:t>
            </a:r>
          </a:p>
        </p:txBody>
      </p:sp>
      <p:sp>
        <p:nvSpPr>
          <p:cNvPr id="917507" name="Rectangle 3"/>
          <p:cNvSpPr>
            <a:spLocks noChangeArrowheads="1"/>
          </p:cNvSpPr>
          <p:nvPr/>
        </p:nvSpPr>
        <p:spPr bwMode="auto">
          <a:xfrm>
            <a:off x="468313" y="152400"/>
            <a:ext cx="8064500" cy="436563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pt-PT" sz="2200" b="1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– ARTIGO 9.º</a:t>
            </a:r>
            <a:endParaRPr lang="pt-PT" sz="2000" b="1" dirty="0"/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304800" y="725488"/>
            <a:ext cx="8661400" cy="692150"/>
          </a:xfrm>
          <a:prstGeom prst="rect">
            <a:avLst/>
          </a:prstGeom>
          <a:solidFill>
            <a:srgbClr val="F7E2C1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pt-PT" sz="1600" dirty="0"/>
              <a:t> - certas </a:t>
            </a:r>
            <a:r>
              <a:rPr lang="pt-PT" sz="1600" b="1" dirty="0"/>
              <a:t>operações bancárias e financeiras</a:t>
            </a:r>
            <a:r>
              <a:rPr lang="pt-PT" sz="1600" dirty="0"/>
              <a:t>, nº 27, e  </a:t>
            </a:r>
            <a:r>
              <a:rPr lang="pt-PT" sz="1600" b="1" dirty="0"/>
              <a:t>operações de seguro e resseguro</a:t>
            </a:r>
            <a:r>
              <a:rPr lang="pt-PT" sz="1600" dirty="0"/>
              <a:t>, nº 28</a:t>
            </a:r>
          </a:p>
        </p:txBody>
      </p:sp>
      <p:sp>
        <p:nvSpPr>
          <p:cNvPr id="44038" name="Text Box 5"/>
          <p:cNvSpPr txBox="1">
            <a:spLocks noChangeArrowheads="1"/>
          </p:cNvSpPr>
          <p:nvPr/>
        </p:nvSpPr>
        <p:spPr bwMode="auto">
          <a:xfrm>
            <a:off x="330200" y="2057400"/>
            <a:ext cx="8661400" cy="692150"/>
          </a:xfrm>
          <a:prstGeom prst="rect">
            <a:avLst/>
          </a:prstGeom>
          <a:solidFill>
            <a:srgbClr val="F7E2C1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pt-PT" sz="1600" dirty="0"/>
              <a:t>- transmissão de bens e prestações de serviços efectuadas no âmbito de uma </a:t>
            </a:r>
            <a:r>
              <a:rPr lang="pt-PT" sz="1600" b="1" dirty="0"/>
              <a:t>actividade agrícola, silvícola ou pecuária, ( mencionadas nos anexos A e B</a:t>
            </a:r>
            <a:r>
              <a:rPr lang="pt-PT" sz="1600" dirty="0"/>
              <a:t>)  nº 33</a:t>
            </a:r>
          </a:p>
        </p:txBody>
      </p:sp>
      <p:sp>
        <p:nvSpPr>
          <p:cNvPr id="44039" name="Text Box 6"/>
          <p:cNvSpPr txBox="1">
            <a:spLocks noChangeArrowheads="1"/>
          </p:cNvSpPr>
          <p:nvPr/>
        </p:nvSpPr>
        <p:spPr bwMode="auto">
          <a:xfrm>
            <a:off x="304800" y="1524000"/>
            <a:ext cx="8661400" cy="398463"/>
          </a:xfrm>
          <a:prstGeom prst="rect">
            <a:avLst/>
          </a:prstGeom>
          <a:solidFill>
            <a:srgbClr val="F7E2C1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20000"/>
              </a:lnSpc>
              <a:buClr>
                <a:schemeClr val="accent2"/>
              </a:buClr>
              <a:buSzPct val="80000"/>
              <a:buFont typeface="Wingdings" pitchFamily="2" charset="2"/>
              <a:buNone/>
            </a:pPr>
            <a:r>
              <a:rPr lang="pt-PT" sz="1600" b="1" dirty="0"/>
              <a:t>- Locação de imóveis</a:t>
            </a:r>
            <a:r>
              <a:rPr lang="pt-PT" sz="1600" dirty="0"/>
              <a:t> (nº 29) e </a:t>
            </a:r>
            <a:r>
              <a:rPr lang="pt-PT" sz="1600" b="1" dirty="0"/>
              <a:t>transmissão de bens imóveis, ( sujeita a IMT</a:t>
            </a:r>
            <a:r>
              <a:rPr lang="pt-PT" sz="1600" dirty="0"/>
              <a:t>), nº  30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5C137D-C264-4E5A-B47D-551C5139916A}" type="slidenum">
              <a:rPr lang="pt-PT"/>
              <a:pPr>
                <a:defRPr/>
              </a:pPr>
              <a:t>39</a:t>
            </a:fld>
            <a:endParaRPr lang="pt-PT" dirty="0"/>
          </a:p>
        </p:txBody>
      </p:sp>
      <p:sp>
        <p:nvSpPr>
          <p:cNvPr id="45059" name="AutoShape 1028"/>
          <p:cNvSpPr>
            <a:spLocks noChangeArrowheads="1"/>
          </p:cNvSpPr>
          <p:nvPr/>
        </p:nvSpPr>
        <p:spPr bwMode="auto">
          <a:xfrm>
            <a:off x="539552" y="3195927"/>
            <a:ext cx="3456384" cy="1376822"/>
          </a:xfrm>
          <a:prstGeom prst="upDownArrowCallout">
            <a:avLst>
              <a:gd name="adj1" fmla="val 76476"/>
              <a:gd name="adj2" fmla="val 76476"/>
              <a:gd name="adj3" fmla="val 12500"/>
              <a:gd name="adj4" fmla="val 50000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tIns="190800" bIns="190800" anchor="ctr" anchorCtr="1">
            <a:spAutoFit/>
          </a:bodyPr>
          <a:lstStyle/>
          <a:p>
            <a:pPr algn="ctr"/>
            <a:r>
              <a:rPr lang="pt-PT" sz="2000" b="1" dirty="0"/>
              <a:t>RENUNCIA À  ISENÇÃO</a:t>
            </a:r>
          </a:p>
        </p:txBody>
      </p:sp>
      <p:sp>
        <p:nvSpPr>
          <p:cNvPr id="45060" name="AutoShape 1029"/>
          <p:cNvSpPr>
            <a:spLocks noChangeArrowheads="1"/>
          </p:cNvSpPr>
          <p:nvPr/>
        </p:nvSpPr>
        <p:spPr bwMode="auto">
          <a:xfrm>
            <a:off x="685800" y="1772816"/>
            <a:ext cx="3094112" cy="1368152"/>
          </a:xfrm>
          <a:prstGeom prst="upArrowCallout">
            <a:avLst>
              <a:gd name="adj1" fmla="val 90882"/>
              <a:gd name="adj2" fmla="val 90882"/>
              <a:gd name="adj3" fmla="val 16667"/>
              <a:gd name="adj4" fmla="val 66667"/>
            </a:avLst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 dirty="0" smtClean="0"/>
              <a:t>Regra</a:t>
            </a:r>
            <a:endParaRPr lang="pt-PT" b="1" dirty="0"/>
          </a:p>
        </p:txBody>
      </p:sp>
      <p:sp>
        <p:nvSpPr>
          <p:cNvPr id="45061" name="AutoShape 1030"/>
          <p:cNvSpPr>
            <a:spLocks noChangeArrowheads="1"/>
          </p:cNvSpPr>
          <p:nvPr/>
        </p:nvSpPr>
        <p:spPr bwMode="auto">
          <a:xfrm>
            <a:off x="323528" y="4652963"/>
            <a:ext cx="3384376" cy="914400"/>
          </a:xfrm>
          <a:prstGeom prst="downArrowCallout">
            <a:avLst>
              <a:gd name="adj1" fmla="val 76780"/>
              <a:gd name="adj2" fmla="val 76780"/>
              <a:gd name="adj3" fmla="val 16667"/>
              <a:gd name="adj4" fmla="val 66667"/>
            </a:avLst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 dirty="0"/>
              <a:t>Operações Imobiliárias</a:t>
            </a:r>
          </a:p>
        </p:txBody>
      </p:sp>
      <p:sp>
        <p:nvSpPr>
          <p:cNvPr id="45062" name="Rectangle 1031"/>
          <p:cNvSpPr>
            <a:spLocks noChangeArrowheads="1"/>
          </p:cNvSpPr>
          <p:nvPr/>
        </p:nvSpPr>
        <p:spPr bwMode="auto">
          <a:xfrm>
            <a:off x="683568" y="5877272"/>
            <a:ext cx="2593032" cy="57606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dirty="0" err="1"/>
              <a:t>Art.º</a:t>
            </a:r>
            <a:r>
              <a:rPr lang="pt-PT" dirty="0"/>
              <a:t> 12, nº 4, 5 e 6</a:t>
            </a:r>
          </a:p>
        </p:txBody>
      </p:sp>
      <p:sp>
        <p:nvSpPr>
          <p:cNvPr id="45063" name="Rectangle 1033"/>
          <p:cNvSpPr>
            <a:spLocks noChangeArrowheads="1"/>
          </p:cNvSpPr>
          <p:nvPr/>
        </p:nvSpPr>
        <p:spPr bwMode="auto">
          <a:xfrm>
            <a:off x="6084888" y="1341438"/>
            <a:ext cx="2447925" cy="590550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Entrega declaração de inicio ou de alterações</a:t>
            </a:r>
          </a:p>
        </p:txBody>
      </p:sp>
      <p:sp>
        <p:nvSpPr>
          <p:cNvPr id="45064" name="Rectangle 1035"/>
          <p:cNvSpPr>
            <a:spLocks noChangeArrowheads="1"/>
          </p:cNvSpPr>
          <p:nvPr/>
        </p:nvSpPr>
        <p:spPr bwMode="auto">
          <a:xfrm>
            <a:off x="6084888" y="2551113"/>
            <a:ext cx="2447925" cy="590550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Permanência durante</a:t>
            </a:r>
          </a:p>
          <a:p>
            <a:pPr algn="ctr"/>
            <a:r>
              <a:rPr lang="pt-PT" sz="1600" b="1"/>
              <a:t>5 anos </a:t>
            </a:r>
          </a:p>
        </p:txBody>
      </p:sp>
      <p:sp>
        <p:nvSpPr>
          <p:cNvPr id="45065" name="Rectangle 1036"/>
          <p:cNvSpPr>
            <a:spLocks noChangeArrowheads="1"/>
          </p:cNvSpPr>
          <p:nvPr/>
        </p:nvSpPr>
        <p:spPr bwMode="auto">
          <a:xfrm>
            <a:off x="6084888" y="3414713"/>
            <a:ext cx="2447925" cy="590550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Consequência:</a:t>
            </a:r>
          </a:p>
          <a:p>
            <a:pPr algn="ctr"/>
            <a:r>
              <a:rPr lang="pt-PT" sz="1600" b="1"/>
              <a:t>Liquidação e dedução</a:t>
            </a:r>
          </a:p>
        </p:txBody>
      </p:sp>
      <p:sp>
        <p:nvSpPr>
          <p:cNvPr id="45066" name="Rectangle 1037"/>
          <p:cNvSpPr>
            <a:spLocks noChangeArrowheads="1"/>
          </p:cNvSpPr>
          <p:nvPr/>
        </p:nvSpPr>
        <p:spPr bwMode="auto">
          <a:xfrm>
            <a:off x="6084888" y="4567238"/>
            <a:ext cx="2447925" cy="590550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Operação a operação</a:t>
            </a:r>
          </a:p>
          <a:p>
            <a:pPr algn="ctr"/>
            <a:r>
              <a:rPr lang="pt-PT" sz="1600" b="1"/>
              <a:t>(fracção a fracção)</a:t>
            </a:r>
          </a:p>
        </p:txBody>
      </p:sp>
      <p:sp>
        <p:nvSpPr>
          <p:cNvPr id="45067" name="Rectangle 1038"/>
          <p:cNvSpPr>
            <a:spLocks noChangeArrowheads="1"/>
          </p:cNvSpPr>
          <p:nvPr/>
        </p:nvSpPr>
        <p:spPr bwMode="auto">
          <a:xfrm>
            <a:off x="6084888" y="5481638"/>
            <a:ext cx="2447925" cy="34607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Declaração/certificado</a:t>
            </a:r>
          </a:p>
        </p:txBody>
      </p:sp>
      <p:sp>
        <p:nvSpPr>
          <p:cNvPr id="45068" name="Line 1039"/>
          <p:cNvSpPr>
            <a:spLocks noChangeShapeType="1"/>
          </p:cNvSpPr>
          <p:nvPr/>
        </p:nvSpPr>
        <p:spPr bwMode="auto">
          <a:xfrm flipV="1">
            <a:off x="3708400" y="3716338"/>
            <a:ext cx="2232025" cy="1152525"/>
          </a:xfrm>
          <a:prstGeom prst="line">
            <a:avLst/>
          </a:prstGeom>
          <a:noFill/>
          <a:ln w="57150">
            <a:solidFill>
              <a:srgbClr val="002B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69" name="Line 1040"/>
          <p:cNvSpPr>
            <a:spLocks noChangeShapeType="1"/>
          </p:cNvSpPr>
          <p:nvPr/>
        </p:nvSpPr>
        <p:spPr bwMode="auto">
          <a:xfrm>
            <a:off x="3708400" y="4941888"/>
            <a:ext cx="2159000" cy="0"/>
          </a:xfrm>
          <a:prstGeom prst="line">
            <a:avLst/>
          </a:prstGeom>
          <a:noFill/>
          <a:ln w="57150">
            <a:solidFill>
              <a:srgbClr val="002B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0" name="Line 1041"/>
          <p:cNvSpPr>
            <a:spLocks noChangeShapeType="1"/>
          </p:cNvSpPr>
          <p:nvPr/>
        </p:nvSpPr>
        <p:spPr bwMode="auto">
          <a:xfrm>
            <a:off x="3708400" y="5013325"/>
            <a:ext cx="2159000" cy="647700"/>
          </a:xfrm>
          <a:prstGeom prst="line">
            <a:avLst/>
          </a:prstGeom>
          <a:noFill/>
          <a:ln w="57150">
            <a:solidFill>
              <a:srgbClr val="002BB4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1" name="Line 1042"/>
          <p:cNvSpPr>
            <a:spLocks noChangeShapeType="1"/>
          </p:cNvSpPr>
          <p:nvPr/>
        </p:nvSpPr>
        <p:spPr bwMode="auto">
          <a:xfrm flipV="1">
            <a:off x="3779838" y="1628775"/>
            <a:ext cx="2232025" cy="11525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2" name="Line 1043"/>
          <p:cNvSpPr>
            <a:spLocks noChangeShapeType="1"/>
          </p:cNvSpPr>
          <p:nvPr/>
        </p:nvSpPr>
        <p:spPr bwMode="auto">
          <a:xfrm>
            <a:off x="3779838" y="2854325"/>
            <a:ext cx="21590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3" name="Line 1044"/>
          <p:cNvSpPr>
            <a:spLocks noChangeShapeType="1"/>
          </p:cNvSpPr>
          <p:nvPr/>
        </p:nvSpPr>
        <p:spPr bwMode="auto">
          <a:xfrm>
            <a:off x="3779838" y="2925763"/>
            <a:ext cx="2159000" cy="6477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PT"/>
          </a:p>
        </p:txBody>
      </p:sp>
      <p:sp>
        <p:nvSpPr>
          <p:cNvPr id="45074" name="Rectangle 1045"/>
          <p:cNvSpPr>
            <a:spLocks noChangeArrowheads="1"/>
          </p:cNvSpPr>
          <p:nvPr/>
        </p:nvSpPr>
        <p:spPr bwMode="auto">
          <a:xfrm>
            <a:off x="3995936" y="5988050"/>
            <a:ext cx="2448272" cy="5905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90000" tIns="46800" rIns="90000" bIns="46800" anchor="ctr">
            <a:spAutoFit/>
          </a:bodyPr>
          <a:lstStyle/>
          <a:p>
            <a:pPr algn="ctr"/>
            <a:r>
              <a:rPr lang="pt-PT" sz="1600" b="1" dirty="0"/>
              <a:t>Regulado por:</a:t>
            </a:r>
          </a:p>
          <a:p>
            <a:pPr algn="ctr"/>
            <a:r>
              <a:rPr lang="pt-PT" sz="1600" b="1" dirty="0"/>
              <a:t>D.L. 21/2007 de 29/01</a:t>
            </a:r>
          </a:p>
        </p:txBody>
      </p:sp>
      <p:sp>
        <p:nvSpPr>
          <p:cNvPr id="45075" name="Line 1046"/>
          <p:cNvSpPr>
            <a:spLocks noChangeShapeType="1"/>
          </p:cNvSpPr>
          <p:nvPr/>
        </p:nvSpPr>
        <p:spPr bwMode="auto">
          <a:xfrm>
            <a:off x="3276600" y="5334000"/>
            <a:ext cx="1447800" cy="609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</p:spPr>
        <p:txBody>
          <a:bodyPr wrap="none" lIns="90000" tIns="46800" rIns="90000" bIns="46800" anchor="ctr">
            <a:spAutoFit/>
          </a:bodyPr>
          <a:lstStyle/>
          <a:p>
            <a:endParaRPr lang="pt-PT"/>
          </a:p>
        </p:txBody>
      </p:sp>
      <p:sp>
        <p:nvSpPr>
          <p:cNvPr id="23" name="Text Box 4099"/>
          <p:cNvSpPr txBox="1">
            <a:spLocks noGrp="1" noChangeArrowheads="1"/>
          </p:cNvSpPr>
          <p:nvPr>
            <p:ph type="title"/>
          </p:nvPr>
        </p:nvSpPr>
        <p:spPr>
          <a:xfrm>
            <a:off x="1219200" y="0"/>
            <a:ext cx="6562725" cy="90805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RENUNCIA À ISENÇÃO - ART.º 12.º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6FB392-A037-491A-ADF0-51F9FA7D3655}" type="slidenum">
              <a:rPr lang="pt-PT"/>
              <a:pPr>
                <a:defRPr/>
              </a:pPr>
              <a:t>40</a:t>
            </a:fld>
            <a:endParaRPr lang="pt-PT"/>
          </a:p>
        </p:txBody>
      </p:sp>
      <p:sp>
        <p:nvSpPr>
          <p:cNvPr id="46083" name="Rectangle 4099"/>
          <p:cNvSpPr>
            <a:spLocks noChangeArrowheads="1"/>
          </p:cNvSpPr>
          <p:nvPr/>
        </p:nvSpPr>
        <p:spPr bwMode="auto">
          <a:xfrm>
            <a:off x="4788024" y="721250"/>
            <a:ext cx="4032126" cy="156966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b="1" dirty="0"/>
              <a:t>São isenções com direito à dedução ou ao reembolso do imposto suportado nos </a:t>
            </a:r>
            <a:r>
              <a:rPr lang="pt-PT" b="1" i="1" dirty="0" err="1"/>
              <a:t>imputs</a:t>
            </a:r>
            <a:endParaRPr lang="pt-PT" b="1" i="1" dirty="0"/>
          </a:p>
        </p:txBody>
      </p:sp>
      <p:sp>
        <p:nvSpPr>
          <p:cNvPr id="46084" name="Rectangle 4100"/>
          <p:cNvSpPr>
            <a:spLocks noChangeArrowheads="1"/>
          </p:cNvSpPr>
          <p:nvPr/>
        </p:nvSpPr>
        <p:spPr bwMode="auto">
          <a:xfrm>
            <a:off x="571500" y="1214438"/>
            <a:ext cx="2232025" cy="6508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 anchorCtr="1">
            <a:spAutoFit/>
          </a:bodyPr>
          <a:lstStyle/>
          <a:p>
            <a:pPr algn="ctr"/>
            <a:r>
              <a:rPr lang="pt-PT" b="1"/>
              <a:t>Isenções completas</a:t>
            </a:r>
          </a:p>
        </p:txBody>
      </p:sp>
      <p:sp>
        <p:nvSpPr>
          <p:cNvPr id="46085" name="AutoShape 4101"/>
          <p:cNvSpPr>
            <a:spLocks noChangeArrowheads="1"/>
          </p:cNvSpPr>
          <p:nvPr/>
        </p:nvSpPr>
        <p:spPr bwMode="auto">
          <a:xfrm>
            <a:off x="3357563" y="1285875"/>
            <a:ext cx="976312" cy="503238"/>
          </a:xfrm>
          <a:prstGeom prst="rightArrow">
            <a:avLst>
              <a:gd name="adj1" fmla="val 50000"/>
              <a:gd name="adj2" fmla="val 48502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PT"/>
          </a:p>
        </p:txBody>
      </p:sp>
      <p:sp>
        <p:nvSpPr>
          <p:cNvPr id="46086" name="Rectangle 4102"/>
          <p:cNvSpPr>
            <a:spLocks noChangeArrowheads="1"/>
          </p:cNvSpPr>
          <p:nvPr/>
        </p:nvSpPr>
        <p:spPr bwMode="auto">
          <a:xfrm>
            <a:off x="928688" y="2361020"/>
            <a:ext cx="7000875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sz="2000" b="1" dirty="0">
                <a:solidFill>
                  <a:srgbClr val="CC3300"/>
                </a:solidFill>
              </a:rPr>
              <a:t>Tributação à taxa zero  ou  Isenções com direito à dedução</a:t>
            </a:r>
          </a:p>
        </p:txBody>
      </p:sp>
      <p:sp>
        <p:nvSpPr>
          <p:cNvPr id="33800" name="Rectangle 4103"/>
          <p:cNvSpPr>
            <a:spLocks noChangeArrowheads="1"/>
          </p:cNvSpPr>
          <p:nvPr/>
        </p:nvSpPr>
        <p:spPr bwMode="auto">
          <a:xfrm>
            <a:off x="539750" y="2970954"/>
            <a:ext cx="8208963" cy="163121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just">
              <a:defRPr/>
            </a:pPr>
            <a:r>
              <a:rPr lang="pt-PT" sz="2000" b="1" dirty="0">
                <a:latin typeface="Times New Roman (PCL6)" pitchFamily="18" charset="0"/>
              </a:rPr>
              <a:t>Não afectam a neutralidade do IVA, porque permitem </a:t>
            </a:r>
            <a:r>
              <a:rPr lang="pt-PT" sz="2000" b="1" dirty="0" smtClean="0">
                <a:latin typeface="Times New Roman (PCL6)" pitchFamily="18" charset="0"/>
              </a:rPr>
              <a:t>o</a:t>
            </a:r>
            <a:r>
              <a:rPr lang="pt-PT" sz="2000" b="1" i="1" dirty="0" smtClean="0">
                <a:latin typeface="Times New Roman (PCL6)" pitchFamily="18" charset="0"/>
              </a:rPr>
              <a:t> </a:t>
            </a:r>
            <a:r>
              <a:rPr lang="pt-PT" sz="2000" b="1" dirty="0">
                <a:latin typeface="Times New Roman (PCL6)" pitchFamily="18" charset="0"/>
              </a:rPr>
              <a:t>desagravamento total da carga </a:t>
            </a:r>
            <a:r>
              <a:rPr lang="pt-PT" sz="2000" dirty="0">
                <a:latin typeface="Times New Roman (PCL6)" pitchFamily="18" charset="0"/>
              </a:rPr>
              <a:t>fiscal dos bens e serviços abrangidos.	</a:t>
            </a:r>
          </a:p>
          <a:p>
            <a:pPr algn="just">
              <a:defRPr/>
            </a:pPr>
            <a:r>
              <a:rPr lang="pt-PT" sz="2000" b="1" dirty="0">
                <a:latin typeface="Times New Roman (PCL6)" pitchFamily="18" charset="0"/>
              </a:rPr>
              <a:t>Apesar do sujeito passivo não liquidar IVA nos seus outputs, pode deduzir o imposto que suportou nas suas aquisições de bens ou serviços, solicitando, se for caso diss</a:t>
            </a:r>
            <a:r>
              <a:rPr lang="pt-PT" sz="2000" dirty="0">
                <a:latin typeface="Times New Roman (PCL6)" pitchFamily="18" charset="0"/>
              </a:rPr>
              <a:t>o o respectivo reembolso.</a:t>
            </a:r>
          </a:p>
        </p:txBody>
      </p:sp>
      <p:sp>
        <p:nvSpPr>
          <p:cNvPr id="46088" name="Rectangle 4104"/>
          <p:cNvSpPr>
            <a:spLocks noChangeArrowheads="1"/>
          </p:cNvSpPr>
          <p:nvPr/>
        </p:nvSpPr>
        <p:spPr bwMode="auto">
          <a:xfrm>
            <a:off x="6300788" y="4630616"/>
            <a:ext cx="2232025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sz="1600" b="1" dirty="0"/>
              <a:t>Exportações</a:t>
            </a:r>
          </a:p>
        </p:txBody>
      </p:sp>
      <p:sp>
        <p:nvSpPr>
          <p:cNvPr id="46089" name="Rectangle 4105"/>
          <p:cNvSpPr>
            <a:spLocks noChangeArrowheads="1"/>
          </p:cNvSpPr>
          <p:nvPr/>
        </p:nvSpPr>
        <p:spPr bwMode="auto">
          <a:xfrm>
            <a:off x="4419600" y="5084763"/>
            <a:ext cx="4114800" cy="4318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/>
              <a:t>Transmissões Intracomunitárias de bens</a:t>
            </a:r>
          </a:p>
        </p:txBody>
      </p:sp>
      <p:sp>
        <p:nvSpPr>
          <p:cNvPr id="46090" name="Rectangle 4106"/>
          <p:cNvSpPr>
            <a:spLocks noChangeArrowheads="1"/>
          </p:cNvSpPr>
          <p:nvPr/>
        </p:nvSpPr>
        <p:spPr bwMode="auto">
          <a:xfrm>
            <a:off x="4430713" y="5665788"/>
            <a:ext cx="4103687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/>
              <a:t>Operações assimiladas a exportações</a:t>
            </a:r>
          </a:p>
        </p:txBody>
      </p:sp>
      <p:sp>
        <p:nvSpPr>
          <p:cNvPr id="13" name="Text Box 4099"/>
          <p:cNvSpPr txBox="1">
            <a:spLocks noGrp="1" noChangeArrowheads="1"/>
          </p:cNvSpPr>
          <p:nvPr>
            <p:ph type="title"/>
          </p:nvPr>
        </p:nvSpPr>
        <p:spPr>
          <a:xfrm>
            <a:off x="827584" y="0"/>
            <a:ext cx="6954341" cy="54868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COMPLETAS ART.º 14.º E 15.º CIVA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149D852-4073-481F-B085-36E14E5EC6F3}" type="slidenum">
              <a:rPr lang="pt-PT"/>
              <a:pPr>
                <a:defRPr/>
              </a:pPr>
              <a:t>41</a:t>
            </a:fld>
            <a:endParaRPr lang="pt-PT"/>
          </a:p>
        </p:txBody>
      </p:sp>
      <p:sp>
        <p:nvSpPr>
          <p:cNvPr id="47107" name="Rectangle 4098"/>
          <p:cNvSpPr>
            <a:spLocks noChangeArrowheads="1"/>
          </p:cNvSpPr>
          <p:nvPr/>
        </p:nvSpPr>
        <p:spPr bwMode="auto">
          <a:xfrm>
            <a:off x="684213" y="908721"/>
            <a:ext cx="7924800" cy="43204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/>
              <a:t>Isenção das Transmissões de bens para exportação </a:t>
            </a:r>
          </a:p>
          <a:p>
            <a:pPr algn="ctr"/>
            <a:r>
              <a:rPr lang="pt-PT" sz="1600" b="1" dirty="0"/>
              <a:t>e das transmissões assimiladas a exportações</a:t>
            </a:r>
          </a:p>
        </p:txBody>
      </p:sp>
      <p:sp>
        <p:nvSpPr>
          <p:cNvPr id="1077251" name="Text Box 4099"/>
          <p:cNvSpPr txBox="1">
            <a:spLocks noGrp="1" noChangeArrowheads="1"/>
          </p:cNvSpPr>
          <p:nvPr>
            <p:ph type="title"/>
          </p:nvPr>
        </p:nvSpPr>
        <p:spPr>
          <a:xfrm>
            <a:off x="1219200" y="260648"/>
            <a:ext cx="7097216" cy="432048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400" b="1" cap="none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ISENÇÕES COMPLETAS ARTº 14.º E 15.º CIVA</a:t>
            </a:r>
          </a:p>
        </p:txBody>
      </p:sp>
      <p:sp>
        <p:nvSpPr>
          <p:cNvPr id="47109" name="Rectangle 4100"/>
          <p:cNvSpPr>
            <a:spLocks noChangeArrowheads="1"/>
          </p:cNvSpPr>
          <p:nvPr/>
        </p:nvSpPr>
        <p:spPr bwMode="auto">
          <a:xfrm>
            <a:off x="683568" y="1484784"/>
            <a:ext cx="7924800" cy="3460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PT" sz="1600" b="1"/>
              <a:t>Exportações efectuadas pelo vendedor ou por sua conta – </a:t>
            </a:r>
            <a:r>
              <a:rPr lang="pt-PT" sz="1600" b="1">
                <a:solidFill>
                  <a:srgbClr val="CC3300"/>
                </a:solidFill>
              </a:rPr>
              <a:t>art.º 14º, nº 1, a)</a:t>
            </a:r>
          </a:p>
        </p:txBody>
      </p:sp>
      <p:sp>
        <p:nvSpPr>
          <p:cNvPr id="47110" name="Rectangle 4101"/>
          <p:cNvSpPr>
            <a:spLocks noChangeArrowheads="1"/>
          </p:cNvSpPr>
          <p:nvPr/>
        </p:nvSpPr>
        <p:spPr bwMode="auto">
          <a:xfrm>
            <a:off x="683568" y="1988840"/>
            <a:ext cx="7924800" cy="835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PT" sz="1600" b="1" dirty="0"/>
              <a:t>Transmissões de bens expedidos ou transportados para fora do território da Comunidade, por um adquirente não estabelecido em T. N. ou por sua conta </a:t>
            </a:r>
            <a:r>
              <a:rPr lang="pt-PT" sz="1600" b="1" dirty="0">
                <a:solidFill>
                  <a:srgbClr val="CC3300"/>
                </a:solidFill>
              </a:rPr>
              <a:t>art.º 14, nº1, b).</a:t>
            </a:r>
            <a:endParaRPr lang="pt-PT" sz="1600" dirty="0"/>
          </a:p>
        </p:txBody>
      </p:sp>
      <p:sp>
        <p:nvSpPr>
          <p:cNvPr id="47111" name="Rectangle 4102"/>
          <p:cNvSpPr>
            <a:spLocks noChangeArrowheads="1"/>
          </p:cNvSpPr>
          <p:nvPr/>
        </p:nvSpPr>
        <p:spPr bwMode="auto">
          <a:xfrm>
            <a:off x="755576" y="3060392"/>
            <a:ext cx="7855024" cy="33855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PT" sz="1600" b="1" dirty="0"/>
              <a:t>Transmissões realizadas no âmbito do direito internacional -</a:t>
            </a:r>
            <a:r>
              <a:rPr lang="pt-PT" sz="1600" b="1" dirty="0">
                <a:latin typeface="Times New Roman" pitchFamily="18" charset="0"/>
              </a:rPr>
              <a:t> </a:t>
            </a:r>
            <a:r>
              <a:rPr lang="pt-PT" sz="1600" b="1" dirty="0">
                <a:solidFill>
                  <a:srgbClr val="CC3300"/>
                </a:solidFill>
                <a:latin typeface="Times New Roman" pitchFamily="18" charset="0"/>
              </a:rPr>
              <a:t>art.º 14 al. i) e m)</a:t>
            </a:r>
            <a:endParaRPr lang="pt-PT" sz="1600" b="1" dirty="0">
              <a:latin typeface="Times New Roman" pitchFamily="18" charset="0"/>
            </a:endParaRPr>
          </a:p>
        </p:txBody>
      </p:sp>
      <p:sp>
        <p:nvSpPr>
          <p:cNvPr id="47112" name="Rectangle 4103"/>
          <p:cNvSpPr>
            <a:spLocks noChangeArrowheads="1"/>
          </p:cNvSpPr>
          <p:nvPr/>
        </p:nvSpPr>
        <p:spPr bwMode="auto">
          <a:xfrm>
            <a:off x="611188" y="3645547"/>
            <a:ext cx="8065268" cy="1064907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r>
              <a:rPr lang="pt-PT" sz="1600" b="1" dirty="0"/>
              <a:t>Transmissões de bens para organismos reconhecidos, desde que se destinem a ser exportados por esses organismos no âmbito da actividade humanitária, caritativa ou educativa</a:t>
            </a:r>
            <a:r>
              <a:rPr lang="pt-PT" sz="1600" dirty="0">
                <a:latin typeface="Times New Roman" pitchFamily="18" charset="0"/>
              </a:rPr>
              <a:t> -  </a:t>
            </a:r>
            <a:r>
              <a:rPr lang="pt-PT" sz="1600" b="1" dirty="0">
                <a:solidFill>
                  <a:srgbClr val="CC3300"/>
                </a:solidFill>
                <a:latin typeface="Times New Roman" pitchFamily="18" charset="0"/>
              </a:rPr>
              <a:t>art.º 14, nº1, alínea o)</a:t>
            </a:r>
            <a:endParaRPr lang="pt-PT" sz="1600" dirty="0">
              <a:solidFill>
                <a:srgbClr val="CC3300"/>
              </a:solidFill>
              <a:latin typeface="Times New Roman" pitchFamily="18" charset="0"/>
            </a:endParaRPr>
          </a:p>
          <a:p>
            <a:pPr lvl="1" algn="l">
              <a:lnSpc>
                <a:spcPct val="95000"/>
              </a:lnSpc>
            </a:pPr>
            <a:r>
              <a:rPr lang="pt-PT" sz="1600" dirty="0">
                <a:latin typeface="Times New Roman" pitchFamily="18" charset="0"/>
              </a:rPr>
              <a:t>		É  necessário o reconhecimento prévio do direito à isenção</a:t>
            </a:r>
          </a:p>
        </p:txBody>
      </p:sp>
      <p:sp>
        <p:nvSpPr>
          <p:cNvPr id="34825" name="Rectangle 4104"/>
          <p:cNvSpPr>
            <a:spLocks noChangeArrowheads="1"/>
          </p:cNvSpPr>
          <p:nvPr/>
        </p:nvSpPr>
        <p:spPr bwMode="auto">
          <a:xfrm>
            <a:off x="755576" y="4932559"/>
            <a:ext cx="7855024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>
              <a:defRPr/>
            </a:pPr>
            <a:r>
              <a:rPr lang="pt-PT" sz="1600" b="1" dirty="0"/>
              <a:t>Transmissões previstas na alínea </a:t>
            </a:r>
            <a:r>
              <a:rPr lang="pt-PT" sz="1600" b="1" dirty="0">
                <a:solidFill>
                  <a:srgbClr val="CC3300"/>
                </a:solidFill>
              </a:rPr>
              <a:t>b), nº 1 art.º </a:t>
            </a:r>
            <a:r>
              <a:rPr lang="pt-PT" sz="1600" b="1" dirty="0" smtClean="0">
                <a:solidFill>
                  <a:srgbClr val="CC3300"/>
                </a:solidFill>
              </a:rPr>
              <a:t>15º</a:t>
            </a:r>
          </a:p>
          <a:p>
            <a:pPr algn="l">
              <a:defRPr/>
            </a:pPr>
            <a:r>
              <a:rPr lang="pt-PT" sz="1600" dirty="0" smtClean="0">
                <a:latin typeface="Times New Roman" pitchFamily="18" charset="0"/>
              </a:rPr>
              <a:t>Bens </a:t>
            </a:r>
            <a:r>
              <a:rPr lang="pt-PT" sz="1600" dirty="0">
                <a:latin typeface="Times New Roman" pitchFamily="18" charset="0"/>
              </a:rPr>
              <a:t>apresentados na alfândega e colocados em depósito </a:t>
            </a:r>
            <a:r>
              <a:rPr lang="pt-PT" sz="1600" dirty="0" smtClean="0">
                <a:latin typeface="Times New Roman" pitchFamily="18" charset="0"/>
              </a:rPr>
              <a:t>provisório; Colocados </a:t>
            </a:r>
            <a:r>
              <a:rPr lang="pt-PT" sz="1600" dirty="0">
                <a:latin typeface="Times New Roman" pitchFamily="18" charset="0"/>
              </a:rPr>
              <a:t>em zona franca ou entreposto </a:t>
            </a:r>
            <a:r>
              <a:rPr lang="pt-PT" sz="1600" dirty="0" smtClean="0">
                <a:latin typeface="Times New Roman" pitchFamily="18" charset="0"/>
              </a:rPr>
              <a:t>franco; Colocados </a:t>
            </a:r>
            <a:r>
              <a:rPr lang="pt-PT" sz="1600" dirty="0">
                <a:latin typeface="Times New Roman" pitchFamily="18" charset="0"/>
              </a:rPr>
              <a:t>em entreposto aduaneiro ou aperfeiçoamento </a:t>
            </a:r>
            <a:r>
              <a:rPr lang="pt-PT" sz="1600" dirty="0" smtClean="0">
                <a:latin typeface="Times New Roman" pitchFamily="18" charset="0"/>
              </a:rPr>
              <a:t>activo; Colocados </a:t>
            </a:r>
            <a:r>
              <a:rPr lang="pt-PT" sz="1600" dirty="0">
                <a:latin typeface="Times New Roman" pitchFamily="18" charset="0"/>
              </a:rPr>
              <a:t>em entreposto não aduaneiro</a:t>
            </a:r>
          </a:p>
        </p:txBody>
      </p:sp>
      <p:sp>
        <p:nvSpPr>
          <p:cNvPr id="11" name="Rectangle 4102"/>
          <p:cNvSpPr>
            <a:spLocks noChangeArrowheads="1"/>
          </p:cNvSpPr>
          <p:nvPr/>
        </p:nvSpPr>
        <p:spPr bwMode="auto">
          <a:xfrm>
            <a:off x="539552" y="6116169"/>
            <a:ext cx="8223448" cy="58477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r>
              <a:rPr lang="pt-PT" sz="1600" b="1" dirty="0"/>
              <a:t>Transmissões </a:t>
            </a:r>
            <a:r>
              <a:rPr lang="pt-PT" sz="1600" b="1" dirty="0" smtClean="0"/>
              <a:t> a título gratuito para IPSS e similares e meios de transporte para deficientes -</a:t>
            </a:r>
            <a:r>
              <a:rPr lang="pt-PT" sz="1600" b="1" dirty="0" smtClean="0">
                <a:latin typeface="Times New Roman" pitchFamily="18" charset="0"/>
              </a:rPr>
              <a:t> </a:t>
            </a:r>
            <a:r>
              <a:rPr lang="pt-PT" sz="1600" b="1" dirty="0">
                <a:solidFill>
                  <a:srgbClr val="CC3300"/>
                </a:solidFill>
                <a:latin typeface="Times New Roman" pitchFamily="18" charset="0"/>
              </a:rPr>
              <a:t>art.º </a:t>
            </a:r>
            <a:r>
              <a:rPr lang="pt-PT" sz="1600" b="1" dirty="0" smtClean="0">
                <a:solidFill>
                  <a:srgbClr val="CC3300"/>
                </a:solidFill>
                <a:latin typeface="Times New Roman" pitchFamily="18" charset="0"/>
              </a:rPr>
              <a:t>15 </a:t>
            </a:r>
            <a:r>
              <a:rPr lang="pt-PT" sz="1600" b="1" dirty="0" err="1" smtClean="0">
                <a:solidFill>
                  <a:srgbClr val="CC3300"/>
                </a:solidFill>
                <a:latin typeface="Times New Roman" pitchFamily="18" charset="0"/>
              </a:rPr>
              <a:t>n.ºs</a:t>
            </a:r>
            <a:r>
              <a:rPr lang="pt-PT" sz="1600" b="1" dirty="0" smtClean="0">
                <a:solidFill>
                  <a:srgbClr val="CC3300"/>
                </a:solidFill>
                <a:latin typeface="Times New Roman" pitchFamily="18" charset="0"/>
              </a:rPr>
              <a:t> 8 e 10</a:t>
            </a:r>
            <a:endParaRPr lang="pt-PT" sz="1600" b="1" dirty="0"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760596-57EC-41D8-8B95-3E050A5BF272}" type="slidenum">
              <a:rPr lang="pt-PT"/>
              <a:pPr>
                <a:defRPr/>
              </a:pPr>
              <a:t>42</a:t>
            </a:fld>
            <a:endParaRPr lang="pt-PT"/>
          </a:p>
        </p:txBody>
      </p:sp>
      <p:sp>
        <p:nvSpPr>
          <p:cNvPr id="163842" name="Rectangle 2"/>
          <p:cNvSpPr>
            <a:spLocks noChangeArrowheads="1"/>
          </p:cNvSpPr>
          <p:nvPr/>
        </p:nvSpPr>
        <p:spPr bwMode="auto">
          <a:xfrm>
            <a:off x="638175" y="1052513"/>
            <a:ext cx="3095625" cy="360362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E4C9"/>
              </a:gs>
            </a:gsLst>
            <a:lin ang="5400000" scaled="1"/>
          </a:gra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>
                <a:sym typeface="Wingdings" pitchFamily="2" charset="2"/>
              </a:rPr>
              <a:t>OPERAÇÕES INTERNAS</a:t>
            </a:r>
            <a:endParaRPr lang="pt-PT" sz="2000">
              <a:sym typeface="Wingdings" pitchFamily="2" charset="2"/>
            </a:endParaRPr>
          </a:p>
        </p:txBody>
      </p:sp>
      <p:sp>
        <p:nvSpPr>
          <p:cNvPr id="163843" name="Rectangle 3"/>
          <p:cNvSpPr>
            <a:spLocks noChangeArrowheads="1"/>
          </p:cNvSpPr>
          <p:nvPr/>
        </p:nvSpPr>
        <p:spPr bwMode="auto">
          <a:xfrm>
            <a:off x="5257800" y="1052513"/>
            <a:ext cx="3203575" cy="360362"/>
          </a:xfrm>
          <a:prstGeom prst="rect">
            <a:avLst/>
          </a:prstGeom>
          <a:gradFill rotWithShape="0">
            <a:gsLst>
              <a:gs pos="0">
                <a:srgbClr val="FFCC99"/>
              </a:gs>
              <a:gs pos="100000">
                <a:srgbClr val="FFE4C9"/>
              </a:gs>
            </a:gsLst>
            <a:lin ang="5400000" scaled="1"/>
          </a:gra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>
                <a:sym typeface="Wingdings" pitchFamily="2" charset="2"/>
              </a:rPr>
              <a:t>IMPORTAÇÃO DE BENS</a:t>
            </a:r>
            <a:endParaRPr lang="pt-PT" sz="2000">
              <a:sym typeface="Wingdings" pitchFamily="2" charset="2"/>
            </a:endParaRPr>
          </a:p>
        </p:txBody>
      </p:sp>
      <p:sp>
        <p:nvSpPr>
          <p:cNvPr id="163845" name="Rectangle 5"/>
          <p:cNvSpPr>
            <a:spLocks noChangeArrowheads="1"/>
          </p:cNvSpPr>
          <p:nvPr/>
        </p:nvSpPr>
        <p:spPr bwMode="auto">
          <a:xfrm>
            <a:off x="611188" y="1773238"/>
            <a:ext cx="3389312" cy="360362"/>
          </a:xfrm>
          <a:prstGeom prst="rect">
            <a:avLst/>
          </a:prstGeom>
          <a:solidFill>
            <a:schemeClr val="bg1"/>
          </a:soli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PT" sz="2000" b="1">
              <a:sym typeface="Wingdings" pitchFamily="2" charset="2"/>
            </a:endParaRPr>
          </a:p>
          <a:p>
            <a:pPr algn="ctr"/>
            <a:r>
              <a:rPr lang="pt-PT" sz="2000" b="1">
                <a:sym typeface="Wingdings" pitchFamily="2" charset="2"/>
              </a:rPr>
              <a:t>Valor da contraprestação</a:t>
            </a:r>
            <a:r>
              <a:rPr lang="pt-PT" sz="2000" b="1">
                <a:solidFill>
                  <a:srgbClr val="000099"/>
                </a:solidFill>
                <a:sym typeface="Wingdings" pitchFamily="2" charset="2"/>
              </a:rPr>
              <a:t> </a:t>
            </a:r>
            <a:endParaRPr lang="pt-PT" sz="2000" b="1">
              <a:sym typeface="Wingdings" pitchFamily="2" charset="2"/>
            </a:endParaRPr>
          </a:p>
          <a:p>
            <a:pPr algn="ctr"/>
            <a:endParaRPr lang="pt-PT" sz="2000" b="1">
              <a:sym typeface="Wingdings" pitchFamily="2" charset="2"/>
            </a:endParaRPr>
          </a:p>
        </p:txBody>
      </p:sp>
      <p:sp>
        <p:nvSpPr>
          <p:cNvPr id="163846" name="Rectangle 6"/>
          <p:cNvSpPr>
            <a:spLocks noChangeArrowheads="1"/>
          </p:cNvSpPr>
          <p:nvPr/>
        </p:nvSpPr>
        <p:spPr bwMode="auto">
          <a:xfrm>
            <a:off x="5105400" y="1773238"/>
            <a:ext cx="3097213" cy="287337"/>
          </a:xfrm>
          <a:prstGeom prst="rect">
            <a:avLst/>
          </a:prstGeom>
          <a:solidFill>
            <a:schemeClr val="bg1"/>
          </a:solidFill>
          <a:ln w="381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r>
              <a:rPr lang="pt-PT" sz="2000" b="1">
                <a:sym typeface="Wingdings" pitchFamily="2" charset="2"/>
              </a:rPr>
              <a:t>Valor Aduaneiro </a:t>
            </a: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323850" y="2997200"/>
            <a:ext cx="4268788" cy="2965450"/>
            <a:chOff x="192" y="2016"/>
            <a:chExt cx="2689" cy="1686"/>
          </a:xfrm>
        </p:grpSpPr>
        <p:sp>
          <p:nvSpPr>
            <p:cNvPr id="48154" name="Rectangle 10"/>
            <p:cNvSpPr>
              <a:spLocks noChangeArrowheads="1"/>
            </p:cNvSpPr>
            <p:nvPr/>
          </p:nvSpPr>
          <p:spPr bwMode="auto">
            <a:xfrm>
              <a:off x="373" y="2886"/>
              <a:ext cx="2508" cy="816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 marL="185738" indent="-185738" algn="ctr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Deduzido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Juros pelo pagamento diferido;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Indemnizações declaradas  judicialmente;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Descontos, abatimento s e bónus concedidos;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sym typeface="Wingdings" pitchFamily="2" charset="2"/>
                </a:rPr>
                <a:t>Valor embalagens retornáveis não transaccionáveis</a:t>
              </a:r>
            </a:p>
          </p:txBody>
        </p:sp>
        <p:grpSp>
          <p:nvGrpSpPr>
            <p:cNvPr id="3" name="Group 11"/>
            <p:cNvGrpSpPr>
              <a:grpSpLocks/>
            </p:cNvGrpSpPr>
            <p:nvPr/>
          </p:nvGrpSpPr>
          <p:grpSpPr bwMode="auto">
            <a:xfrm>
              <a:off x="192" y="2016"/>
              <a:ext cx="145" cy="1296"/>
              <a:chOff x="192" y="2016"/>
              <a:chExt cx="145" cy="1296"/>
            </a:xfrm>
          </p:grpSpPr>
          <p:sp>
            <p:nvSpPr>
              <p:cNvPr id="48156" name="Line 12"/>
              <p:cNvSpPr>
                <a:spLocks noChangeShapeType="1"/>
              </p:cNvSpPr>
              <p:nvPr/>
            </p:nvSpPr>
            <p:spPr bwMode="auto">
              <a:xfrm>
                <a:off x="192" y="2016"/>
                <a:ext cx="0" cy="1296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57" name="Line 13"/>
              <p:cNvSpPr>
                <a:spLocks noChangeShapeType="1"/>
              </p:cNvSpPr>
              <p:nvPr/>
            </p:nvSpPr>
            <p:spPr bwMode="auto">
              <a:xfrm flipV="1">
                <a:off x="193" y="3312"/>
                <a:ext cx="144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4" name="Group 14"/>
          <p:cNvGrpSpPr>
            <a:grpSpLocks/>
          </p:cNvGrpSpPr>
          <p:nvPr/>
        </p:nvGrpSpPr>
        <p:grpSpPr bwMode="auto">
          <a:xfrm>
            <a:off x="5076825" y="2786063"/>
            <a:ext cx="3852863" cy="3357562"/>
            <a:chOff x="3198" y="1872"/>
            <a:chExt cx="2370" cy="1830"/>
          </a:xfrm>
        </p:grpSpPr>
        <p:sp>
          <p:nvSpPr>
            <p:cNvPr id="48150" name="Rectangle 15"/>
            <p:cNvSpPr>
              <a:spLocks noChangeArrowheads="1"/>
            </p:cNvSpPr>
            <p:nvPr/>
          </p:nvSpPr>
          <p:spPr bwMode="auto">
            <a:xfrm>
              <a:off x="3198" y="2886"/>
              <a:ext cx="2177" cy="816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85738" indent="-185738" algn="ctr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sym typeface="Wingdings" pitchFamily="2" charset="2"/>
                </a:rPr>
                <a:t>Deduzido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sym typeface="Wingdings" pitchFamily="2" charset="2"/>
                </a:rPr>
                <a:t>Descontos por pagamento antecipado que figurem separadamente na factura</a:t>
              </a:r>
            </a:p>
          </p:txBody>
        </p:sp>
        <p:grpSp>
          <p:nvGrpSpPr>
            <p:cNvPr id="5" name="Group 16"/>
            <p:cNvGrpSpPr>
              <a:grpSpLocks/>
            </p:cNvGrpSpPr>
            <p:nvPr/>
          </p:nvGrpSpPr>
          <p:grpSpPr bwMode="auto">
            <a:xfrm>
              <a:off x="5420" y="1872"/>
              <a:ext cx="148" cy="1248"/>
              <a:chOff x="5420" y="1872"/>
              <a:chExt cx="148" cy="1248"/>
            </a:xfrm>
          </p:grpSpPr>
          <p:sp>
            <p:nvSpPr>
              <p:cNvPr id="48152" name="Line 17"/>
              <p:cNvSpPr>
                <a:spLocks noChangeShapeType="1"/>
              </p:cNvSpPr>
              <p:nvPr/>
            </p:nvSpPr>
            <p:spPr bwMode="auto">
              <a:xfrm>
                <a:off x="5568" y="1872"/>
                <a:ext cx="0" cy="1248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53" name="Line 18"/>
              <p:cNvSpPr>
                <a:spLocks noChangeShapeType="1"/>
              </p:cNvSpPr>
              <p:nvPr/>
            </p:nvSpPr>
            <p:spPr bwMode="auto">
              <a:xfrm flipH="1" flipV="1">
                <a:off x="5420" y="3120"/>
                <a:ext cx="136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sp>
        <p:nvSpPr>
          <p:cNvPr id="48137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000" b="1">
                <a:cs typeface="Arial" charset="0"/>
              </a:rPr>
              <a:t>VALOR TRIBUTÁVEL -  ART.º 16.º e 17.º</a:t>
            </a:r>
          </a:p>
        </p:txBody>
      </p:sp>
      <p:grpSp>
        <p:nvGrpSpPr>
          <p:cNvPr id="6" name="Group 29"/>
          <p:cNvGrpSpPr>
            <a:grpSpLocks/>
          </p:cNvGrpSpPr>
          <p:nvPr/>
        </p:nvGrpSpPr>
        <p:grpSpPr bwMode="auto">
          <a:xfrm>
            <a:off x="323850" y="981075"/>
            <a:ext cx="4319588" cy="3168650"/>
            <a:chOff x="192" y="768"/>
            <a:chExt cx="2689" cy="1800"/>
          </a:xfrm>
        </p:grpSpPr>
        <p:sp>
          <p:nvSpPr>
            <p:cNvPr id="48145" name="Rectangle 30"/>
            <p:cNvSpPr>
              <a:spLocks noChangeArrowheads="1"/>
            </p:cNvSpPr>
            <p:nvPr/>
          </p:nvSpPr>
          <p:spPr bwMode="auto">
            <a:xfrm>
              <a:off x="373" y="1525"/>
              <a:ext cx="2508" cy="1043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85738" indent="-185738" algn="ctr">
                <a:lnSpc>
                  <a:spcPct val="90000"/>
                </a:lnSpc>
                <a:spcBef>
                  <a:spcPct val="20000"/>
                </a:spcBef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cs typeface="Arial" charset="0"/>
                </a:rPr>
                <a:t>Acrescido</a:t>
              </a:r>
            </a:p>
            <a:p>
              <a:pPr marL="185738" indent="-185738" algn="l">
                <a:lnSpc>
                  <a:spcPct val="90000"/>
                </a:lnSpc>
                <a:spcBef>
                  <a:spcPct val="20000"/>
                </a:spcBef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>
                  <a:cs typeface="Arial" charset="0"/>
                </a:rPr>
                <a:t>Impostos, direitos e taxas, excluindo o próprio IVA;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Despesas acessórias como sejam comissões, embalagens e publicidade efectuada por  conta do cliente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Subvenções directamente conexas com o preço, fixadas previamente</a:t>
              </a:r>
            </a:p>
          </p:txBody>
        </p:sp>
        <p:grpSp>
          <p:nvGrpSpPr>
            <p:cNvPr id="7" name="Group 31"/>
            <p:cNvGrpSpPr>
              <a:grpSpLocks/>
            </p:cNvGrpSpPr>
            <p:nvPr/>
          </p:nvGrpSpPr>
          <p:grpSpPr bwMode="auto">
            <a:xfrm>
              <a:off x="192" y="768"/>
              <a:ext cx="192" cy="1248"/>
              <a:chOff x="192" y="768"/>
              <a:chExt cx="192" cy="1248"/>
            </a:xfrm>
          </p:grpSpPr>
          <p:sp>
            <p:nvSpPr>
              <p:cNvPr id="48147" name="Line 32"/>
              <p:cNvSpPr>
                <a:spLocks noChangeShapeType="1"/>
              </p:cNvSpPr>
              <p:nvPr/>
            </p:nvSpPr>
            <p:spPr bwMode="auto">
              <a:xfrm>
                <a:off x="192" y="768"/>
                <a:ext cx="192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8" name="Line 33"/>
              <p:cNvSpPr>
                <a:spLocks noChangeShapeType="1"/>
              </p:cNvSpPr>
              <p:nvPr/>
            </p:nvSpPr>
            <p:spPr bwMode="auto">
              <a:xfrm flipV="1">
                <a:off x="193" y="2016"/>
                <a:ext cx="144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9" name="Line 34"/>
              <p:cNvSpPr>
                <a:spLocks noChangeShapeType="1"/>
              </p:cNvSpPr>
              <p:nvPr/>
            </p:nvSpPr>
            <p:spPr bwMode="auto">
              <a:xfrm>
                <a:off x="192" y="768"/>
                <a:ext cx="0" cy="1248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  <p:grpSp>
        <p:nvGrpSpPr>
          <p:cNvPr id="8" name="Group 35"/>
          <p:cNvGrpSpPr>
            <a:grpSpLocks/>
          </p:cNvGrpSpPr>
          <p:nvPr/>
        </p:nvGrpSpPr>
        <p:grpSpPr bwMode="auto">
          <a:xfrm>
            <a:off x="5076825" y="928688"/>
            <a:ext cx="3852863" cy="3054350"/>
            <a:chOff x="3198" y="768"/>
            <a:chExt cx="2370" cy="1800"/>
          </a:xfrm>
        </p:grpSpPr>
        <p:sp>
          <p:nvSpPr>
            <p:cNvPr id="48140" name="Rectangle 36"/>
            <p:cNvSpPr>
              <a:spLocks noChangeArrowheads="1"/>
            </p:cNvSpPr>
            <p:nvPr/>
          </p:nvSpPr>
          <p:spPr bwMode="auto">
            <a:xfrm>
              <a:off x="3198" y="1525"/>
              <a:ext cx="2178" cy="1043"/>
            </a:xfrm>
            <a:prstGeom prst="rect">
              <a:avLst/>
            </a:prstGeom>
            <a:noFill/>
            <a:ln w="38100" cap="sq">
              <a:solidFill>
                <a:srgbClr val="008000"/>
              </a:solidFill>
              <a:miter lim="800000"/>
              <a:headEnd/>
              <a:tailEnd/>
            </a:ln>
          </p:spPr>
          <p:txBody>
            <a:bodyPr/>
            <a:lstStyle/>
            <a:p>
              <a:pPr marL="185738" indent="-185738" algn="ctr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Acrescido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Direitos de importação, imposto e taxas excluindo o IVA;</a:t>
              </a:r>
            </a:p>
            <a:p>
              <a:pPr marL="185738" indent="-185738" algn="l">
                <a:buClr>
                  <a:srgbClr val="FF0000"/>
                </a:buClr>
                <a:buFont typeface="Monotype Sorts" pitchFamily="2" charset="2"/>
                <a:buNone/>
              </a:pPr>
              <a:r>
                <a:rPr lang="pt-PT" sz="1400" b="1"/>
                <a:t>Despesas acessórias, comissões, cargas, descargas,  embalagens, até </a:t>
              </a:r>
              <a:r>
                <a:rPr lang="pt-PT" sz="1400" b="1">
                  <a:sym typeface="Wingdings" pitchFamily="2" charset="2"/>
                </a:rPr>
                <a:t>ao 1º lugar de destino</a:t>
              </a:r>
            </a:p>
          </p:txBody>
        </p:sp>
        <p:grpSp>
          <p:nvGrpSpPr>
            <p:cNvPr id="9" name="Group 37"/>
            <p:cNvGrpSpPr>
              <a:grpSpLocks/>
            </p:cNvGrpSpPr>
            <p:nvPr/>
          </p:nvGrpSpPr>
          <p:grpSpPr bwMode="auto">
            <a:xfrm>
              <a:off x="5346" y="768"/>
              <a:ext cx="222" cy="1109"/>
              <a:chOff x="5346" y="768"/>
              <a:chExt cx="222" cy="1109"/>
            </a:xfrm>
          </p:grpSpPr>
          <p:sp>
            <p:nvSpPr>
              <p:cNvPr id="48142" name="Line 38"/>
              <p:cNvSpPr>
                <a:spLocks noChangeShapeType="1"/>
              </p:cNvSpPr>
              <p:nvPr/>
            </p:nvSpPr>
            <p:spPr bwMode="auto">
              <a:xfrm>
                <a:off x="5346" y="768"/>
                <a:ext cx="222" cy="0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3" name="Line 39"/>
              <p:cNvSpPr>
                <a:spLocks noChangeShapeType="1"/>
              </p:cNvSpPr>
              <p:nvPr/>
            </p:nvSpPr>
            <p:spPr bwMode="auto">
              <a:xfrm flipH="1" flipV="1">
                <a:off x="5411" y="1872"/>
                <a:ext cx="157" cy="5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  <p:sp>
            <p:nvSpPr>
              <p:cNvPr id="48144" name="Line 40"/>
              <p:cNvSpPr>
                <a:spLocks noChangeShapeType="1"/>
              </p:cNvSpPr>
              <p:nvPr/>
            </p:nvSpPr>
            <p:spPr bwMode="auto">
              <a:xfrm>
                <a:off x="5568" y="768"/>
                <a:ext cx="0" cy="1104"/>
              </a:xfrm>
              <a:prstGeom prst="line">
                <a:avLst/>
              </a:prstGeom>
              <a:noFill/>
              <a:ln w="38100" cap="sq">
                <a:solidFill>
                  <a:srgbClr val="FF0000"/>
                </a:solidFill>
                <a:round/>
                <a:headEnd/>
                <a:tailEnd/>
              </a:ln>
            </p:spPr>
            <p:txBody>
              <a:bodyPr wrap="none" anchor="ctr"/>
              <a:lstStyle/>
              <a:p>
                <a:endParaRPr lang="pt-PT"/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2" grpId="0" animBg="1" autoUpdateAnimBg="0"/>
      <p:bldP spid="163843" grpId="0" animBg="1" autoUpdateAnimBg="0"/>
      <p:bldP spid="163845" grpId="0" animBg="1" autoUpdateAnimBg="0"/>
      <p:bldP spid="163846" grpId="0" animBg="1" autoUpdateAnimBg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A36162E-7C38-42A1-9CFF-8ABD02D3FFCA}" type="slidenum">
              <a:rPr lang="pt-PT"/>
              <a:pPr>
                <a:defRPr/>
              </a:pPr>
              <a:t>43</a:t>
            </a:fld>
            <a:endParaRPr lang="pt-PT"/>
          </a:p>
        </p:txBody>
      </p:sp>
      <p:sp>
        <p:nvSpPr>
          <p:cNvPr id="49155" name="Rectangle 1028"/>
          <p:cNvSpPr>
            <a:spLocks noChangeArrowheads="1"/>
          </p:cNvSpPr>
          <p:nvPr/>
        </p:nvSpPr>
        <p:spPr bwMode="auto">
          <a:xfrm>
            <a:off x="500063" y="980728"/>
            <a:ext cx="7848600" cy="73853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/>
              <a:t>A dedução é o mecanismo fundamental do IVA</a:t>
            </a:r>
          </a:p>
        </p:txBody>
      </p:sp>
      <p:sp>
        <p:nvSpPr>
          <p:cNvPr id="49156" name="Rectangle 1029"/>
          <p:cNvSpPr>
            <a:spLocks noChangeArrowheads="1"/>
          </p:cNvSpPr>
          <p:nvPr/>
        </p:nvSpPr>
        <p:spPr bwMode="auto">
          <a:xfrm>
            <a:off x="611188" y="1900387"/>
            <a:ext cx="4248844" cy="461665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b="1" dirty="0"/>
              <a:t>A dedução opera segundo o:</a:t>
            </a:r>
          </a:p>
        </p:txBody>
      </p:sp>
      <p:sp>
        <p:nvSpPr>
          <p:cNvPr id="49157" name="Rectangle 1030"/>
          <p:cNvSpPr>
            <a:spLocks noChangeArrowheads="1"/>
          </p:cNvSpPr>
          <p:nvPr/>
        </p:nvSpPr>
        <p:spPr bwMode="auto">
          <a:xfrm>
            <a:off x="1907704" y="2708920"/>
            <a:ext cx="5040560" cy="708025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pt-PT" sz="2000" b="1" dirty="0"/>
              <a:t>Método do crédito de imposto </a:t>
            </a:r>
          </a:p>
          <a:p>
            <a:pPr algn="ctr"/>
            <a:r>
              <a:rPr lang="pt-PT" sz="2000" b="1" dirty="0"/>
              <a:t>ou Método subtractivo</a:t>
            </a:r>
          </a:p>
        </p:txBody>
      </p:sp>
      <p:sp>
        <p:nvSpPr>
          <p:cNvPr id="49158" name="Rectangle 1031"/>
          <p:cNvSpPr>
            <a:spLocks noChangeArrowheads="1"/>
          </p:cNvSpPr>
          <p:nvPr/>
        </p:nvSpPr>
        <p:spPr bwMode="auto">
          <a:xfrm>
            <a:off x="428625" y="4725144"/>
            <a:ext cx="2000250" cy="456456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/>
              <a:t>IVA liquidado </a:t>
            </a:r>
          </a:p>
        </p:txBody>
      </p:sp>
      <p:sp>
        <p:nvSpPr>
          <p:cNvPr id="49159" name="Rectangle 1032"/>
          <p:cNvSpPr>
            <a:spLocks noChangeArrowheads="1"/>
          </p:cNvSpPr>
          <p:nvPr/>
        </p:nvSpPr>
        <p:spPr bwMode="auto">
          <a:xfrm>
            <a:off x="3071813" y="4786313"/>
            <a:ext cx="2143125" cy="371475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 dirty="0"/>
              <a:t>IVA dedutível</a:t>
            </a:r>
          </a:p>
        </p:txBody>
      </p:sp>
      <p:sp>
        <p:nvSpPr>
          <p:cNvPr id="49160" name="Rectangle 1033" descr="Pergaminho"/>
          <p:cNvSpPr>
            <a:spLocks noChangeArrowheads="1"/>
          </p:cNvSpPr>
          <p:nvPr/>
        </p:nvSpPr>
        <p:spPr bwMode="auto">
          <a:xfrm>
            <a:off x="2571750" y="4786313"/>
            <a:ext cx="433388" cy="214312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3600" b="1" dirty="0"/>
              <a:t>-</a:t>
            </a:r>
          </a:p>
        </p:txBody>
      </p:sp>
      <p:sp>
        <p:nvSpPr>
          <p:cNvPr id="49161" name="Rectangle 1037"/>
          <p:cNvSpPr>
            <a:spLocks noChangeArrowheads="1"/>
          </p:cNvSpPr>
          <p:nvPr/>
        </p:nvSpPr>
        <p:spPr bwMode="auto">
          <a:xfrm>
            <a:off x="2600325" y="3717033"/>
            <a:ext cx="3168650" cy="360040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b="1" dirty="0"/>
              <a:t>IVA a entregar ao Estado</a:t>
            </a:r>
          </a:p>
        </p:txBody>
      </p:sp>
      <p:sp>
        <p:nvSpPr>
          <p:cNvPr id="49162" name="Rectangle 1033" descr="Pergaminho"/>
          <p:cNvSpPr>
            <a:spLocks noChangeArrowheads="1"/>
          </p:cNvSpPr>
          <p:nvPr/>
        </p:nvSpPr>
        <p:spPr bwMode="auto">
          <a:xfrm>
            <a:off x="5429250" y="4857750"/>
            <a:ext cx="433388" cy="214313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3600" b="1"/>
              <a:t>-</a:t>
            </a:r>
          </a:p>
        </p:txBody>
      </p:sp>
      <p:sp>
        <p:nvSpPr>
          <p:cNvPr id="49163" name="Rectangle 1032"/>
          <p:cNvSpPr>
            <a:spLocks noChangeArrowheads="1"/>
          </p:cNvSpPr>
          <p:nvPr/>
        </p:nvSpPr>
        <p:spPr bwMode="auto">
          <a:xfrm>
            <a:off x="6286500" y="4786313"/>
            <a:ext cx="2214563" cy="357187"/>
          </a:xfrm>
          <a:prstGeom prst="rect">
            <a:avLst/>
          </a:prstGeom>
          <a:solidFill>
            <a:srgbClr val="FCD9AA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b="1"/>
              <a:t>Crédito Imposto</a:t>
            </a:r>
          </a:p>
        </p:txBody>
      </p:sp>
      <p:sp>
        <p:nvSpPr>
          <p:cNvPr id="49164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000" b="1">
                <a:cs typeface="Arial" charset="0"/>
              </a:rPr>
              <a:t>IVA DEDUTÍVEL -  ART.ºS 19.º A 25.º</a:t>
            </a:r>
          </a:p>
        </p:txBody>
      </p:sp>
      <p:sp>
        <p:nvSpPr>
          <p:cNvPr id="13" name="Rectangle 1033" descr="Pergaminho"/>
          <p:cNvSpPr>
            <a:spLocks noChangeArrowheads="1"/>
          </p:cNvSpPr>
          <p:nvPr/>
        </p:nvSpPr>
        <p:spPr bwMode="auto">
          <a:xfrm>
            <a:off x="3059832" y="4365104"/>
            <a:ext cx="1296144" cy="216025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3600" b="1" dirty="0" smtClean="0"/>
              <a:t>=</a:t>
            </a:r>
            <a:endParaRPr lang="pt-PT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9135B27-EC1E-4091-9D0F-1DA7633E9C7C}" type="slidenum">
              <a:rPr lang="pt-PT"/>
              <a:pPr>
                <a:defRPr/>
              </a:pPr>
              <a:t>44</a:t>
            </a:fld>
            <a:endParaRPr lang="pt-PT"/>
          </a:p>
        </p:txBody>
      </p:sp>
      <p:sp>
        <p:nvSpPr>
          <p:cNvPr id="50179" name="Rectangle 4"/>
          <p:cNvSpPr>
            <a:spLocks noChangeArrowheads="1"/>
          </p:cNvSpPr>
          <p:nvPr/>
        </p:nvSpPr>
        <p:spPr bwMode="auto">
          <a:xfrm>
            <a:off x="468313" y="674905"/>
            <a:ext cx="3494087" cy="461665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r>
              <a:rPr lang="pt-PT" b="1" dirty="0"/>
              <a:t>O IVA SUPORTADO</a:t>
            </a:r>
            <a:r>
              <a:rPr lang="pt-PT" dirty="0"/>
              <a:t> </a:t>
            </a:r>
          </a:p>
        </p:txBody>
      </p:sp>
      <p:sp>
        <p:nvSpPr>
          <p:cNvPr id="50180" name="Rectangle 5"/>
          <p:cNvSpPr>
            <a:spLocks noChangeArrowheads="1"/>
          </p:cNvSpPr>
          <p:nvPr/>
        </p:nvSpPr>
        <p:spPr bwMode="auto">
          <a:xfrm>
            <a:off x="468313" y="1203902"/>
            <a:ext cx="8207375" cy="7694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/>
            <a:r>
              <a:rPr lang="pt-PT" dirty="0" err="1"/>
              <a:t>•</a:t>
            </a:r>
            <a:r>
              <a:rPr lang="pt-PT" sz="2000" dirty="0" err="1"/>
              <a:t>devido</a:t>
            </a:r>
            <a:r>
              <a:rPr lang="pt-PT" sz="2000" dirty="0"/>
              <a:t> ou pago pela aquisição de bens e serviços a outros </a:t>
            </a:r>
            <a:r>
              <a:rPr lang="pt-PT" sz="2000" dirty="0" smtClean="0"/>
              <a:t>SP; importação de bens; aquisição intracomunitária de bens </a:t>
            </a:r>
            <a:endParaRPr lang="pt-PT" sz="2000" dirty="0"/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469900" y="2117974"/>
            <a:ext cx="8207375" cy="769441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PT" dirty="0" err="1"/>
              <a:t>•</a:t>
            </a:r>
            <a:r>
              <a:rPr lang="pt-PT" sz="2000" dirty="0" err="1"/>
              <a:t>pago</a:t>
            </a:r>
            <a:r>
              <a:rPr lang="pt-PT" sz="2000" dirty="0"/>
              <a:t> pela aquisição dos bens ou serviços abrangidos pelas alíneas e), h), i),  j) e l) do n.º 1 do art.º 2.º</a:t>
            </a:r>
          </a:p>
        </p:txBody>
      </p:sp>
      <p:sp>
        <p:nvSpPr>
          <p:cNvPr id="50184" name="Rectangle 10"/>
          <p:cNvSpPr>
            <a:spLocks noChangeArrowheads="1"/>
          </p:cNvSpPr>
          <p:nvPr/>
        </p:nvSpPr>
        <p:spPr bwMode="auto">
          <a:xfrm>
            <a:off x="468313" y="2997548"/>
            <a:ext cx="8207375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/>
            <a:r>
              <a:rPr lang="pt-PT" dirty="0" err="1" smtClean="0"/>
              <a:t>•</a:t>
            </a:r>
            <a:r>
              <a:rPr lang="pt-PT" sz="2000" dirty="0" err="1" smtClean="0"/>
              <a:t>pago</a:t>
            </a:r>
            <a:r>
              <a:rPr lang="pt-PT" sz="2000" dirty="0" smtClean="0"/>
              <a:t> </a:t>
            </a:r>
            <a:r>
              <a:rPr lang="pt-PT" sz="2000" dirty="0"/>
              <a:t>enquanto destinatário de operações efectuadas por não residentes sem representante fiscal (IVA autoliquidado por substituição do sujeito passivo originário )</a:t>
            </a:r>
          </a:p>
        </p:txBody>
      </p:sp>
      <p:sp>
        <p:nvSpPr>
          <p:cNvPr id="50185" name="Rectangle 11"/>
          <p:cNvSpPr>
            <a:spLocks noChangeArrowheads="1"/>
          </p:cNvSpPr>
          <p:nvPr/>
        </p:nvSpPr>
        <p:spPr bwMode="auto">
          <a:xfrm>
            <a:off x="468313" y="4128264"/>
            <a:ext cx="8207375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 typeface="Arial" pitchFamily="34" charset="0"/>
              <a:buChar char="•"/>
            </a:pPr>
            <a:r>
              <a:rPr lang="pt-PT" sz="2000" dirty="0" smtClean="0"/>
              <a:t>pago </a:t>
            </a:r>
            <a:r>
              <a:rPr lang="pt-PT" sz="2000" dirty="0"/>
              <a:t>pelo SP á saída dos bens de um regime de entreposto não aduaneiro </a:t>
            </a:r>
          </a:p>
        </p:txBody>
      </p:sp>
      <p:sp>
        <p:nvSpPr>
          <p:cNvPr id="40971" name="Rectangle 12"/>
          <p:cNvSpPr>
            <a:spLocks noChangeArrowheads="1"/>
          </p:cNvSpPr>
          <p:nvPr/>
        </p:nvSpPr>
        <p:spPr bwMode="auto">
          <a:xfrm>
            <a:off x="457200" y="5214938"/>
            <a:ext cx="8329613" cy="157003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>
              <a:buFontTx/>
              <a:buChar char="-"/>
              <a:defRPr/>
            </a:pPr>
            <a:r>
              <a:rPr lang="pt-PT" sz="1600" b="1" dirty="0"/>
              <a:t>Constar de factura ou documento equivalente passado em forma legal</a:t>
            </a:r>
            <a:r>
              <a:rPr lang="pt-PT" sz="1600" dirty="0"/>
              <a:t> (conter  elementos do </a:t>
            </a:r>
            <a:r>
              <a:rPr lang="pt-PT" sz="1600" dirty="0" err="1"/>
              <a:t>artº</a:t>
            </a:r>
            <a:r>
              <a:rPr lang="pt-PT" sz="1600" dirty="0"/>
              <a:t> 36º) em nome e na posse do sujeito passivo.</a:t>
            </a:r>
          </a:p>
          <a:p>
            <a:pPr algn="l">
              <a:buFontTx/>
              <a:buChar char="-"/>
              <a:defRPr/>
            </a:pPr>
            <a:r>
              <a:rPr lang="pt-PT" sz="1600" dirty="0" smtClean="0"/>
              <a:t> </a:t>
            </a:r>
            <a:r>
              <a:rPr lang="pt-PT" sz="1600" b="1" dirty="0"/>
              <a:t>Não resulte de operação simulada ou em que seja simulado o preço</a:t>
            </a:r>
            <a:r>
              <a:rPr lang="pt-PT" sz="1600" dirty="0"/>
              <a:t/>
            </a:r>
            <a:br>
              <a:rPr lang="pt-PT" sz="1600" dirty="0"/>
            </a:br>
            <a:r>
              <a:rPr lang="pt-PT" sz="1600" dirty="0"/>
              <a:t>- Não resulte de operações, em que </a:t>
            </a:r>
            <a:r>
              <a:rPr lang="pt-PT" sz="1600" b="1" dirty="0"/>
              <a:t>o </a:t>
            </a:r>
            <a:r>
              <a:rPr lang="pt-PT" sz="1600" b="1" dirty="0" err="1"/>
              <a:t>transmitente</a:t>
            </a:r>
            <a:r>
              <a:rPr lang="pt-PT" sz="1600" dirty="0"/>
              <a:t> ou o prestador não entrega o IVA   liquidado, e o SP tenha ou devesse ter conhecimento de que aquele </a:t>
            </a:r>
            <a:r>
              <a:rPr lang="pt-PT" sz="1600" b="1" dirty="0"/>
              <a:t>não dispõem de adequada estrutura para a exercer a actividade declarada	 </a:t>
            </a:r>
          </a:p>
        </p:txBody>
      </p:sp>
      <p:sp>
        <p:nvSpPr>
          <p:cNvPr id="50187" name="Rectangle 13"/>
          <p:cNvSpPr>
            <a:spLocks noChangeArrowheads="1"/>
          </p:cNvSpPr>
          <p:nvPr/>
        </p:nvSpPr>
        <p:spPr bwMode="auto">
          <a:xfrm>
            <a:off x="468313" y="4714875"/>
            <a:ext cx="2879725" cy="428625"/>
          </a:xfrm>
          <a:prstGeom prst="rect">
            <a:avLst/>
          </a:prstGeom>
          <a:solidFill>
            <a:srgbClr val="EED98E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2000" dirty="0"/>
              <a:t>SERÁ DEDUTIVEL SE:</a:t>
            </a:r>
          </a:p>
        </p:txBody>
      </p:sp>
      <p:sp>
        <p:nvSpPr>
          <p:cNvPr id="15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59393"/>
            <a:ext cx="8229600" cy="523220"/>
          </a:xfrm>
          <a:solidFill>
            <a:srgbClr val="FCD9AA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pt-PT" sz="2800" dirty="0" smtClean="0"/>
              <a:t>IVA Dedutível </a:t>
            </a:r>
            <a:r>
              <a:rPr lang="pt-PT" sz="2800" dirty="0"/>
              <a:t>- </a:t>
            </a:r>
            <a:r>
              <a:rPr lang="pt-PT" sz="2800" dirty="0" err="1"/>
              <a:t>Art°s</a:t>
            </a:r>
            <a:r>
              <a:rPr lang="pt-PT" sz="2800" dirty="0"/>
              <a:t> </a:t>
            </a:r>
            <a:r>
              <a:rPr lang="pt-PT" sz="2800" b="1" dirty="0"/>
              <a:t>19° a 25°do CIVA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9CBBA0-5C3C-4410-AFCA-5FB314DE5093}" type="slidenum">
              <a:rPr lang="pt-PT"/>
              <a:pPr>
                <a:defRPr/>
              </a:pPr>
              <a:t>45</a:t>
            </a:fld>
            <a:endParaRPr lang="pt-PT"/>
          </a:p>
        </p:txBody>
      </p:sp>
      <p:sp>
        <p:nvSpPr>
          <p:cNvPr id="51203" name="Rectangle 3"/>
          <p:cNvSpPr>
            <a:spLocks noChangeArrowheads="1"/>
          </p:cNvSpPr>
          <p:nvPr/>
        </p:nvSpPr>
        <p:spPr bwMode="auto">
          <a:xfrm>
            <a:off x="1143000" y="1571625"/>
            <a:ext cx="2209800" cy="1500188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>
                <a:latin typeface="Times New Roman" pitchFamily="18" charset="0"/>
              </a:rPr>
              <a:t>NÃO PERIÓDICAS</a:t>
            </a:r>
          </a:p>
        </p:txBody>
      </p:sp>
      <p:sp>
        <p:nvSpPr>
          <p:cNvPr id="51204" name="Rectangle 8"/>
          <p:cNvSpPr>
            <a:spLocks noChangeArrowheads="1"/>
          </p:cNvSpPr>
          <p:nvPr/>
        </p:nvSpPr>
        <p:spPr bwMode="auto">
          <a:xfrm>
            <a:off x="3962400" y="3733800"/>
            <a:ext cx="3810000" cy="53340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>
                <a:latin typeface="Times New Roman" pitchFamily="18" charset="0"/>
              </a:rPr>
              <a:t>DECLARAÇÃO PERIÓDICA</a:t>
            </a:r>
          </a:p>
        </p:txBody>
      </p:sp>
      <p:sp>
        <p:nvSpPr>
          <p:cNvPr id="51205" name="Rectangle 9"/>
          <p:cNvSpPr>
            <a:spLocks noChangeArrowheads="1"/>
          </p:cNvSpPr>
          <p:nvPr/>
        </p:nvSpPr>
        <p:spPr bwMode="auto">
          <a:xfrm>
            <a:off x="3962400" y="4391025"/>
            <a:ext cx="3810000" cy="5905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 dirty="0">
                <a:latin typeface="Times New Roman" pitchFamily="18" charset="0"/>
              </a:rPr>
              <a:t>DECLARAÇÃO ANUAL DE INFORMAÇÃO CONTABILISTICA</a:t>
            </a:r>
          </a:p>
        </p:txBody>
      </p:sp>
      <p:sp>
        <p:nvSpPr>
          <p:cNvPr id="51206" name="Rectangle 10"/>
          <p:cNvSpPr>
            <a:spLocks noChangeArrowheads="1"/>
          </p:cNvSpPr>
          <p:nvPr/>
        </p:nvSpPr>
        <p:spPr bwMode="auto">
          <a:xfrm>
            <a:off x="3962400" y="5149850"/>
            <a:ext cx="3810000" cy="5905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 dirty="0">
                <a:latin typeface="Times New Roman" pitchFamily="18" charset="0"/>
              </a:rPr>
              <a:t>MAPA RECAPITULATIVO</a:t>
            </a:r>
          </a:p>
          <a:p>
            <a:pPr algn="ctr"/>
            <a:r>
              <a:rPr lang="pt-PT" sz="1600" b="1" dirty="0">
                <a:latin typeface="Times New Roman" pitchFamily="18" charset="0"/>
              </a:rPr>
              <a:t>DE CLIENTES</a:t>
            </a:r>
          </a:p>
        </p:txBody>
      </p:sp>
      <p:sp>
        <p:nvSpPr>
          <p:cNvPr id="51207" name="Rectangle 11"/>
          <p:cNvSpPr>
            <a:spLocks noChangeArrowheads="1"/>
          </p:cNvSpPr>
          <p:nvPr/>
        </p:nvSpPr>
        <p:spPr bwMode="auto">
          <a:xfrm>
            <a:off x="3962400" y="5918200"/>
            <a:ext cx="3810000" cy="590550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PT" sz="1600" b="1" dirty="0">
                <a:latin typeface="Times New Roman" pitchFamily="18" charset="0"/>
              </a:rPr>
              <a:t>MAPA RECAPITULATIVO</a:t>
            </a:r>
          </a:p>
          <a:p>
            <a:pPr algn="ctr"/>
            <a:r>
              <a:rPr lang="pt-PT" sz="1600" b="1" dirty="0">
                <a:latin typeface="Times New Roman" pitchFamily="18" charset="0"/>
              </a:rPr>
              <a:t>DE FORNECEDORES</a:t>
            </a:r>
          </a:p>
        </p:txBody>
      </p:sp>
      <p:sp>
        <p:nvSpPr>
          <p:cNvPr id="51208" name="Rectangle 23"/>
          <p:cNvSpPr>
            <a:spLocks noChangeArrowheads="1"/>
          </p:cNvSpPr>
          <p:nvPr/>
        </p:nvSpPr>
        <p:spPr bwMode="auto">
          <a:xfrm>
            <a:off x="3779838" y="1428750"/>
            <a:ext cx="4364037" cy="171291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accent2"/>
            </a:solidFill>
            <a:miter lim="800000"/>
            <a:headEnd/>
            <a:tailEnd/>
          </a:ln>
        </p:spPr>
        <p:txBody>
          <a:bodyPr tIns="10800" bIns="10800"/>
          <a:lstStyle/>
          <a:p>
            <a:pPr algn="l" eaLnBrk="0" hangingPunct="0">
              <a:lnSpc>
                <a:spcPct val="120000"/>
              </a:lnSpc>
            </a:pPr>
            <a:r>
              <a:rPr lang="pt-PT" sz="1600" b="1" dirty="0"/>
              <a:t>Declaração de início (</a:t>
            </a:r>
            <a:r>
              <a:rPr lang="pt-PT" sz="1600" b="1" dirty="0" smtClean="0"/>
              <a:t>art.º 31.º</a:t>
            </a:r>
            <a:r>
              <a:rPr lang="pt-PT" sz="1600" b="1" dirty="0"/>
              <a:t>)</a:t>
            </a:r>
          </a:p>
          <a:p>
            <a:pPr algn="l" eaLnBrk="0" hangingPunct="0">
              <a:lnSpc>
                <a:spcPct val="120000"/>
              </a:lnSpc>
            </a:pPr>
            <a:endParaRPr lang="pt-PT" sz="1600" b="1" dirty="0"/>
          </a:p>
          <a:p>
            <a:pPr algn="l" eaLnBrk="0" hangingPunct="0">
              <a:lnSpc>
                <a:spcPct val="120000"/>
              </a:lnSpc>
            </a:pPr>
            <a:r>
              <a:rPr lang="pt-PT" sz="1600" b="1" dirty="0"/>
              <a:t>Declaração de alterações (</a:t>
            </a:r>
            <a:r>
              <a:rPr lang="pt-PT" sz="1600" b="1" dirty="0" smtClean="0"/>
              <a:t>art.º </a:t>
            </a:r>
            <a:r>
              <a:rPr lang="pt-PT" sz="1600" b="1" dirty="0"/>
              <a:t>32.º)</a:t>
            </a:r>
          </a:p>
          <a:p>
            <a:pPr algn="l" eaLnBrk="0" hangingPunct="0">
              <a:lnSpc>
                <a:spcPct val="120000"/>
              </a:lnSpc>
            </a:pPr>
            <a:endParaRPr lang="pt-PT" sz="1600" b="1" dirty="0"/>
          </a:p>
          <a:p>
            <a:pPr algn="l" eaLnBrk="0" hangingPunct="0">
              <a:lnSpc>
                <a:spcPct val="120000"/>
              </a:lnSpc>
            </a:pPr>
            <a:r>
              <a:rPr lang="pt-PT" sz="1600" b="1" dirty="0"/>
              <a:t>Declaração de cessação (</a:t>
            </a:r>
            <a:r>
              <a:rPr lang="pt-PT" sz="1600" b="1" dirty="0" smtClean="0"/>
              <a:t>art.º </a:t>
            </a:r>
            <a:r>
              <a:rPr lang="pt-PT" sz="1600" b="1" dirty="0"/>
              <a:t>33.º)</a:t>
            </a:r>
            <a:endParaRPr lang="pt-PT" sz="1600" dirty="0"/>
          </a:p>
        </p:txBody>
      </p:sp>
      <p:sp>
        <p:nvSpPr>
          <p:cNvPr id="51209" name="Rectangle 7"/>
          <p:cNvSpPr>
            <a:spLocks noChangeArrowheads="1"/>
          </p:cNvSpPr>
          <p:nvPr/>
        </p:nvSpPr>
        <p:spPr bwMode="auto">
          <a:xfrm>
            <a:off x="1143000" y="4143375"/>
            <a:ext cx="2209800" cy="1571625"/>
          </a:xfrm>
          <a:prstGeom prst="rect">
            <a:avLst/>
          </a:prstGeom>
          <a:solidFill>
            <a:srgbClr val="F5E5A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sz="1600" b="1" dirty="0">
                <a:latin typeface="Times New Roman" pitchFamily="18" charset="0"/>
              </a:rPr>
              <a:t>PERIÓDICAS</a:t>
            </a:r>
          </a:p>
          <a:p>
            <a:pPr algn="ctr"/>
            <a:endParaRPr lang="pt-PT" sz="1600" b="1" dirty="0">
              <a:latin typeface="Times New Roman" pitchFamily="18" charset="0"/>
            </a:endParaRPr>
          </a:p>
          <a:p>
            <a:pPr algn="ctr"/>
            <a:r>
              <a:rPr lang="pt-PT" sz="1600" b="1" dirty="0">
                <a:latin typeface="Times New Roman" pitchFamily="18" charset="0"/>
              </a:rPr>
              <a:t>(</a:t>
            </a:r>
            <a:r>
              <a:rPr lang="pt-PT" sz="1600" b="1" dirty="0" err="1" smtClean="0">
                <a:latin typeface="Times New Roman" pitchFamily="18" charset="0"/>
              </a:rPr>
              <a:t>Art.º</a:t>
            </a:r>
            <a:r>
              <a:rPr lang="pt-PT" sz="1600" b="1" dirty="0" smtClean="0">
                <a:latin typeface="Times New Roman" pitchFamily="18" charset="0"/>
              </a:rPr>
              <a:t> </a:t>
            </a:r>
            <a:r>
              <a:rPr lang="pt-PT" sz="1600" b="1" dirty="0">
                <a:latin typeface="Times New Roman" pitchFamily="18" charset="0"/>
              </a:rPr>
              <a:t>29.º  e  </a:t>
            </a:r>
            <a:r>
              <a:rPr lang="pt-PT" sz="1600" b="1" dirty="0" err="1" smtClean="0">
                <a:latin typeface="Times New Roman" pitchFamily="18" charset="0"/>
              </a:rPr>
              <a:t>Art.º</a:t>
            </a:r>
            <a:r>
              <a:rPr lang="pt-PT" sz="1600" b="1" dirty="0" smtClean="0">
                <a:latin typeface="Times New Roman" pitchFamily="18" charset="0"/>
              </a:rPr>
              <a:t> </a:t>
            </a:r>
            <a:r>
              <a:rPr lang="pt-PT" sz="1600" b="1" dirty="0">
                <a:latin typeface="Times New Roman" pitchFamily="18" charset="0"/>
              </a:rPr>
              <a:t>41.º)</a:t>
            </a:r>
          </a:p>
        </p:txBody>
      </p:sp>
      <p:sp>
        <p:nvSpPr>
          <p:cNvPr id="51210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200" b="1">
                <a:cs typeface="Arial" charset="0"/>
              </a:rPr>
              <a:t>OBRIGAÇÕES DECLARATIVAS -  ART.ºs 29.º a 41.º</a:t>
            </a:r>
          </a:p>
        </p:txBody>
      </p:sp>
      <p:sp>
        <p:nvSpPr>
          <p:cNvPr id="11" name="Seta entalhada para a direita 10"/>
          <p:cNvSpPr/>
          <p:nvPr/>
        </p:nvSpPr>
        <p:spPr bwMode="auto">
          <a:xfrm>
            <a:off x="3347864" y="2204864"/>
            <a:ext cx="432048" cy="288032"/>
          </a:xfrm>
          <a:prstGeom prst="notched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14" name="Chaveta à esquerda 13"/>
          <p:cNvSpPr/>
          <p:nvPr/>
        </p:nvSpPr>
        <p:spPr bwMode="auto">
          <a:xfrm>
            <a:off x="3419872" y="4077072"/>
            <a:ext cx="288032" cy="2088232"/>
          </a:xfrm>
          <a:prstGeom prst="leftBrac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11FECF-5A83-4C7D-8352-059E5E4E2519}" type="slidenum">
              <a:rPr lang="pt-PT"/>
              <a:pPr>
                <a:defRPr/>
              </a:pPr>
              <a:t>46</a:t>
            </a:fld>
            <a:endParaRPr lang="pt-PT"/>
          </a:p>
        </p:txBody>
      </p:sp>
      <p:sp>
        <p:nvSpPr>
          <p:cNvPr id="52227" name="Rectangle 8"/>
          <p:cNvSpPr>
            <a:spLocks noChangeArrowheads="1"/>
          </p:cNvSpPr>
          <p:nvPr/>
        </p:nvSpPr>
        <p:spPr bwMode="auto">
          <a:xfrm>
            <a:off x="611560" y="620688"/>
            <a:ext cx="8064896" cy="604867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just"/>
            <a:r>
              <a:rPr lang="pt-PT" b="1" dirty="0"/>
              <a:t>Sujeitos passivos de IVA:</a:t>
            </a:r>
          </a:p>
          <a:p>
            <a:pPr algn="just"/>
            <a:endParaRPr lang="pt-PT" dirty="0"/>
          </a:p>
          <a:p>
            <a:pPr algn="just"/>
            <a:r>
              <a:rPr lang="pt-PT" sz="2200" dirty="0"/>
              <a:t>A contabilidade deve ser organizada de forma: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 possibilitar o cálculo do imposto; 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permitir o seu controlo;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permitir o preenchimento da declaração periódica do imposto;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dirty="0"/>
              <a:t>Devem ser objecto de registo: 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as transmissões de bens e prestações de serviços efectuadas</a:t>
            </a:r>
          </a:p>
          <a:p>
            <a:pPr algn="just"/>
            <a:r>
              <a:rPr lang="pt-PT" sz="2200" dirty="0"/>
              <a:t> pelo sujeito passivo;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as importações de bens efectuadas pelo sujeito passivo</a:t>
            </a:r>
          </a:p>
          <a:p>
            <a:pPr algn="just"/>
            <a:r>
              <a:rPr lang="pt-PT" sz="2200" dirty="0"/>
              <a:t> e destinadas às necessidades da sua empresa; </a:t>
            </a:r>
          </a:p>
          <a:p>
            <a:pPr algn="just">
              <a:buFont typeface="Wingdings" pitchFamily="2" charset="2"/>
              <a:buChar char="§"/>
            </a:pPr>
            <a:r>
              <a:rPr lang="pt-PT" sz="2200" dirty="0"/>
              <a:t>as transmissões de bens e prestações de serviços efectuadas ao</a:t>
            </a:r>
          </a:p>
          <a:p>
            <a:pPr algn="just"/>
            <a:r>
              <a:rPr lang="pt-PT" sz="2200" dirty="0"/>
              <a:t> sujeito passivo no quadro da sua actividade empresarial. </a:t>
            </a:r>
          </a:p>
          <a:p>
            <a:pPr algn="just"/>
            <a:endParaRPr lang="pt-PT" sz="2200" dirty="0"/>
          </a:p>
          <a:p>
            <a:pPr algn="just"/>
            <a:r>
              <a:rPr lang="pt-PT" sz="2200" b="1" dirty="0"/>
              <a:t>Nota: </a:t>
            </a:r>
            <a:r>
              <a:rPr lang="pt-PT" sz="2200" dirty="0"/>
              <a:t>Os documentos de suporte têm de ser conservados </a:t>
            </a:r>
          </a:p>
          <a:p>
            <a:pPr algn="just"/>
            <a:r>
              <a:rPr lang="pt-PT" sz="2200" dirty="0"/>
              <a:t>em boa ordem durante os 10 anos civis subsequentes (art.º 52.º)</a:t>
            </a:r>
            <a:endParaRPr lang="pt-PT" sz="2200" b="1" dirty="0">
              <a:latin typeface="Times New Roman" pitchFamily="18" charset="0"/>
            </a:endParaRPr>
          </a:p>
        </p:txBody>
      </p:sp>
      <p:sp>
        <p:nvSpPr>
          <p:cNvPr id="52228" name="Rectangle 28"/>
          <p:cNvSpPr>
            <a:spLocks noChangeArrowheads="1"/>
          </p:cNvSpPr>
          <p:nvPr/>
        </p:nvSpPr>
        <p:spPr bwMode="auto">
          <a:xfrm>
            <a:off x="0" y="0"/>
            <a:ext cx="8675688" cy="785813"/>
          </a:xfrm>
          <a:prstGeom prst="rect">
            <a:avLst/>
          </a:prstGeom>
          <a:noFill/>
          <a:ln w="12700" cap="sq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kumimoji="1" lang="pt-PT" sz="2200" b="1">
                <a:cs typeface="Arial" charset="0"/>
              </a:rPr>
              <a:t>OBRIGAÇÕES CONTABILISTICAS -  ART.º 44.º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B1B0F6E-83BF-45C4-9CCA-241204C4495A}" type="slidenum">
              <a:rPr lang="pt-PT"/>
              <a:pPr>
                <a:defRPr/>
              </a:pPr>
              <a:t>47</a:t>
            </a:fld>
            <a:endParaRPr lang="pt-PT"/>
          </a:p>
        </p:txBody>
      </p:sp>
      <p:sp>
        <p:nvSpPr>
          <p:cNvPr id="1182722" name="Text Box 2"/>
          <p:cNvSpPr txBox="1">
            <a:spLocks noChangeArrowheads="1"/>
          </p:cNvSpPr>
          <p:nvPr/>
        </p:nvSpPr>
        <p:spPr bwMode="auto">
          <a:xfrm>
            <a:off x="1055688" y="258763"/>
            <a:ext cx="6610350" cy="430212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de Isenção</a:t>
            </a:r>
            <a:r>
              <a:rPr lang="pt-PT" sz="2200" b="1" dirty="0"/>
              <a:t> (art.º 53 a 59, CIVA)</a:t>
            </a:r>
            <a:endParaRPr lang="pt-PT" sz="2200" b="1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3012" name="Rectangle 3"/>
          <p:cNvSpPr>
            <a:spLocks noChangeArrowheads="1"/>
          </p:cNvSpPr>
          <p:nvPr/>
        </p:nvSpPr>
        <p:spPr bwMode="auto">
          <a:xfrm>
            <a:off x="250825" y="669600"/>
            <a:ext cx="8424863" cy="440120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Passagem do Regime Normal ao Regime de Isenção (art.º 54.º, CIVA</a:t>
            </a:r>
            <a:r>
              <a:rPr lang="pt-PT" sz="2000" dirty="0"/>
              <a:t>):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0000"/>
              </a:buClr>
              <a:buSzPct val="80000"/>
              <a:defRPr/>
            </a:pPr>
            <a:r>
              <a:rPr lang="pt-PT" sz="2000" dirty="0"/>
              <a:t>- se verificadas as </a:t>
            </a:r>
            <a:r>
              <a:rPr lang="pt-PT" sz="2000" b="1" dirty="0"/>
              <a:t>condições para enquadramento no R.E.I. no ano anterior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0000"/>
              </a:buClr>
              <a:buSzPct val="80000"/>
              <a:defRPr/>
            </a:pPr>
            <a:r>
              <a:rPr lang="pt-PT" sz="2000" dirty="0"/>
              <a:t>- apresentam </a:t>
            </a:r>
            <a:r>
              <a:rPr lang="pt-PT" sz="2000" b="1" dirty="0"/>
              <a:t>declaração de alterações</a:t>
            </a:r>
            <a:r>
              <a:rPr lang="pt-PT" sz="2000" dirty="0"/>
              <a:t> para passagem ao R.E.I., em </a:t>
            </a:r>
            <a:r>
              <a:rPr lang="pt-PT" sz="2000" b="1" dirty="0"/>
              <a:t>Janeiro do ano seguinte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0000"/>
              </a:buClr>
              <a:buSzPct val="80000"/>
              <a:buFontTx/>
              <a:buChar char="-"/>
              <a:defRPr/>
            </a:pPr>
            <a:r>
              <a:rPr lang="pt-PT" sz="2000" dirty="0"/>
              <a:t>produz </a:t>
            </a:r>
            <a:r>
              <a:rPr lang="pt-PT" sz="2000" b="1" dirty="0"/>
              <a:t>efeitos a partir de 1 de Janeiro do ano da Declaração</a:t>
            </a:r>
            <a:r>
              <a:rPr lang="pt-PT" sz="2000" dirty="0"/>
              <a:t>  </a:t>
            </a:r>
          </a:p>
          <a:p>
            <a:pPr algn="l">
              <a:buFontTx/>
              <a:buChar char="-"/>
              <a:defRPr/>
            </a:pPr>
            <a:r>
              <a:rPr lang="pt-PT" sz="2000" b="1" dirty="0"/>
              <a:t>Condições de mudança de regime</a:t>
            </a:r>
            <a:r>
              <a:rPr lang="pt-PT" sz="2000" dirty="0"/>
              <a:t> (art.º 56.º, CIVA):</a:t>
            </a:r>
          </a:p>
          <a:p>
            <a:pPr algn="l">
              <a:defRPr/>
            </a:pPr>
            <a:r>
              <a:rPr lang="pt-PT" sz="1600" dirty="0"/>
              <a:t>a DGCI pode tomar medidas para evitar que os sujeitos passivos usufruam de vantagens injustificadas com a mudança de regime</a:t>
            </a:r>
          </a:p>
          <a:p>
            <a:pPr algn="l">
              <a:defRPr/>
            </a:pPr>
            <a:endParaRPr lang="pt-PT" sz="1600" dirty="0"/>
          </a:p>
          <a:p>
            <a:pPr algn="l">
              <a:defRPr/>
            </a:pPr>
            <a:r>
              <a:rPr lang="pt-PT" sz="2000" b="1" dirty="0"/>
              <a:t>Passagem do Regime Isenção ao Regime Normal (art.º 58.º, CIVA):</a:t>
            </a:r>
          </a:p>
          <a:p>
            <a:pPr algn="l">
              <a:buFontTx/>
              <a:buChar char="-"/>
              <a:defRPr/>
            </a:pPr>
            <a:r>
              <a:rPr lang="pt-PT" sz="2000" dirty="0"/>
              <a:t>se deixou de reunir as condições para enquadramento no R.E.I. no ano anterior</a:t>
            </a:r>
          </a:p>
          <a:p>
            <a:pPr algn="l">
              <a:buFontTx/>
              <a:buChar char="-"/>
              <a:defRPr/>
            </a:pPr>
            <a:r>
              <a:rPr lang="pt-PT" sz="2000" dirty="0"/>
              <a:t> apresenta a declaração em Janeiro do ano seguinte ou no prazo de 15 dias</a:t>
            </a:r>
          </a:p>
          <a:p>
            <a:pPr algn="l">
              <a:buFontTx/>
              <a:buChar char="-"/>
              <a:defRPr/>
            </a:pPr>
            <a:r>
              <a:rPr lang="pt-PT" sz="2000" dirty="0"/>
              <a:t> produz efeitos a partir do mês seguinte à apresentação da Declaração</a:t>
            </a:r>
          </a:p>
          <a:p>
            <a:pPr algn="l">
              <a:defRPr/>
            </a:pPr>
            <a:endParaRPr lang="pt-PT" sz="1600" dirty="0"/>
          </a:p>
        </p:txBody>
      </p:sp>
      <p:sp>
        <p:nvSpPr>
          <p:cNvPr id="53253" name="Text Box 4"/>
          <p:cNvSpPr txBox="1">
            <a:spLocks noChangeArrowheads="1"/>
          </p:cNvSpPr>
          <p:nvPr/>
        </p:nvSpPr>
        <p:spPr bwMode="auto">
          <a:xfrm>
            <a:off x="323851" y="5070793"/>
            <a:ext cx="8208589" cy="123726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b="1" dirty="0"/>
              <a:t> </a:t>
            </a:r>
            <a:r>
              <a:rPr lang="pt-PT" sz="2000" b="1" dirty="0"/>
              <a:t>Não podem beneficiar do Regime de Isenção</a:t>
            </a:r>
            <a:r>
              <a:rPr lang="pt-PT" sz="2000" dirty="0"/>
              <a:t>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os sujeitos passivos enquadrados noutro regime à data da cessação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e reiniciem essa ou outra actividade nos 12 meses seguintes ao da cessação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71690EE-98C9-4213-BB7F-06C8486D32A5}" type="slidenum">
              <a:rPr lang="pt-PT"/>
              <a:pPr>
                <a:defRPr/>
              </a:pPr>
              <a:t>48</a:t>
            </a:fld>
            <a:endParaRPr lang="pt-PT"/>
          </a:p>
        </p:txBody>
      </p:sp>
      <p:sp>
        <p:nvSpPr>
          <p:cNvPr id="509954" name="Text Box 2"/>
          <p:cNvSpPr txBox="1">
            <a:spLocks noChangeArrowheads="1"/>
          </p:cNvSpPr>
          <p:nvPr/>
        </p:nvSpPr>
        <p:spPr bwMode="auto">
          <a:xfrm>
            <a:off x="325438" y="260350"/>
            <a:ext cx="8745537" cy="430213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dos Pequenos Retalhistas</a:t>
            </a:r>
            <a:r>
              <a:rPr lang="pt-PT" sz="2000" b="1" dirty="0"/>
              <a:t> (art.º 60.º a 68.º, CIVA)</a:t>
            </a:r>
          </a:p>
        </p:txBody>
      </p:sp>
      <p:sp>
        <p:nvSpPr>
          <p:cNvPr id="44036" name="Rectangle 3"/>
          <p:cNvSpPr>
            <a:spLocks noChangeArrowheads="1"/>
          </p:cNvSpPr>
          <p:nvPr/>
        </p:nvSpPr>
        <p:spPr bwMode="auto">
          <a:xfrm>
            <a:off x="468313" y="1044563"/>
            <a:ext cx="8372475" cy="30162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1800" b="1" dirty="0"/>
              <a:t>Enquadram-se neste regime os sujeitos passivos retalhistas</a:t>
            </a:r>
            <a:r>
              <a:rPr lang="pt-PT" sz="1800" dirty="0"/>
              <a:t>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</a:t>
            </a:r>
            <a:r>
              <a:rPr lang="pt-PT" sz="1800" b="1" dirty="0"/>
              <a:t>pessoas singulares</a:t>
            </a:r>
            <a:endParaRPr lang="pt-PT" sz="1800" dirty="0"/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não enquadráveis no art.º 53.º, nº 2, CIVA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</a:t>
            </a:r>
            <a:r>
              <a:rPr lang="pt-PT" sz="1800" b="1" dirty="0"/>
              <a:t>não possuam</a:t>
            </a:r>
            <a:r>
              <a:rPr lang="pt-PT" sz="1800" dirty="0"/>
              <a:t> nem sejam obrigados a possuir </a:t>
            </a:r>
            <a:r>
              <a:rPr lang="pt-PT" sz="1800" b="1" dirty="0"/>
              <a:t>contabilidade organizada</a:t>
            </a:r>
            <a:r>
              <a:rPr lang="pt-PT" sz="1800" dirty="0"/>
              <a:t> para IRS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não tenham atingido no ano civil anterior um </a:t>
            </a:r>
            <a:r>
              <a:rPr lang="pt-PT" sz="1800" b="1" dirty="0"/>
              <a:t>Volume de Compras</a:t>
            </a:r>
            <a:r>
              <a:rPr lang="pt-PT" sz="1800" dirty="0"/>
              <a:t> superior a </a:t>
            </a:r>
            <a:r>
              <a:rPr lang="pt-PT" sz="1800" b="1" dirty="0"/>
              <a:t>(50.000,00 €)</a:t>
            </a:r>
            <a:r>
              <a:rPr lang="pt-PT" sz="1800" dirty="0"/>
              <a:t>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F15D3F"/>
              </a:buClr>
              <a:buSzPct val="80000"/>
              <a:defRPr/>
            </a:pPr>
            <a:r>
              <a:rPr lang="pt-PT" sz="1800" dirty="0"/>
              <a:t>- Não</a:t>
            </a:r>
            <a:r>
              <a:rPr lang="pt-PT" sz="1800" b="1" dirty="0"/>
              <a:t> </a:t>
            </a:r>
            <a:r>
              <a:rPr lang="pt-PT" sz="1800" dirty="0"/>
              <a:t>praticarem operações de </a:t>
            </a:r>
            <a:r>
              <a:rPr lang="pt-PT" sz="1800" b="1" dirty="0"/>
              <a:t>importação</a:t>
            </a:r>
            <a:r>
              <a:rPr lang="pt-PT" sz="1800" dirty="0"/>
              <a:t> ou </a:t>
            </a:r>
            <a:r>
              <a:rPr lang="pt-PT" sz="1800" b="1" dirty="0"/>
              <a:t>exportação</a:t>
            </a:r>
            <a:r>
              <a:rPr lang="pt-PT" sz="1800" dirty="0"/>
              <a:t> (ou conexas), </a:t>
            </a:r>
            <a:r>
              <a:rPr lang="pt-PT" sz="1800" b="1" dirty="0"/>
              <a:t>operações intracomunitárias, </a:t>
            </a:r>
            <a:r>
              <a:rPr lang="pt-PT" sz="1800" dirty="0"/>
              <a:t>ou </a:t>
            </a:r>
            <a:r>
              <a:rPr lang="pt-PT" sz="1800" b="1" dirty="0"/>
              <a:t>prestações de serviços</a:t>
            </a:r>
            <a:r>
              <a:rPr lang="pt-PT" sz="1800" dirty="0"/>
              <a:t> não isentas  de valor anual superior </a:t>
            </a:r>
            <a:r>
              <a:rPr lang="pt-PT" sz="2000" dirty="0"/>
              <a:t>a </a:t>
            </a:r>
            <a:r>
              <a:rPr lang="pt-PT" sz="1800" dirty="0"/>
              <a:t>250,00€</a:t>
            </a:r>
          </a:p>
        </p:txBody>
      </p:sp>
      <p:sp>
        <p:nvSpPr>
          <p:cNvPr id="54277" name="Rectangle 4"/>
          <p:cNvSpPr>
            <a:spLocks noChangeArrowheads="1"/>
          </p:cNvSpPr>
          <p:nvPr/>
        </p:nvSpPr>
        <p:spPr bwMode="auto">
          <a:xfrm>
            <a:off x="395536" y="5530275"/>
            <a:ext cx="8496944" cy="116955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b="1" dirty="0"/>
              <a:t>No ano do início da actividade</a:t>
            </a:r>
            <a:r>
              <a:rPr lang="pt-PT" sz="2000" dirty="0"/>
              <a:t>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3300"/>
              </a:buClr>
              <a:buSzPct val="80000"/>
            </a:pPr>
            <a:r>
              <a:rPr lang="pt-PT" sz="2000" dirty="0"/>
              <a:t>- Compras estimadas para o ano corrente (confirmação pela DGCI)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CC3300"/>
              </a:buClr>
              <a:buSzPct val="80000"/>
            </a:pPr>
            <a:r>
              <a:rPr lang="pt-PT" sz="2000" dirty="0"/>
              <a:t>- Quando período inferior ao ano civil - extrapolação</a:t>
            </a:r>
          </a:p>
        </p:txBody>
      </p:sp>
      <p:sp>
        <p:nvSpPr>
          <p:cNvPr id="54278" name="Rectangle 5"/>
          <p:cNvSpPr>
            <a:spLocks noChangeArrowheads="1"/>
          </p:cNvSpPr>
          <p:nvPr/>
        </p:nvSpPr>
        <p:spPr bwMode="auto">
          <a:xfrm>
            <a:off x="395288" y="4328116"/>
            <a:ext cx="8456612" cy="114499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</a:pPr>
            <a:r>
              <a:rPr lang="pt-PT" sz="2000" dirty="0"/>
              <a:t>- Volume de Compras para enquadramento é o valor definitivo para IRS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</a:pPr>
            <a:r>
              <a:rPr lang="pt-PT" sz="2000" dirty="0"/>
              <a:t>- Compras destinadas a venda sem transformação  </a:t>
            </a:r>
            <a:r>
              <a:rPr lang="pt-PT" sz="2000" dirty="0">
                <a:sym typeface="Symbol" pitchFamily="18" charset="2"/>
              </a:rPr>
              <a:t>  90% das compras totais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</a:pPr>
            <a:r>
              <a:rPr lang="pt-PT" sz="2000" dirty="0">
                <a:sym typeface="Symbol" pitchFamily="18" charset="2"/>
              </a:rPr>
              <a:t>- Compras de materiais para transformação (até 10% das compras)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88564-65C4-4BE7-8A2D-7836421568F8}" type="slidenum">
              <a:rPr lang="pt-PT"/>
              <a:pPr>
                <a:defRPr/>
              </a:pPr>
              <a:t>49</a:t>
            </a:fld>
            <a:endParaRPr lang="pt-PT"/>
          </a:p>
        </p:txBody>
      </p:sp>
      <p:sp>
        <p:nvSpPr>
          <p:cNvPr id="55299" name="Rectangle 2"/>
          <p:cNvSpPr>
            <a:spLocks noChangeArrowheads="1"/>
          </p:cNvSpPr>
          <p:nvPr/>
        </p:nvSpPr>
        <p:spPr bwMode="auto">
          <a:xfrm>
            <a:off x="250825" y="1723881"/>
            <a:ext cx="8616950" cy="77181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5000"/>
              </a:lnSpc>
              <a:spcBef>
                <a:spcPct val="15000"/>
              </a:spcBef>
              <a:spcAft>
                <a:spcPct val="15000"/>
              </a:spcAft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Aplicam </a:t>
            </a:r>
            <a:r>
              <a:rPr lang="pt-PT" sz="2000" b="1" dirty="0"/>
              <a:t>25% ao valor do IVA suportado</a:t>
            </a:r>
            <a:r>
              <a:rPr lang="pt-PT" sz="2000" dirty="0"/>
              <a:t> nas aquisições de bens destinados a vendas sem transformação </a:t>
            </a:r>
            <a:r>
              <a:rPr lang="pt-PT" sz="2000" dirty="0">
                <a:solidFill>
                  <a:srgbClr val="FF0000"/>
                </a:solidFill>
              </a:rPr>
              <a:t>a)</a:t>
            </a:r>
          </a:p>
        </p:txBody>
      </p:sp>
      <p:sp>
        <p:nvSpPr>
          <p:cNvPr id="55300" name="Rectangle 4"/>
          <p:cNvSpPr>
            <a:spLocks noChangeArrowheads="1"/>
          </p:cNvSpPr>
          <p:nvPr/>
        </p:nvSpPr>
        <p:spPr bwMode="auto">
          <a:xfrm>
            <a:off x="251521" y="2725648"/>
            <a:ext cx="8568952" cy="1200329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5000"/>
              </a:spcBef>
              <a:spcAft>
                <a:spcPct val="15000"/>
              </a:spcAft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Será </a:t>
            </a:r>
            <a:r>
              <a:rPr lang="pt-PT" sz="2000" b="1" dirty="0">
                <a:solidFill>
                  <a:srgbClr val="CC3300"/>
                </a:solidFill>
              </a:rPr>
              <a:t>deduzido o IVA</a:t>
            </a:r>
            <a:r>
              <a:rPr lang="pt-PT" sz="2000" b="1" dirty="0"/>
              <a:t> suportado nas aquisições de bens de investimento</a:t>
            </a:r>
            <a:r>
              <a:rPr lang="pt-PT" sz="2000" dirty="0"/>
              <a:t> e </a:t>
            </a:r>
            <a:r>
              <a:rPr lang="pt-PT" sz="2000" b="1" dirty="0"/>
              <a:t>outros bens para uso próprio da empresa</a:t>
            </a:r>
            <a:r>
              <a:rPr lang="pt-PT" sz="2000" dirty="0"/>
              <a:t> </a:t>
            </a:r>
          </a:p>
          <a:p>
            <a:pPr algn="l" eaLnBrk="0" hangingPunct="0">
              <a:lnSpc>
                <a:spcPct val="110000"/>
              </a:lnSpc>
              <a:spcBef>
                <a:spcPct val="15000"/>
              </a:spcBef>
              <a:spcAft>
                <a:spcPct val="15000"/>
              </a:spcAft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2000" dirty="0"/>
              <a:t>(excepto os do art.º 21.º, nº 1, CIVA)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250825" y="4031359"/>
            <a:ext cx="8634413" cy="245605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dirty="0">
                <a:sym typeface="Symbol" pitchFamily="18" charset="2"/>
              </a:rPr>
              <a:t> </a:t>
            </a:r>
            <a:r>
              <a:rPr lang="pt-PT" dirty="0">
                <a:solidFill>
                  <a:srgbClr val="FF0000"/>
                </a:solidFill>
              </a:rPr>
              <a:t>a) </a:t>
            </a:r>
            <a:r>
              <a:rPr lang="pt-PT" dirty="0">
                <a:sym typeface="Symbol" pitchFamily="18" charset="2"/>
              </a:rPr>
              <a:t>Se efectuar aquisições de materiais para transformação (até 10% das compras)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dirty="0">
                <a:sym typeface="Symbol" pitchFamily="18" charset="2"/>
              </a:rPr>
              <a:t>		</a:t>
            </a:r>
            <a:r>
              <a:rPr lang="pt-PT" sz="2000" dirty="0">
                <a:sym typeface="Symbol" pitchFamily="18" charset="2"/>
              </a:rPr>
              <a:t>- acresce também 25% do IVA suportado nessa aquisição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endParaRPr lang="pt-PT" sz="2000" dirty="0">
              <a:sym typeface="Symbol" pitchFamily="18" charset="2"/>
            </a:endParaRP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>
                <a:sym typeface="Symbol" pitchFamily="18" charset="2"/>
              </a:rPr>
              <a:t>Excluídas do Regime Especial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chemeClr val="accent2"/>
              </a:buClr>
              <a:buSzPct val="80000"/>
              <a:defRPr/>
            </a:pPr>
            <a:r>
              <a:rPr lang="pt-PT" sz="2000" dirty="0">
                <a:sym typeface="Symbol" pitchFamily="18" charset="2"/>
              </a:rPr>
              <a:t>- Transmissão de bens do activo imobilizado - regras do Regime Normal</a:t>
            </a:r>
          </a:p>
        </p:txBody>
      </p:sp>
      <p:sp>
        <p:nvSpPr>
          <p:cNvPr id="849926" name="Text Box 6"/>
          <p:cNvSpPr txBox="1">
            <a:spLocks noChangeArrowheads="1"/>
          </p:cNvSpPr>
          <p:nvPr/>
        </p:nvSpPr>
        <p:spPr bwMode="auto">
          <a:xfrm>
            <a:off x="176213" y="412750"/>
            <a:ext cx="8745537" cy="430213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dos Pequenos Retalhistas</a:t>
            </a:r>
            <a:r>
              <a:rPr lang="pt-PT" sz="2000" b="1" dirty="0"/>
              <a:t> (art.º 60.º a 68.º, CIVA)</a:t>
            </a: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1835150" y="1052513"/>
            <a:ext cx="4537075" cy="41592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1905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pt-PT" sz="2000" b="1" dirty="0"/>
              <a:t>Liquidação do Imposto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6C1509B-A8A9-4FB7-824D-FA28E8D61B64}" type="slidenum">
              <a:rPr lang="pt-PT"/>
              <a:pPr>
                <a:defRPr/>
              </a:pPr>
              <a:t>50</a:t>
            </a:fld>
            <a:endParaRPr lang="pt-PT"/>
          </a:p>
        </p:txBody>
      </p:sp>
      <p:sp>
        <p:nvSpPr>
          <p:cNvPr id="46083" name="Rectangle 2"/>
          <p:cNvSpPr>
            <a:spLocks noChangeArrowheads="1"/>
          </p:cNvSpPr>
          <p:nvPr/>
        </p:nvSpPr>
        <p:spPr bwMode="auto">
          <a:xfrm>
            <a:off x="304800" y="3770876"/>
            <a:ext cx="8610600" cy="194514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Opção pelo Regime Especial dos Pequenos Retalhistas</a:t>
            </a:r>
            <a:r>
              <a:rPr lang="pt-PT" dirty="0"/>
              <a:t> </a:t>
            </a:r>
            <a:r>
              <a:rPr lang="pt-PT" sz="1600" dirty="0"/>
              <a:t>(art.º 61.º CIVA):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de s. p. enquadrados no regime normal (verificados os condicionalismos art.º 60º)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 declaração de alterações em Janeiro do ano seguinte </a:t>
            </a:r>
          </a:p>
          <a:p>
            <a:pPr lvl="1"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Tx/>
              <a:buChar char="-"/>
              <a:defRPr/>
            </a:pPr>
            <a:r>
              <a:rPr lang="pt-PT" sz="2000" dirty="0"/>
              <a:t>produz efeitos a partir de 1 de Janeiro do ano da apresentação da declaração de alterações.</a:t>
            </a:r>
          </a:p>
        </p:txBody>
      </p:sp>
      <p:sp>
        <p:nvSpPr>
          <p:cNvPr id="46084" name="Rectangle 3"/>
          <p:cNvSpPr>
            <a:spLocks noChangeArrowheads="1"/>
          </p:cNvSpPr>
          <p:nvPr/>
        </p:nvSpPr>
        <p:spPr bwMode="auto">
          <a:xfrm>
            <a:off x="228600" y="550730"/>
            <a:ext cx="8686800" cy="18528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bg2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b="1" dirty="0"/>
              <a:t>Renuncia ao Regime Especial dos Pequenos Retalhistas</a:t>
            </a:r>
            <a:r>
              <a:rPr lang="pt-PT" sz="2000" dirty="0"/>
              <a:t> (art.º 63.º CIVA):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e opção pelo Regime Normal,</a:t>
            </a:r>
            <a:r>
              <a:rPr lang="pt-PT" sz="2000" b="1" dirty="0"/>
              <a:t> </a:t>
            </a:r>
            <a:r>
              <a:rPr lang="pt-PT" sz="2000" dirty="0"/>
              <a:t>declaração de alterações: 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    - Produz efeitos a partir do período seguinte ao da apresentação da declaração de alterações.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000" dirty="0"/>
              <a:t>    - Permanência no Regime Normal (5 anos)</a:t>
            </a:r>
          </a:p>
        </p:txBody>
      </p:sp>
      <p:sp>
        <p:nvSpPr>
          <p:cNvPr id="1184772" name="Text Box 4"/>
          <p:cNvSpPr txBox="1">
            <a:spLocks noChangeArrowheads="1"/>
          </p:cNvSpPr>
          <p:nvPr/>
        </p:nvSpPr>
        <p:spPr bwMode="auto">
          <a:xfrm>
            <a:off x="176213" y="84138"/>
            <a:ext cx="8745537" cy="430212"/>
          </a:xfrm>
          <a:prstGeom prst="rect">
            <a:avLst/>
          </a:prstGeom>
          <a:noFill/>
          <a:ln w="19050">
            <a:solidFill>
              <a:schemeClr val="bg2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 eaLnBrk="0" hangingPunct="0">
              <a:buClr>
                <a:srgbClr val="0000FF"/>
              </a:buClr>
              <a:buSzPct val="80000"/>
              <a:buFont typeface="Wingdings" pitchFamily="2" charset="2"/>
              <a:buNone/>
              <a:defRPr/>
            </a:pPr>
            <a:r>
              <a:rPr lang="pt-PT" sz="2200" b="1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Regime Especial dos Pequenos Retalhistas</a:t>
            </a:r>
            <a:r>
              <a:rPr lang="pt-PT" sz="2000" b="1" dirty="0"/>
              <a:t> (art.º 60.º a 68.º CIVA)</a:t>
            </a:r>
          </a:p>
        </p:txBody>
      </p:sp>
      <p:sp>
        <p:nvSpPr>
          <p:cNvPr id="56326" name="Rectangle 5"/>
          <p:cNvSpPr>
            <a:spLocks noChangeArrowheads="1"/>
          </p:cNvSpPr>
          <p:nvPr/>
        </p:nvSpPr>
        <p:spPr bwMode="auto">
          <a:xfrm>
            <a:off x="250825" y="2617616"/>
            <a:ext cx="8616950" cy="877163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  <a:buFont typeface="Wingdings" pitchFamily="2" charset="2"/>
              <a:buNone/>
            </a:pPr>
            <a:r>
              <a:rPr lang="pt-PT" sz="1500" b="1" dirty="0"/>
              <a:t>Modificação essencial das condições do exercício da actividade</a:t>
            </a:r>
          </a:p>
          <a:p>
            <a:pPr algn="l" eaLnBrk="0" hangingPunct="0">
              <a:lnSpc>
                <a:spcPct val="110000"/>
              </a:lnSpc>
              <a:spcBef>
                <a:spcPct val="10000"/>
              </a:spcBef>
              <a:buClr>
                <a:srgbClr val="0000FF"/>
              </a:buClr>
              <a:buSzPct val="80000"/>
            </a:pPr>
            <a:r>
              <a:rPr lang="pt-PT" sz="1500" dirty="0"/>
              <a:t>- requerimento ao Chefe do Serviço de Finanças para voltar ao Regime Especial dos Pequenos Retalhistas antes dos 5 anos</a:t>
            </a:r>
          </a:p>
        </p:txBody>
      </p:sp>
      <p:sp>
        <p:nvSpPr>
          <p:cNvPr id="56327" name="Rectangle 6"/>
          <p:cNvSpPr>
            <a:spLocks noChangeAspect="1" noChangeArrowheads="1"/>
          </p:cNvSpPr>
          <p:nvPr/>
        </p:nvSpPr>
        <p:spPr bwMode="auto">
          <a:xfrm>
            <a:off x="219075" y="6093296"/>
            <a:ext cx="8745413" cy="555625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 lIns="90000" tIns="46800" rIns="90000" bIns="46800" anchor="ctr" anchorCtr="1">
            <a:spAutoFit/>
          </a:bodyPr>
          <a:lstStyle/>
          <a:p>
            <a:r>
              <a:rPr lang="pt-PT" sz="1500" dirty="0"/>
              <a:t>Não podem beneficiar do R.E.P.R. os  S. P., que estando no Regime Normal à data de cessação de actividade, reiniciem essa ou outra actividade nos 12 meses seguintes ao da cessação. (</a:t>
            </a:r>
            <a:r>
              <a:rPr lang="pt-PT" sz="1500" dirty="0" err="1"/>
              <a:t>artº</a:t>
            </a:r>
            <a:r>
              <a:rPr lang="pt-PT" sz="1500" dirty="0"/>
              <a:t> 64º, nº 2).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395288" y="333375"/>
            <a:ext cx="8510587" cy="933450"/>
          </a:xfrm>
          <a:noFill/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PT" sz="3200" b="1" cap="none" smtClean="0">
                <a:solidFill>
                  <a:schemeClr val="tx1"/>
                </a:solidFill>
                <a:effectLst/>
              </a:rPr>
              <a:t>REGULARIZAÇÕES DO IVA - Art.º 78.º </a:t>
            </a:r>
          </a:p>
        </p:txBody>
      </p:sp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412875"/>
            <a:ext cx="8540750" cy="4176713"/>
          </a:xfrm>
        </p:spPr>
        <p:txBody>
          <a:bodyPr/>
          <a:lstStyle/>
          <a:p>
            <a:pPr>
              <a:lnSpc>
                <a:spcPct val="90000"/>
              </a:lnSpc>
              <a:buFont typeface="Wingdings 2" pitchFamily="18" charset="2"/>
              <a:buNone/>
            </a:pPr>
            <a:endParaRPr lang="pt-PT" sz="2000" b="1" dirty="0" smtClean="0"/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Se for anulada a factura ou alterado o seu valor tributável;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No caso de facturas inexactas;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Correcção de erros materiais;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Dedução de créditos incobráveis em processos de execução e insolvência;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r>
              <a:rPr lang="pt-PT" sz="2000" b="1" dirty="0" smtClean="0"/>
              <a:t>Regularizações do imposto relativo a outros créditos, tendo em conta os montantes envolvidos e desde que sejam cumpridos os requisitos previstos na lei.</a:t>
            </a:r>
          </a:p>
          <a:p>
            <a:pPr>
              <a:lnSpc>
                <a:spcPct val="90000"/>
              </a:lnSpc>
              <a:buFont typeface="Wingdings" pitchFamily="2" charset="2"/>
              <a:buChar char="v"/>
            </a:pPr>
            <a:endParaRPr lang="pt-PT" sz="2000" b="1" dirty="0" smtClean="0"/>
          </a:p>
          <a:p>
            <a:pPr>
              <a:lnSpc>
                <a:spcPct val="90000"/>
              </a:lnSpc>
              <a:buFont typeface="Wingdings 2" pitchFamily="18" charset="2"/>
              <a:buNone/>
            </a:pPr>
            <a:r>
              <a:rPr lang="en-US" sz="1800" b="1" dirty="0" smtClean="0">
                <a:cs typeface="Arial" charset="0"/>
              </a:rPr>
              <a:t>NOTA: Se a </a:t>
            </a:r>
            <a:r>
              <a:rPr lang="en-US" sz="1800" b="1" dirty="0" err="1" smtClean="0">
                <a:cs typeface="Arial" charset="0"/>
              </a:rPr>
              <a:t>regularização</a:t>
            </a:r>
            <a:r>
              <a:rPr lang="en-US" sz="1800" b="1" dirty="0" smtClean="0">
                <a:cs typeface="Arial" charset="0"/>
              </a:rPr>
              <a:t> for a favor do SP  </a:t>
            </a:r>
            <a:r>
              <a:rPr lang="en-US" sz="1800" b="1" dirty="0" err="1" smtClean="0">
                <a:cs typeface="Arial" charset="0"/>
              </a:rPr>
              <a:t>não</a:t>
            </a:r>
            <a:r>
              <a:rPr lang="en-US" sz="1800" b="1" dirty="0" smtClean="0">
                <a:cs typeface="Arial" charset="0"/>
              </a:rPr>
              <a:t> é </a:t>
            </a:r>
            <a:r>
              <a:rPr lang="en-US" sz="1800" b="1" dirty="0" err="1" smtClean="0">
                <a:cs typeface="Arial" charset="0"/>
              </a:rPr>
              <a:t>obrigatória</a:t>
            </a:r>
            <a:r>
              <a:rPr lang="en-US" sz="1800" b="1" dirty="0" smtClean="0">
                <a:cs typeface="Arial" charset="0"/>
              </a:rPr>
              <a:t> e é </a:t>
            </a:r>
            <a:r>
              <a:rPr lang="en-US" sz="1800" b="1" dirty="0" err="1" smtClean="0">
                <a:cs typeface="Arial" charset="0"/>
              </a:rPr>
              <a:t>necessário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ter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comprovativo</a:t>
            </a:r>
            <a:r>
              <a:rPr lang="en-US" sz="1800" b="1" dirty="0" smtClean="0">
                <a:cs typeface="Arial" charset="0"/>
              </a:rPr>
              <a:t> e </a:t>
            </a:r>
            <a:r>
              <a:rPr lang="en-US" sz="1800" b="1" dirty="0" err="1" smtClean="0">
                <a:cs typeface="Arial" charset="0"/>
              </a:rPr>
              <a:t>dentro</a:t>
            </a:r>
            <a:r>
              <a:rPr lang="en-US" sz="1800" b="1" dirty="0" smtClean="0">
                <a:cs typeface="Arial" charset="0"/>
              </a:rPr>
              <a:t> de </a:t>
            </a:r>
            <a:r>
              <a:rPr lang="en-US" sz="1800" b="1" dirty="0" err="1" smtClean="0">
                <a:cs typeface="Arial" charset="0"/>
              </a:rPr>
              <a:t>prazos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estabelecidos</a:t>
            </a:r>
            <a:r>
              <a:rPr lang="en-US" sz="1800" b="1" dirty="0" smtClean="0">
                <a:cs typeface="Arial" charset="0"/>
              </a:rPr>
              <a:t>. Se for a favor do Estado </a:t>
            </a:r>
            <a:r>
              <a:rPr lang="en-US" sz="1800" b="1" dirty="0" err="1" smtClean="0">
                <a:cs typeface="Arial" charset="0"/>
              </a:rPr>
              <a:t>ela</a:t>
            </a:r>
            <a:r>
              <a:rPr lang="en-US" sz="1800" b="1" dirty="0" smtClean="0">
                <a:cs typeface="Arial" charset="0"/>
              </a:rPr>
              <a:t> é </a:t>
            </a:r>
            <a:r>
              <a:rPr lang="en-US" sz="1800" b="1" dirty="0" err="1" smtClean="0">
                <a:cs typeface="Arial" charset="0"/>
              </a:rPr>
              <a:t>obrigatória</a:t>
            </a:r>
            <a:r>
              <a:rPr lang="en-US" sz="1800" b="1" dirty="0" smtClean="0">
                <a:cs typeface="Arial" charset="0"/>
              </a:rPr>
              <a:t> e </a:t>
            </a:r>
            <a:r>
              <a:rPr lang="en-US" sz="1800" b="1" dirty="0" err="1" smtClean="0">
                <a:cs typeface="Arial" charset="0"/>
              </a:rPr>
              <a:t>dentro</a:t>
            </a:r>
            <a:r>
              <a:rPr lang="en-US" sz="1800" b="1" dirty="0" smtClean="0">
                <a:cs typeface="Arial" charset="0"/>
              </a:rPr>
              <a:t> dos </a:t>
            </a:r>
            <a:r>
              <a:rPr lang="en-US" sz="1800" b="1" dirty="0" err="1" smtClean="0">
                <a:cs typeface="Arial" charset="0"/>
              </a:rPr>
              <a:t>prazos</a:t>
            </a:r>
            <a:r>
              <a:rPr lang="en-US" sz="1800" b="1" dirty="0" smtClean="0">
                <a:cs typeface="Arial" charset="0"/>
              </a:rPr>
              <a:t> </a:t>
            </a:r>
            <a:r>
              <a:rPr lang="en-US" sz="1800" b="1" dirty="0" err="1" smtClean="0">
                <a:cs typeface="Arial" charset="0"/>
              </a:rPr>
              <a:t>estabelecidos</a:t>
            </a:r>
            <a:r>
              <a:rPr lang="en-US" sz="1800" b="1" dirty="0" smtClean="0">
                <a:cs typeface="Arial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RENA">
  <a:themeElements>
    <a:clrScheme name="">
      <a:dk1>
        <a:srgbClr val="333333"/>
      </a:dk1>
      <a:lt1>
        <a:srgbClr val="A9BDA9"/>
      </a:lt1>
      <a:dk2>
        <a:srgbClr val="004C2B"/>
      </a:dk2>
      <a:lt2>
        <a:srgbClr val="578963"/>
      </a:lt2>
      <a:accent1>
        <a:srgbClr val="FFCCCC"/>
      </a:accent1>
      <a:accent2>
        <a:srgbClr val="B3E1B3"/>
      </a:accent2>
      <a:accent3>
        <a:srgbClr val="D1DBD1"/>
      </a:accent3>
      <a:accent4>
        <a:srgbClr val="2A2A2A"/>
      </a:accent4>
      <a:accent5>
        <a:srgbClr val="FFE2E2"/>
      </a:accent5>
      <a:accent6>
        <a:srgbClr val="A2CCA2"/>
      </a:accent6>
      <a:hlink>
        <a:srgbClr val="BDD7E5"/>
      </a:hlink>
      <a:folHlink>
        <a:srgbClr val="D2AAD2"/>
      </a:folHlink>
    </a:clrScheme>
    <a:fontScheme name="Tema do Offic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Tema do Office 1">
        <a:dk1>
          <a:srgbClr val="333333"/>
        </a:dk1>
        <a:lt1>
          <a:srgbClr val="A9BDA9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D1DBD1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2">
        <a:dk1>
          <a:srgbClr val="333333"/>
        </a:dk1>
        <a:lt1>
          <a:srgbClr val="FFFFFF"/>
        </a:lt1>
        <a:dk2>
          <a:srgbClr val="004C2B"/>
        </a:dk2>
        <a:lt2>
          <a:srgbClr val="578963"/>
        </a:lt2>
        <a:accent1>
          <a:srgbClr val="E1B7B7"/>
        </a:accent1>
        <a:accent2>
          <a:srgbClr val="B3E1B3"/>
        </a:accent2>
        <a:accent3>
          <a:srgbClr val="FFFFFF"/>
        </a:accent3>
        <a:accent4>
          <a:srgbClr val="2A2A2A"/>
        </a:accent4>
        <a:accent5>
          <a:srgbClr val="EED8D8"/>
        </a:accent5>
        <a:accent6>
          <a:srgbClr val="A2CCA2"/>
        </a:accent6>
        <a:hlink>
          <a:srgbClr val="BDD7E5"/>
        </a:hlink>
        <a:folHlink>
          <a:srgbClr val="D2AAD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o Office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37373"/>
        </a:accent6>
        <a:hlink>
          <a:srgbClr val="B2B2B2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SERENA</Template>
  <TotalTime>1604</TotalTime>
  <Words>6322</Words>
  <Application>Microsoft Office PowerPoint</Application>
  <PresentationFormat>Apresentação no Ecrã (4:3)</PresentationFormat>
  <Paragraphs>671</Paragraphs>
  <Slides>51</Slides>
  <Notes>51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51</vt:i4>
      </vt:variant>
    </vt:vector>
  </HeadingPairs>
  <TitlesOfParts>
    <vt:vector size="52" baseType="lpstr">
      <vt:lpstr>SERENA</vt:lpstr>
      <vt:lpstr>Curso de preparação para o  exame da CTOC</vt:lpstr>
      <vt:lpstr>Diapositivo 2</vt:lpstr>
      <vt:lpstr>Diapositivo 3</vt:lpstr>
      <vt:lpstr>Diapositivo 4</vt:lpstr>
      <vt:lpstr>Diapositivo 5</vt:lpstr>
      <vt:lpstr>Diapositivo 6</vt:lpstr>
      <vt:lpstr>Diapositivo 7</vt:lpstr>
      <vt:lpstr>Diapositivo 8</vt:lpstr>
      <vt:lpstr>Diapositivo 9</vt:lpstr>
      <vt:lpstr>Diapositivo 10</vt:lpstr>
      <vt:lpstr>Diapositivo 11</vt:lpstr>
      <vt:lpstr>Diapositivo 12</vt:lpstr>
      <vt:lpstr>Diapositivo 13</vt:lpstr>
      <vt:lpstr>Diapositivo 14</vt:lpstr>
      <vt:lpstr>Diapositivo 15</vt:lpstr>
      <vt:lpstr>Diapositivo 16</vt:lpstr>
      <vt:lpstr>Diapositivo 17</vt:lpstr>
      <vt:lpstr>Diapositivo 18</vt:lpstr>
      <vt:lpstr>Diapositivo 19</vt:lpstr>
      <vt:lpstr>Diapositivo 20</vt:lpstr>
      <vt:lpstr>Diapositivo 21</vt:lpstr>
      <vt:lpstr>Diapositivo 22</vt:lpstr>
      <vt:lpstr>Diapositivo 23</vt:lpstr>
      <vt:lpstr>Diapositivo 24</vt:lpstr>
      <vt:lpstr>Diapositivo 25</vt:lpstr>
      <vt:lpstr>Diapositivo 26</vt:lpstr>
      <vt:lpstr>Diapositivo 27</vt:lpstr>
      <vt:lpstr>Diapositivo 28</vt:lpstr>
      <vt:lpstr>Diapositivo 29</vt:lpstr>
      <vt:lpstr>Diapositivo 30</vt:lpstr>
      <vt:lpstr>Diapositivo 31</vt:lpstr>
      <vt:lpstr>Diapositivo 32</vt:lpstr>
      <vt:lpstr>Diapositivo 33</vt:lpstr>
      <vt:lpstr>Diapositivo 34</vt:lpstr>
      <vt:lpstr>Diapositivo 35</vt:lpstr>
      <vt:lpstr>Diapositivo 36</vt:lpstr>
      <vt:lpstr>Diapositivo 37</vt:lpstr>
      <vt:lpstr>Diapositivo 38</vt:lpstr>
      <vt:lpstr>RENUNCIA À ISENÇÃO - ART.º 12.º</vt:lpstr>
      <vt:lpstr>ISENÇÕES COMPLETAS ART.º 14.º E 15.º CIVA</vt:lpstr>
      <vt:lpstr>ISENÇÕES COMPLETAS ARTº 14.º E 15.º CIVA</vt:lpstr>
      <vt:lpstr>Diapositivo 42</vt:lpstr>
      <vt:lpstr>Diapositivo 43</vt:lpstr>
      <vt:lpstr>IVA Dedutível - Art°s 19° a 25°do CIVA</vt:lpstr>
      <vt:lpstr>Diapositivo 45</vt:lpstr>
      <vt:lpstr>Diapositivo 46</vt:lpstr>
      <vt:lpstr>Diapositivo 47</vt:lpstr>
      <vt:lpstr>Diapositivo 48</vt:lpstr>
      <vt:lpstr>Diapositivo 49</vt:lpstr>
      <vt:lpstr>Diapositivo 50</vt:lpstr>
      <vt:lpstr>REGULARIZAÇÕES DO IVA - Art.º 78.º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Maria Reis</dc:creator>
  <cp:lastModifiedBy>utilizador</cp:lastModifiedBy>
  <cp:revision>146</cp:revision>
  <dcterms:created xsi:type="dcterms:W3CDTF">2010-05-11T21:45:26Z</dcterms:created>
  <dcterms:modified xsi:type="dcterms:W3CDTF">2012-01-05T22:18:00Z</dcterms:modified>
</cp:coreProperties>
</file>