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3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70" r:id="rId13"/>
    <p:sldId id="266" r:id="rId14"/>
    <p:sldId id="267" r:id="rId15"/>
    <p:sldId id="268" r:id="rId16"/>
    <p:sldId id="269" r:id="rId17"/>
    <p:sldId id="271" r:id="rId18"/>
    <p:sldId id="274" r:id="rId19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t-PT" smtClean="0"/>
              <a:t>ALBERTO SOUSA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DFB8BF-1C73-4B0F-863A-F9B637769F3A}" type="datetimeFigureOut">
              <a:rPr lang="pt-PT" smtClean="0"/>
              <a:pPr/>
              <a:t>19-03-2011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5C635-CC05-4A57-8A0D-4DF769CC83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t-PT" smtClean="0"/>
              <a:t>ALBERTO SOUSA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DBB34-E25A-4F27-98BE-C3A6B5264B19}" type="datetimeFigureOut">
              <a:rPr lang="pt-PT" smtClean="0"/>
              <a:pPr/>
              <a:t>19-03-2011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01848-E49F-4077-BC35-E038EFE1CDB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t-PT" smtClean="0"/>
              <a:t>ALBERTO SOUSA</a:t>
            </a:r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81629E-E8E9-4B44-BB05-C497008943DC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20" name="Marcador de Posição do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621E2C-3820-4AA2-9F14-3AACE621A946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ângu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42AA72-35F7-4B2D-97EF-6EB703C6E763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0" name="Rectângu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DA47E5-77C7-49E0-B405-3AFE99BC292F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D6323-2D92-4B9C-8828-592285592ACA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9A48B7-EF0D-4794-A914-946CADC2249B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1A849-D224-4102-9E10-91B6394584DF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6" name="Rectângu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FFAD71-6340-4F12-9FB6-60049F33ECD7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6282C1-7D3B-472A-A368-03CEC797433F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Rectângu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9" name="Fluxograma: Processo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uxograma: Processo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6DDD8-29A9-4BF6-AD77-1348EFC1C970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636A7F-861E-40FD-B73E-86909835A7E8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ircular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nel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ângu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Marcador de Posição do Títu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24" name="Marcador de Posição d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48FD8D8-E846-401B-BCC9-EAE4388D30BD}" type="datetime1">
              <a:rPr lang="pt-PT" smtClean="0"/>
              <a:pPr/>
              <a:t>19-03-2011</a:t>
            </a:fld>
            <a:endParaRPr lang="pt-PT"/>
          </a:p>
        </p:txBody>
      </p:sp>
      <p:sp>
        <p:nvSpPr>
          <p:cNvPr id="10" name="Marcador de Posição do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22" name="Marcador de Posição do Número do Diapositivo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65B6599-DDF4-48B5-B168-2DA770D30E2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451144"/>
          </a:xfrm>
        </p:spPr>
        <p:txBody>
          <a:bodyPr/>
          <a:lstStyle/>
          <a:p>
            <a:endParaRPr lang="pt-PT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314574"/>
            <a:ext cx="5760640" cy="291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ângulo 4"/>
          <p:cNvSpPr/>
          <p:nvPr/>
        </p:nvSpPr>
        <p:spPr>
          <a:xfrm>
            <a:off x="1187624" y="692696"/>
            <a:ext cx="769365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Como preencher um cheque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75656" y="404664"/>
            <a:ext cx="7406640" cy="764846"/>
          </a:xfrm>
        </p:spPr>
        <p:txBody>
          <a:bodyPr>
            <a:normAutofit fontScale="90000"/>
          </a:bodyPr>
          <a:lstStyle/>
          <a:p>
            <a:pPr algn="ctr"/>
            <a:r>
              <a:rPr lang="pt-PT" sz="3100" dirty="0" smtClean="0">
                <a:solidFill>
                  <a:schemeClr val="accent3"/>
                </a:solidFill>
              </a:rPr>
              <a:t>Objectivos</a:t>
            </a:r>
            <a:r>
              <a:rPr lang="pt-PT" sz="2000" dirty="0" smtClean="0"/>
              <a:t/>
            </a:r>
            <a:br>
              <a:rPr lang="pt-PT" sz="2000" dirty="0" smtClean="0"/>
            </a:br>
            <a:endParaRPr lang="pt-PT" sz="2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1484784"/>
            <a:ext cx="6984776" cy="4104456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000" dirty="0" smtClean="0">
                <a:solidFill>
                  <a:schemeClr val="accent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ea typeface="+mj-ea"/>
                <a:cs typeface="+mj-cs"/>
              </a:rPr>
              <a:t>No final da sessão o formando deverá ser capaz</a:t>
            </a:r>
          </a:p>
          <a:p>
            <a:pPr marL="541782" indent="-514350"/>
            <a:endParaRPr lang="pt-PT" sz="2000" dirty="0" smtClean="0">
              <a:solidFill>
                <a:schemeClr val="accent3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ea typeface="+mj-ea"/>
              <a:cs typeface="+mj-cs"/>
            </a:endParaRPr>
          </a:p>
          <a:p>
            <a:pPr marL="541782" indent="-514350"/>
            <a:r>
              <a:rPr lang="pt-PT" dirty="0" smtClean="0"/>
              <a:t> Preencher devidamente um cheque;</a:t>
            </a:r>
          </a:p>
          <a:p>
            <a:pPr marL="541782" indent="-514350"/>
            <a:endParaRPr lang="pt-PT" dirty="0" smtClean="0"/>
          </a:p>
          <a:p>
            <a:pPr marL="541782" indent="-514350"/>
            <a:r>
              <a:rPr lang="pt-PT" dirty="0" smtClean="0"/>
              <a:t> </a:t>
            </a:r>
            <a:r>
              <a:rPr lang="pt-PT" dirty="0" smtClean="0"/>
              <a:t>Saber o conceito de cheque;</a:t>
            </a:r>
          </a:p>
          <a:p>
            <a:pPr marL="541782" indent="-514350"/>
            <a:endParaRPr lang="pt-PT" dirty="0" smtClean="0"/>
          </a:p>
          <a:p>
            <a:pPr marL="541782" indent="-514350"/>
            <a:r>
              <a:rPr lang="pt-PT" dirty="0" smtClean="0"/>
              <a:t> </a:t>
            </a:r>
            <a:r>
              <a:rPr lang="pt-PT" dirty="0" smtClean="0"/>
              <a:t>Conhecer as modalidades de emissão do cheque; </a:t>
            </a:r>
          </a:p>
          <a:p>
            <a:pPr marL="541782" indent="-514350"/>
            <a:endParaRPr lang="pt-PT" dirty="0" smtClean="0"/>
          </a:p>
          <a:p>
            <a:pPr marL="541782" indent="-514350"/>
            <a:r>
              <a:rPr lang="pt-PT" dirty="0" smtClean="0"/>
              <a:t> </a:t>
            </a:r>
            <a:r>
              <a:rPr lang="pt-PT" dirty="0" smtClean="0"/>
              <a:t>Saber as regras básicas do cheque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9320"/>
            <a:ext cx="2133600" cy="476250"/>
          </a:xfrm>
        </p:spPr>
        <p:txBody>
          <a:bodyPr/>
          <a:lstStyle/>
          <a:p>
            <a:pPr algn="l"/>
            <a:fld id="{A7983B39-0FC7-4131-B098-07A1463D7159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75656" y="404664"/>
            <a:ext cx="7406640" cy="764846"/>
          </a:xfrm>
        </p:spPr>
        <p:txBody>
          <a:bodyPr>
            <a:normAutofit fontScale="90000"/>
          </a:bodyPr>
          <a:lstStyle/>
          <a:p>
            <a:pPr algn="ctr"/>
            <a:r>
              <a:rPr lang="pt-PT" sz="3100" dirty="0" smtClean="0">
                <a:solidFill>
                  <a:schemeClr val="accent3"/>
                </a:solidFill>
              </a:rPr>
              <a:t>Conceito </a:t>
            </a:r>
            <a:r>
              <a:rPr lang="pt-PT" sz="3200" dirty="0" smtClean="0">
                <a:solidFill>
                  <a:schemeClr val="accent3"/>
                </a:solidFill>
              </a:rPr>
              <a:t>de cheque</a:t>
            </a:r>
            <a:r>
              <a:rPr lang="pt-PT" sz="2000" dirty="0" smtClean="0"/>
              <a:t/>
            </a:r>
            <a:br>
              <a:rPr lang="pt-PT" sz="2000" dirty="0" smtClean="0"/>
            </a:br>
            <a:endParaRPr lang="pt-PT" sz="2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1484784"/>
            <a:ext cx="6984776" cy="4104456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000" dirty="0" smtClean="0">
                <a:solidFill>
                  <a:schemeClr val="accent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ea typeface="+mj-ea"/>
                <a:cs typeface="+mj-cs"/>
              </a:rPr>
              <a:t>O que é um cheque?</a:t>
            </a:r>
          </a:p>
          <a:p>
            <a:pPr marL="541782" indent="-514350"/>
            <a:endParaRPr lang="pt-PT" dirty="0" smtClean="0"/>
          </a:p>
          <a:p>
            <a:pPr marL="541782" indent="-514350"/>
            <a:endParaRPr lang="pt-PT" dirty="0" smtClean="0"/>
          </a:p>
          <a:p>
            <a:pPr marL="541782" indent="-514350" algn="ctr"/>
            <a:r>
              <a:rPr lang="pt-PT" dirty="0" smtClean="0"/>
              <a:t>      Instrumento de pagamento  que serve para  movimentar dinheiro depositado numa conta à ordem, aberta num banco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9320"/>
            <a:ext cx="2133600" cy="476250"/>
          </a:xfrm>
        </p:spPr>
        <p:txBody>
          <a:bodyPr/>
          <a:lstStyle/>
          <a:p>
            <a:pPr algn="l"/>
            <a:fld id="{A7983B39-0FC7-4131-B098-07A1463D7159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Regras básicas do cheque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9632" y="1556792"/>
            <a:ext cx="7262624" cy="4464496"/>
          </a:xfrm>
        </p:spPr>
        <p:txBody>
          <a:bodyPr/>
          <a:lstStyle/>
          <a:p>
            <a:pPr marL="541782" indent="-514350"/>
            <a:r>
              <a:rPr lang="pt-PT" sz="2000" dirty="0" smtClean="0">
                <a:solidFill>
                  <a:schemeClr val="accent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ea typeface="+mj-ea"/>
                <a:cs typeface="+mj-cs"/>
              </a:rPr>
              <a:t>   Num cheque legal deve constar:</a:t>
            </a:r>
          </a:p>
          <a:p>
            <a:pPr marL="541782" indent="-514350"/>
            <a:endParaRPr lang="pt-PT" dirty="0" smtClean="0"/>
          </a:p>
          <a:p>
            <a:pPr marL="541782" indent="-514350"/>
            <a:r>
              <a:rPr lang="pt-PT" dirty="0" smtClean="0"/>
              <a:t>1º a palavra “cheque”;</a:t>
            </a:r>
          </a:p>
          <a:p>
            <a:pPr marL="541782" indent="-514350"/>
            <a:r>
              <a:rPr lang="pt-PT" dirty="0" smtClean="0"/>
              <a:t>2º a ordem de pagar quantia certa;</a:t>
            </a:r>
          </a:p>
          <a:p>
            <a:pPr marL="541782" indent="-514350"/>
            <a:r>
              <a:rPr lang="pt-PT" dirty="0" smtClean="0"/>
              <a:t>3º o nome do banco que o vai pagar (sacado);</a:t>
            </a:r>
          </a:p>
          <a:p>
            <a:pPr marL="541782" indent="-514350"/>
            <a:r>
              <a:rPr lang="pt-PT" dirty="0" smtClean="0"/>
              <a:t>4º o lugar do seu pagamento;</a:t>
            </a:r>
          </a:p>
          <a:p>
            <a:pPr marL="541782" indent="-514350"/>
            <a:r>
              <a:rPr lang="pt-PT" dirty="0" smtClean="0"/>
              <a:t>5º a data e lugar onde foi emitido;</a:t>
            </a:r>
          </a:p>
          <a:p>
            <a:pPr marL="541782" indent="-514350"/>
            <a:r>
              <a:rPr lang="pt-PT" dirty="0" smtClean="0"/>
              <a:t>6º a assinatura de quem o emitiu (sacador)</a:t>
            </a:r>
            <a:endParaRPr lang="pt-PT" sz="900" dirty="0" smtClean="0"/>
          </a:p>
          <a:p>
            <a:pPr marL="541782" indent="-514350"/>
            <a:endParaRPr lang="pt-PT" sz="8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Regras básicas do cheque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412776"/>
            <a:ext cx="7406640" cy="2664296"/>
          </a:xfrm>
        </p:spPr>
        <p:txBody>
          <a:bodyPr/>
          <a:lstStyle/>
          <a:p>
            <a:pPr marL="541782" indent="-514350"/>
            <a:r>
              <a:rPr lang="pt-PT" sz="2000" dirty="0" smtClean="0">
                <a:solidFill>
                  <a:schemeClr val="accent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ea typeface="+mj-ea"/>
                <a:cs typeface="+mj-cs"/>
              </a:rPr>
              <a:t>      Na falta de algum elemento</a:t>
            </a:r>
          </a:p>
          <a:p>
            <a:pPr marL="541782" indent="-514350"/>
            <a:endParaRPr lang="pt-PT" dirty="0" smtClean="0"/>
          </a:p>
          <a:p>
            <a:pPr marL="541782" indent="-514350" algn="ctr"/>
            <a:r>
              <a:rPr lang="pt-PT" dirty="0" smtClean="0"/>
              <a:t>Na falta de qualquer um desses elementos, o cheque não produz efeito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573016"/>
            <a:ext cx="3638153" cy="2690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Modalidades de emissão de cheques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340768"/>
            <a:ext cx="7406640" cy="1368152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800" dirty="0" smtClean="0">
                <a:solidFill>
                  <a:schemeClr val="accent3"/>
                </a:solidFill>
              </a:rPr>
              <a:t>Cheque “não à ordem”</a:t>
            </a:r>
            <a:endParaRPr lang="pt-PT" sz="2800" dirty="0" smtClean="0"/>
          </a:p>
          <a:p>
            <a:pPr marL="541782" indent="-514350"/>
            <a:r>
              <a:rPr lang="pt-PT" dirty="0" smtClean="0"/>
              <a:t>É pago ao beneficiário nele indicado e não pode ser endossado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3076" name="Picture 4" descr="Cheque &quot;não à ordem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140968"/>
            <a:ext cx="6264696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Modalidades de emissão de cheques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268760"/>
            <a:ext cx="7406640" cy="1224136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800" dirty="0" smtClean="0">
                <a:solidFill>
                  <a:schemeClr val="accent3"/>
                </a:solidFill>
              </a:rPr>
              <a:t>Cheque “ao portador”</a:t>
            </a:r>
            <a:endParaRPr lang="pt-PT" dirty="0" smtClean="0"/>
          </a:p>
          <a:p>
            <a:pPr marL="541782" indent="-514350"/>
            <a:r>
              <a:rPr lang="pt-PT" dirty="0" smtClean="0"/>
              <a:t>Nele não figura o nome do beneficiário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11266" name="Picture 2" descr="Cheque ao porta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84984"/>
            <a:ext cx="6264696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Modalidades de emissão de cheques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268760"/>
            <a:ext cx="7406640" cy="1368152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800" dirty="0" smtClean="0">
                <a:solidFill>
                  <a:schemeClr val="accent3"/>
                </a:solidFill>
              </a:rPr>
              <a:t>Cheque “nominativo”</a:t>
            </a:r>
            <a:endParaRPr lang="pt-PT" dirty="0" smtClean="0"/>
          </a:p>
          <a:p>
            <a:pPr marL="541782" indent="-514350"/>
            <a:r>
              <a:rPr lang="pt-PT" dirty="0" smtClean="0"/>
              <a:t>Nele é indicado o nome do beneficiário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12976"/>
            <a:ext cx="6264696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Modalidades de emissão de cheques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196752"/>
            <a:ext cx="7406640" cy="1584176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800" dirty="0" smtClean="0">
                <a:solidFill>
                  <a:schemeClr val="accent3"/>
                </a:solidFill>
              </a:rPr>
              <a:t>Cheque “cruzado”</a:t>
            </a:r>
            <a:endParaRPr lang="pt-PT" dirty="0" smtClean="0"/>
          </a:p>
          <a:p>
            <a:pPr marL="541782" indent="-514350"/>
            <a:r>
              <a:rPr lang="pt-PT" dirty="0" smtClean="0"/>
              <a:t>É atravessado por duas linhas paralelas e oblíquas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4100" name="Picture 4" descr="Cruzamento geral do che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140968"/>
            <a:ext cx="6264696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Modalidades de emissão de cheques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196752"/>
            <a:ext cx="7406640" cy="3888432"/>
          </a:xfrm>
        </p:spPr>
        <p:txBody>
          <a:bodyPr>
            <a:normAutofit/>
          </a:bodyPr>
          <a:lstStyle/>
          <a:p>
            <a:pPr marL="541782" indent="-514350"/>
            <a:r>
              <a:rPr lang="pt-PT" sz="2800" dirty="0" smtClean="0">
                <a:solidFill>
                  <a:schemeClr val="accent3"/>
                </a:solidFill>
              </a:rPr>
              <a:t>Cheque “visado”</a:t>
            </a:r>
          </a:p>
          <a:p>
            <a:pPr marL="541782" indent="-514350" algn="ctr"/>
            <a:endParaRPr lang="pt-PT" dirty="0" smtClean="0"/>
          </a:p>
          <a:p>
            <a:pPr marL="541782" indent="-514350" algn="ctr"/>
            <a:r>
              <a:rPr lang="pt-PT" sz="2300" dirty="0" smtClean="0">
                <a:latin typeface="Arial" pitchFamily="34" charset="0"/>
                <a:cs typeface="Arial" pitchFamily="34" charset="0"/>
              </a:rPr>
              <a:t> Cheque no qual o banco apõe um carimbo </a:t>
            </a:r>
          </a:p>
          <a:p>
            <a:pPr marL="541782" indent="-514350" algn="ctr"/>
            <a:r>
              <a:rPr lang="pt-PT" sz="2300" dirty="0" smtClean="0">
                <a:latin typeface="Arial" pitchFamily="34" charset="0"/>
                <a:cs typeface="Arial" pitchFamily="34" charset="0"/>
              </a:rPr>
              <a:t>que certifica que a conta tem fundos suficientes para </a:t>
            </a:r>
          </a:p>
          <a:p>
            <a:pPr marL="541782" indent="-514350" algn="ctr"/>
            <a:r>
              <a:rPr lang="pt-PT" sz="2300" dirty="0" smtClean="0">
                <a:latin typeface="Arial" pitchFamily="34" charset="0"/>
                <a:cs typeface="Arial" pitchFamily="34" charset="0"/>
              </a:rPr>
              <a:t>pagar o cheque. </a:t>
            </a:r>
          </a:p>
          <a:p>
            <a:pPr marL="541782" indent="-514350" algn="ctr"/>
            <a:r>
              <a:rPr lang="pt-PT" sz="23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573016"/>
            <a:ext cx="55446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789040"/>
            <a:ext cx="57606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 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7406640" cy="1440160"/>
          </a:xfrm>
        </p:spPr>
        <p:txBody>
          <a:bodyPr>
            <a:normAutofit/>
          </a:bodyPr>
          <a:lstStyle/>
          <a:p>
            <a:pPr marL="541782" indent="-514350"/>
            <a:r>
              <a:rPr lang="pt-PT" dirty="0" smtClean="0"/>
              <a:t>O preenchimento do cheque é uma tarefa simples mas requer alguns cuidados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140968"/>
            <a:ext cx="5616624" cy="2521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/>
              <a:t> </a:t>
            </a:r>
            <a:r>
              <a:rPr lang="pt-PT" sz="2800" dirty="0" smtClean="0">
                <a:solidFill>
                  <a:schemeClr val="accent3"/>
                </a:solidFill>
              </a:rPr>
              <a:t>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340768"/>
            <a:ext cx="7406640" cy="1008112"/>
          </a:xfrm>
        </p:spPr>
        <p:txBody>
          <a:bodyPr>
            <a:normAutofit/>
          </a:bodyPr>
          <a:lstStyle/>
          <a:p>
            <a:pPr marL="541782" indent="-514350"/>
            <a:r>
              <a:rPr lang="pt-PT" dirty="0" smtClean="0"/>
              <a:t>Os textos inseridos no cheque, não devem ser emendados ou rasurados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348880"/>
            <a:ext cx="6552728" cy="393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6660232" y="36450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porto</a:t>
            </a:r>
            <a:endParaRPr lang="pt-PT" dirty="0"/>
          </a:p>
        </p:txBody>
      </p:sp>
      <p:cxnSp>
        <p:nvCxnSpPr>
          <p:cNvPr id="16" name="Conexão recta 15"/>
          <p:cNvCxnSpPr>
            <a:endCxn id="7" idx="1"/>
          </p:cNvCxnSpPr>
          <p:nvPr/>
        </p:nvCxnSpPr>
        <p:spPr>
          <a:xfrm rot="10800000" flipV="1">
            <a:off x="6660232" y="3789040"/>
            <a:ext cx="576064" cy="406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exão recta unidireccional 17"/>
          <p:cNvCxnSpPr/>
          <p:nvPr/>
        </p:nvCxnSpPr>
        <p:spPr>
          <a:xfrm rot="10800000">
            <a:off x="6804248" y="3789040"/>
            <a:ext cx="432048" cy="1440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aixaDeTexto 9"/>
          <p:cNvSpPr txBox="1"/>
          <p:nvPr/>
        </p:nvSpPr>
        <p:spPr>
          <a:xfrm>
            <a:off x="7308304" y="357301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/>
              <a:t>Braga</a:t>
            </a:r>
            <a:endParaRPr lang="pt-PT" sz="24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3059832" y="429309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AL  </a:t>
            </a:r>
            <a:r>
              <a:rPr lang="pt-PT" sz="2400" dirty="0" smtClean="0">
                <a:latin typeface="Blackadder ITC" pitchFamily="82" charset="0"/>
              </a:rPr>
              <a:t>Alberto Pinto Sousa</a:t>
            </a:r>
            <a:endParaRPr lang="pt-PT" sz="2400" dirty="0">
              <a:latin typeface="Blackadder ITC" pitchFamily="82" charset="0"/>
            </a:endParaRPr>
          </a:p>
        </p:txBody>
      </p:sp>
      <p:sp>
        <p:nvSpPr>
          <p:cNvPr id="12" name="Forma livre 11"/>
          <p:cNvSpPr/>
          <p:nvPr/>
        </p:nvSpPr>
        <p:spPr>
          <a:xfrm>
            <a:off x="2915817" y="4437112"/>
            <a:ext cx="576064" cy="216024"/>
          </a:xfrm>
          <a:custGeom>
            <a:avLst/>
            <a:gdLst>
              <a:gd name="connsiteX0" fmla="*/ 273234 w 350857"/>
              <a:gd name="connsiteY0" fmla="*/ 144120 h 156999"/>
              <a:gd name="connsiteX1" fmla="*/ 247476 w 350857"/>
              <a:gd name="connsiteY1" fmla="*/ 28211 h 156999"/>
              <a:gd name="connsiteX2" fmla="*/ 195961 w 350857"/>
              <a:gd name="connsiteY2" fmla="*/ 15332 h 156999"/>
              <a:gd name="connsiteX3" fmla="*/ 105809 w 350857"/>
              <a:gd name="connsiteY3" fmla="*/ 28211 h 156999"/>
              <a:gd name="connsiteX4" fmla="*/ 131566 w 350857"/>
              <a:gd name="connsiteY4" fmla="*/ 66847 h 156999"/>
              <a:gd name="connsiteX5" fmla="*/ 208840 w 350857"/>
              <a:gd name="connsiteY5" fmla="*/ 92605 h 156999"/>
              <a:gd name="connsiteX6" fmla="*/ 183082 w 350857"/>
              <a:gd name="connsiteY6" fmla="*/ 131242 h 156999"/>
              <a:gd name="connsiteX7" fmla="*/ 195961 w 350857"/>
              <a:gd name="connsiteY7" fmla="*/ 92605 h 156999"/>
              <a:gd name="connsiteX8" fmla="*/ 234597 w 350857"/>
              <a:gd name="connsiteY8" fmla="*/ 53968 h 156999"/>
              <a:gd name="connsiteX9" fmla="*/ 286113 w 350857"/>
              <a:gd name="connsiteY9" fmla="*/ 28211 h 156999"/>
              <a:gd name="connsiteX10" fmla="*/ 118688 w 350857"/>
              <a:gd name="connsiteY10" fmla="*/ 79726 h 156999"/>
              <a:gd name="connsiteX11" fmla="*/ 221719 w 350857"/>
              <a:gd name="connsiteY11" fmla="*/ 118363 h 156999"/>
              <a:gd name="connsiteX12" fmla="*/ 208840 w 350857"/>
              <a:gd name="connsiteY12" fmla="*/ 156999 h 156999"/>
              <a:gd name="connsiteX13" fmla="*/ 157324 w 350857"/>
              <a:gd name="connsiteY13" fmla="*/ 131242 h 156999"/>
              <a:gd name="connsiteX14" fmla="*/ 131566 w 350857"/>
              <a:gd name="connsiteY14" fmla="*/ 92605 h 156999"/>
              <a:gd name="connsiteX15" fmla="*/ 80051 w 350857"/>
              <a:gd name="connsiteY15" fmla="*/ 105484 h 156999"/>
              <a:gd name="connsiteX16" fmla="*/ 118688 w 350857"/>
              <a:gd name="connsiteY16" fmla="*/ 79726 h 156999"/>
              <a:gd name="connsiteX17" fmla="*/ 247476 w 350857"/>
              <a:gd name="connsiteY17" fmla="*/ 41090 h 156999"/>
              <a:gd name="connsiteX18" fmla="*/ 324750 w 350857"/>
              <a:gd name="connsiteY18" fmla="*/ 15332 h 156999"/>
              <a:gd name="connsiteX19" fmla="*/ 157324 w 350857"/>
              <a:gd name="connsiteY19" fmla="*/ 15332 h 156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50857" h="156999">
                <a:moveTo>
                  <a:pt x="273234" y="144120"/>
                </a:moveTo>
                <a:cubicBezTo>
                  <a:pt x="264648" y="105484"/>
                  <a:pt x="267839" y="62150"/>
                  <a:pt x="247476" y="28211"/>
                </a:cubicBezTo>
                <a:cubicBezTo>
                  <a:pt x="238369" y="13033"/>
                  <a:pt x="213661" y="15332"/>
                  <a:pt x="195961" y="15332"/>
                </a:cubicBezTo>
                <a:cubicBezTo>
                  <a:pt x="165605" y="15332"/>
                  <a:pt x="135860" y="23918"/>
                  <a:pt x="105809" y="28211"/>
                </a:cubicBezTo>
                <a:cubicBezTo>
                  <a:pt x="114395" y="41090"/>
                  <a:pt x="118441" y="58644"/>
                  <a:pt x="131566" y="66847"/>
                </a:cubicBezTo>
                <a:cubicBezTo>
                  <a:pt x="154590" y="81237"/>
                  <a:pt x="208840" y="92605"/>
                  <a:pt x="208840" y="92605"/>
                </a:cubicBezTo>
                <a:cubicBezTo>
                  <a:pt x="200254" y="105484"/>
                  <a:pt x="198561" y="131242"/>
                  <a:pt x="183082" y="131242"/>
                </a:cubicBezTo>
                <a:cubicBezTo>
                  <a:pt x="169506" y="131242"/>
                  <a:pt x="188431" y="103901"/>
                  <a:pt x="195961" y="92605"/>
                </a:cubicBezTo>
                <a:cubicBezTo>
                  <a:pt x="206064" y="77450"/>
                  <a:pt x="219776" y="64554"/>
                  <a:pt x="234597" y="53968"/>
                </a:cubicBezTo>
                <a:cubicBezTo>
                  <a:pt x="250220" y="42809"/>
                  <a:pt x="304326" y="22140"/>
                  <a:pt x="286113" y="28211"/>
                </a:cubicBezTo>
                <a:cubicBezTo>
                  <a:pt x="106741" y="88003"/>
                  <a:pt x="280300" y="52790"/>
                  <a:pt x="118688" y="79726"/>
                </a:cubicBezTo>
                <a:cubicBezTo>
                  <a:pt x="0" y="139070"/>
                  <a:pt x="104408" y="75705"/>
                  <a:pt x="221719" y="118363"/>
                </a:cubicBezTo>
                <a:cubicBezTo>
                  <a:pt x="234477" y="123002"/>
                  <a:pt x="213133" y="144120"/>
                  <a:pt x="208840" y="156999"/>
                </a:cubicBezTo>
                <a:cubicBezTo>
                  <a:pt x="191668" y="148413"/>
                  <a:pt x="172073" y="143533"/>
                  <a:pt x="157324" y="131242"/>
                </a:cubicBezTo>
                <a:cubicBezTo>
                  <a:pt x="145433" y="121333"/>
                  <a:pt x="146250" y="97500"/>
                  <a:pt x="131566" y="92605"/>
                </a:cubicBezTo>
                <a:cubicBezTo>
                  <a:pt x="114774" y="87008"/>
                  <a:pt x="97223" y="101191"/>
                  <a:pt x="80051" y="105484"/>
                </a:cubicBezTo>
                <a:cubicBezTo>
                  <a:pt x="92930" y="96898"/>
                  <a:pt x="104543" y="86013"/>
                  <a:pt x="118688" y="79726"/>
                </a:cubicBezTo>
                <a:cubicBezTo>
                  <a:pt x="181745" y="51700"/>
                  <a:pt x="189835" y="58382"/>
                  <a:pt x="247476" y="41090"/>
                </a:cubicBezTo>
                <a:cubicBezTo>
                  <a:pt x="273482" y="33288"/>
                  <a:pt x="350857" y="22791"/>
                  <a:pt x="324750" y="15332"/>
                </a:cubicBezTo>
                <a:cubicBezTo>
                  <a:pt x="271089" y="0"/>
                  <a:pt x="213133" y="15332"/>
                  <a:pt x="157324" y="15332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3" name="Forma livre 12"/>
          <p:cNvSpPr/>
          <p:nvPr/>
        </p:nvSpPr>
        <p:spPr>
          <a:xfrm>
            <a:off x="3206839" y="4335375"/>
            <a:ext cx="341700" cy="339656"/>
          </a:xfrm>
          <a:custGeom>
            <a:avLst/>
            <a:gdLst>
              <a:gd name="connsiteX0" fmla="*/ 167426 w 341700"/>
              <a:gd name="connsiteY0" fmla="*/ 197988 h 339656"/>
              <a:gd name="connsiteX1" fmla="*/ 180305 w 341700"/>
              <a:gd name="connsiteY1" fmla="*/ 107836 h 339656"/>
              <a:gd name="connsiteX2" fmla="*/ 167426 w 341700"/>
              <a:gd name="connsiteY2" fmla="*/ 69200 h 339656"/>
              <a:gd name="connsiteX3" fmla="*/ 206062 w 341700"/>
              <a:gd name="connsiteY3" fmla="*/ 43442 h 339656"/>
              <a:gd name="connsiteX4" fmla="*/ 154547 w 341700"/>
              <a:gd name="connsiteY4" fmla="*/ 17684 h 339656"/>
              <a:gd name="connsiteX5" fmla="*/ 25758 w 341700"/>
              <a:gd name="connsiteY5" fmla="*/ 43442 h 339656"/>
              <a:gd name="connsiteX6" fmla="*/ 38637 w 341700"/>
              <a:gd name="connsiteY6" fmla="*/ 146473 h 339656"/>
              <a:gd name="connsiteX7" fmla="*/ 244699 w 341700"/>
              <a:gd name="connsiteY7" fmla="*/ 159352 h 339656"/>
              <a:gd name="connsiteX8" fmla="*/ 193184 w 341700"/>
              <a:gd name="connsiteY8" fmla="*/ 172231 h 339656"/>
              <a:gd name="connsiteX9" fmla="*/ 103031 w 341700"/>
              <a:gd name="connsiteY9" fmla="*/ 197988 h 339656"/>
              <a:gd name="connsiteX10" fmla="*/ 141668 w 341700"/>
              <a:gd name="connsiteY10" fmla="*/ 223746 h 339656"/>
              <a:gd name="connsiteX11" fmla="*/ 283336 w 341700"/>
              <a:gd name="connsiteY11" fmla="*/ 301019 h 339656"/>
              <a:gd name="connsiteX12" fmla="*/ 244699 w 341700"/>
              <a:gd name="connsiteY12" fmla="*/ 339656 h 339656"/>
              <a:gd name="connsiteX13" fmla="*/ 180305 w 341700"/>
              <a:gd name="connsiteY13" fmla="*/ 313898 h 339656"/>
              <a:gd name="connsiteX14" fmla="*/ 167426 w 341700"/>
              <a:gd name="connsiteY14" fmla="*/ 210867 h 339656"/>
              <a:gd name="connsiteX15" fmla="*/ 0 w 341700"/>
              <a:gd name="connsiteY15" fmla="*/ 210867 h 33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700" h="339656">
                <a:moveTo>
                  <a:pt x="167426" y="197988"/>
                </a:moveTo>
                <a:cubicBezTo>
                  <a:pt x="171719" y="167937"/>
                  <a:pt x="189904" y="136634"/>
                  <a:pt x="180305" y="107836"/>
                </a:cubicBezTo>
                <a:cubicBezTo>
                  <a:pt x="164390" y="60093"/>
                  <a:pt x="76815" y="99404"/>
                  <a:pt x="167426" y="69200"/>
                </a:cubicBezTo>
                <a:cubicBezTo>
                  <a:pt x="180305" y="60614"/>
                  <a:pt x="192218" y="50364"/>
                  <a:pt x="206062" y="43442"/>
                </a:cubicBezTo>
                <a:cubicBezTo>
                  <a:pt x="256013" y="18466"/>
                  <a:pt x="297232" y="38068"/>
                  <a:pt x="154547" y="17684"/>
                </a:cubicBezTo>
                <a:cubicBezTo>
                  <a:pt x="111617" y="26270"/>
                  <a:pt x="20328" y="0"/>
                  <a:pt x="25758" y="43442"/>
                </a:cubicBezTo>
                <a:cubicBezTo>
                  <a:pt x="30051" y="77786"/>
                  <a:pt x="8048" y="130279"/>
                  <a:pt x="38637" y="146473"/>
                </a:cubicBezTo>
                <a:cubicBezTo>
                  <a:pt x="99460" y="178674"/>
                  <a:pt x="176012" y="155059"/>
                  <a:pt x="244699" y="159352"/>
                </a:cubicBezTo>
                <a:cubicBezTo>
                  <a:pt x="227527" y="163645"/>
                  <a:pt x="210706" y="169728"/>
                  <a:pt x="193184" y="172231"/>
                </a:cubicBezTo>
                <a:cubicBezTo>
                  <a:pt x="63695" y="190730"/>
                  <a:pt x="19435" y="170124"/>
                  <a:pt x="103031" y="197988"/>
                </a:cubicBezTo>
                <a:cubicBezTo>
                  <a:pt x="115910" y="206574"/>
                  <a:pt x="126490" y="220710"/>
                  <a:pt x="141668" y="223746"/>
                </a:cubicBezTo>
                <a:cubicBezTo>
                  <a:pt x="234554" y="242323"/>
                  <a:pt x="341700" y="184291"/>
                  <a:pt x="283336" y="301019"/>
                </a:cubicBezTo>
                <a:cubicBezTo>
                  <a:pt x="275191" y="317310"/>
                  <a:pt x="257578" y="326777"/>
                  <a:pt x="244699" y="339656"/>
                </a:cubicBezTo>
                <a:cubicBezTo>
                  <a:pt x="223234" y="331070"/>
                  <a:pt x="192199" y="333722"/>
                  <a:pt x="180305" y="313898"/>
                </a:cubicBezTo>
                <a:cubicBezTo>
                  <a:pt x="162498" y="284219"/>
                  <a:pt x="197477" y="228039"/>
                  <a:pt x="167426" y="210867"/>
                </a:cubicBezTo>
                <a:cubicBezTo>
                  <a:pt x="118970" y="183178"/>
                  <a:pt x="55809" y="210867"/>
                  <a:pt x="0" y="210867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eta para a direita 13"/>
          <p:cNvSpPr/>
          <p:nvPr/>
        </p:nvSpPr>
        <p:spPr>
          <a:xfrm rot="2375489">
            <a:off x="6240306" y="3492441"/>
            <a:ext cx="504056" cy="21947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accent3"/>
              </a:solidFill>
            </a:endParaRPr>
          </a:p>
        </p:txBody>
      </p:sp>
      <p:sp>
        <p:nvSpPr>
          <p:cNvPr id="15" name="Seta para a direita 14"/>
          <p:cNvSpPr/>
          <p:nvPr/>
        </p:nvSpPr>
        <p:spPr>
          <a:xfrm rot="1674222">
            <a:off x="2415735" y="4102187"/>
            <a:ext cx="745193" cy="24691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56 -0.33511 L -0.21562 -0.33511 L -0.21562 -0.28723 L -0.17968 -0.28723 L -0.17968 -0.23936 L -0.14375 -0.23936 L -0.14375 -0.19149 L -0.10781 -0.19149 L -0.10781 -0.14362 L -0.07187 -0.14362 L -0.07187 -0.09574 L -0.03593 -0.09574 L -0.03593 -0.04787 L -3.88889E-6 -0.04787 L -3.88889E-6 3.05273E-7 " pathEditMode="relative" rAng="0" ptsTypes="FFFFFFFFFFFFFFF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56 -0.33541 L -0.21562 -0.33541 L -0.21562 -0.2875 L -0.17968 -0.2875 L -0.17968 -0.23958 L -0.14375 -0.23958 L -0.14375 -0.19166 L -0.10781 -0.19166 L -0.10781 -0.14375 L -0.07187 -0.14375 L -0.07187 -0.09583 L -0.03593 -0.09583 L -0.03593 -0.04791 L -3.88889E-6 -0.04791 L -3.88889E-6 -1.85185E-6 " pathEditMode="relative" rAng="0" ptsTypes="FFFFFFFFFFFFFFF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564904"/>
            <a:ext cx="6768752" cy="371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 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7624" y="1412776"/>
            <a:ext cx="7406640" cy="1080120"/>
          </a:xfrm>
        </p:spPr>
        <p:txBody>
          <a:bodyPr>
            <a:normAutofit/>
          </a:bodyPr>
          <a:lstStyle/>
          <a:p>
            <a:pPr marL="541782" indent="-514350"/>
            <a:r>
              <a:rPr lang="pt-PT" dirty="0" smtClean="0"/>
              <a:t>A parte inferior do cheque – frente e verso – não deve ser escrita ou carimbada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smtClean="0"/>
              <a:t>ENA - Escola de Negócios e Administração</a:t>
            </a:r>
            <a:endParaRPr lang="pt-PT" dirty="0"/>
          </a:p>
        </p:txBody>
      </p:sp>
      <p:sp>
        <p:nvSpPr>
          <p:cNvPr id="7" name="Seta para a direita 6"/>
          <p:cNvSpPr/>
          <p:nvPr/>
        </p:nvSpPr>
        <p:spPr>
          <a:xfrm>
            <a:off x="1619672" y="5661248"/>
            <a:ext cx="864096" cy="432048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rgbClr val="FF0000"/>
              </a:solidFill>
            </a:endParaRPr>
          </a:p>
        </p:txBody>
      </p:sp>
      <p:sp>
        <p:nvSpPr>
          <p:cNvPr id="11" name="Seta para a direita 10"/>
          <p:cNvSpPr/>
          <p:nvPr/>
        </p:nvSpPr>
        <p:spPr>
          <a:xfrm rot="16200000">
            <a:off x="7220198" y="6181402"/>
            <a:ext cx="658651" cy="33842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2" name="CaixaDeTexto 11"/>
          <p:cNvSpPr txBox="1"/>
          <p:nvPr/>
        </p:nvSpPr>
        <p:spPr>
          <a:xfrm>
            <a:off x="2411760" y="5733256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dirty="0" smtClean="0"/>
              <a:t>Não pode</a:t>
            </a:r>
            <a:endParaRPr lang="pt-PT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661248"/>
            <a:ext cx="429144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564904"/>
            <a:ext cx="6912768" cy="371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31640" y="359898"/>
            <a:ext cx="7488832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484784"/>
            <a:ext cx="7406640" cy="1440160"/>
          </a:xfrm>
        </p:spPr>
        <p:txBody>
          <a:bodyPr>
            <a:normAutofit/>
          </a:bodyPr>
          <a:lstStyle/>
          <a:p>
            <a:pPr marL="541782" indent="-514350"/>
            <a:r>
              <a:rPr lang="pt-PT" dirty="0" smtClean="0"/>
              <a:t>      O local de emissão e assinatura não devem ultrapassar o espaço reservado para o efeito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7" name="Seta para a direita 6"/>
          <p:cNvSpPr/>
          <p:nvPr/>
        </p:nvSpPr>
        <p:spPr>
          <a:xfrm>
            <a:off x="1403648" y="4005064"/>
            <a:ext cx="762384" cy="288032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Seta para a direita 7"/>
          <p:cNvSpPr/>
          <p:nvPr/>
        </p:nvSpPr>
        <p:spPr>
          <a:xfrm rot="10800000">
            <a:off x="8172400" y="3861048"/>
            <a:ext cx="762384" cy="216024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2267744" y="3861049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dirty="0" smtClean="0">
                <a:latin typeface="Blackadder ITC" pitchFamily="82" charset="0"/>
              </a:rPr>
              <a:t>Alberto Pinto Sousa</a:t>
            </a:r>
            <a:endParaRPr lang="pt-PT" sz="3600" dirty="0">
              <a:latin typeface="Blackadder ITC" pitchFamily="8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588224" y="3717032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Blackadder ITC" pitchFamily="82" charset="0"/>
              </a:rPr>
              <a:t>Porto</a:t>
            </a:r>
            <a:endParaRPr lang="pt-PT" sz="2800" dirty="0"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564904"/>
            <a:ext cx="6912768" cy="371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31640" y="359898"/>
            <a:ext cx="7488832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196752"/>
            <a:ext cx="7406640" cy="1440160"/>
          </a:xfrm>
        </p:spPr>
        <p:txBody>
          <a:bodyPr>
            <a:normAutofit fontScale="92500"/>
          </a:bodyPr>
          <a:lstStyle/>
          <a:p>
            <a:pPr marL="541782" indent="-514350"/>
            <a:r>
              <a:rPr lang="pt-PT" dirty="0" smtClean="0"/>
              <a:t>      O valor em numerário e a data de emissão devem obedecer ao caseado e ser expressos unicamente em algarismos, um por quadricula, sem as ultrapassar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9" name="Seta para a direita 8"/>
          <p:cNvSpPr/>
          <p:nvPr/>
        </p:nvSpPr>
        <p:spPr>
          <a:xfrm rot="10800000">
            <a:off x="8316416" y="4221088"/>
            <a:ext cx="648072" cy="216024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CaixaDeTexto 12"/>
          <p:cNvSpPr txBox="1"/>
          <p:nvPr/>
        </p:nvSpPr>
        <p:spPr>
          <a:xfrm>
            <a:off x="6300192" y="41490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2  0  1  1</a:t>
            </a:r>
            <a:endParaRPr lang="pt-PT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7308304" y="414908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0  3   </a:t>
            </a:r>
            <a:endParaRPr lang="pt-PT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7812360" y="414908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2  1</a:t>
            </a:r>
            <a:endParaRPr lang="pt-PT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7092280" y="350100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1  0  0  0  0</a:t>
            </a:r>
            <a:endParaRPr lang="pt-PT" dirty="0"/>
          </a:p>
        </p:txBody>
      </p:sp>
      <p:cxnSp>
        <p:nvCxnSpPr>
          <p:cNvPr id="19" name="Conexão recta 18"/>
          <p:cNvCxnSpPr/>
          <p:nvPr/>
        </p:nvCxnSpPr>
        <p:spPr>
          <a:xfrm>
            <a:off x="5868144" y="3645024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Seta para a direita 14"/>
          <p:cNvSpPr/>
          <p:nvPr/>
        </p:nvSpPr>
        <p:spPr>
          <a:xfrm rot="10800000">
            <a:off x="8316416" y="3573016"/>
            <a:ext cx="648072" cy="216024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564904"/>
            <a:ext cx="6912768" cy="371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548822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 Preenchimento do cheque 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1340768"/>
            <a:ext cx="7406640" cy="1008112"/>
          </a:xfrm>
        </p:spPr>
        <p:txBody>
          <a:bodyPr>
            <a:normAutofit/>
          </a:bodyPr>
          <a:lstStyle/>
          <a:p>
            <a:pPr marL="541782" indent="-514350"/>
            <a:r>
              <a:rPr lang="pt-PT" dirty="0" smtClean="0"/>
              <a:t>  O valor indicado por extenso terá de coincidir com a valor expresso em algarismos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sp>
        <p:nvSpPr>
          <p:cNvPr id="9" name="Seta para a direita 8"/>
          <p:cNvSpPr/>
          <p:nvPr/>
        </p:nvSpPr>
        <p:spPr>
          <a:xfrm rot="20675584">
            <a:off x="2395952" y="4944675"/>
            <a:ext cx="599493" cy="229216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Seta para a direita 9"/>
          <p:cNvSpPr/>
          <p:nvPr/>
        </p:nvSpPr>
        <p:spPr>
          <a:xfrm>
            <a:off x="5292080" y="3501008"/>
            <a:ext cx="546360" cy="216024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2" name="CaixaDeTexto 11"/>
          <p:cNvSpPr txBox="1"/>
          <p:nvPr/>
        </p:nvSpPr>
        <p:spPr>
          <a:xfrm>
            <a:off x="7092280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1  0  0  0  0</a:t>
            </a:r>
            <a:endParaRPr lang="pt-PT" dirty="0"/>
          </a:p>
        </p:txBody>
      </p:sp>
      <p:cxnSp>
        <p:nvCxnSpPr>
          <p:cNvPr id="14" name="Conexão recta 13"/>
          <p:cNvCxnSpPr/>
          <p:nvPr/>
        </p:nvCxnSpPr>
        <p:spPr>
          <a:xfrm rot="10800000">
            <a:off x="5868144" y="3645024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CaixaDeTexto 14"/>
          <p:cNvSpPr txBox="1"/>
          <p:nvPr/>
        </p:nvSpPr>
        <p:spPr>
          <a:xfrm>
            <a:off x="2915816" y="458112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>
                <a:latin typeface="Blackadder ITC" pitchFamily="82" charset="0"/>
              </a:rPr>
              <a:t>Cem euros</a:t>
            </a:r>
            <a:endParaRPr lang="pt-PT" sz="3200" dirty="0">
              <a:latin typeface="Blackadder ITC" pitchFamily="82" charset="0"/>
            </a:endParaRPr>
          </a:p>
        </p:txBody>
      </p:sp>
      <p:cxnSp>
        <p:nvCxnSpPr>
          <p:cNvPr id="17" name="Conexão recta 16"/>
          <p:cNvCxnSpPr>
            <a:stCxn id="15" idx="3"/>
          </p:cNvCxnSpPr>
          <p:nvPr/>
        </p:nvCxnSpPr>
        <p:spPr>
          <a:xfrm flipV="1">
            <a:off x="4572000" y="4869160"/>
            <a:ext cx="3528392" cy="43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692838"/>
          </a:xfrm>
        </p:spPr>
        <p:txBody>
          <a:bodyPr>
            <a:normAutofit/>
          </a:bodyPr>
          <a:lstStyle/>
          <a:p>
            <a:pPr algn="ctr"/>
            <a:r>
              <a:rPr lang="pt-PT" sz="2800" dirty="0" smtClean="0">
                <a:solidFill>
                  <a:schemeClr val="accent3"/>
                </a:solidFill>
              </a:rPr>
              <a:t>Exemplo de cheque devidamente preenchido</a:t>
            </a:r>
            <a:endParaRPr lang="pt-PT" sz="2800" dirty="0">
              <a:solidFill>
                <a:schemeClr val="accent3"/>
              </a:solidFill>
            </a:endParaRP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88840"/>
            <a:ext cx="76328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9632" y="359898"/>
            <a:ext cx="7579568" cy="3573158"/>
          </a:xfrm>
        </p:spPr>
        <p:txBody>
          <a:bodyPr>
            <a:normAutofit/>
          </a:bodyPr>
          <a:lstStyle/>
          <a:p>
            <a:pPr algn="ctr"/>
            <a:r>
              <a:rPr lang="pt-PT" sz="8000" dirty="0" smtClean="0">
                <a:solidFill>
                  <a:schemeClr val="accent3"/>
                </a:solidFill>
              </a:rPr>
              <a:t>FIM</a:t>
            </a:r>
            <a:endParaRPr lang="pt-PT" sz="8000" dirty="0">
              <a:solidFill>
                <a:schemeClr val="accent3"/>
              </a:solidFill>
            </a:endParaRP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998240" y="6305550"/>
            <a:ext cx="2133600" cy="476250"/>
          </a:xfrm>
        </p:spPr>
        <p:txBody>
          <a:bodyPr/>
          <a:lstStyle/>
          <a:p>
            <a:pPr algn="l"/>
            <a:fld id="{EF45E2BA-C0A9-4082-BF73-08A0A0E8ABD2}" type="datetime1">
              <a:rPr lang="pt-PT" smtClean="0"/>
              <a:pPr algn="l"/>
              <a:t>19-03-2011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ENA - Escola de Negócios e Administração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806</TotalTime>
  <Words>557</Words>
  <Application>Microsoft Office PowerPoint</Application>
  <PresentationFormat>Apresentação no Ecrã (4:3)</PresentationFormat>
  <Paragraphs>109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19" baseType="lpstr">
      <vt:lpstr>Solstício</vt:lpstr>
      <vt:lpstr>Diapositivo 1</vt:lpstr>
      <vt:lpstr>Objectivos </vt:lpstr>
      <vt:lpstr>Conceito de cheque </vt:lpstr>
      <vt:lpstr>Regras básicas do cheque</vt:lpstr>
      <vt:lpstr>Regras básicas do cheque</vt:lpstr>
      <vt:lpstr>Modalidades de emissão de cheques</vt:lpstr>
      <vt:lpstr>Modalidades de emissão de cheques</vt:lpstr>
      <vt:lpstr>Modalidades de emissão de cheques</vt:lpstr>
      <vt:lpstr>Modalidades de emissão de cheques</vt:lpstr>
      <vt:lpstr>Modalidades de emissão de cheques</vt:lpstr>
      <vt:lpstr> Preenchimento do cheque </vt:lpstr>
      <vt:lpstr> Preenchimento do cheque </vt:lpstr>
      <vt:lpstr> Preenchimento do cheque </vt:lpstr>
      <vt:lpstr>Preenchimento do cheque </vt:lpstr>
      <vt:lpstr>Preenchimento do cheque </vt:lpstr>
      <vt:lpstr> Preenchimento do cheque </vt:lpstr>
      <vt:lpstr>Exemplo de cheque devidamente preenchido</vt:lpstr>
      <vt:lpstr>FIM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preencher um cheque</dc:title>
  <dc:creator>Toshiba</dc:creator>
  <cp:lastModifiedBy>Toshiba</cp:lastModifiedBy>
  <cp:revision>145</cp:revision>
  <dcterms:created xsi:type="dcterms:W3CDTF">2011-03-07T19:43:47Z</dcterms:created>
  <dcterms:modified xsi:type="dcterms:W3CDTF">2011-03-19T20:22:19Z</dcterms:modified>
</cp:coreProperties>
</file>