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57" r:id="rId3"/>
    <p:sldId id="270" r:id="rId4"/>
    <p:sldId id="271" r:id="rId5"/>
    <p:sldId id="272" r:id="rId6"/>
    <p:sldId id="275" r:id="rId7"/>
    <p:sldId id="274" r:id="rId8"/>
    <p:sldId id="276" r:id="rId9"/>
    <p:sldId id="277" r:id="rId10"/>
    <p:sldId id="278" r:id="rId11"/>
    <p:sldId id="279" r:id="rId12"/>
    <p:sldId id="280" r:id="rId13"/>
    <p:sldId id="281" r:id="rId14"/>
    <p:sldId id="282" r:id="rId15"/>
    <p:sldId id="283" r:id="rId16"/>
    <p:sldId id="284" r:id="rId17"/>
    <p:sldId id="285" r:id="rId18"/>
    <p:sldId id="269" r:id="rId19"/>
    <p:sldId id="264" r:id="rId20"/>
    <p:sldId id="263" r:id="rId21"/>
    <p:sldId id="265" r:id="rId22"/>
    <p:sldId id="258" r:id="rId23"/>
    <p:sldId id="266" r:id="rId24"/>
    <p:sldId id="259" r:id="rId25"/>
    <p:sldId id="267" r:id="rId26"/>
    <p:sldId id="260" r:id="rId27"/>
    <p:sldId id="261" r:id="rId28"/>
    <p:sldId id="268" r:id="rId29"/>
    <p:sldId id="262" r:id="rId30"/>
  </p:sldIdLst>
  <p:sldSz cx="9144000" cy="6858000" type="screen4x3"/>
  <p:notesSz cx="6858000" cy="9144000"/>
  <p:defaultTextStyle>
    <a:defPPr>
      <a:defRPr lang="pt-PT"/>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7" d="100"/>
          <a:sy n="107" d="100"/>
        </p:scale>
        <p:origin x="-90"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pt-PT"/>
          </a:p>
        </p:txBody>
      </p:sp>
      <p:sp>
        <p:nvSpPr>
          <p:cNvPr id="3" name="Marcador de Posição d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AB61D98-D246-4E25-9338-D398343BCBB6}" type="datetimeFigureOut">
              <a:rPr lang="pt-PT"/>
              <a:pPr>
                <a:defRPr/>
              </a:pPr>
              <a:t>02-05-2014</a:t>
            </a:fld>
            <a:endParaRPr lang="pt-PT"/>
          </a:p>
        </p:txBody>
      </p:sp>
      <p:sp>
        <p:nvSpPr>
          <p:cNvPr id="4" name="Marcador de Posição da Imagem do Diapositivo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PT" noProof="0"/>
          </a:p>
        </p:txBody>
      </p:sp>
      <p:sp>
        <p:nvSpPr>
          <p:cNvPr id="5" name="Marcador de Posição de Nota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PT" noProof="0" smtClean="0"/>
              <a:t>Clique para editar os estilos</a:t>
            </a:r>
          </a:p>
          <a:p>
            <a:pPr lvl="1"/>
            <a:r>
              <a:rPr lang="pt-PT" noProof="0" smtClean="0"/>
              <a:t>Segundo nível</a:t>
            </a:r>
          </a:p>
          <a:p>
            <a:pPr lvl="2"/>
            <a:r>
              <a:rPr lang="pt-PT" noProof="0" smtClean="0"/>
              <a:t>Terceiro nível</a:t>
            </a:r>
          </a:p>
          <a:p>
            <a:pPr lvl="3"/>
            <a:r>
              <a:rPr lang="pt-PT" noProof="0" smtClean="0"/>
              <a:t>Quarto nível</a:t>
            </a:r>
          </a:p>
          <a:p>
            <a:pPr lvl="4"/>
            <a:r>
              <a:rPr lang="pt-PT" noProof="0" smtClean="0"/>
              <a:t>Quinto nível</a:t>
            </a:r>
            <a:endParaRPr lang="pt-PT" noProof="0"/>
          </a:p>
        </p:txBody>
      </p:sp>
      <p:sp>
        <p:nvSpPr>
          <p:cNvPr id="6" name="Marcador de Posição do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pt-PT"/>
          </a:p>
        </p:txBody>
      </p:sp>
      <p:sp>
        <p:nvSpPr>
          <p:cNvPr id="7" name="Marcador de Posição do Número do Diapositivo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A45077F9-A106-4B87-88B7-904FDA4E98F7}" type="slidenum">
              <a:rPr lang="pt-PT"/>
              <a:pPr>
                <a:defRPr/>
              </a:pPr>
              <a:t>‹#›</a:t>
            </a:fld>
            <a:endParaRPr lang="pt-PT"/>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PT" smtClean="0"/>
              <a:t>Clique para editar o estilo</a:t>
            </a:r>
            <a:endParaRPr lang="pt-PT"/>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PT" smtClean="0"/>
              <a:t>Faça clique para editar o estilo</a:t>
            </a:r>
            <a:endParaRPr lang="pt-PT"/>
          </a:p>
        </p:txBody>
      </p:sp>
      <p:sp>
        <p:nvSpPr>
          <p:cNvPr id="4" name="Marcador de Posição da Data 3"/>
          <p:cNvSpPr>
            <a:spLocks noGrp="1"/>
          </p:cNvSpPr>
          <p:nvPr>
            <p:ph type="dt" sz="half" idx="10"/>
          </p:nvPr>
        </p:nvSpPr>
        <p:spPr/>
        <p:txBody>
          <a:bodyPr/>
          <a:lstStyle>
            <a:lvl1pPr>
              <a:defRPr/>
            </a:lvl1pPr>
          </a:lstStyle>
          <a:p>
            <a:pPr>
              <a:defRPr/>
            </a:pPr>
            <a:fld id="{3871029D-FF32-40FD-BD33-99E2C21BAE1E}" type="datetime1">
              <a:rPr lang="pt-PT"/>
              <a:pPr>
                <a:defRPr/>
              </a:pPr>
              <a:t>02-05-2014</a:t>
            </a:fld>
            <a:endParaRPr lang="pt-PT"/>
          </a:p>
        </p:txBody>
      </p:sp>
      <p:sp>
        <p:nvSpPr>
          <p:cNvPr id="5" name="Marcador de Posição do Rodapé 4"/>
          <p:cNvSpPr>
            <a:spLocks noGrp="1"/>
          </p:cNvSpPr>
          <p:nvPr>
            <p:ph type="ftr" sz="quarter" idx="11"/>
          </p:nvPr>
        </p:nvSpPr>
        <p:spPr/>
        <p:txBody>
          <a:bodyPr/>
          <a:lstStyle>
            <a:lvl1pPr>
              <a:defRPr/>
            </a:lvl1pPr>
          </a:lstStyle>
          <a:p>
            <a:pPr>
              <a:defRPr/>
            </a:pPr>
            <a:endParaRPr lang="pt-PT"/>
          </a:p>
        </p:txBody>
      </p:sp>
      <p:sp>
        <p:nvSpPr>
          <p:cNvPr id="6" name="Marcador de Posição do Número do Diapositivo 5"/>
          <p:cNvSpPr>
            <a:spLocks noGrp="1"/>
          </p:cNvSpPr>
          <p:nvPr>
            <p:ph type="sldNum" sz="quarter" idx="12"/>
          </p:nvPr>
        </p:nvSpPr>
        <p:spPr/>
        <p:txBody>
          <a:bodyPr/>
          <a:lstStyle>
            <a:lvl1pPr>
              <a:defRPr/>
            </a:lvl1pPr>
          </a:lstStyle>
          <a:p>
            <a:pPr>
              <a:defRPr/>
            </a:pPr>
            <a:fld id="{E47BE2B8-254D-4941-8FAC-C5FF031D8588}" type="slidenum">
              <a:rPr lang="pt-PT"/>
              <a:pPr>
                <a:defRPr/>
              </a:pPr>
              <a:t>‹#›</a:t>
            </a:fld>
            <a:endParaRPr lang="pt-P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idx="1"/>
          </p:nvPr>
        </p:nvSpPr>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pPr>
              <a:defRPr/>
            </a:pPr>
            <a:fld id="{2FF92694-17EC-44E1-B0B4-74B876AB2AD5}" type="datetime1">
              <a:rPr lang="pt-PT"/>
              <a:pPr>
                <a:defRPr/>
              </a:pPr>
              <a:t>02-05-2014</a:t>
            </a:fld>
            <a:endParaRPr lang="pt-PT"/>
          </a:p>
        </p:txBody>
      </p:sp>
      <p:sp>
        <p:nvSpPr>
          <p:cNvPr id="5" name="Marcador de Posição do Rodapé 4"/>
          <p:cNvSpPr>
            <a:spLocks noGrp="1"/>
          </p:cNvSpPr>
          <p:nvPr>
            <p:ph type="ftr" sz="quarter" idx="11"/>
          </p:nvPr>
        </p:nvSpPr>
        <p:spPr/>
        <p:txBody>
          <a:bodyPr/>
          <a:lstStyle>
            <a:lvl1pPr>
              <a:defRPr/>
            </a:lvl1pPr>
          </a:lstStyle>
          <a:p>
            <a:pPr>
              <a:defRPr/>
            </a:pPr>
            <a:endParaRPr lang="pt-PT"/>
          </a:p>
        </p:txBody>
      </p:sp>
      <p:sp>
        <p:nvSpPr>
          <p:cNvPr id="6" name="Marcador de Posição do Número do Diapositivo 5"/>
          <p:cNvSpPr>
            <a:spLocks noGrp="1"/>
          </p:cNvSpPr>
          <p:nvPr>
            <p:ph type="sldNum" sz="quarter" idx="12"/>
          </p:nvPr>
        </p:nvSpPr>
        <p:spPr/>
        <p:txBody>
          <a:bodyPr/>
          <a:lstStyle>
            <a:lvl1pPr>
              <a:defRPr/>
            </a:lvl1pPr>
          </a:lstStyle>
          <a:p>
            <a:pPr>
              <a:defRPr/>
            </a:pPr>
            <a:fld id="{23AF4E6F-4122-4AD5-ACB5-27DD83F8E7A2}" type="slidenum">
              <a:rPr lang="pt-PT"/>
              <a:pPr>
                <a:defRPr/>
              </a:pPr>
              <a:t>‹#›</a:t>
            </a:fld>
            <a:endParaRPr lang="pt-P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PT" smtClean="0"/>
              <a:t>Clique para editar o estilo</a:t>
            </a:r>
            <a:endParaRPr lang="pt-PT"/>
          </a:p>
        </p:txBody>
      </p:sp>
      <p:sp>
        <p:nvSpPr>
          <p:cNvPr id="3" name="Marcador de Posição do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PT" smtClean="0"/>
              <a:t>Clique para editar os estilos</a:t>
            </a:r>
          </a:p>
        </p:txBody>
      </p:sp>
      <p:sp>
        <p:nvSpPr>
          <p:cNvPr id="4" name="Marcador de Posição da Data 3"/>
          <p:cNvSpPr>
            <a:spLocks noGrp="1"/>
          </p:cNvSpPr>
          <p:nvPr>
            <p:ph type="dt" sz="half" idx="10"/>
          </p:nvPr>
        </p:nvSpPr>
        <p:spPr/>
        <p:txBody>
          <a:bodyPr/>
          <a:lstStyle>
            <a:lvl1pPr>
              <a:defRPr/>
            </a:lvl1pPr>
          </a:lstStyle>
          <a:p>
            <a:pPr>
              <a:defRPr/>
            </a:pPr>
            <a:fld id="{FD59766E-2262-4C1E-A095-822F2353F959}" type="datetime1">
              <a:rPr lang="pt-PT"/>
              <a:pPr>
                <a:defRPr/>
              </a:pPr>
              <a:t>02-05-2014</a:t>
            </a:fld>
            <a:endParaRPr lang="pt-PT"/>
          </a:p>
        </p:txBody>
      </p:sp>
      <p:sp>
        <p:nvSpPr>
          <p:cNvPr id="5" name="Marcador de Posição do Rodapé 4"/>
          <p:cNvSpPr>
            <a:spLocks noGrp="1"/>
          </p:cNvSpPr>
          <p:nvPr>
            <p:ph type="ftr" sz="quarter" idx="11"/>
          </p:nvPr>
        </p:nvSpPr>
        <p:spPr/>
        <p:txBody>
          <a:bodyPr/>
          <a:lstStyle>
            <a:lvl1pPr>
              <a:defRPr/>
            </a:lvl1pPr>
          </a:lstStyle>
          <a:p>
            <a:pPr>
              <a:defRPr/>
            </a:pPr>
            <a:endParaRPr lang="pt-PT"/>
          </a:p>
        </p:txBody>
      </p:sp>
      <p:sp>
        <p:nvSpPr>
          <p:cNvPr id="6" name="Marcador de Posição do Número do Diapositivo 5"/>
          <p:cNvSpPr>
            <a:spLocks noGrp="1"/>
          </p:cNvSpPr>
          <p:nvPr>
            <p:ph type="sldNum" sz="quarter" idx="12"/>
          </p:nvPr>
        </p:nvSpPr>
        <p:spPr/>
        <p:txBody>
          <a:bodyPr/>
          <a:lstStyle>
            <a:lvl1pPr>
              <a:defRPr/>
            </a:lvl1pPr>
          </a:lstStyle>
          <a:p>
            <a:pPr>
              <a:defRPr/>
            </a:pPr>
            <a:fld id="{C6AFA1F6-2D6B-4B11-885A-536FB511D206}" type="slidenum">
              <a:rPr lang="pt-PT"/>
              <a:pPr>
                <a:defRPr/>
              </a:pPr>
              <a:t>‹#›</a:t>
            </a:fld>
            <a:endParaRPr lang="pt-P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e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a Data 3"/>
          <p:cNvSpPr>
            <a:spLocks noGrp="1"/>
          </p:cNvSpPr>
          <p:nvPr>
            <p:ph type="dt" sz="half" idx="10"/>
          </p:nvPr>
        </p:nvSpPr>
        <p:spPr/>
        <p:txBody>
          <a:bodyPr/>
          <a:lstStyle>
            <a:lvl1pPr>
              <a:defRPr/>
            </a:lvl1pPr>
          </a:lstStyle>
          <a:p>
            <a:pPr>
              <a:defRPr/>
            </a:pPr>
            <a:fld id="{2936C677-6E20-4080-9225-6E17A84BA764}" type="datetime1">
              <a:rPr lang="pt-PT"/>
              <a:pPr>
                <a:defRPr/>
              </a:pPr>
              <a:t>02-05-2014</a:t>
            </a:fld>
            <a:endParaRPr lang="pt-PT"/>
          </a:p>
        </p:txBody>
      </p:sp>
      <p:sp>
        <p:nvSpPr>
          <p:cNvPr id="6" name="Marcador de Posição do Rodapé 4"/>
          <p:cNvSpPr>
            <a:spLocks noGrp="1"/>
          </p:cNvSpPr>
          <p:nvPr>
            <p:ph type="ftr" sz="quarter" idx="11"/>
          </p:nvPr>
        </p:nvSpPr>
        <p:spPr/>
        <p:txBody>
          <a:bodyPr/>
          <a:lstStyle>
            <a:lvl1pPr>
              <a:defRPr/>
            </a:lvl1pPr>
          </a:lstStyle>
          <a:p>
            <a:pPr>
              <a:defRPr/>
            </a:pPr>
            <a:endParaRPr lang="pt-PT"/>
          </a:p>
        </p:txBody>
      </p:sp>
      <p:sp>
        <p:nvSpPr>
          <p:cNvPr id="7" name="Marcador de Posição do Número do Diapositivo 5"/>
          <p:cNvSpPr>
            <a:spLocks noGrp="1"/>
          </p:cNvSpPr>
          <p:nvPr>
            <p:ph type="sldNum" sz="quarter" idx="12"/>
          </p:nvPr>
        </p:nvSpPr>
        <p:spPr/>
        <p:txBody>
          <a:bodyPr/>
          <a:lstStyle>
            <a:lvl1pPr>
              <a:defRPr/>
            </a:lvl1pPr>
          </a:lstStyle>
          <a:p>
            <a:pPr>
              <a:defRPr/>
            </a:pPr>
            <a:fld id="{7E724776-CA44-4849-97FE-EEE1B56C8337}" type="slidenum">
              <a:rPr lang="pt-PT"/>
              <a:pPr>
                <a:defRPr/>
              </a:pPr>
              <a:t>‹#›</a:t>
            </a:fld>
            <a:endParaRPr lang="pt-P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PT" smtClean="0"/>
              <a:t>Clique para editar o estilo</a:t>
            </a:r>
            <a:endParaRPr lang="pt-PT"/>
          </a:p>
        </p:txBody>
      </p:sp>
      <p:sp>
        <p:nvSpPr>
          <p:cNvPr id="3" name="Marcador de Posição do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4" name="Marcador de Posição de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o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6" name="Marcador de Posição de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7" name="Marcador de Posição da Data 3"/>
          <p:cNvSpPr>
            <a:spLocks noGrp="1"/>
          </p:cNvSpPr>
          <p:nvPr>
            <p:ph type="dt" sz="half" idx="10"/>
          </p:nvPr>
        </p:nvSpPr>
        <p:spPr/>
        <p:txBody>
          <a:bodyPr/>
          <a:lstStyle>
            <a:lvl1pPr>
              <a:defRPr/>
            </a:lvl1pPr>
          </a:lstStyle>
          <a:p>
            <a:pPr>
              <a:defRPr/>
            </a:pPr>
            <a:fld id="{3352BF12-D87E-4B26-88A3-AD03809944C1}" type="datetime1">
              <a:rPr lang="pt-PT"/>
              <a:pPr>
                <a:defRPr/>
              </a:pPr>
              <a:t>02-05-2014</a:t>
            </a:fld>
            <a:endParaRPr lang="pt-PT"/>
          </a:p>
        </p:txBody>
      </p:sp>
      <p:sp>
        <p:nvSpPr>
          <p:cNvPr id="8" name="Marcador de Posição do Rodapé 4"/>
          <p:cNvSpPr>
            <a:spLocks noGrp="1"/>
          </p:cNvSpPr>
          <p:nvPr>
            <p:ph type="ftr" sz="quarter" idx="11"/>
          </p:nvPr>
        </p:nvSpPr>
        <p:spPr/>
        <p:txBody>
          <a:bodyPr/>
          <a:lstStyle>
            <a:lvl1pPr>
              <a:defRPr/>
            </a:lvl1pPr>
          </a:lstStyle>
          <a:p>
            <a:pPr>
              <a:defRPr/>
            </a:pPr>
            <a:endParaRPr lang="pt-PT"/>
          </a:p>
        </p:txBody>
      </p:sp>
      <p:sp>
        <p:nvSpPr>
          <p:cNvPr id="9" name="Marcador de Posição do Número do Diapositivo 5"/>
          <p:cNvSpPr>
            <a:spLocks noGrp="1"/>
          </p:cNvSpPr>
          <p:nvPr>
            <p:ph type="sldNum" sz="quarter" idx="12"/>
          </p:nvPr>
        </p:nvSpPr>
        <p:spPr/>
        <p:txBody>
          <a:bodyPr/>
          <a:lstStyle>
            <a:lvl1pPr>
              <a:defRPr/>
            </a:lvl1pPr>
          </a:lstStyle>
          <a:p>
            <a:pPr>
              <a:defRPr/>
            </a:pPr>
            <a:fld id="{C1089F27-4575-4602-8EA2-6304F3BB1F8E}" type="slidenum">
              <a:rPr lang="pt-PT"/>
              <a:pPr>
                <a:defRPr/>
              </a:pPr>
              <a:t>‹#›</a:t>
            </a:fld>
            <a:endParaRPr lang="pt-P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a Data 3"/>
          <p:cNvSpPr>
            <a:spLocks noGrp="1"/>
          </p:cNvSpPr>
          <p:nvPr>
            <p:ph type="dt" sz="half" idx="10"/>
          </p:nvPr>
        </p:nvSpPr>
        <p:spPr/>
        <p:txBody>
          <a:bodyPr/>
          <a:lstStyle>
            <a:lvl1pPr>
              <a:defRPr/>
            </a:lvl1pPr>
          </a:lstStyle>
          <a:p>
            <a:pPr>
              <a:defRPr/>
            </a:pPr>
            <a:fld id="{859B2C09-F37E-4641-8682-056DD9F8B82F}" type="datetime1">
              <a:rPr lang="pt-PT"/>
              <a:pPr>
                <a:defRPr/>
              </a:pPr>
              <a:t>02-05-2014</a:t>
            </a:fld>
            <a:endParaRPr lang="pt-PT"/>
          </a:p>
        </p:txBody>
      </p:sp>
      <p:sp>
        <p:nvSpPr>
          <p:cNvPr id="4" name="Marcador de Posição do Rodapé 4"/>
          <p:cNvSpPr>
            <a:spLocks noGrp="1"/>
          </p:cNvSpPr>
          <p:nvPr>
            <p:ph type="ftr" sz="quarter" idx="11"/>
          </p:nvPr>
        </p:nvSpPr>
        <p:spPr/>
        <p:txBody>
          <a:bodyPr/>
          <a:lstStyle>
            <a:lvl1pPr>
              <a:defRPr/>
            </a:lvl1pPr>
          </a:lstStyle>
          <a:p>
            <a:pPr>
              <a:defRPr/>
            </a:pPr>
            <a:endParaRPr lang="pt-PT"/>
          </a:p>
        </p:txBody>
      </p:sp>
      <p:sp>
        <p:nvSpPr>
          <p:cNvPr id="5" name="Marcador de Posição do Número do Diapositivo 5"/>
          <p:cNvSpPr>
            <a:spLocks noGrp="1"/>
          </p:cNvSpPr>
          <p:nvPr>
            <p:ph type="sldNum" sz="quarter" idx="12"/>
          </p:nvPr>
        </p:nvSpPr>
        <p:spPr/>
        <p:txBody>
          <a:bodyPr/>
          <a:lstStyle>
            <a:lvl1pPr>
              <a:defRPr/>
            </a:lvl1pPr>
          </a:lstStyle>
          <a:p>
            <a:pPr>
              <a:defRPr/>
            </a:pPr>
            <a:fld id="{455B0A03-4A65-44D0-A7B9-7AD36FBC60C0}" type="slidenum">
              <a:rPr lang="pt-PT"/>
              <a:pPr>
                <a:defRPr/>
              </a:pPr>
              <a:t>‹#›</a:t>
            </a:fld>
            <a:endParaRPr lang="pt-P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3"/>
          <p:cNvSpPr>
            <a:spLocks noGrp="1"/>
          </p:cNvSpPr>
          <p:nvPr>
            <p:ph type="dt" sz="half" idx="10"/>
          </p:nvPr>
        </p:nvSpPr>
        <p:spPr/>
        <p:txBody>
          <a:bodyPr/>
          <a:lstStyle>
            <a:lvl1pPr>
              <a:defRPr/>
            </a:lvl1pPr>
          </a:lstStyle>
          <a:p>
            <a:pPr>
              <a:defRPr/>
            </a:pPr>
            <a:fld id="{D4D91FC9-74FF-44C9-A17B-2DAE363D4E61}" type="datetime1">
              <a:rPr lang="pt-PT"/>
              <a:pPr>
                <a:defRPr/>
              </a:pPr>
              <a:t>02-05-2014</a:t>
            </a:fld>
            <a:endParaRPr lang="pt-PT"/>
          </a:p>
        </p:txBody>
      </p:sp>
      <p:sp>
        <p:nvSpPr>
          <p:cNvPr id="3" name="Marcador de Posição do Rodapé 4"/>
          <p:cNvSpPr>
            <a:spLocks noGrp="1"/>
          </p:cNvSpPr>
          <p:nvPr>
            <p:ph type="ftr" sz="quarter" idx="11"/>
          </p:nvPr>
        </p:nvSpPr>
        <p:spPr/>
        <p:txBody>
          <a:bodyPr/>
          <a:lstStyle>
            <a:lvl1pPr>
              <a:defRPr/>
            </a:lvl1pPr>
          </a:lstStyle>
          <a:p>
            <a:pPr>
              <a:defRPr/>
            </a:pPr>
            <a:endParaRPr lang="pt-PT"/>
          </a:p>
        </p:txBody>
      </p:sp>
      <p:sp>
        <p:nvSpPr>
          <p:cNvPr id="4" name="Marcador de Posição do Número do Diapositivo 5"/>
          <p:cNvSpPr>
            <a:spLocks noGrp="1"/>
          </p:cNvSpPr>
          <p:nvPr>
            <p:ph type="sldNum" sz="quarter" idx="12"/>
          </p:nvPr>
        </p:nvSpPr>
        <p:spPr/>
        <p:txBody>
          <a:bodyPr/>
          <a:lstStyle>
            <a:lvl1pPr>
              <a:defRPr/>
            </a:lvl1pPr>
          </a:lstStyle>
          <a:p>
            <a:pPr>
              <a:defRPr/>
            </a:pPr>
            <a:fld id="{DB603F70-051B-44AF-8763-436760D407C7}" type="slidenum">
              <a:rPr lang="pt-PT"/>
              <a:pPr>
                <a:defRPr/>
              </a:pPr>
              <a:t>‹#›</a:t>
            </a:fld>
            <a:endParaRPr lang="pt-P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PT" smtClean="0"/>
              <a:t>Clique para editar o estilo</a:t>
            </a:r>
            <a:endParaRPr lang="pt-PT"/>
          </a:p>
        </p:txBody>
      </p:sp>
      <p:sp>
        <p:nvSpPr>
          <p:cNvPr id="3" name="Marcador de Posição de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o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3"/>
          <p:cNvSpPr>
            <a:spLocks noGrp="1"/>
          </p:cNvSpPr>
          <p:nvPr>
            <p:ph type="dt" sz="half" idx="10"/>
          </p:nvPr>
        </p:nvSpPr>
        <p:spPr/>
        <p:txBody>
          <a:bodyPr/>
          <a:lstStyle>
            <a:lvl1pPr>
              <a:defRPr/>
            </a:lvl1pPr>
          </a:lstStyle>
          <a:p>
            <a:pPr>
              <a:defRPr/>
            </a:pPr>
            <a:fld id="{EC616B6F-B611-46CA-A66F-2BEF7B110EA8}" type="datetime1">
              <a:rPr lang="pt-PT"/>
              <a:pPr>
                <a:defRPr/>
              </a:pPr>
              <a:t>02-05-2014</a:t>
            </a:fld>
            <a:endParaRPr lang="pt-PT"/>
          </a:p>
        </p:txBody>
      </p:sp>
      <p:sp>
        <p:nvSpPr>
          <p:cNvPr id="6" name="Marcador de Posição do Rodapé 4"/>
          <p:cNvSpPr>
            <a:spLocks noGrp="1"/>
          </p:cNvSpPr>
          <p:nvPr>
            <p:ph type="ftr" sz="quarter" idx="11"/>
          </p:nvPr>
        </p:nvSpPr>
        <p:spPr/>
        <p:txBody>
          <a:bodyPr/>
          <a:lstStyle>
            <a:lvl1pPr>
              <a:defRPr/>
            </a:lvl1pPr>
          </a:lstStyle>
          <a:p>
            <a:pPr>
              <a:defRPr/>
            </a:pPr>
            <a:endParaRPr lang="pt-PT"/>
          </a:p>
        </p:txBody>
      </p:sp>
      <p:sp>
        <p:nvSpPr>
          <p:cNvPr id="7" name="Marcador de Posição do Número do Diapositivo 5"/>
          <p:cNvSpPr>
            <a:spLocks noGrp="1"/>
          </p:cNvSpPr>
          <p:nvPr>
            <p:ph type="sldNum" sz="quarter" idx="12"/>
          </p:nvPr>
        </p:nvSpPr>
        <p:spPr/>
        <p:txBody>
          <a:bodyPr/>
          <a:lstStyle>
            <a:lvl1pPr>
              <a:defRPr/>
            </a:lvl1pPr>
          </a:lstStyle>
          <a:p>
            <a:pPr>
              <a:defRPr/>
            </a:pPr>
            <a:fld id="{3C174D08-ADDB-4A7B-891D-C0D911EF0DC5}" type="slidenum">
              <a:rPr lang="pt-PT"/>
              <a:pPr>
                <a:defRPr/>
              </a:pPr>
              <a:t>‹#›</a:t>
            </a:fld>
            <a:endParaRPr lang="pt-P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PT" smtClean="0"/>
              <a:t>Clique para editar o estilo</a:t>
            </a:r>
            <a:endParaRPr lang="pt-PT"/>
          </a:p>
        </p:txBody>
      </p:sp>
      <p:sp>
        <p:nvSpPr>
          <p:cNvPr id="3" name="Marcador de Posição d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PT" noProof="0"/>
          </a:p>
        </p:txBody>
      </p:sp>
      <p:sp>
        <p:nvSpPr>
          <p:cNvPr id="4" name="Marcador de Posição do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3"/>
          <p:cNvSpPr>
            <a:spLocks noGrp="1"/>
          </p:cNvSpPr>
          <p:nvPr>
            <p:ph type="dt" sz="half" idx="10"/>
          </p:nvPr>
        </p:nvSpPr>
        <p:spPr/>
        <p:txBody>
          <a:bodyPr/>
          <a:lstStyle>
            <a:lvl1pPr>
              <a:defRPr/>
            </a:lvl1pPr>
          </a:lstStyle>
          <a:p>
            <a:pPr>
              <a:defRPr/>
            </a:pPr>
            <a:fld id="{EBA91900-FAAA-496F-9C03-E483E3A5D146}" type="datetime1">
              <a:rPr lang="pt-PT"/>
              <a:pPr>
                <a:defRPr/>
              </a:pPr>
              <a:t>02-05-2014</a:t>
            </a:fld>
            <a:endParaRPr lang="pt-PT"/>
          </a:p>
        </p:txBody>
      </p:sp>
      <p:sp>
        <p:nvSpPr>
          <p:cNvPr id="6" name="Marcador de Posição do Rodapé 4"/>
          <p:cNvSpPr>
            <a:spLocks noGrp="1"/>
          </p:cNvSpPr>
          <p:nvPr>
            <p:ph type="ftr" sz="quarter" idx="11"/>
          </p:nvPr>
        </p:nvSpPr>
        <p:spPr/>
        <p:txBody>
          <a:bodyPr/>
          <a:lstStyle>
            <a:lvl1pPr>
              <a:defRPr/>
            </a:lvl1pPr>
          </a:lstStyle>
          <a:p>
            <a:pPr>
              <a:defRPr/>
            </a:pPr>
            <a:endParaRPr lang="pt-PT"/>
          </a:p>
        </p:txBody>
      </p:sp>
      <p:sp>
        <p:nvSpPr>
          <p:cNvPr id="7" name="Marcador de Posição do Número do Diapositivo 5"/>
          <p:cNvSpPr>
            <a:spLocks noGrp="1"/>
          </p:cNvSpPr>
          <p:nvPr>
            <p:ph type="sldNum" sz="quarter" idx="12"/>
          </p:nvPr>
        </p:nvSpPr>
        <p:spPr/>
        <p:txBody>
          <a:bodyPr/>
          <a:lstStyle>
            <a:lvl1pPr>
              <a:defRPr/>
            </a:lvl1pPr>
          </a:lstStyle>
          <a:p>
            <a:pPr>
              <a:defRPr/>
            </a:pPr>
            <a:fld id="{55339C11-E06A-4692-941A-5D1C6B49D170}" type="slidenum">
              <a:rPr lang="pt-PT"/>
              <a:pPr>
                <a:defRPr/>
              </a:pPr>
              <a:t>‹#›</a:t>
            </a:fld>
            <a:endParaRPr lang="pt-P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Texto Vertical 2"/>
          <p:cNvSpPr>
            <a:spLocks noGrp="1"/>
          </p:cNvSpPr>
          <p:nvPr>
            <p:ph type="body" orient="vert" idx="1"/>
          </p:nvPr>
        </p:nvSpPr>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pPr>
              <a:defRPr/>
            </a:pPr>
            <a:fld id="{7210116D-46EF-460E-8212-CC8BDFCE79D9}" type="datetime1">
              <a:rPr lang="pt-PT"/>
              <a:pPr>
                <a:defRPr/>
              </a:pPr>
              <a:t>02-05-2014</a:t>
            </a:fld>
            <a:endParaRPr lang="pt-PT"/>
          </a:p>
        </p:txBody>
      </p:sp>
      <p:sp>
        <p:nvSpPr>
          <p:cNvPr id="5" name="Marcador de Posição do Rodapé 4"/>
          <p:cNvSpPr>
            <a:spLocks noGrp="1"/>
          </p:cNvSpPr>
          <p:nvPr>
            <p:ph type="ftr" sz="quarter" idx="11"/>
          </p:nvPr>
        </p:nvSpPr>
        <p:spPr/>
        <p:txBody>
          <a:bodyPr/>
          <a:lstStyle>
            <a:lvl1pPr>
              <a:defRPr/>
            </a:lvl1pPr>
          </a:lstStyle>
          <a:p>
            <a:pPr>
              <a:defRPr/>
            </a:pPr>
            <a:endParaRPr lang="pt-PT"/>
          </a:p>
        </p:txBody>
      </p:sp>
      <p:sp>
        <p:nvSpPr>
          <p:cNvPr id="6" name="Marcador de Posição do Número do Diapositivo 5"/>
          <p:cNvSpPr>
            <a:spLocks noGrp="1"/>
          </p:cNvSpPr>
          <p:nvPr>
            <p:ph type="sldNum" sz="quarter" idx="12"/>
          </p:nvPr>
        </p:nvSpPr>
        <p:spPr/>
        <p:txBody>
          <a:bodyPr/>
          <a:lstStyle>
            <a:lvl1pPr>
              <a:defRPr/>
            </a:lvl1pPr>
          </a:lstStyle>
          <a:p>
            <a:pPr>
              <a:defRPr/>
            </a:pPr>
            <a:fld id="{D1C90DAF-2EFF-4882-9ECA-FEB213CE3BB2}" type="slidenum">
              <a:rPr lang="pt-PT"/>
              <a:pPr>
                <a:defRPr/>
              </a:pPr>
              <a:t>‹#›</a:t>
            </a:fld>
            <a:endParaRPr lang="pt-P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PT" smtClean="0"/>
              <a:t>Clique para editar o estilo</a:t>
            </a:r>
            <a:endParaRPr lang="pt-PT"/>
          </a:p>
        </p:txBody>
      </p:sp>
      <p:sp>
        <p:nvSpPr>
          <p:cNvPr id="3" name="Marcador de Posição de Texto Vertical 2"/>
          <p:cNvSpPr>
            <a:spLocks noGrp="1"/>
          </p:cNvSpPr>
          <p:nvPr>
            <p:ph type="body" orient="vert" idx="1"/>
          </p:nvPr>
        </p:nvSpPr>
        <p:spPr>
          <a:xfrm>
            <a:off x="457200" y="274638"/>
            <a:ext cx="6019800" cy="5851525"/>
          </a:xfrm>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pPr>
              <a:defRPr/>
            </a:pPr>
            <a:fld id="{6810292D-EED8-4C39-B3ED-F9BAD99FED0D}" type="datetime1">
              <a:rPr lang="pt-PT"/>
              <a:pPr>
                <a:defRPr/>
              </a:pPr>
              <a:t>02-05-2014</a:t>
            </a:fld>
            <a:endParaRPr lang="pt-PT"/>
          </a:p>
        </p:txBody>
      </p:sp>
      <p:sp>
        <p:nvSpPr>
          <p:cNvPr id="5" name="Marcador de Posição do Rodapé 4"/>
          <p:cNvSpPr>
            <a:spLocks noGrp="1"/>
          </p:cNvSpPr>
          <p:nvPr>
            <p:ph type="ftr" sz="quarter" idx="11"/>
          </p:nvPr>
        </p:nvSpPr>
        <p:spPr/>
        <p:txBody>
          <a:bodyPr/>
          <a:lstStyle>
            <a:lvl1pPr>
              <a:defRPr/>
            </a:lvl1pPr>
          </a:lstStyle>
          <a:p>
            <a:pPr>
              <a:defRPr/>
            </a:pPr>
            <a:endParaRPr lang="pt-PT"/>
          </a:p>
        </p:txBody>
      </p:sp>
      <p:sp>
        <p:nvSpPr>
          <p:cNvPr id="6" name="Marcador de Posição do Número do Diapositivo 5"/>
          <p:cNvSpPr>
            <a:spLocks noGrp="1"/>
          </p:cNvSpPr>
          <p:nvPr>
            <p:ph type="sldNum" sz="quarter" idx="12"/>
          </p:nvPr>
        </p:nvSpPr>
        <p:spPr/>
        <p:txBody>
          <a:bodyPr/>
          <a:lstStyle>
            <a:lvl1pPr>
              <a:defRPr/>
            </a:lvl1pPr>
          </a:lstStyle>
          <a:p>
            <a:pPr>
              <a:defRPr/>
            </a:pPr>
            <a:fld id="{34E994B7-3C70-4C3A-A378-95A89C64A69B}" type="slidenum">
              <a:rPr lang="pt-PT"/>
              <a:pPr>
                <a:defRPr/>
              </a:pPr>
              <a:t>‹#›</a:t>
            </a:fld>
            <a:endParaRPr lang="pt-P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Marcador de Posição do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PT" smtClean="0"/>
              <a:t>Clique para editar o estilo</a:t>
            </a:r>
          </a:p>
        </p:txBody>
      </p:sp>
      <p:sp>
        <p:nvSpPr>
          <p:cNvPr id="1027" name="Marcador de Posição do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p>
        </p:txBody>
      </p:sp>
      <p:sp>
        <p:nvSpPr>
          <p:cNvPr id="4" name="Marcador de Posição d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33247F79-3E53-4839-A594-7D0EA2EE3F62}" type="datetime1">
              <a:rPr lang="pt-PT"/>
              <a:pPr>
                <a:defRPr/>
              </a:pPr>
              <a:t>02-05-2014</a:t>
            </a:fld>
            <a:endParaRPr lang="pt-PT"/>
          </a:p>
        </p:txBody>
      </p:sp>
      <p:sp>
        <p:nvSpPr>
          <p:cNvPr id="5" name="Marcador de Posição do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PT"/>
          </a:p>
        </p:txBody>
      </p:sp>
      <p:sp>
        <p:nvSpPr>
          <p:cNvPr id="6" name="Marcador de Posição do Número do Diapositivo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03E78F09-D866-4245-B0FE-8A8458124D6A}" type="slidenum">
              <a:rPr lang="pt-PT"/>
              <a:pPr>
                <a:defRPr/>
              </a:pPr>
              <a:t>‹#›</a:t>
            </a:fld>
            <a:endParaRPr lang="pt-PT"/>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ítulo 1"/>
          <p:cNvSpPr>
            <a:spLocks noGrp="1"/>
          </p:cNvSpPr>
          <p:nvPr>
            <p:ph type="ctrTitle"/>
          </p:nvPr>
        </p:nvSpPr>
        <p:spPr/>
        <p:txBody>
          <a:bodyPr/>
          <a:lstStyle/>
          <a:p>
            <a:pPr eaLnBrk="1" hangingPunct="1"/>
            <a:r>
              <a:rPr lang="pt-PT" smtClean="0"/>
              <a:t>Exame OTOC Fevereiro 2014</a:t>
            </a:r>
          </a:p>
        </p:txBody>
      </p:sp>
      <p:sp>
        <p:nvSpPr>
          <p:cNvPr id="4" name="Marcador de Posição do Número do Diapositivo 3"/>
          <p:cNvSpPr>
            <a:spLocks noGrp="1"/>
          </p:cNvSpPr>
          <p:nvPr>
            <p:ph type="sldNum" sz="quarter" idx="12"/>
          </p:nvPr>
        </p:nvSpPr>
        <p:spPr/>
        <p:txBody>
          <a:bodyPr/>
          <a:lstStyle/>
          <a:p>
            <a:pPr>
              <a:defRPr/>
            </a:pPr>
            <a:fld id="{367442CF-6156-4D1B-8C79-30F4140A265B}" type="slidenum">
              <a:rPr lang="pt-PT"/>
              <a:pPr>
                <a:defRPr/>
              </a:pPr>
              <a:t>1</a:t>
            </a:fld>
            <a:endParaRPr lang="pt-PT"/>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88913"/>
            <a:ext cx="8229600" cy="5937250"/>
          </a:xfrm>
        </p:spPr>
        <p:txBody>
          <a:bodyPr rtlCol="0">
            <a:normAutofit lnSpcReduction="10000"/>
          </a:bodyPr>
          <a:lstStyle/>
          <a:p>
            <a:pPr algn="just" eaLnBrk="1" fontAlgn="auto" hangingPunct="1">
              <a:spcAft>
                <a:spcPts val="0"/>
              </a:spcAft>
              <a:buFont typeface="Arial" pitchFamily="34" charset="0"/>
              <a:buChar char="•"/>
              <a:defRPr/>
            </a:pPr>
            <a:r>
              <a:rPr lang="pt-PT" sz="2400" dirty="0" smtClean="0"/>
              <a:t>Augusto Aprígio, Bruna Bastos e Caetano Camilo conheceram-se </a:t>
            </a:r>
            <a:r>
              <a:rPr lang="pt-PT" sz="2400" dirty="0"/>
              <a:t>quando, nos anos </a:t>
            </a:r>
            <a:r>
              <a:rPr lang="pt-PT" sz="2400" dirty="0" smtClean="0"/>
              <a:t>90, os três frequentavam a </a:t>
            </a:r>
            <a:r>
              <a:rPr lang="pt-PT" sz="2400" dirty="0"/>
              <a:t>Universidade da Beira Interior, na Covilhã. Embora sendo provenientes </a:t>
            </a:r>
            <a:r>
              <a:rPr lang="pt-PT" sz="2400" dirty="0" smtClean="0"/>
              <a:t>de </a:t>
            </a:r>
            <a:r>
              <a:rPr lang="pt-PT" sz="2400" dirty="0"/>
              <a:t>diferentes cidades, rapidamente se tornaram amigos, dado terem interesses comuns.</a:t>
            </a:r>
          </a:p>
          <a:p>
            <a:pPr algn="just" eaLnBrk="1" fontAlgn="auto" hangingPunct="1">
              <a:spcAft>
                <a:spcPts val="0"/>
              </a:spcAft>
              <a:buFont typeface="Arial" pitchFamily="34" charset="0"/>
              <a:buChar char="•"/>
              <a:defRPr/>
            </a:pPr>
            <a:r>
              <a:rPr lang="pt-PT" sz="2400" dirty="0" smtClean="0"/>
              <a:t>Concluídas as licenciaturas, </a:t>
            </a:r>
            <a:r>
              <a:rPr lang="pt-PT" sz="2400" dirty="0"/>
              <a:t>em </a:t>
            </a:r>
            <a:r>
              <a:rPr lang="pt-PT" sz="2400" dirty="0" smtClean="0"/>
              <a:t>1994, </a:t>
            </a:r>
            <a:r>
              <a:rPr lang="pt-PT" sz="2400" dirty="0"/>
              <a:t>os </a:t>
            </a:r>
            <a:r>
              <a:rPr lang="pt-PT" sz="2400" dirty="0" smtClean="0"/>
              <a:t>três </a:t>
            </a:r>
            <a:r>
              <a:rPr lang="pt-PT" sz="2400" dirty="0"/>
              <a:t>amigos decidiram </a:t>
            </a:r>
            <a:r>
              <a:rPr lang="pt-PT" sz="2400" dirty="0" smtClean="0"/>
              <a:t>seguir a carreira </a:t>
            </a:r>
            <a:r>
              <a:rPr lang="pt-PT" sz="2400" dirty="0"/>
              <a:t>universitária, </a:t>
            </a:r>
            <a:r>
              <a:rPr lang="pt-PT" sz="2400" dirty="0" smtClean="0"/>
              <a:t>pelo </a:t>
            </a:r>
            <a:r>
              <a:rPr lang="pt-PT" sz="2400" dirty="0"/>
              <a:t>que concluíram primeiro os respetivos mestrados e, depois, os doutoramentos. </a:t>
            </a:r>
          </a:p>
          <a:p>
            <a:pPr algn="just" eaLnBrk="1" fontAlgn="auto" hangingPunct="1">
              <a:spcAft>
                <a:spcPts val="0"/>
              </a:spcAft>
              <a:buFont typeface="Arial" pitchFamily="34" charset="0"/>
              <a:buChar char="•"/>
              <a:defRPr/>
            </a:pPr>
            <a:r>
              <a:rPr lang="pt-PT" sz="2400" dirty="0"/>
              <a:t>Todos </a:t>
            </a:r>
            <a:r>
              <a:rPr lang="pt-PT" sz="2400" dirty="0" smtClean="0"/>
              <a:t> são </a:t>
            </a:r>
            <a:r>
              <a:rPr lang="pt-PT" sz="2400" dirty="0"/>
              <a:t>docentes universitários de carreira, com </a:t>
            </a:r>
            <a:r>
              <a:rPr lang="pt-PT" sz="2400" dirty="0" smtClean="0"/>
              <a:t>vínculo </a:t>
            </a:r>
            <a:r>
              <a:rPr lang="pt-PT" sz="2400" dirty="0"/>
              <a:t>à Universidade da Beira </a:t>
            </a:r>
            <a:r>
              <a:rPr lang="pt-PT" sz="2400" dirty="0" smtClean="0"/>
              <a:t>Interior. Augusto </a:t>
            </a:r>
            <a:r>
              <a:rPr lang="pt-PT" sz="2400" dirty="0"/>
              <a:t>sempre foi um </a:t>
            </a:r>
            <a:r>
              <a:rPr lang="pt-PT" sz="2400" dirty="0" smtClean="0"/>
              <a:t>desportista</a:t>
            </a:r>
            <a:r>
              <a:rPr lang="pt-PT" sz="2400" dirty="0"/>
              <a:t>, </a:t>
            </a:r>
            <a:r>
              <a:rPr lang="pt-PT" sz="2400" dirty="0" smtClean="0"/>
              <a:t>dedicando-se </a:t>
            </a:r>
            <a:r>
              <a:rPr lang="pt-PT" sz="2400" dirty="0"/>
              <a:t>ao triatlo. Apesar de a sua prioridade ter </a:t>
            </a:r>
            <a:r>
              <a:rPr lang="pt-PT" sz="2400" dirty="0" smtClean="0"/>
              <a:t>sido </a:t>
            </a:r>
            <a:r>
              <a:rPr lang="pt-PT" sz="2400" dirty="0"/>
              <a:t>o percurso académico, Augusto foi conseguindo ao longo dos anos </a:t>
            </a:r>
            <a:r>
              <a:rPr lang="pt-PT" sz="2400" dirty="0" smtClean="0"/>
              <a:t>excelentes resultados </a:t>
            </a:r>
            <a:r>
              <a:rPr lang="pt-PT" sz="2400" dirty="0"/>
              <a:t>desportivos, </a:t>
            </a:r>
            <a:r>
              <a:rPr lang="pt-PT" sz="2400" dirty="0" smtClean="0"/>
              <a:t>classificando-se </a:t>
            </a:r>
            <a:r>
              <a:rPr lang="pt-PT" sz="2400" dirty="0"/>
              <a:t>regularmente nos cinco primeiros lugares nas </a:t>
            </a:r>
            <a:r>
              <a:rPr lang="pt-PT" sz="2400" dirty="0" smtClean="0"/>
              <a:t>maiores </a:t>
            </a:r>
            <a:r>
              <a:rPr lang="pt-PT" sz="2400" dirty="0"/>
              <a:t>competições </a:t>
            </a:r>
            <a:r>
              <a:rPr lang="pt-PT" sz="2400" dirty="0" smtClean="0"/>
              <a:t>internacionais</a:t>
            </a:r>
            <a:r>
              <a:rPr lang="pt-PT" sz="2400" dirty="0"/>
              <a:t>.</a:t>
            </a:r>
          </a:p>
          <a:p>
            <a:pPr algn="just" eaLnBrk="1" fontAlgn="auto" hangingPunct="1">
              <a:spcAft>
                <a:spcPts val="0"/>
              </a:spcAft>
              <a:buFont typeface="Arial" pitchFamily="34" charset="0"/>
              <a:buChar char="•"/>
              <a:defRPr/>
            </a:pPr>
            <a:endParaRPr lang="pt-PT" sz="2400" dirty="0"/>
          </a:p>
        </p:txBody>
      </p:sp>
      <p:sp>
        <p:nvSpPr>
          <p:cNvPr id="5" name="Marcador de Posição do Número do Diapositivo 4"/>
          <p:cNvSpPr>
            <a:spLocks noGrp="1"/>
          </p:cNvSpPr>
          <p:nvPr>
            <p:ph type="sldNum" sz="quarter" idx="12"/>
          </p:nvPr>
        </p:nvSpPr>
        <p:spPr/>
        <p:txBody>
          <a:bodyPr/>
          <a:lstStyle/>
          <a:p>
            <a:pPr>
              <a:defRPr/>
            </a:pPr>
            <a:fld id="{C013B087-2D7E-4713-87B2-0297482537CE}" type="slidenum">
              <a:rPr lang="pt-PT"/>
              <a:pPr>
                <a:defRPr/>
              </a:pPr>
              <a:t>2</a:t>
            </a:fld>
            <a:endParaRPr lang="pt-PT"/>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88913"/>
            <a:ext cx="8229600" cy="5937250"/>
          </a:xfrm>
        </p:spPr>
        <p:txBody>
          <a:bodyPr rtlCol="0">
            <a:normAutofit fontScale="85000" lnSpcReduction="10000"/>
          </a:bodyPr>
          <a:lstStyle/>
          <a:p>
            <a:pPr eaLnBrk="1" fontAlgn="auto" hangingPunct="1">
              <a:spcAft>
                <a:spcPts val="0"/>
              </a:spcAft>
              <a:buFont typeface="Arial" pitchFamily="34" charset="0"/>
              <a:buChar char="•"/>
              <a:defRPr/>
            </a:pPr>
            <a:r>
              <a:rPr lang="pt-PT" sz="2400" dirty="0"/>
              <a:t>Desde que iniciou os estudos que Augusto ambicionava desenvolver um novo tecido, </a:t>
            </a:r>
            <a:r>
              <a:rPr lang="pt-PT" sz="2400" dirty="0" smtClean="0"/>
              <a:t> especialmente </a:t>
            </a:r>
            <a:r>
              <a:rPr lang="pt-PT" sz="2400" dirty="0"/>
              <a:t>concebido para as provas de triatlo disputadas </a:t>
            </a:r>
            <a:r>
              <a:rPr lang="pt-PT" sz="2400" dirty="0" smtClean="0"/>
              <a:t>na primavera </a:t>
            </a:r>
            <a:r>
              <a:rPr lang="pt-PT" sz="2400" dirty="0"/>
              <a:t>e </a:t>
            </a:r>
            <a:r>
              <a:rPr lang="pt-PT" sz="2400" dirty="0" smtClean="0"/>
              <a:t>no verão</a:t>
            </a:r>
            <a:r>
              <a:rPr lang="pt-PT" sz="2400" dirty="0"/>
              <a:t>, </a:t>
            </a:r>
            <a:r>
              <a:rPr lang="pt-PT" sz="2400" dirty="0" smtClean="0"/>
              <a:t>quando </a:t>
            </a:r>
            <a:r>
              <a:rPr lang="pt-PT" sz="2400" dirty="0"/>
              <a:t>a temperatura está mais </a:t>
            </a:r>
            <a:r>
              <a:rPr lang="pt-PT" sz="2400" dirty="0" err="1" smtClean="0"/>
              <a:t>elevada.Assim</a:t>
            </a:r>
            <a:r>
              <a:rPr lang="pt-PT" sz="2400" dirty="0"/>
              <a:t>, </a:t>
            </a:r>
            <a:r>
              <a:rPr lang="pt-PT" sz="2400" dirty="0" smtClean="0"/>
              <a:t>quando iniciaram </a:t>
            </a:r>
            <a:r>
              <a:rPr lang="pt-PT" sz="2400" dirty="0"/>
              <a:t>o percurso </a:t>
            </a:r>
            <a:r>
              <a:rPr lang="pt-PT" sz="2400" dirty="0" smtClean="0"/>
              <a:t>académico</a:t>
            </a:r>
            <a:r>
              <a:rPr lang="pt-PT" sz="2400" dirty="0"/>
              <a:t>, os </a:t>
            </a:r>
            <a:r>
              <a:rPr lang="pt-PT" sz="2400" dirty="0" smtClean="0"/>
              <a:t>três </a:t>
            </a:r>
            <a:r>
              <a:rPr lang="pt-PT" sz="2400" dirty="0"/>
              <a:t>colegas e amigos </a:t>
            </a:r>
            <a:r>
              <a:rPr lang="pt-PT" sz="2400" dirty="0" smtClean="0"/>
              <a:t>concentraram-se nesse objetivo.</a:t>
            </a:r>
            <a:endParaRPr lang="pt-PT" sz="2400" dirty="0"/>
          </a:p>
          <a:p>
            <a:pPr eaLnBrk="1" fontAlgn="auto" hangingPunct="1">
              <a:spcAft>
                <a:spcPts val="0"/>
              </a:spcAft>
              <a:buFont typeface="Arial" pitchFamily="34" charset="0"/>
              <a:buChar char="•"/>
              <a:defRPr/>
            </a:pPr>
            <a:r>
              <a:rPr lang="pt-PT" sz="2400" dirty="0"/>
              <a:t>Após a conclusão do doutoramento, os três colegas </a:t>
            </a:r>
            <a:r>
              <a:rPr lang="pt-PT" sz="2400" dirty="0" smtClean="0"/>
              <a:t>registaram a </a:t>
            </a:r>
            <a:r>
              <a:rPr lang="pt-PT" sz="2400" dirty="0"/>
              <a:t>patente do novo tecido que </a:t>
            </a:r>
            <a:r>
              <a:rPr lang="pt-PT" sz="2400" dirty="0" smtClean="0"/>
              <a:t>desenvolveram e </a:t>
            </a:r>
            <a:r>
              <a:rPr lang="pt-PT" sz="2400" dirty="0"/>
              <a:t>que denominaram </a:t>
            </a:r>
            <a:r>
              <a:rPr lang="pt-PT" sz="2400" dirty="0" smtClean="0"/>
              <a:t>“</a:t>
            </a:r>
            <a:r>
              <a:rPr lang="pt-PT" sz="2400" dirty="0" err="1" smtClean="0"/>
              <a:t>TecTecn</a:t>
            </a:r>
            <a:r>
              <a:rPr lang="pt-PT" sz="2400" dirty="0" smtClean="0"/>
              <a:t>”, </a:t>
            </a:r>
            <a:r>
              <a:rPr lang="pt-PT" sz="2400" dirty="0"/>
              <a:t>tendo também procedido ao registo da </a:t>
            </a:r>
            <a:r>
              <a:rPr lang="pt-PT" sz="2400" dirty="0" smtClean="0"/>
              <a:t>marca</a:t>
            </a:r>
            <a:r>
              <a:rPr lang="pt-PT" sz="2400" dirty="0"/>
              <a:t>.</a:t>
            </a:r>
          </a:p>
          <a:p>
            <a:pPr eaLnBrk="1" fontAlgn="auto" hangingPunct="1">
              <a:spcAft>
                <a:spcPts val="0"/>
              </a:spcAft>
              <a:buFont typeface="Arial" pitchFamily="34" charset="0"/>
              <a:buChar char="•"/>
              <a:defRPr/>
            </a:pPr>
            <a:r>
              <a:rPr lang="pt-PT" sz="2400" dirty="0"/>
              <a:t>Decidiram então </a:t>
            </a:r>
            <a:r>
              <a:rPr lang="pt-PT" sz="2400" dirty="0" smtClean="0"/>
              <a:t>iniciar </a:t>
            </a:r>
            <a:r>
              <a:rPr lang="pt-PT" sz="2400" dirty="0"/>
              <a:t>a produção de roupa desportiva para triatlo fabricada com o tecido </a:t>
            </a:r>
            <a:r>
              <a:rPr lang="pt-PT" sz="2400" dirty="0" smtClean="0"/>
              <a:t>que </a:t>
            </a:r>
            <a:r>
              <a:rPr lang="pt-PT" sz="2400" dirty="0"/>
              <a:t>inventaram. O pai de Caetano era um industrial têxtil e tinha uma pequena </a:t>
            </a:r>
            <a:r>
              <a:rPr lang="pt-PT" sz="2400" dirty="0" smtClean="0"/>
              <a:t>fábrica, mas como </a:t>
            </a:r>
            <a:r>
              <a:rPr lang="pt-PT" sz="2400" dirty="0"/>
              <a:t>não se </a:t>
            </a:r>
            <a:r>
              <a:rPr lang="pt-PT" sz="2400" dirty="0" smtClean="0"/>
              <a:t>atualizou técnica e tempestivamente, a </a:t>
            </a:r>
            <a:r>
              <a:rPr lang="pt-PT" sz="2400" dirty="0"/>
              <a:t>empresa tem tido uma exploração </a:t>
            </a:r>
            <a:r>
              <a:rPr lang="pt-PT" sz="2400" dirty="0" smtClean="0"/>
              <a:t>deficitária </a:t>
            </a:r>
            <a:r>
              <a:rPr lang="pt-PT" sz="2400" dirty="0"/>
              <a:t>ao longo dos últimos anos, acumulando prejuízos.</a:t>
            </a:r>
          </a:p>
          <a:p>
            <a:pPr eaLnBrk="1" fontAlgn="auto" hangingPunct="1">
              <a:spcAft>
                <a:spcPts val="0"/>
              </a:spcAft>
              <a:buFont typeface="Arial" pitchFamily="34" charset="0"/>
              <a:buChar char="•"/>
              <a:defRPr/>
            </a:pPr>
            <a:r>
              <a:rPr lang="pt-PT" sz="2400" dirty="0"/>
              <a:t>Em finais de 2012 </a:t>
            </a:r>
            <a:r>
              <a:rPr lang="pt-PT" sz="2400" dirty="0" smtClean="0"/>
              <a:t>essa empresa</a:t>
            </a:r>
            <a:r>
              <a:rPr lang="pt-PT" sz="2400" dirty="0"/>
              <a:t>, denominada Têxtil Moderna </a:t>
            </a:r>
            <a:r>
              <a:rPr lang="pt-PT" sz="2400" dirty="0" smtClean="0"/>
              <a:t>–Sociedade </a:t>
            </a:r>
            <a:r>
              <a:rPr lang="pt-PT" sz="2400" dirty="0"/>
              <a:t>Unipessoal, </a:t>
            </a:r>
            <a:r>
              <a:rPr lang="pt-PT" sz="2400" dirty="0" smtClean="0"/>
              <a:t>Lda., </a:t>
            </a:r>
            <a:r>
              <a:rPr lang="pt-PT" sz="2400" dirty="0"/>
              <a:t>tinha um capital social </a:t>
            </a:r>
            <a:r>
              <a:rPr lang="pt-PT" sz="2400" dirty="0" smtClean="0"/>
              <a:t>de </a:t>
            </a:r>
            <a:r>
              <a:rPr lang="pt-PT" sz="2400" dirty="0"/>
              <a:t>150.000 </a:t>
            </a:r>
            <a:r>
              <a:rPr lang="pt-PT" sz="2400" dirty="0" smtClean="0"/>
              <a:t>euros, o </a:t>
            </a:r>
            <a:r>
              <a:rPr lang="pt-PT" sz="2400" dirty="0"/>
              <a:t>qual tinha sido realizado 50.000 euros por entradas em </a:t>
            </a:r>
            <a:r>
              <a:rPr lang="pt-PT" sz="2400" dirty="0" smtClean="0"/>
              <a:t>dinheiro </a:t>
            </a:r>
            <a:r>
              <a:rPr lang="pt-PT" sz="2400" dirty="0"/>
              <a:t>e </a:t>
            </a:r>
            <a:r>
              <a:rPr lang="pt-PT" sz="2400" dirty="0" smtClean="0"/>
              <a:t>100.000 </a:t>
            </a:r>
            <a:r>
              <a:rPr lang="pt-PT" sz="2400" dirty="0"/>
              <a:t>euros por incorporação de reservas livres. Em finais de 2012, </a:t>
            </a:r>
            <a:r>
              <a:rPr lang="pt-PT" sz="2400" dirty="0" smtClean="0"/>
              <a:t>os capitais </a:t>
            </a:r>
            <a:r>
              <a:rPr lang="pt-PT" sz="2400" dirty="0"/>
              <a:t>próprios eram </a:t>
            </a:r>
            <a:r>
              <a:rPr lang="pt-PT" sz="2400" dirty="0" smtClean="0"/>
              <a:t>negativos </a:t>
            </a:r>
            <a:r>
              <a:rPr lang="pt-PT" sz="2400" dirty="0"/>
              <a:t>no valor de </a:t>
            </a:r>
            <a:r>
              <a:rPr lang="pt-PT" sz="2400" dirty="0" smtClean="0"/>
              <a:t>210.000 </a:t>
            </a:r>
            <a:r>
              <a:rPr lang="pt-PT" sz="2400" dirty="0"/>
              <a:t>euros. </a:t>
            </a:r>
          </a:p>
          <a:p>
            <a:pPr eaLnBrk="1" fontAlgn="auto" hangingPunct="1">
              <a:spcAft>
                <a:spcPts val="0"/>
              </a:spcAft>
              <a:buFont typeface="Arial" pitchFamily="34" charset="0"/>
              <a:buChar char="•"/>
              <a:defRPr/>
            </a:pPr>
            <a:r>
              <a:rPr lang="pt-PT" sz="2400" dirty="0"/>
              <a:t>E </a:t>
            </a:r>
            <a:r>
              <a:rPr lang="pt-PT" sz="2400" dirty="0" smtClean="0"/>
              <a:t>os </a:t>
            </a:r>
            <a:r>
              <a:rPr lang="pt-PT" sz="2400" dirty="0"/>
              <a:t>prejuízos fiscais acumulados </a:t>
            </a:r>
            <a:r>
              <a:rPr lang="pt-PT" sz="2400" dirty="0" smtClean="0"/>
              <a:t>atingiam um</a:t>
            </a:r>
            <a:r>
              <a:rPr lang="pt-PT" sz="2400" dirty="0"/>
              <a:t> </a:t>
            </a:r>
            <a:r>
              <a:rPr lang="pt-PT" sz="2400" dirty="0" smtClean="0"/>
              <a:t>valor </a:t>
            </a:r>
            <a:r>
              <a:rPr lang="pt-PT" sz="2400" dirty="0"/>
              <a:t>aproximadamente igual.</a:t>
            </a:r>
          </a:p>
          <a:p>
            <a:pPr eaLnBrk="1" fontAlgn="auto" hangingPunct="1">
              <a:spcAft>
                <a:spcPts val="0"/>
              </a:spcAft>
              <a:buFont typeface="Arial" pitchFamily="34" charset="0"/>
              <a:buChar char="•"/>
              <a:defRPr/>
            </a:pPr>
            <a:endParaRPr lang="pt-PT" sz="2400" dirty="0"/>
          </a:p>
          <a:p>
            <a:pPr algn="just" eaLnBrk="1" fontAlgn="auto" hangingPunct="1">
              <a:spcAft>
                <a:spcPts val="0"/>
              </a:spcAft>
              <a:buFont typeface="Arial" pitchFamily="34" charset="0"/>
              <a:buChar char="•"/>
              <a:defRPr/>
            </a:pPr>
            <a:endParaRPr lang="pt-PT" sz="2400" dirty="0"/>
          </a:p>
        </p:txBody>
      </p:sp>
      <p:sp>
        <p:nvSpPr>
          <p:cNvPr id="4" name="Marcador de Posição do Número do Diapositivo 3"/>
          <p:cNvSpPr>
            <a:spLocks noGrp="1"/>
          </p:cNvSpPr>
          <p:nvPr>
            <p:ph type="sldNum" sz="quarter" idx="12"/>
          </p:nvPr>
        </p:nvSpPr>
        <p:spPr/>
        <p:txBody>
          <a:bodyPr/>
          <a:lstStyle/>
          <a:p>
            <a:pPr>
              <a:defRPr/>
            </a:pPr>
            <a:fld id="{FD0A6960-C32F-494E-9F7D-841231F8F51F}" type="slidenum">
              <a:rPr lang="pt-PT"/>
              <a:pPr>
                <a:defRPr/>
              </a:pPr>
              <a:t>3</a:t>
            </a:fld>
            <a:endParaRPr lang="pt-PT"/>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Marcador de Posição de Conteúdo 2"/>
          <p:cNvSpPr>
            <a:spLocks noGrp="1"/>
          </p:cNvSpPr>
          <p:nvPr>
            <p:ph idx="1"/>
          </p:nvPr>
        </p:nvSpPr>
        <p:spPr>
          <a:xfrm>
            <a:off x="457200" y="188913"/>
            <a:ext cx="8229600" cy="5937250"/>
          </a:xfrm>
        </p:spPr>
        <p:txBody>
          <a:bodyPr/>
          <a:lstStyle/>
          <a:p>
            <a:pPr algn="just" eaLnBrk="1" hangingPunct="1"/>
            <a:r>
              <a:rPr lang="pt-PT" sz="2400" smtClean="0"/>
              <a:t>Como o pai de Caetano se encontrava já reformado e estava com a saúde debilitada, acordou com o filho e os dois amigos deste ceder-lhes o capital social da Têxtil Moderna –Sociedade Unipessoal, Lda, fundada em 1991.</a:t>
            </a:r>
          </a:p>
          <a:p>
            <a:pPr algn="just" eaLnBrk="1" hangingPunct="1"/>
            <a:endParaRPr lang="pt-PT" sz="2400" smtClean="0"/>
          </a:p>
          <a:p>
            <a:pPr algn="just" eaLnBrk="1" hangingPunct="1"/>
            <a:r>
              <a:rPr lang="pt-PT" sz="2400" smtClean="0"/>
              <a:t>Assim, no dia 2 de janeiro de 2013 foi efetuada a cessão de quotas da Têxtil Moderna –Sociedade Unipessoal, Lda: a quota de 150.000 euros foi dividida em três quotas de 50.000 euros cada, sendo cada uma delas cedida pelo valor de um euro. Nessa mesma data a firma da sociedade foi alterada para Têxtil TecTecn –Tecidos Tecnológicos, Lda (TecTecn, Lda.)</a:t>
            </a:r>
          </a:p>
          <a:p>
            <a:pPr algn="just" eaLnBrk="1" hangingPunct="1">
              <a:buFont typeface="Arial" charset="0"/>
              <a:buNone/>
            </a:pPr>
            <a:endParaRPr lang="pt-PT" sz="2400" smtClean="0"/>
          </a:p>
          <a:p>
            <a:pPr algn="just" eaLnBrk="1" hangingPunct="1"/>
            <a:endParaRPr lang="pt-PT" sz="2400" smtClean="0"/>
          </a:p>
        </p:txBody>
      </p:sp>
      <p:sp>
        <p:nvSpPr>
          <p:cNvPr id="4" name="Marcador de Posição do Número do Diapositivo 3"/>
          <p:cNvSpPr>
            <a:spLocks noGrp="1"/>
          </p:cNvSpPr>
          <p:nvPr>
            <p:ph type="sldNum" sz="quarter" idx="12"/>
          </p:nvPr>
        </p:nvSpPr>
        <p:spPr/>
        <p:txBody>
          <a:bodyPr/>
          <a:lstStyle/>
          <a:p>
            <a:pPr>
              <a:defRPr/>
            </a:pPr>
            <a:fld id="{0F95B001-9660-497F-A7C0-509DD44B3434}" type="slidenum">
              <a:rPr lang="pt-PT"/>
              <a:pPr>
                <a:defRPr/>
              </a:pPr>
              <a:t>4</a:t>
            </a:fld>
            <a:endParaRPr lang="pt-PT"/>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68313" y="404813"/>
            <a:ext cx="8229600" cy="6192837"/>
          </a:xfrm>
        </p:spPr>
        <p:txBody>
          <a:bodyPr rtlCol="0">
            <a:normAutofit fontScale="47500" lnSpcReduction="20000"/>
          </a:bodyPr>
          <a:lstStyle/>
          <a:p>
            <a:pPr algn="just" eaLnBrk="1" fontAlgn="auto" hangingPunct="1">
              <a:spcAft>
                <a:spcPts val="0"/>
              </a:spcAft>
              <a:buFont typeface="Arial" pitchFamily="34" charset="0"/>
              <a:buChar char="•"/>
              <a:defRPr/>
            </a:pPr>
            <a:endParaRPr lang="pt-PT" sz="2800" dirty="0" smtClean="0"/>
          </a:p>
          <a:p>
            <a:pPr algn="just" eaLnBrk="1" fontAlgn="auto" hangingPunct="1">
              <a:spcAft>
                <a:spcPts val="0"/>
              </a:spcAft>
              <a:buFont typeface="Arial" pitchFamily="34" charset="0"/>
              <a:buChar char="•"/>
              <a:defRPr/>
            </a:pPr>
            <a:r>
              <a:rPr lang="pt-PT" sz="5800" dirty="0" smtClean="0"/>
              <a:t>QUESTÃO 4</a:t>
            </a:r>
          </a:p>
          <a:p>
            <a:pPr algn="just" eaLnBrk="1" fontAlgn="auto" hangingPunct="1">
              <a:spcAft>
                <a:spcPts val="0"/>
              </a:spcAft>
              <a:buFont typeface="Arial" pitchFamily="34" charset="0"/>
              <a:buChar char="•"/>
              <a:defRPr/>
            </a:pPr>
            <a:endParaRPr lang="pt-PT" sz="5800" dirty="0"/>
          </a:p>
          <a:p>
            <a:pPr algn="just" eaLnBrk="1" fontAlgn="auto" hangingPunct="1">
              <a:spcAft>
                <a:spcPts val="0"/>
              </a:spcAft>
              <a:buFont typeface="Arial" pitchFamily="34" charset="0"/>
              <a:buChar char="•"/>
              <a:defRPr/>
            </a:pPr>
            <a:r>
              <a:rPr lang="pt-PT" sz="4200" dirty="0" smtClean="0"/>
              <a:t>Ao </a:t>
            </a:r>
            <a:r>
              <a:rPr lang="pt-PT" sz="4200" dirty="0"/>
              <a:t>longo dos últimos anos a Têxtil Moderna </a:t>
            </a:r>
            <a:r>
              <a:rPr lang="pt-PT" sz="4200" dirty="0" smtClean="0"/>
              <a:t>–Sociedade </a:t>
            </a:r>
            <a:r>
              <a:rPr lang="pt-PT" sz="4200" dirty="0"/>
              <a:t>Unipessoal, </a:t>
            </a:r>
            <a:r>
              <a:rPr lang="pt-PT" sz="4200" dirty="0" smtClean="0"/>
              <a:t>Lda. Obteve uma faturação </a:t>
            </a:r>
            <a:r>
              <a:rPr lang="pt-PT" sz="4200" dirty="0"/>
              <a:t>anual superior </a:t>
            </a:r>
            <a:r>
              <a:rPr lang="pt-PT" sz="4200" dirty="0" smtClean="0"/>
              <a:t>a 1.200.000 </a:t>
            </a:r>
            <a:r>
              <a:rPr lang="pt-PT" sz="4200" dirty="0"/>
              <a:t>euros e cerca de 30 </a:t>
            </a:r>
            <a:r>
              <a:rPr lang="pt-PT" sz="4200" dirty="0" smtClean="0"/>
              <a:t>trabalhadores ao serviço, </a:t>
            </a:r>
            <a:r>
              <a:rPr lang="pt-PT" sz="4200" dirty="0"/>
              <a:t>em </a:t>
            </a:r>
            <a:r>
              <a:rPr lang="pt-PT" sz="4200" dirty="0" smtClean="0"/>
              <a:t>média</a:t>
            </a:r>
            <a:r>
              <a:rPr lang="pt-PT" sz="4200" dirty="0"/>
              <a:t>. Por vezes, quando tinha encomendas de maior dimensão, a Têxtil Moderna </a:t>
            </a:r>
            <a:r>
              <a:rPr lang="pt-PT" sz="4200" dirty="0" smtClean="0"/>
              <a:t>–Sociedade </a:t>
            </a:r>
            <a:r>
              <a:rPr lang="pt-PT" sz="4200" dirty="0"/>
              <a:t>Unipessoal, </a:t>
            </a:r>
            <a:r>
              <a:rPr lang="pt-PT" sz="4200" dirty="0" smtClean="0"/>
              <a:t>Lda. recorria </a:t>
            </a:r>
            <a:r>
              <a:rPr lang="pt-PT" sz="4200" dirty="0"/>
              <a:t>à </a:t>
            </a:r>
            <a:r>
              <a:rPr lang="pt-PT" sz="4200" dirty="0" smtClean="0"/>
              <a:t>subcontratação a </a:t>
            </a:r>
            <a:r>
              <a:rPr lang="pt-PT" sz="4200" dirty="0"/>
              <a:t>outras empresas</a:t>
            </a:r>
            <a:r>
              <a:rPr lang="pt-PT" sz="4200" dirty="0" smtClean="0"/>
              <a:t>. No </a:t>
            </a:r>
            <a:r>
              <a:rPr lang="pt-PT" sz="4200" dirty="0"/>
              <a:t>âmbito dessa </a:t>
            </a:r>
            <a:r>
              <a:rPr lang="pt-PT" sz="4200" dirty="0" smtClean="0"/>
              <a:t>subcontratação a </a:t>
            </a:r>
            <a:r>
              <a:rPr lang="pt-PT" sz="4200" dirty="0"/>
              <a:t>empresa entregava à </a:t>
            </a:r>
            <a:r>
              <a:rPr lang="pt-PT" sz="4200" dirty="0" smtClean="0"/>
              <a:t>subcontratada uma </a:t>
            </a:r>
            <a:r>
              <a:rPr lang="pt-PT" sz="4200" dirty="0"/>
              <a:t>peça de </a:t>
            </a:r>
            <a:r>
              <a:rPr lang="pt-PT" sz="4200" dirty="0" smtClean="0"/>
              <a:t>tecido e esta </a:t>
            </a:r>
            <a:r>
              <a:rPr lang="pt-PT" sz="4200" dirty="0"/>
              <a:t>procedia </a:t>
            </a:r>
            <a:r>
              <a:rPr lang="pt-PT" sz="4200" dirty="0" smtClean="0"/>
              <a:t>ao </a:t>
            </a:r>
            <a:r>
              <a:rPr lang="pt-PT" sz="4200" dirty="0"/>
              <a:t>corte e costura, construindo assim a peça final</a:t>
            </a:r>
            <a:r>
              <a:rPr lang="pt-PT" sz="4200" dirty="0" smtClean="0"/>
              <a:t>.</a:t>
            </a:r>
          </a:p>
          <a:p>
            <a:pPr algn="just" eaLnBrk="1" fontAlgn="auto" hangingPunct="1">
              <a:spcAft>
                <a:spcPts val="0"/>
              </a:spcAft>
              <a:buFont typeface="Arial" pitchFamily="34" charset="0"/>
              <a:buChar char="•"/>
              <a:defRPr/>
            </a:pPr>
            <a:endParaRPr lang="pt-PT" sz="4200" dirty="0" smtClean="0"/>
          </a:p>
          <a:p>
            <a:pPr algn="just" eaLnBrk="1" fontAlgn="auto" hangingPunct="1">
              <a:spcAft>
                <a:spcPts val="0"/>
              </a:spcAft>
              <a:buFont typeface="Arial" pitchFamily="34" charset="0"/>
              <a:buChar char="•"/>
              <a:defRPr/>
            </a:pPr>
            <a:r>
              <a:rPr lang="pt-PT" sz="4200" dirty="0"/>
              <a:t>Quando as empresas subcontratadas faturavam à Têxtil Moderna </a:t>
            </a:r>
            <a:r>
              <a:rPr lang="pt-PT" sz="4200" dirty="0" smtClean="0"/>
              <a:t>–Sociedade Unipessoal</a:t>
            </a:r>
            <a:r>
              <a:rPr lang="pt-PT" sz="4200" dirty="0"/>
              <a:t>, </a:t>
            </a:r>
            <a:r>
              <a:rPr lang="pt-PT" sz="4200" dirty="0" smtClean="0"/>
              <a:t>Lda., </a:t>
            </a:r>
            <a:r>
              <a:rPr lang="pt-PT" sz="4200" dirty="0"/>
              <a:t>essas </a:t>
            </a:r>
            <a:r>
              <a:rPr lang="pt-PT" sz="4200" dirty="0" smtClean="0"/>
              <a:t>faturas </a:t>
            </a:r>
            <a:r>
              <a:rPr lang="pt-PT" sz="4200" dirty="0"/>
              <a:t>deveriam ser </a:t>
            </a:r>
            <a:r>
              <a:rPr lang="pt-PT" sz="4200" dirty="0" smtClean="0"/>
              <a:t>contabilizadas nesta sociedade :</a:t>
            </a:r>
          </a:p>
          <a:p>
            <a:pPr algn="just" eaLnBrk="1" fontAlgn="auto" hangingPunct="1">
              <a:spcAft>
                <a:spcPts val="0"/>
              </a:spcAft>
              <a:buFont typeface="Arial" pitchFamily="34" charset="0"/>
              <a:buChar char="•"/>
              <a:defRPr/>
            </a:pPr>
            <a:endParaRPr lang="pt-PT" sz="4200" dirty="0"/>
          </a:p>
          <a:p>
            <a:pPr algn="just" eaLnBrk="1" fontAlgn="auto" hangingPunct="1">
              <a:spcAft>
                <a:spcPts val="0"/>
              </a:spcAft>
              <a:buFont typeface="Arial" pitchFamily="34" charset="0"/>
              <a:buChar char="•"/>
              <a:defRPr/>
            </a:pPr>
            <a:r>
              <a:rPr lang="pt-PT" sz="4200" dirty="0" smtClean="0"/>
              <a:t>A) A </a:t>
            </a:r>
            <a:r>
              <a:rPr lang="pt-PT" sz="4200" dirty="0"/>
              <a:t>débito </a:t>
            </a:r>
            <a:r>
              <a:rPr lang="pt-PT" sz="4200" dirty="0" smtClean="0"/>
              <a:t>de </a:t>
            </a:r>
            <a:r>
              <a:rPr lang="pt-PT" sz="4200" dirty="0"/>
              <a:t>uma </a:t>
            </a:r>
            <a:r>
              <a:rPr lang="pt-PT" sz="4200" dirty="0" err="1" smtClean="0"/>
              <a:t>sub-conta</a:t>
            </a:r>
            <a:r>
              <a:rPr lang="pt-PT" sz="4200" dirty="0" smtClean="0"/>
              <a:t> </a:t>
            </a:r>
            <a:r>
              <a:rPr lang="pt-PT" sz="4200" dirty="0"/>
              <a:t>apropriada da conta 31 </a:t>
            </a:r>
            <a:r>
              <a:rPr lang="pt-PT" sz="4200" dirty="0" smtClean="0"/>
              <a:t>Compras</a:t>
            </a:r>
            <a:r>
              <a:rPr lang="pt-PT" sz="4200" dirty="0"/>
              <a:t>.</a:t>
            </a:r>
          </a:p>
          <a:p>
            <a:pPr algn="just" eaLnBrk="1" fontAlgn="auto" hangingPunct="1">
              <a:spcAft>
                <a:spcPts val="0"/>
              </a:spcAft>
              <a:buFont typeface="Arial" pitchFamily="34" charset="0"/>
              <a:buChar char="•"/>
              <a:defRPr/>
            </a:pPr>
            <a:r>
              <a:rPr lang="pt-PT" sz="4200" dirty="0" smtClean="0"/>
              <a:t>B) A </a:t>
            </a:r>
            <a:r>
              <a:rPr lang="pt-PT" sz="4200" dirty="0"/>
              <a:t>débito de uma </a:t>
            </a:r>
            <a:r>
              <a:rPr lang="pt-PT" sz="4200" dirty="0" err="1" smtClean="0"/>
              <a:t>sub-conta</a:t>
            </a:r>
            <a:r>
              <a:rPr lang="pt-PT" sz="4200" dirty="0" smtClean="0"/>
              <a:t> </a:t>
            </a:r>
            <a:r>
              <a:rPr lang="pt-PT" sz="4200" dirty="0"/>
              <a:t>apropriada da conta 36 </a:t>
            </a:r>
            <a:r>
              <a:rPr lang="pt-PT" sz="4200" dirty="0" smtClean="0"/>
              <a:t>Produtos </a:t>
            </a:r>
            <a:r>
              <a:rPr lang="pt-PT" sz="4200" dirty="0"/>
              <a:t>e trabalhos em curso.</a:t>
            </a:r>
          </a:p>
          <a:p>
            <a:pPr algn="just" eaLnBrk="1" fontAlgn="auto" hangingPunct="1">
              <a:spcAft>
                <a:spcPts val="0"/>
              </a:spcAft>
              <a:buFont typeface="Arial" pitchFamily="34" charset="0"/>
              <a:buChar char="•"/>
              <a:defRPr/>
            </a:pPr>
            <a:r>
              <a:rPr lang="pt-PT" sz="4200" dirty="0"/>
              <a:t>c</a:t>
            </a:r>
            <a:r>
              <a:rPr lang="pt-PT" sz="4200" dirty="0" smtClean="0"/>
              <a:t>)  A </a:t>
            </a:r>
            <a:r>
              <a:rPr lang="pt-PT" sz="4200" dirty="0"/>
              <a:t>débito de uma </a:t>
            </a:r>
            <a:r>
              <a:rPr lang="pt-PT" sz="4200" dirty="0" err="1" smtClean="0"/>
              <a:t>sub-conta</a:t>
            </a:r>
            <a:r>
              <a:rPr lang="pt-PT" sz="4200" dirty="0" smtClean="0"/>
              <a:t> </a:t>
            </a:r>
            <a:r>
              <a:rPr lang="pt-PT" sz="4200" dirty="0"/>
              <a:t>apropriada da conta </a:t>
            </a:r>
            <a:r>
              <a:rPr lang="pt-PT" sz="4200" dirty="0" smtClean="0"/>
              <a:t>626Serviços diversos.</a:t>
            </a:r>
            <a:endParaRPr lang="pt-PT" sz="4200" dirty="0"/>
          </a:p>
          <a:p>
            <a:pPr algn="just" eaLnBrk="1" fontAlgn="auto" hangingPunct="1">
              <a:spcAft>
                <a:spcPts val="0"/>
              </a:spcAft>
              <a:buFont typeface="Arial" pitchFamily="34" charset="0"/>
              <a:buChar char="•"/>
              <a:defRPr/>
            </a:pPr>
            <a:r>
              <a:rPr lang="pt-PT" sz="4200" b="1" dirty="0" smtClean="0"/>
              <a:t>D) A </a:t>
            </a:r>
            <a:r>
              <a:rPr lang="pt-PT" sz="4200" b="1" dirty="0"/>
              <a:t>débito da conta 621 </a:t>
            </a:r>
            <a:r>
              <a:rPr lang="pt-PT" sz="4200" b="1" dirty="0" smtClean="0"/>
              <a:t>Subcontratos.</a:t>
            </a:r>
            <a:endParaRPr lang="pt-PT" sz="4200" b="1" dirty="0"/>
          </a:p>
          <a:p>
            <a:pPr algn="just" eaLnBrk="1" fontAlgn="auto" hangingPunct="1">
              <a:spcAft>
                <a:spcPts val="0"/>
              </a:spcAft>
              <a:buFont typeface="Arial" pitchFamily="34" charset="0"/>
              <a:buChar char="•"/>
              <a:defRPr/>
            </a:pPr>
            <a:endParaRPr lang="pt-PT" sz="2800" dirty="0"/>
          </a:p>
          <a:p>
            <a:pPr algn="just" eaLnBrk="1" fontAlgn="auto" hangingPunct="1">
              <a:spcAft>
                <a:spcPts val="0"/>
              </a:spcAft>
              <a:buFont typeface="Arial" pitchFamily="34" charset="0"/>
              <a:buNone/>
              <a:defRPr/>
            </a:pPr>
            <a:r>
              <a:rPr lang="pt-PT" sz="2800" dirty="0" smtClean="0"/>
              <a:t> </a:t>
            </a:r>
            <a:endParaRPr lang="pt-PT" sz="2800" dirty="0"/>
          </a:p>
          <a:p>
            <a:pPr eaLnBrk="1" fontAlgn="auto" hangingPunct="1">
              <a:spcAft>
                <a:spcPts val="0"/>
              </a:spcAft>
              <a:buFont typeface="Arial" pitchFamily="34" charset="0"/>
              <a:buChar char="•"/>
              <a:defRPr/>
            </a:pPr>
            <a:endParaRPr lang="pt-PT" dirty="0"/>
          </a:p>
        </p:txBody>
      </p:sp>
      <p:sp>
        <p:nvSpPr>
          <p:cNvPr id="4" name="Marcador de Posição do Número do Diapositivo 3"/>
          <p:cNvSpPr>
            <a:spLocks noGrp="1"/>
          </p:cNvSpPr>
          <p:nvPr>
            <p:ph type="sldNum" sz="quarter" idx="12"/>
          </p:nvPr>
        </p:nvSpPr>
        <p:spPr/>
        <p:txBody>
          <a:bodyPr/>
          <a:lstStyle/>
          <a:p>
            <a:pPr>
              <a:defRPr/>
            </a:pPr>
            <a:fld id="{33999058-DFA2-4816-9CF1-1F630E8FFEB3}" type="slidenum">
              <a:rPr lang="pt-PT"/>
              <a:pPr>
                <a:defRPr/>
              </a:pPr>
              <a:t>5</a:t>
            </a:fld>
            <a:endParaRPr lang="pt-PT"/>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68313" y="404813"/>
            <a:ext cx="8229600" cy="6192837"/>
          </a:xfrm>
        </p:spPr>
        <p:txBody>
          <a:bodyPr rtlCol="0">
            <a:normAutofit fontScale="77500" lnSpcReduction="20000"/>
          </a:bodyPr>
          <a:lstStyle/>
          <a:p>
            <a:pPr algn="just" eaLnBrk="1" fontAlgn="auto" hangingPunct="1">
              <a:spcAft>
                <a:spcPts val="0"/>
              </a:spcAft>
              <a:buFont typeface="Arial" pitchFamily="34" charset="0"/>
              <a:buChar char="•"/>
              <a:defRPr/>
            </a:pPr>
            <a:endParaRPr lang="pt-PT" sz="2800" dirty="0" smtClean="0"/>
          </a:p>
          <a:p>
            <a:pPr algn="just" eaLnBrk="1" fontAlgn="auto" hangingPunct="1">
              <a:spcAft>
                <a:spcPts val="0"/>
              </a:spcAft>
              <a:buFont typeface="Arial" pitchFamily="34" charset="0"/>
              <a:buChar char="•"/>
              <a:defRPr/>
            </a:pPr>
            <a:r>
              <a:rPr lang="pt-PT" sz="3800" dirty="0" smtClean="0"/>
              <a:t>QUESTÃO 12</a:t>
            </a:r>
          </a:p>
          <a:p>
            <a:pPr algn="just" eaLnBrk="1" fontAlgn="auto" hangingPunct="1">
              <a:spcAft>
                <a:spcPts val="0"/>
              </a:spcAft>
              <a:buFont typeface="Arial" pitchFamily="34" charset="0"/>
              <a:buChar char="•"/>
              <a:defRPr/>
            </a:pPr>
            <a:endParaRPr lang="pt-PT" sz="3800" dirty="0"/>
          </a:p>
          <a:p>
            <a:pPr algn="just" eaLnBrk="1" fontAlgn="auto" hangingPunct="1">
              <a:spcAft>
                <a:spcPts val="0"/>
              </a:spcAft>
              <a:buFont typeface="Arial" pitchFamily="34" charset="0"/>
              <a:buChar char="•"/>
              <a:defRPr/>
            </a:pPr>
            <a:r>
              <a:rPr lang="pt-PT" sz="2800" dirty="0"/>
              <a:t>O consumo da água engarrafada comprada no </a:t>
            </a:r>
            <a:r>
              <a:rPr lang="pt-PT" sz="2800" dirty="0" smtClean="0"/>
              <a:t>restaurante </a:t>
            </a:r>
            <a:r>
              <a:rPr lang="pt-PT" sz="2800" dirty="0"/>
              <a:t>deverá ser incluído na </a:t>
            </a:r>
            <a:r>
              <a:rPr lang="pt-PT" sz="2800" dirty="0" smtClean="0"/>
              <a:t>Demonstração dos </a:t>
            </a:r>
            <a:r>
              <a:rPr lang="pt-PT" sz="2800" dirty="0"/>
              <a:t>Resultados por Funções, documento que o TOC Dr. Rui Simões faz </a:t>
            </a:r>
            <a:r>
              <a:rPr lang="pt-PT" sz="2800" dirty="0" smtClean="0"/>
              <a:t>questão </a:t>
            </a:r>
            <a:r>
              <a:rPr lang="pt-PT" sz="2800" dirty="0"/>
              <a:t>de preparar em todas </a:t>
            </a:r>
            <a:r>
              <a:rPr lang="pt-PT" sz="2800" dirty="0" smtClean="0"/>
              <a:t>as </a:t>
            </a:r>
            <a:r>
              <a:rPr lang="pt-PT" sz="2800" dirty="0"/>
              <a:t>empresas </a:t>
            </a:r>
            <a:r>
              <a:rPr lang="pt-PT" sz="2800" dirty="0" smtClean="0"/>
              <a:t>onde presta </a:t>
            </a:r>
            <a:r>
              <a:rPr lang="pt-PT" sz="2800" dirty="0"/>
              <a:t>os seus serviços</a:t>
            </a:r>
            <a:r>
              <a:rPr lang="pt-PT" sz="2800" dirty="0" smtClean="0"/>
              <a:t>.</a:t>
            </a:r>
          </a:p>
          <a:p>
            <a:pPr algn="just" eaLnBrk="1" fontAlgn="auto" hangingPunct="1">
              <a:spcAft>
                <a:spcPts val="0"/>
              </a:spcAft>
              <a:buFont typeface="Arial" pitchFamily="34" charset="0"/>
              <a:buChar char="•"/>
              <a:defRPr/>
            </a:pPr>
            <a:r>
              <a:rPr lang="pt-PT" sz="2800" dirty="0"/>
              <a:t>Ao preparar a Demonstração dos Resultados por Funções da </a:t>
            </a:r>
            <a:r>
              <a:rPr lang="pt-PT" sz="2800" dirty="0" err="1" smtClean="0"/>
              <a:t>TecTecn</a:t>
            </a:r>
            <a:r>
              <a:rPr lang="pt-PT" sz="2800" dirty="0" smtClean="0"/>
              <a:t>, </a:t>
            </a:r>
            <a:r>
              <a:rPr lang="pt-PT" sz="2800" dirty="0"/>
              <a:t>Lda</a:t>
            </a:r>
            <a:r>
              <a:rPr lang="pt-PT" sz="2800" dirty="0" smtClean="0"/>
              <a:t>., </a:t>
            </a:r>
            <a:r>
              <a:rPr lang="pt-PT" sz="2800" dirty="0"/>
              <a:t>o gasto </a:t>
            </a:r>
            <a:r>
              <a:rPr lang="pt-PT" sz="2800" dirty="0" smtClean="0"/>
              <a:t>relativo </a:t>
            </a:r>
            <a:r>
              <a:rPr lang="pt-PT" sz="2800" dirty="0"/>
              <a:t>às despesas incorridas com a água consumida pelos colaboradores da empresa </a:t>
            </a:r>
            <a:r>
              <a:rPr lang="pt-PT" sz="2800" dirty="0" smtClean="0"/>
              <a:t>deve </a:t>
            </a:r>
            <a:r>
              <a:rPr lang="pt-PT" sz="2800" dirty="0"/>
              <a:t>ser incluído </a:t>
            </a:r>
            <a:r>
              <a:rPr lang="pt-PT" sz="2800" dirty="0" smtClean="0"/>
              <a:t>nos:</a:t>
            </a:r>
          </a:p>
          <a:p>
            <a:pPr algn="just" eaLnBrk="1" fontAlgn="auto" hangingPunct="1">
              <a:spcAft>
                <a:spcPts val="0"/>
              </a:spcAft>
              <a:buFont typeface="Arial" pitchFamily="34" charset="0"/>
              <a:buChar char="•"/>
              <a:defRPr/>
            </a:pPr>
            <a:endParaRPr lang="pt-PT" sz="2800" dirty="0"/>
          </a:p>
          <a:p>
            <a:pPr eaLnBrk="1" fontAlgn="auto" hangingPunct="1">
              <a:spcAft>
                <a:spcPts val="0"/>
              </a:spcAft>
              <a:buFont typeface="Arial" pitchFamily="34" charset="0"/>
              <a:buChar char="•"/>
              <a:defRPr/>
            </a:pPr>
            <a:r>
              <a:rPr lang="pt-PT" sz="2800" dirty="0"/>
              <a:t>a</a:t>
            </a:r>
            <a:r>
              <a:rPr lang="pt-PT" sz="2800" dirty="0" smtClean="0"/>
              <a:t>) </a:t>
            </a:r>
            <a:r>
              <a:rPr lang="pt-PT" sz="2800" b="1" dirty="0" smtClean="0"/>
              <a:t>Gastos </a:t>
            </a:r>
            <a:r>
              <a:rPr lang="pt-PT" sz="2800" b="1" dirty="0"/>
              <a:t>administrativos</a:t>
            </a:r>
            <a:r>
              <a:rPr lang="pt-PT" sz="2800" dirty="0"/>
              <a:t>.</a:t>
            </a:r>
          </a:p>
          <a:p>
            <a:pPr eaLnBrk="1" fontAlgn="auto" hangingPunct="1">
              <a:spcAft>
                <a:spcPts val="0"/>
              </a:spcAft>
              <a:buFont typeface="Arial" pitchFamily="34" charset="0"/>
              <a:buChar char="•"/>
              <a:defRPr/>
            </a:pPr>
            <a:r>
              <a:rPr lang="pt-PT" sz="2800" dirty="0"/>
              <a:t>b</a:t>
            </a:r>
            <a:r>
              <a:rPr lang="pt-PT" sz="2800" dirty="0" smtClean="0"/>
              <a:t>) Gastos </a:t>
            </a:r>
            <a:r>
              <a:rPr lang="pt-PT" sz="2800" dirty="0"/>
              <a:t>de financiamento.</a:t>
            </a:r>
          </a:p>
          <a:p>
            <a:pPr eaLnBrk="1" fontAlgn="auto" hangingPunct="1">
              <a:spcAft>
                <a:spcPts val="0"/>
              </a:spcAft>
              <a:buFont typeface="Arial" pitchFamily="34" charset="0"/>
              <a:buChar char="•"/>
              <a:defRPr/>
            </a:pPr>
            <a:r>
              <a:rPr lang="pt-PT" sz="2800" dirty="0"/>
              <a:t>c</a:t>
            </a:r>
            <a:r>
              <a:rPr lang="pt-PT" sz="2800" dirty="0" smtClean="0"/>
              <a:t>) Gastos </a:t>
            </a:r>
            <a:r>
              <a:rPr lang="pt-PT" sz="2800" dirty="0"/>
              <a:t>de produção.</a:t>
            </a:r>
          </a:p>
          <a:p>
            <a:pPr eaLnBrk="1" fontAlgn="auto" hangingPunct="1">
              <a:spcAft>
                <a:spcPts val="0"/>
              </a:spcAft>
              <a:buFont typeface="Arial" pitchFamily="34" charset="0"/>
              <a:buChar char="•"/>
              <a:defRPr/>
            </a:pPr>
            <a:r>
              <a:rPr lang="pt-PT" sz="2800" dirty="0"/>
              <a:t>d</a:t>
            </a:r>
            <a:r>
              <a:rPr lang="pt-PT" sz="2800" dirty="0" smtClean="0"/>
              <a:t>) Gastos </a:t>
            </a:r>
            <a:r>
              <a:rPr lang="pt-PT" sz="2800" dirty="0"/>
              <a:t>de distribuição.</a:t>
            </a:r>
          </a:p>
          <a:p>
            <a:pPr eaLnBrk="1" fontAlgn="auto" hangingPunct="1">
              <a:spcAft>
                <a:spcPts val="0"/>
              </a:spcAft>
              <a:buFont typeface="Arial" pitchFamily="34" charset="0"/>
              <a:buChar char="•"/>
              <a:defRPr/>
            </a:pPr>
            <a:endParaRPr lang="pt-PT" sz="2800" dirty="0"/>
          </a:p>
          <a:p>
            <a:pPr algn="just" eaLnBrk="1" fontAlgn="auto" hangingPunct="1">
              <a:spcAft>
                <a:spcPts val="0"/>
              </a:spcAft>
              <a:buFont typeface="Arial" pitchFamily="34" charset="0"/>
              <a:buChar char="•"/>
              <a:defRPr/>
            </a:pPr>
            <a:endParaRPr lang="pt-PT" sz="2800" dirty="0"/>
          </a:p>
          <a:p>
            <a:pPr algn="just" eaLnBrk="1" fontAlgn="auto" hangingPunct="1">
              <a:spcAft>
                <a:spcPts val="0"/>
              </a:spcAft>
              <a:buFont typeface="Arial" pitchFamily="34" charset="0"/>
              <a:buNone/>
              <a:defRPr/>
            </a:pPr>
            <a:r>
              <a:rPr lang="pt-PT" sz="2800" dirty="0" smtClean="0"/>
              <a:t> </a:t>
            </a:r>
            <a:endParaRPr lang="pt-PT" sz="2800" dirty="0"/>
          </a:p>
          <a:p>
            <a:pPr eaLnBrk="1" fontAlgn="auto" hangingPunct="1">
              <a:spcAft>
                <a:spcPts val="0"/>
              </a:spcAft>
              <a:buFont typeface="Arial" pitchFamily="34" charset="0"/>
              <a:buChar char="•"/>
              <a:defRPr/>
            </a:pPr>
            <a:endParaRPr lang="pt-PT" dirty="0"/>
          </a:p>
        </p:txBody>
      </p:sp>
      <p:sp>
        <p:nvSpPr>
          <p:cNvPr id="4" name="Marcador de Posição do Número do Diapositivo 3"/>
          <p:cNvSpPr>
            <a:spLocks noGrp="1"/>
          </p:cNvSpPr>
          <p:nvPr>
            <p:ph type="sldNum" sz="quarter" idx="12"/>
          </p:nvPr>
        </p:nvSpPr>
        <p:spPr/>
        <p:txBody>
          <a:bodyPr/>
          <a:lstStyle/>
          <a:p>
            <a:pPr>
              <a:defRPr/>
            </a:pPr>
            <a:fld id="{A6B53421-AE37-4F1B-A7CD-096EDBD59BAE}" type="slidenum">
              <a:rPr lang="pt-PT"/>
              <a:pPr>
                <a:defRPr/>
              </a:pPr>
              <a:t>6</a:t>
            </a:fld>
            <a:endParaRPr lang="pt-PT"/>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68313" y="404813"/>
            <a:ext cx="8229600" cy="6192837"/>
          </a:xfrm>
        </p:spPr>
        <p:txBody>
          <a:bodyPr rtlCol="0">
            <a:normAutofit fontScale="55000" lnSpcReduction="20000"/>
          </a:bodyPr>
          <a:lstStyle/>
          <a:p>
            <a:pPr algn="just" eaLnBrk="1" fontAlgn="auto" hangingPunct="1">
              <a:spcAft>
                <a:spcPts val="0"/>
              </a:spcAft>
              <a:buFont typeface="Arial" pitchFamily="34" charset="0"/>
              <a:buChar char="•"/>
              <a:defRPr/>
            </a:pPr>
            <a:endParaRPr lang="pt-PT" sz="2800" dirty="0" smtClean="0"/>
          </a:p>
          <a:p>
            <a:pPr algn="just" eaLnBrk="1" fontAlgn="auto" hangingPunct="1">
              <a:spcAft>
                <a:spcPts val="0"/>
              </a:spcAft>
              <a:buFont typeface="Arial" pitchFamily="34" charset="0"/>
              <a:buChar char="•"/>
              <a:defRPr/>
            </a:pPr>
            <a:r>
              <a:rPr lang="pt-PT" dirty="0" smtClean="0"/>
              <a:t>QUESTÃO 13</a:t>
            </a:r>
          </a:p>
          <a:p>
            <a:pPr algn="just" eaLnBrk="1" fontAlgn="auto" hangingPunct="1">
              <a:spcAft>
                <a:spcPts val="0"/>
              </a:spcAft>
              <a:buFont typeface="Arial" pitchFamily="34" charset="0"/>
              <a:buChar char="•"/>
              <a:defRPr/>
            </a:pPr>
            <a:endParaRPr lang="pt-PT" dirty="0"/>
          </a:p>
          <a:p>
            <a:pPr algn="just" eaLnBrk="1" fontAlgn="auto" hangingPunct="1">
              <a:spcAft>
                <a:spcPts val="0"/>
              </a:spcAft>
              <a:buFont typeface="Arial" pitchFamily="34" charset="0"/>
              <a:buChar char="•"/>
              <a:defRPr/>
            </a:pPr>
            <a:r>
              <a:rPr lang="pt-PT" dirty="0" smtClean="0"/>
              <a:t>O Dr</a:t>
            </a:r>
            <a:r>
              <a:rPr lang="pt-PT" dirty="0"/>
              <a:t>. Rui Simões referiu a Caetano Camilo que tinha estado a proceder a uma </a:t>
            </a:r>
            <a:r>
              <a:rPr lang="pt-PT" dirty="0" smtClean="0"/>
              <a:t>análise </a:t>
            </a:r>
            <a:r>
              <a:rPr lang="pt-PT" dirty="0"/>
              <a:t>da </a:t>
            </a:r>
            <a:r>
              <a:rPr lang="pt-PT" dirty="0" smtClean="0"/>
              <a:t>contabilidade </a:t>
            </a:r>
            <a:r>
              <a:rPr lang="pt-PT" dirty="0"/>
              <a:t>da empresa </a:t>
            </a:r>
            <a:r>
              <a:rPr lang="pt-PT" dirty="0" smtClean="0"/>
              <a:t>dos </a:t>
            </a:r>
            <a:r>
              <a:rPr lang="pt-PT" dirty="0"/>
              <a:t>anos de 2010 a 2012, </a:t>
            </a:r>
            <a:r>
              <a:rPr lang="pt-PT" dirty="0" smtClean="0"/>
              <a:t>a fim </a:t>
            </a:r>
            <a:r>
              <a:rPr lang="pt-PT" dirty="0"/>
              <a:t>de perceber </a:t>
            </a:r>
            <a:r>
              <a:rPr lang="pt-PT" dirty="0" smtClean="0"/>
              <a:t>porque </a:t>
            </a:r>
            <a:r>
              <a:rPr lang="pt-PT" dirty="0"/>
              <a:t>razão a </a:t>
            </a:r>
            <a:r>
              <a:rPr lang="pt-PT" dirty="0" smtClean="0"/>
              <a:t>empresa </a:t>
            </a:r>
            <a:r>
              <a:rPr lang="pt-PT" dirty="0"/>
              <a:t>tinha acumulado tão avultados prejuízos.</a:t>
            </a:r>
          </a:p>
          <a:p>
            <a:pPr algn="just" eaLnBrk="1" fontAlgn="auto" hangingPunct="1">
              <a:spcAft>
                <a:spcPts val="0"/>
              </a:spcAft>
              <a:buFont typeface="Arial" pitchFamily="34" charset="0"/>
              <a:buChar char="•"/>
              <a:defRPr/>
            </a:pPr>
            <a:r>
              <a:rPr lang="pt-PT" dirty="0"/>
              <a:t>Nessa conversa, o TOC referiu, </a:t>
            </a:r>
            <a:r>
              <a:rPr lang="pt-PT" dirty="0" smtClean="0"/>
              <a:t>comentando </a:t>
            </a:r>
            <a:r>
              <a:rPr lang="pt-PT" dirty="0"/>
              <a:t>o balanço </a:t>
            </a:r>
            <a:r>
              <a:rPr lang="pt-PT" dirty="0" smtClean="0"/>
              <a:t>aprovado </a:t>
            </a:r>
            <a:r>
              <a:rPr lang="pt-PT" dirty="0"/>
              <a:t>de 2012, que lhe parecia possível e provável que os </a:t>
            </a:r>
            <a:r>
              <a:rPr lang="pt-PT" dirty="0" smtClean="0"/>
              <a:t>ativos e </a:t>
            </a:r>
            <a:r>
              <a:rPr lang="pt-PT" dirty="0"/>
              <a:t>o capital próprio se encontrassem subavaliados. </a:t>
            </a:r>
            <a:endParaRPr lang="pt-PT" dirty="0" smtClean="0"/>
          </a:p>
          <a:p>
            <a:pPr algn="just" eaLnBrk="1" fontAlgn="auto" hangingPunct="1">
              <a:spcAft>
                <a:spcPts val="0"/>
              </a:spcAft>
              <a:buFont typeface="Arial" pitchFamily="34" charset="0"/>
              <a:buChar char="•"/>
              <a:defRPr/>
            </a:pPr>
            <a:r>
              <a:rPr lang="pt-PT" dirty="0"/>
              <a:t>O comentário </a:t>
            </a:r>
            <a:r>
              <a:rPr lang="pt-PT" dirty="0" smtClean="0"/>
              <a:t>do TOC</a:t>
            </a:r>
            <a:r>
              <a:rPr lang="pt-PT" dirty="0"/>
              <a:t>, Dr. Rui Simões, </a:t>
            </a:r>
            <a:r>
              <a:rPr lang="pt-PT" dirty="0" smtClean="0"/>
              <a:t>em </a:t>
            </a:r>
            <a:r>
              <a:rPr lang="pt-PT" dirty="0"/>
              <a:t>relação ao balanço aprovado reportado ao </a:t>
            </a:r>
            <a:r>
              <a:rPr lang="pt-PT" dirty="0" smtClean="0"/>
              <a:t>final </a:t>
            </a:r>
            <a:r>
              <a:rPr lang="pt-PT" dirty="0"/>
              <a:t>de 2012, poderia </a:t>
            </a:r>
            <a:r>
              <a:rPr lang="pt-PT" dirty="0" smtClean="0"/>
              <a:t>justificar-se </a:t>
            </a:r>
            <a:r>
              <a:rPr lang="pt-PT" dirty="0"/>
              <a:t>se:</a:t>
            </a:r>
          </a:p>
          <a:p>
            <a:pPr algn="just" eaLnBrk="1" fontAlgn="auto" hangingPunct="1">
              <a:spcAft>
                <a:spcPts val="0"/>
              </a:spcAft>
              <a:buFont typeface="Arial" pitchFamily="34" charset="0"/>
              <a:buChar char="•"/>
              <a:defRPr/>
            </a:pPr>
            <a:r>
              <a:rPr lang="pt-PT" dirty="0"/>
              <a:t>a</a:t>
            </a:r>
            <a:r>
              <a:rPr lang="pt-PT" dirty="0" smtClean="0"/>
              <a:t>) Um </a:t>
            </a:r>
            <a:r>
              <a:rPr lang="pt-PT" dirty="0"/>
              <a:t>pagamento </a:t>
            </a:r>
            <a:r>
              <a:rPr lang="pt-PT" dirty="0" smtClean="0"/>
              <a:t>efetuado </a:t>
            </a:r>
            <a:r>
              <a:rPr lang="pt-PT" dirty="0"/>
              <a:t>pela empresa relativo a serviços prestados por terceiros </a:t>
            </a:r>
            <a:r>
              <a:rPr lang="pt-PT" dirty="0" smtClean="0"/>
              <a:t>não tivesse sido </a:t>
            </a:r>
            <a:r>
              <a:rPr lang="pt-PT" dirty="0"/>
              <a:t>contabilizado.</a:t>
            </a:r>
          </a:p>
          <a:p>
            <a:pPr algn="just" eaLnBrk="1" fontAlgn="auto" hangingPunct="1">
              <a:spcAft>
                <a:spcPts val="0"/>
              </a:spcAft>
              <a:buFont typeface="Arial" pitchFamily="34" charset="0"/>
              <a:buChar char="•"/>
              <a:defRPr/>
            </a:pPr>
            <a:r>
              <a:rPr lang="pt-PT" dirty="0"/>
              <a:t>b</a:t>
            </a:r>
            <a:r>
              <a:rPr lang="pt-PT" dirty="0" smtClean="0"/>
              <a:t>) Os </a:t>
            </a:r>
            <a:r>
              <a:rPr lang="pt-PT" dirty="0"/>
              <a:t>juros de </a:t>
            </a:r>
            <a:r>
              <a:rPr lang="pt-PT" dirty="0" smtClean="0"/>
              <a:t>financiamentos </a:t>
            </a:r>
            <a:r>
              <a:rPr lang="pt-PT" dirty="0"/>
              <a:t>bancários suportados pela </a:t>
            </a:r>
            <a:r>
              <a:rPr lang="pt-PT" dirty="0" smtClean="0"/>
              <a:t>empresa</a:t>
            </a:r>
            <a:r>
              <a:rPr lang="pt-PT" dirty="0"/>
              <a:t>, </a:t>
            </a:r>
            <a:r>
              <a:rPr lang="pt-PT" dirty="0" smtClean="0"/>
              <a:t>vencidos </a:t>
            </a:r>
            <a:r>
              <a:rPr lang="pt-PT" dirty="0"/>
              <a:t>durante </a:t>
            </a:r>
            <a:r>
              <a:rPr lang="pt-PT" dirty="0" smtClean="0"/>
              <a:t>2012 </a:t>
            </a:r>
            <a:r>
              <a:rPr lang="pt-PT" dirty="0"/>
              <a:t>e só </a:t>
            </a:r>
            <a:r>
              <a:rPr lang="pt-PT" dirty="0" smtClean="0"/>
              <a:t>pagos em </a:t>
            </a:r>
            <a:r>
              <a:rPr lang="pt-PT" dirty="0"/>
              <a:t>2013 </a:t>
            </a:r>
            <a:r>
              <a:rPr lang="pt-PT" dirty="0" smtClean="0"/>
              <a:t>tivessem </a:t>
            </a:r>
            <a:r>
              <a:rPr lang="pt-PT" dirty="0"/>
              <a:t>sido escriturados ainda durante 2012 em conta da </a:t>
            </a:r>
            <a:r>
              <a:rPr lang="pt-PT" dirty="0" smtClean="0"/>
              <a:t>classe </a:t>
            </a:r>
            <a:r>
              <a:rPr lang="pt-PT" dirty="0"/>
              <a:t>6.</a:t>
            </a:r>
          </a:p>
          <a:p>
            <a:pPr algn="just" eaLnBrk="1" fontAlgn="auto" hangingPunct="1">
              <a:spcAft>
                <a:spcPts val="0"/>
              </a:spcAft>
              <a:buFont typeface="Arial" pitchFamily="34" charset="0"/>
              <a:buChar char="•"/>
              <a:defRPr/>
            </a:pPr>
            <a:r>
              <a:rPr lang="pt-PT" b="1" dirty="0" smtClean="0"/>
              <a:t>C) O </a:t>
            </a:r>
            <a:r>
              <a:rPr lang="pt-PT" b="1" dirty="0"/>
              <a:t>TOC anterior da </a:t>
            </a:r>
            <a:r>
              <a:rPr lang="pt-PT" b="1" dirty="0" smtClean="0"/>
              <a:t>empresa tivesse efetuado em </a:t>
            </a:r>
            <a:r>
              <a:rPr lang="pt-PT" b="1" dirty="0"/>
              <a:t>2012 </a:t>
            </a:r>
            <a:r>
              <a:rPr lang="pt-PT" b="1" dirty="0" smtClean="0"/>
              <a:t>duas </a:t>
            </a:r>
            <a:r>
              <a:rPr lang="pt-PT" b="1" dirty="0"/>
              <a:t>vezes o registo da </a:t>
            </a:r>
            <a:r>
              <a:rPr lang="pt-PT" b="1" dirty="0" smtClean="0"/>
              <a:t>depreciação </a:t>
            </a:r>
            <a:r>
              <a:rPr lang="pt-PT" b="1" dirty="0"/>
              <a:t>anual do </a:t>
            </a:r>
            <a:r>
              <a:rPr lang="pt-PT" b="1" dirty="0" smtClean="0"/>
              <a:t>edifício </a:t>
            </a:r>
            <a:r>
              <a:rPr lang="pt-PT" b="1" dirty="0"/>
              <a:t>da sede da </a:t>
            </a:r>
            <a:r>
              <a:rPr lang="pt-PT" b="1" dirty="0" smtClean="0"/>
              <a:t>sociedade.</a:t>
            </a:r>
          </a:p>
          <a:p>
            <a:pPr algn="just" eaLnBrk="1" fontAlgn="auto" hangingPunct="1">
              <a:spcAft>
                <a:spcPts val="0"/>
              </a:spcAft>
              <a:buFont typeface="Arial" pitchFamily="34" charset="0"/>
              <a:buChar char="•"/>
              <a:defRPr/>
            </a:pPr>
            <a:r>
              <a:rPr lang="pt-PT" dirty="0" smtClean="0"/>
              <a:t>D) nenhuma das anteriores.</a:t>
            </a:r>
            <a:endParaRPr lang="pt-PT" dirty="0"/>
          </a:p>
          <a:p>
            <a:pPr algn="just" eaLnBrk="1" fontAlgn="auto" hangingPunct="1">
              <a:spcAft>
                <a:spcPts val="0"/>
              </a:spcAft>
              <a:buFont typeface="Arial" pitchFamily="34" charset="0"/>
              <a:buChar char="•"/>
              <a:defRPr/>
            </a:pPr>
            <a:endParaRPr lang="pt-PT" dirty="0"/>
          </a:p>
          <a:p>
            <a:pPr algn="just" eaLnBrk="1" fontAlgn="auto" hangingPunct="1">
              <a:spcAft>
                <a:spcPts val="0"/>
              </a:spcAft>
              <a:buFont typeface="Arial" pitchFamily="34" charset="0"/>
              <a:buNone/>
              <a:defRPr/>
            </a:pPr>
            <a:endParaRPr lang="pt-PT" dirty="0"/>
          </a:p>
          <a:p>
            <a:pPr eaLnBrk="1" fontAlgn="auto" hangingPunct="1">
              <a:spcAft>
                <a:spcPts val="0"/>
              </a:spcAft>
              <a:buFont typeface="Arial" pitchFamily="34" charset="0"/>
              <a:buChar char="•"/>
              <a:defRPr/>
            </a:pPr>
            <a:endParaRPr lang="pt-PT" sz="2800" dirty="0"/>
          </a:p>
          <a:p>
            <a:pPr algn="just" eaLnBrk="1" fontAlgn="auto" hangingPunct="1">
              <a:spcAft>
                <a:spcPts val="0"/>
              </a:spcAft>
              <a:buFont typeface="Arial" pitchFamily="34" charset="0"/>
              <a:buChar char="•"/>
              <a:defRPr/>
            </a:pPr>
            <a:endParaRPr lang="pt-PT" sz="2800" dirty="0"/>
          </a:p>
          <a:p>
            <a:pPr algn="just" eaLnBrk="1" fontAlgn="auto" hangingPunct="1">
              <a:spcAft>
                <a:spcPts val="0"/>
              </a:spcAft>
              <a:buFont typeface="Arial" pitchFamily="34" charset="0"/>
              <a:buNone/>
              <a:defRPr/>
            </a:pPr>
            <a:r>
              <a:rPr lang="pt-PT" sz="2800" dirty="0" smtClean="0"/>
              <a:t> </a:t>
            </a:r>
            <a:endParaRPr lang="pt-PT" sz="2800" dirty="0"/>
          </a:p>
          <a:p>
            <a:pPr eaLnBrk="1" fontAlgn="auto" hangingPunct="1">
              <a:spcAft>
                <a:spcPts val="0"/>
              </a:spcAft>
              <a:buFont typeface="Arial" pitchFamily="34" charset="0"/>
              <a:buChar char="•"/>
              <a:defRPr/>
            </a:pPr>
            <a:endParaRPr lang="pt-PT" dirty="0"/>
          </a:p>
        </p:txBody>
      </p:sp>
      <p:sp>
        <p:nvSpPr>
          <p:cNvPr id="4" name="Marcador de Posição do Número do Diapositivo 3"/>
          <p:cNvSpPr>
            <a:spLocks noGrp="1"/>
          </p:cNvSpPr>
          <p:nvPr>
            <p:ph type="sldNum" sz="quarter" idx="12"/>
          </p:nvPr>
        </p:nvSpPr>
        <p:spPr/>
        <p:txBody>
          <a:bodyPr/>
          <a:lstStyle/>
          <a:p>
            <a:pPr>
              <a:defRPr/>
            </a:pPr>
            <a:fld id="{4724A6AF-FD1E-4A73-BB03-15700B4C86B4}" type="slidenum">
              <a:rPr lang="pt-PT"/>
              <a:pPr>
                <a:defRPr/>
              </a:pPr>
              <a:t>7</a:t>
            </a:fld>
            <a:endParaRPr lang="pt-PT"/>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68313" y="404813"/>
            <a:ext cx="8229600" cy="6192837"/>
          </a:xfrm>
        </p:spPr>
        <p:txBody>
          <a:bodyPr rtlCol="0">
            <a:normAutofit fontScale="62500" lnSpcReduction="20000"/>
          </a:bodyPr>
          <a:lstStyle/>
          <a:p>
            <a:pPr algn="just" eaLnBrk="1" fontAlgn="auto" hangingPunct="1">
              <a:spcAft>
                <a:spcPts val="0"/>
              </a:spcAft>
              <a:buFont typeface="Arial" pitchFamily="34" charset="0"/>
              <a:buChar char="•"/>
              <a:defRPr/>
            </a:pPr>
            <a:endParaRPr lang="pt-PT" sz="2800" dirty="0" smtClean="0"/>
          </a:p>
          <a:p>
            <a:pPr algn="just" eaLnBrk="1" fontAlgn="auto" hangingPunct="1">
              <a:spcAft>
                <a:spcPts val="0"/>
              </a:spcAft>
              <a:buFont typeface="Arial" pitchFamily="34" charset="0"/>
              <a:buChar char="•"/>
              <a:defRPr/>
            </a:pPr>
            <a:r>
              <a:rPr lang="pt-PT" dirty="0" smtClean="0"/>
              <a:t>QUESTÃO 14</a:t>
            </a:r>
          </a:p>
          <a:p>
            <a:pPr algn="just" eaLnBrk="1" fontAlgn="auto" hangingPunct="1">
              <a:spcAft>
                <a:spcPts val="0"/>
              </a:spcAft>
              <a:buFont typeface="Arial" pitchFamily="34" charset="0"/>
              <a:buChar char="•"/>
              <a:defRPr/>
            </a:pPr>
            <a:endParaRPr lang="pt-PT" dirty="0"/>
          </a:p>
          <a:p>
            <a:pPr algn="just" eaLnBrk="1" fontAlgn="auto" hangingPunct="1">
              <a:spcAft>
                <a:spcPts val="0"/>
              </a:spcAft>
              <a:buFont typeface="Arial" pitchFamily="34" charset="0"/>
              <a:buChar char="•"/>
              <a:defRPr/>
            </a:pPr>
            <a:r>
              <a:rPr lang="pt-PT" sz="2900" dirty="0"/>
              <a:t>No ano de 2011, as vendas brutas da </a:t>
            </a:r>
            <a:r>
              <a:rPr lang="pt-PT" sz="2900" dirty="0" smtClean="0"/>
              <a:t>Têxtil </a:t>
            </a:r>
            <a:r>
              <a:rPr lang="pt-PT" sz="2900" dirty="0"/>
              <a:t>Moderna </a:t>
            </a:r>
            <a:r>
              <a:rPr lang="pt-PT" sz="2900" dirty="0" smtClean="0"/>
              <a:t>–Sociedade </a:t>
            </a:r>
            <a:r>
              <a:rPr lang="pt-PT" sz="2900" dirty="0"/>
              <a:t>Unipessoal, </a:t>
            </a:r>
            <a:r>
              <a:rPr lang="pt-PT" sz="2900" dirty="0" smtClean="0"/>
              <a:t>Lda. ascenderam </a:t>
            </a:r>
            <a:r>
              <a:rPr lang="pt-PT" sz="2900" dirty="0"/>
              <a:t>a </a:t>
            </a:r>
            <a:r>
              <a:rPr lang="pt-PT" sz="2900" dirty="0" smtClean="0"/>
              <a:t>€1.200.000</a:t>
            </a:r>
            <a:r>
              <a:rPr lang="pt-PT" sz="2900" dirty="0"/>
              <a:t>, tendo a empresa </a:t>
            </a:r>
            <a:r>
              <a:rPr lang="pt-PT" sz="2900" dirty="0" smtClean="0"/>
              <a:t> concedido </a:t>
            </a:r>
            <a:r>
              <a:rPr lang="pt-PT" sz="2900" dirty="0"/>
              <a:t>um total de descontos financeiros </a:t>
            </a:r>
            <a:r>
              <a:rPr lang="pt-PT" sz="2900" dirty="0" err="1" smtClean="0"/>
              <a:t>extra-fatura</a:t>
            </a:r>
            <a:r>
              <a:rPr lang="pt-PT" sz="2900" dirty="0" smtClean="0"/>
              <a:t> de €50.000 </a:t>
            </a:r>
            <a:r>
              <a:rPr lang="pt-PT" sz="2900" dirty="0"/>
              <a:t>com vista a tentar antecipar recebimentos dos clientes. </a:t>
            </a:r>
            <a:endParaRPr lang="pt-PT" sz="2900" dirty="0" smtClean="0"/>
          </a:p>
          <a:p>
            <a:pPr algn="just" eaLnBrk="1" fontAlgn="auto" hangingPunct="1">
              <a:spcAft>
                <a:spcPts val="0"/>
              </a:spcAft>
              <a:buFont typeface="Arial" pitchFamily="34" charset="0"/>
              <a:buChar char="•"/>
              <a:defRPr/>
            </a:pPr>
            <a:endParaRPr lang="pt-PT" sz="2900" dirty="0"/>
          </a:p>
          <a:p>
            <a:pPr algn="just" eaLnBrk="1" fontAlgn="auto" hangingPunct="1">
              <a:spcAft>
                <a:spcPts val="0"/>
              </a:spcAft>
              <a:buFont typeface="Arial" pitchFamily="34" charset="0"/>
              <a:buChar char="•"/>
              <a:defRPr/>
            </a:pPr>
            <a:r>
              <a:rPr lang="pt-PT" sz="2900" dirty="0"/>
              <a:t>No mesmo </a:t>
            </a:r>
            <a:r>
              <a:rPr lang="pt-PT" sz="2900" dirty="0" smtClean="0"/>
              <a:t>período</a:t>
            </a:r>
            <a:r>
              <a:rPr lang="pt-PT" sz="2900" dirty="0"/>
              <a:t>, o </a:t>
            </a:r>
            <a:r>
              <a:rPr lang="pt-PT" sz="2900" dirty="0" smtClean="0"/>
              <a:t>custo </a:t>
            </a:r>
            <a:r>
              <a:rPr lang="pt-PT" sz="2900" dirty="0"/>
              <a:t>das mercadorias vendidas ascendeu a </a:t>
            </a:r>
            <a:r>
              <a:rPr lang="pt-PT" sz="2900" dirty="0" smtClean="0"/>
              <a:t>€800.000</a:t>
            </a:r>
            <a:r>
              <a:rPr lang="pt-PT" sz="2900" dirty="0"/>
              <a:t>. </a:t>
            </a:r>
            <a:endParaRPr lang="pt-PT" sz="2900" dirty="0" smtClean="0"/>
          </a:p>
          <a:p>
            <a:pPr algn="just" eaLnBrk="1" fontAlgn="auto" hangingPunct="1">
              <a:spcAft>
                <a:spcPts val="0"/>
              </a:spcAft>
              <a:buFont typeface="Arial" pitchFamily="34" charset="0"/>
              <a:buChar char="•"/>
              <a:defRPr/>
            </a:pPr>
            <a:endParaRPr lang="pt-PT" sz="2900" dirty="0"/>
          </a:p>
          <a:p>
            <a:pPr algn="just" eaLnBrk="1" fontAlgn="auto" hangingPunct="1">
              <a:spcAft>
                <a:spcPts val="0"/>
              </a:spcAft>
              <a:buFont typeface="Arial" pitchFamily="34" charset="0"/>
              <a:buChar char="•"/>
              <a:defRPr/>
            </a:pPr>
            <a:r>
              <a:rPr lang="pt-PT" sz="2900" dirty="0"/>
              <a:t>E, </a:t>
            </a:r>
            <a:r>
              <a:rPr lang="pt-PT" sz="2900" dirty="0" smtClean="0"/>
              <a:t>de </a:t>
            </a:r>
            <a:r>
              <a:rPr lang="pt-PT" sz="2900" dirty="0"/>
              <a:t>acordo </a:t>
            </a:r>
            <a:r>
              <a:rPr lang="pt-PT" sz="2900" dirty="0" smtClean="0"/>
              <a:t>com </a:t>
            </a:r>
            <a:r>
              <a:rPr lang="pt-PT" sz="2900" dirty="0"/>
              <a:t>as notas </a:t>
            </a:r>
            <a:r>
              <a:rPr lang="pt-PT" sz="2900" dirty="0" smtClean="0"/>
              <a:t>de </a:t>
            </a:r>
            <a:r>
              <a:rPr lang="pt-PT" sz="2900" dirty="0"/>
              <a:t>crédito emitidas pela empresa, os descontos comerciais concedidos em 2011 atingiram </a:t>
            </a:r>
            <a:r>
              <a:rPr lang="pt-PT" sz="2900" dirty="0" smtClean="0"/>
              <a:t>€200.000.</a:t>
            </a:r>
          </a:p>
          <a:p>
            <a:pPr algn="just" eaLnBrk="1" fontAlgn="auto" hangingPunct="1">
              <a:spcAft>
                <a:spcPts val="0"/>
              </a:spcAft>
              <a:buFont typeface="Arial" pitchFamily="34" charset="0"/>
              <a:buChar char="•"/>
              <a:defRPr/>
            </a:pPr>
            <a:endParaRPr lang="pt-PT" sz="2900" dirty="0" smtClean="0"/>
          </a:p>
          <a:p>
            <a:pPr algn="just" eaLnBrk="1" fontAlgn="auto" hangingPunct="1">
              <a:spcAft>
                <a:spcPts val="0"/>
              </a:spcAft>
              <a:buFont typeface="Arial" pitchFamily="34" charset="0"/>
              <a:buChar char="•"/>
              <a:defRPr/>
            </a:pPr>
            <a:r>
              <a:rPr lang="pt-PT" sz="2900" dirty="0"/>
              <a:t>Com base na informação relativa a </a:t>
            </a:r>
            <a:r>
              <a:rPr lang="pt-PT" sz="2900" dirty="0" smtClean="0"/>
              <a:t>2011 obre </a:t>
            </a:r>
            <a:r>
              <a:rPr lang="pt-PT" sz="2900" dirty="0"/>
              <a:t>vendas, </a:t>
            </a:r>
            <a:r>
              <a:rPr lang="pt-PT" sz="2900" dirty="0" smtClean="0"/>
              <a:t>descontos e </a:t>
            </a:r>
            <a:r>
              <a:rPr lang="pt-PT" sz="2900" dirty="0"/>
              <a:t>custo das </a:t>
            </a:r>
            <a:r>
              <a:rPr lang="pt-PT" sz="2900" dirty="0" smtClean="0"/>
              <a:t>mercadorias </a:t>
            </a:r>
            <a:r>
              <a:rPr lang="pt-PT" sz="2900" dirty="0"/>
              <a:t>vendidas da </a:t>
            </a:r>
            <a:r>
              <a:rPr lang="pt-PT" sz="2900" dirty="0" smtClean="0"/>
              <a:t>Têxtil </a:t>
            </a:r>
            <a:r>
              <a:rPr lang="pt-PT" sz="2900" dirty="0"/>
              <a:t>Moderna </a:t>
            </a:r>
            <a:r>
              <a:rPr lang="pt-PT" sz="2900" dirty="0" smtClean="0"/>
              <a:t>–Sociedade </a:t>
            </a:r>
            <a:r>
              <a:rPr lang="pt-PT" sz="2900" dirty="0"/>
              <a:t>Unipessoal, </a:t>
            </a:r>
            <a:r>
              <a:rPr lang="pt-PT" sz="2900" dirty="0" smtClean="0"/>
              <a:t>Lda. disponível</a:t>
            </a:r>
            <a:r>
              <a:rPr lang="pt-PT" sz="2900" dirty="0"/>
              <a:t>, pode </a:t>
            </a:r>
            <a:r>
              <a:rPr lang="pt-PT" sz="2900" dirty="0" smtClean="0"/>
              <a:t>dizer-se </a:t>
            </a:r>
            <a:r>
              <a:rPr lang="pt-PT" sz="2900" dirty="0"/>
              <a:t>acerca das margens praticadas </a:t>
            </a:r>
            <a:r>
              <a:rPr lang="pt-PT" sz="2900" dirty="0" smtClean="0"/>
              <a:t>pela empresa nesse </a:t>
            </a:r>
            <a:r>
              <a:rPr lang="pt-PT" sz="2900" dirty="0"/>
              <a:t>ano foram:</a:t>
            </a:r>
          </a:p>
          <a:p>
            <a:pPr algn="just" eaLnBrk="1" fontAlgn="auto" hangingPunct="1">
              <a:spcAft>
                <a:spcPts val="0"/>
              </a:spcAft>
              <a:buFont typeface="Arial" pitchFamily="34" charset="0"/>
              <a:buChar char="•"/>
              <a:defRPr/>
            </a:pPr>
            <a:r>
              <a:rPr lang="pt-PT" sz="2900" dirty="0" smtClean="0"/>
              <a:t>A) Margem </a:t>
            </a:r>
            <a:r>
              <a:rPr lang="pt-PT" sz="2900" dirty="0"/>
              <a:t>sobre o preço de </a:t>
            </a:r>
            <a:r>
              <a:rPr lang="pt-PT" sz="2900" dirty="0" smtClean="0"/>
              <a:t>venda:20%; </a:t>
            </a:r>
            <a:r>
              <a:rPr lang="pt-PT" sz="2900" dirty="0"/>
              <a:t>Margem sobre o preço de custo: </a:t>
            </a:r>
            <a:r>
              <a:rPr lang="pt-PT" sz="2900" dirty="0" smtClean="0"/>
              <a:t>50%.</a:t>
            </a:r>
            <a:endParaRPr lang="pt-PT" sz="2900" dirty="0"/>
          </a:p>
          <a:p>
            <a:pPr algn="just" eaLnBrk="1" fontAlgn="auto" hangingPunct="1">
              <a:spcAft>
                <a:spcPts val="0"/>
              </a:spcAft>
              <a:buFont typeface="Arial" pitchFamily="34" charset="0"/>
              <a:buChar char="•"/>
              <a:defRPr/>
            </a:pPr>
            <a:r>
              <a:rPr lang="pt-PT" sz="2900" b="1" dirty="0" smtClean="0"/>
              <a:t>B) Margem </a:t>
            </a:r>
            <a:r>
              <a:rPr lang="pt-PT" sz="2900" b="1" dirty="0"/>
              <a:t>sobre o preço de venda: </a:t>
            </a:r>
            <a:r>
              <a:rPr lang="pt-PT" sz="2900" b="1" dirty="0" smtClean="0"/>
              <a:t>20%; </a:t>
            </a:r>
            <a:r>
              <a:rPr lang="pt-PT" sz="2900" b="1" dirty="0"/>
              <a:t>Margem sobre o preço de custo: </a:t>
            </a:r>
            <a:r>
              <a:rPr lang="pt-PT" sz="2900" b="1" dirty="0" smtClean="0"/>
              <a:t>25%.</a:t>
            </a:r>
            <a:endParaRPr lang="pt-PT" sz="2900" b="1" dirty="0"/>
          </a:p>
          <a:p>
            <a:pPr algn="just" eaLnBrk="1" fontAlgn="auto" hangingPunct="1">
              <a:spcAft>
                <a:spcPts val="0"/>
              </a:spcAft>
              <a:buFont typeface="Arial" pitchFamily="34" charset="0"/>
              <a:buChar char="•"/>
              <a:defRPr/>
            </a:pPr>
            <a:r>
              <a:rPr lang="pt-PT" sz="2900" dirty="0"/>
              <a:t>c</a:t>
            </a:r>
            <a:r>
              <a:rPr lang="pt-PT" sz="2900" dirty="0" smtClean="0"/>
              <a:t>) Margem </a:t>
            </a:r>
            <a:r>
              <a:rPr lang="pt-PT" sz="2900" dirty="0"/>
              <a:t>sobre o preço de venda: </a:t>
            </a:r>
            <a:r>
              <a:rPr lang="pt-PT" sz="2900" dirty="0" smtClean="0"/>
              <a:t>40%; </a:t>
            </a:r>
            <a:r>
              <a:rPr lang="pt-PT" sz="2900" dirty="0"/>
              <a:t>Margem sobre o preço de custo: </a:t>
            </a:r>
            <a:r>
              <a:rPr lang="pt-PT" sz="2900" dirty="0" smtClean="0"/>
              <a:t>50%.</a:t>
            </a:r>
            <a:endParaRPr lang="pt-PT" sz="2900" dirty="0"/>
          </a:p>
          <a:p>
            <a:pPr algn="just" eaLnBrk="1" fontAlgn="auto" hangingPunct="1">
              <a:spcAft>
                <a:spcPts val="0"/>
              </a:spcAft>
              <a:buFont typeface="Arial" pitchFamily="34" charset="0"/>
              <a:buChar char="•"/>
              <a:defRPr/>
            </a:pPr>
            <a:r>
              <a:rPr lang="pt-PT" sz="2900" dirty="0"/>
              <a:t>d</a:t>
            </a:r>
            <a:r>
              <a:rPr lang="pt-PT" sz="2900" dirty="0" smtClean="0"/>
              <a:t>) Nenhuma </a:t>
            </a:r>
            <a:r>
              <a:rPr lang="pt-PT" sz="2900" dirty="0"/>
              <a:t>das anteriores.</a:t>
            </a:r>
          </a:p>
          <a:p>
            <a:pPr algn="just" eaLnBrk="1" fontAlgn="auto" hangingPunct="1">
              <a:spcAft>
                <a:spcPts val="0"/>
              </a:spcAft>
              <a:buFont typeface="Arial" pitchFamily="34" charset="0"/>
              <a:buChar char="•"/>
              <a:defRPr/>
            </a:pPr>
            <a:endParaRPr lang="pt-PT" sz="2900" dirty="0"/>
          </a:p>
          <a:p>
            <a:pPr algn="just" eaLnBrk="1" fontAlgn="auto" hangingPunct="1">
              <a:spcAft>
                <a:spcPts val="0"/>
              </a:spcAft>
              <a:buFont typeface="Arial" pitchFamily="34" charset="0"/>
              <a:buChar char="•"/>
              <a:defRPr/>
            </a:pPr>
            <a:endParaRPr lang="pt-PT" sz="2800" dirty="0"/>
          </a:p>
          <a:p>
            <a:pPr algn="just" eaLnBrk="1" fontAlgn="auto" hangingPunct="1">
              <a:spcAft>
                <a:spcPts val="0"/>
              </a:spcAft>
              <a:buFont typeface="Arial" pitchFamily="34" charset="0"/>
              <a:buNone/>
              <a:defRPr/>
            </a:pPr>
            <a:r>
              <a:rPr lang="pt-PT" sz="2800" dirty="0" smtClean="0"/>
              <a:t> </a:t>
            </a:r>
            <a:endParaRPr lang="pt-PT" sz="2800" dirty="0"/>
          </a:p>
          <a:p>
            <a:pPr eaLnBrk="1" fontAlgn="auto" hangingPunct="1">
              <a:spcAft>
                <a:spcPts val="0"/>
              </a:spcAft>
              <a:buFont typeface="Arial" pitchFamily="34" charset="0"/>
              <a:buChar char="•"/>
              <a:defRPr/>
            </a:pPr>
            <a:endParaRPr lang="pt-PT" dirty="0"/>
          </a:p>
        </p:txBody>
      </p:sp>
      <p:sp>
        <p:nvSpPr>
          <p:cNvPr id="4" name="Marcador de Posição do Número do Diapositivo 3"/>
          <p:cNvSpPr>
            <a:spLocks noGrp="1"/>
          </p:cNvSpPr>
          <p:nvPr>
            <p:ph type="sldNum" sz="quarter" idx="12"/>
          </p:nvPr>
        </p:nvSpPr>
        <p:spPr/>
        <p:txBody>
          <a:bodyPr/>
          <a:lstStyle/>
          <a:p>
            <a:pPr>
              <a:defRPr/>
            </a:pPr>
            <a:fld id="{1F11ACC5-C172-409D-85DD-F1C6C97D5F1F}" type="slidenum">
              <a:rPr lang="pt-PT"/>
              <a:pPr>
                <a:defRPr/>
              </a:pPr>
              <a:t>8</a:t>
            </a:fld>
            <a:endParaRPr lang="pt-PT"/>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68313" y="404813"/>
            <a:ext cx="8229600" cy="6192837"/>
          </a:xfrm>
        </p:spPr>
        <p:txBody>
          <a:bodyPr rtlCol="0">
            <a:normAutofit fontScale="62500" lnSpcReduction="20000"/>
          </a:bodyPr>
          <a:lstStyle/>
          <a:p>
            <a:pPr algn="just" eaLnBrk="1" fontAlgn="auto" hangingPunct="1">
              <a:spcAft>
                <a:spcPts val="0"/>
              </a:spcAft>
              <a:buFont typeface="Arial" pitchFamily="34" charset="0"/>
              <a:buChar char="•"/>
              <a:defRPr/>
            </a:pPr>
            <a:endParaRPr lang="pt-PT" sz="2800" dirty="0" smtClean="0"/>
          </a:p>
          <a:p>
            <a:pPr algn="just" eaLnBrk="1" fontAlgn="auto" hangingPunct="1">
              <a:spcAft>
                <a:spcPts val="0"/>
              </a:spcAft>
              <a:buFont typeface="Arial" pitchFamily="34" charset="0"/>
              <a:buChar char="•"/>
              <a:defRPr/>
            </a:pPr>
            <a:r>
              <a:rPr lang="pt-PT" dirty="0" smtClean="0"/>
              <a:t>QUESTÃO 14</a:t>
            </a:r>
          </a:p>
          <a:p>
            <a:pPr algn="just" eaLnBrk="1" fontAlgn="auto" hangingPunct="1">
              <a:spcAft>
                <a:spcPts val="0"/>
              </a:spcAft>
              <a:buFont typeface="Arial" pitchFamily="34" charset="0"/>
              <a:buChar char="•"/>
              <a:defRPr/>
            </a:pPr>
            <a:endParaRPr lang="pt-PT" dirty="0"/>
          </a:p>
          <a:p>
            <a:pPr algn="just" eaLnBrk="1" fontAlgn="auto" hangingPunct="1">
              <a:spcAft>
                <a:spcPts val="0"/>
              </a:spcAft>
              <a:buFont typeface="Arial" pitchFamily="34" charset="0"/>
              <a:buChar char="•"/>
              <a:defRPr/>
            </a:pPr>
            <a:r>
              <a:rPr lang="pt-PT" sz="2900" dirty="0"/>
              <a:t>No ano de 2011, as vendas brutas da </a:t>
            </a:r>
            <a:r>
              <a:rPr lang="pt-PT" sz="2900" dirty="0" smtClean="0"/>
              <a:t>Têxtil </a:t>
            </a:r>
            <a:r>
              <a:rPr lang="pt-PT" sz="2900" dirty="0"/>
              <a:t>Moderna </a:t>
            </a:r>
            <a:r>
              <a:rPr lang="pt-PT" sz="2900" dirty="0" smtClean="0"/>
              <a:t>–Sociedade </a:t>
            </a:r>
            <a:r>
              <a:rPr lang="pt-PT" sz="2900" dirty="0"/>
              <a:t>Unipessoal, </a:t>
            </a:r>
            <a:r>
              <a:rPr lang="pt-PT" sz="2900" dirty="0" smtClean="0"/>
              <a:t>Lda. ascenderam </a:t>
            </a:r>
            <a:r>
              <a:rPr lang="pt-PT" sz="2900" dirty="0"/>
              <a:t>a </a:t>
            </a:r>
            <a:r>
              <a:rPr lang="pt-PT" sz="2900" dirty="0" smtClean="0"/>
              <a:t>€1.200.000</a:t>
            </a:r>
            <a:r>
              <a:rPr lang="pt-PT" sz="2900" dirty="0"/>
              <a:t>, tendo a empresa </a:t>
            </a:r>
            <a:r>
              <a:rPr lang="pt-PT" sz="2900" dirty="0" smtClean="0"/>
              <a:t> concedido </a:t>
            </a:r>
            <a:r>
              <a:rPr lang="pt-PT" sz="2900" dirty="0"/>
              <a:t>um total de descontos financeiros </a:t>
            </a:r>
            <a:r>
              <a:rPr lang="pt-PT" sz="2900" dirty="0" err="1" smtClean="0"/>
              <a:t>extra-fatura</a:t>
            </a:r>
            <a:r>
              <a:rPr lang="pt-PT" sz="2900" dirty="0" smtClean="0"/>
              <a:t> de €50.000 </a:t>
            </a:r>
            <a:r>
              <a:rPr lang="pt-PT" sz="2900" dirty="0"/>
              <a:t>com vista a tentar antecipar recebimentos dos clientes. </a:t>
            </a:r>
            <a:endParaRPr lang="pt-PT" sz="2900" dirty="0" smtClean="0"/>
          </a:p>
          <a:p>
            <a:pPr algn="just" eaLnBrk="1" fontAlgn="auto" hangingPunct="1">
              <a:spcAft>
                <a:spcPts val="0"/>
              </a:spcAft>
              <a:buFont typeface="Arial" pitchFamily="34" charset="0"/>
              <a:buChar char="•"/>
              <a:defRPr/>
            </a:pPr>
            <a:endParaRPr lang="pt-PT" sz="2900" dirty="0"/>
          </a:p>
          <a:p>
            <a:pPr algn="just" eaLnBrk="1" fontAlgn="auto" hangingPunct="1">
              <a:spcAft>
                <a:spcPts val="0"/>
              </a:spcAft>
              <a:buFont typeface="Arial" pitchFamily="34" charset="0"/>
              <a:buChar char="•"/>
              <a:defRPr/>
            </a:pPr>
            <a:r>
              <a:rPr lang="pt-PT" sz="2900" dirty="0"/>
              <a:t>No mesmo </a:t>
            </a:r>
            <a:r>
              <a:rPr lang="pt-PT" sz="2900" dirty="0" smtClean="0"/>
              <a:t>período</a:t>
            </a:r>
            <a:r>
              <a:rPr lang="pt-PT" sz="2900" dirty="0"/>
              <a:t>, o </a:t>
            </a:r>
            <a:r>
              <a:rPr lang="pt-PT" sz="2900" dirty="0" smtClean="0"/>
              <a:t>custo </a:t>
            </a:r>
            <a:r>
              <a:rPr lang="pt-PT" sz="2900" dirty="0"/>
              <a:t>das mercadorias vendidas ascendeu a </a:t>
            </a:r>
            <a:r>
              <a:rPr lang="pt-PT" sz="2900" dirty="0" smtClean="0"/>
              <a:t>€800.000</a:t>
            </a:r>
            <a:r>
              <a:rPr lang="pt-PT" sz="2900" dirty="0"/>
              <a:t>. </a:t>
            </a:r>
            <a:endParaRPr lang="pt-PT" sz="2900" dirty="0" smtClean="0"/>
          </a:p>
          <a:p>
            <a:pPr algn="just" eaLnBrk="1" fontAlgn="auto" hangingPunct="1">
              <a:spcAft>
                <a:spcPts val="0"/>
              </a:spcAft>
              <a:buFont typeface="Arial" pitchFamily="34" charset="0"/>
              <a:buChar char="•"/>
              <a:defRPr/>
            </a:pPr>
            <a:endParaRPr lang="pt-PT" sz="2900" dirty="0"/>
          </a:p>
          <a:p>
            <a:pPr algn="just" eaLnBrk="1" fontAlgn="auto" hangingPunct="1">
              <a:spcAft>
                <a:spcPts val="0"/>
              </a:spcAft>
              <a:buFont typeface="Arial" pitchFamily="34" charset="0"/>
              <a:buChar char="•"/>
              <a:defRPr/>
            </a:pPr>
            <a:r>
              <a:rPr lang="pt-PT" sz="2900" dirty="0"/>
              <a:t>E, </a:t>
            </a:r>
            <a:r>
              <a:rPr lang="pt-PT" sz="2900" dirty="0" smtClean="0"/>
              <a:t>de </a:t>
            </a:r>
            <a:r>
              <a:rPr lang="pt-PT" sz="2900" dirty="0"/>
              <a:t>acordo </a:t>
            </a:r>
            <a:r>
              <a:rPr lang="pt-PT" sz="2900" dirty="0" smtClean="0"/>
              <a:t>com </a:t>
            </a:r>
            <a:r>
              <a:rPr lang="pt-PT" sz="2900" dirty="0"/>
              <a:t>as notas </a:t>
            </a:r>
            <a:r>
              <a:rPr lang="pt-PT" sz="2900" dirty="0" smtClean="0"/>
              <a:t>de </a:t>
            </a:r>
            <a:r>
              <a:rPr lang="pt-PT" sz="2900" dirty="0"/>
              <a:t>crédito emitidas pela empresa, os descontos comerciais concedidos em 2011 atingiram </a:t>
            </a:r>
            <a:r>
              <a:rPr lang="pt-PT" sz="2900" dirty="0" smtClean="0"/>
              <a:t>€200.000.</a:t>
            </a:r>
          </a:p>
          <a:p>
            <a:pPr algn="just" eaLnBrk="1" fontAlgn="auto" hangingPunct="1">
              <a:spcAft>
                <a:spcPts val="0"/>
              </a:spcAft>
              <a:buFont typeface="Arial" pitchFamily="34" charset="0"/>
              <a:buChar char="•"/>
              <a:defRPr/>
            </a:pPr>
            <a:endParaRPr lang="pt-PT" sz="2900" dirty="0" smtClean="0"/>
          </a:p>
          <a:p>
            <a:pPr algn="just" eaLnBrk="1" fontAlgn="auto" hangingPunct="1">
              <a:spcAft>
                <a:spcPts val="0"/>
              </a:spcAft>
              <a:buFont typeface="Arial" pitchFamily="34" charset="0"/>
              <a:buChar char="•"/>
              <a:defRPr/>
            </a:pPr>
            <a:r>
              <a:rPr lang="pt-PT" sz="2900" dirty="0"/>
              <a:t>Com base na informação relativa a </a:t>
            </a:r>
            <a:r>
              <a:rPr lang="pt-PT" sz="2900" dirty="0" smtClean="0"/>
              <a:t>2011 obre </a:t>
            </a:r>
            <a:r>
              <a:rPr lang="pt-PT" sz="2900" dirty="0"/>
              <a:t>vendas, </a:t>
            </a:r>
            <a:r>
              <a:rPr lang="pt-PT" sz="2900" dirty="0" smtClean="0"/>
              <a:t>descontos e </a:t>
            </a:r>
            <a:r>
              <a:rPr lang="pt-PT" sz="2900" dirty="0"/>
              <a:t>custo das </a:t>
            </a:r>
            <a:r>
              <a:rPr lang="pt-PT" sz="2900" dirty="0" smtClean="0"/>
              <a:t>mercadorias </a:t>
            </a:r>
            <a:r>
              <a:rPr lang="pt-PT" sz="2900" dirty="0"/>
              <a:t>vendidas da </a:t>
            </a:r>
            <a:r>
              <a:rPr lang="pt-PT" sz="2900" dirty="0" smtClean="0"/>
              <a:t>Têxtil </a:t>
            </a:r>
            <a:r>
              <a:rPr lang="pt-PT" sz="2900" dirty="0"/>
              <a:t>Moderna </a:t>
            </a:r>
            <a:r>
              <a:rPr lang="pt-PT" sz="2900" dirty="0" smtClean="0"/>
              <a:t>–Sociedade </a:t>
            </a:r>
            <a:r>
              <a:rPr lang="pt-PT" sz="2900" dirty="0"/>
              <a:t>Unipessoal, </a:t>
            </a:r>
            <a:r>
              <a:rPr lang="pt-PT" sz="2900" dirty="0" smtClean="0"/>
              <a:t>Lda. disponível</a:t>
            </a:r>
            <a:r>
              <a:rPr lang="pt-PT" sz="2900" dirty="0"/>
              <a:t>, pode </a:t>
            </a:r>
            <a:r>
              <a:rPr lang="pt-PT" sz="2900" dirty="0" smtClean="0"/>
              <a:t>dizer-se </a:t>
            </a:r>
            <a:r>
              <a:rPr lang="pt-PT" sz="2900" dirty="0"/>
              <a:t>acerca das margens praticadas </a:t>
            </a:r>
            <a:r>
              <a:rPr lang="pt-PT" sz="2900" dirty="0" smtClean="0"/>
              <a:t>pela empresa nesse </a:t>
            </a:r>
            <a:r>
              <a:rPr lang="pt-PT" sz="2900" dirty="0"/>
              <a:t>ano foram:</a:t>
            </a:r>
          </a:p>
          <a:p>
            <a:pPr algn="just" eaLnBrk="1" fontAlgn="auto" hangingPunct="1">
              <a:spcAft>
                <a:spcPts val="0"/>
              </a:spcAft>
              <a:buFont typeface="Arial" pitchFamily="34" charset="0"/>
              <a:buChar char="•"/>
              <a:defRPr/>
            </a:pPr>
            <a:r>
              <a:rPr lang="pt-PT" sz="2900" dirty="0" smtClean="0"/>
              <a:t>A) Margem </a:t>
            </a:r>
            <a:r>
              <a:rPr lang="pt-PT" sz="2900" dirty="0"/>
              <a:t>sobre o preço de </a:t>
            </a:r>
            <a:r>
              <a:rPr lang="pt-PT" sz="2900" dirty="0" smtClean="0"/>
              <a:t>venda:20%; </a:t>
            </a:r>
            <a:r>
              <a:rPr lang="pt-PT" sz="2900" dirty="0"/>
              <a:t>Margem sobre o preço de custo: </a:t>
            </a:r>
            <a:r>
              <a:rPr lang="pt-PT" sz="2900" dirty="0" smtClean="0"/>
              <a:t>50%.</a:t>
            </a:r>
            <a:endParaRPr lang="pt-PT" sz="2900" dirty="0"/>
          </a:p>
          <a:p>
            <a:pPr algn="just" eaLnBrk="1" fontAlgn="auto" hangingPunct="1">
              <a:spcAft>
                <a:spcPts val="0"/>
              </a:spcAft>
              <a:buFont typeface="Arial" pitchFamily="34" charset="0"/>
              <a:buChar char="•"/>
              <a:defRPr/>
            </a:pPr>
            <a:r>
              <a:rPr lang="pt-PT" sz="2900" b="1" dirty="0" smtClean="0"/>
              <a:t>B) Margem </a:t>
            </a:r>
            <a:r>
              <a:rPr lang="pt-PT" sz="2900" b="1" dirty="0"/>
              <a:t>sobre o preço de venda: </a:t>
            </a:r>
            <a:r>
              <a:rPr lang="pt-PT" sz="2900" b="1" dirty="0" smtClean="0"/>
              <a:t>20%; </a:t>
            </a:r>
            <a:r>
              <a:rPr lang="pt-PT" sz="2900" b="1" dirty="0"/>
              <a:t>Margem sobre o preço de custo: </a:t>
            </a:r>
            <a:r>
              <a:rPr lang="pt-PT" sz="2900" b="1" dirty="0" smtClean="0"/>
              <a:t>25%.</a:t>
            </a:r>
            <a:endParaRPr lang="pt-PT" sz="2900" b="1" dirty="0"/>
          </a:p>
          <a:p>
            <a:pPr algn="just" eaLnBrk="1" fontAlgn="auto" hangingPunct="1">
              <a:spcAft>
                <a:spcPts val="0"/>
              </a:spcAft>
              <a:buFont typeface="Arial" pitchFamily="34" charset="0"/>
              <a:buChar char="•"/>
              <a:defRPr/>
            </a:pPr>
            <a:r>
              <a:rPr lang="pt-PT" sz="2900" dirty="0"/>
              <a:t>c</a:t>
            </a:r>
            <a:r>
              <a:rPr lang="pt-PT" sz="2900" dirty="0" smtClean="0"/>
              <a:t>) Margem </a:t>
            </a:r>
            <a:r>
              <a:rPr lang="pt-PT" sz="2900" dirty="0"/>
              <a:t>sobre o preço de venda: </a:t>
            </a:r>
            <a:r>
              <a:rPr lang="pt-PT" sz="2900" dirty="0" smtClean="0"/>
              <a:t>40%; </a:t>
            </a:r>
            <a:r>
              <a:rPr lang="pt-PT" sz="2900" dirty="0"/>
              <a:t>Margem sobre o preço de custo: </a:t>
            </a:r>
            <a:r>
              <a:rPr lang="pt-PT" sz="2900" dirty="0" smtClean="0"/>
              <a:t>50%.</a:t>
            </a:r>
            <a:endParaRPr lang="pt-PT" sz="2900" dirty="0"/>
          </a:p>
          <a:p>
            <a:pPr algn="just" eaLnBrk="1" fontAlgn="auto" hangingPunct="1">
              <a:spcAft>
                <a:spcPts val="0"/>
              </a:spcAft>
              <a:buFont typeface="Arial" pitchFamily="34" charset="0"/>
              <a:buChar char="•"/>
              <a:defRPr/>
            </a:pPr>
            <a:r>
              <a:rPr lang="pt-PT" sz="2900" dirty="0"/>
              <a:t>d</a:t>
            </a:r>
            <a:r>
              <a:rPr lang="pt-PT" sz="2900" dirty="0" smtClean="0"/>
              <a:t>) Nenhuma </a:t>
            </a:r>
            <a:r>
              <a:rPr lang="pt-PT" sz="2900" dirty="0"/>
              <a:t>das anteriores.</a:t>
            </a:r>
          </a:p>
          <a:p>
            <a:pPr algn="just" eaLnBrk="1" fontAlgn="auto" hangingPunct="1">
              <a:spcAft>
                <a:spcPts val="0"/>
              </a:spcAft>
              <a:buFont typeface="Arial" pitchFamily="34" charset="0"/>
              <a:buChar char="•"/>
              <a:defRPr/>
            </a:pPr>
            <a:endParaRPr lang="pt-PT" sz="2900" dirty="0"/>
          </a:p>
          <a:p>
            <a:pPr algn="just" eaLnBrk="1" fontAlgn="auto" hangingPunct="1">
              <a:spcAft>
                <a:spcPts val="0"/>
              </a:spcAft>
              <a:buFont typeface="Arial" pitchFamily="34" charset="0"/>
              <a:buChar char="•"/>
              <a:defRPr/>
            </a:pPr>
            <a:endParaRPr lang="pt-PT" sz="2800" dirty="0"/>
          </a:p>
          <a:p>
            <a:pPr algn="just" eaLnBrk="1" fontAlgn="auto" hangingPunct="1">
              <a:spcAft>
                <a:spcPts val="0"/>
              </a:spcAft>
              <a:buFont typeface="Arial" pitchFamily="34" charset="0"/>
              <a:buNone/>
              <a:defRPr/>
            </a:pPr>
            <a:r>
              <a:rPr lang="pt-PT" sz="2800" dirty="0" smtClean="0"/>
              <a:t> </a:t>
            </a:r>
            <a:endParaRPr lang="pt-PT" sz="2800" dirty="0"/>
          </a:p>
          <a:p>
            <a:pPr eaLnBrk="1" fontAlgn="auto" hangingPunct="1">
              <a:spcAft>
                <a:spcPts val="0"/>
              </a:spcAft>
              <a:buFont typeface="Arial" pitchFamily="34" charset="0"/>
              <a:buChar char="•"/>
              <a:defRPr/>
            </a:pPr>
            <a:endParaRPr lang="pt-PT" dirty="0"/>
          </a:p>
        </p:txBody>
      </p:sp>
      <p:sp>
        <p:nvSpPr>
          <p:cNvPr id="4" name="Marcador de Posição do Número do Diapositivo 3"/>
          <p:cNvSpPr>
            <a:spLocks noGrp="1"/>
          </p:cNvSpPr>
          <p:nvPr>
            <p:ph type="sldNum" sz="quarter" idx="12"/>
          </p:nvPr>
        </p:nvSpPr>
        <p:spPr/>
        <p:txBody>
          <a:bodyPr/>
          <a:lstStyle/>
          <a:p>
            <a:pPr>
              <a:defRPr/>
            </a:pPr>
            <a:fld id="{F6698CD7-697D-4B03-9606-80E2A493DE37}" type="slidenum">
              <a:rPr lang="pt-PT"/>
              <a:pPr>
                <a:defRPr/>
              </a:pPr>
              <a:t>9</a:t>
            </a:fld>
            <a:endParaRPr lang="pt-PT"/>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4294967295"/>
          </p:nvPr>
        </p:nvSpPr>
        <p:spPr>
          <a:xfrm>
            <a:off x="468313" y="404813"/>
            <a:ext cx="8229600" cy="6192837"/>
          </a:xfrm>
        </p:spPr>
        <p:txBody>
          <a:bodyPr>
            <a:normAutofit/>
          </a:bodyPr>
          <a:lstStyle/>
          <a:p>
            <a:pPr algn="just" eaLnBrk="1" hangingPunct="1">
              <a:lnSpc>
                <a:spcPct val="80000"/>
              </a:lnSpc>
              <a:buFont typeface="Arial" charset="0"/>
              <a:buNone/>
            </a:pPr>
            <a:r>
              <a:rPr lang="pt-PT" sz="2000" smtClean="0"/>
              <a:t>QUESTÃO 15: </a:t>
            </a:r>
            <a:endParaRPr lang="pt-PT" sz="2000" i="1" smtClean="0"/>
          </a:p>
          <a:p>
            <a:pPr algn="just"/>
            <a:r>
              <a:rPr lang="pt-PT" sz="2000" smtClean="0"/>
              <a:t>Com base exclusivamente na informação disponível, o registo nas contas da TecTecn, Lda. do pagamento da segunda renda do contrato de locação financeira deverá ter sido o seguinte: </a:t>
            </a:r>
          </a:p>
          <a:p>
            <a:pPr algn="just"/>
            <a:r>
              <a:rPr lang="pt-PT" sz="2000" smtClean="0"/>
              <a:t>a) Débito: 691 Gastos e perdas de financiamento - Juros suportados: € 100; Débito: 2513 Locações financeiras: € 900; Débito: 2432 Estado e outros entes públicos – IVA Dedutível: € 13; Crédito: 12X Depósitos à ordem – Banco X: €1.013. </a:t>
            </a:r>
          </a:p>
          <a:p>
            <a:pPr algn="just"/>
            <a:r>
              <a:rPr lang="pt-PT" sz="2000" b="1" smtClean="0"/>
              <a:t>b) Débito: 691 Gastos e perdas de financiamento - Juros suportados: € 100; Débito: 2513 Locações financeiras: € 900; Débito: 2432 Estado e outros entes públicos – IVA Dedutível: € 230; Crédito: 12X Depósitos à ordem – Banco X: €1.230.</a:t>
            </a:r>
            <a:r>
              <a:rPr lang="pt-PT" sz="2000" smtClean="0"/>
              <a:t> </a:t>
            </a:r>
          </a:p>
          <a:p>
            <a:pPr algn="just"/>
            <a:r>
              <a:rPr lang="pt-PT" sz="2000" smtClean="0"/>
              <a:t>c) Débito: 2513 Locações financeiras: € 1.000; Crédito: 2432 Estado e outros entes públicos – IVA Dedutível: € 230; Crédito: 12X Depósitos à ordem – Banco X: € 770. </a:t>
            </a:r>
          </a:p>
          <a:p>
            <a:pPr algn="just"/>
            <a:r>
              <a:rPr lang="pt-PT" sz="2000" smtClean="0"/>
              <a:t>d) Débito: 691 Gastos e perdas de financiamento - Juros suportados: € 123; Débito: 2513 Locações financeiras: € 1.107; Crédito: 12X Depósitos à ordem – Banco X: € 1.230. </a:t>
            </a:r>
          </a:p>
        </p:txBody>
      </p:sp>
      <p:sp>
        <p:nvSpPr>
          <p:cNvPr id="4" name="Marcador de Posição do Número do Diapositivo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8C1D33D3-9759-4B6E-B255-69D4181D60AE}" type="slidenum">
              <a:rPr lang="pt-PT" sz="1200">
                <a:solidFill>
                  <a:schemeClr val="tx1">
                    <a:tint val="75000"/>
                  </a:schemeClr>
                </a:solidFill>
                <a:latin typeface="+mn-lt"/>
              </a:rPr>
              <a:pPr algn="r" fontAlgn="auto">
                <a:spcBef>
                  <a:spcPts val="0"/>
                </a:spcBef>
                <a:spcAft>
                  <a:spcPts val="0"/>
                </a:spcAft>
                <a:defRPr/>
              </a:pPr>
              <a:t>10</a:t>
            </a:fld>
            <a:endParaRPr lang="pt-PT" sz="1200">
              <a:solidFill>
                <a:schemeClr val="tx1">
                  <a:tint val="75000"/>
                </a:schemeClr>
              </a:solidFill>
              <a:latin typeface="+mn-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4294967295"/>
          </p:nvPr>
        </p:nvSpPr>
        <p:spPr>
          <a:xfrm>
            <a:off x="468313" y="404813"/>
            <a:ext cx="8229600" cy="6192837"/>
          </a:xfrm>
        </p:spPr>
        <p:txBody>
          <a:bodyPr>
            <a:normAutofit/>
          </a:bodyPr>
          <a:lstStyle/>
          <a:p>
            <a:pPr algn="just" eaLnBrk="1" hangingPunct="1">
              <a:lnSpc>
                <a:spcPct val="80000"/>
              </a:lnSpc>
              <a:buFont typeface="Arial" charset="0"/>
              <a:buNone/>
            </a:pPr>
            <a:r>
              <a:rPr lang="pt-PT" sz="2000" b="1" smtClean="0"/>
              <a:t>QUESTÃO 16: </a:t>
            </a:r>
            <a:endParaRPr lang="pt-PT" sz="2000" b="1" i="1" smtClean="0"/>
          </a:p>
          <a:p>
            <a:r>
              <a:rPr lang="pt-PT" sz="2000" smtClean="0"/>
              <a:t>O pagamento da segunda renda do contrato de locação financeira deste equipamento será apresentado na demonstração dos fluxos de caixa da TecTecn, Lda. relativa a 2013. </a:t>
            </a:r>
            <a:endParaRPr lang="pt-PT" sz="2000" b="1" smtClean="0"/>
          </a:p>
          <a:p>
            <a:pPr>
              <a:buFont typeface="Arial" charset="0"/>
              <a:buNone/>
            </a:pPr>
            <a:endParaRPr lang="pt-PT" sz="2000" b="1" i="1" smtClean="0"/>
          </a:p>
          <a:p>
            <a:pPr algn="just"/>
            <a:r>
              <a:rPr lang="pt-PT" sz="2000" smtClean="0"/>
              <a:t>Ao preparar a demonstração dos fluxos de caixa, a parte da renda de locação financeira respeitante aos juros pagos pela TecTecn, Lda. em Novembro de 2013: </a:t>
            </a:r>
          </a:p>
          <a:p>
            <a:pPr algn="just"/>
            <a:r>
              <a:rPr lang="pt-PT" sz="2000" smtClean="0"/>
              <a:t>a) Tem que ser apresentada nos fluxos de caixa das atividades de financiamento – outras operações de financiamento ou nos fluxos de caixa das atividades de financiamento – financiamentos obtidos. </a:t>
            </a:r>
          </a:p>
          <a:p>
            <a:pPr algn="just"/>
            <a:r>
              <a:rPr lang="pt-PT" sz="2000" b="1" smtClean="0"/>
              <a:t>b) Pode ser apresentada em rubrica dos fluxos de caixa das atividades operacionais – outros pagamentos. </a:t>
            </a:r>
          </a:p>
          <a:p>
            <a:pPr algn="just"/>
            <a:r>
              <a:rPr lang="pt-PT" sz="2000" smtClean="0"/>
              <a:t>c) Não pode ser apresentada em rubrica dos fluxos de caixa das atividades operacionais – outros pagamentos. </a:t>
            </a:r>
          </a:p>
          <a:p>
            <a:pPr algn="just"/>
            <a:r>
              <a:rPr lang="pt-PT" sz="2000" smtClean="0"/>
              <a:t>d) Nenhuma das anteriores. </a:t>
            </a:r>
          </a:p>
          <a:p>
            <a:pPr algn="just" eaLnBrk="1" hangingPunct="1">
              <a:lnSpc>
                <a:spcPct val="80000"/>
              </a:lnSpc>
              <a:buFont typeface="Arial" charset="0"/>
              <a:buNone/>
            </a:pPr>
            <a:r>
              <a:rPr lang="pt-PT" sz="2000" smtClean="0"/>
              <a:t> </a:t>
            </a:r>
          </a:p>
          <a:p>
            <a:pPr eaLnBrk="1" hangingPunct="1">
              <a:lnSpc>
                <a:spcPct val="80000"/>
              </a:lnSpc>
            </a:pPr>
            <a:endParaRPr lang="pt-PT" sz="2000" smtClean="0"/>
          </a:p>
        </p:txBody>
      </p:sp>
      <p:sp>
        <p:nvSpPr>
          <p:cNvPr id="4" name="Marcador de Posição do Número do Diapositivo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D2A28A39-E0A9-4AE3-BCC7-F5795CCA415A}" type="slidenum">
              <a:rPr lang="pt-PT" sz="1200">
                <a:solidFill>
                  <a:schemeClr val="tx1">
                    <a:tint val="75000"/>
                  </a:schemeClr>
                </a:solidFill>
                <a:latin typeface="+mn-lt"/>
              </a:rPr>
              <a:pPr algn="r" fontAlgn="auto">
                <a:spcBef>
                  <a:spcPts val="0"/>
                </a:spcBef>
                <a:spcAft>
                  <a:spcPts val="0"/>
                </a:spcAft>
                <a:defRPr/>
              </a:pPr>
              <a:t>11</a:t>
            </a:fld>
            <a:endParaRPr lang="pt-PT" sz="1200">
              <a:solidFill>
                <a:schemeClr val="tx1">
                  <a:tint val="75000"/>
                </a:schemeClr>
              </a:solidFill>
              <a:latin typeface="+mn-l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4294967295"/>
          </p:nvPr>
        </p:nvSpPr>
        <p:spPr>
          <a:xfrm>
            <a:off x="468313" y="188913"/>
            <a:ext cx="8229600" cy="6408737"/>
          </a:xfrm>
        </p:spPr>
        <p:txBody>
          <a:bodyPr>
            <a:normAutofit/>
          </a:bodyPr>
          <a:lstStyle/>
          <a:p>
            <a:pPr algn="just"/>
            <a:r>
              <a:rPr lang="pt-PT" sz="2000" b="1" smtClean="0"/>
              <a:t>Questão 18:</a:t>
            </a:r>
          </a:p>
          <a:p>
            <a:pPr algn="just"/>
            <a:r>
              <a:rPr lang="pt-PT" sz="2000" smtClean="0"/>
              <a:t>Confiantes no sucesso que estão a ter com os equipamentos desportivos fabricados pela TecTecn, Lda., os três sócios entendem que em 2014 será de investir fortemente na internacionalização da empresa e na exportação dos equipamentos desportivos que fabricam. </a:t>
            </a:r>
          </a:p>
          <a:p>
            <a:pPr algn="just"/>
            <a:r>
              <a:rPr lang="pt-PT" sz="2000" smtClean="0"/>
              <a:t>Assim, decidiram participar na WSS - World Sports Show, a mais importante feira mundial de equipamentos desportivos, que se realiza em Munique de dois em dois anos. A próxima edição da WSS realizar-se-á em setembro de 2014. A gerência da TecTecn, Lda. considera que dada a importância desta feira a nível mundial, o investimento terá repercussões na empresa durante três anos. A gerência da TecTecn, Lda. estima que o investimento total será de 95.000 euros com a seguinte repartição: </a:t>
            </a:r>
          </a:p>
          <a:p>
            <a:pPr algn="just"/>
            <a:r>
              <a:rPr lang="pt-PT" sz="2000" smtClean="0"/>
              <a:t>Inscrição na Feira e aluguer de área……… € 25.000 </a:t>
            </a:r>
          </a:p>
          <a:p>
            <a:pPr algn="just"/>
            <a:r>
              <a:rPr lang="pt-PT" sz="2000" smtClean="0"/>
              <a:t>Viagens e estadas…………………………………. € 35.000 </a:t>
            </a:r>
          </a:p>
          <a:p>
            <a:pPr algn="just"/>
            <a:r>
              <a:rPr lang="pt-PT" sz="2000" smtClean="0"/>
              <a:t>Custo de fabricação do </a:t>
            </a:r>
            <a:r>
              <a:rPr lang="pt-PT" sz="2000" i="1" smtClean="0"/>
              <a:t>stand</a:t>
            </a:r>
            <a:r>
              <a:rPr lang="pt-PT" sz="2000" smtClean="0"/>
              <a:t>, incluindo o desmantelamento no final da feira………………………………………………………. €15.000 </a:t>
            </a:r>
          </a:p>
          <a:p>
            <a:pPr algn="just"/>
            <a:r>
              <a:rPr lang="pt-PT" sz="2000" smtClean="0"/>
              <a:t>Honorários de consultores de marketing .€ 20.000 </a:t>
            </a:r>
          </a:p>
          <a:p>
            <a:pPr algn="just"/>
            <a:r>
              <a:rPr lang="pt-PT" sz="2000" smtClean="0"/>
              <a:t>Total … ……………………………………………………€ 95.000 </a:t>
            </a:r>
          </a:p>
        </p:txBody>
      </p:sp>
      <p:sp>
        <p:nvSpPr>
          <p:cNvPr id="4" name="Marcador de Posição do Número do Diapositivo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92826601-F125-4620-A803-7F36B01D5F2C}" type="slidenum">
              <a:rPr lang="pt-PT" sz="1200">
                <a:solidFill>
                  <a:schemeClr val="tx1">
                    <a:tint val="75000"/>
                  </a:schemeClr>
                </a:solidFill>
                <a:latin typeface="+mn-lt"/>
              </a:rPr>
              <a:pPr algn="r" fontAlgn="auto">
                <a:spcBef>
                  <a:spcPts val="0"/>
                </a:spcBef>
                <a:spcAft>
                  <a:spcPts val="0"/>
                </a:spcAft>
                <a:defRPr/>
              </a:pPr>
              <a:t>12</a:t>
            </a:fld>
            <a:endParaRPr lang="pt-PT" sz="1200">
              <a:solidFill>
                <a:schemeClr val="tx1">
                  <a:tint val="75000"/>
                </a:schemeClr>
              </a:solidFill>
              <a:latin typeface="+mn-l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4294967295"/>
          </p:nvPr>
        </p:nvSpPr>
        <p:spPr>
          <a:xfrm>
            <a:off x="468313" y="188913"/>
            <a:ext cx="8229600" cy="6408737"/>
          </a:xfrm>
        </p:spPr>
        <p:txBody>
          <a:bodyPr>
            <a:normAutofit/>
          </a:bodyPr>
          <a:lstStyle/>
          <a:p>
            <a:pPr algn="just"/>
            <a:r>
              <a:rPr lang="pt-PT" sz="2000" b="1" smtClean="0"/>
              <a:t>Questão 18:</a:t>
            </a:r>
          </a:p>
          <a:p>
            <a:pPr algn="just"/>
            <a:r>
              <a:rPr lang="pt-PT" sz="2000" smtClean="0"/>
              <a:t>O stand não será utilizável em eventos futuros, pois não se revela economicamente vantajosa a desmontagem, transporte e armazenamento. </a:t>
            </a:r>
          </a:p>
          <a:p>
            <a:pPr algn="just"/>
            <a:r>
              <a:rPr lang="pt-PT" sz="2000" smtClean="0"/>
              <a:t>Relativamente ao investimento total de 95.000 euros que a TecTecn, Lda. irá efectuar com a participação na feira WSS - World Sports Show, em Munique : </a:t>
            </a:r>
          </a:p>
          <a:p>
            <a:pPr algn="just"/>
            <a:r>
              <a:rPr lang="pt-PT" sz="2000" smtClean="0"/>
              <a:t>a) Todas as despesas deverão ser reconhecidas como Gastos em 2014 e contabilizadas nas respectivas contas de gastos por naturezas. </a:t>
            </a:r>
          </a:p>
          <a:p>
            <a:pPr algn="just"/>
            <a:r>
              <a:rPr lang="pt-PT" sz="2000" smtClean="0"/>
              <a:t>b) A totalidade do investimento deverá ser capitalizado numa sub-conta de ’44 Activos Intangíveis’ e amortizado no período considerado apropriado. </a:t>
            </a:r>
          </a:p>
          <a:p>
            <a:pPr algn="just"/>
            <a:r>
              <a:rPr lang="pt-PT" sz="2000" smtClean="0"/>
              <a:t>c) A totalidade da despesa deverá ser reconhecida como uma despesa publicitária e contabilizada integralmente como gasto em 2014 em ‘6222 – Fornecimento e serviços externos – Serviços especializados – Publicidade e propaganda’. </a:t>
            </a:r>
          </a:p>
          <a:p>
            <a:pPr algn="just"/>
            <a:r>
              <a:rPr lang="pt-PT" sz="2000" b="1" smtClean="0"/>
              <a:t>d) Nenhuma das anteriores. </a:t>
            </a:r>
          </a:p>
        </p:txBody>
      </p:sp>
      <p:sp>
        <p:nvSpPr>
          <p:cNvPr id="4" name="Marcador de Posição do Número do Diapositivo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A919C66C-1451-4161-A1A0-0B9872746F7A}" type="slidenum">
              <a:rPr lang="pt-PT" sz="1200">
                <a:solidFill>
                  <a:schemeClr val="tx1">
                    <a:tint val="75000"/>
                  </a:schemeClr>
                </a:solidFill>
                <a:latin typeface="+mn-lt"/>
              </a:rPr>
              <a:pPr algn="r" fontAlgn="auto">
                <a:spcBef>
                  <a:spcPts val="0"/>
                </a:spcBef>
                <a:spcAft>
                  <a:spcPts val="0"/>
                </a:spcAft>
                <a:defRPr/>
              </a:pPr>
              <a:t>13</a:t>
            </a:fld>
            <a:endParaRPr lang="pt-PT" sz="1200">
              <a:solidFill>
                <a:schemeClr val="tx1">
                  <a:tint val="75000"/>
                </a:schemeClr>
              </a:solidFill>
              <a:latin typeface="+mn-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4294967295"/>
          </p:nvPr>
        </p:nvSpPr>
        <p:spPr>
          <a:xfrm>
            <a:off x="468313" y="188913"/>
            <a:ext cx="8229600" cy="6408737"/>
          </a:xfrm>
        </p:spPr>
        <p:txBody>
          <a:bodyPr>
            <a:normAutofit/>
          </a:bodyPr>
          <a:lstStyle/>
          <a:p>
            <a:pPr algn="just"/>
            <a:r>
              <a:rPr lang="pt-PT" sz="2000" b="1" smtClean="0"/>
              <a:t>Questão 19:</a:t>
            </a:r>
          </a:p>
          <a:p>
            <a:pPr algn="just"/>
            <a:endParaRPr lang="pt-PT" sz="2000" b="1" smtClean="0"/>
          </a:p>
          <a:p>
            <a:pPr algn="just"/>
            <a:r>
              <a:rPr lang="pt-PT" sz="2000" smtClean="0"/>
              <a:t>Assim que assumiu funções, no início de 2013, o TOC da empresa, o Dr. Rui Simões, alertou os sócios da TecTecn, Lda. para a necessidade de procederem ao reforço dos capitais próprios da sociedade, pois a empresa não poderia continuar a apresentar capitais próprios negativos. </a:t>
            </a:r>
          </a:p>
          <a:p>
            <a:pPr algn="just"/>
            <a:endParaRPr lang="pt-PT" sz="2000" smtClean="0"/>
          </a:p>
          <a:p>
            <a:pPr algn="just"/>
            <a:r>
              <a:rPr lang="pt-PT" sz="2000" smtClean="0"/>
              <a:t>Os sócios conseguiram reunir um total 150.000 euros, 50.000 euros cada um, pelo que se procedeu ao aumento do capital social na modalidade de entradas em dinheiro. Considerando que Augusto tinha sido o principal responsável pela invenção do TecTecn e que a Caetano se devia a possibilidade de terem conseguido instalações sem terem despendido fundos, os três sócios acordaram que neste aumento de capital a quota da sócia Bruna seria emitida com um prémio de emissão de 100 por cento sobre o valor nominal. </a:t>
            </a:r>
          </a:p>
        </p:txBody>
      </p:sp>
      <p:sp>
        <p:nvSpPr>
          <p:cNvPr id="4" name="Marcador de Posição do Número do Diapositivo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BF2B6217-3A17-4AA9-AC75-1945F40992DF}" type="slidenum">
              <a:rPr lang="pt-PT" sz="1200">
                <a:solidFill>
                  <a:schemeClr val="tx1">
                    <a:tint val="75000"/>
                  </a:schemeClr>
                </a:solidFill>
                <a:latin typeface="+mn-lt"/>
              </a:rPr>
              <a:pPr algn="r" fontAlgn="auto">
                <a:spcBef>
                  <a:spcPts val="0"/>
                </a:spcBef>
                <a:spcAft>
                  <a:spcPts val="0"/>
                </a:spcAft>
                <a:defRPr/>
              </a:pPr>
              <a:t>14</a:t>
            </a:fld>
            <a:endParaRPr lang="pt-PT" sz="1200">
              <a:solidFill>
                <a:schemeClr val="tx1">
                  <a:tint val="75000"/>
                </a:schemeClr>
              </a:solidFill>
              <a:latin typeface="+mn-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4294967295"/>
          </p:nvPr>
        </p:nvSpPr>
        <p:spPr>
          <a:xfrm>
            <a:off x="468313" y="188913"/>
            <a:ext cx="8229600" cy="6408737"/>
          </a:xfrm>
        </p:spPr>
        <p:txBody>
          <a:bodyPr>
            <a:normAutofit/>
          </a:bodyPr>
          <a:lstStyle/>
          <a:p>
            <a:pPr algn="just"/>
            <a:r>
              <a:rPr lang="pt-PT" sz="2000" b="1" smtClean="0"/>
              <a:t>Questão 19:</a:t>
            </a:r>
          </a:p>
          <a:p>
            <a:pPr algn="just">
              <a:buFont typeface="Arial" charset="0"/>
              <a:buNone/>
            </a:pPr>
            <a:endParaRPr lang="pt-PT" sz="2000" b="1" smtClean="0"/>
          </a:p>
          <a:p>
            <a:pPr algn="just"/>
            <a:r>
              <a:rPr lang="pt-PT" sz="2000" smtClean="0"/>
              <a:t>Após o referido aumento de capital por entradas em dinheiro: </a:t>
            </a:r>
          </a:p>
          <a:p>
            <a:pPr algn="just"/>
            <a:endParaRPr lang="pt-PT" sz="2000" smtClean="0"/>
          </a:p>
          <a:p>
            <a:pPr algn="just"/>
            <a:r>
              <a:rPr lang="pt-PT" sz="2000" smtClean="0"/>
              <a:t>a) Os sócios Augusto e Caetano passaram a deter cada um de uma quota com o valor nominal de 75.000 euros. </a:t>
            </a:r>
          </a:p>
          <a:p>
            <a:pPr algn="just"/>
            <a:endParaRPr lang="pt-PT" sz="2000" smtClean="0"/>
          </a:p>
          <a:p>
            <a:pPr algn="just"/>
            <a:r>
              <a:rPr lang="pt-PT" sz="2000" smtClean="0"/>
              <a:t>b) Os sócios Augusto e Caetano passaram a deter cada um de uma quota com o valor nominal de 150.000 euros. </a:t>
            </a:r>
          </a:p>
          <a:p>
            <a:pPr algn="just"/>
            <a:endParaRPr lang="pt-PT" sz="2000" smtClean="0"/>
          </a:p>
          <a:p>
            <a:pPr algn="just"/>
            <a:r>
              <a:rPr lang="pt-PT" sz="2000" smtClean="0"/>
              <a:t>c) A sócia Bruna passou a deter de uma quota com o valor nominal de 100.000 euros. </a:t>
            </a:r>
          </a:p>
          <a:p>
            <a:pPr algn="just"/>
            <a:endParaRPr lang="pt-PT" sz="2000" smtClean="0"/>
          </a:p>
          <a:p>
            <a:pPr algn="just"/>
            <a:r>
              <a:rPr lang="pt-PT" sz="2000" b="1" smtClean="0"/>
              <a:t>d) A sócia Bruna passou a deter uma quota com o valor nominal de 75.000 euros.</a:t>
            </a:r>
            <a:r>
              <a:rPr lang="pt-PT" sz="2000" smtClean="0"/>
              <a:t> </a:t>
            </a:r>
          </a:p>
        </p:txBody>
      </p:sp>
      <p:sp>
        <p:nvSpPr>
          <p:cNvPr id="4" name="Marcador de Posição do Número do Diapositivo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42BCC0AE-6743-4DF1-BF72-9632DFF202C4}" type="slidenum">
              <a:rPr lang="pt-PT" sz="1200">
                <a:solidFill>
                  <a:schemeClr val="tx1">
                    <a:tint val="75000"/>
                  </a:schemeClr>
                </a:solidFill>
                <a:latin typeface="+mn-lt"/>
              </a:rPr>
              <a:pPr algn="r" fontAlgn="auto">
                <a:spcBef>
                  <a:spcPts val="0"/>
                </a:spcBef>
                <a:spcAft>
                  <a:spcPts val="0"/>
                </a:spcAft>
                <a:defRPr/>
              </a:pPr>
              <a:t>15</a:t>
            </a:fld>
            <a:endParaRPr lang="pt-PT" sz="1200">
              <a:solidFill>
                <a:schemeClr val="tx1">
                  <a:tint val="75000"/>
                </a:schemeClr>
              </a:solidFill>
              <a:latin typeface="+mn-l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4294967295"/>
          </p:nvPr>
        </p:nvSpPr>
        <p:spPr>
          <a:xfrm>
            <a:off x="468313" y="188913"/>
            <a:ext cx="8229600" cy="6408737"/>
          </a:xfrm>
        </p:spPr>
        <p:txBody>
          <a:bodyPr>
            <a:normAutofit/>
          </a:bodyPr>
          <a:lstStyle/>
          <a:p>
            <a:pPr algn="just"/>
            <a:r>
              <a:rPr lang="pt-PT" sz="2000" b="1" smtClean="0"/>
              <a:t>Questão 20:</a:t>
            </a:r>
          </a:p>
          <a:p>
            <a:pPr algn="just"/>
            <a:endParaRPr lang="pt-PT" sz="2000" b="1" smtClean="0"/>
          </a:p>
          <a:p>
            <a:pPr algn="just"/>
            <a:r>
              <a:rPr lang="pt-PT" sz="2000" smtClean="0"/>
              <a:t>Ainda com vista ao reforço dos capitais próprios, o Dr. Rui Simões sugeriu aos sócios que solicitassem a um avaliador independente uma avaliação da loja de que a TecTecn, Lda. é proprietária no centro da Covilhã e que funciona como </a:t>
            </a:r>
            <a:r>
              <a:rPr lang="pt-PT" sz="2000" i="1" smtClean="0"/>
              <a:t>show room</a:t>
            </a:r>
            <a:r>
              <a:rPr lang="pt-PT" sz="2000" smtClean="0"/>
              <a:t>. Essa loja foi adquirida nova em 2010 por um total de 150.000 euros e está depreciada à taxa máxima aceite fiscalmente, assumindo-se um valor residual nulo. Nessa conversa os sócios referiram que está à venda uma loja nova, com uma área e características semelhantes à loja da empresa, situada na mesma zona, por 160.000 euros (esta loja está para venda há cerca de quatro anos). </a:t>
            </a:r>
          </a:p>
          <a:p>
            <a:pPr algn="just"/>
            <a:endParaRPr lang="pt-PT" sz="2000" smtClean="0"/>
          </a:p>
          <a:p>
            <a:pPr algn="just"/>
            <a:r>
              <a:rPr lang="pt-PT" sz="2000" smtClean="0"/>
              <a:t>O perito avaliador que fez a avaliação da loja da TecTecn, Lda. considerou que à data de 31 de dezembro de 2013 o valor de mercado do imóvel era 130.000 euros.</a:t>
            </a:r>
          </a:p>
        </p:txBody>
      </p:sp>
      <p:sp>
        <p:nvSpPr>
          <p:cNvPr id="4" name="Marcador de Posição do Número do Diapositivo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F915EA45-7124-43F9-9259-62B937F064DB}" type="slidenum">
              <a:rPr lang="pt-PT" sz="1200">
                <a:solidFill>
                  <a:schemeClr val="tx1">
                    <a:tint val="75000"/>
                  </a:schemeClr>
                </a:solidFill>
                <a:latin typeface="+mn-lt"/>
              </a:rPr>
              <a:pPr algn="r" fontAlgn="auto">
                <a:spcBef>
                  <a:spcPts val="0"/>
                </a:spcBef>
                <a:spcAft>
                  <a:spcPts val="0"/>
                </a:spcAft>
                <a:defRPr/>
              </a:pPr>
              <a:t>16</a:t>
            </a:fld>
            <a:endParaRPr lang="pt-PT" sz="1200">
              <a:solidFill>
                <a:schemeClr val="tx1">
                  <a:tint val="75000"/>
                </a:schemeClr>
              </a:solidFill>
              <a:latin typeface="+mn-l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4294967295"/>
          </p:nvPr>
        </p:nvSpPr>
        <p:spPr>
          <a:xfrm>
            <a:off x="468313" y="188913"/>
            <a:ext cx="8229600" cy="6408737"/>
          </a:xfrm>
        </p:spPr>
        <p:txBody>
          <a:bodyPr>
            <a:normAutofit/>
          </a:bodyPr>
          <a:lstStyle/>
          <a:p>
            <a:pPr algn="just"/>
            <a:r>
              <a:rPr lang="pt-PT" sz="2000" b="1" smtClean="0"/>
              <a:t>Questão 20:</a:t>
            </a:r>
          </a:p>
          <a:p>
            <a:pPr algn="just"/>
            <a:r>
              <a:rPr lang="pt-PT" sz="2000" smtClean="0"/>
              <a:t>Considerando a informação disponível, em 31.12.2013 o TOC da TecTecn, Lda. deverá: </a:t>
            </a:r>
          </a:p>
          <a:p>
            <a:pPr algn="just"/>
            <a:r>
              <a:rPr lang="pt-PT" sz="2000" smtClean="0"/>
              <a:t>a) Proceder à revalorização da loja, devendo esta figurar no balanço da TecTecn, Lda. em 31.12.2013 pelo valor de 160.000 euros, reconhecendo ainda a respetiva reserva de revalorização. </a:t>
            </a:r>
          </a:p>
          <a:p>
            <a:pPr algn="just"/>
            <a:r>
              <a:rPr lang="pt-PT" sz="2000" b="1" smtClean="0"/>
              <a:t>b) Proceder à revalorização da loja, devendo esta figurar no balanço da TecTecn, Lda. em 31.12.2013 pelo valor de 130.000 euros, reconhecendo uma perda por imparidade em activos fixos tangíveis, calculada com base na diferença entre o valor de avaliação e o valor contabilístico após o registo da depreciação de 2013</a:t>
            </a:r>
            <a:r>
              <a:rPr lang="pt-PT" sz="2000" smtClean="0"/>
              <a:t>. </a:t>
            </a:r>
          </a:p>
          <a:p>
            <a:pPr algn="just"/>
            <a:r>
              <a:rPr lang="pt-PT" sz="2000" smtClean="0"/>
              <a:t>c) Manter a loja valorizada pelo custo de aquisição deduzido das depreciações praticadas. </a:t>
            </a:r>
          </a:p>
          <a:p>
            <a:pPr algn="just"/>
            <a:r>
              <a:rPr lang="pt-PT" sz="2000" smtClean="0"/>
              <a:t>d) Proceder à revalorização da loja, devendo esta figurar no balanço da TecTecn, Lda. em 31.12.2013 pelo valor de 130.000 euros, reconhecendo uma perda por redução do justo valor, calculada com base na diferença entre o valor de avaliação e o valor contabilístico após o registo da depreciação de 2013. </a:t>
            </a:r>
          </a:p>
          <a:p>
            <a:pPr algn="just"/>
            <a:r>
              <a:rPr lang="pt-PT" sz="2000" smtClean="0"/>
              <a:t/>
            </a:r>
            <a:br>
              <a:rPr lang="pt-PT" sz="2000" smtClean="0"/>
            </a:br>
            <a:endParaRPr lang="pt-PT" sz="2000" smtClean="0"/>
          </a:p>
        </p:txBody>
      </p:sp>
      <p:sp>
        <p:nvSpPr>
          <p:cNvPr id="4" name="Marcador de Posição do Número do Diapositivo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29A5FCCD-681F-4F44-805A-F3FB72BFD77B}" type="slidenum">
              <a:rPr lang="pt-PT" sz="1200">
                <a:solidFill>
                  <a:schemeClr val="tx1">
                    <a:tint val="75000"/>
                  </a:schemeClr>
                </a:solidFill>
                <a:latin typeface="+mn-lt"/>
              </a:rPr>
              <a:pPr algn="r" fontAlgn="auto">
                <a:spcBef>
                  <a:spcPts val="0"/>
                </a:spcBef>
                <a:spcAft>
                  <a:spcPts val="0"/>
                </a:spcAft>
                <a:defRPr/>
              </a:pPr>
              <a:t>17</a:t>
            </a:fld>
            <a:endParaRPr lang="pt-PT" sz="1200">
              <a:solidFill>
                <a:schemeClr val="tx1">
                  <a:tint val="75000"/>
                </a:schemeClr>
              </a:solidFill>
              <a:latin typeface="+mn-l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p:txBody>
          <a:bodyPr/>
          <a:lstStyle/>
          <a:p>
            <a:pPr eaLnBrk="1" hangingPunct="1"/>
            <a:r>
              <a:rPr lang="pt-PT" smtClean="0"/>
              <a:t>Questão 40</a:t>
            </a:r>
          </a:p>
        </p:txBody>
      </p:sp>
      <p:sp>
        <p:nvSpPr>
          <p:cNvPr id="23554" name="Marcador de Posição de Conteúdo 2"/>
          <p:cNvSpPr>
            <a:spLocks noGrp="1"/>
          </p:cNvSpPr>
          <p:nvPr>
            <p:ph idx="1"/>
          </p:nvPr>
        </p:nvSpPr>
        <p:spPr/>
        <p:txBody>
          <a:bodyPr/>
          <a:lstStyle/>
          <a:p>
            <a:pPr eaLnBrk="1" hangingPunct="1"/>
            <a:r>
              <a:rPr lang="pt-PT" sz="2400" smtClean="0"/>
              <a:t>Qual das seguintes afirmações é incorreta? </a:t>
            </a:r>
          </a:p>
          <a:p>
            <a:pPr algn="just" eaLnBrk="1" hangingPunct="1"/>
            <a:r>
              <a:rPr lang="pt-PT" sz="2400" smtClean="0"/>
              <a:t>a) A depreciação de um ativo começa quando este estiver disponível para uso.</a:t>
            </a:r>
          </a:p>
          <a:p>
            <a:pPr algn="just" eaLnBrk="1" hangingPunct="1"/>
            <a:r>
              <a:rPr lang="pt-PT" sz="2400" smtClean="0"/>
              <a:t>b) A depreciação de um ativo cessa na data em que o ativo for classificado como detido para venda.</a:t>
            </a:r>
          </a:p>
          <a:p>
            <a:pPr algn="just" eaLnBrk="1" hangingPunct="1"/>
            <a:r>
              <a:rPr lang="pt-PT" sz="2400" smtClean="0"/>
              <a:t>c) A depreciação de um ativo cessa na data em que o ativo for desreconhecido.</a:t>
            </a:r>
          </a:p>
          <a:p>
            <a:pPr algn="just" eaLnBrk="1" hangingPunct="1"/>
            <a:r>
              <a:rPr lang="pt-PT" sz="2400" b="1" smtClean="0"/>
              <a:t>d) A depreciação de um ativo cessa na data em que ele se tornar ocioso ou for retirado do uso.</a:t>
            </a:r>
          </a:p>
          <a:p>
            <a:pPr eaLnBrk="1" hangingPunct="1">
              <a:buFont typeface="Arial" charset="0"/>
              <a:buNone/>
            </a:pPr>
            <a:endParaRPr lang="pt-PT" sz="2400" smtClean="0"/>
          </a:p>
          <a:p>
            <a:pPr eaLnBrk="1" hangingPunct="1"/>
            <a:endParaRPr lang="pt-PT" sz="2400" smtClean="0"/>
          </a:p>
        </p:txBody>
      </p:sp>
      <p:sp>
        <p:nvSpPr>
          <p:cNvPr id="4" name="Rectângulo 3"/>
          <p:cNvSpPr/>
          <p:nvPr/>
        </p:nvSpPr>
        <p:spPr>
          <a:xfrm>
            <a:off x="2555875" y="5516563"/>
            <a:ext cx="3960813" cy="1152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dirty="0"/>
              <a:t>§ 55 da NCRF 7</a:t>
            </a:r>
          </a:p>
        </p:txBody>
      </p:sp>
      <p:sp>
        <p:nvSpPr>
          <p:cNvPr id="5" name="Marcador de Posição do Número do Diapositivo 4"/>
          <p:cNvSpPr>
            <a:spLocks noGrp="1"/>
          </p:cNvSpPr>
          <p:nvPr>
            <p:ph type="sldNum" sz="quarter" idx="12"/>
          </p:nvPr>
        </p:nvSpPr>
        <p:spPr/>
        <p:txBody>
          <a:bodyPr/>
          <a:lstStyle/>
          <a:p>
            <a:pPr>
              <a:defRPr/>
            </a:pPr>
            <a:fld id="{CA4F8008-CE79-4DF7-91C5-5D2980F8563C}" type="slidenum">
              <a:rPr lang="pt-PT"/>
              <a:pPr>
                <a:defRPr/>
              </a:pPr>
              <a:t>18</a:t>
            </a:fld>
            <a:endParaRPr lang="pt-PT"/>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p:txBody>
          <a:bodyPr/>
          <a:lstStyle/>
          <a:p>
            <a:pPr eaLnBrk="1" hangingPunct="1"/>
            <a:r>
              <a:rPr lang="pt-PT" smtClean="0"/>
              <a:t>Questão 41</a:t>
            </a:r>
          </a:p>
        </p:txBody>
      </p:sp>
      <p:sp>
        <p:nvSpPr>
          <p:cNvPr id="3" name="Marcador de Posição de Conteúdo 2"/>
          <p:cNvSpPr>
            <a:spLocks noGrp="1"/>
          </p:cNvSpPr>
          <p:nvPr>
            <p:ph idx="1"/>
          </p:nvPr>
        </p:nvSpPr>
        <p:spPr/>
        <p:txBody>
          <a:bodyPr rtlCol="0">
            <a:normAutofit fontScale="85000" lnSpcReduction="20000"/>
          </a:bodyPr>
          <a:lstStyle/>
          <a:p>
            <a:pPr algn="just" eaLnBrk="1" fontAlgn="auto" hangingPunct="1">
              <a:spcAft>
                <a:spcPts val="0"/>
              </a:spcAft>
              <a:buFont typeface="Arial" pitchFamily="34" charset="0"/>
              <a:buChar char="•"/>
              <a:defRPr/>
            </a:pPr>
            <a:r>
              <a:rPr lang="pt-PT" sz="2400" dirty="0"/>
              <a:t>A sociedade MAJOR, S. A. detém 180.000 ações das 600.000 ações que constituem </a:t>
            </a:r>
            <a:r>
              <a:rPr lang="pt-PT" sz="2400" dirty="0" smtClean="0"/>
              <a:t>o </a:t>
            </a:r>
            <a:r>
              <a:rPr lang="pt-PT" sz="2400" dirty="0"/>
              <a:t>capital social </a:t>
            </a:r>
            <a:r>
              <a:rPr lang="pt-PT" sz="2400" dirty="0" err="1" smtClean="0"/>
              <a:t>dasociedade</a:t>
            </a:r>
            <a:r>
              <a:rPr lang="pt-PT" sz="2400" dirty="0" smtClean="0"/>
              <a:t> </a:t>
            </a:r>
            <a:r>
              <a:rPr lang="pt-PT" sz="2400" dirty="0"/>
              <a:t>MINORCA, Lda.</a:t>
            </a:r>
          </a:p>
          <a:p>
            <a:pPr algn="just" eaLnBrk="1" fontAlgn="auto" hangingPunct="1">
              <a:spcAft>
                <a:spcPts val="0"/>
              </a:spcAft>
              <a:buFont typeface="Arial" pitchFamily="34" charset="0"/>
              <a:buChar char="•"/>
              <a:defRPr/>
            </a:pPr>
            <a:r>
              <a:rPr lang="pt-PT" sz="2400" dirty="0"/>
              <a:t>Em 2013, a sociedade MINORCA apurou um resultado líquido de € 200.000 e pagou </a:t>
            </a:r>
            <a:r>
              <a:rPr lang="pt-PT" sz="2400" dirty="0" smtClean="0"/>
              <a:t> aos </a:t>
            </a:r>
            <a:r>
              <a:rPr lang="pt-PT" sz="2400" dirty="0"/>
              <a:t>seus </a:t>
            </a:r>
            <a:r>
              <a:rPr lang="pt-PT" sz="2400" dirty="0" err="1"/>
              <a:t>accionistas</a:t>
            </a:r>
            <a:r>
              <a:rPr lang="pt-PT" sz="2400" dirty="0"/>
              <a:t> € 60.000 de dividendos relativos a resultados apurados em </a:t>
            </a:r>
            <a:r>
              <a:rPr lang="pt-PT" sz="2400" dirty="0" smtClean="0"/>
              <a:t>anos </a:t>
            </a:r>
            <a:r>
              <a:rPr lang="pt-PT" sz="2400" dirty="0"/>
              <a:t>anteriores.</a:t>
            </a:r>
          </a:p>
          <a:p>
            <a:pPr algn="just" eaLnBrk="1" fontAlgn="auto" hangingPunct="1">
              <a:spcAft>
                <a:spcPts val="0"/>
              </a:spcAft>
              <a:buFont typeface="Arial" pitchFamily="34" charset="0"/>
              <a:buChar char="•"/>
              <a:defRPr/>
            </a:pPr>
            <a:r>
              <a:rPr lang="pt-PT" sz="2400" dirty="0" smtClean="0"/>
              <a:t>Sabe-se </a:t>
            </a:r>
            <a:r>
              <a:rPr lang="pt-PT" sz="2400" dirty="0"/>
              <a:t>que a empresa MAJOR, S. A. contabiliza as </a:t>
            </a:r>
            <a:r>
              <a:rPr lang="pt-PT" sz="2400" dirty="0" smtClean="0"/>
              <a:t>participações </a:t>
            </a:r>
            <a:r>
              <a:rPr lang="pt-PT" sz="2400" dirty="0"/>
              <a:t>financeiras pelo </a:t>
            </a:r>
            <a:r>
              <a:rPr lang="pt-PT" sz="2400" dirty="0" smtClean="0"/>
              <a:t>método </a:t>
            </a:r>
            <a:r>
              <a:rPr lang="pt-PT" sz="2400" dirty="0"/>
              <a:t>da equivalência patrimonial desde a entrada em vigor do SNC (2010), e </a:t>
            </a:r>
            <a:r>
              <a:rPr lang="pt-PT" sz="2400" dirty="0" smtClean="0"/>
              <a:t>que</a:t>
            </a:r>
            <a:r>
              <a:rPr lang="pt-PT" sz="2400" dirty="0"/>
              <a:t>, no início de 2013, este ativo estava registado por € 500.000.</a:t>
            </a:r>
          </a:p>
          <a:p>
            <a:pPr algn="just" eaLnBrk="1" fontAlgn="auto" hangingPunct="1">
              <a:spcAft>
                <a:spcPts val="0"/>
              </a:spcAft>
              <a:buFont typeface="Arial" pitchFamily="34" charset="0"/>
              <a:buChar char="•"/>
              <a:defRPr/>
            </a:pPr>
            <a:r>
              <a:rPr lang="pt-PT" sz="2400" dirty="0"/>
              <a:t>À data de 31 de dezembro de 2013, o valor da participação que deve figurar no </a:t>
            </a:r>
            <a:r>
              <a:rPr lang="pt-PT" sz="2400" dirty="0" smtClean="0"/>
              <a:t>balanço da sociedade </a:t>
            </a:r>
            <a:r>
              <a:rPr lang="pt-PT" sz="2400" dirty="0"/>
              <a:t>MAJOR é de:</a:t>
            </a:r>
          </a:p>
          <a:p>
            <a:pPr algn="just" eaLnBrk="1" fontAlgn="auto" hangingPunct="1">
              <a:spcAft>
                <a:spcPts val="0"/>
              </a:spcAft>
              <a:buFont typeface="Arial" pitchFamily="34" charset="0"/>
              <a:buChar char="•"/>
              <a:defRPr/>
            </a:pPr>
            <a:r>
              <a:rPr lang="pt-PT" sz="2400" dirty="0"/>
              <a:t>a</a:t>
            </a:r>
            <a:r>
              <a:rPr lang="pt-PT" sz="2400" dirty="0" smtClean="0"/>
              <a:t>) € </a:t>
            </a:r>
            <a:r>
              <a:rPr lang="pt-PT" sz="2400" dirty="0"/>
              <a:t>500.000.</a:t>
            </a:r>
          </a:p>
          <a:p>
            <a:pPr algn="just" eaLnBrk="1" fontAlgn="auto" hangingPunct="1">
              <a:spcAft>
                <a:spcPts val="0"/>
              </a:spcAft>
              <a:buFont typeface="Arial" pitchFamily="34" charset="0"/>
              <a:buChar char="•"/>
              <a:defRPr/>
            </a:pPr>
            <a:r>
              <a:rPr lang="pt-PT" sz="2400" dirty="0"/>
              <a:t>b</a:t>
            </a:r>
            <a:r>
              <a:rPr lang="pt-PT" sz="2400" dirty="0" smtClean="0"/>
              <a:t>) € </a:t>
            </a:r>
            <a:r>
              <a:rPr lang="pt-PT" sz="2400" dirty="0"/>
              <a:t>542.000.</a:t>
            </a:r>
          </a:p>
          <a:p>
            <a:pPr algn="just" eaLnBrk="1" fontAlgn="auto" hangingPunct="1">
              <a:spcAft>
                <a:spcPts val="0"/>
              </a:spcAft>
              <a:buFont typeface="Arial" pitchFamily="34" charset="0"/>
              <a:buChar char="•"/>
              <a:defRPr/>
            </a:pPr>
            <a:r>
              <a:rPr lang="pt-PT" sz="2400" dirty="0" smtClean="0"/>
              <a:t>C) € </a:t>
            </a:r>
            <a:r>
              <a:rPr lang="pt-PT" sz="2400" dirty="0"/>
              <a:t>640.000.</a:t>
            </a:r>
          </a:p>
          <a:p>
            <a:pPr algn="just" eaLnBrk="1" fontAlgn="auto" hangingPunct="1">
              <a:spcAft>
                <a:spcPts val="0"/>
              </a:spcAft>
              <a:buFont typeface="Arial" pitchFamily="34" charset="0"/>
              <a:buChar char="•"/>
              <a:defRPr/>
            </a:pPr>
            <a:r>
              <a:rPr lang="pt-PT" sz="2400" dirty="0"/>
              <a:t>d</a:t>
            </a:r>
            <a:r>
              <a:rPr lang="pt-PT" sz="2400" dirty="0" smtClean="0"/>
              <a:t>) € </a:t>
            </a:r>
            <a:r>
              <a:rPr lang="pt-PT" sz="2400" dirty="0"/>
              <a:t>560.000.</a:t>
            </a:r>
          </a:p>
          <a:p>
            <a:pPr algn="just" eaLnBrk="1" fontAlgn="auto" hangingPunct="1">
              <a:spcAft>
                <a:spcPts val="0"/>
              </a:spcAft>
              <a:buFont typeface="Arial" pitchFamily="34" charset="0"/>
              <a:buNone/>
              <a:defRPr/>
            </a:pPr>
            <a:endParaRPr lang="pt-PT" sz="2400" dirty="0"/>
          </a:p>
          <a:p>
            <a:pPr algn="just" eaLnBrk="1" fontAlgn="auto" hangingPunct="1">
              <a:spcAft>
                <a:spcPts val="0"/>
              </a:spcAft>
              <a:buFont typeface="Arial" pitchFamily="34" charset="0"/>
              <a:buChar char="•"/>
              <a:defRPr/>
            </a:pPr>
            <a:endParaRPr lang="pt-PT" sz="2400" dirty="0"/>
          </a:p>
        </p:txBody>
      </p:sp>
      <p:sp>
        <p:nvSpPr>
          <p:cNvPr id="5" name="Marcador de Posição do Número do Diapositivo 4"/>
          <p:cNvSpPr>
            <a:spLocks noGrp="1"/>
          </p:cNvSpPr>
          <p:nvPr>
            <p:ph type="sldNum" sz="quarter" idx="12"/>
          </p:nvPr>
        </p:nvSpPr>
        <p:spPr/>
        <p:txBody>
          <a:bodyPr/>
          <a:lstStyle/>
          <a:p>
            <a:pPr>
              <a:defRPr/>
            </a:pPr>
            <a:fld id="{C6E20D92-A387-4307-A74C-9E5388D89A14}" type="slidenum">
              <a:rPr lang="pt-PT"/>
              <a:pPr>
                <a:defRPr/>
              </a:pPr>
              <a:t>19</a:t>
            </a:fld>
            <a:endParaRPr lang="pt-PT"/>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p:txBody>
          <a:bodyPr/>
          <a:lstStyle/>
          <a:p>
            <a:pPr eaLnBrk="1" hangingPunct="1"/>
            <a:r>
              <a:rPr lang="pt-PT" smtClean="0"/>
              <a:t>Questão 41</a:t>
            </a:r>
          </a:p>
        </p:txBody>
      </p:sp>
      <p:sp>
        <p:nvSpPr>
          <p:cNvPr id="25602" name="Marcador de Posição de Conteúdo 2"/>
          <p:cNvSpPr>
            <a:spLocks noGrp="1"/>
          </p:cNvSpPr>
          <p:nvPr>
            <p:ph idx="1"/>
          </p:nvPr>
        </p:nvSpPr>
        <p:spPr/>
        <p:txBody>
          <a:bodyPr/>
          <a:lstStyle/>
          <a:p>
            <a:pPr eaLnBrk="1" hangingPunct="1"/>
            <a:r>
              <a:rPr lang="pt-PT" sz="2400" smtClean="0"/>
              <a:t>% de participação = 180.000/600.000 = 0,3 = 30%</a:t>
            </a:r>
          </a:p>
          <a:p>
            <a:pPr eaLnBrk="1" hangingPunct="1"/>
            <a:r>
              <a:rPr lang="pt-PT" sz="2400" smtClean="0"/>
              <a:t>Aumento do capital próprio = 200.000-60.000 = 140.000</a:t>
            </a:r>
          </a:p>
          <a:p>
            <a:pPr eaLnBrk="1" hangingPunct="1"/>
            <a:r>
              <a:rPr lang="pt-PT" sz="2400" smtClean="0"/>
              <a:t>140.000*0,3  = 42.000</a:t>
            </a:r>
          </a:p>
          <a:p>
            <a:pPr eaLnBrk="1" hangingPunct="1"/>
            <a:r>
              <a:rPr lang="pt-PT" sz="2400" smtClean="0"/>
              <a:t>Valor da participação = 500.000 + 42.000 = 542.000</a:t>
            </a:r>
          </a:p>
        </p:txBody>
      </p:sp>
      <p:sp>
        <p:nvSpPr>
          <p:cNvPr id="4" name="Marcador de Posição do Número do Diapositivo 3"/>
          <p:cNvSpPr>
            <a:spLocks noGrp="1"/>
          </p:cNvSpPr>
          <p:nvPr>
            <p:ph type="sldNum" sz="quarter" idx="12"/>
          </p:nvPr>
        </p:nvSpPr>
        <p:spPr/>
        <p:txBody>
          <a:bodyPr/>
          <a:lstStyle/>
          <a:p>
            <a:pPr>
              <a:defRPr/>
            </a:pPr>
            <a:fld id="{D7CE62A4-5494-43B7-99DF-EA2C7CFAC4CC}" type="slidenum">
              <a:rPr lang="pt-PT"/>
              <a:pPr>
                <a:defRPr/>
              </a:pPr>
              <a:t>20</a:t>
            </a:fld>
            <a:endParaRPr lang="pt-PT"/>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p:txBody>
          <a:bodyPr/>
          <a:lstStyle/>
          <a:p>
            <a:pPr eaLnBrk="1" hangingPunct="1"/>
            <a:r>
              <a:rPr lang="pt-PT" smtClean="0"/>
              <a:t>Questão 42</a:t>
            </a:r>
          </a:p>
        </p:txBody>
      </p:sp>
      <p:sp>
        <p:nvSpPr>
          <p:cNvPr id="3" name="Marcador de Posição de Conteúdo 2"/>
          <p:cNvSpPr>
            <a:spLocks noGrp="1"/>
          </p:cNvSpPr>
          <p:nvPr>
            <p:ph idx="1"/>
          </p:nvPr>
        </p:nvSpPr>
        <p:spPr/>
        <p:txBody>
          <a:bodyPr rtlCol="0">
            <a:normAutofit lnSpcReduction="10000"/>
          </a:bodyPr>
          <a:lstStyle/>
          <a:p>
            <a:pPr algn="just" eaLnBrk="1" fontAlgn="auto" hangingPunct="1">
              <a:spcAft>
                <a:spcPts val="0"/>
              </a:spcAft>
              <a:buFont typeface="Arial" pitchFamily="34" charset="0"/>
              <a:buChar char="•"/>
              <a:defRPr/>
            </a:pPr>
            <a:r>
              <a:rPr lang="pt-PT" sz="2400" dirty="0"/>
              <a:t>Uma empresa adquiriu, em janeiro de </a:t>
            </a:r>
            <a:r>
              <a:rPr lang="pt-PT" sz="2400" dirty="0" smtClean="0"/>
              <a:t>N-4</a:t>
            </a:r>
            <a:r>
              <a:rPr lang="pt-PT" sz="2400" dirty="0"/>
              <a:t>, um equipamento industrial que tem </a:t>
            </a:r>
            <a:r>
              <a:rPr lang="pt-PT" sz="2400" dirty="0" smtClean="0"/>
              <a:t>vindo </a:t>
            </a:r>
            <a:r>
              <a:rPr lang="pt-PT" sz="2400" dirty="0"/>
              <a:t>a ser depreciado pelo método da linha reta. Em </a:t>
            </a:r>
            <a:r>
              <a:rPr lang="pt-PT" sz="2400" dirty="0" smtClean="0"/>
              <a:t>dezembro de </a:t>
            </a:r>
            <a:r>
              <a:rPr lang="pt-PT" sz="2400" dirty="0"/>
              <a:t>N, após registo </a:t>
            </a:r>
            <a:r>
              <a:rPr lang="pt-PT" sz="2400" dirty="0" smtClean="0"/>
              <a:t>da </a:t>
            </a:r>
            <a:r>
              <a:rPr lang="pt-PT" sz="2400" dirty="0"/>
              <a:t>depreciação do período, a quantia escriturada do mesmo equipamento industrial </a:t>
            </a:r>
            <a:r>
              <a:rPr lang="pt-PT" sz="2400" dirty="0" smtClean="0"/>
              <a:t> era </a:t>
            </a:r>
            <a:r>
              <a:rPr lang="pt-PT" sz="2400" dirty="0"/>
              <a:t>de € 1.875. A taxa de depreciação é de 12,5%. </a:t>
            </a:r>
            <a:r>
              <a:rPr lang="pt-PT" sz="2400" dirty="0" smtClean="0"/>
              <a:t>Sabe-se </a:t>
            </a:r>
            <a:r>
              <a:rPr lang="pt-PT" sz="2400" dirty="0"/>
              <a:t>ainda que a máquina </a:t>
            </a:r>
            <a:r>
              <a:rPr lang="pt-PT" sz="2400" dirty="0" smtClean="0"/>
              <a:t>apenas </a:t>
            </a:r>
            <a:r>
              <a:rPr lang="pt-PT" sz="2400" dirty="0"/>
              <a:t>sofreu uma perda por imparidade, de € 525, durante o período. O custo </a:t>
            </a:r>
            <a:r>
              <a:rPr lang="pt-PT" sz="2400" dirty="0" smtClean="0"/>
              <a:t>de aquisição </a:t>
            </a:r>
            <a:r>
              <a:rPr lang="pt-PT" sz="2400" dirty="0"/>
              <a:t>do equipamento industrial foi:</a:t>
            </a:r>
          </a:p>
          <a:p>
            <a:pPr algn="just" eaLnBrk="1" fontAlgn="auto" hangingPunct="1">
              <a:spcAft>
                <a:spcPts val="0"/>
              </a:spcAft>
              <a:buFont typeface="Arial" pitchFamily="34" charset="0"/>
              <a:buChar char="•"/>
              <a:defRPr/>
            </a:pPr>
            <a:r>
              <a:rPr lang="pt-PT" sz="2400" dirty="0" smtClean="0"/>
              <a:t>A) € </a:t>
            </a:r>
            <a:r>
              <a:rPr lang="pt-PT" sz="2400" dirty="0"/>
              <a:t>5.000.</a:t>
            </a:r>
          </a:p>
          <a:p>
            <a:pPr algn="just" eaLnBrk="1" fontAlgn="auto" hangingPunct="1">
              <a:spcAft>
                <a:spcPts val="0"/>
              </a:spcAft>
              <a:buFont typeface="Arial" pitchFamily="34" charset="0"/>
              <a:buChar char="•"/>
              <a:defRPr/>
            </a:pPr>
            <a:r>
              <a:rPr lang="pt-PT" sz="2400" dirty="0" smtClean="0"/>
              <a:t>B) € </a:t>
            </a:r>
            <a:r>
              <a:rPr lang="pt-PT" sz="2400" dirty="0"/>
              <a:t>6.400.</a:t>
            </a:r>
          </a:p>
          <a:p>
            <a:pPr algn="just" eaLnBrk="1" fontAlgn="auto" hangingPunct="1">
              <a:spcAft>
                <a:spcPts val="0"/>
              </a:spcAft>
              <a:buFont typeface="Arial" pitchFamily="34" charset="0"/>
              <a:buChar char="•"/>
              <a:defRPr/>
            </a:pPr>
            <a:r>
              <a:rPr lang="pt-PT" sz="2400" dirty="0" smtClean="0"/>
              <a:t>C) € </a:t>
            </a:r>
            <a:r>
              <a:rPr lang="pt-PT" sz="2400" dirty="0"/>
              <a:t>3.750.</a:t>
            </a:r>
          </a:p>
          <a:p>
            <a:pPr algn="just" eaLnBrk="1" fontAlgn="auto" hangingPunct="1">
              <a:spcAft>
                <a:spcPts val="0"/>
              </a:spcAft>
              <a:buFont typeface="Arial" pitchFamily="34" charset="0"/>
              <a:buChar char="•"/>
              <a:defRPr/>
            </a:pPr>
            <a:r>
              <a:rPr lang="pt-PT" sz="2400" dirty="0"/>
              <a:t>d</a:t>
            </a:r>
            <a:r>
              <a:rPr lang="pt-PT" sz="2400" dirty="0" smtClean="0"/>
              <a:t>) €4.800</a:t>
            </a:r>
            <a:endParaRPr lang="pt-PT" sz="2400" dirty="0"/>
          </a:p>
        </p:txBody>
      </p:sp>
      <p:sp>
        <p:nvSpPr>
          <p:cNvPr id="4" name="Marcador de Posição do Número do Diapositivo 3"/>
          <p:cNvSpPr>
            <a:spLocks noGrp="1"/>
          </p:cNvSpPr>
          <p:nvPr>
            <p:ph type="sldNum" sz="quarter" idx="12"/>
          </p:nvPr>
        </p:nvSpPr>
        <p:spPr/>
        <p:txBody>
          <a:bodyPr/>
          <a:lstStyle/>
          <a:p>
            <a:pPr>
              <a:defRPr/>
            </a:pPr>
            <a:fld id="{D6305D09-5E37-400A-95E5-6A19C0C328D1}" type="slidenum">
              <a:rPr lang="pt-PT"/>
              <a:pPr>
                <a:defRPr/>
              </a:pPr>
              <a:t>21</a:t>
            </a:fld>
            <a:endParaRPr lang="pt-PT"/>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p:txBody>
          <a:bodyPr/>
          <a:lstStyle/>
          <a:p>
            <a:pPr eaLnBrk="1" hangingPunct="1"/>
            <a:r>
              <a:rPr lang="pt-PT" smtClean="0"/>
              <a:t>Questão 42</a:t>
            </a:r>
          </a:p>
        </p:txBody>
      </p:sp>
      <p:sp>
        <p:nvSpPr>
          <p:cNvPr id="27650" name="Marcador de Posição de Conteúdo 2"/>
          <p:cNvSpPr>
            <a:spLocks noGrp="1"/>
          </p:cNvSpPr>
          <p:nvPr>
            <p:ph idx="1"/>
          </p:nvPr>
        </p:nvSpPr>
        <p:spPr/>
        <p:txBody>
          <a:bodyPr/>
          <a:lstStyle/>
          <a:p>
            <a:pPr eaLnBrk="1" hangingPunct="1"/>
            <a:r>
              <a:rPr lang="pt-PT" smtClean="0"/>
              <a:t>VA – [VA*0,125*5] – 525 = 1.875</a:t>
            </a:r>
          </a:p>
          <a:p>
            <a:pPr eaLnBrk="1" hangingPunct="1"/>
            <a:r>
              <a:rPr lang="pt-PT" smtClean="0"/>
              <a:t>VA – VA 0,625 = 1.875 + 525</a:t>
            </a:r>
          </a:p>
          <a:p>
            <a:pPr eaLnBrk="1" hangingPunct="1"/>
            <a:r>
              <a:rPr lang="pt-PT" smtClean="0"/>
              <a:t>VA (1-0,625) = 2.400</a:t>
            </a:r>
          </a:p>
          <a:p>
            <a:pPr eaLnBrk="1" hangingPunct="1"/>
            <a:r>
              <a:rPr lang="pt-PT" smtClean="0"/>
              <a:t>VA 0,375 = 2.400</a:t>
            </a:r>
          </a:p>
          <a:p>
            <a:pPr eaLnBrk="1" hangingPunct="1"/>
            <a:r>
              <a:rPr lang="pt-PT" smtClean="0"/>
              <a:t>VA = 2.400/0,375</a:t>
            </a:r>
          </a:p>
          <a:p>
            <a:pPr eaLnBrk="1" hangingPunct="1"/>
            <a:r>
              <a:rPr lang="pt-PT" smtClean="0"/>
              <a:t>VA = 6.400</a:t>
            </a:r>
          </a:p>
        </p:txBody>
      </p:sp>
      <p:sp>
        <p:nvSpPr>
          <p:cNvPr id="4" name="Marcador de Posição do Número do Diapositivo 3"/>
          <p:cNvSpPr>
            <a:spLocks noGrp="1"/>
          </p:cNvSpPr>
          <p:nvPr>
            <p:ph type="sldNum" sz="quarter" idx="12"/>
          </p:nvPr>
        </p:nvSpPr>
        <p:spPr/>
        <p:txBody>
          <a:bodyPr/>
          <a:lstStyle/>
          <a:p>
            <a:pPr>
              <a:defRPr/>
            </a:pPr>
            <a:fld id="{FB2029CB-C642-405C-A83E-7D26DC5813DB}" type="slidenum">
              <a:rPr lang="pt-PT"/>
              <a:pPr>
                <a:defRPr/>
              </a:pPr>
              <a:t>22</a:t>
            </a:fld>
            <a:endParaRPr lang="pt-PT"/>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p:txBody>
          <a:bodyPr/>
          <a:lstStyle/>
          <a:p>
            <a:pPr eaLnBrk="1" hangingPunct="1"/>
            <a:r>
              <a:rPr lang="pt-PT" smtClean="0"/>
              <a:t>Questão 43</a:t>
            </a:r>
          </a:p>
        </p:txBody>
      </p:sp>
      <p:sp>
        <p:nvSpPr>
          <p:cNvPr id="3" name="Marcador de Posição de Conteúdo 2"/>
          <p:cNvSpPr>
            <a:spLocks noGrp="1"/>
          </p:cNvSpPr>
          <p:nvPr>
            <p:ph idx="1"/>
          </p:nvPr>
        </p:nvSpPr>
        <p:spPr/>
        <p:txBody>
          <a:bodyPr rtlCol="0">
            <a:normAutofit fontScale="62500" lnSpcReduction="20000"/>
          </a:bodyPr>
          <a:lstStyle/>
          <a:p>
            <a:pPr algn="just" eaLnBrk="1" fontAlgn="auto" hangingPunct="1">
              <a:spcAft>
                <a:spcPts val="0"/>
              </a:spcAft>
              <a:buFont typeface="Arial" pitchFamily="34" charset="0"/>
              <a:buChar char="•"/>
              <a:defRPr/>
            </a:pPr>
            <a:r>
              <a:rPr lang="pt-PT" dirty="0"/>
              <a:t>Em 2 de </a:t>
            </a:r>
            <a:r>
              <a:rPr lang="pt-PT" dirty="0" smtClean="0"/>
              <a:t>janeiro de </a:t>
            </a:r>
            <a:r>
              <a:rPr lang="pt-PT" dirty="0"/>
              <a:t>2013, foi celebrado um contrato de construção de um edifício </a:t>
            </a:r>
            <a:r>
              <a:rPr lang="pt-PT" dirty="0" smtClean="0"/>
              <a:t>entre </a:t>
            </a:r>
            <a:r>
              <a:rPr lang="pt-PT" dirty="0"/>
              <a:t>a sociedade EDIFICADA, S. A. (dona de obra), e a sociedade CONST&amp;ARTE, </a:t>
            </a:r>
            <a:r>
              <a:rPr lang="pt-PT" dirty="0" smtClean="0"/>
              <a:t>Lda</a:t>
            </a:r>
            <a:r>
              <a:rPr lang="pt-PT" dirty="0"/>
              <a:t>. (empreiteiro), o qual foi adjudicado por € 6.000.000.</a:t>
            </a:r>
          </a:p>
          <a:p>
            <a:pPr algn="just" eaLnBrk="1" fontAlgn="auto" hangingPunct="1">
              <a:spcAft>
                <a:spcPts val="0"/>
              </a:spcAft>
              <a:buFont typeface="Arial" pitchFamily="34" charset="0"/>
              <a:buChar char="•"/>
              <a:defRPr/>
            </a:pPr>
            <a:r>
              <a:rPr lang="pt-PT" dirty="0"/>
              <a:t>Os gastos estimados inicialmente pelo empreiteiro </a:t>
            </a:r>
            <a:r>
              <a:rPr lang="pt-PT" dirty="0" smtClean="0"/>
              <a:t>ascendiam </a:t>
            </a:r>
            <a:r>
              <a:rPr lang="pt-PT" dirty="0"/>
              <a:t>a € 4.800.000 e </a:t>
            </a:r>
            <a:r>
              <a:rPr lang="pt-PT" dirty="0" smtClean="0"/>
              <a:t>previa-se </a:t>
            </a:r>
            <a:r>
              <a:rPr lang="pt-PT" dirty="0"/>
              <a:t>uma duração da obra de três anos. </a:t>
            </a:r>
          </a:p>
          <a:p>
            <a:pPr algn="just" eaLnBrk="1" fontAlgn="auto" hangingPunct="1">
              <a:spcAft>
                <a:spcPts val="0"/>
              </a:spcAft>
              <a:buFont typeface="Arial" pitchFamily="34" charset="0"/>
              <a:buChar char="•"/>
              <a:defRPr/>
            </a:pPr>
            <a:r>
              <a:rPr lang="pt-PT" dirty="0"/>
              <a:t>Ao longo de 2013, a faturação referente a trabalhos relacionados com a obra e os </a:t>
            </a:r>
            <a:r>
              <a:rPr lang="pt-PT" dirty="0" smtClean="0"/>
              <a:t>gastos </a:t>
            </a:r>
            <a:r>
              <a:rPr lang="pt-PT" dirty="0"/>
              <a:t>incorridos totalizaram a importância de € 2.400.000 cada.</a:t>
            </a:r>
          </a:p>
          <a:p>
            <a:pPr algn="just" eaLnBrk="1" fontAlgn="auto" hangingPunct="1">
              <a:spcAft>
                <a:spcPts val="0"/>
              </a:spcAft>
              <a:buFont typeface="Arial" pitchFamily="34" charset="0"/>
              <a:buChar char="•"/>
              <a:defRPr/>
            </a:pPr>
            <a:r>
              <a:rPr lang="pt-PT" dirty="0"/>
              <a:t>No final do ano o empreiteiro considerou </a:t>
            </a:r>
            <a:r>
              <a:rPr lang="pt-PT" dirty="0" smtClean="0"/>
              <a:t>ter havido </a:t>
            </a:r>
            <a:r>
              <a:rPr lang="pt-PT" dirty="0"/>
              <a:t>derrapagem nos gastos e reviu </a:t>
            </a:r>
            <a:r>
              <a:rPr lang="pt-PT" dirty="0" smtClean="0"/>
              <a:t>em </a:t>
            </a:r>
            <a:r>
              <a:rPr lang="pt-PT" dirty="0"/>
              <a:t>alta os gastos totais previstos para o contrato, para € 5.000.000.</a:t>
            </a:r>
          </a:p>
          <a:p>
            <a:pPr algn="just" eaLnBrk="1" fontAlgn="auto" hangingPunct="1">
              <a:spcAft>
                <a:spcPts val="0"/>
              </a:spcAft>
              <a:buFont typeface="Arial" pitchFamily="34" charset="0"/>
              <a:buChar char="•"/>
              <a:defRPr/>
            </a:pPr>
            <a:r>
              <a:rPr lang="pt-PT" dirty="0"/>
              <a:t>Qual o valor a considerar como rédito no ano de 2013, pela CONST&amp;ARTE:</a:t>
            </a:r>
          </a:p>
          <a:p>
            <a:pPr algn="just" eaLnBrk="1" fontAlgn="auto" hangingPunct="1">
              <a:spcAft>
                <a:spcPts val="0"/>
              </a:spcAft>
              <a:buFont typeface="Arial" pitchFamily="34" charset="0"/>
              <a:buChar char="•"/>
              <a:defRPr/>
            </a:pPr>
            <a:r>
              <a:rPr lang="pt-PT" dirty="0"/>
              <a:t>a</a:t>
            </a:r>
            <a:r>
              <a:rPr lang="pt-PT" dirty="0" smtClean="0"/>
              <a:t>) € </a:t>
            </a:r>
            <a:r>
              <a:rPr lang="pt-PT" dirty="0"/>
              <a:t>2.400.000.</a:t>
            </a:r>
          </a:p>
          <a:p>
            <a:pPr algn="just" eaLnBrk="1" fontAlgn="auto" hangingPunct="1">
              <a:spcAft>
                <a:spcPts val="0"/>
              </a:spcAft>
              <a:buFont typeface="Arial" pitchFamily="34" charset="0"/>
              <a:buChar char="•"/>
              <a:defRPr/>
            </a:pPr>
            <a:r>
              <a:rPr lang="pt-PT" dirty="0"/>
              <a:t>b</a:t>
            </a:r>
            <a:r>
              <a:rPr lang="pt-PT" dirty="0" smtClean="0"/>
              <a:t>) € </a:t>
            </a:r>
            <a:r>
              <a:rPr lang="pt-PT" dirty="0"/>
              <a:t>0.</a:t>
            </a:r>
          </a:p>
          <a:p>
            <a:pPr algn="just" eaLnBrk="1" fontAlgn="auto" hangingPunct="1">
              <a:spcAft>
                <a:spcPts val="0"/>
              </a:spcAft>
              <a:buFont typeface="Arial" pitchFamily="34" charset="0"/>
              <a:buChar char="•"/>
              <a:defRPr/>
            </a:pPr>
            <a:r>
              <a:rPr lang="pt-PT" dirty="0"/>
              <a:t>c</a:t>
            </a:r>
            <a:r>
              <a:rPr lang="pt-PT" dirty="0" smtClean="0"/>
              <a:t>) € </a:t>
            </a:r>
            <a:r>
              <a:rPr lang="pt-PT" dirty="0"/>
              <a:t>2.880.000.</a:t>
            </a:r>
          </a:p>
          <a:p>
            <a:pPr algn="just" eaLnBrk="1" fontAlgn="auto" hangingPunct="1">
              <a:spcAft>
                <a:spcPts val="0"/>
              </a:spcAft>
              <a:buFont typeface="Arial" pitchFamily="34" charset="0"/>
              <a:buChar char="•"/>
              <a:defRPr/>
            </a:pPr>
            <a:r>
              <a:rPr lang="pt-PT" dirty="0"/>
              <a:t>d</a:t>
            </a:r>
            <a:r>
              <a:rPr lang="pt-PT" dirty="0" smtClean="0"/>
              <a:t>) € </a:t>
            </a:r>
            <a:r>
              <a:rPr lang="pt-PT" dirty="0"/>
              <a:t>3.000.000.</a:t>
            </a:r>
          </a:p>
          <a:p>
            <a:pPr algn="just" eaLnBrk="1" fontAlgn="auto" hangingPunct="1">
              <a:spcAft>
                <a:spcPts val="0"/>
              </a:spcAft>
              <a:buFont typeface="Arial" pitchFamily="34" charset="0"/>
              <a:buNone/>
              <a:defRPr/>
            </a:pPr>
            <a:endParaRPr lang="pt-PT" dirty="0"/>
          </a:p>
          <a:p>
            <a:pPr eaLnBrk="1" fontAlgn="auto" hangingPunct="1">
              <a:spcAft>
                <a:spcPts val="0"/>
              </a:spcAft>
              <a:buFont typeface="Arial" pitchFamily="34" charset="0"/>
              <a:buChar char="•"/>
              <a:defRPr/>
            </a:pPr>
            <a:endParaRPr lang="pt-PT" dirty="0"/>
          </a:p>
        </p:txBody>
      </p:sp>
      <p:sp>
        <p:nvSpPr>
          <p:cNvPr id="4" name="Marcador de Posição do Número do Diapositivo 3"/>
          <p:cNvSpPr>
            <a:spLocks noGrp="1"/>
          </p:cNvSpPr>
          <p:nvPr>
            <p:ph type="sldNum" sz="quarter" idx="12"/>
          </p:nvPr>
        </p:nvSpPr>
        <p:spPr/>
        <p:txBody>
          <a:bodyPr/>
          <a:lstStyle/>
          <a:p>
            <a:pPr>
              <a:defRPr/>
            </a:pPr>
            <a:fld id="{25475D8F-5C36-46CA-B416-E6B0A3B6501C}" type="slidenum">
              <a:rPr lang="pt-PT"/>
              <a:pPr>
                <a:defRPr/>
              </a:pPr>
              <a:t>23</a:t>
            </a:fld>
            <a:endParaRPr lang="pt-PT"/>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a:spLocks noGrp="1"/>
          </p:cNvSpPr>
          <p:nvPr>
            <p:ph type="title"/>
          </p:nvPr>
        </p:nvSpPr>
        <p:spPr/>
        <p:txBody>
          <a:bodyPr/>
          <a:lstStyle/>
          <a:p>
            <a:pPr eaLnBrk="1" hangingPunct="1"/>
            <a:r>
              <a:rPr lang="pt-PT" smtClean="0"/>
              <a:t>Questão 43</a:t>
            </a:r>
          </a:p>
        </p:txBody>
      </p:sp>
      <p:sp>
        <p:nvSpPr>
          <p:cNvPr id="29698" name="Marcador de Posição de Conteúdo 2"/>
          <p:cNvSpPr>
            <a:spLocks noGrp="1"/>
          </p:cNvSpPr>
          <p:nvPr>
            <p:ph idx="1"/>
          </p:nvPr>
        </p:nvSpPr>
        <p:spPr/>
        <p:txBody>
          <a:bodyPr/>
          <a:lstStyle/>
          <a:p>
            <a:pPr eaLnBrk="1" hangingPunct="1"/>
            <a:r>
              <a:rPr lang="pt-PT" sz="2400" smtClean="0"/>
              <a:t>PV = 6.000.000€</a:t>
            </a:r>
          </a:p>
          <a:p>
            <a:pPr eaLnBrk="1" hangingPunct="1"/>
            <a:r>
              <a:rPr lang="pt-PT" sz="2400" smtClean="0"/>
              <a:t>PC= 2.880.000€</a:t>
            </a:r>
          </a:p>
          <a:p>
            <a:pPr eaLnBrk="1" hangingPunct="1"/>
            <a:endParaRPr lang="pt-PT" sz="2400" smtClean="0"/>
          </a:p>
          <a:p>
            <a:pPr eaLnBrk="1" hangingPunct="1"/>
            <a:r>
              <a:rPr lang="pt-PT" sz="2400" smtClean="0"/>
              <a:t>% de acabamento 2013 = Gastos incorridos/Gastos totais</a:t>
            </a:r>
          </a:p>
          <a:p>
            <a:pPr eaLnBrk="1" hangingPunct="1"/>
            <a:r>
              <a:rPr lang="pt-PT" sz="2400" smtClean="0"/>
              <a:t>% de acabamento = 2.400.000/5.000.000 = 48%</a:t>
            </a:r>
          </a:p>
          <a:p>
            <a:pPr eaLnBrk="1" hangingPunct="1"/>
            <a:endParaRPr lang="pt-PT" sz="2400" smtClean="0"/>
          </a:p>
          <a:p>
            <a:pPr eaLnBrk="1" hangingPunct="1"/>
            <a:r>
              <a:rPr lang="pt-PT" sz="2400" smtClean="0"/>
              <a:t>Rendimentos a reconhecer em 2013 = 6.000.000€*48% = 2.880.000€</a:t>
            </a:r>
          </a:p>
        </p:txBody>
      </p:sp>
      <p:sp>
        <p:nvSpPr>
          <p:cNvPr id="4" name="Marcador de Posição do Número do Diapositivo 3"/>
          <p:cNvSpPr>
            <a:spLocks noGrp="1"/>
          </p:cNvSpPr>
          <p:nvPr>
            <p:ph type="sldNum" sz="quarter" idx="12"/>
          </p:nvPr>
        </p:nvSpPr>
        <p:spPr/>
        <p:txBody>
          <a:bodyPr/>
          <a:lstStyle/>
          <a:p>
            <a:pPr>
              <a:defRPr/>
            </a:pPr>
            <a:fld id="{F555B384-D17A-4206-9A71-D202CA2B1C1D}" type="slidenum">
              <a:rPr lang="pt-PT"/>
              <a:pPr>
                <a:defRPr/>
              </a:pPr>
              <a:t>24</a:t>
            </a:fld>
            <a:endParaRPr lang="pt-PT"/>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a:spLocks noGrp="1"/>
          </p:cNvSpPr>
          <p:nvPr>
            <p:ph type="title"/>
          </p:nvPr>
        </p:nvSpPr>
        <p:spPr>
          <a:xfrm>
            <a:off x="457200" y="274638"/>
            <a:ext cx="8229600" cy="633412"/>
          </a:xfrm>
        </p:spPr>
        <p:txBody>
          <a:bodyPr/>
          <a:lstStyle/>
          <a:p>
            <a:pPr eaLnBrk="1" hangingPunct="1"/>
            <a:r>
              <a:rPr lang="pt-PT" sz="3200" smtClean="0"/>
              <a:t>Questão 44</a:t>
            </a:r>
          </a:p>
        </p:txBody>
      </p:sp>
      <p:sp>
        <p:nvSpPr>
          <p:cNvPr id="30722" name="Marcador de Posição de Conteúdo 2"/>
          <p:cNvSpPr>
            <a:spLocks noGrp="1"/>
          </p:cNvSpPr>
          <p:nvPr>
            <p:ph idx="1"/>
          </p:nvPr>
        </p:nvSpPr>
        <p:spPr>
          <a:xfrm>
            <a:off x="457200" y="1125538"/>
            <a:ext cx="8229600" cy="5472112"/>
          </a:xfrm>
        </p:spPr>
        <p:txBody>
          <a:bodyPr/>
          <a:lstStyle/>
          <a:p>
            <a:pPr eaLnBrk="1" hangingPunct="1"/>
            <a:r>
              <a:rPr lang="pt-PT" sz="1800" smtClean="0"/>
              <a:t>Dos documentos de prestação de contas da sociedade X, referentes ao ano N,  retirou-se a informação seguinte:</a:t>
            </a:r>
          </a:p>
          <a:p>
            <a:pPr eaLnBrk="1" hangingPunct="1"/>
            <a:r>
              <a:rPr lang="pt-PT" sz="1800" smtClean="0"/>
              <a:t>Vendas de mercadorias                                                         € 750.000</a:t>
            </a:r>
          </a:p>
          <a:p>
            <a:pPr eaLnBrk="1" hangingPunct="1"/>
            <a:r>
              <a:rPr lang="pt-PT" sz="1800" smtClean="0"/>
              <a:t>Custo das mercadorias vendidas                                          € 500.000</a:t>
            </a:r>
          </a:p>
          <a:p>
            <a:pPr eaLnBrk="1" hangingPunct="1"/>
            <a:r>
              <a:rPr lang="pt-PT" sz="1800" smtClean="0"/>
              <a:t>Investimentos em ativos fixos tangíveis                             € 150.000 </a:t>
            </a:r>
          </a:p>
          <a:p>
            <a:pPr eaLnBrk="1" hangingPunct="1"/>
            <a:r>
              <a:rPr lang="pt-PT" sz="1800" smtClean="0"/>
              <a:t>Depreciações do período                                                        € 70.000</a:t>
            </a:r>
          </a:p>
          <a:p>
            <a:pPr eaLnBrk="1" hangingPunct="1"/>
            <a:r>
              <a:rPr lang="pt-PT" sz="1800" smtClean="0"/>
              <a:t>Aumento dos inventários de mercadorias                           € 25.000</a:t>
            </a:r>
          </a:p>
          <a:p>
            <a:pPr eaLnBrk="1" hangingPunct="1"/>
            <a:r>
              <a:rPr lang="pt-PT" sz="1800" smtClean="0"/>
              <a:t>Redução das dívidas a pagar a fornecedores                       € 30.000</a:t>
            </a:r>
          </a:p>
          <a:p>
            <a:pPr eaLnBrk="1" hangingPunct="1"/>
            <a:r>
              <a:rPr lang="pt-PT" sz="1800" smtClean="0"/>
              <a:t>Aumento de financiamentos obtidos                                    € 75.000</a:t>
            </a:r>
          </a:p>
          <a:p>
            <a:pPr eaLnBrk="1" hangingPunct="1"/>
            <a:r>
              <a:rPr lang="pt-PT" sz="1800" smtClean="0"/>
              <a:t>Gastos com o pessoal                                                             € 150.000</a:t>
            </a:r>
          </a:p>
          <a:p>
            <a:pPr eaLnBrk="1" hangingPunct="1"/>
            <a:r>
              <a:rPr lang="pt-PT" sz="1800" smtClean="0"/>
              <a:t>Aumento das dívidas a receber de clientes                         € 45.000</a:t>
            </a:r>
          </a:p>
          <a:p>
            <a:pPr eaLnBrk="1" hangingPunct="1"/>
            <a:r>
              <a:rPr lang="pt-PT" sz="1800" smtClean="0"/>
              <a:t>Considerando apenas a informação disponível, os fluxos das atividades operacionais  da empresa X, no ano N, foi:</a:t>
            </a:r>
          </a:p>
          <a:p>
            <a:pPr eaLnBrk="1" hangingPunct="1"/>
            <a:r>
              <a:rPr lang="pt-PT" sz="1800" smtClean="0"/>
              <a:t>a) € 0</a:t>
            </a:r>
          </a:p>
          <a:p>
            <a:pPr eaLnBrk="1" hangingPunct="1"/>
            <a:r>
              <a:rPr lang="pt-PT" sz="1800" smtClean="0"/>
              <a:t>b) € 90.000.</a:t>
            </a:r>
          </a:p>
          <a:p>
            <a:pPr eaLnBrk="1" hangingPunct="1"/>
            <a:r>
              <a:rPr lang="pt-PT" sz="1800" smtClean="0"/>
              <a:t>c) € 60.000.</a:t>
            </a:r>
          </a:p>
          <a:p>
            <a:pPr eaLnBrk="1" hangingPunct="1"/>
            <a:r>
              <a:rPr lang="pt-PT" sz="1800" smtClean="0"/>
              <a:t>d) € 25.000.</a:t>
            </a:r>
          </a:p>
          <a:p>
            <a:pPr eaLnBrk="1" hangingPunct="1"/>
            <a:endParaRPr lang="pt-PT" sz="1800" smtClean="0"/>
          </a:p>
        </p:txBody>
      </p:sp>
      <p:sp>
        <p:nvSpPr>
          <p:cNvPr id="4" name="Marcador de Posição do Número do Diapositivo 3"/>
          <p:cNvSpPr>
            <a:spLocks noGrp="1"/>
          </p:cNvSpPr>
          <p:nvPr>
            <p:ph type="sldNum" sz="quarter" idx="12"/>
          </p:nvPr>
        </p:nvSpPr>
        <p:spPr/>
        <p:txBody>
          <a:bodyPr/>
          <a:lstStyle/>
          <a:p>
            <a:pPr>
              <a:defRPr/>
            </a:pPr>
            <a:fld id="{72BE70C7-2935-41E5-B2E3-412D5C690900}" type="slidenum">
              <a:rPr lang="pt-PT"/>
              <a:pPr>
                <a:defRPr/>
              </a:pPr>
              <a:t>25</a:t>
            </a:fld>
            <a:endParaRPr lang="pt-PT"/>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p:txBody>
          <a:bodyPr/>
          <a:lstStyle/>
          <a:p>
            <a:pPr eaLnBrk="1" hangingPunct="1"/>
            <a:r>
              <a:rPr lang="pt-PT" smtClean="0"/>
              <a:t>Questão 44</a:t>
            </a:r>
          </a:p>
        </p:txBody>
      </p:sp>
      <p:sp>
        <p:nvSpPr>
          <p:cNvPr id="31746" name="Marcador de Posição de Conteúdo 2"/>
          <p:cNvSpPr>
            <a:spLocks noGrp="1"/>
          </p:cNvSpPr>
          <p:nvPr>
            <p:ph idx="1"/>
          </p:nvPr>
        </p:nvSpPr>
        <p:spPr/>
        <p:txBody>
          <a:bodyPr/>
          <a:lstStyle/>
          <a:p>
            <a:pPr eaLnBrk="1" hangingPunct="1"/>
            <a:r>
              <a:rPr lang="pt-PT" sz="2400" smtClean="0"/>
              <a:t>Vendas = 750.000€</a:t>
            </a:r>
          </a:p>
          <a:p>
            <a:pPr eaLnBrk="1" hangingPunct="1"/>
            <a:r>
              <a:rPr lang="pt-PT" sz="2400" smtClean="0"/>
              <a:t>CMV = 500.000€</a:t>
            </a:r>
          </a:p>
          <a:p>
            <a:pPr eaLnBrk="1" hangingPunct="1"/>
            <a:r>
              <a:rPr lang="pt-PT" sz="2400" smtClean="0"/>
              <a:t>Aumento dos inventários = 25.000€</a:t>
            </a:r>
          </a:p>
          <a:p>
            <a:pPr eaLnBrk="1" hangingPunct="1"/>
            <a:r>
              <a:rPr lang="pt-PT" sz="2400" smtClean="0"/>
              <a:t>Redução das dívidas a pagar a fornecedores = 30.000€</a:t>
            </a:r>
          </a:p>
          <a:p>
            <a:pPr eaLnBrk="1" hangingPunct="1"/>
            <a:r>
              <a:rPr lang="pt-PT" sz="2400" smtClean="0"/>
              <a:t>CMV = 500.000€</a:t>
            </a:r>
          </a:p>
          <a:p>
            <a:pPr eaLnBrk="1" hangingPunct="1"/>
            <a:endParaRPr lang="pt-PT" sz="2400" smtClean="0"/>
          </a:p>
          <a:p>
            <a:pPr eaLnBrk="1" hangingPunct="1"/>
            <a:r>
              <a:rPr lang="pt-PT" sz="2400" smtClean="0"/>
              <a:t>Recebimento de clientes = saldo inicial +vendas-saldo final</a:t>
            </a:r>
          </a:p>
          <a:p>
            <a:pPr eaLnBrk="1" hangingPunct="1"/>
            <a:r>
              <a:rPr lang="pt-PT" sz="2400" smtClean="0"/>
              <a:t>Recebimento de clientes = 0 + 750.000 – (0+45.000)</a:t>
            </a:r>
          </a:p>
          <a:p>
            <a:pPr eaLnBrk="1" hangingPunct="1"/>
            <a:r>
              <a:rPr lang="pt-PT" sz="2400" smtClean="0"/>
              <a:t>Recebimento de clientes = 750.000 – 45.000</a:t>
            </a:r>
          </a:p>
        </p:txBody>
      </p:sp>
      <p:sp>
        <p:nvSpPr>
          <p:cNvPr id="4" name="Marcador de Posição do Número do Diapositivo 3"/>
          <p:cNvSpPr>
            <a:spLocks noGrp="1"/>
          </p:cNvSpPr>
          <p:nvPr>
            <p:ph type="sldNum" sz="quarter" idx="12"/>
          </p:nvPr>
        </p:nvSpPr>
        <p:spPr/>
        <p:txBody>
          <a:bodyPr/>
          <a:lstStyle/>
          <a:p>
            <a:pPr>
              <a:defRPr/>
            </a:pPr>
            <a:fld id="{007B8224-E626-4B44-933F-5F14F7BFFFD3}" type="slidenum">
              <a:rPr lang="pt-PT"/>
              <a:pPr>
                <a:defRPr/>
              </a:pPr>
              <a:t>26</a:t>
            </a:fld>
            <a:endParaRPr lang="pt-PT"/>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ítulo 1"/>
          <p:cNvSpPr>
            <a:spLocks noGrp="1"/>
          </p:cNvSpPr>
          <p:nvPr>
            <p:ph type="title"/>
          </p:nvPr>
        </p:nvSpPr>
        <p:spPr/>
        <p:txBody>
          <a:bodyPr/>
          <a:lstStyle/>
          <a:p>
            <a:pPr eaLnBrk="1" hangingPunct="1"/>
            <a:r>
              <a:rPr lang="pt-PT" smtClean="0"/>
              <a:t>Questão 44</a:t>
            </a:r>
          </a:p>
        </p:txBody>
      </p:sp>
      <p:sp>
        <p:nvSpPr>
          <p:cNvPr id="3" name="Marcador de Posição de Conteúdo 2"/>
          <p:cNvSpPr>
            <a:spLocks noGrp="1"/>
          </p:cNvSpPr>
          <p:nvPr>
            <p:ph idx="1"/>
          </p:nvPr>
        </p:nvSpPr>
        <p:spPr/>
        <p:txBody>
          <a:bodyPr rtlCol="0">
            <a:normAutofit fontScale="92500"/>
          </a:bodyPr>
          <a:lstStyle/>
          <a:p>
            <a:pPr eaLnBrk="1" fontAlgn="auto" hangingPunct="1">
              <a:spcAft>
                <a:spcPts val="0"/>
              </a:spcAft>
              <a:buFont typeface="Arial" pitchFamily="34" charset="0"/>
              <a:buChar char="•"/>
              <a:defRPr/>
            </a:pPr>
            <a:r>
              <a:rPr lang="pt-PT" sz="2400" dirty="0" smtClean="0"/>
              <a:t>Pagamentos a fornecedores  = saldo inicial +compras-saldo final</a:t>
            </a:r>
          </a:p>
          <a:p>
            <a:pPr eaLnBrk="1" fontAlgn="auto" hangingPunct="1">
              <a:spcAft>
                <a:spcPts val="0"/>
              </a:spcAft>
              <a:buFont typeface="Arial" pitchFamily="34" charset="0"/>
              <a:buChar char="•"/>
              <a:defRPr/>
            </a:pPr>
            <a:r>
              <a:rPr lang="pt-PT" sz="2400" dirty="0" smtClean="0"/>
              <a:t>CMV = </a:t>
            </a:r>
            <a:r>
              <a:rPr lang="pt-PT" sz="2400" dirty="0" err="1" smtClean="0"/>
              <a:t>EI+Compras-EF</a:t>
            </a:r>
            <a:endParaRPr lang="pt-PT" sz="2400" dirty="0" smtClean="0"/>
          </a:p>
          <a:p>
            <a:pPr eaLnBrk="1" fontAlgn="auto" hangingPunct="1">
              <a:spcAft>
                <a:spcPts val="0"/>
              </a:spcAft>
              <a:buFont typeface="Arial" pitchFamily="34" charset="0"/>
              <a:buChar char="•"/>
              <a:defRPr/>
            </a:pPr>
            <a:r>
              <a:rPr lang="pt-PT" sz="2400" dirty="0" smtClean="0"/>
              <a:t>500.000 = 0+C-(0+25.000)</a:t>
            </a:r>
          </a:p>
          <a:p>
            <a:pPr eaLnBrk="1" fontAlgn="auto" hangingPunct="1">
              <a:spcAft>
                <a:spcPts val="0"/>
              </a:spcAft>
              <a:buFont typeface="Arial" pitchFamily="34" charset="0"/>
              <a:buChar char="•"/>
              <a:defRPr/>
            </a:pPr>
            <a:r>
              <a:rPr lang="pt-PT" sz="2400" dirty="0" smtClean="0"/>
              <a:t>C = 525.000</a:t>
            </a:r>
          </a:p>
          <a:p>
            <a:pPr eaLnBrk="1" fontAlgn="auto" hangingPunct="1">
              <a:spcAft>
                <a:spcPts val="0"/>
              </a:spcAft>
              <a:buFont typeface="Arial" pitchFamily="34" charset="0"/>
              <a:buChar char="•"/>
              <a:defRPr/>
            </a:pPr>
            <a:endParaRPr lang="pt-PT" sz="2400" dirty="0"/>
          </a:p>
          <a:p>
            <a:pPr eaLnBrk="1" fontAlgn="auto" hangingPunct="1">
              <a:spcAft>
                <a:spcPts val="0"/>
              </a:spcAft>
              <a:buFont typeface="Arial" pitchFamily="34" charset="0"/>
              <a:buChar char="•"/>
              <a:defRPr/>
            </a:pPr>
            <a:r>
              <a:rPr lang="pt-PT" sz="2400" dirty="0" smtClean="0"/>
              <a:t>Pagamentos a fornecedores = 0 + 525.000 – (0-30.000)</a:t>
            </a:r>
          </a:p>
          <a:p>
            <a:pPr eaLnBrk="1" fontAlgn="auto" hangingPunct="1">
              <a:spcAft>
                <a:spcPts val="0"/>
              </a:spcAft>
              <a:buFont typeface="Arial" pitchFamily="34" charset="0"/>
              <a:buChar char="•"/>
              <a:defRPr/>
            </a:pPr>
            <a:r>
              <a:rPr lang="pt-PT" sz="2400" dirty="0" smtClean="0"/>
              <a:t>Pagamentos a fornecedores = 525.000 + 30.000 = </a:t>
            </a:r>
          </a:p>
          <a:p>
            <a:pPr eaLnBrk="1" fontAlgn="auto" hangingPunct="1">
              <a:spcAft>
                <a:spcPts val="0"/>
              </a:spcAft>
              <a:buFont typeface="Arial" pitchFamily="34" charset="0"/>
              <a:buChar char="•"/>
              <a:defRPr/>
            </a:pPr>
            <a:r>
              <a:rPr lang="pt-PT" sz="2400" dirty="0" smtClean="0"/>
              <a:t>Pagamentos a fornecedores = 555.000</a:t>
            </a:r>
          </a:p>
          <a:p>
            <a:pPr eaLnBrk="1" fontAlgn="auto" hangingPunct="1">
              <a:spcAft>
                <a:spcPts val="0"/>
              </a:spcAft>
              <a:buFont typeface="Arial" pitchFamily="34" charset="0"/>
              <a:buChar char="•"/>
              <a:defRPr/>
            </a:pPr>
            <a:endParaRPr lang="pt-PT" sz="2400" dirty="0"/>
          </a:p>
          <a:p>
            <a:pPr eaLnBrk="1" fontAlgn="auto" hangingPunct="1">
              <a:spcAft>
                <a:spcPts val="0"/>
              </a:spcAft>
              <a:buFont typeface="Arial" pitchFamily="34" charset="0"/>
              <a:buChar char="•"/>
              <a:defRPr/>
            </a:pPr>
            <a:r>
              <a:rPr lang="pt-PT" sz="2400" dirty="0" smtClean="0"/>
              <a:t>Saldo operacional = 705.000 – 555.000 – 150.000</a:t>
            </a:r>
          </a:p>
          <a:p>
            <a:pPr eaLnBrk="1" fontAlgn="auto" hangingPunct="1">
              <a:spcAft>
                <a:spcPts val="0"/>
              </a:spcAft>
              <a:buFont typeface="Arial" pitchFamily="34" charset="0"/>
              <a:buChar char="•"/>
              <a:defRPr/>
            </a:pPr>
            <a:r>
              <a:rPr lang="pt-PT" sz="2400" dirty="0" smtClean="0"/>
              <a:t>Saldo operacional = 0</a:t>
            </a:r>
          </a:p>
        </p:txBody>
      </p:sp>
      <p:sp>
        <p:nvSpPr>
          <p:cNvPr id="4" name="Marcador de Posição do Número do Diapositivo 3"/>
          <p:cNvSpPr>
            <a:spLocks noGrp="1"/>
          </p:cNvSpPr>
          <p:nvPr>
            <p:ph type="sldNum" sz="quarter" idx="12"/>
          </p:nvPr>
        </p:nvSpPr>
        <p:spPr/>
        <p:txBody>
          <a:bodyPr/>
          <a:lstStyle/>
          <a:p>
            <a:pPr>
              <a:defRPr/>
            </a:pPr>
            <a:fld id="{011EA528-9A50-4A50-B52E-3754D83FC5CB}" type="slidenum">
              <a:rPr lang="pt-PT"/>
              <a:pPr>
                <a:defRPr/>
              </a:pPr>
              <a:t>27</a:t>
            </a:fld>
            <a:endParaRPr lang="pt-PT"/>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ítulo 1"/>
          <p:cNvSpPr>
            <a:spLocks noGrp="1"/>
          </p:cNvSpPr>
          <p:nvPr>
            <p:ph type="title"/>
          </p:nvPr>
        </p:nvSpPr>
        <p:spPr/>
        <p:txBody>
          <a:bodyPr/>
          <a:lstStyle/>
          <a:p>
            <a:pPr eaLnBrk="1" hangingPunct="1"/>
            <a:r>
              <a:rPr lang="pt-PT" smtClean="0"/>
              <a:t>Questão 45</a:t>
            </a:r>
          </a:p>
        </p:txBody>
      </p:sp>
      <p:sp>
        <p:nvSpPr>
          <p:cNvPr id="3" name="Marcador de Posição de Conteúdo 2"/>
          <p:cNvSpPr>
            <a:spLocks noGrp="1"/>
          </p:cNvSpPr>
          <p:nvPr>
            <p:ph idx="1"/>
          </p:nvPr>
        </p:nvSpPr>
        <p:spPr/>
        <p:txBody>
          <a:bodyPr rtlCol="0">
            <a:normAutofit fontScale="70000" lnSpcReduction="20000"/>
          </a:bodyPr>
          <a:lstStyle/>
          <a:p>
            <a:pPr eaLnBrk="1" fontAlgn="auto" hangingPunct="1">
              <a:spcAft>
                <a:spcPts val="0"/>
              </a:spcAft>
              <a:buFont typeface="Arial" pitchFamily="34" charset="0"/>
              <a:buChar char="•"/>
              <a:defRPr/>
            </a:pPr>
            <a:r>
              <a:rPr lang="pt-PT" sz="2400" dirty="0"/>
              <a:t>A sociedade TOC&amp;TOC, S.A. apresentava em 31/12/N, entre outras, as </a:t>
            </a:r>
            <a:r>
              <a:rPr lang="pt-PT" sz="2400" dirty="0" smtClean="0"/>
              <a:t>seguintes informações:</a:t>
            </a:r>
          </a:p>
          <a:p>
            <a:pPr eaLnBrk="1" fontAlgn="auto" hangingPunct="1">
              <a:spcAft>
                <a:spcPts val="0"/>
              </a:spcAft>
              <a:buFont typeface="Arial" pitchFamily="34" charset="0"/>
              <a:buChar char="•"/>
              <a:defRPr/>
            </a:pPr>
            <a:r>
              <a:rPr lang="pt-PT" sz="2400" dirty="0" smtClean="0"/>
              <a:t>-Resultados </a:t>
            </a:r>
            <a:r>
              <a:rPr lang="pt-PT" sz="2400" dirty="0"/>
              <a:t>antes de impostos</a:t>
            </a:r>
            <a:r>
              <a:rPr lang="pt-PT" sz="2400" dirty="0" smtClean="0"/>
              <a:t>.....................................................  € </a:t>
            </a:r>
            <a:r>
              <a:rPr lang="pt-PT" sz="2400" dirty="0"/>
              <a:t>30.000 </a:t>
            </a:r>
          </a:p>
          <a:p>
            <a:pPr eaLnBrk="1" fontAlgn="auto" hangingPunct="1">
              <a:spcAft>
                <a:spcPts val="0"/>
              </a:spcAft>
              <a:buFont typeface="Arial" pitchFamily="34" charset="0"/>
              <a:buChar char="•"/>
              <a:defRPr/>
            </a:pPr>
            <a:r>
              <a:rPr lang="pt-PT" sz="2400" dirty="0" smtClean="0"/>
              <a:t>-40</a:t>
            </a:r>
            <a:r>
              <a:rPr lang="pt-PT" sz="2400" dirty="0"/>
              <a:t>% do aumento das depreciações resultante da reavaliação</a:t>
            </a:r>
            <a:r>
              <a:rPr lang="pt-PT" sz="2400" dirty="0" smtClean="0"/>
              <a:t>.......€ </a:t>
            </a:r>
            <a:r>
              <a:rPr lang="pt-PT" sz="2400" dirty="0"/>
              <a:t>5.000 </a:t>
            </a:r>
          </a:p>
          <a:p>
            <a:pPr eaLnBrk="1" fontAlgn="auto" hangingPunct="1">
              <a:spcAft>
                <a:spcPts val="0"/>
              </a:spcAft>
              <a:buFont typeface="Arial" pitchFamily="34" charset="0"/>
              <a:buChar char="•"/>
              <a:defRPr/>
            </a:pPr>
            <a:r>
              <a:rPr lang="pt-PT" sz="2400" dirty="0" smtClean="0"/>
              <a:t>- Multas</a:t>
            </a:r>
            <a:r>
              <a:rPr lang="pt-PT" sz="2400" dirty="0"/>
              <a:t>, coimas e demais encargos </a:t>
            </a:r>
            <a:r>
              <a:rPr lang="pt-PT" sz="2400" dirty="0" smtClean="0"/>
              <a:t>fiscais......................................€ </a:t>
            </a:r>
            <a:r>
              <a:rPr lang="pt-PT" sz="2400" dirty="0"/>
              <a:t>5.000 </a:t>
            </a:r>
          </a:p>
          <a:p>
            <a:pPr eaLnBrk="1" fontAlgn="auto" hangingPunct="1">
              <a:spcAft>
                <a:spcPts val="0"/>
              </a:spcAft>
              <a:buFont typeface="Arial" pitchFamily="34" charset="0"/>
              <a:buChar char="•"/>
              <a:defRPr/>
            </a:pPr>
            <a:r>
              <a:rPr lang="pt-PT" sz="2400" dirty="0" smtClean="0"/>
              <a:t>- Lucro </a:t>
            </a:r>
            <a:r>
              <a:rPr lang="pt-PT" sz="2400" dirty="0"/>
              <a:t>tributável</a:t>
            </a:r>
            <a:r>
              <a:rPr lang="pt-PT" sz="2400" dirty="0" smtClean="0"/>
              <a:t>............................................................................   € </a:t>
            </a:r>
            <a:r>
              <a:rPr lang="pt-PT" sz="2400" dirty="0"/>
              <a:t>40.000</a:t>
            </a:r>
          </a:p>
          <a:p>
            <a:pPr eaLnBrk="1" fontAlgn="auto" hangingPunct="1">
              <a:spcAft>
                <a:spcPts val="0"/>
              </a:spcAft>
              <a:buFont typeface="Arial" pitchFamily="34" charset="0"/>
              <a:buChar char="•"/>
              <a:defRPr/>
            </a:pPr>
            <a:r>
              <a:rPr lang="pt-PT" sz="2400" dirty="0" smtClean="0"/>
              <a:t>- Prejuízos </a:t>
            </a:r>
            <a:r>
              <a:rPr lang="pt-PT" sz="2400" dirty="0"/>
              <a:t>fiscais dedutíveis apurados nos últimos três anos</a:t>
            </a:r>
            <a:r>
              <a:rPr lang="pt-PT" sz="2400" dirty="0" smtClean="0"/>
              <a:t>........(</a:t>
            </a:r>
            <a:r>
              <a:rPr lang="pt-PT" sz="2400" dirty="0"/>
              <a:t>€ 50 000)</a:t>
            </a:r>
          </a:p>
          <a:p>
            <a:pPr algn="just" eaLnBrk="1" fontAlgn="auto" hangingPunct="1">
              <a:spcAft>
                <a:spcPts val="0"/>
              </a:spcAft>
              <a:buFont typeface="Arial" pitchFamily="34" charset="0"/>
              <a:buChar char="•"/>
              <a:defRPr/>
            </a:pPr>
            <a:r>
              <a:rPr lang="pt-PT" sz="2400" dirty="0"/>
              <a:t>Considere que </a:t>
            </a:r>
            <a:r>
              <a:rPr lang="pt-PT" sz="2400" dirty="0" smtClean="0"/>
              <a:t>nos </a:t>
            </a:r>
            <a:r>
              <a:rPr lang="pt-PT" sz="2400" dirty="0"/>
              <a:t>anos N e N+1, nos termos do n.º 2 do </a:t>
            </a:r>
            <a:r>
              <a:rPr lang="pt-PT" sz="2400" dirty="0" err="1"/>
              <a:t>art</a:t>
            </a:r>
            <a:r>
              <a:rPr lang="pt-PT" sz="2400" dirty="0"/>
              <a:t>. 52º do CIRC, a </a:t>
            </a:r>
            <a:r>
              <a:rPr lang="pt-PT" sz="2400" dirty="0" smtClean="0"/>
              <a:t>dedução </a:t>
            </a:r>
            <a:r>
              <a:rPr lang="pt-PT" sz="2400" dirty="0"/>
              <a:t>dos prejuízos fiscais pode ser efetuada nos quatro períodos de tributação </a:t>
            </a:r>
            <a:r>
              <a:rPr lang="pt-PT" sz="2400" dirty="0" smtClean="0"/>
              <a:t>seguintes </a:t>
            </a:r>
            <a:r>
              <a:rPr lang="pt-PT" sz="2400" dirty="0"/>
              <a:t>e não pode exceder 75% do respetivo lucro tributável de cada </a:t>
            </a:r>
            <a:r>
              <a:rPr lang="pt-PT" sz="2400" dirty="0" smtClean="0"/>
              <a:t>período. Sabendo </a:t>
            </a:r>
            <a:r>
              <a:rPr lang="pt-PT" sz="2400" dirty="0"/>
              <a:t>que existe uma derrama de </a:t>
            </a:r>
            <a:r>
              <a:rPr lang="pt-PT" sz="2400" dirty="0" smtClean="0"/>
              <a:t>1,5</a:t>
            </a:r>
            <a:r>
              <a:rPr lang="pt-PT" sz="2400" dirty="0"/>
              <a:t>% e que as taxas de tributação sobre o </a:t>
            </a:r>
            <a:r>
              <a:rPr lang="pt-PT" sz="2400" dirty="0" smtClean="0"/>
              <a:t>rendimento </a:t>
            </a:r>
            <a:r>
              <a:rPr lang="pt-PT" sz="2400" dirty="0"/>
              <a:t>foram, respetivamente, 25% no ano N e 22% no ano N+1, e supondo </a:t>
            </a:r>
            <a:r>
              <a:rPr lang="pt-PT" sz="2400" dirty="0" smtClean="0"/>
              <a:t>que </a:t>
            </a:r>
            <a:r>
              <a:rPr lang="pt-PT" sz="2400" dirty="0"/>
              <a:t>o saldo inicial da conta </a:t>
            </a:r>
            <a:r>
              <a:rPr lang="pt-PT" sz="2400" dirty="0" smtClean="0"/>
              <a:t>Ativos </a:t>
            </a:r>
            <a:r>
              <a:rPr lang="pt-PT" sz="2400" dirty="0"/>
              <a:t>por impostos </a:t>
            </a:r>
            <a:r>
              <a:rPr lang="pt-PT" sz="2400" dirty="0" smtClean="0"/>
              <a:t>diferidos em </a:t>
            </a:r>
            <a:r>
              <a:rPr lang="pt-PT" sz="2400" dirty="0"/>
              <a:t>1/1/N era de € 13.250, </a:t>
            </a:r>
          </a:p>
          <a:p>
            <a:pPr algn="just" eaLnBrk="1" fontAlgn="auto" hangingPunct="1">
              <a:spcAft>
                <a:spcPts val="0"/>
              </a:spcAft>
              <a:buFont typeface="Arial" pitchFamily="34" charset="0"/>
              <a:buChar char="•"/>
              <a:defRPr/>
            </a:pPr>
            <a:r>
              <a:rPr lang="pt-PT" sz="2400" dirty="0"/>
              <a:t>o saldo no final do ano desta conta deverá ser:</a:t>
            </a:r>
          </a:p>
          <a:p>
            <a:pPr algn="just" eaLnBrk="1" fontAlgn="auto" hangingPunct="1">
              <a:spcAft>
                <a:spcPts val="0"/>
              </a:spcAft>
              <a:buFont typeface="Arial" pitchFamily="34" charset="0"/>
              <a:buChar char="•"/>
              <a:defRPr/>
            </a:pPr>
            <a:r>
              <a:rPr lang="pt-PT" sz="2400" dirty="0" smtClean="0"/>
              <a:t>A) € 2.350</a:t>
            </a:r>
            <a:r>
              <a:rPr lang="pt-PT" sz="2400" dirty="0"/>
              <a:t>.</a:t>
            </a:r>
          </a:p>
          <a:p>
            <a:pPr algn="just" eaLnBrk="1" fontAlgn="auto" hangingPunct="1">
              <a:spcAft>
                <a:spcPts val="0"/>
              </a:spcAft>
              <a:buFont typeface="Arial" pitchFamily="34" charset="0"/>
              <a:buChar char="•"/>
              <a:defRPr/>
            </a:pPr>
            <a:r>
              <a:rPr lang="pt-PT" sz="2400" dirty="0"/>
              <a:t>b</a:t>
            </a:r>
            <a:r>
              <a:rPr lang="pt-PT" sz="2400" dirty="0" smtClean="0"/>
              <a:t>) € </a:t>
            </a:r>
            <a:r>
              <a:rPr lang="pt-PT" sz="2400" dirty="0"/>
              <a:t>2.650.</a:t>
            </a:r>
          </a:p>
          <a:p>
            <a:pPr algn="just" eaLnBrk="1" fontAlgn="auto" hangingPunct="1">
              <a:spcAft>
                <a:spcPts val="0"/>
              </a:spcAft>
              <a:buFont typeface="Arial" pitchFamily="34" charset="0"/>
              <a:buChar char="•"/>
              <a:defRPr/>
            </a:pPr>
            <a:r>
              <a:rPr lang="pt-PT" sz="2400" dirty="0"/>
              <a:t>c</a:t>
            </a:r>
            <a:r>
              <a:rPr lang="pt-PT" sz="2400" dirty="0" smtClean="0"/>
              <a:t>) € </a:t>
            </a:r>
            <a:r>
              <a:rPr lang="pt-PT" sz="2400" dirty="0"/>
              <a:t>4.700.</a:t>
            </a:r>
          </a:p>
          <a:p>
            <a:pPr algn="just" eaLnBrk="1" fontAlgn="auto" hangingPunct="1">
              <a:spcAft>
                <a:spcPts val="0"/>
              </a:spcAft>
              <a:buFont typeface="Arial" pitchFamily="34" charset="0"/>
              <a:buChar char="•"/>
              <a:defRPr/>
            </a:pPr>
            <a:r>
              <a:rPr lang="pt-PT" sz="2400" dirty="0"/>
              <a:t>d</a:t>
            </a:r>
            <a:r>
              <a:rPr lang="pt-PT" sz="2400" dirty="0" smtClean="0"/>
              <a:t>) € </a:t>
            </a:r>
            <a:r>
              <a:rPr lang="pt-PT" sz="2400" dirty="0"/>
              <a:t>5.300.</a:t>
            </a:r>
          </a:p>
          <a:p>
            <a:pPr eaLnBrk="1" fontAlgn="auto" hangingPunct="1">
              <a:spcAft>
                <a:spcPts val="0"/>
              </a:spcAft>
              <a:buFont typeface="Arial" pitchFamily="34" charset="0"/>
              <a:buChar char="•"/>
              <a:defRPr/>
            </a:pPr>
            <a:endParaRPr lang="pt-PT" sz="2400" dirty="0" smtClean="0"/>
          </a:p>
        </p:txBody>
      </p:sp>
      <p:sp>
        <p:nvSpPr>
          <p:cNvPr id="4" name="Marcador de Posição do Número do Diapositivo 3"/>
          <p:cNvSpPr>
            <a:spLocks noGrp="1"/>
          </p:cNvSpPr>
          <p:nvPr>
            <p:ph type="sldNum" sz="quarter" idx="12"/>
          </p:nvPr>
        </p:nvSpPr>
        <p:spPr/>
        <p:txBody>
          <a:bodyPr/>
          <a:lstStyle/>
          <a:p>
            <a:pPr>
              <a:defRPr/>
            </a:pPr>
            <a:fld id="{A914FD4A-90F3-47CE-862B-12B28362F372}" type="slidenum">
              <a:rPr lang="pt-PT"/>
              <a:pPr>
                <a:defRPr/>
              </a:pPr>
              <a:t>28</a:t>
            </a:fld>
            <a:endParaRPr lang="pt-PT"/>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a:spLocks noGrp="1"/>
          </p:cNvSpPr>
          <p:nvPr>
            <p:ph type="title"/>
          </p:nvPr>
        </p:nvSpPr>
        <p:spPr/>
        <p:txBody>
          <a:bodyPr/>
          <a:lstStyle/>
          <a:p>
            <a:pPr eaLnBrk="1" hangingPunct="1"/>
            <a:r>
              <a:rPr lang="pt-PT" smtClean="0"/>
              <a:t>Questão 45</a:t>
            </a:r>
          </a:p>
        </p:txBody>
      </p:sp>
      <p:sp>
        <p:nvSpPr>
          <p:cNvPr id="34818" name="Marcador de Posição de Conteúdo 2"/>
          <p:cNvSpPr>
            <a:spLocks noGrp="1"/>
          </p:cNvSpPr>
          <p:nvPr>
            <p:ph idx="1"/>
          </p:nvPr>
        </p:nvSpPr>
        <p:spPr>
          <a:xfrm>
            <a:off x="457200" y="1600200"/>
            <a:ext cx="8507413" cy="4525963"/>
          </a:xfrm>
        </p:spPr>
        <p:txBody>
          <a:bodyPr/>
          <a:lstStyle/>
          <a:p>
            <a:pPr eaLnBrk="1" hangingPunct="1"/>
            <a:r>
              <a:rPr lang="pt-PT" sz="2400" smtClean="0"/>
              <a:t>Lucro tributável = 40.000</a:t>
            </a:r>
          </a:p>
          <a:p>
            <a:pPr eaLnBrk="1" hangingPunct="1"/>
            <a:r>
              <a:rPr lang="pt-PT" sz="2400" smtClean="0"/>
              <a:t>0,75*40.000 = 30.000</a:t>
            </a:r>
          </a:p>
          <a:p>
            <a:pPr eaLnBrk="1" hangingPunct="1"/>
            <a:r>
              <a:rPr lang="pt-PT" sz="2400" smtClean="0"/>
              <a:t>Prejuízos deduzidos = 30.000</a:t>
            </a:r>
          </a:p>
          <a:p>
            <a:pPr eaLnBrk="1" hangingPunct="1"/>
            <a:r>
              <a:rPr lang="pt-PT" sz="2400" smtClean="0"/>
              <a:t>Matéria coletável = 10.000 (40.000-30.000)</a:t>
            </a:r>
          </a:p>
          <a:p>
            <a:pPr eaLnBrk="1" hangingPunct="1"/>
            <a:r>
              <a:rPr lang="pt-PT" sz="2400" smtClean="0"/>
              <a:t>Prejuízos a deduzir nos anos seguintes = 50.000-30.000 = 20.000</a:t>
            </a:r>
          </a:p>
          <a:p>
            <a:pPr eaLnBrk="1" hangingPunct="1"/>
            <a:r>
              <a:rPr lang="pt-PT" sz="2400" smtClean="0"/>
              <a:t>Ativo por impostos diferidos = 20.000*0,235 = 4.700</a:t>
            </a:r>
          </a:p>
        </p:txBody>
      </p:sp>
      <p:sp>
        <p:nvSpPr>
          <p:cNvPr id="4" name="Marcador de Posição do Número do Diapositivo 3"/>
          <p:cNvSpPr>
            <a:spLocks noGrp="1"/>
          </p:cNvSpPr>
          <p:nvPr>
            <p:ph type="sldNum" sz="quarter" idx="12"/>
          </p:nvPr>
        </p:nvSpPr>
        <p:spPr/>
        <p:txBody>
          <a:bodyPr/>
          <a:lstStyle/>
          <a:p>
            <a:pPr>
              <a:defRPr/>
            </a:pPr>
            <a:fld id="{DF68A2EE-6338-48AC-9088-74FCC1FA2133}" type="slidenum">
              <a:rPr lang="pt-PT"/>
              <a:pPr>
                <a:defRPr/>
              </a:pPr>
              <a:t>29</a:t>
            </a:fld>
            <a:endParaRPr lang="pt-PT"/>
          </a:p>
        </p:txBody>
      </p:sp>
    </p:spTree>
  </p:cSld>
  <p:clrMapOvr>
    <a:masterClrMapping/>
  </p:clrMapOvr>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TotalTime>
  <Words>2968</Words>
  <Application>Microsoft Office PowerPoint</Application>
  <PresentationFormat>On-screen Show (4:3)</PresentationFormat>
  <Paragraphs>284</Paragraphs>
  <Slides>29</Slides>
  <Notes>0</Notes>
  <HiddenSlides>0</HiddenSlides>
  <MMClips>0</MMClips>
  <ScaleCrop>false</ScaleCrop>
  <HeadingPairs>
    <vt:vector size="6" baseType="variant">
      <vt:variant>
        <vt:lpstr>Tipos de letra usados</vt:lpstr>
      </vt:variant>
      <vt:variant>
        <vt:i4>2</vt:i4>
      </vt:variant>
      <vt:variant>
        <vt:lpstr>Modelo de apresentação</vt:lpstr>
      </vt:variant>
      <vt:variant>
        <vt:i4>1</vt:i4>
      </vt:variant>
      <vt:variant>
        <vt:lpstr>Títulos dos diapositivos</vt:lpstr>
      </vt:variant>
      <vt:variant>
        <vt:i4>29</vt:i4>
      </vt:variant>
    </vt:vector>
  </HeadingPairs>
  <TitlesOfParts>
    <vt:vector size="32" baseType="lpstr">
      <vt:lpstr>Arial</vt:lpstr>
      <vt:lpstr>Calibri</vt:lpstr>
      <vt:lpstr>Tema do Office</vt:lpstr>
      <vt:lpstr>Exame OTOC Fevereiro 2014</vt:lpstr>
      <vt:lpstr>Diapositivo 2</vt:lpstr>
      <vt:lpstr>Diapositivo 3</vt:lpstr>
      <vt:lpstr>Diapositivo 4</vt:lpstr>
      <vt:lpstr>Diapositivo 5</vt:lpstr>
      <vt:lpstr>Diapositivo 6</vt:lpstr>
      <vt:lpstr>Diapositivo 7</vt:lpstr>
      <vt:lpstr>Diapositivo 8</vt:lpstr>
      <vt:lpstr>Diapositivo 9</vt:lpstr>
      <vt:lpstr>Diapositivo 10</vt:lpstr>
      <vt:lpstr>Diapositivo 11</vt:lpstr>
      <vt:lpstr>Diapositivo 12</vt:lpstr>
      <vt:lpstr>Diapositivo 13</vt:lpstr>
      <vt:lpstr>Diapositivo 14</vt:lpstr>
      <vt:lpstr>Diapositivo 15</vt:lpstr>
      <vt:lpstr>Diapositivo 16</vt:lpstr>
      <vt:lpstr>Diapositivo 17</vt:lpstr>
      <vt:lpstr>Questão 40</vt:lpstr>
      <vt:lpstr>Questão 41</vt:lpstr>
      <vt:lpstr>Questão 41</vt:lpstr>
      <vt:lpstr>Questão 42</vt:lpstr>
      <vt:lpstr>Questão 42</vt:lpstr>
      <vt:lpstr>Questão 43</vt:lpstr>
      <vt:lpstr>Questão 43</vt:lpstr>
      <vt:lpstr>Questão 44</vt:lpstr>
      <vt:lpstr>Questão 44</vt:lpstr>
      <vt:lpstr>Questão 44</vt:lpstr>
      <vt:lpstr>Questão 45</vt:lpstr>
      <vt:lpstr>Questão 45</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Exame OTOC Fevereiro 2014</dc:title>
  <dc:creator>Toshiba</dc:creator>
  <cp:lastModifiedBy>fp01791</cp:lastModifiedBy>
  <cp:revision>15</cp:revision>
  <dcterms:created xsi:type="dcterms:W3CDTF">2014-04-15T15:00:28Z</dcterms:created>
  <dcterms:modified xsi:type="dcterms:W3CDTF">2014-05-02T14:47:35Z</dcterms:modified>
</cp:coreProperties>
</file>