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5"/>
  </p:sldMasterIdLst>
  <p:notesMasterIdLst>
    <p:notesMasterId r:id="rId31"/>
  </p:notesMasterIdLst>
  <p:handoutMasterIdLst>
    <p:handoutMasterId r:id="rId32"/>
  </p:handoutMasterIdLst>
  <p:sldIdLst>
    <p:sldId id="264" r:id="rId6"/>
    <p:sldId id="270" r:id="rId7"/>
    <p:sldId id="263" r:id="rId8"/>
    <p:sldId id="275" r:id="rId9"/>
    <p:sldId id="257" r:id="rId10"/>
    <p:sldId id="271" r:id="rId11"/>
    <p:sldId id="292" r:id="rId12"/>
    <p:sldId id="272" r:id="rId13"/>
    <p:sldId id="273" r:id="rId14"/>
    <p:sldId id="293" r:id="rId15"/>
    <p:sldId id="274" r:id="rId16"/>
    <p:sldId id="276" r:id="rId17"/>
    <p:sldId id="277" r:id="rId18"/>
    <p:sldId id="278" r:id="rId19"/>
    <p:sldId id="294" r:id="rId20"/>
    <p:sldId id="279" r:id="rId21"/>
    <p:sldId id="280" r:id="rId22"/>
    <p:sldId id="281" r:id="rId23"/>
    <p:sldId id="282" r:id="rId24"/>
    <p:sldId id="283" r:id="rId25"/>
    <p:sldId id="285" r:id="rId26"/>
    <p:sldId id="291" r:id="rId27"/>
    <p:sldId id="288" r:id="rId28"/>
    <p:sldId id="289" r:id="rId29"/>
    <p:sldId id="290" r:id="rId30"/>
  </p:sldIdLst>
  <p:sldSz cx="9906000" cy="6858000" type="A4"/>
  <p:notesSz cx="6669088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1pPr>
    <a:lvl2pPr marL="4572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2pPr>
    <a:lvl3pPr marL="9144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3pPr>
    <a:lvl4pPr marL="13716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4pPr>
    <a:lvl5pPr marL="18288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5pPr>
    <a:lvl6pPr marL="22860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6pPr>
    <a:lvl7pPr marL="27432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7pPr>
    <a:lvl8pPr marL="32004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8pPr>
    <a:lvl9pPr marL="36576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B938"/>
    <a:srgbClr val="C8C8D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978" autoAdjust="0"/>
    <p:restoredTop sz="94600" autoAdjust="0"/>
  </p:normalViewPr>
  <p:slideViewPr>
    <p:cSldViewPr>
      <p:cViewPr varScale="1">
        <p:scale>
          <a:sx n="60" d="100"/>
          <a:sy n="60" d="100"/>
        </p:scale>
        <p:origin x="-150" y="-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96"/>
      </p:cViewPr>
      <p:guideLst>
        <p:guide orient="horz" pos="3127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63" name="Rectangle 3"/>
          <p:cNvSpPr>
            <a:spLocks noGrp="1"/>
          </p:cNvSpPr>
          <p:nvPr>
            <p:ph type="dt" sz="quarter" idx="1"/>
          </p:nvPr>
        </p:nvSpPr>
        <p:spPr bwMode="auto">
          <a:xfrm>
            <a:off x="377915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A6F1ED7-4698-4E64-A726-5F6A353FCC06}" type="datetimeFigureOut">
              <a:rPr lang="en-US"/>
              <a:pPr>
                <a:defRPr/>
              </a:pPr>
              <a:t>12/4/2013</a:t>
            </a:fld>
            <a:endParaRPr lang="en-US"/>
          </a:p>
        </p:txBody>
      </p:sp>
      <p:sp>
        <p:nvSpPr>
          <p:cNvPr id="40964" name="Rectangle 4"/>
          <p:cNvSpPr>
            <a:spLocks noGrp="1"/>
          </p:cNvSpPr>
          <p:nvPr>
            <p:ph type="ftr" sz="quarter" idx="2"/>
          </p:nvPr>
        </p:nvSpPr>
        <p:spPr bwMode="auto">
          <a:xfrm>
            <a:off x="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65" name="Rectangle 5"/>
          <p:cNvSpPr>
            <a:spLocks noGrp="1"/>
          </p:cNvSpPr>
          <p:nvPr>
            <p:ph type="sldNum" sz="quarter" idx="3"/>
          </p:nvPr>
        </p:nvSpPr>
        <p:spPr bwMode="auto">
          <a:xfrm>
            <a:off x="377915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C1CE763-0991-46F9-A53B-B786E12955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4035" name="Rectangle 3"/>
          <p:cNvSpPr>
            <a:spLocks noGrp="1"/>
          </p:cNvSpPr>
          <p:nvPr>
            <p:ph type="dt" idx="1"/>
          </p:nvPr>
        </p:nvSpPr>
        <p:spPr bwMode="auto">
          <a:xfrm>
            <a:off x="377915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6113" y="744538"/>
            <a:ext cx="537686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7" name="Rectangle 5"/>
          <p:cNvSpPr>
            <a:spLocks noGrp="1"/>
          </p:cNvSpPr>
          <p:nvPr>
            <p:ph type="body" sz="quarter" idx="3"/>
          </p:nvPr>
        </p:nvSpPr>
        <p:spPr bwMode="auto">
          <a:xfrm>
            <a:off x="889212" y="4715153"/>
            <a:ext cx="4890665" cy="44669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4038" name="Rectangle 6"/>
          <p:cNvSpPr>
            <a:spLocks noGrp="1"/>
          </p:cNvSpPr>
          <p:nvPr>
            <p:ph type="ftr" sz="quarter" idx="4"/>
          </p:nvPr>
        </p:nvSpPr>
        <p:spPr bwMode="auto">
          <a:xfrm>
            <a:off x="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4039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77915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Gill Sans"/>
              </a:defRPr>
            </a:lvl1pPr>
          </a:lstStyle>
          <a:p>
            <a:pPr>
              <a:defRPr/>
            </a:pPr>
            <a:fld id="{A2AAC93F-D743-4082-999F-6572ABA21A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9" y="125414"/>
            <a:ext cx="9534525" cy="6600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/>
          </p:cNvSpPr>
          <p:nvPr userDrawn="1"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grpSp>
        <p:nvGrpSpPr>
          <p:cNvPr id="4" name="Group 5"/>
          <p:cNvGrpSpPr>
            <a:grpSpLocks/>
          </p:cNvGrpSpPr>
          <p:nvPr userDrawn="1"/>
        </p:nvGrpSpPr>
        <p:grpSpPr bwMode="auto">
          <a:xfrm>
            <a:off x="-31749" y="1011239"/>
            <a:ext cx="9880599" cy="325437"/>
            <a:chOff x="0" y="0"/>
            <a:chExt cx="6382" cy="228"/>
          </a:xfrm>
        </p:grpSpPr>
        <p:sp>
          <p:nvSpPr>
            <p:cNvPr id="5" name="Rectangle 6"/>
            <p:cNvSpPr>
              <a:spLocks/>
            </p:cNvSpPr>
            <p:nvPr/>
          </p:nvSpPr>
          <p:spPr bwMode="auto">
            <a:xfrm>
              <a:off x="0" y="196"/>
              <a:ext cx="6159" cy="32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>
                <a:defRPr/>
              </a:pPr>
              <a:endParaRPr lang="pt-PT"/>
            </a:p>
          </p:txBody>
        </p:sp>
        <p:grpSp>
          <p:nvGrpSpPr>
            <p:cNvPr id="6" name="Group 7"/>
            <p:cNvGrpSpPr>
              <a:grpSpLocks/>
            </p:cNvGrpSpPr>
            <p:nvPr/>
          </p:nvGrpSpPr>
          <p:grpSpPr bwMode="auto">
            <a:xfrm>
              <a:off x="4430" y="0"/>
              <a:ext cx="1952" cy="228"/>
              <a:chOff x="0" y="0"/>
              <a:chExt cx="1952" cy="228"/>
            </a:xfrm>
          </p:grpSpPr>
          <p:sp>
            <p:nvSpPr>
              <p:cNvPr id="7" name="Rectangle 8"/>
              <p:cNvSpPr>
                <a:spLocks/>
              </p:cNvSpPr>
              <p:nvPr/>
            </p:nvSpPr>
            <p:spPr bwMode="auto">
              <a:xfrm>
                <a:off x="0" y="0"/>
                <a:ext cx="1952" cy="2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l" defTabSz="862013">
                  <a:defRPr/>
                </a:pPr>
                <a:r>
                  <a:rPr lang="pt-PT" sz="1600">
                    <a:solidFill>
                      <a:srgbClr val="FFFFFF"/>
                    </a:solidFill>
                    <a:ea typeface="ヒラギノ角ゴ Pro W3" pitchFamily="1" charset="-128"/>
                    <a:cs typeface="Arial" charset="0"/>
                    <a:sym typeface="Arial" charset="0"/>
                  </a:rPr>
                  <a:t>12 de Dezembro de 2008</a:t>
                </a:r>
              </a:p>
            </p:txBody>
          </p:sp>
          <p:sp>
            <p:nvSpPr>
              <p:cNvPr id="8" name="Rectangle 9"/>
              <p:cNvSpPr>
                <a:spLocks/>
              </p:cNvSpPr>
              <p:nvPr/>
            </p:nvSpPr>
            <p:spPr bwMode="auto">
              <a:xfrm>
                <a:off x="23" y="196"/>
                <a:ext cx="1672" cy="32"/>
              </a:xfrm>
              <a:prstGeom prst="rect">
                <a:avLst/>
              </a:prstGeom>
              <a:solidFill>
                <a:srgbClr val="FFFFFF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pt-PT"/>
              </a:p>
            </p:txBody>
          </p:sp>
        </p:grpSp>
      </p:grpSp>
      <p:sp>
        <p:nvSpPr>
          <p:cNvPr id="9" name="Rectangle 16"/>
          <p:cNvSpPr>
            <a:spLocks/>
          </p:cNvSpPr>
          <p:nvPr userDrawn="1"/>
        </p:nvSpPr>
        <p:spPr bwMode="auto">
          <a:xfrm>
            <a:off x="273051" y="260350"/>
            <a:ext cx="9359900" cy="5689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  <p:pic>
        <p:nvPicPr>
          <p:cNvPr id="10" name="Picture 17" descr="Picture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01614"/>
            <a:ext cx="9309101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5"/>
          <p:cNvGrpSpPr>
            <a:grpSpLocks/>
          </p:cNvGrpSpPr>
          <p:nvPr userDrawn="1"/>
        </p:nvGrpSpPr>
        <p:grpSpPr bwMode="auto">
          <a:xfrm>
            <a:off x="5335589" y="1412876"/>
            <a:ext cx="3749675" cy="3581400"/>
            <a:chOff x="3361" y="890"/>
            <a:chExt cx="2362" cy="2256"/>
          </a:xfrm>
        </p:grpSpPr>
        <p:sp>
          <p:nvSpPr>
            <p:cNvPr id="12" name="Oval 12"/>
            <p:cNvSpPr>
              <a:spLocks noChangeArrowheads="1"/>
            </p:cNvSpPr>
            <p:nvPr userDrawn="1"/>
          </p:nvSpPr>
          <p:spPr bwMode="auto">
            <a:xfrm>
              <a:off x="3392" y="890"/>
              <a:ext cx="2257" cy="225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pt-PT"/>
            </a:p>
          </p:txBody>
        </p:sp>
        <p:sp>
          <p:nvSpPr>
            <p:cNvPr id="13" name="Rectangle 13"/>
            <p:cNvSpPr>
              <a:spLocks/>
            </p:cNvSpPr>
            <p:nvPr userDrawn="1"/>
          </p:nvSpPr>
          <p:spPr bwMode="auto">
            <a:xfrm>
              <a:off x="3361" y="1825"/>
              <a:ext cx="2362" cy="6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defTabSz="862013">
                <a:defRPr/>
              </a:pPr>
              <a:r>
                <a:rPr lang="pt-PT" sz="3600">
                  <a:solidFill>
                    <a:srgbClr val="55A623"/>
                  </a:solidFill>
                  <a:ea typeface="ヒラギノ角ゴ Pro W3" pitchFamily="1" charset="-128"/>
                  <a:cs typeface="Arial" charset="0"/>
                  <a:sym typeface="Arial" charset="0"/>
                </a:rPr>
                <a:t>SEPARADOR </a:t>
              </a:r>
            </a:p>
            <a:p>
              <a:pPr defTabSz="862013">
                <a:defRPr/>
              </a:pPr>
              <a:r>
                <a:rPr lang="pt-PT" sz="3600">
                  <a:solidFill>
                    <a:srgbClr val="55A623"/>
                  </a:solidFill>
                  <a:ea typeface="ヒラギノ角ゴ Pro W3" pitchFamily="1" charset="-128"/>
                  <a:cs typeface="Arial" charset="0"/>
                  <a:sym typeface="Arial" charset="0"/>
                </a:rPr>
                <a:t>DE TÍTULO</a:t>
              </a:r>
            </a:p>
          </p:txBody>
        </p:sp>
      </p:grp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 userDrawn="1"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sp>
        <p:nvSpPr>
          <p:cNvPr id="3" name="Rectangle 5"/>
          <p:cNvSpPr>
            <a:spLocks/>
          </p:cNvSpPr>
          <p:nvPr userDrawn="1"/>
        </p:nvSpPr>
        <p:spPr bwMode="auto">
          <a:xfrm>
            <a:off x="1077915" y="1577975"/>
            <a:ext cx="7850187" cy="4065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11313" tIns="311313" rIns="311313" bIns="311313" anchor="ctr">
            <a:normAutofit/>
          </a:bodyPr>
          <a:lstStyle/>
          <a:p>
            <a:pPr marL="88900" indent="-88900" algn="l" defTabSz="862013">
              <a:lnSpc>
                <a:spcPts val="2363"/>
              </a:lnSpc>
              <a:buClr>
                <a:srgbClr val="5AA426"/>
              </a:buClr>
              <a:buFont typeface="Times" pitchFamily="18" charset="0"/>
              <a:buNone/>
              <a:defRPr/>
            </a:pPr>
            <a:r>
              <a:rPr lang="pt-PT" sz="2200">
                <a:solidFill>
                  <a:srgbClr val="414E55"/>
                </a:solidFill>
                <a:cs typeface="Arial" pitchFamily="34" charset="0"/>
                <a:sym typeface="Arial" pitchFamily="34" charset="0"/>
              </a:rPr>
              <a:t> </a:t>
            </a:r>
            <a:endParaRPr lang="pt-PT" sz="2200">
              <a:solidFill>
                <a:schemeClr val="tx1"/>
              </a:solidFill>
              <a:cs typeface="Arial" pitchFamily="34" charset="0"/>
              <a:sym typeface="Arial" pitchFamily="34" charset="0"/>
            </a:endParaRPr>
          </a:p>
        </p:txBody>
      </p:sp>
      <p:pic>
        <p:nvPicPr>
          <p:cNvPr id="4" name="Picture 15" descr="00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" y="7939"/>
            <a:ext cx="99012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9" y="125414"/>
            <a:ext cx="9534525" cy="6600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31900" y="1731963"/>
            <a:ext cx="7850189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</a:p>
        </p:txBody>
      </p:sp>
      <p:sp>
        <p:nvSpPr>
          <p:cNvPr id="87044" name="Rectangle 4"/>
          <p:cNvSpPr>
            <a:spLocks/>
          </p:cNvSpPr>
          <p:nvPr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-31749" y="1011239"/>
            <a:ext cx="9880599" cy="325437"/>
            <a:chOff x="0" y="0"/>
            <a:chExt cx="6382" cy="228"/>
          </a:xfrm>
        </p:grpSpPr>
        <p:sp>
          <p:nvSpPr>
            <p:cNvPr id="87046" name="Rectangle 6"/>
            <p:cNvSpPr>
              <a:spLocks/>
            </p:cNvSpPr>
            <p:nvPr/>
          </p:nvSpPr>
          <p:spPr bwMode="auto">
            <a:xfrm>
              <a:off x="0" y="196"/>
              <a:ext cx="6159" cy="32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>
                <a:defRPr/>
              </a:pPr>
              <a:endParaRPr lang="pt-PT"/>
            </a:p>
          </p:txBody>
        </p:sp>
        <p:grpSp>
          <p:nvGrpSpPr>
            <p:cNvPr id="2055" name="Group 7"/>
            <p:cNvGrpSpPr>
              <a:grpSpLocks/>
            </p:cNvGrpSpPr>
            <p:nvPr/>
          </p:nvGrpSpPr>
          <p:grpSpPr bwMode="auto">
            <a:xfrm>
              <a:off x="4430" y="0"/>
              <a:ext cx="1952" cy="228"/>
              <a:chOff x="0" y="0"/>
              <a:chExt cx="1952" cy="228"/>
            </a:xfrm>
          </p:grpSpPr>
          <p:sp>
            <p:nvSpPr>
              <p:cNvPr id="87048" name="Rectangle 8"/>
              <p:cNvSpPr>
                <a:spLocks/>
              </p:cNvSpPr>
              <p:nvPr/>
            </p:nvSpPr>
            <p:spPr bwMode="auto">
              <a:xfrm>
                <a:off x="0" y="0"/>
                <a:ext cx="1952" cy="2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l" defTabSz="862013">
                  <a:defRPr/>
                </a:pPr>
                <a:r>
                  <a:rPr lang="pt-PT" sz="1600">
                    <a:solidFill>
                      <a:srgbClr val="FFFFFF"/>
                    </a:solidFill>
                    <a:ea typeface="ヒラギノ角ゴ Pro W3" pitchFamily="1" charset="-128"/>
                    <a:cs typeface="Arial" charset="0"/>
                    <a:sym typeface="Arial" charset="0"/>
                  </a:rPr>
                  <a:t>12 de Dezembro de 2008</a:t>
                </a:r>
              </a:p>
            </p:txBody>
          </p:sp>
          <p:sp>
            <p:nvSpPr>
              <p:cNvPr id="87049" name="Rectangle 9"/>
              <p:cNvSpPr>
                <a:spLocks/>
              </p:cNvSpPr>
              <p:nvPr/>
            </p:nvSpPr>
            <p:spPr bwMode="auto">
              <a:xfrm>
                <a:off x="23" y="196"/>
                <a:ext cx="1672" cy="32"/>
              </a:xfrm>
              <a:prstGeom prst="rect">
                <a:avLst/>
              </a:prstGeom>
              <a:solidFill>
                <a:srgbClr val="FFFFFF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pt-PT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9pPr>
    </p:titleStyle>
    <p:bodyStyle>
      <a:lvl1pPr marL="342900" indent="-342900" algn="l" defTabSz="1081088" rtl="0" eaLnBrk="0" fontAlgn="base" hangingPunct="0">
        <a:spcBef>
          <a:spcPct val="75000"/>
        </a:spcBef>
        <a:spcAft>
          <a:spcPct val="0"/>
        </a:spcAft>
        <a:buChar char="•"/>
        <a:defRPr sz="2200">
          <a:solidFill>
            <a:srgbClr val="404E54"/>
          </a:solidFill>
          <a:latin typeface="+mn-lt"/>
          <a:ea typeface="+mn-ea"/>
          <a:cs typeface="+mn-cs"/>
        </a:defRPr>
      </a:lvl1pPr>
      <a:lvl2pPr marL="342900" indent="-228600" algn="l" defTabSz="1081088" rtl="0" eaLnBrk="0" fontAlgn="base" hangingPunct="0">
        <a:spcBef>
          <a:spcPct val="50000"/>
        </a:spcBef>
        <a:spcAft>
          <a:spcPct val="0"/>
        </a:spcAft>
        <a:buClr>
          <a:srgbClr val="5AA426"/>
        </a:buClr>
        <a:buChar char="•"/>
        <a:defRPr sz="2000">
          <a:solidFill>
            <a:srgbClr val="404E54"/>
          </a:solidFill>
          <a:latin typeface="+mn-lt"/>
        </a:defRPr>
      </a:lvl2pPr>
      <a:lvl3pPr marL="690563" indent="-233363" algn="l" defTabSz="1081088" rtl="0" eaLnBrk="0" fontAlgn="base" hangingPunct="0">
        <a:spcBef>
          <a:spcPct val="25000"/>
        </a:spcBef>
        <a:spcAft>
          <a:spcPct val="0"/>
        </a:spcAft>
        <a:buClr>
          <a:srgbClr val="5AA426"/>
        </a:buClr>
        <a:buFont typeface="Franklin Gothic Book" pitchFamily="34" charset="0"/>
        <a:buChar char="−"/>
        <a:defRPr sz="2000">
          <a:solidFill>
            <a:srgbClr val="404E54"/>
          </a:solidFill>
          <a:latin typeface="+mn-lt"/>
        </a:defRPr>
      </a:lvl3pPr>
      <a:lvl4pPr marL="1035050" indent="-230188" algn="l" defTabSz="1081088" rtl="0" eaLnBrk="0" fontAlgn="base" hangingPunct="0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4pPr>
      <a:lvl5pPr marL="1384300" indent="-234950" algn="l" defTabSz="1081088" rtl="0" eaLnBrk="0" fontAlgn="base" hangingPunct="0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5pPr>
      <a:lvl6pPr marL="18415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6pPr>
      <a:lvl7pPr marL="22987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7pPr>
      <a:lvl8pPr marL="27559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8pPr>
      <a:lvl9pPr marL="32131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ct.gov.p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9012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/>
          </p:cNvSpPr>
          <p:nvPr/>
        </p:nvSpPr>
        <p:spPr bwMode="auto">
          <a:xfrm>
            <a:off x="6400800" y="685800"/>
            <a:ext cx="31242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62013"/>
            <a:r>
              <a:rPr lang="pt-PT" sz="1800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5 de dezembro de 2013</a:t>
            </a:r>
            <a:endParaRPr lang="pt-PT" sz="1800" dirty="0">
              <a:solidFill>
                <a:srgbClr val="83BC31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5124" name="Rectangle 3"/>
          <p:cNvSpPr>
            <a:spLocks/>
          </p:cNvSpPr>
          <p:nvPr/>
        </p:nvSpPr>
        <p:spPr bwMode="auto">
          <a:xfrm>
            <a:off x="272480" y="4869160"/>
            <a:ext cx="9417496" cy="6272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62013"/>
            <a:endParaRPr lang="pt-PT" sz="2800" b="1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sz="28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Regime Jurídico das Compensações em caso de Cessação do Contrato de Trabalho na Lei n.º 69/2013 </a:t>
            </a:r>
          </a:p>
          <a:p>
            <a:pPr defTabSz="862013"/>
            <a:endParaRPr lang="pt-PT" sz="2800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sz="2300" b="1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sz="22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Centro Local do Baixo Vouga            Marta Andrade </a:t>
            </a:r>
            <a:endParaRPr lang="pt-PT" sz="2200" b="1" dirty="0" smtClean="0">
              <a:solidFill>
                <a:srgbClr val="42535A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sz="2800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/>
          </p:cNvSpPr>
          <p:nvPr/>
        </p:nvSpPr>
        <p:spPr bwMode="auto">
          <a:xfrm>
            <a:off x="560513" y="6093297"/>
            <a:ext cx="7848871" cy="4320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  <a:endParaRPr lang="pt-PT" sz="2000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6147" name="Rectangle 6"/>
          <p:cNvSpPr>
            <a:spLocks/>
          </p:cNvSpPr>
          <p:nvPr/>
        </p:nvSpPr>
        <p:spPr bwMode="auto">
          <a:xfrm>
            <a:off x="4860635" y="33339"/>
            <a:ext cx="184731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PT"/>
          </a:p>
        </p:txBody>
      </p:sp>
      <p:sp>
        <p:nvSpPr>
          <p:cNvPr id="6149" name="Rectangle 14"/>
          <p:cNvSpPr>
            <a:spLocks/>
          </p:cNvSpPr>
          <p:nvPr/>
        </p:nvSpPr>
        <p:spPr bwMode="auto">
          <a:xfrm>
            <a:off x="5791199" y="1143000"/>
            <a:ext cx="3886200" cy="4648200"/>
          </a:xfrm>
          <a:prstGeom prst="rect">
            <a:avLst/>
          </a:prstGeom>
          <a:solidFill>
            <a:schemeClr val="bg1"/>
          </a:solidFill>
          <a:ln w="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6150" name="Rectangle 2"/>
          <p:cNvSpPr>
            <a:spLocks/>
          </p:cNvSpPr>
          <p:nvPr/>
        </p:nvSpPr>
        <p:spPr bwMode="auto">
          <a:xfrm>
            <a:off x="4953000" y="1268760"/>
            <a:ext cx="4464498" cy="43924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buNone/>
            </a:pPr>
            <a:r>
              <a:rPr lang="pt-PT" sz="2100" b="1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Alterações</a:t>
            </a:r>
            <a:r>
              <a:rPr lang="pt-PT" sz="21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: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buNone/>
            </a:pPr>
            <a:endParaRPr lang="pt-PT" sz="2100" b="1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Retificação n.º 21/2009, de 18/03;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105/2009, de 14/09;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53/2011, de 14/10;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23/2012, de 25/06;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tabLst>
                <a:tab pos="268288" algn="l"/>
              </a:tabLst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Retificação n.º 38/2012, de 23/07;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47/2012, de 29/08;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69/2013, de 30/08.</a:t>
            </a:r>
            <a:endParaRPr lang="pt-PT" sz="2100" dirty="0" smtClean="0">
              <a:solidFill>
                <a:schemeClr val="bg2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16497" y="2204864"/>
            <a:ext cx="4104455" cy="2249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 </a:t>
            </a:r>
            <a:r>
              <a:rPr lang="pt-PT" sz="30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Lei n.º 7/2009</a:t>
            </a: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,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de 12/02, aprovou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o atual Código do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Trabalho.</a:t>
            </a:r>
            <a:endParaRPr lang="pt-PT" sz="3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/>
          </p:cNvSpPr>
          <p:nvPr/>
        </p:nvSpPr>
        <p:spPr bwMode="auto">
          <a:xfrm>
            <a:off x="560513" y="6093297"/>
            <a:ext cx="8280921" cy="4320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/>
            <a:endParaRPr lang="pt-PT" sz="2000" dirty="0" smtClean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  <a:p>
            <a:pPr algn="l" defTabSz="862013"/>
            <a:endParaRPr lang="pt-PT" sz="2000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88504" y="1052736"/>
            <a:ext cx="900100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 Lei n.º 69/2013, de 30/08 introduziu uma nova forma de calcular o valor da compensação devida pela cessação do contrato de trabalho (indemnização por despedimento). </a:t>
            </a:r>
          </a:p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Entrou em vigor em 01/10/2013.</a:t>
            </a:r>
            <a:endParaRPr lang="pt-PT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 rot="10800000" flipV="1">
            <a:off x="776536" y="1154503"/>
            <a:ext cx="8136904" cy="490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Cessação</a:t>
            </a:r>
            <a:r>
              <a:rPr kumimoji="0" lang="pt-PT" sz="26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do Contrato de Trabalho </a:t>
            </a:r>
            <a:r>
              <a:rPr kumimoji="0" lang="pt-PT" sz="2600" b="1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Sem Termo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1800" baseline="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3038" algn="l"/>
              </a:tabLst>
            </a:pPr>
            <a:r>
              <a:rPr kumimoji="0" lang="pt-PT" sz="22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Regime de Compensação nas modalidades de cessação do contrato por: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3038" algn="l"/>
              </a:tabLst>
            </a:pPr>
            <a:endParaRPr kumimoji="0" lang="pt-PT" sz="22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Despedimento Coletivo </a:t>
            </a: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– artigos 366.º do Código do Trabalho.</a:t>
            </a:r>
          </a:p>
          <a:p>
            <a:pPr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Despedimento por Extinção de Posto de Trabalho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 372.º do Código do Trabalho.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Despedimento por Inadaptação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artigos 379.º do Código do Trabalho.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Resolução do contrato quando exista prejuízo sério do trabalhador por tran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sferência definitiva do local de trabalho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 194.º,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Morte do empregador e extinção de pessoa coletiva</a:t>
            </a: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- artigo 346.º,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 Insolvência e recuperação de empresa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- artigo 347.º,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Cessação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da comissão de serviço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- artigo 164.º, n.º 1, al. b) e c).</a:t>
            </a:r>
            <a:endParaRPr kumimoji="0" lang="pt-PT" sz="19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endParaRPr kumimoji="0" lang="pt-PT" sz="16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endParaRPr kumimoji="0" lang="pt-PT" sz="16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776536" y="6021288"/>
            <a:ext cx="67969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/>
          </p:cNvSpPr>
          <p:nvPr/>
        </p:nvSpPr>
        <p:spPr bwMode="auto">
          <a:xfrm>
            <a:off x="1077915" y="1577975"/>
            <a:ext cx="7850187" cy="4065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11313" tIns="311313" rIns="311313" bIns="311313" anchor="ctr"/>
          <a:lstStyle/>
          <a:p>
            <a:pPr marL="88900" indent="-88900" algn="l" defTabSz="862013">
              <a:lnSpc>
                <a:spcPts val="2363"/>
              </a:lnSpc>
              <a:buClr>
                <a:srgbClr val="5AA426"/>
              </a:buClr>
              <a:buFont typeface="Times" pitchFamily="18" charset="0"/>
              <a:buChar char="•"/>
            </a:pPr>
            <a:endParaRPr lang="pt-PT" sz="2200" dirty="0">
              <a:solidFill>
                <a:schemeClr val="tx1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3368824" y="260648"/>
            <a:ext cx="48245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 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</a:t>
            </a: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</a:t>
            </a:r>
            <a:endParaRPr lang="pt-PT" dirty="0" smtClean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200472" y="1268760"/>
          <a:ext cx="9433048" cy="5017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450"/>
                <a:gridCol w="7427598"/>
              </a:tblGrid>
              <a:tr h="824899"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Data da Celebração do Contrato</a:t>
                      </a:r>
                      <a:endParaRPr lang="pt-PT" sz="1600" dirty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700" dirty="0" smtClean="0"/>
                        <a:t>Regime de Compensações a partir de 1 de outubro de 2013</a:t>
                      </a:r>
                      <a:endParaRPr lang="pt-PT" sz="1700" dirty="0"/>
                    </a:p>
                  </a:txBody>
                  <a:tcPr marL="91441" marR="91441"/>
                </a:tc>
              </a:tr>
              <a:tr h="4192823">
                <a:tc>
                  <a:txBody>
                    <a:bodyPr/>
                    <a:lstStyle/>
                    <a:p>
                      <a:endParaRPr lang="pt-PT" sz="18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b="1" dirty="0" smtClean="0">
                          <a:solidFill>
                            <a:schemeClr val="bg2"/>
                          </a:solidFill>
                        </a:rPr>
                        <a:t>Celebrados antes de 1 de novembro</a:t>
                      </a:r>
                      <a:r>
                        <a:rPr lang="pt-PT" sz="1600" b="1" baseline="0" dirty="0" smtClean="0">
                          <a:solidFill>
                            <a:schemeClr val="bg2"/>
                          </a:solidFill>
                        </a:rPr>
                        <a:t> de 2011</a:t>
                      </a: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r>
                        <a:rPr lang="pt-PT" sz="1100" b="1" dirty="0" smtClean="0"/>
                        <a:t>Artigo</a:t>
                      </a:r>
                      <a:r>
                        <a:rPr lang="pt-PT" sz="1100" b="1" baseline="0" dirty="0" smtClean="0"/>
                        <a:t> 5.º, n.º 1 da Lei n.º  69/2013 (Regime Transitório)</a:t>
                      </a:r>
                      <a:endParaRPr lang="pt-PT" sz="1100" b="1" dirty="0" smtClean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até 31 de outubro de 2012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</a:t>
                      </a:r>
                      <a:r>
                        <a:rPr lang="pt-PT" sz="1300" baseline="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</a:t>
                      </a:r>
                      <a:r>
                        <a:rPr lang="pt-PT" sz="1300" b="1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30 dias de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ou calculado proporcionalmente em caso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fração de ano.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300" b="1" u="sng" dirty="0" smtClean="0">
                        <a:solidFill>
                          <a:srgbClr val="000000"/>
                        </a:solidFill>
                        <a:latin typeface="Verdana"/>
                        <a:ea typeface="Calibri"/>
                        <a:cs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entre 1 de novembro de 2012 e </a:t>
                      </a: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30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de </a:t>
                      </a: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setembro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de 2013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</a:t>
                      </a:r>
                      <a:r>
                        <a:rPr lang="pt-PT" sz="1300" b="1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20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dias de 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sendo calculado proporcionalmente em caso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fração.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300" b="1" u="sng" dirty="0" smtClean="0">
                        <a:solidFill>
                          <a:srgbClr val="000000"/>
                        </a:solidFill>
                        <a:latin typeface="Verdana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após 1 de outubro de 2013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contrato a 1 de outubro de 2013 não tiver atingido 3 anos: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18 dias de retribuição base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+ diuturnidades por cada ano completo de antiguidade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(relativos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aos 3 primeiros anos do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contrato).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                                                           +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12 dias de 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nos anos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subsequentes.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o contrato a 1 de outubro de 2013 já tiver atingido 3 anos: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12 dias de retribuição base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+ diuturnidades por cada ano completo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antiguidade.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704528" y="6021288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5" name="Rectângulo 4"/>
          <p:cNvSpPr/>
          <p:nvPr/>
        </p:nvSpPr>
        <p:spPr>
          <a:xfrm>
            <a:off x="1784648" y="-12988824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	</a:t>
            </a:r>
            <a:endParaRPr lang="pt-PT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72480" y="1258888"/>
            <a:ext cx="928903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 montante total da compensação resultante dos períodos de cálculo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anteriores, </a:t>
            </a:r>
            <a:r>
              <a:rPr kumimoji="0" lang="pt-PT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não pode ser inferior a 3 meses de retribuição base mensal e 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pt-PT" sz="1800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art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5.º, n.º 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Para efeitos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dos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cálculos da parte da compensação relativa aos períodos </a:t>
            </a:r>
            <a:r>
              <a:rPr kumimoji="0" lang="pt-PT" sz="2000" b="0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 partir de 1 de novembro de 2012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2000" dirty="0" smtClean="0">
              <a:solidFill>
                <a:schemeClr val="bg2"/>
              </a:solidFill>
              <a:latin typeface="+mj-lt"/>
              <a:ea typeface="Calibri" pitchFamily="34" charset="0"/>
              <a:cs typeface="Times New Roman" pitchFamily="18" charset="0"/>
            </a:endParaRPr>
          </a:p>
          <a:p>
            <a:pPr marL="898525" lvl="2" indent="-95250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 valor da retribuição base mensal e diuturnidades a considerar não pode ser superior a 20*Salário Mínimo Nacional (20*€485,00=€9.700,00)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898525" lvl="1" indent="15875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O valor diário da retribuição base + diuturnidades é =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retribuição base + diuturnidades/30;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898525" lvl="2" indent="15875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Em caso de fração de ano, o montante da compensação é calculado</a:t>
            </a:r>
            <a:r>
              <a:rPr lang="pt-PT" sz="2000" dirty="0" smtClean="0">
                <a:solidFill>
                  <a:schemeClr val="bg2"/>
                </a:solidFill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proporcionalmente.          </a:t>
            </a:r>
          </a:p>
          <a:p>
            <a:pPr marL="898525" lvl="2" indent="15875" algn="just" eaLnBrk="0" hangingPunct="0"/>
            <a:r>
              <a:rPr lang="pt-PT" sz="2000" dirty="0" smtClean="0">
                <a:solidFill>
                  <a:schemeClr val="bg2"/>
                </a:solidFill>
                <a:latin typeface="+mj-lt"/>
                <a:cs typeface="Times New Roman" pitchFamily="18" charset="0"/>
              </a:rPr>
              <a:t>					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 5.º, n.º 4</a:t>
            </a: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</p:txBody>
      </p:sp>
      <p:cxnSp>
        <p:nvCxnSpPr>
          <p:cNvPr id="11" name="Conexão em ângulos rectos 10"/>
          <p:cNvCxnSpPr/>
          <p:nvPr/>
        </p:nvCxnSpPr>
        <p:spPr bwMode="auto">
          <a:xfrm>
            <a:off x="5097016" y="5157192"/>
            <a:ext cx="648072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3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632520" y="1412776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Se 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o montante relativo aos períodos </a:t>
            </a:r>
            <a:r>
              <a:rPr lang="pt-PT" sz="2100" u="sng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até 31 de outubro de 2012 ou até 30 de setembro de 2013 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ou se a soma de ambos for: </a:t>
            </a:r>
            <a:endParaRPr lang="pt-PT" sz="2100" dirty="0" smtClean="0">
              <a:solidFill>
                <a:schemeClr val="bg2"/>
              </a:solidFill>
            </a:endParaRPr>
          </a:p>
          <a:p>
            <a:pPr marL="1166813" lvl="2" indent="-268288" algn="l" eaLnBrk="0" hangingPunct="0">
              <a:buFont typeface="Wingdings" pitchFamily="2" charset="2"/>
              <a:buChar char="ü"/>
            </a:pP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Igual ou superior a 12*retribuição base mensal + diuturnidades ou a 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240*SMN (240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*€485,00=€116.400,00), </a:t>
            </a:r>
            <a:r>
              <a:rPr lang="pt-PT" sz="2100" b="1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não se calcula a compensação relativa ao período seguinte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; </a:t>
            </a:r>
            <a:endParaRPr lang="pt-PT" sz="2100" dirty="0" smtClean="0">
              <a:solidFill>
                <a:schemeClr val="bg2"/>
              </a:solidFill>
            </a:endParaRPr>
          </a:p>
          <a:p>
            <a:pPr marL="1166813" lvl="2" indent="-441325" algn="l" eaLnBrk="0" hangingPunct="0">
              <a:buFont typeface="Wingdings" pitchFamily="2" charset="2"/>
              <a:buChar char="ü"/>
            </a:pP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Inferior a 12*retribuição mensal base + diuturnidades ou a 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240*SMN (240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*€485,00=€116.400,00), </a:t>
            </a:r>
            <a:r>
              <a:rPr lang="pt-PT" sz="2100" b="1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o montante global da compensação não pode ser superior a estes valores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</a:t>
            </a:r>
            <a:endParaRPr lang="pt-PT" sz="2100" dirty="0" smtClean="0">
              <a:solidFill>
                <a:schemeClr val="bg2"/>
              </a:solidFill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848544" y="5949280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72480" y="1340768"/>
          <a:ext cx="9361040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6336704"/>
              </a:tblGrid>
              <a:tr h="813496">
                <a:tc>
                  <a:txBody>
                    <a:bodyPr/>
                    <a:lstStyle/>
                    <a:p>
                      <a:pPr algn="ctr"/>
                      <a:r>
                        <a:rPr lang="pt-PT" sz="1700" dirty="0" smtClean="0"/>
                        <a:t>Data</a:t>
                      </a:r>
                      <a:r>
                        <a:rPr lang="pt-PT" sz="1700" baseline="0" dirty="0" smtClean="0"/>
                        <a:t> da celebração</a:t>
                      </a:r>
                      <a:endParaRPr lang="pt-PT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Regime de Compensações a partir de 1 de outubro de 2013</a:t>
                      </a:r>
                    </a:p>
                    <a:p>
                      <a:pPr algn="ctr"/>
                      <a:endParaRPr lang="pt-PT" sz="1700" dirty="0"/>
                    </a:p>
                  </a:txBody>
                  <a:tcPr/>
                </a:tc>
              </a:tr>
              <a:tr h="3939031">
                <a:tc>
                  <a:txBody>
                    <a:bodyPr/>
                    <a:lstStyle/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6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600" b="1" baseline="0" dirty="0" smtClean="0">
                          <a:solidFill>
                            <a:schemeClr val="bg2"/>
                          </a:solidFill>
                        </a:rPr>
                        <a:t> entre 1 de novembro de 2011 e 30 de setembro de 2013</a:t>
                      </a:r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r>
                        <a:rPr lang="pt-PT" sz="1100" b="1" dirty="0" smtClean="0"/>
                        <a:t>Artigo</a:t>
                      </a:r>
                      <a:r>
                        <a:rPr lang="pt-PT" sz="1100" b="1" baseline="0" dirty="0" smtClean="0"/>
                        <a:t> 5.º, n.º 3 da Lei n.º 69/2013</a:t>
                      </a:r>
                      <a:endParaRPr lang="pt-PT" sz="1100" b="1" dirty="0" smtClean="0"/>
                    </a:p>
                    <a:p>
                      <a:pPr algn="ctr"/>
                      <a:endParaRPr lang="pt-PT" sz="16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8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Período até 30 de setembro de 2013 </a:t>
                      </a:r>
                      <a:endParaRPr lang="pt-PT" sz="18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sendo calculado proporcionalmente em caso de fração.</a:t>
                      </a:r>
                    </a:p>
                    <a:p>
                      <a:pPr algn="just"/>
                      <a:r>
                        <a:rPr lang="pt-PT" sz="18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Período após 1 de outubro de 2013 inclusive </a:t>
                      </a:r>
                      <a:endParaRPr lang="pt-PT" sz="18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Não atingindo o contrato a 1 de outubro de 2013 os 3 anos: </a:t>
                      </a:r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relativos aos 3 primeiros anos do contrato.</a:t>
                      </a: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+ </a:t>
                      </a:r>
                    </a:p>
                    <a:p>
                      <a:pPr algn="just"/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nos anos subsequentes.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ângulo 4"/>
          <p:cNvSpPr/>
          <p:nvPr/>
        </p:nvSpPr>
        <p:spPr>
          <a:xfrm>
            <a:off x="1496616" y="40466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44488" y="1715990"/>
            <a:ext cx="914501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Para </a:t>
            </a: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efeitos dos cálculos da parte da compensação relativa aos períodos </a:t>
            </a:r>
            <a:r>
              <a:rPr kumimoji="0" lang="pt-PT" sz="21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a partir de 1 de novembro de 2012</a:t>
            </a: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: </a:t>
            </a:r>
            <a:endParaRPr kumimoji="0" lang="pt-PT" sz="2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2100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2" algn="l">
              <a:buFont typeface="Wingdings" pitchFamily="2" charset="2"/>
              <a:buChar char="ü"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2" algn="l">
              <a:buFont typeface="Wingdings" pitchFamily="2" charset="2"/>
              <a:buChar char="ü"/>
            </a:pPr>
            <a:r>
              <a:rPr kumimoji="0" lang="pt-PT" sz="21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 O valor diário da retribuição base + diuturnidades é = retribuição </a:t>
            </a:r>
            <a:r>
              <a:rPr kumimoji="0" lang="pt-PT" sz="21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base + diuturnidades/30</a:t>
            </a:r>
            <a:r>
              <a:rPr kumimoji="0" lang="pt-PT" sz="21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.</a:t>
            </a:r>
            <a:endParaRPr kumimoji="0" lang="pt-PT" sz="21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2" algn="l" eaLnBrk="0" hangingPunct="0">
              <a:buFont typeface="Wingdings" pitchFamily="2" charset="2"/>
              <a:buChar char="ü"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Em caso de fração de ano, o montante da compensação é calculado proporcionalmente </a:t>
            </a: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.</a:t>
            </a:r>
            <a:endParaRPr kumimoji="0" lang="pt-PT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1280592" y="6021288"/>
            <a:ext cx="61489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416496" y="1413064"/>
            <a:ext cx="8928992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100" dirty="0" smtClean="0">
                <a:ea typeface="Calibri" pitchFamily="34" charset="0"/>
                <a:cs typeface="Calibri" pitchFamily="34" charset="0"/>
              </a:rPr>
              <a:t>Se </a:t>
            </a:r>
            <a:r>
              <a:rPr lang="pt-PT" sz="2100" dirty="0" smtClean="0">
                <a:ea typeface="Calibri" pitchFamily="34" charset="0"/>
                <a:cs typeface="Calibri" pitchFamily="34" charset="0"/>
              </a:rPr>
              <a:t>o montante relativo aos períodos </a:t>
            </a:r>
            <a:r>
              <a:rPr lang="pt-PT" sz="2100" b="1" u="sng" dirty="0" smtClean="0">
                <a:ea typeface="Calibri" pitchFamily="34" charset="0"/>
                <a:cs typeface="Calibri" pitchFamily="34" charset="0"/>
              </a:rPr>
              <a:t>até 31 de outubro de 2012 ou até </a:t>
            </a:r>
            <a:r>
              <a:rPr lang="pt-PT" sz="2100" b="1" u="sng" dirty="0" smtClean="0">
                <a:ea typeface="Calibri" pitchFamily="34" charset="0"/>
                <a:cs typeface="Calibri" pitchFamily="34" charset="0"/>
              </a:rPr>
              <a:t>30 </a:t>
            </a:r>
            <a:r>
              <a:rPr lang="pt-PT" sz="2100" b="1" u="sng" dirty="0" smtClean="0">
                <a:ea typeface="Calibri" pitchFamily="34" charset="0"/>
                <a:cs typeface="Calibri" pitchFamily="34" charset="0"/>
              </a:rPr>
              <a:t>de setembro de 2013</a:t>
            </a:r>
            <a:r>
              <a:rPr lang="pt-PT" sz="2100" dirty="0" smtClean="0">
                <a:ea typeface="Calibri" pitchFamily="34" charset="0"/>
                <a:cs typeface="Calibri" pitchFamily="34" charset="0"/>
              </a:rPr>
              <a:t> ou se a soma de ambos for: 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lang="pt-PT" sz="2100" dirty="0" smtClean="0">
                <a:ea typeface="Calibri" pitchFamily="34" charset="0"/>
                <a:cs typeface="Calibri" pitchFamily="34" charset="0"/>
              </a:rPr>
              <a:t> Igual </a:t>
            </a:r>
            <a:r>
              <a:rPr lang="pt-PT" sz="2100" dirty="0" smtClean="0">
                <a:ea typeface="Calibri" pitchFamily="34" charset="0"/>
                <a:cs typeface="Calibri" pitchFamily="34" charset="0"/>
              </a:rPr>
              <a:t>ou superior a 12*retribuição mensal base + diuturnidades ou a 240*SMN (240*€485,00=€116.400,00), não se calcula a compensação relativa ao período seguinte.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  <a:p>
            <a:pPr marL="898525" lvl="2" indent="15875" algn="just" eaLnBrk="0" hangingPunct="0">
              <a:buFont typeface="Wingdings" pitchFamily="2" charset="2"/>
              <a:buChar char="ü"/>
            </a:pPr>
            <a:r>
              <a:rPr lang="pt-PT" sz="2100" dirty="0" smtClean="0">
                <a:ea typeface="Calibri" pitchFamily="34" charset="0"/>
                <a:cs typeface="Calibri" pitchFamily="34" charset="0"/>
              </a:rPr>
              <a:t> Inferior a 12*retribuição mensal base + diuturnidades ou a 240*SMN (240*€485,00=€116.400,00), o montante global da compensação não pode ser superior a estes valores. </a:t>
            </a:r>
            <a:endParaRPr lang="pt-PT" sz="2400" dirty="0" smtClean="0">
              <a:solidFill>
                <a:schemeClr val="bg2"/>
              </a:solidFill>
              <a:ea typeface="Calibri" pitchFamily="34" charset="0"/>
              <a:cs typeface="Times New Roman" pitchFamily="18" charset="0"/>
            </a:endParaRPr>
          </a:p>
          <a:p>
            <a:pPr marL="898525" lvl="2" indent="15875" algn="just" eaLnBrk="0" hangingPunct="0"/>
            <a:r>
              <a:rPr lang="pt-PT" sz="2400" dirty="0" smtClean="0">
                <a:solidFill>
                  <a:schemeClr val="bg2"/>
                </a:solidFill>
                <a:cs typeface="Times New Roman" pitchFamily="18" charset="0"/>
              </a:rPr>
              <a:t>		</a:t>
            </a:r>
            <a:r>
              <a:rPr lang="pt-PT" sz="2400" dirty="0" smtClean="0">
                <a:solidFill>
                  <a:schemeClr val="bg2"/>
                </a:solidFill>
                <a:cs typeface="Times New Roman" pitchFamily="18" charset="0"/>
              </a:rPr>
              <a:t>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 5.º, n.º 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5</a:t>
            </a:r>
            <a:endParaRPr lang="pt-PT" sz="1800" dirty="0" smtClean="0">
              <a:solidFill>
                <a:schemeClr val="bg2"/>
              </a:solidFill>
            </a:endParaRPr>
          </a:p>
          <a:p>
            <a:pPr lvl="2" algn="just" eaLnBrk="0" hangingPunct="0">
              <a:buFont typeface="Wingdings" pitchFamily="2" charset="2"/>
              <a:buChar char="ü"/>
            </a:pP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cxnSp>
        <p:nvCxnSpPr>
          <p:cNvPr id="4" name="Conexão em ângulos rectos 3"/>
          <p:cNvCxnSpPr/>
          <p:nvPr/>
        </p:nvCxnSpPr>
        <p:spPr bwMode="auto">
          <a:xfrm>
            <a:off x="2576736" y="4869160"/>
            <a:ext cx="648072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" name="Rectângulo 6"/>
          <p:cNvSpPr/>
          <p:nvPr/>
        </p:nvSpPr>
        <p:spPr>
          <a:xfrm>
            <a:off x="1136576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848544" y="6021288"/>
            <a:ext cx="6220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72480" y="1412776"/>
          <a:ext cx="914501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6768752"/>
              </a:tblGrid>
              <a:tr h="8713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Data</a:t>
                      </a:r>
                      <a:r>
                        <a:rPr lang="pt-PT" sz="1700" baseline="0" dirty="0" smtClean="0"/>
                        <a:t> da celebração</a:t>
                      </a:r>
                      <a:endParaRPr lang="pt-PT" sz="1700" dirty="0" smtClean="0"/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Regime de Compensações a partir de 1 de outubro de 2013</a:t>
                      </a:r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</a:tr>
              <a:tr h="330511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5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500" b="1" baseline="0" dirty="0" smtClean="0">
                          <a:solidFill>
                            <a:schemeClr val="bg2"/>
                          </a:solidFill>
                        </a:rPr>
                        <a:t> após 1 de outubro de 2013</a:t>
                      </a: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366.º do Código do Trabalho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4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</a:t>
                      </a:r>
                      <a:r>
                        <a:rPr lang="pt-PT" sz="14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O valor da retribuição base mensal e diuturnidades a considerar não pode ser superior a 20*SMN (20*€485,00=€9.700,00). 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O valor diário da retribuição base + diuturnidades é = retribuição base + diuturnidades/30.</a:t>
                      </a: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Em caso de fração de ano, o montante da compensação é calculado proporcionalmente.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.O montante global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da compensação não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pode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ser ≥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 12*retribuição base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mensal +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diuturnidades ou a 240*SMN (240*€ 485,00=€116.400,00). </a:t>
                      </a:r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ângulo 3"/>
          <p:cNvSpPr/>
          <p:nvPr/>
        </p:nvSpPr>
        <p:spPr>
          <a:xfrm>
            <a:off x="1352600" y="404664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848544" y="5949280"/>
            <a:ext cx="62929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3" name="Rectângulo 2"/>
          <p:cNvSpPr/>
          <p:nvPr/>
        </p:nvSpPr>
        <p:spPr>
          <a:xfrm>
            <a:off x="560512" y="1484785"/>
            <a:ext cx="820891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4000" b="1" dirty="0" smtClean="0">
                <a:solidFill>
                  <a:schemeClr val="bg2"/>
                </a:solidFill>
                <a:latin typeface="+mj-lt"/>
              </a:rPr>
              <a:t>Caducidade de Contrato de Trabalho a Termo e de Contrato de Trabalho Temporário</a:t>
            </a:r>
          </a:p>
          <a:p>
            <a:pPr lvl="0"/>
            <a:r>
              <a:rPr lang="pt-PT" sz="4000" b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pt-PT" sz="2000" b="1" dirty="0" smtClean="0">
                <a:solidFill>
                  <a:schemeClr val="bg2"/>
                </a:solidFill>
                <a:latin typeface="+mj-lt"/>
              </a:rPr>
              <a:t>(decorrente de declaração do empregador)</a:t>
            </a:r>
          </a:p>
          <a:p>
            <a:pPr lvl="0"/>
            <a:endParaRPr lang="pt-PT" sz="1200" b="1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0"/>
            <a:r>
              <a:rPr lang="pt-PT" sz="2000" dirty="0" smtClean="0">
                <a:solidFill>
                  <a:schemeClr val="bg2"/>
                </a:solidFill>
                <a:latin typeface="Arial" pitchFamily="34" charset="0"/>
              </a:rPr>
              <a:t>Artigo 6.º da Lei n.º 69/2013 (Regime Transitório)</a:t>
            </a:r>
          </a:p>
          <a:p>
            <a:pPr lvl="0"/>
            <a:r>
              <a:rPr lang="pt-PT" sz="2000" dirty="0" smtClean="0">
                <a:solidFill>
                  <a:schemeClr val="bg2"/>
                </a:solidFill>
                <a:latin typeface="Arial" pitchFamily="34" charset="0"/>
              </a:rPr>
              <a:t>Artigo 344.º do Código do Trabalho</a:t>
            </a:r>
          </a:p>
          <a:p>
            <a:pPr lvl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344488" y="1227667"/>
          <a:ext cx="9145016" cy="53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505"/>
                <a:gridCol w="6401511"/>
              </a:tblGrid>
              <a:tr h="7611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Data</a:t>
                      </a:r>
                      <a:r>
                        <a:rPr lang="pt-PT" sz="1600" baseline="0" dirty="0" smtClean="0"/>
                        <a:t> da celebração do Contrato</a:t>
                      </a:r>
                      <a:endParaRPr lang="pt-PT" sz="1600" dirty="0" smtClean="0"/>
                    </a:p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/>
                    </a:p>
                  </a:txBody>
                  <a:tcPr/>
                </a:tc>
              </a:tr>
              <a:tr h="43474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Celebrados antes de 1 de novembro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 de 2011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baseline="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6.º, n.º 1 da Lei n.º  69/2013 (Regime Transitório) e </a:t>
                      </a:r>
                      <a:r>
                        <a:rPr lang="pt-PT" sz="1100" b="1" baseline="0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. 4.º, n.º 1 da lei n.º 76/2013</a:t>
                      </a: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até 31 de outubro de 2012 ou até à data da 1.ª renovação extraordinária se esta for anterior a esta data</a:t>
                      </a:r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3 ou 2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mês de duração total do contrato, consoante esta não exceda ou seja superior a 6 meses. </a:t>
                      </a:r>
                    </a:p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após 1 de novembro de 2012 e até 30 de setembro de 2013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pt-PT" sz="1300" b="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antiguidade, calculados proporcionalmente ao período de trabalho efetivamente prestado. </a:t>
                      </a:r>
                    </a:p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após 1 de outubro de 2013 </a:t>
                      </a:r>
                      <a:endParaRPr lang="pt-PT" sz="13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41325" indent="-79375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Se contrato a 1 de outubro de 2013 não tiver atingido 3 anos: </a:t>
                      </a:r>
                      <a:r>
                        <a:rPr lang="pt-PT" sz="13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duração do contrato. </a:t>
                      </a:r>
                    </a:p>
                    <a:p>
                      <a:pPr algn="just"/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        + </a:t>
                      </a: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nos anos subsequentes. </a:t>
                      </a:r>
                    </a:p>
                    <a:p>
                      <a:pPr algn="just"/>
                      <a:endParaRPr lang="pt-PT" sz="13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contrato a 1 de outubro de 2013 já tiver atingido 3 anos: 12 dias de retribuição base + diuturnidades por cada ano completo de antiguidade.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ângulo 2"/>
          <p:cNvSpPr/>
          <p:nvPr/>
        </p:nvSpPr>
        <p:spPr>
          <a:xfrm>
            <a:off x="3224808" y="404664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</a:t>
            </a:r>
            <a:endParaRPr lang="pt-PT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60512" y="1484784"/>
            <a:ext cx="849694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Para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efeitos dos cálculos da parte da compensação relativa aos períodos </a:t>
            </a:r>
            <a:r>
              <a:rPr kumimoji="0" lang="pt-PT" sz="2000" b="1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a partir de 1 de novembro de 2012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: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lang="pt-PT" sz="2000" dirty="0" smtClean="0">
              <a:solidFill>
                <a:schemeClr val="bg2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Calibri" pitchFamily="34" charset="0"/>
                <a:cs typeface="Courier New" pitchFamily="49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ourier New" pitchFamily="49" charset="0"/>
              </a:rPr>
              <a:t>O valor diário da retribuição base + diuturnidades é =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retribuição </a:t>
            </a:r>
            <a:r>
              <a:rPr kumimoji="0" lang="pt-PT" sz="2000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base+diuturnidades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/30.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 Em caso de fração de ano, o montante da compensação é calculado proporcionalmente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.            </a:t>
            </a:r>
          </a:p>
          <a:p>
            <a:pPr lvl="1" algn="just" eaLnBrk="0" hangingPunct="0"/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                                                       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. 6.º, n.º 3</a:t>
            </a: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  <a:ea typeface="Calibri" pitchFamily="34" charset="0"/>
              <a:cs typeface="Calibri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endParaRPr lang="pt-PT" sz="2000" dirty="0" smtClean="0">
              <a:solidFill>
                <a:schemeClr val="bg2"/>
              </a:solidFill>
            </a:endParaRPr>
          </a:p>
          <a:p>
            <a:pPr lvl="1" algn="just" eaLnBrk="0" hangingPunct="0">
              <a:buFont typeface="Wingdings" pitchFamily="2" charset="2"/>
              <a:buChar char="ü"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920552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cxnSp>
        <p:nvCxnSpPr>
          <p:cNvPr id="6" name="Conexão em ângulos rectos 5"/>
          <p:cNvCxnSpPr/>
          <p:nvPr/>
        </p:nvCxnSpPr>
        <p:spPr bwMode="auto">
          <a:xfrm>
            <a:off x="5025008" y="4437112"/>
            <a:ext cx="936104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632520" y="1782396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O montante relativo aos períodos </a:t>
            </a:r>
            <a:r>
              <a:rPr lang="pt-PT" sz="2000" b="1" u="sng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até 31 de outubro de 2012 ou até 30 de setembro de 2013 </a:t>
            </a: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ou se a soma de ambos for: </a:t>
            </a:r>
            <a:endParaRPr lang="pt-PT" sz="2000" dirty="0" smtClean="0">
              <a:solidFill>
                <a:schemeClr val="bg2"/>
              </a:solidFill>
              <a:ea typeface="Calibri" pitchFamily="34" charset="0"/>
              <a:cs typeface="Calibri" pitchFamily="34" charset="0"/>
            </a:endParaRPr>
          </a:p>
          <a:p>
            <a:pPr lvl="0" algn="just" eaLnBrk="0" hangingPunct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Igual ou superior a 12*retribuição mensal base + diuturnidades ou a 240*SMN (240*€485,00=€116.400,00), não se calcula a compensação relativa ao período seguinte. </a:t>
            </a:r>
            <a:endParaRPr lang="pt-PT" sz="2000" dirty="0" smtClean="0">
              <a:solidFill>
                <a:schemeClr val="bg2"/>
              </a:solidFill>
              <a:ea typeface="Calibri" pitchFamily="34" charset="0"/>
              <a:cs typeface="Calibri" pitchFamily="34" charset="0"/>
            </a:endParaRPr>
          </a:p>
          <a:p>
            <a:pPr lvl="1" algn="just" eaLnBrk="0" hangingPunct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Inferior a 12*retribuição mensal base + diuturnidades ou a 240*SMN (240*€485,00=€116.400,00), o montante global da compensação não pode ser superior a estes valores. </a:t>
            </a:r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1064568" y="6021288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72480" y="1268760"/>
          <a:ext cx="9217024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341"/>
                <a:gridCol w="6144683"/>
              </a:tblGrid>
              <a:tr h="876619"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Data</a:t>
                      </a:r>
                      <a:r>
                        <a:rPr lang="pt-PT" baseline="0" dirty="0" smtClean="0"/>
                        <a:t> de celebração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 smtClean="0"/>
                    </a:p>
                    <a:p>
                      <a:endParaRPr lang="pt-PT" dirty="0"/>
                    </a:p>
                  </a:txBody>
                  <a:tcPr/>
                </a:tc>
              </a:tr>
              <a:tr h="3155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 entre 1 de novembro de 2011 e 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30 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de setembro de 2013</a:t>
                      </a:r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6.º, n.º 2 da Lei n.º  69/2013 (Regime Transitório)</a:t>
                      </a: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até 30 de setembro de 2013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após 1 de outubro de 2013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Não atingindo o contrato a 1 de outubro de 2013 os 3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anos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pt-PT" sz="1600" b="1" i="0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 duração do contrato. </a:t>
                      </a: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pt-PT" sz="1600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</a:p>
                    <a:p>
                      <a:r>
                        <a:rPr lang="pt-PT" sz="1600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nos anos subsequentes.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ângulo 3"/>
          <p:cNvSpPr/>
          <p:nvPr/>
        </p:nvSpPr>
        <p:spPr>
          <a:xfrm>
            <a:off x="1769096" y="47667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  <p:sp>
        <p:nvSpPr>
          <p:cNvPr id="5" name="Rectângulo 4"/>
          <p:cNvSpPr/>
          <p:nvPr/>
        </p:nvSpPr>
        <p:spPr>
          <a:xfrm>
            <a:off x="704528" y="6021288"/>
            <a:ext cx="74295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16496" y="1901004"/>
            <a:ext cx="878497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Para efeitos dos cálculos da parte da compensação relativa a contratos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celebrados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kumimoji="0" lang="pt-PT" sz="20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a partir de </a:t>
            </a:r>
            <a:r>
              <a:rPr kumimoji="0" lang="pt-PT" sz="20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1 </a:t>
            </a:r>
            <a:r>
              <a:rPr lang="pt-PT" sz="2000" dirty="0" smtClean="0">
                <a:solidFill>
                  <a:schemeClr val="bg2"/>
                </a:solidFill>
                <a:latin typeface="+mj-lt"/>
                <a:ea typeface="Calibri" pitchFamily="34" charset="0"/>
                <a:cs typeface="Calibri" pitchFamily="34" charset="0"/>
              </a:rPr>
              <a:t>de novembro </a:t>
            </a:r>
            <a:r>
              <a:rPr kumimoji="0" lang="pt-PT" sz="20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de 2012: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O valor diário da retribuição base + diuturnidades é =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retribuição </a:t>
            </a:r>
            <a:r>
              <a:rPr kumimoji="0" lang="pt-PT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base+diuturnidades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/30 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Em caso de fração de ano, o montante da compensação é calculado proporcionalmente.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920552" y="6021288"/>
            <a:ext cx="6724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2057128" y="404664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632520" y="1124744"/>
          <a:ext cx="8568952" cy="5467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6967"/>
                <a:gridCol w="5811985"/>
              </a:tblGrid>
              <a:tr h="956611">
                <a:tc>
                  <a:txBody>
                    <a:bodyPr/>
                    <a:lstStyle/>
                    <a:p>
                      <a:r>
                        <a:rPr lang="pt-PT" dirty="0" smtClean="0"/>
                        <a:t>Data de celebração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 smtClean="0"/>
                    </a:p>
                    <a:p>
                      <a:endParaRPr lang="pt-PT" dirty="0"/>
                    </a:p>
                  </a:txBody>
                  <a:tcPr/>
                </a:tc>
              </a:tr>
              <a:tr h="3795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5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500" b="1" baseline="0" dirty="0" smtClean="0">
                          <a:solidFill>
                            <a:schemeClr val="bg2"/>
                          </a:solidFill>
                        </a:rPr>
                        <a:t> após 1 de outubro de 2013</a:t>
                      </a:r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 n.º 344.º, n.º 2 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345.º, n.º 4 do Código do Trabalho;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4.º. n.º 1 da Lei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n.º 76/2013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Contrato trabalho a </a:t>
                      </a:r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termo incerto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(incluindo temporário a termo incerto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pt-PT" sz="1600" b="1" u="none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e os que sejam objeto de </a:t>
                      </a:r>
                      <a:r>
                        <a:rPr lang="pt-PT" sz="1600" b="1" u="sng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renovação extraordinária ao abrigo da Lei n.º 76/2013</a:t>
                      </a:r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duração do contrato. </a:t>
                      </a:r>
                    </a:p>
                    <a:p>
                      <a:pPr algn="just"/>
                      <a:endParaRPr lang="pt-PT" sz="1600" b="1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antiguidade, nos anos subsequentes. </a:t>
                      </a:r>
                    </a:p>
                    <a:p>
                      <a:pPr algn="just"/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pt-PT" sz="1600" b="1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Contrato trabalho a termo certo (incluindo temporário a termo certo):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72480" y="1295180"/>
            <a:ext cx="898544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A compensação é determinada do seguinte modo: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Calibri" pitchFamily="34" charset="0"/>
              <a:cs typeface="Calibri" pitchFamily="34" charset="0"/>
            </a:endParaRPr>
          </a:p>
          <a:p>
            <a:pPr lvl="1" algn="just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diário da retribuição base+diuturnidades é = retribuição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base+diuturnidades/30.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Em caso de fração de ano, o montante da compensação é calculado proporcionalmente.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montante global não pode ≥ a 12*retribuição base + diuturnidades ou a 240*SMN (240*€ 485,00=€116.400,00).</a:t>
            </a:r>
          </a:p>
          <a:p>
            <a:pPr lvl="1" algn="just" eaLnBrk="0" hangingPunct="0"/>
            <a:endParaRPr lang="pt-PT" sz="2000" dirty="0" smtClean="0">
              <a:latin typeface="+mj-lt"/>
            </a:endParaRPr>
          </a:p>
          <a:p>
            <a:pPr lvl="1" algn="just" eaLnBrk="0" hangingPunct="0"/>
            <a:endParaRPr lang="pt-PT" sz="2000" dirty="0" smtClean="0">
              <a:latin typeface="+mj-lt"/>
            </a:endParaRPr>
          </a:p>
          <a:p>
            <a:pPr lvl="1" algn="just" eaLnBrk="0" hangingPunct="0"/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</a:rPr>
              <a:t>Artigo 366.º,</a:t>
            </a:r>
            <a:r>
              <a:rPr kumimoji="0" lang="pt-PT" sz="16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</a:rPr>
              <a:t> n.º 2 do Código do Trabalho, por remissão do artigo 344.º, n.º 2.</a:t>
            </a: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920552" y="6021288"/>
            <a:ext cx="68689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cxnSp>
        <p:nvCxnSpPr>
          <p:cNvPr id="5" name="Conexão recta unidireccional 4"/>
          <p:cNvCxnSpPr/>
          <p:nvPr/>
        </p:nvCxnSpPr>
        <p:spPr bwMode="auto">
          <a:xfrm>
            <a:off x="4808984" y="4797152"/>
            <a:ext cx="0" cy="432048"/>
          </a:xfrm>
          <a:prstGeom prst="straightConnector1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560512" y="1340768"/>
            <a:ext cx="82089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Constitui </a:t>
            </a:r>
            <a:r>
              <a:rPr lang="pt-PT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contraordenação grave</a:t>
            </a:r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o não pagamento da compensação nos casos assinalados.</a:t>
            </a:r>
          </a:p>
          <a:p>
            <a:pPr algn="just" defTabSz="862013"/>
            <a:endParaRPr lang="pt-PT" sz="28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just" defTabSz="862013"/>
            <a:endParaRPr lang="pt-PT" sz="28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2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</a:t>
            </a: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Artigos 5.º e 6.º da Lei n.º 69/2013 – Contratos de Trabalho sem termo e a termo (regime transitório).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N.º 2 do artigo 344.º do Código do Trabalho – Contratos de trabalho a termo certo;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N.º 4 do artigo 345.º do Código do Trabalho - Contratos de trabalho a termo incerto;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Artigo 4.º, n.º 2 da Lei n.º 76/2013, de 07/11 - Renovações extraordinárias dos contratos de trabalho a termo certo.</a:t>
            </a:r>
          </a:p>
        </p:txBody>
      </p:sp>
      <p:sp>
        <p:nvSpPr>
          <p:cNvPr id="3" name="Rectângulo 2"/>
          <p:cNvSpPr/>
          <p:nvPr/>
        </p:nvSpPr>
        <p:spPr>
          <a:xfrm>
            <a:off x="1064568" y="6021288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776536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3" name="Rectângulo 2"/>
          <p:cNvSpPr/>
          <p:nvPr/>
        </p:nvSpPr>
        <p:spPr>
          <a:xfrm>
            <a:off x="488504" y="1340768"/>
            <a:ext cx="878497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862013">
              <a:buFont typeface="Wingdings" pitchFamily="2" charset="2"/>
              <a:buChar char="ü"/>
            </a:pP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Presume-se que o trabalhador aceita o despedimento quando recebe do empregador a </a:t>
            </a:r>
            <a:r>
              <a:rPr lang="pt-PT" sz="2600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totalidade da compensação</a:t>
            </a: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prevista no artigo 366.º do Código do Trabalho.</a:t>
            </a:r>
          </a:p>
          <a:p>
            <a:pPr algn="just" defTabSz="862013"/>
            <a:endParaRPr lang="pt-PT" sz="26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just" defTabSz="862013">
              <a:buFont typeface="Wingdings" pitchFamily="2" charset="2"/>
              <a:buChar char="ü"/>
            </a:pP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Esta presunção pode ser ilidida desde que, em simultâneo, o trabalhador entregue ou ponha, por qualquer forma, a </a:t>
            </a:r>
            <a:r>
              <a:rPr lang="pt-PT" sz="2600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totalidade da compensação</a:t>
            </a: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paga pelo empregador à disposição deste.</a:t>
            </a: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00472" y="188640"/>
          <a:ext cx="9505055" cy="6197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957"/>
                <a:gridCol w="1686381"/>
                <a:gridCol w="1793695"/>
                <a:gridCol w="1901011"/>
                <a:gridCol w="1901011"/>
              </a:tblGrid>
              <a:tr h="387958">
                <a:tc rowSpan="3">
                  <a:txBody>
                    <a:bodyPr/>
                    <a:lstStyle/>
                    <a:p>
                      <a:pPr algn="ctr"/>
                      <a:endParaRPr lang="pt-PT" sz="18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8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800" dirty="0" smtClean="0">
                          <a:solidFill>
                            <a:schemeClr val="bg2"/>
                          </a:solidFill>
                        </a:rPr>
                        <a:t>Celebração</a:t>
                      </a:r>
                      <a:endParaRPr lang="pt-PT" sz="1800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Cessação</a:t>
                      </a:r>
                      <a:endParaRPr lang="pt-PT" sz="14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262748">
                <a:tc v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Até </a:t>
                      </a:r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31/10/2012</a:t>
                      </a:r>
                      <a:endParaRPr lang="pt-PT" sz="12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Entre </a:t>
                      </a:r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01/11/2012 </a:t>
                      </a:r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e 30/09/2013</a:t>
                      </a:r>
                      <a:endParaRPr lang="pt-PT" sz="12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A partir de 01/10/2013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33459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Primeiros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 3 anos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Anos seguintes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952461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sem termo antes de 01/11/2011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30</a:t>
                      </a:r>
                      <a:r>
                        <a:rPr lang="pt-PT" sz="1200" u="sng" dirty="0" smtClean="0"/>
                        <a:t> </a:t>
                      </a:r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dias</a:t>
                      </a:r>
                      <a:r>
                        <a:rPr lang="pt-PT" sz="1200" u="sng" baseline="0" dirty="0" smtClean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(o valor da compensação não pode ser inferior a 3 meses de RB e </a:t>
                      </a:r>
                      <a:r>
                        <a:rPr lang="pt-PT" sz="1000" b="1" baseline="0" dirty="0" err="1" smtClean="0">
                          <a:solidFill>
                            <a:schemeClr val="bg2"/>
                          </a:solidFill>
                        </a:rPr>
                        <a:t>Diutur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.)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825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sem termo entre 01/11/2011 e 30/09/2013</a:t>
                      </a:r>
                      <a:endParaRPr lang="pt-PT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9524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ou temporários celebrados antes de 01/11/2011</a:t>
                      </a:r>
                      <a:endParaRPr lang="pt-PT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3 ou 2 dias</a:t>
                      </a:r>
                    </a:p>
                    <a:p>
                      <a:pPr algn="just"/>
                      <a:r>
                        <a:rPr lang="pt-PT" sz="1000" b="0" dirty="0" smtClean="0">
                          <a:solidFill>
                            <a:schemeClr val="bg2"/>
                          </a:solidFill>
                        </a:rPr>
                        <a:t>(</a:t>
                      </a:r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consoante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 a duração do contrato não exceda ou seja superior a 6 meses)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755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ou temporários celebrados entre 01/11/2011 e 30/09/2013</a:t>
                      </a:r>
                      <a:endParaRPr lang="pt-PT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certo celebrado 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incerto celebrado 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por tempo indeterminado celebrados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049720" y="332656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Exemplo Prático</a:t>
            </a:r>
            <a:endParaRPr lang="pt-PT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992560" y="1052736"/>
            <a:ext cx="697518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800" b="1" dirty="0" smtClean="0"/>
              <a:t>                 </a:t>
            </a:r>
            <a:r>
              <a:rPr lang="pt-PT" sz="1800" b="1" u="sng" dirty="0" smtClean="0"/>
              <a:t>Contrato </a:t>
            </a:r>
            <a:r>
              <a:rPr lang="pt-PT" sz="1800" b="1" u="sng" dirty="0" smtClean="0"/>
              <a:t>sem termo</a:t>
            </a:r>
          </a:p>
          <a:p>
            <a:endParaRPr lang="pt-PT" sz="1100" u="sng" dirty="0" smtClean="0"/>
          </a:p>
          <a:p>
            <a:pPr algn="l"/>
            <a:r>
              <a:rPr lang="pt-PT" sz="1800" dirty="0" smtClean="0"/>
              <a:t>. Admissão: 01/01/1990</a:t>
            </a:r>
          </a:p>
          <a:p>
            <a:pPr algn="l"/>
            <a:r>
              <a:rPr lang="pt-PT" sz="1800" dirty="0" smtClean="0"/>
              <a:t>. Cessação: 31/12/2013 (Despedimento Coletivo)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632520" y="2348880"/>
          <a:ext cx="8640960" cy="4082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80120"/>
                <a:gridCol w="2160240"/>
                <a:gridCol w="2160240"/>
                <a:gridCol w="2160240"/>
              </a:tblGrid>
              <a:tr h="587855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Data da Celebração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Períodos de Referência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839792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01/01/1990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 01/01/1990 a 31/10/2012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De 01/11/2012 a 30/09/2013</a:t>
                      </a:r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</a:t>
                      </a:r>
                      <a:r>
                        <a:rPr lang="pt-PT" sz="1600" baseline="0" dirty="0" smtClean="0"/>
                        <a:t> 01/10/2013 a 31/12/2013</a:t>
                      </a:r>
                      <a:endParaRPr lang="pt-PT" sz="1600" dirty="0" smtClean="0"/>
                    </a:p>
                  </a:txBody>
                  <a:tcPr/>
                </a:tc>
              </a:tr>
              <a:tr h="945067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baseline="0" dirty="0" smtClean="0"/>
                        <a:t>Compensação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30 Dias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a)</a:t>
                      </a:r>
                      <a:endParaRPr lang="pt-PT" sz="1600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20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b)</a:t>
                      </a:r>
                      <a:endParaRPr lang="pt-PT" sz="1600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12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c), </a:t>
                      </a:r>
                      <a:r>
                        <a:rPr lang="pt-PT" sz="1600" i="1" baseline="0" dirty="0" err="1" smtClean="0"/>
                        <a:t>ii</a:t>
                      </a:r>
                      <a:r>
                        <a:rPr lang="pt-PT" sz="1600" baseline="0" dirty="0" smtClean="0"/>
                        <a:t> e </a:t>
                      </a:r>
                      <a:r>
                        <a:rPr lang="pt-PT" sz="16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  <a:r>
                        <a:rPr lang="pt-PT" sz="1600" i="1" baseline="0" dirty="0" err="1" smtClean="0"/>
                        <a:t>i</a:t>
                      </a:r>
                      <a:r>
                        <a:rPr lang="pt-PT" sz="1600" i="0" baseline="0" dirty="0" smtClean="0"/>
                        <a:t>)</a:t>
                      </a:r>
                      <a:endParaRPr lang="pt-PT" sz="1600" i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</a:tr>
              <a:tr h="1091730">
                <a:tc gridSpan="2">
                  <a:txBody>
                    <a:bodyPr/>
                    <a:lstStyle/>
                    <a:p>
                      <a:pPr algn="ctr"/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22 anos</a:t>
                      </a:r>
                      <a:r>
                        <a:rPr lang="pt-PT" sz="1600" baseline="0" dirty="0" smtClean="0"/>
                        <a:t>  e 10 meses x 30dias = 685 dias</a:t>
                      </a:r>
                      <a:r>
                        <a:rPr lang="pt-PT" sz="1600" dirty="0" smtClean="0"/>
                        <a:t> 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11 meses x 20dias / 12meses= 18.33 dias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3 meses x 12 dias / 12 meses= 3 dias</a:t>
                      </a:r>
                      <a:endParaRPr lang="pt-PT" sz="1600" dirty="0"/>
                    </a:p>
                  </a:txBody>
                  <a:tcPr/>
                </a:tc>
              </a:tr>
              <a:tr h="495995">
                <a:tc>
                  <a:txBody>
                    <a:bodyPr/>
                    <a:lstStyle/>
                    <a:p>
                      <a:pPr algn="ctr"/>
                      <a:endParaRPr lang="pt-PT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600" b="1" dirty="0" smtClean="0"/>
                        <a:t>Total</a:t>
                      </a:r>
                      <a:endParaRPr lang="pt-PT" sz="1600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706.33 dias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049719" y="332656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Exemplo Prático</a:t>
            </a:r>
            <a:endParaRPr lang="pt-PT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344488" y="1052736"/>
            <a:ext cx="921702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 smtClean="0"/>
              <a:t> </a:t>
            </a:r>
            <a:r>
              <a:rPr lang="pt-PT" sz="1700" b="1" dirty="0" smtClean="0"/>
              <a:t>  </a:t>
            </a:r>
            <a:r>
              <a:rPr lang="pt-PT" sz="1700" b="1" u="sng" dirty="0" smtClean="0"/>
              <a:t>Contrato </a:t>
            </a:r>
            <a:r>
              <a:rPr lang="pt-PT" sz="1700" b="1" u="sng" dirty="0" smtClean="0"/>
              <a:t>a termo certo</a:t>
            </a:r>
          </a:p>
          <a:p>
            <a:endParaRPr lang="pt-PT" sz="900" u="sng" dirty="0" smtClean="0"/>
          </a:p>
          <a:p>
            <a:pPr algn="just"/>
            <a:r>
              <a:rPr lang="pt-PT" sz="1700" dirty="0" smtClean="0"/>
              <a:t>. Admissão: 01/07/2009 (duração inicial do contrato: 6 meses).</a:t>
            </a:r>
          </a:p>
          <a:p>
            <a:pPr algn="just"/>
            <a:r>
              <a:rPr lang="pt-PT" sz="1200" dirty="0" smtClean="0"/>
              <a:t>	</a:t>
            </a:r>
          </a:p>
          <a:p>
            <a:pPr algn="just"/>
            <a:r>
              <a:rPr lang="pt-PT" sz="1200" dirty="0" smtClean="0"/>
              <a:t>	</a:t>
            </a:r>
            <a:r>
              <a:rPr lang="pt-PT" sz="1700" dirty="0" smtClean="0"/>
              <a:t>Renovou-se, nos termos do </a:t>
            </a:r>
            <a:r>
              <a:rPr lang="pt-PT" sz="1700" dirty="0" err="1" smtClean="0"/>
              <a:t>art</a:t>
            </a:r>
            <a:r>
              <a:rPr lang="pt-PT" sz="1700" dirty="0" smtClean="0"/>
              <a:t>. 148.º, n.º 1, até 30/06/2012 </a:t>
            </a:r>
            <a:r>
              <a:rPr lang="pt-PT" sz="1800" dirty="0" smtClean="0"/>
              <a:t>– </a:t>
            </a:r>
            <a:r>
              <a:rPr lang="pt-PT" sz="1400" dirty="0" smtClean="0"/>
              <a:t>não pode exceder três renovações.</a:t>
            </a:r>
          </a:p>
          <a:p>
            <a:pPr algn="just"/>
            <a:r>
              <a:rPr lang="pt-PT" sz="1800" dirty="0" smtClean="0"/>
              <a:t>. </a:t>
            </a:r>
            <a:r>
              <a:rPr lang="pt-PT" sz="1700" dirty="0" smtClean="0"/>
              <a:t>Renovou-se extraordinariamente, ao abrigo da Lei n.º 3/2012,  por mais 18 meses – até 31/12/2013.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/>
          </a:p>
        </p:txBody>
      </p:sp>
      <p:cxnSp>
        <p:nvCxnSpPr>
          <p:cNvPr id="8" name="Conexão em ângulos rectos 7"/>
          <p:cNvCxnSpPr/>
          <p:nvPr/>
        </p:nvCxnSpPr>
        <p:spPr bwMode="auto">
          <a:xfrm>
            <a:off x="704528" y="1844824"/>
            <a:ext cx="504056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272480" y="3068960"/>
          <a:ext cx="9217024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2304256"/>
                <a:gridCol w="2304256"/>
                <a:gridCol w="2304256"/>
              </a:tblGrid>
              <a:tr h="571055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Data da Celebração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Períodos de Referência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501000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01/07/2009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 01/07/2009 a 31/10/2012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De 01/11/2012 a </a:t>
                      </a:r>
                      <a:r>
                        <a:rPr lang="pt-PT" sz="1600" dirty="0" smtClean="0"/>
                        <a:t>30/09/2013</a:t>
                      </a:r>
                      <a:endParaRPr lang="pt-PT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</a:t>
                      </a:r>
                      <a:r>
                        <a:rPr lang="pt-PT" sz="1600" baseline="0" dirty="0" smtClean="0"/>
                        <a:t> 01/10/2013 a 31/12/2013</a:t>
                      </a:r>
                      <a:endParaRPr lang="pt-PT" sz="1600" dirty="0" smtClean="0"/>
                    </a:p>
                  </a:txBody>
                  <a:tcPr/>
                </a:tc>
              </a:tr>
              <a:tr h="931721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Valor</a:t>
                      </a:r>
                      <a:r>
                        <a:rPr lang="pt-PT" sz="1600" b="1" baseline="0" dirty="0" smtClean="0"/>
                        <a:t> Compensação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2 Dias/mês</a:t>
                      </a:r>
                    </a:p>
                    <a:p>
                      <a:pPr algn="ctr"/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a)</a:t>
                      </a:r>
                      <a:endParaRPr lang="pt-P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20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b)</a:t>
                      </a:r>
                      <a:endParaRPr lang="pt-PT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12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c),</a:t>
                      </a:r>
                      <a:r>
                        <a:rPr lang="pt-PT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2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  <a:r>
                        <a:rPr lang="pt-PT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200" baseline="0" dirty="0" smtClean="0"/>
                        <a:t>e </a:t>
                      </a:r>
                      <a:r>
                        <a:rPr lang="pt-PT" sz="1200" i="1" baseline="0" dirty="0" err="1" smtClean="0"/>
                        <a:t>iii</a:t>
                      </a:r>
                      <a:endParaRPr lang="pt-PT" sz="1200" i="1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</a:tr>
              <a:tr h="811499">
                <a:tc gridSpan="2">
                  <a:txBody>
                    <a:bodyPr/>
                    <a:lstStyle/>
                    <a:p>
                      <a:pPr algn="ctr"/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40 meses</a:t>
                      </a:r>
                      <a:r>
                        <a:rPr lang="pt-PT" sz="1600" baseline="0" dirty="0" smtClean="0"/>
                        <a:t> x 2 dias = 80 dias</a:t>
                      </a:r>
                      <a:r>
                        <a:rPr lang="pt-PT" sz="1600" dirty="0" smtClean="0"/>
                        <a:t> 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11 meses x 20dias / 12meses= 18.33 dias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3 meses x 12 dias / 12 meses= 3 dias</a:t>
                      </a:r>
                      <a:endParaRPr lang="pt-PT" sz="1600" dirty="0"/>
                    </a:p>
                  </a:txBody>
                  <a:tcPr/>
                </a:tc>
              </a:tr>
              <a:tr h="330611">
                <a:tc>
                  <a:txBody>
                    <a:bodyPr/>
                    <a:lstStyle/>
                    <a:p>
                      <a:pPr algn="ctr"/>
                      <a:endParaRPr lang="pt-PT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600" b="1" dirty="0" smtClean="0"/>
                        <a:t>Total</a:t>
                      </a:r>
                      <a:endParaRPr lang="pt-PT" sz="1600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101.33 dias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992560" y="2780928"/>
            <a:ext cx="846364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600" b="1" dirty="0" smtClean="0"/>
              <a:t>Autoridade para as Condições do Trabalho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600" dirty="0" smtClean="0"/>
              <a:t>Centro Local do Baixo Vouga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dirty="0" smtClean="0"/>
              <a:t>Avenida Dr. Lourenço Peixinho, n.º 98, 1.º, 3800-159 Aveiro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dirty="0" err="1" smtClean="0">
                <a:hlinkClick r:id="rId2"/>
              </a:rPr>
              <a:t>www.act.gov.pt</a:t>
            </a:r>
            <a:endParaRPr lang="pt-PT" sz="1600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sz="1600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b="1" dirty="0" smtClean="0"/>
              <a:t>Marta Andrade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Design">
  <a:themeElements>
    <a:clrScheme name="Default Design 15">
      <a:dk1>
        <a:srgbClr val="404E54"/>
      </a:dk1>
      <a:lt1>
        <a:srgbClr val="FFFFFF"/>
      </a:lt1>
      <a:dk2>
        <a:srgbClr val="404E54"/>
      </a:dk2>
      <a:lt2>
        <a:srgbClr val="000000"/>
      </a:lt2>
      <a:accent1>
        <a:srgbClr val="C8C8D1"/>
      </a:accent1>
      <a:accent2>
        <a:srgbClr val="5AA426"/>
      </a:accent2>
      <a:accent3>
        <a:srgbClr val="FFFFFF"/>
      </a:accent3>
      <a:accent4>
        <a:srgbClr val="354146"/>
      </a:accent4>
      <a:accent5>
        <a:srgbClr val="E0E0E5"/>
      </a:accent5>
      <a:accent6>
        <a:srgbClr val="519421"/>
      </a:accent6>
      <a:hlink>
        <a:srgbClr val="A9C215"/>
      </a:hlink>
      <a:folHlink>
        <a:srgbClr val="FF9A04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ヒラギノ角ゴ Pro W3" pitchFamily="1" charset="-128"/>
            <a:sym typeface="Gill San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ヒラギノ角ゴ Pro W3" pitchFamily="1" charset="-128"/>
            <a:sym typeface="Gill Sans" pitchFamily="1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67676B"/>
        </a:dk1>
        <a:lt1>
          <a:srgbClr val="FFFFFF"/>
        </a:lt1>
        <a:dk2>
          <a:srgbClr val="67676B"/>
        </a:dk2>
        <a:lt2>
          <a:srgbClr val="000000"/>
        </a:lt2>
        <a:accent1>
          <a:srgbClr val="00A4E3"/>
        </a:accent1>
        <a:accent2>
          <a:srgbClr val="D60C8C"/>
        </a:accent2>
        <a:accent3>
          <a:srgbClr val="FFFFFF"/>
        </a:accent3>
        <a:accent4>
          <a:srgbClr val="57575A"/>
        </a:accent4>
        <a:accent5>
          <a:srgbClr val="AACFEF"/>
        </a:accent5>
        <a:accent6>
          <a:srgbClr val="C20A7E"/>
        </a:accent6>
        <a:hlink>
          <a:srgbClr val="C1D72F"/>
        </a:hlink>
        <a:folHlink>
          <a:srgbClr val="F2663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67676B"/>
        </a:dk1>
        <a:lt1>
          <a:srgbClr val="FFFFFF"/>
        </a:lt1>
        <a:dk2>
          <a:srgbClr val="67676B"/>
        </a:dk2>
        <a:lt2>
          <a:srgbClr val="000000"/>
        </a:lt2>
        <a:accent1>
          <a:srgbClr val="00A4E3"/>
        </a:accent1>
        <a:accent2>
          <a:srgbClr val="D60C8C"/>
        </a:accent2>
        <a:accent3>
          <a:srgbClr val="FFFFFF"/>
        </a:accent3>
        <a:accent4>
          <a:srgbClr val="57575A"/>
        </a:accent4>
        <a:accent5>
          <a:srgbClr val="AACFEF"/>
        </a:accent5>
        <a:accent6>
          <a:srgbClr val="C20A7E"/>
        </a:accent6>
        <a:hlink>
          <a:srgbClr val="C1D72F"/>
        </a:hlink>
        <a:folHlink>
          <a:srgbClr val="EF3E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404E54"/>
        </a:dk1>
        <a:lt1>
          <a:srgbClr val="FFFFFF"/>
        </a:lt1>
        <a:dk2>
          <a:srgbClr val="404E54"/>
        </a:dk2>
        <a:lt2>
          <a:srgbClr val="000000"/>
        </a:lt2>
        <a:accent1>
          <a:srgbClr val="C8C8D1"/>
        </a:accent1>
        <a:accent2>
          <a:srgbClr val="5AA426"/>
        </a:accent2>
        <a:accent3>
          <a:srgbClr val="FFFFFF"/>
        </a:accent3>
        <a:accent4>
          <a:srgbClr val="354146"/>
        </a:accent4>
        <a:accent5>
          <a:srgbClr val="E0E0E5"/>
        </a:accent5>
        <a:accent6>
          <a:srgbClr val="519421"/>
        </a:accent6>
        <a:hlink>
          <a:srgbClr val="A9C215"/>
        </a:hlink>
        <a:folHlink>
          <a:srgbClr val="FF9A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A692D680AEEE44DA362342F6D8C163F" ma:contentTypeVersion="0" ma:contentTypeDescription="Criar um novo documento." ma:contentTypeScope="" ma:versionID="ab0e2da49e5f67c877d4b8626c347417">
  <xsd:schema xmlns:xsd="http://www.w3.org/2001/XMLSchema" xmlns:p="http://schemas.microsoft.com/office/2006/metadata/properties" targetNamespace="http://schemas.microsoft.com/office/2006/metadata/properties" ma:root="true" ma:fieldsID="25dd24a7097223bea8bbd40bdf4fcef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 ma:readOnly="true"/>
        <xsd:element ref="dc:title" minOccurs="0" maxOccurs="1" ma:index="4" ma:displayName="Modelos e Manual de Norma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14CBE7C7-8D72-4C25-808B-E1A9575DDB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D59951-5F7A-4248-97F3-D58BC3B880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F80D9243-F4DB-4E8A-8723-57153C54C649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9DE580F0-3AF6-4D87-AAD4-3CF0171A60B5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3734</TotalTime>
  <Pages>0</Pages>
  <Words>2646</Words>
  <Characters>0</Characters>
  <Application>Microsoft Office PowerPoint</Application>
  <PresentationFormat>Papel A4 (210x297 mm)</PresentationFormat>
  <Lines>0</Lines>
  <Paragraphs>373</Paragraphs>
  <Slides>25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26" baseType="lpstr">
      <vt:lpstr>Default Design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marta.andrade</cp:lastModifiedBy>
  <cp:revision>291</cp:revision>
  <cp:lastPrinted>2008-10-28T11:40:14Z</cp:lastPrinted>
  <dcterms:modified xsi:type="dcterms:W3CDTF">2013-12-04T15:10:26Z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Documento</vt:lpwstr>
  </property>
</Properties>
</file>