
<file path=[Content_Types].xml><?xml version="1.0" encoding="utf-8"?>
<Types xmlns="http://schemas.openxmlformats.org/package/2006/content-types">
  <Override PartName="/ppt/slides/slide47.xml" ContentType="application/vnd.openxmlformats-officedocument.presentationml.slide+xml"/>
  <Override PartName="/ppt/slides/slide58.xml" ContentType="application/vnd.openxmlformats-officedocument.presentationml.slide+xml"/>
  <Override PartName="/ppt/slides/slide94.xml" ContentType="application/vnd.openxmlformats-officedocument.presentationml.slide+xml"/>
  <Override PartName="/ppt/notesSlides/notesSlide2.xml" ContentType="application/vnd.openxmlformats-officedocument.presentationml.notesSlide+xml"/>
  <Override PartName="/ppt/notesSlides/notesSlide105.xml" ContentType="application/vnd.openxmlformats-officedocument.presentationml.notesSlide+xml"/>
  <Override PartName="/ppt/slides/slide36.xml" ContentType="application/vnd.openxmlformats-officedocument.presentationml.slide+xml"/>
  <Override PartName="/ppt/slides/slide83.xml" ContentType="application/vnd.openxmlformats-officedocument.presentationml.slide+xml"/>
  <Override PartName="/ppt/slides/slide120.xml" ContentType="application/vnd.openxmlformats-officedocument.presentationml.slide+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85.xml" ContentType="application/vnd.openxmlformats-officedocument.presentationml.notesSlide+xml"/>
  <Override PartName="/ppt/notesSlides/notesSlide96.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74.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30.xml" ContentType="application/vnd.openxmlformats-officedocument.presentationml.notesSlide+xml"/>
  <Override PartName="/ppt/slides/slide99.xml" ContentType="application/vnd.openxmlformats-officedocument.presentationml.slide+xml"/>
  <Default Extension="xlsx" ContentType="application/vnd.openxmlformats-officedocument.spreadsheetml.sheet"/>
  <Override PartName="/ppt/notesSlides/notesSlide7.xml" ContentType="application/vnd.openxmlformats-officedocument.presentationml.notesSlide+xml"/>
  <Override PartName="/ppt/slides/slide77.xml" ContentType="application/vnd.openxmlformats-officedocument.presentationml.slide+xml"/>
  <Override PartName="/ppt/slides/slide88.xml" ContentType="application/vnd.openxmlformats-officedocument.presentationml.slide+xml"/>
  <Override PartName="/ppt/slides/slide125.xml" ContentType="application/vnd.openxmlformats-officedocument.presentationml.slid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68.xml" ContentType="application/vnd.openxmlformats-officedocument.presentationml.notesSlide+xml"/>
  <Override PartName="/ppt/notesSlides/notesSlide79.xml" ContentType="application/vnd.openxmlformats-officedocument.presentationml.notesSlide+xml"/>
  <Override PartName="/ppt/notesSlides/notesSlide124.xml" ContentType="application/vnd.openxmlformats-officedocument.presentationml.notesSlide+xml"/>
  <Override PartName="/ppt/slides/slide55.xml" ContentType="application/vnd.openxmlformats-officedocument.presentationml.slide+xml"/>
  <Override PartName="/ppt/theme/theme2.xml" ContentType="application/vnd.openxmlformats-officedocument.theme+xml"/>
  <Override PartName="/ppt/notesSlides/notesSlide57.xml" ContentType="application/vnd.openxmlformats-officedocument.presentationml.notesSlide+xml"/>
  <Override PartName="/ppt/notesSlides/notesSlide102.xml" ContentType="application/vnd.openxmlformats-officedocument.presentationml.notesSlide+xml"/>
  <Override PartName="/ppt/notesSlides/notesSlide113.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Default Extension="emf" ContentType="image/x-emf"/>
  <Override PartName="/ppt/notesSlides/notesSlide46.xml" ContentType="application/vnd.openxmlformats-officedocument.presentationml.notesSlide+xml"/>
  <Override PartName="/ppt/notesSlides/notesSlide93.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71.xml" ContentType="application/vnd.openxmlformats-officedocument.presentationml.notesSlide+xml"/>
  <Override PartName="/ppt/notesSlides/notesSlide82.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108.xml" ContentType="application/vnd.openxmlformats-officedocument.presentationml.slide+xml"/>
  <Override PartName="/ppt/notesSlides/notesSlide118.xml" ContentType="application/vnd.openxmlformats-officedocument.presentationml.notesSlide+xml"/>
  <Override PartName="/ppt/slides/slide49.xml" ContentType="application/vnd.openxmlformats-officedocument.presentationml.slide+xml"/>
  <Override PartName="/ppt/slides/slide96.xml" ContentType="application/vnd.openxmlformats-officedocument.presentationml.slide+xml"/>
  <Override PartName="/ppt/notesSlides/notesSlide4.xml" ContentType="application/vnd.openxmlformats-officedocument.presentationml.notesSlide+xml"/>
  <Override PartName="/ppt/notesSlides/notesSlide107.xml" ContentType="application/vnd.openxmlformats-officedocument.presentationml.notesSlide+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notesSlides/notesSlide69.xml" ContentType="application/vnd.openxmlformats-officedocument.presentationml.notesSlide+xml"/>
  <Override PartName="/ppt/notesSlides/notesSlide87.xml" ContentType="application/vnd.openxmlformats-officedocument.presentationml.notesSlide+xml"/>
  <Override PartName="/ppt/notesSlides/notesSlide98.xml" ContentType="application/vnd.openxmlformats-officedocument.presentationml.notesSlide+xml"/>
  <Override PartName="/ppt/notesSlides/notesSlide114.xml" ContentType="application/vnd.openxmlformats-officedocument.presentationml.notesSlide+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notesSlides/notesSlide76.xml" ContentType="application/vnd.openxmlformats-officedocument.presentationml.notesSlide+xml"/>
  <Override PartName="/ppt/notesSlides/notesSlide94.xml" ContentType="application/vnd.openxmlformats-officedocument.presentationml.notesSlide+xml"/>
  <Override PartName="/ppt/notesSlides/notesSlide103.xml" ContentType="application/vnd.openxmlformats-officedocument.presentationml.notesSlide+xml"/>
  <Override PartName="/ppt/notesSlides/notesSlide121.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Override PartName="/ppt/notesSlides/notesSlide83.xml" ContentType="application/vnd.openxmlformats-officedocument.presentationml.notesSlide+xml"/>
  <Override PartName="/ppt/notesSlides/notesSlide110.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notesSlides/notesSlide72.xml" ContentType="application/vnd.openxmlformats-officedocument.presentationml.notesSlide+xml"/>
  <Override PartName="/ppt/notesSlides/notesSlide90.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s/slide79.xml" ContentType="application/vnd.openxmlformats-officedocument.presentationml.slide+xml"/>
  <Override PartName="/ppt/slides/slide109.xml" ContentType="application/vnd.openxmlformats-officedocument.presentationml.slide+xml"/>
  <Override PartName="/ppt/slides/slide127.xml" ContentType="application/vnd.openxmlformats-officedocument.presentationml.slide+xml"/>
  <Override PartName="/ppt/notesSlides/notesSlide10.xml" ContentType="application/vnd.openxmlformats-officedocument.presentationml.notesSlide+xml"/>
  <Override PartName="/ppt/notesSlides/notesSlide108.xml" ContentType="application/vnd.openxmlformats-officedocument.presentationml.notesSlide+xml"/>
  <Override PartName="/ppt/notesSlides/notesSlide119.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notesSlides/notesSlide99.xml" ContentType="application/vnd.openxmlformats-officedocument.presentationml.notesSlide+xml"/>
  <Override PartName="/ppt/notesSlides/notesSlide126.xml" ContentType="application/vnd.openxmlformats-officedocument.presentationml.notesSlide+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slides/slide123.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notesSlides/notesSlide88.xml" ContentType="application/vnd.openxmlformats-officedocument.presentationml.notesSlide+xml"/>
  <Override PartName="/ppt/notesSlides/notesSlide104.xml" ContentType="application/vnd.openxmlformats-officedocument.presentationml.notesSlide+xml"/>
  <Override PartName="/ppt/notesSlides/notesSlide115.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notesSlides/notesSlide77.xml" ContentType="application/vnd.openxmlformats-officedocument.presentationml.notesSlide+xml"/>
  <Override PartName="/ppt/notesSlides/notesSlide95.xml" ContentType="application/vnd.openxmlformats-officedocument.presentationml.notesSlide+xml"/>
  <Override PartName="/ppt/notesSlides/notesSlide122.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Override PartName="/ppt/notesSlides/notesSlide37.xml" ContentType="application/vnd.openxmlformats-officedocument.presentationml.notesSlide+xml"/>
  <Override PartName="/ppt/notesSlides/notesSlide55.xml" ContentType="application/vnd.openxmlformats-officedocument.presentationml.notesSlide+xml"/>
  <Override PartName="/ppt/notesSlides/notesSlide84.xml" ContentType="application/vnd.openxmlformats-officedocument.presentationml.notesSlide+xml"/>
  <Override PartName="/ppt/notesSlides/notesSlide100.xml" ContentType="application/vnd.openxmlformats-officedocument.presentationml.notesSlide+xml"/>
  <Override PartName="/ppt/notesSlides/notesSlide111.xml" ContentType="application/vnd.openxmlformats-officedocument.presentationml.notes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notesSlides/notesSlide73.xml" ContentType="application/vnd.openxmlformats-officedocument.presentationml.notesSlide+xml"/>
  <Override PartName="/ppt/notesSlides/notesSlide91.xml" ContentType="application/vnd.openxmlformats-officedocument.presentationml.notesSlide+xml"/>
  <Override PartName="/ppt/slides/slide20.xml" ContentType="application/vnd.openxmlformats-officedocument.presentationml.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80.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s/slide9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notesSlides/notesSlide109.xml" ContentType="application/vnd.openxmlformats-officedocument.presentationml.notesSlide+xml"/>
  <Override PartName="/ppt/notesSlides/notesSlide127.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s/slide87.xml" ContentType="application/vnd.openxmlformats-officedocument.presentationml.slide+xml"/>
  <Override PartName="/ppt/slides/slide106.xml" ContentType="application/vnd.openxmlformats-officedocument.presentationml.slide+xml"/>
  <Override PartName="/ppt/slides/slide124.xml" ContentType="application/vnd.openxmlformats-officedocument.presentationml.slide+xml"/>
  <Override PartName="/ppt/notesSlides/notesSlide89.xml" ContentType="application/vnd.openxmlformats-officedocument.presentationml.notesSlide+xml"/>
  <Override PartName="/ppt/notesSlides/notesSlide116.xml" ContentType="application/vnd.openxmlformats-officedocument.presentationml.notesSlide+xml"/>
  <Override PartName="/ppt/slides/slide29.xml" ContentType="application/vnd.openxmlformats-officedocument.presentationml.slide+xml"/>
  <Override PartName="/ppt/slides/slide76.xml" ContentType="application/vnd.openxmlformats-officedocument.presentationml.slide+xml"/>
  <Override PartName="/ppt/slides/slide113.xml" ContentType="application/vnd.openxmlformats-officedocument.presentationml.slide+xml"/>
  <Override PartName="/ppt/notesSlides/notesSlide78.xml" ContentType="application/vnd.openxmlformats-officedocument.presentationml.notesSlide+xml"/>
  <Override PartName="/ppt/notesSlides/notesSlide123.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notesSlides/notesSlide67.xml" ContentType="application/vnd.openxmlformats-officedocument.presentationml.notesSlide+xml"/>
  <Override PartName="/ppt/notesSlides/notesSlide112.xml" ContentType="application/vnd.openxmlformats-officedocument.presentationml.notesSlide+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notesSlides/notesSlide92.xml" ContentType="application/vnd.openxmlformats-officedocument.presentationml.notesSlide+xml"/>
  <Override PartName="/ppt/notesSlides/notesSlide101.xml" ContentType="application/vnd.openxmlformats-officedocument.presentationml.notesSlide+xml"/>
  <Override PartName="/ppt/slides/slide32.xml" ContentType="application/vnd.openxmlformats-officedocument.presentationml.slide+xml"/>
  <Override PartName="/ppt/notesSlides/notesSlide34.xml" ContentType="application/vnd.openxmlformats-officedocument.presentationml.notesSlide+xml"/>
  <Override PartName="/ppt/notesSlides/notesSlide81.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notesSlides/notesSlide23.xml" ContentType="application/vnd.openxmlformats-officedocument.presentationml.notesSlide+xml"/>
  <Override PartName="/ppt/notesSlides/notesSlide70.xml" ContentType="application/vnd.openxmlformats-officedocument.presentationml.notesSlide+xml"/>
  <Override PartName="/ppt/notesSlides/notesSlide12.xml" ContentType="application/vnd.openxmlformats-officedocument.presentationml.notes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notesSlides/notesSlide106.xml" ContentType="application/vnd.openxmlformats-officedocument.presentationml.notesSlide+xml"/>
  <Override PartName="/ppt/notesSlides/notesSlide117.xml" ContentType="application/vnd.openxmlformats-officedocument.presentationml.notesSlide+xml"/>
  <Override PartName="/ppt/slides/slide48.xml" ContentType="application/vnd.openxmlformats-officedocument.presentationml.slide+xml"/>
  <Override PartName="/ppt/slides/slide95.xml" ContentType="application/vnd.openxmlformats-officedocument.presentationml.slide+xml"/>
  <Override PartName="/ppt/notesSlides/notesSlide3.xml" ContentType="application/vnd.openxmlformats-officedocument.presentationml.notesSlide+xml"/>
  <Override PartName="/ppt/notesSlides/notesSlide97.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notesSlides/notesSlide39.xml" ContentType="application/vnd.openxmlformats-officedocument.presentationml.notesSlide+xml"/>
  <Override PartName="/ppt/notesSlides/notesSlide86.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notesSlides/notesSlide75.xml" ContentType="application/vnd.openxmlformats-officedocument.presentationml.notesSlide+xml"/>
  <Override PartName="/ppt/notesSlides/notesSlide120.xml" ContentType="application/vnd.openxmlformats-officedocument.presentationml.notesSlide+xml"/>
  <Override PartName="/ppt/slides/slide51.xml" ContentType="application/vnd.openxmlformats-officedocument.presentationml.slide+xml"/>
  <Override PartName="/ppt/notesSlides/notesSlide53.xml" ContentType="application/vnd.openxmlformats-officedocument.presentationml.notesSlide+xml"/>
  <Override PartName="/ppt/slides/slide40.xml" ContentType="application/vnd.openxmlformats-officedocument.presentationml.slide+xml"/>
  <Override PartName="/ppt/notesSlides/notesSlide42.xml" ContentType="application/vnd.openxmlformats-officedocument.presentationml.notesSlide+xml"/>
  <Default Extension="vml" ContentType="application/vnd.openxmlformats-officedocument.vmlDrawing"/>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slides/slide89.xml" ContentType="application/vnd.openxmlformats-officedocument.presentationml.slide+xml"/>
  <Override PartName="/ppt/slides/slide126.xml" ContentType="application/vnd.openxmlformats-officedocument.presentationml.slide+xml"/>
  <Override PartName="/ppt/slides/slide78.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12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9" r:id="rId1"/>
  </p:sldMasterIdLst>
  <p:notesMasterIdLst>
    <p:notesMasterId r:id="rId129"/>
  </p:notesMasterIdLst>
  <p:handoutMasterIdLst>
    <p:handoutMasterId r:id="rId130"/>
  </p:handoutMasterIdLst>
  <p:sldIdLst>
    <p:sldId id="451" r:id="rId2"/>
    <p:sldId id="684" r:id="rId3"/>
    <p:sldId id="685" r:id="rId4"/>
    <p:sldId id="686" r:id="rId5"/>
    <p:sldId id="687" r:id="rId6"/>
    <p:sldId id="688" r:id="rId7"/>
    <p:sldId id="689" r:id="rId8"/>
    <p:sldId id="690" r:id="rId9"/>
    <p:sldId id="691" r:id="rId10"/>
    <p:sldId id="692" r:id="rId11"/>
    <p:sldId id="666" r:id="rId12"/>
    <p:sldId id="667" r:id="rId13"/>
    <p:sldId id="668" r:id="rId14"/>
    <p:sldId id="669" r:id="rId15"/>
    <p:sldId id="670" r:id="rId16"/>
    <p:sldId id="671" r:id="rId17"/>
    <p:sldId id="672" r:id="rId18"/>
    <p:sldId id="673" r:id="rId19"/>
    <p:sldId id="674" r:id="rId20"/>
    <p:sldId id="675" r:id="rId21"/>
    <p:sldId id="676" r:id="rId22"/>
    <p:sldId id="677" r:id="rId23"/>
    <p:sldId id="678" r:id="rId24"/>
    <p:sldId id="679" r:id="rId25"/>
    <p:sldId id="680" r:id="rId26"/>
    <p:sldId id="681" r:id="rId27"/>
    <p:sldId id="682" r:id="rId28"/>
    <p:sldId id="683" r:id="rId29"/>
    <p:sldId id="600" r:id="rId30"/>
    <p:sldId id="601" r:id="rId31"/>
    <p:sldId id="602" r:id="rId32"/>
    <p:sldId id="603" r:id="rId33"/>
    <p:sldId id="604" r:id="rId34"/>
    <p:sldId id="605" r:id="rId35"/>
    <p:sldId id="606" r:id="rId36"/>
    <p:sldId id="607" r:id="rId37"/>
    <p:sldId id="608" r:id="rId38"/>
    <p:sldId id="609" r:id="rId39"/>
    <p:sldId id="610" r:id="rId40"/>
    <p:sldId id="611" r:id="rId41"/>
    <p:sldId id="612" r:id="rId42"/>
    <p:sldId id="452" r:id="rId43"/>
    <p:sldId id="453" r:id="rId44"/>
    <p:sldId id="454" r:id="rId45"/>
    <p:sldId id="455" r:id="rId46"/>
    <p:sldId id="456" r:id="rId47"/>
    <p:sldId id="457" r:id="rId48"/>
    <p:sldId id="458" r:id="rId49"/>
    <p:sldId id="459" r:id="rId50"/>
    <p:sldId id="460" r:id="rId51"/>
    <p:sldId id="461" r:id="rId52"/>
    <p:sldId id="462" r:id="rId53"/>
    <p:sldId id="463" r:id="rId54"/>
    <p:sldId id="464" r:id="rId55"/>
    <p:sldId id="465" r:id="rId56"/>
    <p:sldId id="466" r:id="rId57"/>
    <p:sldId id="467" r:id="rId58"/>
    <p:sldId id="468" r:id="rId59"/>
    <p:sldId id="469" r:id="rId60"/>
    <p:sldId id="470" r:id="rId61"/>
    <p:sldId id="471" r:id="rId62"/>
    <p:sldId id="472" r:id="rId63"/>
    <p:sldId id="473" r:id="rId64"/>
    <p:sldId id="474" r:id="rId65"/>
    <p:sldId id="475" r:id="rId66"/>
    <p:sldId id="476" r:id="rId67"/>
    <p:sldId id="477" r:id="rId68"/>
    <p:sldId id="478" r:id="rId69"/>
    <p:sldId id="479" r:id="rId70"/>
    <p:sldId id="480" r:id="rId71"/>
    <p:sldId id="481" r:id="rId72"/>
    <p:sldId id="482" r:id="rId73"/>
    <p:sldId id="483" r:id="rId74"/>
    <p:sldId id="484" r:id="rId75"/>
    <p:sldId id="485" r:id="rId76"/>
    <p:sldId id="486" r:id="rId77"/>
    <p:sldId id="487" r:id="rId78"/>
    <p:sldId id="488" r:id="rId79"/>
    <p:sldId id="489" r:id="rId80"/>
    <p:sldId id="490" r:id="rId81"/>
    <p:sldId id="491" r:id="rId82"/>
    <p:sldId id="492" r:id="rId83"/>
    <p:sldId id="494" r:id="rId84"/>
    <p:sldId id="495" r:id="rId85"/>
    <p:sldId id="496" r:id="rId86"/>
    <p:sldId id="497" r:id="rId87"/>
    <p:sldId id="498" r:id="rId88"/>
    <p:sldId id="499" r:id="rId89"/>
    <p:sldId id="500" r:id="rId90"/>
    <p:sldId id="501" r:id="rId91"/>
    <p:sldId id="502" r:id="rId92"/>
    <p:sldId id="503" r:id="rId93"/>
    <p:sldId id="504" r:id="rId94"/>
    <p:sldId id="505" r:id="rId95"/>
    <p:sldId id="506" r:id="rId96"/>
    <p:sldId id="507" r:id="rId97"/>
    <p:sldId id="508" r:id="rId98"/>
    <p:sldId id="509" r:id="rId99"/>
    <p:sldId id="510" r:id="rId100"/>
    <p:sldId id="511" r:id="rId101"/>
    <p:sldId id="512" r:id="rId102"/>
    <p:sldId id="513" r:id="rId103"/>
    <p:sldId id="514" r:id="rId104"/>
    <p:sldId id="515" r:id="rId105"/>
    <p:sldId id="516" r:id="rId106"/>
    <p:sldId id="517" r:id="rId107"/>
    <p:sldId id="518" r:id="rId108"/>
    <p:sldId id="519" r:id="rId109"/>
    <p:sldId id="520" r:id="rId110"/>
    <p:sldId id="521" r:id="rId111"/>
    <p:sldId id="522" r:id="rId112"/>
    <p:sldId id="523" r:id="rId113"/>
    <p:sldId id="524" r:id="rId114"/>
    <p:sldId id="525" r:id="rId115"/>
    <p:sldId id="526" r:id="rId116"/>
    <p:sldId id="527" r:id="rId117"/>
    <p:sldId id="528" r:id="rId118"/>
    <p:sldId id="529" r:id="rId119"/>
    <p:sldId id="530" r:id="rId120"/>
    <p:sldId id="531" r:id="rId121"/>
    <p:sldId id="532" r:id="rId122"/>
    <p:sldId id="533" r:id="rId123"/>
    <p:sldId id="534" r:id="rId124"/>
    <p:sldId id="535" r:id="rId125"/>
    <p:sldId id="536" r:id="rId126"/>
    <p:sldId id="537" r:id="rId127"/>
    <p:sldId id="538" r:id="rId128"/>
  </p:sldIdLst>
  <p:sldSz cx="9144000" cy="6858000" type="screen4x3"/>
  <p:notesSz cx="7077075" cy="9385300"/>
  <p:defaultTextStyle>
    <a:defPPr>
      <a:defRPr lang="en-US"/>
    </a:defPPr>
    <a:lvl1pPr algn="l" rtl="0" eaLnBrk="0" fontAlgn="base" hangingPunct="0">
      <a:spcBef>
        <a:spcPct val="0"/>
      </a:spcBef>
      <a:spcAft>
        <a:spcPct val="0"/>
      </a:spcAft>
      <a:defRPr sz="2400" kern="1200">
        <a:solidFill>
          <a:schemeClr val="tx1"/>
        </a:solidFill>
        <a:latin typeface="Times New Roman" pitchFamily="18"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pitchFamily="18"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pitchFamily="18"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pitchFamily="18"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pitchFamily="18" charset="0"/>
        <a:ea typeface="+mn-ea"/>
        <a:cs typeface="+mn-cs"/>
      </a:defRPr>
    </a:lvl5pPr>
    <a:lvl6pPr marL="2286000" algn="l" defTabSz="914400" rtl="0" eaLnBrk="1" latinLnBrk="0" hangingPunct="1">
      <a:defRPr sz="2400" kern="1200">
        <a:solidFill>
          <a:schemeClr val="tx1"/>
        </a:solidFill>
        <a:latin typeface="Times New Roman" pitchFamily="18" charset="0"/>
        <a:ea typeface="+mn-ea"/>
        <a:cs typeface="+mn-cs"/>
      </a:defRPr>
    </a:lvl6pPr>
    <a:lvl7pPr marL="2743200" algn="l" defTabSz="914400" rtl="0" eaLnBrk="1" latinLnBrk="0" hangingPunct="1">
      <a:defRPr sz="2400" kern="1200">
        <a:solidFill>
          <a:schemeClr val="tx1"/>
        </a:solidFill>
        <a:latin typeface="Times New Roman" pitchFamily="18" charset="0"/>
        <a:ea typeface="+mn-ea"/>
        <a:cs typeface="+mn-cs"/>
      </a:defRPr>
    </a:lvl7pPr>
    <a:lvl8pPr marL="3200400" algn="l" defTabSz="914400" rtl="0" eaLnBrk="1" latinLnBrk="0" hangingPunct="1">
      <a:defRPr sz="2400" kern="1200">
        <a:solidFill>
          <a:schemeClr val="tx1"/>
        </a:solidFill>
        <a:latin typeface="Times New Roman" pitchFamily="18" charset="0"/>
        <a:ea typeface="+mn-ea"/>
        <a:cs typeface="+mn-cs"/>
      </a:defRPr>
    </a:lvl8pPr>
    <a:lvl9pPr marL="3657600" algn="l" defTabSz="914400" rtl="0" eaLnBrk="1" latinLnBrk="0" hangingPunct="1">
      <a:defRPr sz="2400" kern="1200">
        <a:solidFill>
          <a:schemeClr val="tx1"/>
        </a:solidFill>
        <a:latin typeface="Times New Roman" pitchFamily="18"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74" y="-84"/>
      </p:cViewPr>
      <p:guideLst>
        <p:guide orient="horz" pos="2160"/>
        <p:guide pos="2880"/>
      </p:guideLst>
    </p:cSldViewPr>
  </p:slideViewPr>
  <p:notesTextViewPr>
    <p:cViewPr>
      <p:scale>
        <a:sx n="100" d="100"/>
        <a:sy n="100" d="100"/>
      </p:scale>
      <p:origin x="0" y="0"/>
    </p:cViewPr>
  </p:notesTextViewPr>
  <p:notesViewPr>
    <p:cSldViewPr>
      <p:cViewPr varScale="1">
        <p:scale>
          <a:sx n="38" d="100"/>
          <a:sy n="38" d="100"/>
        </p:scale>
        <p:origin x="-1458" y="-78"/>
      </p:cViewPr>
      <p:guideLst>
        <p:guide orient="horz" pos="2956"/>
        <p:guide pos="2230"/>
      </p:guideLst>
    </p:cSldViewPr>
  </p:notes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theme" Target="theme/theme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slide" Target="slides/slide117.xml"/><Relationship Id="rId126" Type="http://schemas.openxmlformats.org/officeDocument/2006/relationships/slide" Target="slides/slide125.xml"/><Relationship Id="rId13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slide" Target="slides/slide115.xml"/><Relationship Id="rId124" Type="http://schemas.openxmlformats.org/officeDocument/2006/relationships/slide" Target="slides/slide123.xml"/><Relationship Id="rId129"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3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slide" Target="slides/slide118.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30"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presProps" Target="presProps.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1" y="0"/>
            <a:ext cx="3067549" cy="468596"/>
          </a:xfrm>
          <a:prstGeom prst="rect">
            <a:avLst/>
          </a:prstGeom>
        </p:spPr>
        <p:txBody>
          <a:bodyPr vert="horz" lIns="91440" tIns="45720" rIns="91440" bIns="45720" rtlCol="0"/>
          <a:lstStyle>
            <a:lvl1pPr algn="l">
              <a:defRPr sz="1200"/>
            </a:lvl1pPr>
          </a:lstStyle>
          <a:p>
            <a:endParaRPr lang="pt-PT"/>
          </a:p>
        </p:txBody>
      </p:sp>
      <p:sp>
        <p:nvSpPr>
          <p:cNvPr id="3" name="Marcador de Posição da Data 2"/>
          <p:cNvSpPr>
            <a:spLocks noGrp="1"/>
          </p:cNvSpPr>
          <p:nvPr>
            <p:ph type="dt" sz="quarter" idx="1"/>
          </p:nvPr>
        </p:nvSpPr>
        <p:spPr>
          <a:xfrm>
            <a:off x="4007894" y="0"/>
            <a:ext cx="3067548" cy="468596"/>
          </a:xfrm>
          <a:prstGeom prst="rect">
            <a:avLst/>
          </a:prstGeom>
        </p:spPr>
        <p:txBody>
          <a:bodyPr vert="horz" lIns="91440" tIns="45720" rIns="91440" bIns="45720" rtlCol="0"/>
          <a:lstStyle>
            <a:lvl1pPr algn="r">
              <a:defRPr sz="1200"/>
            </a:lvl1pPr>
          </a:lstStyle>
          <a:p>
            <a:fld id="{A02A057A-BAAD-4AF9-875B-0D15EEE08F9E}" type="datetimeFigureOut">
              <a:rPr lang="pt-PT" smtClean="0"/>
              <a:pPr/>
              <a:t>14-01-2013</a:t>
            </a:fld>
            <a:endParaRPr lang="pt-PT"/>
          </a:p>
        </p:txBody>
      </p:sp>
      <p:sp>
        <p:nvSpPr>
          <p:cNvPr id="4" name="Marcador de Posição do Rodapé 3"/>
          <p:cNvSpPr>
            <a:spLocks noGrp="1"/>
          </p:cNvSpPr>
          <p:nvPr>
            <p:ph type="ftr" sz="quarter" idx="2"/>
          </p:nvPr>
        </p:nvSpPr>
        <p:spPr>
          <a:xfrm>
            <a:off x="1" y="8913729"/>
            <a:ext cx="3067549" cy="470083"/>
          </a:xfrm>
          <a:prstGeom prst="rect">
            <a:avLst/>
          </a:prstGeom>
        </p:spPr>
        <p:txBody>
          <a:bodyPr vert="horz" lIns="91440" tIns="45720" rIns="91440" bIns="45720" rtlCol="0" anchor="b"/>
          <a:lstStyle>
            <a:lvl1pPr algn="l">
              <a:defRPr sz="1200"/>
            </a:lvl1pPr>
          </a:lstStyle>
          <a:p>
            <a:endParaRPr lang="pt-PT"/>
          </a:p>
        </p:txBody>
      </p:sp>
      <p:sp>
        <p:nvSpPr>
          <p:cNvPr id="5" name="Marcador de Posição do Número do Diapositivo 4"/>
          <p:cNvSpPr>
            <a:spLocks noGrp="1"/>
          </p:cNvSpPr>
          <p:nvPr>
            <p:ph type="sldNum" sz="quarter" idx="3"/>
          </p:nvPr>
        </p:nvSpPr>
        <p:spPr>
          <a:xfrm>
            <a:off x="4007894" y="8913729"/>
            <a:ext cx="3067548" cy="470083"/>
          </a:xfrm>
          <a:prstGeom prst="rect">
            <a:avLst/>
          </a:prstGeom>
        </p:spPr>
        <p:txBody>
          <a:bodyPr vert="horz" lIns="91440" tIns="45720" rIns="91440" bIns="45720" rtlCol="0" anchor="b"/>
          <a:lstStyle>
            <a:lvl1pPr algn="r">
              <a:defRPr sz="1200"/>
            </a:lvl1pPr>
          </a:lstStyle>
          <a:p>
            <a:fld id="{9C623176-234D-4B07-9C4E-6D02DA4E99F5}" type="slidenum">
              <a:rPr lang="pt-PT" smtClean="0"/>
              <a:pPr/>
              <a:t>‹nº›</a:t>
            </a:fld>
            <a:endParaRPr lang="pt-PT"/>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Posição do Cabeçalho 1"/>
          <p:cNvSpPr>
            <a:spLocks noGrp="1"/>
          </p:cNvSpPr>
          <p:nvPr>
            <p:ph type="hdr" sz="quarter"/>
          </p:nvPr>
        </p:nvSpPr>
        <p:spPr>
          <a:xfrm>
            <a:off x="0" y="1"/>
            <a:ext cx="3066733" cy="469265"/>
          </a:xfrm>
          <a:prstGeom prst="rect">
            <a:avLst/>
          </a:prstGeom>
        </p:spPr>
        <p:txBody>
          <a:bodyPr vert="horz" lIns="96551" tIns="48276" rIns="96551" bIns="48276" rtlCol="0"/>
          <a:lstStyle>
            <a:lvl1pPr algn="l">
              <a:defRPr sz="1300"/>
            </a:lvl1pPr>
          </a:lstStyle>
          <a:p>
            <a:endParaRPr lang="pt-PT"/>
          </a:p>
        </p:txBody>
      </p:sp>
      <p:sp>
        <p:nvSpPr>
          <p:cNvPr id="3" name="Marcador de Posição da Data 2"/>
          <p:cNvSpPr>
            <a:spLocks noGrp="1"/>
          </p:cNvSpPr>
          <p:nvPr>
            <p:ph type="dt" idx="1"/>
          </p:nvPr>
        </p:nvSpPr>
        <p:spPr>
          <a:xfrm>
            <a:off x="4008706" y="1"/>
            <a:ext cx="3066733" cy="469265"/>
          </a:xfrm>
          <a:prstGeom prst="rect">
            <a:avLst/>
          </a:prstGeom>
        </p:spPr>
        <p:txBody>
          <a:bodyPr vert="horz" lIns="96551" tIns="48276" rIns="96551" bIns="48276" rtlCol="0"/>
          <a:lstStyle>
            <a:lvl1pPr algn="r">
              <a:defRPr sz="1300"/>
            </a:lvl1pPr>
          </a:lstStyle>
          <a:p>
            <a:fld id="{0477979B-F734-4457-B1A3-B90154DE00C6}" type="datetimeFigureOut">
              <a:rPr lang="pt-PT" smtClean="0"/>
              <a:pPr/>
              <a:t>14-01-2013</a:t>
            </a:fld>
            <a:endParaRPr lang="pt-PT"/>
          </a:p>
        </p:txBody>
      </p:sp>
      <p:sp>
        <p:nvSpPr>
          <p:cNvPr id="4" name="Marcador de Posição da Imagem do Diapositivo 3"/>
          <p:cNvSpPr>
            <a:spLocks noGrp="1" noRot="1" noChangeAspect="1"/>
          </p:cNvSpPr>
          <p:nvPr>
            <p:ph type="sldImg" idx="2"/>
          </p:nvPr>
        </p:nvSpPr>
        <p:spPr>
          <a:xfrm>
            <a:off x="1192213" y="703263"/>
            <a:ext cx="4694237" cy="3519487"/>
          </a:xfrm>
          <a:prstGeom prst="rect">
            <a:avLst/>
          </a:prstGeom>
          <a:noFill/>
          <a:ln w="12700">
            <a:solidFill>
              <a:prstClr val="black"/>
            </a:solidFill>
          </a:ln>
        </p:spPr>
        <p:txBody>
          <a:bodyPr vert="horz" lIns="96551" tIns="48276" rIns="96551" bIns="48276" rtlCol="0" anchor="ctr"/>
          <a:lstStyle/>
          <a:p>
            <a:endParaRPr lang="pt-PT"/>
          </a:p>
        </p:txBody>
      </p:sp>
      <p:sp>
        <p:nvSpPr>
          <p:cNvPr id="5" name="Marcador de Posição de Notas 4"/>
          <p:cNvSpPr>
            <a:spLocks noGrp="1"/>
          </p:cNvSpPr>
          <p:nvPr>
            <p:ph type="body" sz="quarter" idx="3"/>
          </p:nvPr>
        </p:nvSpPr>
        <p:spPr>
          <a:xfrm>
            <a:off x="707708" y="4458018"/>
            <a:ext cx="5661660" cy="4223385"/>
          </a:xfrm>
          <a:prstGeom prst="rect">
            <a:avLst/>
          </a:prstGeom>
        </p:spPr>
        <p:txBody>
          <a:bodyPr vert="horz" lIns="96551" tIns="48276" rIns="96551" bIns="48276" rtlCol="0">
            <a:normAutofit/>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6" name="Marcador de Posição do Rodapé 5"/>
          <p:cNvSpPr>
            <a:spLocks noGrp="1"/>
          </p:cNvSpPr>
          <p:nvPr>
            <p:ph type="ftr" sz="quarter" idx="4"/>
          </p:nvPr>
        </p:nvSpPr>
        <p:spPr>
          <a:xfrm>
            <a:off x="0" y="8914407"/>
            <a:ext cx="3066733" cy="469265"/>
          </a:xfrm>
          <a:prstGeom prst="rect">
            <a:avLst/>
          </a:prstGeom>
        </p:spPr>
        <p:txBody>
          <a:bodyPr vert="horz" lIns="96551" tIns="48276" rIns="96551" bIns="48276" rtlCol="0" anchor="b"/>
          <a:lstStyle>
            <a:lvl1pPr algn="l">
              <a:defRPr sz="1300"/>
            </a:lvl1pPr>
          </a:lstStyle>
          <a:p>
            <a:endParaRPr lang="pt-PT"/>
          </a:p>
        </p:txBody>
      </p:sp>
      <p:sp>
        <p:nvSpPr>
          <p:cNvPr id="7" name="Marcador de Posição do Número do Diapositivo 6"/>
          <p:cNvSpPr>
            <a:spLocks noGrp="1"/>
          </p:cNvSpPr>
          <p:nvPr>
            <p:ph type="sldNum" sz="quarter" idx="5"/>
          </p:nvPr>
        </p:nvSpPr>
        <p:spPr>
          <a:xfrm>
            <a:off x="4008706" y="8914407"/>
            <a:ext cx="3066733" cy="469265"/>
          </a:xfrm>
          <a:prstGeom prst="rect">
            <a:avLst/>
          </a:prstGeom>
        </p:spPr>
        <p:txBody>
          <a:bodyPr vert="horz" lIns="96551" tIns="48276" rIns="96551" bIns="48276" rtlCol="0" anchor="b"/>
          <a:lstStyle>
            <a:lvl1pPr algn="r">
              <a:defRPr sz="1300"/>
            </a:lvl1pPr>
          </a:lstStyle>
          <a:p>
            <a:fld id="{32408D03-8061-4778-B38E-5545DF4517B5}" type="slidenum">
              <a:rPr lang="pt-PT" smtClean="0"/>
              <a:pPr/>
              <a:t>‹nº›</a:t>
            </a:fld>
            <a:endParaRPr lang="pt-PT"/>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93.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97.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98.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99.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100.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101.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102.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103.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104.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105.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106.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107.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108.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109.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110.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_rels/notesSlide111.xml.rels><?xml version="1.0" encoding="UTF-8" standalone="yes"?>
<Relationships xmlns="http://schemas.openxmlformats.org/package/2006/relationships"><Relationship Id="rId2" Type="http://schemas.openxmlformats.org/officeDocument/2006/relationships/slide" Target="../slides/slide111.xml"/><Relationship Id="rId1" Type="http://schemas.openxmlformats.org/officeDocument/2006/relationships/notesMaster" Target="../notesMasters/notesMaster1.xml"/></Relationships>
</file>

<file path=ppt/notesSlides/_rels/notesSlide112.xml.rels><?xml version="1.0" encoding="UTF-8" standalone="yes"?>
<Relationships xmlns="http://schemas.openxmlformats.org/package/2006/relationships"><Relationship Id="rId2" Type="http://schemas.openxmlformats.org/officeDocument/2006/relationships/slide" Target="../slides/slide112.xml"/><Relationship Id="rId1" Type="http://schemas.openxmlformats.org/officeDocument/2006/relationships/notesMaster" Target="../notesMasters/notesMaster1.xml"/></Relationships>
</file>

<file path=ppt/notesSlides/_rels/notesSlide113.xml.rels><?xml version="1.0" encoding="UTF-8" standalone="yes"?>
<Relationships xmlns="http://schemas.openxmlformats.org/package/2006/relationships"><Relationship Id="rId2" Type="http://schemas.openxmlformats.org/officeDocument/2006/relationships/slide" Target="../slides/slide113.xml"/><Relationship Id="rId1" Type="http://schemas.openxmlformats.org/officeDocument/2006/relationships/notesMaster" Target="../notesMasters/notesMaster1.xml"/></Relationships>
</file>

<file path=ppt/notesSlides/_rels/notesSlide114.xml.rels><?xml version="1.0" encoding="UTF-8" standalone="yes"?>
<Relationships xmlns="http://schemas.openxmlformats.org/package/2006/relationships"><Relationship Id="rId2" Type="http://schemas.openxmlformats.org/officeDocument/2006/relationships/slide" Target="../slides/slide114.xml"/><Relationship Id="rId1" Type="http://schemas.openxmlformats.org/officeDocument/2006/relationships/notesMaster" Target="../notesMasters/notesMaster1.xml"/></Relationships>
</file>

<file path=ppt/notesSlides/_rels/notesSlide115.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_rels/notesSlide116.xml.rels><?xml version="1.0" encoding="UTF-8" standalone="yes"?>
<Relationships xmlns="http://schemas.openxmlformats.org/package/2006/relationships"><Relationship Id="rId2" Type="http://schemas.openxmlformats.org/officeDocument/2006/relationships/slide" Target="../slides/slide116.xml"/><Relationship Id="rId1" Type="http://schemas.openxmlformats.org/officeDocument/2006/relationships/notesMaster" Target="../notesMasters/notesMaster1.xml"/></Relationships>
</file>

<file path=ppt/notesSlides/_rels/notesSlide117.xml.rels><?xml version="1.0" encoding="UTF-8" standalone="yes"?>
<Relationships xmlns="http://schemas.openxmlformats.org/package/2006/relationships"><Relationship Id="rId2" Type="http://schemas.openxmlformats.org/officeDocument/2006/relationships/slide" Target="../slides/slide117.xml"/><Relationship Id="rId1" Type="http://schemas.openxmlformats.org/officeDocument/2006/relationships/notesMaster" Target="../notesMasters/notesMaster1.xml"/></Relationships>
</file>

<file path=ppt/notesSlides/_rels/notesSlide118.xml.rels><?xml version="1.0" encoding="UTF-8" standalone="yes"?>
<Relationships xmlns="http://schemas.openxmlformats.org/package/2006/relationships"><Relationship Id="rId2" Type="http://schemas.openxmlformats.org/officeDocument/2006/relationships/slide" Target="../slides/slide118.xml"/><Relationship Id="rId1" Type="http://schemas.openxmlformats.org/officeDocument/2006/relationships/notesMaster" Target="../notesMasters/notesMaster1.xml"/></Relationships>
</file>

<file path=ppt/notesSlides/_rels/notesSlide119.xml.rels><?xml version="1.0" encoding="UTF-8" standalone="yes"?>
<Relationships xmlns="http://schemas.openxmlformats.org/package/2006/relationships"><Relationship Id="rId2" Type="http://schemas.openxmlformats.org/officeDocument/2006/relationships/slide" Target="../slides/slide119.xml"/><Relationship Id="rId1" Type="http://schemas.openxmlformats.org/officeDocument/2006/relationships/notesMaster" Target="../notesMasters/notesMaster1.xml"/></Relationships>
</file>

<file path=ppt/notesSlides/_rels/notesSlide120.xml.rels><?xml version="1.0" encoding="UTF-8" standalone="yes"?>
<Relationships xmlns="http://schemas.openxmlformats.org/package/2006/relationships"><Relationship Id="rId2" Type="http://schemas.openxmlformats.org/officeDocument/2006/relationships/slide" Target="../slides/slide120.xml"/><Relationship Id="rId1" Type="http://schemas.openxmlformats.org/officeDocument/2006/relationships/notesMaster" Target="../notesMasters/notesMaster1.xml"/></Relationships>
</file>

<file path=ppt/notesSlides/_rels/notesSlide121.xml.rels><?xml version="1.0" encoding="UTF-8" standalone="yes"?>
<Relationships xmlns="http://schemas.openxmlformats.org/package/2006/relationships"><Relationship Id="rId2" Type="http://schemas.openxmlformats.org/officeDocument/2006/relationships/slide" Target="../slides/slide121.xml"/><Relationship Id="rId1" Type="http://schemas.openxmlformats.org/officeDocument/2006/relationships/notesMaster" Target="../notesMasters/notesMaster1.xml"/></Relationships>
</file>

<file path=ppt/notesSlides/_rels/notesSlide122.xml.rels><?xml version="1.0" encoding="UTF-8" standalone="yes"?>
<Relationships xmlns="http://schemas.openxmlformats.org/package/2006/relationships"><Relationship Id="rId2" Type="http://schemas.openxmlformats.org/officeDocument/2006/relationships/slide" Target="../slides/slide122.xml"/><Relationship Id="rId1" Type="http://schemas.openxmlformats.org/officeDocument/2006/relationships/notesMaster" Target="../notesMasters/notesMaster1.xml"/></Relationships>
</file>

<file path=ppt/notesSlides/_rels/notesSlide123.xml.rels><?xml version="1.0" encoding="UTF-8" standalone="yes"?>
<Relationships xmlns="http://schemas.openxmlformats.org/package/2006/relationships"><Relationship Id="rId2" Type="http://schemas.openxmlformats.org/officeDocument/2006/relationships/slide" Target="../slides/slide123.xml"/><Relationship Id="rId1" Type="http://schemas.openxmlformats.org/officeDocument/2006/relationships/notesMaster" Target="../notesMasters/notesMaster1.xml"/></Relationships>
</file>

<file path=ppt/notesSlides/_rels/notesSlide124.xml.rels><?xml version="1.0" encoding="UTF-8" standalone="yes"?>
<Relationships xmlns="http://schemas.openxmlformats.org/package/2006/relationships"><Relationship Id="rId2" Type="http://schemas.openxmlformats.org/officeDocument/2006/relationships/slide" Target="../slides/slide124.xml"/><Relationship Id="rId1" Type="http://schemas.openxmlformats.org/officeDocument/2006/relationships/notesMaster" Target="../notesMasters/notesMaster1.xml"/></Relationships>
</file>

<file path=ppt/notesSlides/_rels/notesSlide125.xml.rels><?xml version="1.0" encoding="UTF-8" standalone="yes"?>
<Relationships xmlns="http://schemas.openxmlformats.org/package/2006/relationships"><Relationship Id="rId2" Type="http://schemas.openxmlformats.org/officeDocument/2006/relationships/slide" Target="../slides/slide125.xml"/><Relationship Id="rId1" Type="http://schemas.openxmlformats.org/officeDocument/2006/relationships/notesMaster" Target="../notesMasters/notesMaster1.xml"/></Relationships>
</file>

<file path=ppt/notesSlides/_rels/notesSlide126.xml.rels><?xml version="1.0" encoding="UTF-8" standalone="yes"?>
<Relationships xmlns="http://schemas.openxmlformats.org/package/2006/relationships"><Relationship Id="rId2" Type="http://schemas.openxmlformats.org/officeDocument/2006/relationships/slide" Target="../slides/slide126.xml"/><Relationship Id="rId1" Type="http://schemas.openxmlformats.org/officeDocument/2006/relationships/notesMaster" Target="../notesMasters/notesMaster1.xml"/></Relationships>
</file>

<file path=ppt/notesSlides/_rels/notesSlide127.xml.rels><?xml version="1.0" encoding="UTF-8" standalone="yes"?>
<Relationships xmlns="http://schemas.openxmlformats.org/package/2006/relationships"><Relationship Id="rId2" Type="http://schemas.openxmlformats.org/officeDocument/2006/relationships/slide" Target="../slides/slide1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Marcador de Posição da Imagem do Diapositivo 1"/>
          <p:cNvSpPr>
            <a:spLocks noGrp="1" noRot="1" noChangeAspect="1" noTextEdit="1"/>
          </p:cNvSpPr>
          <p:nvPr>
            <p:ph type="sldImg"/>
          </p:nvPr>
        </p:nvSpPr>
        <p:spPr>
          <a:ln/>
        </p:spPr>
      </p:sp>
      <p:sp>
        <p:nvSpPr>
          <p:cNvPr id="71683" name="Marcador de Posição de Notas 2"/>
          <p:cNvSpPr>
            <a:spLocks noGrp="1"/>
          </p:cNvSpPr>
          <p:nvPr>
            <p:ph type="body" idx="1"/>
          </p:nvPr>
        </p:nvSpPr>
        <p:spPr>
          <a:noFill/>
          <a:ln/>
        </p:spPr>
        <p:txBody>
          <a:bodyPr/>
          <a:lstStyle/>
          <a:p>
            <a:endParaRPr lang="pt-PT" dirty="0" smtClean="0"/>
          </a:p>
        </p:txBody>
      </p:sp>
      <p:sp>
        <p:nvSpPr>
          <p:cNvPr id="71684" name="Marcador de Posição do Número do Diapositivo 3"/>
          <p:cNvSpPr>
            <a:spLocks noGrp="1"/>
          </p:cNvSpPr>
          <p:nvPr>
            <p:ph type="sldNum" sz="quarter" idx="5"/>
          </p:nvPr>
        </p:nvSpPr>
        <p:spPr>
          <a:noFill/>
        </p:spPr>
        <p:txBody>
          <a:bodyPr/>
          <a:lstStyle/>
          <a:p>
            <a:fld id="{33FA0F61-2952-4916-A58B-2873AEDE9B21}" type="slidenum">
              <a:rPr lang="pt-PT" smtClean="0"/>
              <a:pPr/>
              <a:t>1</a:t>
            </a:fld>
            <a:endParaRPr lang="pt-PT"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3</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4</a:t>
            </a:fld>
            <a:endParaRPr lang="pt-PT" sz="13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5</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6</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7</a:t>
            </a:fld>
            <a:endParaRPr lang="pt-PT" sz="130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8</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9</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10</a:t>
            </a:fld>
            <a:endParaRPr lang="pt-PT" sz="13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11</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12</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13</a:t>
            </a:fld>
            <a:endParaRPr lang="pt-PT" sz="13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14</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15</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16</a:t>
            </a:fld>
            <a:endParaRPr lang="pt-PT" sz="13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17</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18</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19</a:t>
            </a:fld>
            <a:endParaRPr lang="pt-PT" sz="130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20</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21</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22</a:t>
            </a:fld>
            <a:endParaRPr lang="pt-PT" sz="130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23</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24</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25</a:t>
            </a:fld>
            <a:endParaRPr lang="pt-PT" sz="130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7A19D81-496C-491D-AF03-90F1E26EB416}" type="slidenum">
              <a:rPr lang="pt-PT" sz="1300"/>
              <a:pPr/>
              <a:t>26</a:t>
            </a:fld>
            <a:endParaRPr lang="pt-PT" sz="1300"/>
          </a:p>
        </p:txBody>
      </p:sp>
      <p:sp>
        <p:nvSpPr>
          <p:cNvPr id="64515" name="Rectangle 2"/>
          <p:cNvSpPr>
            <a:spLocks noGrp="1" noRot="1" noChangeAspect="1" noChangeArrowheads="1" noTextEdit="1"/>
          </p:cNvSpPr>
          <p:nvPr>
            <p:ph type="sldImg"/>
          </p:nvPr>
        </p:nvSpPr>
        <p:spPr>
          <a:ln/>
        </p:spPr>
      </p:sp>
      <p:sp>
        <p:nvSpPr>
          <p:cNvPr id="64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82DFEF-1913-45AD-BFCF-7CA882DC2B38}" type="slidenum">
              <a:rPr lang="pt-PT" sz="1300"/>
              <a:pPr/>
              <a:t>27</a:t>
            </a:fld>
            <a:endParaRPr lang="pt-PT" sz="1300"/>
          </a:p>
        </p:txBody>
      </p:sp>
      <p:sp>
        <p:nvSpPr>
          <p:cNvPr id="65539" name="Rectangle 2"/>
          <p:cNvSpPr>
            <a:spLocks noGrp="1" noRot="1" noChangeAspect="1" noChangeArrowheads="1" noTextEdit="1"/>
          </p:cNvSpPr>
          <p:nvPr>
            <p:ph type="sldImg"/>
          </p:nvPr>
        </p:nvSpPr>
        <p:spPr>
          <a:ln/>
        </p:spPr>
      </p:sp>
      <p:sp>
        <p:nvSpPr>
          <p:cNvPr id="65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Imagem do Diapositivo 1"/>
          <p:cNvSpPr>
            <a:spLocks noGrp="1" noRot="1" noChangeAspect="1" noTextEdit="1"/>
          </p:cNvSpPr>
          <p:nvPr>
            <p:ph type="sldImg"/>
          </p:nvPr>
        </p:nvSpPr>
        <p:spPr>
          <a:ln/>
        </p:spPr>
      </p:sp>
      <p:sp>
        <p:nvSpPr>
          <p:cNvPr id="66563" name="Marcador de Posição de Notas 2"/>
          <p:cNvSpPr>
            <a:spLocks noGrp="1"/>
          </p:cNvSpPr>
          <p:nvPr>
            <p:ph type="body" idx="1"/>
          </p:nvPr>
        </p:nvSpPr>
        <p:spPr>
          <a:noFill/>
          <a:ln/>
        </p:spPr>
        <p:txBody>
          <a:bodyPr/>
          <a:lstStyle/>
          <a:p>
            <a:pPr eaLnBrk="1" hangingPunct="1"/>
            <a:endParaRPr lang="pt-PT" smtClean="0"/>
          </a:p>
        </p:txBody>
      </p:sp>
      <p:sp>
        <p:nvSpPr>
          <p:cNvPr id="66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6E08ACC-A909-4D2D-9095-E44124B76802}" type="slidenum">
              <a:rPr lang="pt-PT" sz="1300"/>
              <a:pPr/>
              <a:t>28</a:t>
            </a:fld>
            <a:endParaRPr lang="pt-PT" sz="130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B2BCB497-7522-45AB-8D00-D645BCBF8F12}" type="slidenum">
              <a:rPr lang="pt-PT" sz="1300"/>
              <a:pPr/>
              <a:t>29</a:t>
            </a:fld>
            <a:endParaRPr lang="pt-PT" sz="1300"/>
          </a:p>
        </p:txBody>
      </p:sp>
      <p:sp>
        <p:nvSpPr>
          <p:cNvPr id="58371" name="Rectangle 2"/>
          <p:cNvSpPr>
            <a:spLocks noGrp="1" noRot="1" noChangeAspect="1" noChangeArrowheads="1" noTextEdit="1"/>
          </p:cNvSpPr>
          <p:nvPr>
            <p:ph type="sldImg"/>
          </p:nvPr>
        </p:nvSpPr>
        <p:spPr>
          <a:ln/>
        </p:spPr>
      </p:sp>
      <p:sp>
        <p:nvSpPr>
          <p:cNvPr id="5837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D7F022FF-1912-418F-94DF-34EBB4801968}" type="slidenum">
              <a:rPr lang="pt-PT" sz="1300"/>
              <a:pPr/>
              <a:t>30</a:t>
            </a:fld>
            <a:endParaRPr lang="pt-PT" sz="1300"/>
          </a:p>
        </p:txBody>
      </p:sp>
      <p:sp>
        <p:nvSpPr>
          <p:cNvPr id="59395" name="Rectangle 2"/>
          <p:cNvSpPr>
            <a:spLocks noGrp="1" noRot="1" noChangeAspect="1" noChangeArrowheads="1" noTextEdit="1"/>
          </p:cNvSpPr>
          <p:nvPr>
            <p:ph type="sldImg"/>
          </p:nvPr>
        </p:nvSpPr>
        <p:spPr>
          <a:ln/>
        </p:spPr>
      </p:sp>
      <p:sp>
        <p:nvSpPr>
          <p:cNvPr id="5939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Marcador de Posição da Imagem do Diapositivo 1"/>
          <p:cNvSpPr>
            <a:spLocks noGrp="1" noRot="1" noChangeAspect="1" noTextEdit="1"/>
          </p:cNvSpPr>
          <p:nvPr>
            <p:ph type="sldImg"/>
          </p:nvPr>
        </p:nvSpPr>
        <p:spPr>
          <a:ln/>
        </p:spPr>
      </p:sp>
      <p:sp>
        <p:nvSpPr>
          <p:cNvPr id="60419" name="Marcador de Posição de Notas 2"/>
          <p:cNvSpPr>
            <a:spLocks noGrp="1"/>
          </p:cNvSpPr>
          <p:nvPr>
            <p:ph type="body" idx="1"/>
          </p:nvPr>
        </p:nvSpPr>
        <p:spPr>
          <a:noFill/>
          <a:ln/>
        </p:spPr>
        <p:txBody>
          <a:bodyPr/>
          <a:lstStyle/>
          <a:p>
            <a:pPr eaLnBrk="1" hangingPunct="1"/>
            <a:endParaRPr lang="pt-PT" smtClean="0"/>
          </a:p>
        </p:txBody>
      </p:sp>
      <p:sp>
        <p:nvSpPr>
          <p:cNvPr id="60420"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BAC02F2-CB66-477B-BF8C-452EFEC4EE6D}" type="slidenum">
              <a:rPr lang="pt-PT" sz="1300"/>
              <a:pPr/>
              <a:t>31</a:t>
            </a:fld>
            <a:endParaRPr lang="pt-PT" sz="130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68FA7DC2-8C70-4705-A014-8E49D7DCD1DE}" type="slidenum">
              <a:rPr lang="pt-PT" sz="1300"/>
              <a:pPr/>
              <a:t>32</a:t>
            </a:fld>
            <a:endParaRPr lang="pt-PT" sz="1300"/>
          </a:p>
        </p:txBody>
      </p:sp>
      <p:sp>
        <p:nvSpPr>
          <p:cNvPr id="67587" name="Rectangle 2"/>
          <p:cNvSpPr>
            <a:spLocks noGrp="1" noRot="1" noChangeAspect="1" noChangeArrowheads="1" noTextEdit="1"/>
          </p:cNvSpPr>
          <p:nvPr>
            <p:ph type="sldImg"/>
          </p:nvPr>
        </p:nvSpPr>
        <p:spPr>
          <a:ln/>
        </p:spPr>
      </p:sp>
      <p:sp>
        <p:nvSpPr>
          <p:cNvPr id="6758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8D05E9F-6C7E-4FF7-9F2D-D01EE7F1E6E8}" type="slidenum">
              <a:rPr lang="pt-PT" sz="1300"/>
              <a:pPr/>
              <a:t>33</a:t>
            </a:fld>
            <a:endParaRPr lang="pt-PT" sz="130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378EBBF2-A53D-4B1C-BC76-6307A05BBB97}" type="slidenum">
              <a:rPr lang="pt-PT" sz="1300"/>
              <a:pPr/>
              <a:t>34</a:t>
            </a:fld>
            <a:endParaRPr lang="pt-PT" sz="130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Marcador de Posição da Imagem do Diapositivo 1"/>
          <p:cNvSpPr>
            <a:spLocks noGrp="1" noRot="1" noChangeAspect="1" noTextEdit="1"/>
          </p:cNvSpPr>
          <p:nvPr>
            <p:ph type="sldImg"/>
          </p:nvPr>
        </p:nvSpPr>
        <p:spPr>
          <a:ln/>
        </p:spPr>
      </p:sp>
      <p:sp>
        <p:nvSpPr>
          <p:cNvPr id="70659" name="Marcador de Posição de Notas 2"/>
          <p:cNvSpPr>
            <a:spLocks noGrp="1"/>
          </p:cNvSpPr>
          <p:nvPr>
            <p:ph type="body" idx="1"/>
          </p:nvPr>
        </p:nvSpPr>
        <p:spPr>
          <a:noFill/>
          <a:ln/>
        </p:spPr>
        <p:txBody>
          <a:bodyPr/>
          <a:lstStyle/>
          <a:p>
            <a:pPr eaLnBrk="1" hangingPunct="1"/>
            <a:endParaRPr lang="pt-PT" smtClean="0"/>
          </a:p>
        </p:txBody>
      </p:sp>
      <p:sp>
        <p:nvSpPr>
          <p:cNvPr id="70660"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48EF9BC-00BB-42BE-AED6-C9022FF56B86}" type="slidenum">
              <a:rPr lang="pt-PT" sz="1300"/>
              <a:pPr/>
              <a:t>35</a:t>
            </a:fld>
            <a:endParaRPr lang="pt-PT" sz="130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673B9859-154F-4455-87D3-A2710936CC6B}" type="slidenum">
              <a:rPr lang="pt-PT" sz="1300"/>
              <a:pPr/>
              <a:t>36</a:t>
            </a:fld>
            <a:endParaRPr lang="pt-PT" sz="1300"/>
          </a:p>
        </p:txBody>
      </p:sp>
      <p:sp>
        <p:nvSpPr>
          <p:cNvPr id="90115" name="Rectangle 2"/>
          <p:cNvSpPr>
            <a:spLocks noGrp="1" noRot="1" noChangeAspect="1" noChangeArrowheads="1" noTextEdit="1"/>
          </p:cNvSpPr>
          <p:nvPr>
            <p:ph type="sldImg"/>
          </p:nvPr>
        </p:nvSpPr>
        <p:spPr>
          <a:ln/>
        </p:spPr>
      </p:sp>
      <p:sp>
        <p:nvSpPr>
          <p:cNvPr id="901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863884DD-16CE-4984-9287-A0A9183E598A}" type="slidenum">
              <a:rPr lang="pt-PT" sz="1300"/>
              <a:pPr/>
              <a:t>37</a:t>
            </a:fld>
            <a:endParaRPr lang="pt-PT" sz="130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Marcador de Posição da Imagem do Diapositivo 1"/>
          <p:cNvSpPr>
            <a:spLocks noGrp="1" noRot="1" noChangeAspect="1" noTextEdit="1"/>
          </p:cNvSpPr>
          <p:nvPr>
            <p:ph type="sldImg"/>
          </p:nvPr>
        </p:nvSpPr>
        <p:spPr>
          <a:ln/>
        </p:spPr>
      </p:sp>
      <p:sp>
        <p:nvSpPr>
          <p:cNvPr id="92163" name="Marcador de Posição de Notas 2"/>
          <p:cNvSpPr>
            <a:spLocks noGrp="1"/>
          </p:cNvSpPr>
          <p:nvPr>
            <p:ph type="body" idx="1"/>
          </p:nvPr>
        </p:nvSpPr>
        <p:spPr>
          <a:noFill/>
          <a:ln/>
        </p:spPr>
        <p:txBody>
          <a:bodyPr/>
          <a:lstStyle/>
          <a:p>
            <a:pPr eaLnBrk="1" hangingPunct="1"/>
            <a:endParaRPr lang="pt-PT" smtClean="0"/>
          </a:p>
        </p:txBody>
      </p:sp>
      <p:sp>
        <p:nvSpPr>
          <p:cNvPr id="921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571B5487-4CAC-4804-99AA-E40EAC481C69}" type="slidenum">
              <a:rPr lang="pt-PT" sz="1300"/>
              <a:pPr/>
              <a:t>38</a:t>
            </a:fld>
            <a:endParaRPr lang="pt-PT" sz="130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D2B9A70-746C-4B98-A844-453EA5114193}" type="slidenum">
              <a:rPr lang="pt-PT" sz="1300"/>
              <a:pPr/>
              <a:t>39</a:t>
            </a:fld>
            <a:endParaRPr lang="pt-PT" sz="1300"/>
          </a:p>
        </p:txBody>
      </p:sp>
      <p:sp>
        <p:nvSpPr>
          <p:cNvPr id="93187" name="Rectangle 2"/>
          <p:cNvSpPr>
            <a:spLocks noGrp="1" noRot="1" noChangeAspect="1" noChangeArrowheads="1" noTextEdit="1"/>
          </p:cNvSpPr>
          <p:nvPr>
            <p:ph type="sldImg"/>
          </p:nvPr>
        </p:nvSpPr>
        <p:spPr>
          <a:ln/>
        </p:spPr>
      </p:sp>
      <p:sp>
        <p:nvSpPr>
          <p:cNvPr id="9318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90E43E07-32EC-493F-BBA5-5E1151D2021C}" type="slidenum">
              <a:rPr lang="pt-PT" sz="1300"/>
              <a:pPr/>
              <a:t>40</a:t>
            </a:fld>
            <a:endParaRPr lang="pt-PT" sz="1300"/>
          </a:p>
        </p:txBody>
      </p:sp>
      <p:sp>
        <p:nvSpPr>
          <p:cNvPr id="94211" name="Rectangle 2"/>
          <p:cNvSpPr>
            <a:spLocks noGrp="1" noRot="1" noChangeAspect="1" noChangeArrowheads="1" noTextEdit="1"/>
          </p:cNvSpPr>
          <p:nvPr>
            <p:ph type="sldImg"/>
          </p:nvPr>
        </p:nvSpPr>
        <p:spPr>
          <a:ln/>
        </p:spPr>
      </p:sp>
      <p:sp>
        <p:nvSpPr>
          <p:cNvPr id="9421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Marcador de Posição da Imagem do Diapositivo 1"/>
          <p:cNvSpPr>
            <a:spLocks noGrp="1" noRot="1" noChangeAspect="1" noTextEdit="1"/>
          </p:cNvSpPr>
          <p:nvPr>
            <p:ph type="sldImg"/>
          </p:nvPr>
        </p:nvSpPr>
        <p:spPr>
          <a:ln/>
        </p:spPr>
      </p:sp>
      <p:sp>
        <p:nvSpPr>
          <p:cNvPr id="95235" name="Marcador de Posição de Notas 2"/>
          <p:cNvSpPr>
            <a:spLocks noGrp="1"/>
          </p:cNvSpPr>
          <p:nvPr>
            <p:ph type="body" idx="1"/>
          </p:nvPr>
        </p:nvSpPr>
        <p:spPr>
          <a:noFill/>
          <a:ln/>
        </p:spPr>
        <p:txBody>
          <a:bodyPr/>
          <a:lstStyle/>
          <a:p>
            <a:pPr eaLnBrk="1" hangingPunct="1"/>
            <a:endParaRPr lang="pt-PT" smtClean="0"/>
          </a:p>
        </p:txBody>
      </p:sp>
      <p:sp>
        <p:nvSpPr>
          <p:cNvPr id="9523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1D9ACA86-CD6E-4796-87BC-0A362A5348BD}" type="slidenum">
              <a:rPr lang="pt-PT" sz="1300"/>
              <a:pPr/>
              <a:t>41</a:t>
            </a:fld>
            <a:endParaRPr lang="pt-PT" sz="130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C3F0089A-BEA9-4B67-9AB8-B201ABDA03ED}" type="slidenum">
              <a:rPr lang="pt-PT" sz="1300"/>
              <a:pPr/>
              <a:t>42</a:t>
            </a:fld>
            <a:endParaRPr lang="pt-PT" sz="1300"/>
          </a:p>
        </p:txBody>
      </p:sp>
      <p:sp>
        <p:nvSpPr>
          <p:cNvPr id="50179" name="Rectangle 2"/>
          <p:cNvSpPr>
            <a:spLocks noGrp="1" noRot="1" noChangeAspect="1" noChangeArrowheads="1" noTextEdit="1"/>
          </p:cNvSpPr>
          <p:nvPr>
            <p:ph type="sldImg"/>
          </p:nvPr>
        </p:nvSpPr>
        <p:spPr>
          <a:ln/>
        </p:spPr>
      </p:sp>
      <p:sp>
        <p:nvSpPr>
          <p:cNvPr id="5018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0D08DEA-11D7-4449-ABBE-2EE6ADFF8972}" type="slidenum">
              <a:rPr lang="pt-PT" sz="1300"/>
              <a:pPr/>
              <a:t>43</a:t>
            </a:fld>
            <a:endParaRPr lang="pt-PT" sz="1300"/>
          </a:p>
        </p:txBody>
      </p:sp>
      <p:sp>
        <p:nvSpPr>
          <p:cNvPr id="51203" name="Rectangle 2"/>
          <p:cNvSpPr>
            <a:spLocks noGrp="1" noRot="1" noChangeAspect="1" noChangeArrowheads="1" noTextEdit="1"/>
          </p:cNvSpPr>
          <p:nvPr>
            <p:ph type="sldImg"/>
          </p:nvPr>
        </p:nvSpPr>
        <p:spPr>
          <a:ln/>
        </p:spPr>
      </p:sp>
      <p:sp>
        <p:nvSpPr>
          <p:cNvPr id="5120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950AF38A-8331-4E9B-B113-C314D618C36D}" type="slidenum">
              <a:rPr lang="pt-PT" sz="1300"/>
              <a:pPr/>
              <a:t>44</a:t>
            </a:fld>
            <a:endParaRPr lang="pt-PT" sz="1300"/>
          </a:p>
        </p:txBody>
      </p:sp>
      <p:sp>
        <p:nvSpPr>
          <p:cNvPr id="52227" name="Rectangle 2"/>
          <p:cNvSpPr>
            <a:spLocks noGrp="1" noRot="1" noChangeAspect="1" noChangeArrowheads="1" noTextEdit="1"/>
          </p:cNvSpPr>
          <p:nvPr>
            <p:ph type="sldImg"/>
          </p:nvPr>
        </p:nvSpPr>
        <p:spPr>
          <a:ln/>
        </p:spPr>
      </p:sp>
      <p:sp>
        <p:nvSpPr>
          <p:cNvPr id="5222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Posição da Imagem do Diapositivo 1"/>
          <p:cNvSpPr>
            <a:spLocks noGrp="1" noRot="1" noChangeAspect="1" noTextEdit="1"/>
          </p:cNvSpPr>
          <p:nvPr>
            <p:ph type="sldImg"/>
          </p:nvPr>
        </p:nvSpPr>
        <p:spPr>
          <a:ln/>
        </p:spPr>
      </p:sp>
      <p:sp>
        <p:nvSpPr>
          <p:cNvPr id="53251" name="Marcador de Posição de Notas 2"/>
          <p:cNvSpPr>
            <a:spLocks noGrp="1"/>
          </p:cNvSpPr>
          <p:nvPr>
            <p:ph type="body" idx="1"/>
          </p:nvPr>
        </p:nvSpPr>
        <p:spPr>
          <a:noFill/>
          <a:ln/>
        </p:spPr>
        <p:txBody>
          <a:bodyPr/>
          <a:lstStyle/>
          <a:p>
            <a:pPr eaLnBrk="1" hangingPunct="1"/>
            <a:endParaRPr lang="pt-PT" smtClean="0"/>
          </a:p>
        </p:txBody>
      </p:sp>
      <p:sp>
        <p:nvSpPr>
          <p:cNvPr id="53252"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4904D5A-460A-424B-BD85-8A00EF343521}" type="slidenum">
              <a:rPr lang="pt-PT" sz="1300"/>
              <a:pPr/>
              <a:t>45</a:t>
            </a:fld>
            <a:endParaRPr lang="pt-PT" sz="130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4F751A7-5696-4D95-85DD-F78AF11A6FDC}" type="slidenum">
              <a:rPr lang="pt-PT" sz="1300"/>
              <a:pPr/>
              <a:t>46</a:t>
            </a:fld>
            <a:endParaRPr lang="pt-PT" sz="1300"/>
          </a:p>
        </p:txBody>
      </p:sp>
      <p:sp>
        <p:nvSpPr>
          <p:cNvPr id="54275" name="Rectangle 2"/>
          <p:cNvSpPr>
            <a:spLocks noGrp="1" noRot="1" noChangeAspect="1" noChangeArrowheads="1" noTextEdit="1"/>
          </p:cNvSpPr>
          <p:nvPr>
            <p:ph type="sldImg"/>
          </p:nvPr>
        </p:nvSpPr>
        <p:spPr>
          <a:ln/>
        </p:spPr>
      </p:sp>
      <p:sp>
        <p:nvSpPr>
          <p:cNvPr id="5427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E445CD1-A22D-493F-9BC8-AEE48B95BD36}" type="slidenum">
              <a:rPr lang="pt-PT" sz="1300"/>
              <a:pPr/>
              <a:t>47</a:t>
            </a:fld>
            <a:endParaRPr lang="pt-PT" sz="1300"/>
          </a:p>
        </p:txBody>
      </p:sp>
      <p:sp>
        <p:nvSpPr>
          <p:cNvPr id="55299" name="Rectangle 2"/>
          <p:cNvSpPr>
            <a:spLocks noGrp="1" noRot="1" noChangeAspect="1" noChangeArrowheads="1" noTextEdit="1"/>
          </p:cNvSpPr>
          <p:nvPr>
            <p:ph type="sldImg"/>
          </p:nvPr>
        </p:nvSpPr>
        <p:spPr>
          <a:ln/>
        </p:spPr>
      </p:sp>
      <p:sp>
        <p:nvSpPr>
          <p:cNvPr id="5530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Marcador de Posição da Imagem do Diapositivo 1"/>
          <p:cNvSpPr>
            <a:spLocks noGrp="1" noRot="1" noChangeAspect="1" noTextEdit="1"/>
          </p:cNvSpPr>
          <p:nvPr>
            <p:ph type="sldImg"/>
          </p:nvPr>
        </p:nvSpPr>
        <p:spPr>
          <a:ln/>
        </p:spPr>
      </p:sp>
      <p:sp>
        <p:nvSpPr>
          <p:cNvPr id="56323" name="Marcador de Posição de Notas 2"/>
          <p:cNvSpPr>
            <a:spLocks noGrp="1"/>
          </p:cNvSpPr>
          <p:nvPr>
            <p:ph type="body" idx="1"/>
          </p:nvPr>
        </p:nvSpPr>
        <p:spPr>
          <a:noFill/>
          <a:ln/>
        </p:spPr>
        <p:txBody>
          <a:bodyPr/>
          <a:lstStyle/>
          <a:p>
            <a:pPr eaLnBrk="1" hangingPunct="1"/>
            <a:endParaRPr lang="pt-PT" smtClean="0"/>
          </a:p>
        </p:txBody>
      </p:sp>
      <p:sp>
        <p:nvSpPr>
          <p:cNvPr id="5632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CAB5180-344A-4E7C-9A98-C66469FD8E18}" type="slidenum">
              <a:rPr lang="pt-PT" sz="1300"/>
              <a:pPr/>
              <a:t>48</a:t>
            </a:fld>
            <a:endParaRPr lang="pt-PT" sz="130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E5D58D6-20B1-43A6-9106-7718D86C133D}" type="slidenum">
              <a:rPr lang="pt-PT" sz="1300"/>
              <a:pPr/>
              <a:t>49</a:t>
            </a:fld>
            <a:endParaRPr lang="pt-PT" sz="1300"/>
          </a:p>
        </p:txBody>
      </p:sp>
      <p:sp>
        <p:nvSpPr>
          <p:cNvPr id="69635" name="Rectangle 2"/>
          <p:cNvSpPr>
            <a:spLocks noGrp="1" noRot="1" noChangeAspect="1" noChangeArrowheads="1" noTextEdit="1"/>
          </p:cNvSpPr>
          <p:nvPr>
            <p:ph type="sldImg"/>
          </p:nvPr>
        </p:nvSpPr>
        <p:spPr>
          <a:ln/>
        </p:spPr>
      </p:sp>
      <p:sp>
        <p:nvSpPr>
          <p:cNvPr id="6963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915FD32F-1E96-4D84-BC72-AB537999EDDC}" type="slidenum">
              <a:rPr lang="pt-PT" sz="1300"/>
              <a:pPr/>
              <a:t>50</a:t>
            </a:fld>
            <a:endParaRPr lang="pt-PT" sz="1300"/>
          </a:p>
        </p:txBody>
      </p:sp>
      <p:sp>
        <p:nvSpPr>
          <p:cNvPr id="70659" name="Rectangle 2"/>
          <p:cNvSpPr>
            <a:spLocks noGrp="1" noRot="1" noChangeAspect="1" noChangeArrowheads="1" noTextEdit="1"/>
          </p:cNvSpPr>
          <p:nvPr>
            <p:ph type="sldImg"/>
          </p:nvPr>
        </p:nvSpPr>
        <p:spPr>
          <a:ln/>
        </p:spPr>
      </p:sp>
      <p:sp>
        <p:nvSpPr>
          <p:cNvPr id="7066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Marcador de Posição da Imagem do Diapositivo 1"/>
          <p:cNvSpPr>
            <a:spLocks noGrp="1" noRot="1" noChangeAspect="1" noTextEdit="1"/>
          </p:cNvSpPr>
          <p:nvPr>
            <p:ph type="sldImg"/>
          </p:nvPr>
        </p:nvSpPr>
        <p:spPr>
          <a:ln/>
        </p:spPr>
      </p:sp>
      <p:sp>
        <p:nvSpPr>
          <p:cNvPr id="71683" name="Marcador de Posição de Notas 2"/>
          <p:cNvSpPr>
            <a:spLocks noGrp="1"/>
          </p:cNvSpPr>
          <p:nvPr>
            <p:ph type="body" idx="1"/>
          </p:nvPr>
        </p:nvSpPr>
        <p:spPr>
          <a:noFill/>
          <a:ln/>
        </p:spPr>
        <p:txBody>
          <a:bodyPr/>
          <a:lstStyle/>
          <a:p>
            <a:pPr eaLnBrk="1" hangingPunct="1"/>
            <a:endParaRPr lang="pt-PT" smtClean="0"/>
          </a:p>
        </p:txBody>
      </p:sp>
      <p:sp>
        <p:nvSpPr>
          <p:cNvPr id="7168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CF2119F-23AD-4910-99B6-DC076AB5D011}" type="slidenum">
              <a:rPr lang="pt-PT" sz="1300"/>
              <a:pPr/>
              <a:t>51</a:t>
            </a:fld>
            <a:endParaRPr lang="pt-PT" sz="130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A7BE0FD0-843E-4BD9-9490-B4331D6A4AC9}" type="slidenum">
              <a:rPr lang="pt-PT" sz="1300"/>
              <a:pPr/>
              <a:t>52</a:t>
            </a:fld>
            <a:endParaRPr lang="pt-PT" sz="1300"/>
          </a:p>
        </p:txBody>
      </p:sp>
      <p:sp>
        <p:nvSpPr>
          <p:cNvPr id="84995" name="Rectangle 2"/>
          <p:cNvSpPr>
            <a:spLocks noGrp="1" noRot="1" noChangeAspect="1" noChangeArrowheads="1" noTextEdit="1"/>
          </p:cNvSpPr>
          <p:nvPr>
            <p:ph type="sldImg"/>
          </p:nvPr>
        </p:nvSpPr>
        <p:spPr>
          <a:ln/>
        </p:spPr>
      </p:sp>
      <p:sp>
        <p:nvSpPr>
          <p:cNvPr id="8499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93EA81F-14AE-433A-A4E2-97A310AD79CA}" type="slidenum">
              <a:rPr lang="pt-PT" sz="1300"/>
              <a:pPr/>
              <a:t>53</a:t>
            </a:fld>
            <a:endParaRPr lang="pt-PT" sz="1300"/>
          </a:p>
        </p:txBody>
      </p:sp>
      <p:sp>
        <p:nvSpPr>
          <p:cNvPr id="86019" name="Rectangle 2"/>
          <p:cNvSpPr>
            <a:spLocks noGrp="1" noRot="1" noChangeAspect="1" noChangeArrowheads="1" noTextEdit="1"/>
          </p:cNvSpPr>
          <p:nvPr>
            <p:ph type="sldImg"/>
          </p:nvPr>
        </p:nvSpPr>
        <p:spPr>
          <a:ln/>
        </p:spPr>
      </p:sp>
      <p:sp>
        <p:nvSpPr>
          <p:cNvPr id="8602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Marcador de Posição da Imagem do Diapositivo 1"/>
          <p:cNvSpPr>
            <a:spLocks noGrp="1" noRot="1" noChangeAspect="1" noTextEdit="1"/>
          </p:cNvSpPr>
          <p:nvPr>
            <p:ph type="sldImg"/>
          </p:nvPr>
        </p:nvSpPr>
        <p:spPr>
          <a:ln/>
        </p:spPr>
      </p:sp>
      <p:sp>
        <p:nvSpPr>
          <p:cNvPr id="87043" name="Marcador de Posição de Notas 2"/>
          <p:cNvSpPr>
            <a:spLocks noGrp="1"/>
          </p:cNvSpPr>
          <p:nvPr>
            <p:ph type="body" idx="1"/>
          </p:nvPr>
        </p:nvSpPr>
        <p:spPr>
          <a:noFill/>
          <a:ln/>
        </p:spPr>
        <p:txBody>
          <a:bodyPr/>
          <a:lstStyle/>
          <a:p>
            <a:pPr eaLnBrk="1" hangingPunct="1"/>
            <a:endParaRPr lang="pt-PT" smtClean="0"/>
          </a:p>
        </p:txBody>
      </p:sp>
      <p:sp>
        <p:nvSpPr>
          <p:cNvPr id="8704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253E9DA-5187-4332-9577-208BC53D4E33}" type="slidenum">
              <a:rPr lang="pt-PT" sz="1300"/>
              <a:pPr/>
              <a:t>54</a:t>
            </a:fld>
            <a:endParaRPr lang="pt-PT" sz="130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A36AA1C-CA3D-416D-980A-E5CA7E3DEBFA}" type="slidenum">
              <a:rPr lang="pt-PT" sz="1300"/>
              <a:pPr/>
              <a:t>55</a:t>
            </a:fld>
            <a:endParaRPr lang="pt-PT" sz="1300"/>
          </a:p>
        </p:txBody>
      </p:sp>
      <p:sp>
        <p:nvSpPr>
          <p:cNvPr id="88067" name="Rectangle 2"/>
          <p:cNvSpPr>
            <a:spLocks noGrp="1" noRot="1" noChangeAspect="1" noChangeArrowheads="1" noTextEdit="1"/>
          </p:cNvSpPr>
          <p:nvPr>
            <p:ph type="sldImg"/>
          </p:nvPr>
        </p:nvSpPr>
        <p:spPr>
          <a:ln/>
        </p:spPr>
      </p:sp>
      <p:sp>
        <p:nvSpPr>
          <p:cNvPr id="8806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55E746E-BF27-48F0-8E2A-BFAEE18B89D3}" type="slidenum">
              <a:rPr lang="pt-PT" sz="1300"/>
              <a:pPr/>
              <a:t>56</a:t>
            </a:fld>
            <a:endParaRPr lang="pt-PT" sz="1300"/>
          </a:p>
        </p:txBody>
      </p:sp>
      <p:sp>
        <p:nvSpPr>
          <p:cNvPr id="89091" name="Rectangle 2"/>
          <p:cNvSpPr>
            <a:spLocks noGrp="1" noRot="1" noChangeAspect="1" noChangeArrowheads="1" noTextEdit="1"/>
          </p:cNvSpPr>
          <p:nvPr>
            <p:ph type="sldImg"/>
          </p:nvPr>
        </p:nvSpPr>
        <p:spPr>
          <a:ln/>
        </p:spPr>
      </p:sp>
      <p:sp>
        <p:nvSpPr>
          <p:cNvPr id="8909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Marcador de Posição da Imagem do Diapositivo 1"/>
          <p:cNvSpPr>
            <a:spLocks noGrp="1" noRot="1" noChangeAspect="1" noTextEdit="1"/>
          </p:cNvSpPr>
          <p:nvPr>
            <p:ph type="sldImg"/>
          </p:nvPr>
        </p:nvSpPr>
        <p:spPr>
          <a:ln/>
        </p:spPr>
      </p:sp>
      <p:sp>
        <p:nvSpPr>
          <p:cNvPr id="90115" name="Marcador de Posição de Notas 2"/>
          <p:cNvSpPr>
            <a:spLocks noGrp="1"/>
          </p:cNvSpPr>
          <p:nvPr>
            <p:ph type="body" idx="1"/>
          </p:nvPr>
        </p:nvSpPr>
        <p:spPr>
          <a:noFill/>
          <a:ln/>
        </p:spPr>
        <p:txBody>
          <a:bodyPr/>
          <a:lstStyle/>
          <a:p>
            <a:pPr eaLnBrk="1" hangingPunct="1"/>
            <a:endParaRPr lang="pt-PT" smtClean="0"/>
          </a:p>
        </p:txBody>
      </p:sp>
      <p:sp>
        <p:nvSpPr>
          <p:cNvPr id="9011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5F192FE9-5C4E-4A0E-AF0C-D58CCA97E576}" type="slidenum">
              <a:rPr lang="pt-PT" sz="1300"/>
              <a:pPr/>
              <a:t>57</a:t>
            </a:fld>
            <a:endParaRPr lang="pt-PT" sz="130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87F6D79-DE5D-47B9-8D9B-5D8C52E355D6}" type="slidenum">
              <a:rPr lang="pt-PT" sz="1300"/>
              <a:pPr/>
              <a:t>58</a:t>
            </a:fld>
            <a:endParaRPr lang="pt-PT" sz="1300"/>
          </a:p>
        </p:txBody>
      </p:sp>
      <p:sp>
        <p:nvSpPr>
          <p:cNvPr id="91139" name="Rectangle 2"/>
          <p:cNvSpPr>
            <a:spLocks noGrp="1" noRot="1" noChangeAspect="1" noChangeArrowheads="1" noTextEdit="1"/>
          </p:cNvSpPr>
          <p:nvPr>
            <p:ph type="sldImg"/>
          </p:nvPr>
        </p:nvSpPr>
        <p:spPr>
          <a:ln/>
        </p:spPr>
      </p:sp>
      <p:sp>
        <p:nvSpPr>
          <p:cNvPr id="911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A90A70D0-D475-4D28-A7F7-D1811157E499}" type="slidenum">
              <a:rPr lang="pt-PT" sz="1300"/>
              <a:pPr/>
              <a:t>59</a:t>
            </a:fld>
            <a:endParaRPr lang="pt-PT" sz="1300"/>
          </a:p>
        </p:txBody>
      </p:sp>
      <p:sp>
        <p:nvSpPr>
          <p:cNvPr id="92163" name="Rectangle 2"/>
          <p:cNvSpPr>
            <a:spLocks noGrp="1" noRot="1" noChangeAspect="1" noChangeArrowheads="1" noTextEdit="1"/>
          </p:cNvSpPr>
          <p:nvPr>
            <p:ph type="sldImg"/>
          </p:nvPr>
        </p:nvSpPr>
        <p:spPr>
          <a:ln/>
        </p:spPr>
      </p:sp>
      <p:sp>
        <p:nvSpPr>
          <p:cNvPr id="9216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Marcador de Posição da Imagem do Diapositivo 1"/>
          <p:cNvSpPr>
            <a:spLocks noGrp="1" noRot="1" noChangeAspect="1" noTextEdit="1"/>
          </p:cNvSpPr>
          <p:nvPr>
            <p:ph type="sldImg"/>
          </p:nvPr>
        </p:nvSpPr>
        <p:spPr>
          <a:ln/>
        </p:spPr>
      </p:sp>
      <p:sp>
        <p:nvSpPr>
          <p:cNvPr id="93187" name="Marcador de Posição de Notas 2"/>
          <p:cNvSpPr>
            <a:spLocks noGrp="1"/>
          </p:cNvSpPr>
          <p:nvPr>
            <p:ph type="body" idx="1"/>
          </p:nvPr>
        </p:nvSpPr>
        <p:spPr>
          <a:noFill/>
          <a:ln/>
        </p:spPr>
        <p:txBody>
          <a:bodyPr/>
          <a:lstStyle/>
          <a:p>
            <a:pPr eaLnBrk="1" hangingPunct="1"/>
            <a:endParaRPr lang="pt-PT" smtClean="0"/>
          </a:p>
        </p:txBody>
      </p:sp>
      <p:sp>
        <p:nvSpPr>
          <p:cNvPr id="93188"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5BE9F5FD-5F14-4D00-8944-E7E7438004B4}" type="slidenum">
              <a:rPr lang="pt-PT" sz="1300"/>
              <a:pPr/>
              <a:t>60</a:t>
            </a:fld>
            <a:endParaRPr lang="pt-PT" sz="130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B8CE123D-B0F6-41BF-BF2F-57BC56A3CE78}" type="slidenum">
              <a:rPr lang="pt-PT" sz="1300"/>
              <a:pPr/>
              <a:t>61</a:t>
            </a:fld>
            <a:endParaRPr lang="pt-PT" sz="1300"/>
          </a:p>
        </p:txBody>
      </p:sp>
      <p:sp>
        <p:nvSpPr>
          <p:cNvPr id="138243" name="Rectangle 2"/>
          <p:cNvSpPr>
            <a:spLocks noGrp="1" noRot="1" noChangeAspect="1" noChangeArrowheads="1" noTextEdit="1"/>
          </p:cNvSpPr>
          <p:nvPr>
            <p:ph type="sldImg"/>
          </p:nvPr>
        </p:nvSpPr>
        <p:spPr>
          <a:ln/>
        </p:spPr>
      </p:sp>
      <p:sp>
        <p:nvSpPr>
          <p:cNvPr id="13824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1E2203AF-EB99-4B1F-A923-027417715F06}" type="slidenum">
              <a:rPr lang="pt-PT" sz="1300"/>
              <a:pPr/>
              <a:t>62</a:t>
            </a:fld>
            <a:endParaRPr lang="pt-PT" sz="1300"/>
          </a:p>
        </p:txBody>
      </p:sp>
      <p:sp>
        <p:nvSpPr>
          <p:cNvPr id="139267" name="Rectangle 2"/>
          <p:cNvSpPr>
            <a:spLocks noGrp="1" noRot="1" noChangeAspect="1" noChangeArrowheads="1" noTextEdit="1"/>
          </p:cNvSpPr>
          <p:nvPr>
            <p:ph type="sldImg"/>
          </p:nvPr>
        </p:nvSpPr>
        <p:spPr>
          <a:ln/>
        </p:spPr>
      </p:sp>
      <p:sp>
        <p:nvSpPr>
          <p:cNvPr id="13926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Marcador de Posição da Imagem do Diapositivo 1"/>
          <p:cNvSpPr>
            <a:spLocks noGrp="1" noRot="1" noChangeAspect="1" noTextEdit="1"/>
          </p:cNvSpPr>
          <p:nvPr>
            <p:ph type="sldImg"/>
          </p:nvPr>
        </p:nvSpPr>
        <p:spPr>
          <a:ln/>
        </p:spPr>
      </p:sp>
      <p:sp>
        <p:nvSpPr>
          <p:cNvPr id="140291" name="Marcador de Posição de Notas 2"/>
          <p:cNvSpPr>
            <a:spLocks noGrp="1"/>
          </p:cNvSpPr>
          <p:nvPr>
            <p:ph type="body" idx="1"/>
          </p:nvPr>
        </p:nvSpPr>
        <p:spPr>
          <a:noFill/>
          <a:ln/>
        </p:spPr>
        <p:txBody>
          <a:bodyPr/>
          <a:lstStyle/>
          <a:p>
            <a:pPr eaLnBrk="1" hangingPunct="1"/>
            <a:endParaRPr lang="pt-PT" smtClean="0"/>
          </a:p>
        </p:txBody>
      </p:sp>
      <p:sp>
        <p:nvSpPr>
          <p:cNvPr id="140292"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5782E45-62D4-45D8-B003-D713B9E91B66}" type="slidenum">
              <a:rPr lang="pt-PT" sz="1300"/>
              <a:pPr/>
              <a:t>63</a:t>
            </a:fld>
            <a:endParaRPr lang="pt-PT" sz="130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D88B3960-2E99-4911-8BB8-9EC66205DE5B}" type="slidenum">
              <a:rPr lang="pt-PT" sz="1300"/>
              <a:pPr/>
              <a:t>64</a:t>
            </a:fld>
            <a:endParaRPr lang="pt-PT" sz="1300"/>
          </a:p>
        </p:txBody>
      </p:sp>
      <p:sp>
        <p:nvSpPr>
          <p:cNvPr id="141315" name="Rectangle 2"/>
          <p:cNvSpPr>
            <a:spLocks noGrp="1" noRot="1" noChangeAspect="1" noChangeArrowheads="1" noTextEdit="1"/>
          </p:cNvSpPr>
          <p:nvPr>
            <p:ph type="sldImg"/>
          </p:nvPr>
        </p:nvSpPr>
        <p:spPr>
          <a:ln/>
        </p:spPr>
      </p:sp>
      <p:sp>
        <p:nvSpPr>
          <p:cNvPr id="1413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0486739-8D33-4CA8-AFEF-52B9C3FCA4B7}" type="slidenum">
              <a:rPr lang="pt-PT" sz="1300"/>
              <a:pPr/>
              <a:t>65</a:t>
            </a:fld>
            <a:endParaRPr lang="pt-PT" sz="1300"/>
          </a:p>
        </p:txBody>
      </p:sp>
      <p:sp>
        <p:nvSpPr>
          <p:cNvPr id="142339" name="Rectangle 2"/>
          <p:cNvSpPr>
            <a:spLocks noGrp="1" noRot="1" noChangeAspect="1" noChangeArrowheads="1" noTextEdit="1"/>
          </p:cNvSpPr>
          <p:nvPr>
            <p:ph type="sldImg"/>
          </p:nvPr>
        </p:nvSpPr>
        <p:spPr>
          <a:ln/>
        </p:spPr>
      </p:sp>
      <p:sp>
        <p:nvSpPr>
          <p:cNvPr id="1423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Marcador de Posição da Imagem do Diapositivo 1"/>
          <p:cNvSpPr>
            <a:spLocks noGrp="1" noRot="1" noChangeAspect="1" noTextEdit="1"/>
          </p:cNvSpPr>
          <p:nvPr>
            <p:ph type="sldImg"/>
          </p:nvPr>
        </p:nvSpPr>
        <p:spPr>
          <a:ln/>
        </p:spPr>
      </p:sp>
      <p:sp>
        <p:nvSpPr>
          <p:cNvPr id="143363" name="Marcador de Posição de Notas 2"/>
          <p:cNvSpPr>
            <a:spLocks noGrp="1"/>
          </p:cNvSpPr>
          <p:nvPr>
            <p:ph type="body" idx="1"/>
          </p:nvPr>
        </p:nvSpPr>
        <p:spPr>
          <a:noFill/>
          <a:ln/>
        </p:spPr>
        <p:txBody>
          <a:bodyPr/>
          <a:lstStyle/>
          <a:p>
            <a:pPr eaLnBrk="1" hangingPunct="1"/>
            <a:endParaRPr lang="pt-PT" smtClean="0"/>
          </a:p>
        </p:txBody>
      </p:sp>
      <p:sp>
        <p:nvSpPr>
          <p:cNvPr id="1433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77D80CC-FCED-4638-94C7-FCF928DE859A}" type="slidenum">
              <a:rPr lang="pt-PT" sz="1300"/>
              <a:pPr/>
              <a:t>66</a:t>
            </a:fld>
            <a:endParaRPr lang="pt-PT" sz="130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8B3097D6-C3D4-42A8-BD79-CA955BCAEB41}" type="slidenum">
              <a:rPr lang="pt-PT" sz="1300"/>
              <a:pPr/>
              <a:t>67</a:t>
            </a:fld>
            <a:endParaRPr lang="pt-PT" sz="1300"/>
          </a:p>
        </p:txBody>
      </p:sp>
      <p:sp>
        <p:nvSpPr>
          <p:cNvPr id="144387" name="Rectangle 2"/>
          <p:cNvSpPr>
            <a:spLocks noGrp="1" noRot="1" noChangeAspect="1" noChangeArrowheads="1" noTextEdit="1"/>
          </p:cNvSpPr>
          <p:nvPr>
            <p:ph type="sldImg"/>
          </p:nvPr>
        </p:nvSpPr>
        <p:spPr>
          <a:ln/>
        </p:spPr>
      </p:sp>
      <p:sp>
        <p:nvSpPr>
          <p:cNvPr id="14438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8659265-82EF-4FF3-8C82-8BD4E3424D09}" type="slidenum">
              <a:rPr lang="pt-PT" sz="1300"/>
              <a:pPr/>
              <a:t>68</a:t>
            </a:fld>
            <a:endParaRPr lang="pt-PT" sz="1300"/>
          </a:p>
        </p:txBody>
      </p:sp>
      <p:sp>
        <p:nvSpPr>
          <p:cNvPr id="145411" name="Rectangle 2"/>
          <p:cNvSpPr>
            <a:spLocks noGrp="1" noRot="1" noChangeAspect="1" noChangeArrowheads="1" noTextEdit="1"/>
          </p:cNvSpPr>
          <p:nvPr>
            <p:ph type="sldImg"/>
          </p:nvPr>
        </p:nvSpPr>
        <p:spPr>
          <a:ln/>
        </p:spPr>
      </p:sp>
      <p:sp>
        <p:nvSpPr>
          <p:cNvPr id="14541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9315FFF-A26F-4C49-9FBC-B92979A74BA2}" type="slidenum">
              <a:rPr lang="pt-PT" sz="1300"/>
              <a:pPr/>
              <a:t>69</a:t>
            </a:fld>
            <a:endParaRPr lang="pt-PT" sz="1300"/>
          </a:p>
        </p:txBody>
      </p:sp>
      <p:sp>
        <p:nvSpPr>
          <p:cNvPr id="146435" name="Rectangle 2"/>
          <p:cNvSpPr>
            <a:spLocks noGrp="1" noRot="1" noChangeAspect="1" noChangeArrowheads="1" noTextEdit="1"/>
          </p:cNvSpPr>
          <p:nvPr>
            <p:ph type="sldImg"/>
          </p:nvPr>
        </p:nvSpPr>
        <p:spPr>
          <a:ln/>
        </p:spPr>
      </p:sp>
      <p:sp>
        <p:nvSpPr>
          <p:cNvPr id="14643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458" name="Marcador de Posição da Imagem do Diapositivo 1"/>
          <p:cNvSpPr>
            <a:spLocks noGrp="1" noRot="1" noChangeAspect="1" noTextEdit="1"/>
          </p:cNvSpPr>
          <p:nvPr>
            <p:ph type="sldImg"/>
          </p:nvPr>
        </p:nvSpPr>
        <p:spPr>
          <a:ln/>
        </p:spPr>
      </p:sp>
      <p:sp>
        <p:nvSpPr>
          <p:cNvPr id="147459" name="Marcador de Posição de Notas 2"/>
          <p:cNvSpPr>
            <a:spLocks noGrp="1"/>
          </p:cNvSpPr>
          <p:nvPr>
            <p:ph type="body" idx="1"/>
          </p:nvPr>
        </p:nvSpPr>
        <p:spPr>
          <a:noFill/>
          <a:ln/>
        </p:spPr>
        <p:txBody>
          <a:bodyPr/>
          <a:lstStyle/>
          <a:p>
            <a:pPr eaLnBrk="1" hangingPunct="1"/>
            <a:endParaRPr lang="pt-PT" smtClean="0"/>
          </a:p>
        </p:txBody>
      </p:sp>
      <p:sp>
        <p:nvSpPr>
          <p:cNvPr id="147460"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6BFCDB35-882B-43E0-B439-265A340F8D8B}" type="slidenum">
              <a:rPr lang="pt-PT" sz="1300"/>
              <a:pPr/>
              <a:t>70</a:t>
            </a:fld>
            <a:endParaRPr lang="pt-PT" sz="130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848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D1E56AC1-9D80-4971-9A71-53ADCB130E71}" type="slidenum">
              <a:rPr lang="pt-PT" sz="1300"/>
              <a:pPr/>
              <a:t>71</a:t>
            </a:fld>
            <a:endParaRPr lang="pt-PT" sz="1300"/>
          </a:p>
        </p:txBody>
      </p:sp>
      <p:sp>
        <p:nvSpPr>
          <p:cNvPr id="148483" name="Rectangle 2"/>
          <p:cNvSpPr>
            <a:spLocks noGrp="1" noRot="1" noChangeAspect="1" noChangeArrowheads="1" noTextEdit="1"/>
          </p:cNvSpPr>
          <p:nvPr>
            <p:ph type="sldImg"/>
          </p:nvPr>
        </p:nvSpPr>
        <p:spPr>
          <a:ln/>
        </p:spPr>
      </p:sp>
      <p:sp>
        <p:nvSpPr>
          <p:cNvPr id="14848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B4C694CF-2665-42A1-9145-E6C95537A244}" type="slidenum">
              <a:rPr lang="pt-PT" sz="1300"/>
              <a:pPr/>
              <a:t>72</a:t>
            </a:fld>
            <a:endParaRPr lang="pt-PT" sz="1300"/>
          </a:p>
        </p:txBody>
      </p:sp>
      <p:sp>
        <p:nvSpPr>
          <p:cNvPr id="149507" name="Rectangle 2"/>
          <p:cNvSpPr>
            <a:spLocks noGrp="1" noRot="1" noChangeAspect="1" noChangeArrowheads="1" noTextEdit="1"/>
          </p:cNvSpPr>
          <p:nvPr>
            <p:ph type="sldImg"/>
          </p:nvPr>
        </p:nvSpPr>
        <p:spPr>
          <a:ln/>
        </p:spPr>
      </p:sp>
      <p:sp>
        <p:nvSpPr>
          <p:cNvPr id="14950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0530" name="Marcador de Posição da Imagem do Diapositivo 1"/>
          <p:cNvSpPr>
            <a:spLocks noGrp="1" noRot="1" noChangeAspect="1" noTextEdit="1"/>
          </p:cNvSpPr>
          <p:nvPr>
            <p:ph type="sldImg"/>
          </p:nvPr>
        </p:nvSpPr>
        <p:spPr>
          <a:ln/>
        </p:spPr>
      </p:sp>
      <p:sp>
        <p:nvSpPr>
          <p:cNvPr id="150531" name="Marcador de Posição de Notas 2"/>
          <p:cNvSpPr>
            <a:spLocks noGrp="1"/>
          </p:cNvSpPr>
          <p:nvPr>
            <p:ph type="body" idx="1"/>
          </p:nvPr>
        </p:nvSpPr>
        <p:spPr>
          <a:noFill/>
          <a:ln/>
        </p:spPr>
        <p:txBody>
          <a:bodyPr/>
          <a:lstStyle/>
          <a:p>
            <a:pPr eaLnBrk="1" hangingPunct="1"/>
            <a:endParaRPr lang="pt-PT" smtClean="0"/>
          </a:p>
        </p:txBody>
      </p:sp>
      <p:sp>
        <p:nvSpPr>
          <p:cNvPr id="150532"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7D1F152-97E8-48EE-B619-1BF15883E9E7}" type="slidenum">
              <a:rPr lang="pt-PT" sz="1300"/>
              <a:pPr/>
              <a:t>73</a:t>
            </a:fld>
            <a:endParaRPr lang="pt-PT" sz="130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B17F2B6A-06BE-46CF-88FD-40D63A13805A}" type="slidenum">
              <a:rPr lang="pt-PT" sz="1300"/>
              <a:pPr/>
              <a:t>74</a:t>
            </a:fld>
            <a:endParaRPr lang="pt-PT" sz="1300"/>
          </a:p>
        </p:txBody>
      </p:sp>
      <p:sp>
        <p:nvSpPr>
          <p:cNvPr id="151555" name="Rectangle 2"/>
          <p:cNvSpPr>
            <a:spLocks noGrp="1" noRot="1" noChangeAspect="1" noChangeArrowheads="1" noTextEdit="1"/>
          </p:cNvSpPr>
          <p:nvPr>
            <p:ph type="sldImg"/>
          </p:nvPr>
        </p:nvSpPr>
        <p:spPr>
          <a:ln/>
        </p:spPr>
      </p:sp>
      <p:sp>
        <p:nvSpPr>
          <p:cNvPr id="15155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C12BB2E3-E257-41CB-91D3-C64CD9A2AF57}" type="slidenum">
              <a:rPr lang="pt-PT" sz="1300"/>
              <a:pPr/>
              <a:t>75</a:t>
            </a:fld>
            <a:endParaRPr lang="pt-PT" sz="1300"/>
          </a:p>
        </p:txBody>
      </p:sp>
      <p:sp>
        <p:nvSpPr>
          <p:cNvPr id="152579" name="Rectangle 2"/>
          <p:cNvSpPr>
            <a:spLocks noGrp="1" noRot="1" noChangeAspect="1" noChangeArrowheads="1" noTextEdit="1"/>
          </p:cNvSpPr>
          <p:nvPr>
            <p:ph type="sldImg"/>
          </p:nvPr>
        </p:nvSpPr>
        <p:spPr>
          <a:ln/>
        </p:spPr>
      </p:sp>
      <p:sp>
        <p:nvSpPr>
          <p:cNvPr id="15258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Marcador de Posição da Imagem do Diapositivo 1"/>
          <p:cNvSpPr>
            <a:spLocks noGrp="1" noRot="1" noChangeAspect="1" noTextEdit="1"/>
          </p:cNvSpPr>
          <p:nvPr>
            <p:ph type="sldImg"/>
          </p:nvPr>
        </p:nvSpPr>
        <p:spPr>
          <a:ln/>
        </p:spPr>
      </p:sp>
      <p:sp>
        <p:nvSpPr>
          <p:cNvPr id="153603" name="Marcador de Posição de Notas 2"/>
          <p:cNvSpPr>
            <a:spLocks noGrp="1"/>
          </p:cNvSpPr>
          <p:nvPr>
            <p:ph type="body" idx="1"/>
          </p:nvPr>
        </p:nvSpPr>
        <p:spPr>
          <a:noFill/>
          <a:ln/>
        </p:spPr>
        <p:txBody>
          <a:bodyPr/>
          <a:lstStyle/>
          <a:p>
            <a:pPr eaLnBrk="1" hangingPunct="1"/>
            <a:endParaRPr lang="pt-PT" smtClean="0"/>
          </a:p>
        </p:txBody>
      </p:sp>
      <p:sp>
        <p:nvSpPr>
          <p:cNvPr id="15360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8FE39A46-4418-4E5D-A130-A1ABCD45D68F}" type="slidenum">
              <a:rPr lang="pt-PT" sz="1300"/>
              <a:pPr/>
              <a:t>76</a:t>
            </a:fld>
            <a:endParaRPr lang="pt-PT" sz="130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B030C5CA-96E6-4EDC-B6A5-E8A6AD3E9441}" type="slidenum">
              <a:rPr lang="pt-PT" sz="1300"/>
              <a:pPr/>
              <a:t>77</a:t>
            </a:fld>
            <a:endParaRPr lang="pt-PT" sz="1300"/>
          </a:p>
        </p:txBody>
      </p:sp>
      <p:sp>
        <p:nvSpPr>
          <p:cNvPr id="154627" name="Rectangle 2"/>
          <p:cNvSpPr>
            <a:spLocks noGrp="1" noRot="1" noChangeAspect="1" noChangeArrowheads="1" noTextEdit="1"/>
          </p:cNvSpPr>
          <p:nvPr>
            <p:ph type="sldImg"/>
          </p:nvPr>
        </p:nvSpPr>
        <p:spPr>
          <a:ln/>
        </p:spPr>
      </p:sp>
      <p:sp>
        <p:nvSpPr>
          <p:cNvPr id="15462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DA3CF907-4F0C-4363-83B1-A26CF2A57175}" type="slidenum">
              <a:rPr lang="pt-PT" sz="1300"/>
              <a:pPr/>
              <a:t>78</a:t>
            </a:fld>
            <a:endParaRPr lang="pt-PT" sz="1300"/>
          </a:p>
        </p:txBody>
      </p:sp>
      <p:sp>
        <p:nvSpPr>
          <p:cNvPr id="155651" name="Rectangle 2"/>
          <p:cNvSpPr>
            <a:spLocks noGrp="1" noRot="1" noChangeAspect="1" noChangeArrowheads="1" noTextEdit="1"/>
          </p:cNvSpPr>
          <p:nvPr>
            <p:ph type="sldImg"/>
          </p:nvPr>
        </p:nvSpPr>
        <p:spPr>
          <a:ln/>
        </p:spPr>
      </p:sp>
      <p:sp>
        <p:nvSpPr>
          <p:cNvPr id="15565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Marcador de Posição da Imagem do Diapositivo 1"/>
          <p:cNvSpPr>
            <a:spLocks noGrp="1" noRot="1" noChangeAspect="1" noTextEdit="1"/>
          </p:cNvSpPr>
          <p:nvPr>
            <p:ph type="sldImg"/>
          </p:nvPr>
        </p:nvSpPr>
        <p:spPr>
          <a:ln/>
        </p:spPr>
      </p:sp>
      <p:sp>
        <p:nvSpPr>
          <p:cNvPr id="156675" name="Marcador de Posição de Notas 2"/>
          <p:cNvSpPr>
            <a:spLocks noGrp="1"/>
          </p:cNvSpPr>
          <p:nvPr>
            <p:ph type="body" idx="1"/>
          </p:nvPr>
        </p:nvSpPr>
        <p:spPr>
          <a:noFill/>
          <a:ln/>
        </p:spPr>
        <p:txBody>
          <a:bodyPr/>
          <a:lstStyle/>
          <a:p>
            <a:pPr eaLnBrk="1" hangingPunct="1"/>
            <a:endParaRPr lang="pt-PT" smtClean="0"/>
          </a:p>
        </p:txBody>
      </p:sp>
      <p:sp>
        <p:nvSpPr>
          <p:cNvPr id="15667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D2026A1A-9F3E-41A2-BB29-2771DD6F7F0B}" type="slidenum">
              <a:rPr lang="pt-PT" sz="1300"/>
              <a:pPr/>
              <a:t>79</a:t>
            </a:fld>
            <a:endParaRPr lang="pt-PT" sz="130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599CFC18-E09C-4ECF-9F0D-E49E468B1DC6}" type="slidenum">
              <a:rPr lang="pt-PT" sz="1300"/>
              <a:pPr/>
              <a:t>80</a:t>
            </a:fld>
            <a:endParaRPr lang="pt-PT" sz="1300"/>
          </a:p>
        </p:txBody>
      </p:sp>
      <p:sp>
        <p:nvSpPr>
          <p:cNvPr id="157699" name="Rectangle 2"/>
          <p:cNvSpPr>
            <a:spLocks noGrp="1" noRot="1" noChangeAspect="1" noChangeArrowheads="1" noTextEdit="1"/>
          </p:cNvSpPr>
          <p:nvPr>
            <p:ph type="sldImg"/>
          </p:nvPr>
        </p:nvSpPr>
        <p:spPr>
          <a:ln/>
        </p:spPr>
      </p:sp>
      <p:sp>
        <p:nvSpPr>
          <p:cNvPr id="15770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10DD45A9-D2D1-4180-93B8-003BF9EEEC04}" type="slidenum">
              <a:rPr lang="pt-PT" sz="1300"/>
              <a:pPr/>
              <a:t>81</a:t>
            </a:fld>
            <a:endParaRPr lang="pt-PT" sz="1300"/>
          </a:p>
        </p:txBody>
      </p:sp>
      <p:sp>
        <p:nvSpPr>
          <p:cNvPr id="158723" name="Rectangle 2"/>
          <p:cNvSpPr>
            <a:spLocks noGrp="1" noRot="1" noChangeAspect="1" noChangeArrowheads="1" noTextEdit="1"/>
          </p:cNvSpPr>
          <p:nvPr>
            <p:ph type="sldImg"/>
          </p:nvPr>
        </p:nvSpPr>
        <p:spPr>
          <a:ln/>
        </p:spPr>
      </p:sp>
      <p:sp>
        <p:nvSpPr>
          <p:cNvPr id="15872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Marcador de Posição da Imagem do Diapositivo 1"/>
          <p:cNvSpPr>
            <a:spLocks noGrp="1" noRot="1" noChangeAspect="1" noTextEdit="1"/>
          </p:cNvSpPr>
          <p:nvPr>
            <p:ph type="sldImg"/>
          </p:nvPr>
        </p:nvSpPr>
        <p:spPr>
          <a:ln/>
        </p:spPr>
      </p:sp>
      <p:sp>
        <p:nvSpPr>
          <p:cNvPr id="159747" name="Marcador de Posição de Notas 2"/>
          <p:cNvSpPr>
            <a:spLocks noGrp="1"/>
          </p:cNvSpPr>
          <p:nvPr>
            <p:ph type="body" idx="1"/>
          </p:nvPr>
        </p:nvSpPr>
        <p:spPr>
          <a:noFill/>
          <a:ln/>
        </p:spPr>
        <p:txBody>
          <a:bodyPr/>
          <a:lstStyle/>
          <a:p>
            <a:pPr eaLnBrk="1" hangingPunct="1"/>
            <a:endParaRPr lang="pt-PT" smtClean="0"/>
          </a:p>
        </p:txBody>
      </p:sp>
      <p:sp>
        <p:nvSpPr>
          <p:cNvPr id="159748"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EFE056E-D4F1-4747-B5C1-BB2C4AFBD886}" type="slidenum">
              <a:rPr lang="pt-PT" sz="1300"/>
              <a:pPr/>
              <a:t>82</a:t>
            </a:fld>
            <a:endParaRPr lang="pt-PT" sz="130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2F0CCBE0-8465-4F38-80AF-B2A2CE3BE8A2}" type="slidenum">
              <a:rPr lang="pt-PT" sz="1300"/>
              <a:pPr/>
              <a:t>83</a:t>
            </a:fld>
            <a:endParaRPr lang="pt-PT" sz="1300"/>
          </a:p>
        </p:txBody>
      </p:sp>
      <p:sp>
        <p:nvSpPr>
          <p:cNvPr id="161795" name="Rectangle 2"/>
          <p:cNvSpPr>
            <a:spLocks noGrp="1" noRot="1" noChangeAspect="1" noChangeArrowheads="1" noTextEdit="1"/>
          </p:cNvSpPr>
          <p:nvPr>
            <p:ph type="sldImg"/>
          </p:nvPr>
        </p:nvSpPr>
        <p:spPr>
          <a:ln/>
        </p:spPr>
      </p:sp>
      <p:sp>
        <p:nvSpPr>
          <p:cNvPr id="16179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C660B74-F651-49CC-B2C0-486FDA104890}" type="slidenum">
              <a:rPr lang="pt-PT" sz="1300"/>
              <a:pPr/>
              <a:t>84</a:t>
            </a:fld>
            <a:endParaRPr lang="pt-PT" sz="1300"/>
          </a:p>
        </p:txBody>
      </p:sp>
      <p:sp>
        <p:nvSpPr>
          <p:cNvPr id="162819" name="Rectangle 2"/>
          <p:cNvSpPr>
            <a:spLocks noGrp="1" noRot="1" noChangeAspect="1" noChangeArrowheads="1" noTextEdit="1"/>
          </p:cNvSpPr>
          <p:nvPr>
            <p:ph type="sldImg"/>
          </p:nvPr>
        </p:nvSpPr>
        <p:spPr>
          <a:ln/>
        </p:spPr>
      </p:sp>
      <p:sp>
        <p:nvSpPr>
          <p:cNvPr id="16282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Marcador de Posição da Imagem do Diapositivo 1"/>
          <p:cNvSpPr>
            <a:spLocks noGrp="1" noRot="1" noChangeAspect="1" noTextEdit="1"/>
          </p:cNvSpPr>
          <p:nvPr>
            <p:ph type="sldImg"/>
          </p:nvPr>
        </p:nvSpPr>
        <p:spPr>
          <a:ln/>
        </p:spPr>
      </p:sp>
      <p:sp>
        <p:nvSpPr>
          <p:cNvPr id="163843" name="Marcador de Posição de Notas 2"/>
          <p:cNvSpPr>
            <a:spLocks noGrp="1"/>
          </p:cNvSpPr>
          <p:nvPr>
            <p:ph type="body" idx="1"/>
          </p:nvPr>
        </p:nvSpPr>
        <p:spPr>
          <a:noFill/>
          <a:ln/>
        </p:spPr>
        <p:txBody>
          <a:bodyPr/>
          <a:lstStyle/>
          <a:p>
            <a:pPr eaLnBrk="1" hangingPunct="1"/>
            <a:endParaRPr lang="pt-PT" smtClean="0"/>
          </a:p>
        </p:txBody>
      </p:sp>
      <p:sp>
        <p:nvSpPr>
          <p:cNvPr id="16384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D9828074-2AEA-4419-8B94-A2E32CC9D66B}" type="slidenum">
              <a:rPr lang="pt-PT" sz="1300"/>
              <a:pPr/>
              <a:t>85</a:t>
            </a:fld>
            <a:endParaRPr lang="pt-PT" sz="130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3156F1DB-C522-481A-B98A-CA9CA47709A5}" type="slidenum">
              <a:rPr lang="pt-PT" sz="1300"/>
              <a:pPr/>
              <a:t>86</a:t>
            </a:fld>
            <a:endParaRPr lang="pt-PT" sz="1300"/>
          </a:p>
        </p:txBody>
      </p:sp>
      <p:sp>
        <p:nvSpPr>
          <p:cNvPr id="164867" name="Rectangle 2"/>
          <p:cNvSpPr>
            <a:spLocks noGrp="1" noRot="1" noChangeAspect="1" noChangeArrowheads="1" noTextEdit="1"/>
          </p:cNvSpPr>
          <p:nvPr>
            <p:ph type="sldImg"/>
          </p:nvPr>
        </p:nvSpPr>
        <p:spPr>
          <a:ln/>
        </p:spPr>
      </p:sp>
      <p:sp>
        <p:nvSpPr>
          <p:cNvPr id="16486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DAD412C-84BF-4659-AB26-C73ACFEFDE97}" type="slidenum">
              <a:rPr lang="pt-PT" sz="1300"/>
              <a:pPr/>
              <a:t>87</a:t>
            </a:fld>
            <a:endParaRPr lang="pt-PT" sz="1300"/>
          </a:p>
        </p:txBody>
      </p:sp>
      <p:sp>
        <p:nvSpPr>
          <p:cNvPr id="165891" name="Rectangle 2"/>
          <p:cNvSpPr>
            <a:spLocks noGrp="1" noRot="1" noChangeAspect="1" noChangeArrowheads="1" noTextEdit="1"/>
          </p:cNvSpPr>
          <p:nvPr>
            <p:ph type="sldImg"/>
          </p:nvPr>
        </p:nvSpPr>
        <p:spPr>
          <a:ln/>
        </p:spPr>
      </p:sp>
      <p:sp>
        <p:nvSpPr>
          <p:cNvPr id="16589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Marcador de Posição da Imagem do Diapositivo 1"/>
          <p:cNvSpPr>
            <a:spLocks noGrp="1" noRot="1" noChangeAspect="1" noTextEdit="1"/>
          </p:cNvSpPr>
          <p:nvPr>
            <p:ph type="sldImg"/>
          </p:nvPr>
        </p:nvSpPr>
        <p:spPr>
          <a:ln/>
        </p:spPr>
      </p:sp>
      <p:sp>
        <p:nvSpPr>
          <p:cNvPr id="166915" name="Marcador de Posição de Notas 2"/>
          <p:cNvSpPr>
            <a:spLocks noGrp="1"/>
          </p:cNvSpPr>
          <p:nvPr>
            <p:ph type="body" idx="1"/>
          </p:nvPr>
        </p:nvSpPr>
        <p:spPr>
          <a:noFill/>
          <a:ln/>
        </p:spPr>
        <p:txBody>
          <a:bodyPr/>
          <a:lstStyle/>
          <a:p>
            <a:pPr eaLnBrk="1" hangingPunct="1"/>
            <a:endParaRPr lang="pt-PT" smtClean="0"/>
          </a:p>
        </p:txBody>
      </p:sp>
      <p:sp>
        <p:nvSpPr>
          <p:cNvPr id="16691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5581F738-2E74-48A9-B868-E1E8585FDDB3}" type="slidenum">
              <a:rPr lang="pt-PT" sz="1300"/>
              <a:pPr/>
              <a:t>88</a:t>
            </a:fld>
            <a:endParaRPr lang="pt-PT" sz="130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79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6CE87301-2A99-423B-B83D-5B05B626A371}" type="slidenum">
              <a:rPr lang="pt-PT" sz="1300"/>
              <a:pPr/>
              <a:t>89</a:t>
            </a:fld>
            <a:endParaRPr lang="pt-PT" sz="1300"/>
          </a:p>
        </p:txBody>
      </p:sp>
      <p:sp>
        <p:nvSpPr>
          <p:cNvPr id="167939" name="Rectangle 2"/>
          <p:cNvSpPr>
            <a:spLocks noGrp="1" noRot="1" noChangeAspect="1" noChangeArrowheads="1" noTextEdit="1"/>
          </p:cNvSpPr>
          <p:nvPr>
            <p:ph type="sldImg"/>
          </p:nvPr>
        </p:nvSpPr>
        <p:spPr>
          <a:ln/>
        </p:spPr>
      </p:sp>
      <p:sp>
        <p:nvSpPr>
          <p:cNvPr id="1679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86FA0915-0D67-463D-8B0E-3B52095D101D}" type="slidenum">
              <a:rPr lang="pt-PT" sz="1300"/>
              <a:pPr/>
              <a:t>90</a:t>
            </a:fld>
            <a:endParaRPr lang="pt-PT" sz="1300"/>
          </a:p>
        </p:txBody>
      </p:sp>
      <p:sp>
        <p:nvSpPr>
          <p:cNvPr id="168963" name="Rectangle 2"/>
          <p:cNvSpPr>
            <a:spLocks noGrp="1" noRot="1" noChangeAspect="1" noChangeArrowheads="1" noTextEdit="1"/>
          </p:cNvSpPr>
          <p:nvPr>
            <p:ph type="sldImg"/>
          </p:nvPr>
        </p:nvSpPr>
        <p:spPr>
          <a:ln/>
        </p:spPr>
      </p:sp>
      <p:sp>
        <p:nvSpPr>
          <p:cNvPr id="16896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Marcador de Posição da Imagem do Diapositivo 1"/>
          <p:cNvSpPr>
            <a:spLocks noGrp="1" noRot="1" noChangeAspect="1" noTextEdit="1"/>
          </p:cNvSpPr>
          <p:nvPr>
            <p:ph type="sldImg"/>
          </p:nvPr>
        </p:nvSpPr>
        <p:spPr>
          <a:ln/>
        </p:spPr>
      </p:sp>
      <p:sp>
        <p:nvSpPr>
          <p:cNvPr id="169987" name="Marcador de Posição de Notas 2"/>
          <p:cNvSpPr>
            <a:spLocks noGrp="1"/>
          </p:cNvSpPr>
          <p:nvPr>
            <p:ph type="body" idx="1"/>
          </p:nvPr>
        </p:nvSpPr>
        <p:spPr>
          <a:noFill/>
          <a:ln/>
        </p:spPr>
        <p:txBody>
          <a:bodyPr/>
          <a:lstStyle/>
          <a:p>
            <a:pPr eaLnBrk="1" hangingPunct="1"/>
            <a:endParaRPr lang="pt-PT" smtClean="0"/>
          </a:p>
        </p:txBody>
      </p:sp>
      <p:sp>
        <p:nvSpPr>
          <p:cNvPr id="169988"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1685768D-0F74-4145-9408-F4AAF424A938}" type="slidenum">
              <a:rPr lang="pt-PT" sz="1300"/>
              <a:pPr/>
              <a:t>91</a:t>
            </a:fld>
            <a:endParaRPr lang="pt-PT" sz="1300"/>
          </a:p>
        </p:txBody>
      </p:sp>
    </p:spTree>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750805BA-6585-4ED9-B34F-6FAE26E2C372}" type="slidenum">
              <a:rPr lang="pt-PT" sz="1300"/>
              <a:pPr/>
              <a:t>92</a:t>
            </a:fld>
            <a:endParaRPr lang="pt-PT" sz="1300"/>
          </a:p>
        </p:txBody>
      </p:sp>
      <p:sp>
        <p:nvSpPr>
          <p:cNvPr id="171011" name="Rectangle 2"/>
          <p:cNvSpPr>
            <a:spLocks noGrp="1" noRot="1" noChangeAspect="1" noChangeArrowheads="1" noTextEdit="1"/>
          </p:cNvSpPr>
          <p:nvPr>
            <p:ph type="sldImg"/>
          </p:nvPr>
        </p:nvSpPr>
        <p:spPr>
          <a:ln/>
        </p:spPr>
      </p:sp>
      <p:sp>
        <p:nvSpPr>
          <p:cNvPr id="17101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CCF5A5B3-A5B5-4798-BAD0-E9145F78AFEF}" type="slidenum">
              <a:rPr lang="pt-PT" sz="1300"/>
              <a:pPr/>
              <a:t>93</a:t>
            </a:fld>
            <a:endParaRPr lang="pt-PT" sz="1300"/>
          </a:p>
        </p:txBody>
      </p:sp>
      <p:sp>
        <p:nvSpPr>
          <p:cNvPr id="172035" name="Rectangle 2"/>
          <p:cNvSpPr>
            <a:spLocks noGrp="1" noRot="1" noChangeAspect="1" noChangeArrowheads="1" noTextEdit="1"/>
          </p:cNvSpPr>
          <p:nvPr>
            <p:ph type="sldImg"/>
          </p:nvPr>
        </p:nvSpPr>
        <p:spPr>
          <a:ln/>
        </p:spPr>
      </p:sp>
      <p:sp>
        <p:nvSpPr>
          <p:cNvPr id="17203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Marcador de Posição da Imagem do Diapositivo 1"/>
          <p:cNvSpPr>
            <a:spLocks noGrp="1" noRot="1" noChangeAspect="1" noTextEdit="1"/>
          </p:cNvSpPr>
          <p:nvPr>
            <p:ph type="sldImg"/>
          </p:nvPr>
        </p:nvSpPr>
        <p:spPr>
          <a:ln/>
        </p:spPr>
      </p:sp>
      <p:sp>
        <p:nvSpPr>
          <p:cNvPr id="173059" name="Marcador de Posição de Notas 2"/>
          <p:cNvSpPr>
            <a:spLocks noGrp="1"/>
          </p:cNvSpPr>
          <p:nvPr>
            <p:ph type="body" idx="1"/>
          </p:nvPr>
        </p:nvSpPr>
        <p:spPr>
          <a:noFill/>
          <a:ln/>
        </p:spPr>
        <p:txBody>
          <a:bodyPr/>
          <a:lstStyle/>
          <a:p>
            <a:pPr eaLnBrk="1" hangingPunct="1"/>
            <a:endParaRPr lang="pt-PT" smtClean="0"/>
          </a:p>
        </p:txBody>
      </p:sp>
      <p:sp>
        <p:nvSpPr>
          <p:cNvPr id="173060"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D5322F2-D28E-476B-A9B6-8A809626ADDB}" type="slidenum">
              <a:rPr lang="pt-PT" sz="1300"/>
              <a:pPr/>
              <a:t>94</a:t>
            </a:fld>
            <a:endParaRPr lang="pt-PT" sz="1300"/>
          </a:p>
        </p:txBody>
      </p:sp>
    </p:spTree>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CAFD4DCB-4CF4-4FAB-AD21-222E32EAB4A8}" type="slidenum">
              <a:rPr lang="pt-PT" sz="1300"/>
              <a:pPr/>
              <a:t>95</a:t>
            </a:fld>
            <a:endParaRPr lang="pt-PT" sz="1300"/>
          </a:p>
        </p:txBody>
      </p:sp>
      <p:sp>
        <p:nvSpPr>
          <p:cNvPr id="174083" name="Rectangle 2"/>
          <p:cNvSpPr>
            <a:spLocks noGrp="1" noRot="1" noChangeAspect="1" noChangeArrowheads="1" noTextEdit="1"/>
          </p:cNvSpPr>
          <p:nvPr>
            <p:ph type="sldImg"/>
          </p:nvPr>
        </p:nvSpPr>
        <p:spPr>
          <a:ln/>
        </p:spPr>
      </p:sp>
      <p:sp>
        <p:nvSpPr>
          <p:cNvPr id="17408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31E0CAE-D568-4CC1-A8B4-15600EAB55CB}" type="slidenum">
              <a:rPr lang="pt-PT" sz="1300"/>
              <a:pPr/>
              <a:t>96</a:t>
            </a:fld>
            <a:endParaRPr lang="pt-PT" sz="1300"/>
          </a:p>
        </p:txBody>
      </p:sp>
      <p:sp>
        <p:nvSpPr>
          <p:cNvPr id="175107" name="Rectangle 2"/>
          <p:cNvSpPr>
            <a:spLocks noGrp="1" noRot="1" noChangeAspect="1" noChangeArrowheads="1" noTextEdit="1"/>
          </p:cNvSpPr>
          <p:nvPr>
            <p:ph type="sldImg"/>
          </p:nvPr>
        </p:nvSpPr>
        <p:spPr>
          <a:ln/>
        </p:spPr>
      </p:sp>
      <p:sp>
        <p:nvSpPr>
          <p:cNvPr id="17510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30" name="Marcador de Posição da Imagem do Diapositivo 1"/>
          <p:cNvSpPr>
            <a:spLocks noGrp="1" noRot="1" noChangeAspect="1" noTextEdit="1"/>
          </p:cNvSpPr>
          <p:nvPr>
            <p:ph type="sldImg"/>
          </p:nvPr>
        </p:nvSpPr>
        <p:spPr>
          <a:ln/>
        </p:spPr>
      </p:sp>
      <p:sp>
        <p:nvSpPr>
          <p:cNvPr id="176131" name="Marcador de Posição de Notas 2"/>
          <p:cNvSpPr>
            <a:spLocks noGrp="1"/>
          </p:cNvSpPr>
          <p:nvPr>
            <p:ph type="body" idx="1"/>
          </p:nvPr>
        </p:nvSpPr>
        <p:spPr>
          <a:noFill/>
          <a:ln/>
        </p:spPr>
        <p:txBody>
          <a:bodyPr/>
          <a:lstStyle/>
          <a:p>
            <a:pPr eaLnBrk="1" hangingPunct="1"/>
            <a:endParaRPr lang="pt-PT" smtClean="0"/>
          </a:p>
        </p:txBody>
      </p:sp>
      <p:sp>
        <p:nvSpPr>
          <p:cNvPr id="176132"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9E6BCB96-8374-4F04-8027-5481BAC2AA1A}" type="slidenum">
              <a:rPr lang="pt-PT" sz="1300"/>
              <a:pPr/>
              <a:t>97</a:t>
            </a:fld>
            <a:endParaRPr lang="pt-PT" sz="1300"/>
          </a:p>
        </p:txBody>
      </p:sp>
    </p:spTree>
  </p:cSld>
  <p:clrMapOvr>
    <a:masterClrMapping/>
  </p:clrMapOvr>
</p:notes>
</file>

<file path=ppt/notesSlides/notesSlide9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0DA79625-62D2-4D36-8A7B-219F78AC1C9C}" type="slidenum">
              <a:rPr lang="pt-PT" sz="1300"/>
              <a:pPr/>
              <a:t>98</a:t>
            </a:fld>
            <a:endParaRPr lang="pt-PT" sz="1300"/>
          </a:p>
        </p:txBody>
      </p:sp>
      <p:sp>
        <p:nvSpPr>
          <p:cNvPr id="177155" name="Rectangle 2"/>
          <p:cNvSpPr>
            <a:spLocks noGrp="1" noRot="1" noChangeAspect="1" noChangeArrowheads="1" noTextEdit="1"/>
          </p:cNvSpPr>
          <p:nvPr>
            <p:ph type="sldImg"/>
          </p:nvPr>
        </p:nvSpPr>
        <p:spPr>
          <a:ln/>
        </p:spPr>
      </p:sp>
      <p:sp>
        <p:nvSpPr>
          <p:cNvPr id="17715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9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AD75B2B9-AD40-4D61-9FAE-E506C736D5F2}" type="slidenum">
              <a:rPr lang="pt-PT" sz="1300"/>
              <a:pPr/>
              <a:t>99</a:t>
            </a:fld>
            <a:endParaRPr lang="pt-PT" sz="1300"/>
          </a:p>
        </p:txBody>
      </p:sp>
      <p:sp>
        <p:nvSpPr>
          <p:cNvPr id="178179" name="Rectangle 2"/>
          <p:cNvSpPr>
            <a:spLocks noGrp="1" noRot="1" noChangeAspect="1" noChangeArrowheads="1" noTextEdit="1"/>
          </p:cNvSpPr>
          <p:nvPr>
            <p:ph type="sldImg"/>
          </p:nvPr>
        </p:nvSpPr>
        <p:spPr>
          <a:ln/>
        </p:spPr>
      </p:sp>
      <p:sp>
        <p:nvSpPr>
          <p:cNvPr id="17818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2" name="Marcador de Posição da Imagem do Diapositivo 1"/>
          <p:cNvSpPr>
            <a:spLocks noGrp="1" noRot="1" noChangeAspect="1" noTextEdit="1"/>
          </p:cNvSpPr>
          <p:nvPr>
            <p:ph type="sldImg"/>
          </p:nvPr>
        </p:nvSpPr>
        <p:spPr>
          <a:ln/>
        </p:spPr>
      </p:sp>
      <p:sp>
        <p:nvSpPr>
          <p:cNvPr id="179203" name="Marcador de Posição de Notas 2"/>
          <p:cNvSpPr>
            <a:spLocks noGrp="1"/>
          </p:cNvSpPr>
          <p:nvPr>
            <p:ph type="body" idx="1"/>
          </p:nvPr>
        </p:nvSpPr>
        <p:spPr>
          <a:noFill/>
          <a:ln/>
        </p:spPr>
        <p:txBody>
          <a:bodyPr/>
          <a:lstStyle/>
          <a:p>
            <a:pPr eaLnBrk="1" hangingPunct="1"/>
            <a:endParaRPr lang="pt-PT" smtClean="0"/>
          </a:p>
        </p:txBody>
      </p:sp>
      <p:sp>
        <p:nvSpPr>
          <p:cNvPr id="17920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E3A02C2-CAFD-447A-8D2E-0BA060A7B1EC}" type="slidenum">
              <a:rPr lang="pt-PT" sz="1300"/>
              <a:pPr/>
              <a:t>100</a:t>
            </a:fld>
            <a:endParaRPr lang="pt-PT" sz="1300"/>
          </a:p>
        </p:txBody>
      </p:sp>
    </p:spTree>
  </p:cSld>
  <p:clrMapOvr>
    <a:masterClrMapping/>
  </p:clrMapOvr>
</p:notes>
</file>

<file path=ppt/notesSlides/notesSlide10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E7C7AB12-DBA3-47DA-9C0E-F8D10B9178AF}" type="slidenum">
              <a:rPr lang="pt-PT" sz="1300"/>
              <a:pPr/>
              <a:t>101</a:t>
            </a:fld>
            <a:endParaRPr lang="pt-PT" sz="1300"/>
          </a:p>
        </p:txBody>
      </p:sp>
      <p:sp>
        <p:nvSpPr>
          <p:cNvPr id="180227" name="Rectangle 2"/>
          <p:cNvSpPr>
            <a:spLocks noGrp="1" noRot="1" noChangeAspect="1" noChangeArrowheads="1" noTextEdit="1"/>
          </p:cNvSpPr>
          <p:nvPr>
            <p:ph type="sldImg"/>
          </p:nvPr>
        </p:nvSpPr>
        <p:spPr>
          <a:ln/>
        </p:spPr>
      </p:sp>
      <p:sp>
        <p:nvSpPr>
          <p:cNvPr id="18022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25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410B1FBE-CD6A-4A92-BD6E-650E8006A0B0}" type="slidenum">
              <a:rPr lang="pt-PT" sz="1300"/>
              <a:pPr/>
              <a:t>102</a:t>
            </a:fld>
            <a:endParaRPr lang="pt-PT" sz="1300"/>
          </a:p>
        </p:txBody>
      </p:sp>
      <p:sp>
        <p:nvSpPr>
          <p:cNvPr id="181251" name="Rectangle 2"/>
          <p:cNvSpPr>
            <a:spLocks noGrp="1" noRot="1" noChangeAspect="1" noChangeArrowheads="1" noTextEdit="1"/>
          </p:cNvSpPr>
          <p:nvPr>
            <p:ph type="sldImg"/>
          </p:nvPr>
        </p:nvSpPr>
        <p:spPr>
          <a:ln/>
        </p:spPr>
      </p:sp>
      <p:sp>
        <p:nvSpPr>
          <p:cNvPr id="18125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274" name="Marcador de Posição da Imagem do Diapositivo 1"/>
          <p:cNvSpPr>
            <a:spLocks noGrp="1" noRot="1" noChangeAspect="1" noTextEdit="1"/>
          </p:cNvSpPr>
          <p:nvPr>
            <p:ph type="sldImg"/>
          </p:nvPr>
        </p:nvSpPr>
        <p:spPr>
          <a:ln/>
        </p:spPr>
      </p:sp>
      <p:sp>
        <p:nvSpPr>
          <p:cNvPr id="182275" name="Marcador de Posição de Notas 2"/>
          <p:cNvSpPr>
            <a:spLocks noGrp="1"/>
          </p:cNvSpPr>
          <p:nvPr>
            <p:ph type="body" idx="1"/>
          </p:nvPr>
        </p:nvSpPr>
        <p:spPr>
          <a:noFill/>
          <a:ln/>
        </p:spPr>
        <p:txBody>
          <a:bodyPr/>
          <a:lstStyle/>
          <a:p>
            <a:pPr eaLnBrk="1" hangingPunct="1"/>
            <a:endParaRPr lang="pt-PT" smtClean="0"/>
          </a:p>
        </p:txBody>
      </p:sp>
      <p:sp>
        <p:nvSpPr>
          <p:cNvPr id="18227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3E7E9987-8BA0-46B5-9462-BFBF708459D5}" type="slidenum">
              <a:rPr lang="pt-PT" sz="1300"/>
              <a:pPr/>
              <a:t>103</a:t>
            </a:fld>
            <a:endParaRPr lang="pt-PT" sz="1300"/>
          </a:p>
        </p:txBody>
      </p:sp>
    </p:spTree>
  </p:cSld>
  <p:clrMapOvr>
    <a:masterClrMapping/>
  </p:clrMapOvr>
</p:notes>
</file>

<file path=ppt/notesSlides/notesSlide10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329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CFC51397-2F33-4993-A1B6-DC6E23A4CEA2}" type="slidenum">
              <a:rPr lang="pt-PT" sz="1300"/>
              <a:pPr/>
              <a:t>104</a:t>
            </a:fld>
            <a:endParaRPr lang="pt-PT" sz="1300"/>
          </a:p>
        </p:txBody>
      </p:sp>
      <p:sp>
        <p:nvSpPr>
          <p:cNvPr id="183299" name="Rectangle 2"/>
          <p:cNvSpPr>
            <a:spLocks noGrp="1" noRot="1" noChangeAspect="1" noChangeArrowheads="1" noTextEdit="1"/>
          </p:cNvSpPr>
          <p:nvPr>
            <p:ph type="sldImg"/>
          </p:nvPr>
        </p:nvSpPr>
        <p:spPr>
          <a:ln/>
        </p:spPr>
      </p:sp>
      <p:sp>
        <p:nvSpPr>
          <p:cNvPr id="18330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39D6C287-7343-4DB5-9DAE-F7E7A22477BC}" type="slidenum">
              <a:rPr lang="pt-PT" sz="1300"/>
              <a:pPr/>
              <a:t>105</a:t>
            </a:fld>
            <a:endParaRPr lang="pt-PT" sz="1300"/>
          </a:p>
        </p:txBody>
      </p:sp>
      <p:sp>
        <p:nvSpPr>
          <p:cNvPr id="184323" name="Rectangle 2"/>
          <p:cNvSpPr>
            <a:spLocks noGrp="1" noRot="1" noChangeAspect="1" noChangeArrowheads="1" noTextEdit="1"/>
          </p:cNvSpPr>
          <p:nvPr>
            <p:ph type="sldImg"/>
          </p:nvPr>
        </p:nvSpPr>
        <p:spPr>
          <a:ln/>
        </p:spPr>
      </p:sp>
      <p:sp>
        <p:nvSpPr>
          <p:cNvPr id="18432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346" name="Marcador de Posição da Imagem do Diapositivo 1"/>
          <p:cNvSpPr>
            <a:spLocks noGrp="1" noRot="1" noChangeAspect="1" noTextEdit="1"/>
          </p:cNvSpPr>
          <p:nvPr>
            <p:ph type="sldImg"/>
          </p:nvPr>
        </p:nvSpPr>
        <p:spPr>
          <a:ln/>
        </p:spPr>
      </p:sp>
      <p:sp>
        <p:nvSpPr>
          <p:cNvPr id="185347" name="Marcador de Posição de Notas 2"/>
          <p:cNvSpPr>
            <a:spLocks noGrp="1"/>
          </p:cNvSpPr>
          <p:nvPr>
            <p:ph type="body" idx="1"/>
          </p:nvPr>
        </p:nvSpPr>
        <p:spPr>
          <a:noFill/>
          <a:ln/>
        </p:spPr>
        <p:txBody>
          <a:bodyPr/>
          <a:lstStyle/>
          <a:p>
            <a:pPr eaLnBrk="1" hangingPunct="1"/>
            <a:endParaRPr lang="pt-PT" smtClean="0"/>
          </a:p>
        </p:txBody>
      </p:sp>
      <p:sp>
        <p:nvSpPr>
          <p:cNvPr id="185348"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FCAEC15F-7AFD-4AEE-9A96-10964B3C20A8}" type="slidenum">
              <a:rPr lang="pt-PT" sz="1300"/>
              <a:pPr/>
              <a:t>106</a:t>
            </a:fld>
            <a:endParaRPr lang="pt-PT" sz="1300"/>
          </a:p>
        </p:txBody>
      </p:sp>
    </p:spTree>
  </p:cSld>
  <p:clrMapOvr>
    <a:masterClrMapping/>
  </p:clrMapOvr>
</p:notes>
</file>

<file path=ppt/notesSlides/notesSlide10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637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A6CCB46E-78DD-419D-AAC4-C6F9B764598C}" type="slidenum">
              <a:rPr lang="pt-PT" sz="1300"/>
              <a:pPr/>
              <a:t>107</a:t>
            </a:fld>
            <a:endParaRPr lang="pt-PT" sz="1300"/>
          </a:p>
        </p:txBody>
      </p:sp>
      <p:sp>
        <p:nvSpPr>
          <p:cNvPr id="186371" name="Rectangle 2"/>
          <p:cNvSpPr>
            <a:spLocks noGrp="1" noRot="1" noChangeAspect="1" noChangeArrowheads="1" noTextEdit="1"/>
          </p:cNvSpPr>
          <p:nvPr>
            <p:ph type="sldImg"/>
          </p:nvPr>
        </p:nvSpPr>
        <p:spPr>
          <a:ln/>
        </p:spPr>
      </p:sp>
      <p:sp>
        <p:nvSpPr>
          <p:cNvPr id="18637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5F3C8F8C-D100-4A1F-AF61-49DBB56B19AB}" type="slidenum">
              <a:rPr lang="pt-PT" sz="1300"/>
              <a:pPr/>
              <a:t>108</a:t>
            </a:fld>
            <a:endParaRPr lang="pt-PT" sz="1300"/>
          </a:p>
        </p:txBody>
      </p:sp>
      <p:sp>
        <p:nvSpPr>
          <p:cNvPr id="187395" name="Rectangle 2"/>
          <p:cNvSpPr>
            <a:spLocks noGrp="1" noRot="1" noChangeAspect="1" noChangeArrowheads="1" noTextEdit="1"/>
          </p:cNvSpPr>
          <p:nvPr>
            <p:ph type="sldImg"/>
          </p:nvPr>
        </p:nvSpPr>
        <p:spPr>
          <a:ln/>
        </p:spPr>
      </p:sp>
      <p:sp>
        <p:nvSpPr>
          <p:cNvPr id="18739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0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Marcador de Posição da Imagem do Diapositivo 1"/>
          <p:cNvSpPr>
            <a:spLocks noGrp="1" noRot="1" noChangeAspect="1" noTextEdit="1"/>
          </p:cNvSpPr>
          <p:nvPr>
            <p:ph type="sldImg"/>
          </p:nvPr>
        </p:nvSpPr>
        <p:spPr>
          <a:ln/>
        </p:spPr>
      </p:sp>
      <p:sp>
        <p:nvSpPr>
          <p:cNvPr id="188419" name="Marcador de Posição de Notas 2"/>
          <p:cNvSpPr>
            <a:spLocks noGrp="1"/>
          </p:cNvSpPr>
          <p:nvPr>
            <p:ph type="body" idx="1"/>
          </p:nvPr>
        </p:nvSpPr>
        <p:spPr>
          <a:noFill/>
          <a:ln/>
        </p:spPr>
        <p:txBody>
          <a:bodyPr/>
          <a:lstStyle/>
          <a:p>
            <a:pPr eaLnBrk="1" hangingPunct="1"/>
            <a:endParaRPr lang="pt-PT" smtClean="0"/>
          </a:p>
        </p:txBody>
      </p:sp>
      <p:sp>
        <p:nvSpPr>
          <p:cNvPr id="188420"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6551" tIns="48276" rIns="96551" bIns="48276" anchor="b"/>
          <a:lstStyle/>
          <a:p>
            <a:fld id="{9F13D3C4-E0EA-4A42-8DDC-6AC7EF03F197}" type="slidenum">
              <a:rPr lang="pt-PT" sz="1300"/>
              <a:pPr/>
              <a:t>109</a:t>
            </a:fld>
            <a:endParaRPr lang="pt-PT" sz="1300"/>
          </a:p>
        </p:txBody>
      </p:sp>
    </p:spTree>
  </p:cSld>
  <p:clrMapOvr>
    <a:masterClrMapping/>
  </p:clrMapOvr>
</p:notes>
</file>

<file path=ppt/notesSlides/notesSlide1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E161DE24-CA3E-46E0-BB64-A62CFD7ED815}" type="slidenum">
              <a:rPr lang="pt-PT" sz="1200"/>
              <a:pPr/>
              <a:t>110</a:t>
            </a:fld>
            <a:endParaRPr lang="pt-PT" sz="1200"/>
          </a:p>
        </p:txBody>
      </p:sp>
      <p:sp>
        <p:nvSpPr>
          <p:cNvPr id="189443" name="Rectangle 2"/>
          <p:cNvSpPr>
            <a:spLocks noGrp="1" noRot="1" noChangeAspect="1" noChangeArrowheads="1" noTextEdit="1"/>
          </p:cNvSpPr>
          <p:nvPr>
            <p:ph type="sldImg"/>
          </p:nvPr>
        </p:nvSpPr>
        <p:spPr>
          <a:ln/>
        </p:spPr>
      </p:sp>
      <p:sp>
        <p:nvSpPr>
          <p:cNvPr id="18944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70D00ACB-2CCC-4792-977B-59F2DFD4DCF4}" type="slidenum">
              <a:rPr lang="pt-PT" sz="1200"/>
              <a:pPr/>
              <a:t>111</a:t>
            </a:fld>
            <a:endParaRPr lang="pt-PT" sz="1200"/>
          </a:p>
        </p:txBody>
      </p:sp>
      <p:sp>
        <p:nvSpPr>
          <p:cNvPr id="190467" name="Rectangle 2"/>
          <p:cNvSpPr>
            <a:spLocks noGrp="1" noRot="1" noChangeAspect="1" noChangeArrowheads="1" noTextEdit="1"/>
          </p:cNvSpPr>
          <p:nvPr>
            <p:ph type="sldImg"/>
          </p:nvPr>
        </p:nvSpPr>
        <p:spPr>
          <a:ln/>
        </p:spPr>
      </p:sp>
      <p:sp>
        <p:nvSpPr>
          <p:cNvPr id="19046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Marcador de Posição da Imagem do Diapositivo 1"/>
          <p:cNvSpPr>
            <a:spLocks noGrp="1" noRot="1" noChangeAspect="1" noTextEdit="1"/>
          </p:cNvSpPr>
          <p:nvPr>
            <p:ph type="sldImg"/>
          </p:nvPr>
        </p:nvSpPr>
        <p:spPr>
          <a:ln/>
        </p:spPr>
      </p:sp>
      <p:sp>
        <p:nvSpPr>
          <p:cNvPr id="191491" name="Marcador de Posição de Notas 2"/>
          <p:cNvSpPr>
            <a:spLocks noGrp="1"/>
          </p:cNvSpPr>
          <p:nvPr>
            <p:ph type="body" idx="1"/>
          </p:nvPr>
        </p:nvSpPr>
        <p:spPr>
          <a:noFill/>
          <a:ln/>
        </p:spPr>
        <p:txBody>
          <a:bodyPr/>
          <a:lstStyle/>
          <a:p>
            <a:pPr eaLnBrk="1" hangingPunct="1"/>
            <a:endParaRPr lang="pt-PT" smtClean="0"/>
          </a:p>
        </p:txBody>
      </p:sp>
      <p:sp>
        <p:nvSpPr>
          <p:cNvPr id="191492"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8D92E22E-4FD0-4952-BA26-8EE1E632B04D}" type="slidenum">
              <a:rPr lang="pt-PT" sz="1200"/>
              <a:pPr/>
              <a:t>112</a:t>
            </a:fld>
            <a:endParaRPr lang="pt-PT" sz="1200"/>
          </a:p>
        </p:txBody>
      </p:sp>
    </p:spTree>
  </p:cSld>
  <p:clrMapOvr>
    <a:masterClrMapping/>
  </p:clrMapOvr>
</p:notes>
</file>

<file path=ppt/notesSlides/notesSlide1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3935C151-7C37-4CC8-999A-C5E2C05A2BA8}" type="slidenum">
              <a:rPr lang="pt-PT" sz="1200"/>
              <a:pPr/>
              <a:t>113</a:t>
            </a:fld>
            <a:endParaRPr lang="pt-PT" sz="1200"/>
          </a:p>
        </p:txBody>
      </p:sp>
      <p:sp>
        <p:nvSpPr>
          <p:cNvPr id="192515" name="Rectangle 2"/>
          <p:cNvSpPr>
            <a:spLocks noGrp="1" noRot="1" noChangeAspect="1" noChangeArrowheads="1" noTextEdit="1"/>
          </p:cNvSpPr>
          <p:nvPr>
            <p:ph type="sldImg"/>
          </p:nvPr>
        </p:nvSpPr>
        <p:spPr>
          <a:ln/>
        </p:spPr>
      </p:sp>
      <p:sp>
        <p:nvSpPr>
          <p:cNvPr id="19251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353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B3368270-9993-4011-A761-3B979BAB8E9D}" type="slidenum">
              <a:rPr lang="pt-PT" sz="1200"/>
              <a:pPr/>
              <a:t>114</a:t>
            </a:fld>
            <a:endParaRPr lang="pt-PT" sz="1200"/>
          </a:p>
        </p:txBody>
      </p:sp>
      <p:sp>
        <p:nvSpPr>
          <p:cNvPr id="193539" name="Rectangle 2"/>
          <p:cNvSpPr>
            <a:spLocks noGrp="1" noRot="1" noChangeAspect="1" noChangeArrowheads="1" noTextEdit="1"/>
          </p:cNvSpPr>
          <p:nvPr>
            <p:ph type="sldImg"/>
          </p:nvPr>
        </p:nvSpPr>
        <p:spPr>
          <a:ln/>
        </p:spPr>
      </p:sp>
      <p:sp>
        <p:nvSpPr>
          <p:cNvPr id="19354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62" name="Marcador de Posição da Imagem do Diapositivo 1"/>
          <p:cNvSpPr>
            <a:spLocks noGrp="1" noRot="1" noChangeAspect="1" noTextEdit="1"/>
          </p:cNvSpPr>
          <p:nvPr>
            <p:ph type="sldImg"/>
          </p:nvPr>
        </p:nvSpPr>
        <p:spPr>
          <a:ln/>
        </p:spPr>
      </p:sp>
      <p:sp>
        <p:nvSpPr>
          <p:cNvPr id="194563" name="Marcador de Posição de Notas 2"/>
          <p:cNvSpPr>
            <a:spLocks noGrp="1"/>
          </p:cNvSpPr>
          <p:nvPr>
            <p:ph type="body" idx="1"/>
          </p:nvPr>
        </p:nvSpPr>
        <p:spPr>
          <a:noFill/>
          <a:ln/>
        </p:spPr>
        <p:txBody>
          <a:bodyPr/>
          <a:lstStyle/>
          <a:p>
            <a:pPr eaLnBrk="1" hangingPunct="1"/>
            <a:endParaRPr lang="pt-PT" smtClean="0"/>
          </a:p>
        </p:txBody>
      </p:sp>
      <p:sp>
        <p:nvSpPr>
          <p:cNvPr id="194564"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97A36806-FD5D-478B-8007-7783DBC59682}" type="slidenum">
              <a:rPr lang="pt-PT" sz="1200"/>
              <a:pPr/>
              <a:t>115</a:t>
            </a:fld>
            <a:endParaRPr lang="pt-PT" sz="1200"/>
          </a:p>
        </p:txBody>
      </p:sp>
    </p:spTree>
  </p:cSld>
  <p:clrMapOvr>
    <a:masterClrMapping/>
  </p:clrMapOvr>
</p:notes>
</file>

<file path=ppt/notesSlides/notesSlide1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558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5878DCAD-F9C4-4893-9718-59CCD1BA7513}" type="slidenum">
              <a:rPr lang="pt-PT" sz="1200"/>
              <a:pPr/>
              <a:t>116</a:t>
            </a:fld>
            <a:endParaRPr lang="pt-PT" sz="1200"/>
          </a:p>
        </p:txBody>
      </p:sp>
      <p:sp>
        <p:nvSpPr>
          <p:cNvPr id="195587" name="Rectangle 2"/>
          <p:cNvSpPr>
            <a:spLocks noGrp="1" noRot="1" noChangeAspect="1" noChangeArrowheads="1" noTextEdit="1"/>
          </p:cNvSpPr>
          <p:nvPr>
            <p:ph type="sldImg"/>
          </p:nvPr>
        </p:nvSpPr>
        <p:spPr>
          <a:ln/>
        </p:spPr>
      </p:sp>
      <p:sp>
        <p:nvSpPr>
          <p:cNvPr id="19558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C6DC6449-5008-4F83-827C-6C04D81D10C0}" type="slidenum">
              <a:rPr lang="pt-PT" sz="1200"/>
              <a:pPr/>
              <a:t>117</a:t>
            </a:fld>
            <a:endParaRPr lang="pt-PT" sz="1200"/>
          </a:p>
        </p:txBody>
      </p:sp>
      <p:sp>
        <p:nvSpPr>
          <p:cNvPr id="196611" name="Rectangle 2"/>
          <p:cNvSpPr>
            <a:spLocks noGrp="1" noRot="1" noChangeAspect="1" noChangeArrowheads="1" noTextEdit="1"/>
          </p:cNvSpPr>
          <p:nvPr>
            <p:ph type="sldImg"/>
          </p:nvPr>
        </p:nvSpPr>
        <p:spPr>
          <a:ln/>
        </p:spPr>
      </p:sp>
      <p:sp>
        <p:nvSpPr>
          <p:cNvPr id="19661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634" name="Marcador de Posição da Imagem do Diapositivo 1"/>
          <p:cNvSpPr>
            <a:spLocks noGrp="1" noRot="1" noChangeAspect="1" noTextEdit="1"/>
          </p:cNvSpPr>
          <p:nvPr>
            <p:ph type="sldImg"/>
          </p:nvPr>
        </p:nvSpPr>
        <p:spPr>
          <a:ln/>
        </p:spPr>
      </p:sp>
      <p:sp>
        <p:nvSpPr>
          <p:cNvPr id="197635" name="Marcador de Posição de Notas 2"/>
          <p:cNvSpPr>
            <a:spLocks noGrp="1"/>
          </p:cNvSpPr>
          <p:nvPr>
            <p:ph type="body" idx="1"/>
          </p:nvPr>
        </p:nvSpPr>
        <p:spPr>
          <a:noFill/>
          <a:ln/>
        </p:spPr>
        <p:txBody>
          <a:bodyPr/>
          <a:lstStyle/>
          <a:p>
            <a:pPr eaLnBrk="1" hangingPunct="1"/>
            <a:endParaRPr lang="pt-PT" smtClean="0"/>
          </a:p>
        </p:txBody>
      </p:sp>
      <p:sp>
        <p:nvSpPr>
          <p:cNvPr id="197636"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52BF36AB-72A9-4041-9F68-C7C9188E3D75}" type="slidenum">
              <a:rPr lang="pt-PT" sz="1200"/>
              <a:pPr/>
              <a:t>118</a:t>
            </a:fld>
            <a:endParaRPr lang="pt-PT" sz="1200"/>
          </a:p>
        </p:txBody>
      </p:sp>
    </p:spTree>
  </p:cSld>
  <p:clrMapOvr>
    <a:masterClrMapping/>
  </p:clrMapOvr>
</p:notes>
</file>

<file path=ppt/notesSlides/notesSlide1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658"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E612C5B0-7B75-4B22-B67D-B5648B96A4A3}" type="slidenum">
              <a:rPr lang="pt-PT" sz="1200"/>
              <a:pPr/>
              <a:t>119</a:t>
            </a:fld>
            <a:endParaRPr lang="pt-PT" sz="1200"/>
          </a:p>
        </p:txBody>
      </p:sp>
      <p:sp>
        <p:nvSpPr>
          <p:cNvPr id="198659" name="Rectangle 2"/>
          <p:cNvSpPr>
            <a:spLocks noGrp="1" noRot="1" noChangeAspect="1" noChangeArrowheads="1" noTextEdit="1"/>
          </p:cNvSpPr>
          <p:nvPr>
            <p:ph type="sldImg"/>
          </p:nvPr>
        </p:nvSpPr>
        <p:spPr>
          <a:ln/>
        </p:spPr>
      </p:sp>
      <p:sp>
        <p:nvSpPr>
          <p:cNvPr id="198660"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68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9510CBFF-CC28-425D-8194-A70F4C996D29}" type="slidenum">
              <a:rPr lang="pt-PT" sz="1200"/>
              <a:pPr/>
              <a:t>120</a:t>
            </a:fld>
            <a:endParaRPr lang="pt-PT" sz="1200"/>
          </a:p>
        </p:txBody>
      </p:sp>
      <p:sp>
        <p:nvSpPr>
          <p:cNvPr id="199683" name="Rectangle 2"/>
          <p:cNvSpPr>
            <a:spLocks noGrp="1" noRot="1" noChangeAspect="1" noChangeArrowheads="1" noTextEdit="1"/>
          </p:cNvSpPr>
          <p:nvPr>
            <p:ph type="sldImg"/>
          </p:nvPr>
        </p:nvSpPr>
        <p:spPr>
          <a:ln/>
        </p:spPr>
      </p:sp>
      <p:sp>
        <p:nvSpPr>
          <p:cNvPr id="19968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Marcador de Posição da Imagem do Diapositivo 1"/>
          <p:cNvSpPr>
            <a:spLocks noGrp="1" noRot="1" noChangeAspect="1" noTextEdit="1"/>
          </p:cNvSpPr>
          <p:nvPr>
            <p:ph type="sldImg"/>
          </p:nvPr>
        </p:nvSpPr>
        <p:spPr>
          <a:ln/>
        </p:spPr>
      </p:sp>
      <p:sp>
        <p:nvSpPr>
          <p:cNvPr id="200707" name="Marcador de Posição de Notas 2"/>
          <p:cNvSpPr>
            <a:spLocks noGrp="1"/>
          </p:cNvSpPr>
          <p:nvPr>
            <p:ph type="body" idx="1"/>
          </p:nvPr>
        </p:nvSpPr>
        <p:spPr>
          <a:noFill/>
          <a:ln/>
        </p:spPr>
        <p:txBody>
          <a:bodyPr/>
          <a:lstStyle/>
          <a:p>
            <a:pPr eaLnBrk="1" hangingPunct="1"/>
            <a:endParaRPr lang="pt-PT" smtClean="0"/>
          </a:p>
        </p:txBody>
      </p:sp>
      <p:sp>
        <p:nvSpPr>
          <p:cNvPr id="200708"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2281F986-C12D-4BE9-BB14-73ABD6F0018F}" type="slidenum">
              <a:rPr lang="pt-PT" sz="1200"/>
              <a:pPr/>
              <a:t>121</a:t>
            </a:fld>
            <a:endParaRPr lang="pt-PT" sz="1200"/>
          </a:p>
        </p:txBody>
      </p:sp>
    </p:spTree>
  </p:cSld>
  <p:clrMapOvr>
    <a:masterClrMapping/>
  </p:clrMapOvr>
</p:notes>
</file>

<file path=ppt/notesSlides/notesSlide1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F0F30FAD-079A-4A3E-82D8-78EABA54C5AE}" type="slidenum">
              <a:rPr lang="pt-PT" sz="1200"/>
              <a:pPr/>
              <a:t>122</a:t>
            </a:fld>
            <a:endParaRPr lang="pt-PT" sz="1200"/>
          </a:p>
        </p:txBody>
      </p:sp>
      <p:sp>
        <p:nvSpPr>
          <p:cNvPr id="201731" name="Rectangle 2"/>
          <p:cNvSpPr>
            <a:spLocks noGrp="1" noRot="1" noChangeAspect="1" noChangeArrowheads="1" noTextEdit="1"/>
          </p:cNvSpPr>
          <p:nvPr>
            <p:ph type="sldImg"/>
          </p:nvPr>
        </p:nvSpPr>
        <p:spPr>
          <a:ln/>
        </p:spPr>
      </p:sp>
      <p:sp>
        <p:nvSpPr>
          <p:cNvPr id="201732"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2754"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5726B06C-C323-4157-8E40-99D6FB3A79EA}" type="slidenum">
              <a:rPr lang="pt-PT" sz="1200"/>
              <a:pPr/>
              <a:t>123</a:t>
            </a:fld>
            <a:endParaRPr lang="pt-PT" sz="1200"/>
          </a:p>
        </p:txBody>
      </p:sp>
      <p:sp>
        <p:nvSpPr>
          <p:cNvPr id="202755" name="Rectangle 2"/>
          <p:cNvSpPr>
            <a:spLocks noGrp="1" noRot="1" noChangeAspect="1" noChangeArrowheads="1" noTextEdit="1"/>
          </p:cNvSpPr>
          <p:nvPr>
            <p:ph type="sldImg"/>
          </p:nvPr>
        </p:nvSpPr>
        <p:spPr>
          <a:ln/>
        </p:spPr>
      </p:sp>
      <p:sp>
        <p:nvSpPr>
          <p:cNvPr id="202756"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778" name="Marcador de Posição da Imagem do Diapositivo 1"/>
          <p:cNvSpPr>
            <a:spLocks noGrp="1" noRot="1" noChangeAspect="1" noTextEdit="1"/>
          </p:cNvSpPr>
          <p:nvPr>
            <p:ph type="sldImg"/>
          </p:nvPr>
        </p:nvSpPr>
        <p:spPr>
          <a:ln/>
        </p:spPr>
      </p:sp>
      <p:sp>
        <p:nvSpPr>
          <p:cNvPr id="203779" name="Marcador de Posição de Notas 2"/>
          <p:cNvSpPr>
            <a:spLocks noGrp="1"/>
          </p:cNvSpPr>
          <p:nvPr>
            <p:ph type="body" idx="1"/>
          </p:nvPr>
        </p:nvSpPr>
        <p:spPr>
          <a:noFill/>
          <a:ln/>
        </p:spPr>
        <p:txBody>
          <a:bodyPr/>
          <a:lstStyle/>
          <a:p>
            <a:pPr eaLnBrk="1" hangingPunct="1"/>
            <a:endParaRPr lang="pt-PT" smtClean="0"/>
          </a:p>
        </p:txBody>
      </p:sp>
      <p:sp>
        <p:nvSpPr>
          <p:cNvPr id="203780"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161A4040-7D2F-4057-AB96-FCDC197C8B62}" type="slidenum">
              <a:rPr lang="pt-PT" sz="1200"/>
              <a:pPr/>
              <a:t>124</a:t>
            </a:fld>
            <a:endParaRPr lang="pt-PT" sz="1200"/>
          </a:p>
        </p:txBody>
      </p:sp>
    </p:spTree>
  </p:cSld>
  <p:clrMapOvr>
    <a:masterClrMapping/>
  </p:clrMapOvr>
</p:notes>
</file>

<file path=ppt/notesSlides/notesSlide1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02"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4B954AC0-B9C9-4025-8836-912E5BABEADF}" type="slidenum">
              <a:rPr lang="pt-PT" sz="1200"/>
              <a:pPr/>
              <a:t>125</a:t>
            </a:fld>
            <a:endParaRPr lang="pt-PT" sz="1200"/>
          </a:p>
        </p:txBody>
      </p:sp>
      <p:sp>
        <p:nvSpPr>
          <p:cNvPr id="204803" name="Rectangle 2"/>
          <p:cNvSpPr>
            <a:spLocks noGrp="1" noRot="1" noChangeAspect="1" noChangeArrowheads="1" noTextEdit="1"/>
          </p:cNvSpPr>
          <p:nvPr>
            <p:ph type="sldImg"/>
          </p:nvPr>
        </p:nvSpPr>
        <p:spPr>
          <a:ln/>
        </p:spPr>
      </p:sp>
      <p:sp>
        <p:nvSpPr>
          <p:cNvPr id="204804"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826" name="Rectangle 7"/>
          <p:cNvSpPr txBox="1">
            <a:spLocks noGrp="1" noChangeArrowheads="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128D574F-4B8A-4A23-8EF7-45B16D4EDB9C}" type="slidenum">
              <a:rPr lang="pt-PT" sz="1200"/>
              <a:pPr/>
              <a:t>126</a:t>
            </a:fld>
            <a:endParaRPr lang="pt-PT" sz="1200"/>
          </a:p>
        </p:txBody>
      </p:sp>
      <p:sp>
        <p:nvSpPr>
          <p:cNvPr id="205827" name="Rectangle 2"/>
          <p:cNvSpPr>
            <a:spLocks noGrp="1" noRot="1" noChangeAspect="1" noChangeArrowheads="1" noTextEdit="1"/>
          </p:cNvSpPr>
          <p:nvPr>
            <p:ph type="sldImg"/>
          </p:nvPr>
        </p:nvSpPr>
        <p:spPr>
          <a:ln/>
        </p:spPr>
      </p:sp>
      <p:sp>
        <p:nvSpPr>
          <p:cNvPr id="205828" name="Rectangle 3"/>
          <p:cNvSpPr>
            <a:spLocks noGrp="1" noChangeArrowheads="1"/>
          </p:cNvSpPr>
          <p:nvPr>
            <p:ph type="body" idx="1"/>
          </p:nvPr>
        </p:nvSpPr>
        <p:spPr>
          <a:noFill/>
          <a:ln/>
        </p:spPr>
        <p:txBody>
          <a:bodyPr/>
          <a:lstStyle/>
          <a:p>
            <a:pPr eaLnBrk="1" hangingPunct="1"/>
            <a:endParaRPr lang="pt-PT" smtClean="0"/>
          </a:p>
        </p:txBody>
      </p:sp>
    </p:spTree>
  </p:cSld>
  <p:clrMapOvr>
    <a:masterClrMapping/>
  </p:clrMapOvr>
</p:notes>
</file>

<file path=ppt/notesSlides/notesSlide1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850" name="Marcador de Posição da Imagem do Diapositivo 1"/>
          <p:cNvSpPr>
            <a:spLocks noGrp="1" noRot="1" noChangeAspect="1" noTextEdit="1"/>
          </p:cNvSpPr>
          <p:nvPr>
            <p:ph type="sldImg"/>
          </p:nvPr>
        </p:nvSpPr>
        <p:spPr>
          <a:ln/>
        </p:spPr>
      </p:sp>
      <p:sp>
        <p:nvSpPr>
          <p:cNvPr id="206851" name="Marcador de Posição de Notas 2"/>
          <p:cNvSpPr>
            <a:spLocks noGrp="1"/>
          </p:cNvSpPr>
          <p:nvPr>
            <p:ph type="body" idx="1"/>
          </p:nvPr>
        </p:nvSpPr>
        <p:spPr>
          <a:noFill/>
          <a:ln/>
        </p:spPr>
        <p:txBody>
          <a:bodyPr/>
          <a:lstStyle/>
          <a:p>
            <a:pPr eaLnBrk="1" hangingPunct="1"/>
            <a:endParaRPr lang="pt-PT" smtClean="0"/>
          </a:p>
        </p:txBody>
      </p:sp>
      <p:sp>
        <p:nvSpPr>
          <p:cNvPr id="206852" name="Marcador de Posição do Número do Diapositivo 3"/>
          <p:cNvSpPr txBox="1">
            <a:spLocks noGrp="1"/>
          </p:cNvSpPr>
          <p:nvPr/>
        </p:nvSpPr>
        <p:spPr bwMode="auto">
          <a:xfrm>
            <a:off x="4007894" y="8913729"/>
            <a:ext cx="3067548" cy="470083"/>
          </a:xfrm>
          <a:prstGeom prst="rect">
            <a:avLst/>
          </a:prstGeom>
          <a:noFill/>
          <a:ln w="9525">
            <a:noFill/>
            <a:miter lim="800000"/>
            <a:headEnd/>
            <a:tailEnd/>
          </a:ln>
        </p:spPr>
        <p:txBody>
          <a:bodyPr lIns="94192" tIns="47096" rIns="94192" bIns="47096" anchor="b"/>
          <a:lstStyle/>
          <a:p>
            <a:fld id="{F8832EA1-8EF1-4D92-984E-030AF99789EF}" type="slidenum">
              <a:rPr lang="pt-PT" sz="1200"/>
              <a:pPr/>
              <a:t>127</a:t>
            </a:fld>
            <a:endParaRPr lang="pt-PT" sz="120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o de título">
    <p:spTree>
      <p:nvGrpSpPr>
        <p:cNvPr id="1" name=""/>
        <p:cNvGrpSpPr/>
        <p:nvPr/>
      </p:nvGrpSpPr>
      <p:grpSpPr>
        <a:xfrm>
          <a:off x="0" y="0"/>
          <a:ext cx="0" cy="0"/>
          <a:chOff x="0" y="0"/>
          <a:chExt cx="0" cy="0"/>
        </a:xfrm>
      </p:grpSpPr>
      <p:sp>
        <p:nvSpPr>
          <p:cNvPr id="3074" name="Freeform 2"/>
          <p:cNvSpPr>
            <a:spLocks/>
          </p:cNvSpPr>
          <p:nvPr/>
        </p:nvSpPr>
        <p:spPr bwMode="gray">
          <a:xfrm>
            <a:off x="690563" y="3340100"/>
            <a:ext cx="7653337" cy="485775"/>
          </a:xfrm>
          <a:custGeom>
            <a:avLst/>
            <a:gdLst/>
            <a:ahLst/>
            <a:cxnLst>
              <a:cxn ang="0">
                <a:pos x="163" y="200"/>
              </a:cxn>
              <a:cxn ang="0">
                <a:pos x="4128" y="200"/>
              </a:cxn>
              <a:cxn ang="0">
                <a:pos x="4128" y="429"/>
              </a:cxn>
              <a:cxn ang="0">
                <a:pos x="0" y="441"/>
              </a:cxn>
              <a:cxn ang="0">
                <a:pos x="163" y="200"/>
              </a:cxn>
            </a:cxnLst>
            <a:rect l="0" t="0" r="r" b="b"/>
            <a:pathLst>
              <a:path w="4128" h="479">
                <a:moveTo>
                  <a:pt x="163" y="200"/>
                </a:moveTo>
                <a:cubicBezTo>
                  <a:pt x="163" y="200"/>
                  <a:pt x="2054" y="0"/>
                  <a:pt x="4128" y="200"/>
                </a:cubicBezTo>
                <a:cubicBezTo>
                  <a:pt x="4128" y="200"/>
                  <a:pt x="4128" y="314"/>
                  <a:pt x="4128" y="429"/>
                </a:cubicBezTo>
                <a:cubicBezTo>
                  <a:pt x="2371" y="200"/>
                  <a:pt x="688" y="479"/>
                  <a:pt x="0" y="441"/>
                </a:cubicBezTo>
                <a:lnTo>
                  <a:pt x="163" y="200"/>
                </a:lnTo>
                <a:close/>
              </a:path>
            </a:pathLst>
          </a:custGeom>
          <a:solidFill>
            <a:schemeClr val="hlink">
              <a:alpha val="50000"/>
            </a:schemeClr>
          </a:solidFill>
          <a:ln w="9525">
            <a:noFill/>
            <a:round/>
            <a:headEnd/>
            <a:tailEnd/>
          </a:ln>
        </p:spPr>
        <p:txBody>
          <a:bodyPr wrap="none" anchor="ctr"/>
          <a:lstStyle/>
          <a:p>
            <a:endParaRPr lang="pt-PT"/>
          </a:p>
        </p:txBody>
      </p:sp>
      <p:sp>
        <p:nvSpPr>
          <p:cNvPr id="3075" name="Rectangle 3"/>
          <p:cNvSpPr>
            <a:spLocks noGrp="1" noChangeArrowheads="1"/>
          </p:cNvSpPr>
          <p:nvPr>
            <p:ph type="ctrTitle"/>
          </p:nvPr>
        </p:nvSpPr>
        <p:spPr>
          <a:xfrm>
            <a:off x="685800" y="2286000"/>
            <a:ext cx="7772400" cy="1143000"/>
          </a:xfrm>
        </p:spPr>
        <p:txBody>
          <a:bodyPr/>
          <a:lstStyle>
            <a:lvl1pPr>
              <a:defRPr/>
            </a:lvl1pPr>
          </a:lstStyle>
          <a:p>
            <a:r>
              <a:rPr lang="pt-PT" smtClean="0"/>
              <a:t>Clique para editar o estilo</a:t>
            </a:r>
            <a:endParaRPr lang="pt-PT"/>
          </a:p>
        </p:txBody>
      </p:sp>
      <p:sp>
        <p:nvSpPr>
          <p:cNvPr id="3076" name="Rectangle 4"/>
          <p:cNvSpPr>
            <a:spLocks noGrp="1" noChangeArrowheads="1"/>
          </p:cNvSpPr>
          <p:nvPr>
            <p:ph type="subTitle" idx="1"/>
          </p:nvPr>
        </p:nvSpPr>
        <p:spPr>
          <a:xfrm>
            <a:off x="1371600" y="3886200"/>
            <a:ext cx="6400800" cy="1752600"/>
          </a:xfrm>
        </p:spPr>
        <p:txBody>
          <a:bodyPr/>
          <a:lstStyle>
            <a:lvl1pPr marL="0" indent="0" algn="ctr">
              <a:buFont typeface="Monotype Sorts" pitchFamily="2" charset="2"/>
              <a:buNone/>
              <a:defRPr/>
            </a:lvl1pPr>
          </a:lstStyle>
          <a:p>
            <a:r>
              <a:rPr lang="pt-PT" smtClean="0"/>
              <a:t>Faça clique para editar o estilo</a:t>
            </a:r>
            <a:endParaRPr lang="pt-PT"/>
          </a:p>
        </p:txBody>
      </p:sp>
      <p:sp>
        <p:nvSpPr>
          <p:cNvPr id="3077" name="Rectangle 5"/>
          <p:cNvSpPr>
            <a:spLocks noGrp="1" noChangeArrowheads="1"/>
          </p:cNvSpPr>
          <p:nvPr>
            <p:ph type="dt" sz="half" idx="2"/>
          </p:nvPr>
        </p:nvSpPr>
        <p:spPr/>
        <p:txBody>
          <a:bodyPr/>
          <a:lstStyle>
            <a:lvl1pPr>
              <a:defRPr>
                <a:solidFill>
                  <a:srgbClr val="578963"/>
                </a:solidFill>
              </a:defRPr>
            </a:lvl1pPr>
          </a:lstStyle>
          <a:p>
            <a:endParaRPr lang="pt-PT"/>
          </a:p>
        </p:txBody>
      </p:sp>
      <p:sp>
        <p:nvSpPr>
          <p:cNvPr id="3078" name="Rectangle 6"/>
          <p:cNvSpPr>
            <a:spLocks noGrp="1" noChangeArrowheads="1"/>
          </p:cNvSpPr>
          <p:nvPr>
            <p:ph type="ftr" sz="quarter" idx="3"/>
          </p:nvPr>
        </p:nvSpPr>
        <p:spPr/>
        <p:txBody>
          <a:bodyPr/>
          <a:lstStyle>
            <a:lvl1pPr>
              <a:defRPr>
                <a:solidFill>
                  <a:srgbClr val="578963"/>
                </a:solidFill>
              </a:defRPr>
            </a:lvl1pPr>
          </a:lstStyle>
          <a:p>
            <a:endParaRPr lang="pt-PT"/>
          </a:p>
        </p:txBody>
      </p:sp>
      <p:sp>
        <p:nvSpPr>
          <p:cNvPr id="3079" name="Rectangle 7"/>
          <p:cNvSpPr>
            <a:spLocks noGrp="1" noChangeArrowheads="1"/>
          </p:cNvSpPr>
          <p:nvPr>
            <p:ph type="sldNum" sz="quarter" idx="4"/>
          </p:nvPr>
        </p:nvSpPr>
        <p:spPr/>
        <p:txBody>
          <a:bodyPr/>
          <a:lstStyle>
            <a:lvl1pPr>
              <a:defRPr>
                <a:solidFill>
                  <a:srgbClr val="578963"/>
                </a:solidFill>
              </a:defRPr>
            </a:lvl1pPr>
          </a:lstStyle>
          <a:p>
            <a:fld id="{0AC0C3D6-FC4E-4171-9DB0-04FA6B60A243}" type="slidenum">
              <a:rPr lang="pt-PT"/>
              <a:pPr/>
              <a:t>‹nº›</a:t>
            </a:fld>
            <a:endParaRPr lang="pt-PT"/>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object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idx="1"/>
          </p:nvPr>
        </p:nvSpPr>
        <p:spPr/>
        <p:txBody>
          <a:body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5DE18499-FEB3-4BB7-8B62-935D64F36011}" type="slidenum">
              <a:rPr lang="pt-PT"/>
              <a:pPr/>
              <a:t>‹nº›</a:t>
            </a:fld>
            <a:endParaRPr lang="pt-PT"/>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c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pt-PT" smtClean="0"/>
              <a:t>Clique para editar o estilo</a:t>
            </a:r>
            <a:endParaRPr lang="pt-PT"/>
          </a:p>
        </p:txBody>
      </p:sp>
      <p:sp>
        <p:nvSpPr>
          <p:cNvPr id="3" name="Marcador de Posição do Texto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pt-PT" smtClean="0"/>
              <a:t>Clique para editar os estilos</a:t>
            </a:r>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A878EEEC-C2CC-463F-96CB-C1192264203F}" type="slidenum">
              <a:rPr lang="pt-PT"/>
              <a:pPr/>
              <a:t>‹nº›</a:t>
            </a:fld>
            <a:endParaRPr lang="pt-PT"/>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Conteúdo Dup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Conteúdo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e Conteúdo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DA031C86-CCAA-4E7C-8D30-4579967F7AD7}" type="slidenum">
              <a:rPr lang="pt-PT"/>
              <a:pPr/>
              <a:t>‹nº›</a:t>
            </a:fld>
            <a:endParaRPr lang="pt-PT"/>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4638"/>
            <a:ext cx="8229600" cy="1143000"/>
          </a:xfrm>
        </p:spPr>
        <p:txBody>
          <a:bodyPr/>
          <a:lstStyle>
            <a:lvl1pPr>
              <a:defRPr/>
            </a:lvl1pPr>
          </a:lstStyle>
          <a:p>
            <a:r>
              <a:rPr lang="pt-PT" smtClean="0"/>
              <a:t>Clique para editar o estilo</a:t>
            </a:r>
            <a:endParaRPr lang="pt-PT"/>
          </a:p>
        </p:txBody>
      </p:sp>
      <p:sp>
        <p:nvSpPr>
          <p:cNvPr id="3" name="Marcador de Posição do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4" name="Marcador de Posição de Conteú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5" name="Marcador de Posição do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PT" smtClean="0"/>
              <a:t>Clique para editar os estilos</a:t>
            </a:r>
          </a:p>
        </p:txBody>
      </p:sp>
      <p:sp>
        <p:nvSpPr>
          <p:cNvPr id="6" name="Marcador de Posição de Conteú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7" name="Marcador de Posição da Data 6"/>
          <p:cNvSpPr>
            <a:spLocks noGrp="1"/>
          </p:cNvSpPr>
          <p:nvPr>
            <p:ph type="dt" sz="half" idx="10"/>
          </p:nvPr>
        </p:nvSpPr>
        <p:spPr/>
        <p:txBody>
          <a:bodyPr/>
          <a:lstStyle>
            <a:lvl1pPr>
              <a:defRPr/>
            </a:lvl1pPr>
          </a:lstStyle>
          <a:p>
            <a:endParaRPr lang="pt-PT"/>
          </a:p>
        </p:txBody>
      </p:sp>
      <p:sp>
        <p:nvSpPr>
          <p:cNvPr id="8" name="Marcador de Posição do Rodapé 7"/>
          <p:cNvSpPr>
            <a:spLocks noGrp="1"/>
          </p:cNvSpPr>
          <p:nvPr>
            <p:ph type="ftr" sz="quarter" idx="11"/>
          </p:nvPr>
        </p:nvSpPr>
        <p:spPr/>
        <p:txBody>
          <a:bodyPr/>
          <a:lstStyle>
            <a:lvl1pPr>
              <a:defRPr/>
            </a:lvl1pPr>
          </a:lstStyle>
          <a:p>
            <a:endParaRPr lang="pt-PT"/>
          </a:p>
        </p:txBody>
      </p:sp>
      <p:sp>
        <p:nvSpPr>
          <p:cNvPr id="9" name="Marcador de Posição do Número do Diapositivo 8"/>
          <p:cNvSpPr>
            <a:spLocks noGrp="1"/>
          </p:cNvSpPr>
          <p:nvPr>
            <p:ph type="sldNum" sz="quarter" idx="12"/>
          </p:nvPr>
        </p:nvSpPr>
        <p:spPr/>
        <p:txBody>
          <a:bodyPr/>
          <a:lstStyle>
            <a:lvl1pPr>
              <a:defRPr/>
            </a:lvl1pPr>
          </a:lstStyle>
          <a:p>
            <a:fld id="{7756FE45-8855-497A-9C05-045ED7830091}" type="slidenum">
              <a:rPr lang="pt-PT"/>
              <a:pPr/>
              <a:t>‹nº›</a:t>
            </a:fld>
            <a:endParaRPr lang="pt-PT"/>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a Data 2"/>
          <p:cNvSpPr>
            <a:spLocks noGrp="1"/>
          </p:cNvSpPr>
          <p:nvPr>
            <p:ph type="dt" sz="half" idx="10"/>
          </p:nvPr>
        </p:nvSpPr>
        <p:spPr/>
        <p:txBody>
          <a:bodyPr/>
          <a:lstStyle>
            <a:lvl1pPr>
              <a:defRPr/>
            </a:lvl1pPr>
          </a:lstStyle>
          <a:p>
            <a:endParaRPr lang="pt-PT"/>
          </a:p>
        </p:txBody>
      </p:sp>
      <p:sp>
        <p:nvSpPr>
          <p:cNvPr id="4" name="Marcador de Posição do Rodapé 3"/>
          <p:cNvSpPr>
            <a:spLocks noGrp="1"/>
          </p:cNvSpPr>
          <p:nvPr>
            <p:ph type="ftr" sz="quarter" idx="11"/>
          </p:nvPr>
        </p:nvSpPr>
        <p:spPr/>
        <p:txBody>
          <a:bodyPr/>
          <a:lstStyle>
            <a:lvl1pPr>
              <a:defRPr/>
            </a:lvl1pPr>
          </a:lstStyle>
          <a:p>
            <a:endParaRPr lang="pt-PT"/>
          </a:p>
        </p:txBody>
      </p:sp>
      <p:sp>
        <p:nvSpPr>
          <p:cNvPr id="5" name="Marcador de Posição do Número do Diapositivo 4"/>
          <p:cNvSpPr>
            <a:spLocks noGrp="1"/>
          </p:cNvSpPr>
          <p:nvPr>
            <p:ph type="sldNum" sz="quarter" idx="12"/>
          </p:nvPr>
        </p:nvSpPr>
        <p:spPr/>
        <p:txBody>
          <a:bodyPr/>
          <a:lstStyle>
            <a:lvl1pPr>
              <a:defRPr/>
            </a:lvl1pPr>
          </a:lstStyle>
          <a:p>
            <a:fld id="{C600C0A1-B2B0-4998-AE8F-16EDB213C466}" type="slidenum">
              <a:rPr lang="pt-PT"/>
              <a:pPr/>
              <a:t>‹nº›</a:t>
            </a:fld>
            <a:endParaRPr lang="pt-PT"/>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Marcador de Posição da Data 1"/>
          <p:cNvSpPr>
            <a:spLocks noGrp="1"/>
          </p:cNvSpPr>
          <p:nvPr>
            <p:ph type="dt" sz="half" idx="10"/>
          </p:nvPr>
        </p:nvSpPr>
        <p:spPr/>
        <p:txBody>
          <a:bodyPr/>
          <a:lstStyle>
            <a:lvl1pPr>
              <a:defRPr/>
            </a:lvl1pPr>
          </a:lstStyle>
          <a:p>
            <a:endParaRPr lang="pt-PT"/>
          </a:p>
        </p:txBody>
      </p:sp>
      <p:sp>
        <p:nvSpPr>
          <p:cNvPr id="3" name="Marcador de Posição do Rodapé 2"/>
          <p:cNvSpPr>
            <a:spLocks noGrp="1"/>
          </p:cNvSpPr>
          <p:nvPr>
            <p:ph type="ftr" sz="quarter" idx="11"/>
          </p:nvPr>
        </p:nvSpPr>
        <p:spPr/>
        <p:txBody>
          <a:bodyPr/>
          <a:lstStyle>
            <a:lvl1pPr>
              <a:defRPr/>
            </a:lvl1pPr>
          </a:lstStyle>
          <a:p>
            <a:endParaRPr lang="pt-PT"/>
          </a:p>
        </p:txBody>
      </p:sp>
      <p:sp>
        <p:nvSpPr>
          <p:cNvPr id="4" name="Marcador de Posição do Número do Diapositivo 3"/>
          <p:cNvSpPr>
            <a:spLocks noGrp="1"/>
          </p:cNvSpPr>
          <p:nvPr>
            <p:ph type="sldNum" sz="quarter" idx="12"/>
          </p:nvPr>
        </p:nvSpPr>
        <p:spPr/>
        <p:txBody>
          <a:bodyPr/>
          <a:lstStyle>
            <a:lvl1pPr>
              <a:defRPr/>
            </a:lvl1pPr>
          </a:lstStyle>
          <a:p>
            <a:fld id="{1F8C0864-BCB5-456E-82A3-0C4525E40227}" type="slidenum">
              <a:rPr lang="pt-PT"/>
              <a:pPr/>
              <a:t>‹nº›</a:t>
            </a:fld>
            <a:endParaRPr lang="pt-PT"/>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lstStyle>
            <a:lvl1pPr algn="l">
              <a:defRPr sz="2000" b="1"/>
            </a:lvl1pPr>
          </a:lstStyle>
          <a:p>
            <a:r>
              <a:rPr lang="pt-PT" smtClean="0"/>
              <a:t>Clique para editar o estilo</a:t>
            </a:r>
            <a:endParaRPr lang="pt-PT"/>
          </a:p>
        </p:txBody>
      </p:sp>
      <p:sp>
        <p:nvSpPr>
          <p:cNvPr id="3" name="Marcador de Posição de Conteú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o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677B1045-7D2C-4572-B8F8-0A8AD0F00FA2}" type="slidenum">
              <a:rPr lang="pt-PT"/>
              <a:pPr/>
              <a:t>‹nº›</a:t>
            </a:fld>
            <a:endParaRPr lang="pt-PT"/>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lstStyle>
            <a:lvl1pPr algn="l">
              <a:defRPr sz="2000" b="1"/>
            </a:lvl1pPr>
          </a:lstStyle>
          <a:p>
            <a:r>
              <a:rPr lang="pt-PT" smtClean="0"/>
              <a:t>Clique para editar o estilo</a:t>
            </a:r>
            <a:endParaRPr lang="pt-PT"/>
          </a:p>
        </p:txBody>
      </p:sp>
      <p:sp>
        <p:nvSpPr>
          <p:cNvPr id="3" name="Marcador de Posição da Imagem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pt-PT" smtClean="0"/>
              <a:t>Clique no ícone para adicionar uma imagem</a:t>
            </a:r>
            <a:endParaRPr lang="pt-PT"/>
          </a:p>
        </p:txBody>
      </p:sp>
      <p:sp>
        <p:nvSpPr>
          <p:cNvPr id="4" name="Marcador de Posição do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PT" smtClean="0"/>
              <a:t>Clique para editar os estilos</a:t>
            </a:r>
          </a:p>
        </p:txBody>
      </p:sp>
      <p:sp>
        <p:nvSpPr>
          <p:cNvPr id="5" name="Marcador de Posição da Data 4"/>
          <p:cNvSpPr>
            <a:spLocks noGrp="1"/>
          </p:cNvSpPr>
          <p:nvPr>
            <p:ph type="dt" sz="half" idx="10"/>
          </p:nvPr>
        </p:nvSpPr>
        <p:spPr/>
        <p:txBody>
          <a:bodyPr/>
          <a:lstStyle>
            <a:lvl1pPr>
              <a:defRPr/>
            </a:lvl1pPr>
          </a:lstStyle>
          <a:p>
            <a:endParaRPr lang="pt-PT"/>
          </a:p>
        </p:txBody>
      </p:sp>
      <p:sp>
        <p:nvSpPr>
          <p:cNvPr id="6" name="Marcador de Posição do Rodapé 5"/>
          <p:cNvSpPr>
            <a:spLocks noGrp="1"/>
          </p:cNvSpPr>
          <p:nvPr>
            <p:ph type="ftr" sz="quarter" idx="11"/>
          </p:nvPr>
        </p:nvSpPr>
        <p:spPr/>
        <p:txBody>
          <a:bodyPr/>
          <a:lstStyle>
            <a:lvl1pPr>
              <a:defRPr/>
            </a:lvl1pPr>
          </a:lstStyle>
          <a:p>
            <a:endParaRPr lang="pt-PT"/>
          </a:p>
        </p:txBody>
      </p:sp>
      <p:sp>
        <p:nvSpPr>
          <p:cNvPr id="7" name="Marcador de Posição do Número do Diapositivo 6"/>
          <p:cNvSpPr>
            <a:spLocks noGrp="1"/>
          </p:cNvSpPr>
          <p:nvPr>
            <p:ph type="sldNum" sz="quarter" idx="12"/>
          </p:nvPr>
        </p:nvSpPr>
        <p:spPr/>
        <p:txBody>
          <a:bodyPr/>
          <a:lstStyle>
            <a:lvl1pPr>
              <a:defRPr/>
            </a:lvl1pPr>
          </a:lstStyle>
          <a:p>
            <a:fld id="{A5566153-DD7B-4236-923F-3DF0421A922B}" type="slidenum">
              <a:rPr lang="pt-PT"/>
              <a:pPr/>
              <a:t>‹nº›</a:t>
            </a:fld>
            <a:endParaRPr lang="pt-PT"/>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PT" smtClean="0"/>
              <a:t>Clique para editar o estilo</a:t>
            </a:r>
            <a:endParaRPr lang="pt-PT"/>
          </a:p>
        </p:txBody>
      </p:sp>
      <p:sp>
        <p:nvSpPr>
          <p:cNvPr id="3" name="Marcador de Posição de Texto Vertical 2"/>
          <p:cNvSpPr>
            <a:spLocks noGrp="1"/>
          </p:cNvSpPr>
          <p:nvPr>
            <p:ph type="body" orient="vert" idx="1"/>
          </p:nvPr>
        </p:nvSpPr>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D0E7082F-6696-40E6-8BCF-A13B6F8DE291}" type="slidenum">
              <a:rPr lang="pt-PT"/>
              <a:pPr/>
              <a:t>‹nº›</a:t>
            </a:fld>
            <a:endParaRPr lang="pt-PT"/>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e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515100" y="457200"/>
            <a:ext cx="1943100" cy="5638800"/>
          </a:xfrm>
        </p:spPr>
        <p:txBody>
          <a:bodyPr vert="eaVert"/>
          <a:lstStyle/>
          <a:p>
            <a:r>
              <a:rPr lang="pt-PT" smtClean="0"/>
              <a:t>Clique para editar o estilo</a:t>
            </a:r>
            <a:endParaRPr lang="pt-PT"/>
          </a:p>
        </p:txBody>
      </p:sp>
      <p:sp>
        <p:nvSpPr>
          <p:cNvPr id="3" name="Marcador de Posição de Texto Vertical 2"/>
          <p:cNvSpPr>
            <a:spLocks noGrp="1"/>
          </p:cNvSpPr>
          <p:nvPr>
            <p:ph type="body" orient="vert" idx="1"/>
          </p:nvPr>
        </p:nvSpPr>
        <p:spPr>
          <a:xfrm>
            <a:off x="685800" y="457200"/>
            <a:ext cx="5676900" cy="5638800"/>
          </a:xfrm>
        </p:spPr>
        <p:txBody>
          <a:bodyPr vert="eaVert"/>
          <a:lstStyle/>
          <a:p>
            <a:pPr lvl="0"/>
            <a:r>
              <a:rPr lang="pt-PT" smtClean="0"/>
              <a:t>Clique para editar os estilos</a:t>
            </a:r>
          </a:p>
          <a:p>
            <a:pPr lvl="1"/>
            <a:r>
              <a:rPr lang="pt-PT" smtClean="0"/>
              <a:t>Segundo nível</a:t>
            </a:r>
          </a:p>
          <a:p>
            <a:pPr lvl="2"/>
            <a:r>
              <a:rPr lang="pt-PT" smtClean="0"/>
              <a:t>Terceiro nível</a:t>
            </a:r>
          </a:p>
          <a:p>
            <a:pPr lvl="3"/>
            <a:r>
              <a:rPr lang="pt-PT" smtClean="0"/>
              <a:t>Quarto nível</a:t>
            </a:r>
          </a:p>
          <a:p>
            <a:pPr lvl="4"/>
            <a:r>
              <a:rPr lang="pt-PT" smtClean="0"/>
              <a:t>Quinto nível</a:t>
            </a:r>
            <a:endParaRPr lang="pt-PT"/>
          </a:p>
        </p:txBody>
      </p:sp>
      <p:sp>
        <p:nvSpPr>
          <p:cNvPr id="4" name="Marcador de Posição da Data 3"/>
          <p:cNvSpPr>
            <a:spLocks noGrp="1"/>
          </p:cNvSpPr>
          <p:nvPr>
            <p:ph type="dt" sz="half" idx="10"/>
          </p:nvPr>
        </p:nvSpPr>
        <p:spPr/>
        <p:txBody>
          <a:bodyPr/>
          <a:lstStyle>
            <a:lvl1pPr>
              <a:defRPr/>
            </a:lvl1pPr>
          </a:lstStyle>
          <a:p>
            <a:endParaRPr lang="pt-PT"/>
          </a:p>
        </p:txBody>
      </p:sp>
      <p:sp>
        <p:nvSpPr>
          <p:cNvPr id="5" name="Marcador de Posição do Rodapé 4"/>
          <p:cNvSpPr>
            <a:spLocks noGrp="1"/>
          </p:cNvSpPr>
          <p:nvPr>
            <p:ph type="ftr" sz="quarter" idx="11"/>
          </p:nvPr>
        </p:nvSpPr>
        <p:spPr/>
        <p:txBody>
          <a:bodyPr/>
          <a:lstStyle>
            <a:lvl1pPr>
              <a:defRPr/>
            </a:lvl1pPr>
          </a:lstStyle>
          <a:p>
            <a:endParaRPr lang="pt-PT"/>
          </a:p>
        </p:txBody>
      </p:sp>
      <p:sp>
        <p:nvSpPr>
          <p:cNvPr id="6" name="Marcador de Posição do Número do Diapositivo 5"/>
          <p:cNvSpPr>
            <a:spLocks noGrp="1"/>
          </p:cNvSpPr>
          <p:nvPr>
            <p:ph type="sldNum" sz="quarter" idx="12"/>
          </p:nvPr>
        </p:nvSpPr>
        <p:spPr/>
        <p:txBody>
          <a:bodyPr/>
          <a:lstStyle>
            <a:lvl1pPr>
              <a:defRPr/>
            </a:lvl1pPr>
          </a:lstStyle>
          <a:p>
            <a:fld id="{0F536F0A-4CFB-4819-96D5-8CB717D408C7}" type="slidenum">
              <a:rPr lang="pt-PT"/>
              <a:pPr/>
              <a:t>‹nº›</a:t>
            </a:fld>
            <a:endParaRPr lang="pt-PT"/>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2">
            <a:lumMod val="20000"/>
            <a:lumOff val="80000"/>
            <a:alpha val="93000"/>
          </a:schemeClr>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bwMode="auto">
          <a:xfrm>
            <a:off x="685800" y="457200"/>
            <a:ext cx="7772400" cy="11430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p>
            <a:pPr lvl="0"/>
            <a:r>
              <a:rPr lang="pt-PT" smtClean="0"/>
              <a:t>Faça clique para editar o estilo do título do diapositivo principal</a:t>
            </a:r>
          </a:p>
        </p:txBody>
      </p:sp>
      <p:sp>
        <p:nvSpPr>
          <p:cNvPr id="2051"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PT" smtClean="0"/>
              <a:t>Faça clique para editar os estilos de texto do diapositivo principal</a:t>
            </a:r>
          </a:p>
          <a:p>
            <a:pPr lvl="1"/>
            <a:r>
              <a:rPr lang="pt-PT" smtClean="0"/>
              <a:t>Segundo nível</a:t>
            </a:r>
          </a:p>
          <a:p>
            <a:pPr lvl="2"/>
            <a:r>
              <a:rPr lang="pt-PT" smtClean="0"/>
              <a:t>Terceiro nível</a:t>
            </a:r>
          </a:p>
          <a:p>
            <a:pPr lvl="3"/>
            <a:r>
              <a:rPr lang="pt-PT" smtClean="0"/>
              <a:t>Quarto nível</a:t>
            </a:r>
          </a:p>
          <a:p>
            <a:pPr lvl="4"/>
            <a:r>
              <a:rPr lang="pt-PT" smtClean="0"/>
              <a:t>Quinto nível</a:t>
            </a:r>
          </a:p>
        </p:txBody>
      </p:sp>
      <p:sp>
        <p:nvSpPr>
          <p:cNvPr id="2052"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spcBef>
                <a:spcPct val="50000"/>
              </a:spcBef>
              <a:defRPr sz="1400">
                <a:solidFill>
                  <a:schemeClr val="bg2"/>
                </a:solidFill>
              </a:defRPr>
            </a:lvl1pPr>
          </a:lstStyle>
          <a:p>
            <a:endParaRPr lang="pt-PT"/>
          </a:p>
        </p:txBody>
      </p:sp>
      <p:sp>
        <p:nvSpPr>
          <p:cNvPr id="2053"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spcBef>
                <a:spcPct val="50000"/>
              </a:spcBef>
              <a:defRPr sz="1400">
                <a:solidFill>
                  <a:schemeClr val="bg2"/>
                </a:solidFill>
              </a:defRPr>
            </a:lvl1pPr>
          </a:lstStyle>
          <a:p>
            <a:endParaRPr lang="pt-PT"/>
          </a:p>
        </p:txBody>
      </p:sp>
      <p:sp>
        <p:nvSpPr>
          <p:cNvPr id="2054"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spcBef>
                <a:spcPct val="50000"/>
              </a:spcBef>
              <a:defRPr sz="1400">
                <a:solidFill>
                  <a:schemeClr val="bg2"/>
                </a:solidFill>
              </a:defRPr>
            </a:lvl1pPr>
          </a:lstStyle>
          <a:p>
            <a:fld id="{540E9E96-DA3A-43F2-B601-C4902FF17CA8}" type="slidenum">
              <a:rPr lang="pt-PT"/>
              <a:pPr/>
              <a:t>‹nº›</a:t>
            </a:fld>
            <a:endParaRPr lang="pt-PT"/>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xStyles>
    <p:titleStyle>
      <a:lvl1pPr algn="l" rtl="0" eaLnBrk="1" fontAlgn="base" hangingPunct="1">
        <a:spcBef>
          <a:spcPct val="0"/>
        </a:spcBef>
        <a:spcAft>
          <a:spcPct val="0"/>
        </a:spcAft>
        <a:defRPr kumimoji="1" sz="4400">
          <a:solidFill>
            <a:schemeClr val="tx2"/>
          </a:solidFill>
          <a:latin typeface="+mj-lt"/>
          <a:ea typeface="+mj-ea"/>
          <a:cs typeface="+mj-cs"/>
        </a:defRPr>
      </a:lvl1pPr>
      <a:lvl2pPr algn="l" rtl="0" eaLnBrk="1" fontAlgn="base" hangingPunct="1">
        <a:spcBef>
          <a:spcPct val="0"/>
        </a:spcBef>
        <a:spcAft>
          <a:spcPct val="0"/>
        </a:spcAft>
        <a:defRPr kumimoji="1" sz="4400">
          <a:solidFill>
            <a:schemeClr val="tx2"/>
          </a:solidFill>
          <a:latin typeface="Times New Roman" pitchFamily="18" charset="0"/>
        </a:defRPr>
      </a:lvl2pPr>
      <a:lvl3pPr algn="l" rtl="0" eaLnBrk="1" fontAlgn="base" hangingPunct="1">
        <a:spcBef>
          <a:spcPct val="0"/>
        </a:spcBef>
        <a:spcAft>
          <a:spcPct val="0"/>
        </a:spcAft>
        <a:defRPr kumimoji="1" sz="4400">
          <a:solidFill>
            <a:schemeClr val="tx2"/>
          </a:solidFill>
          <a:latin typeface="Times New Roman" pitchFamily="18" charset="0"/>
        </a:defRPr>
      </a:lvl3pPr>
      <a:lvl4pPr algn="l" rtl="0" eaLnBrk="1" fontAlgn="base" hangingPunct="1">
        <a:spcBef>
          <a:spcPct val="0"/>
        </a:spcBef>
        <a:spcAft>
          <a:spcPct val="0"/>
        </a:spcAft>
        <a:defRPr kumimoji="1" sz="4400">
          <a:solidFill>
            <a:schemeClr val="tx2"/>
          </a:solidFill>
          <a:latin typeface="Times New Roman" pitchFamily="18" charset="0"/>
        </a:defRPr>
      </a:lvl4pPr>
      <a:lvl5pPr algn="l" rtl="0" eaLnBrk="1" fontAlgn="base" hangingPunct="1">
        <a:spcBef>
          <a:spcPct val="0"/>
        </a:spcBef>
        <a:spcAft>
          <a:spcPct val="0"/>
        </a:spcAft>
        <a:defRPr kumimoji="1" sz="4400">
          <a:solidFill>
            <a:schemeClr val="tx2"/>
          </a:solidFill>
          <a:latin typeface="Times New Roman" pitchFamily="18" charset="0"/>
        </a:defRPr>
      </a:lvl5pPr>
      <a:lvl6pPr marL="457200" algn="l" rtl="0" eaLnBrk="1" fontAlgn="base" hangingPunct="1">
        <a:spcBef>
          <a:spcPct val="0"/>
        </a:spcBef>
        <a:spcAft>
          <a:spcPct val="0"/>
        </a:spcAft>
        <a:defRPr kumimoji="1" sz="4400">
          <a:solidFill>
            <a:schemeClr val="tx2"/>
          </a:solidFill>
          <a:latin typeface="Times New Roman" pitchFamily="18" charset="0"/>
        </a:defRPr>
      </a:lvl6pPr>
      <a:lvl7pPr marL="914400" algn="l" rtl="0" eaLnBrk="1" fontAlgn="base" hangingPunct="1">
        <a:spcBef>
          <a:spcPct val="0"/>
        </a:spcBef>
        <a:spcAft>
          <a:spcPct val="0"/>
        </a:spcAft>
        <a:defRPr kumimoji="1" sz="4400">
          <a:solidFill>
            <a:schemeClr val="tx2"/>
          </a:solidFill>
          <a:latin typeface="Times New Roman" pitchFamily="18" charset="0"/>
        </a:defRPr>
      </a:lvl7pPr>
      <a:lvl8pPr marL="1371600" algn="l" rtl="0" eaLnBrk="1" fontAlgn="base" hangingPunct="1">
        <a:spcBef>
          <a:spcPct val="0"/>
        </a:spcBef>
        <a:spcAft>
          <a:spcPct val="0"/>
        </a:spcAft>
        <a:defRPr kumimoji="1" sz="4400">
          <a:solidFill>
            <a:schemeClr val="tx2"/>
          </a:solidFill>
          <a:latin typeface="Times New Roman" pitchFamily="18" charset="0"/>
        </a:defRPr>
      </a:lvl8pPr>
      <a:lvl9pPr marL="1828800" algn="l" rtl="0" eaLnBrk="1" fontAlgn="base" hangingPunct="1">
        <a:spcBef>
          <a:spcPct val="0"/>
        </a:spcBef>
        <a:spcAft>
          <a:spcPct val="0"/>
        </a:spcAft>
        <a:defRPr kumimoji="1" sz="4400">
          <a:solidFill>
            <a:schemeClr val="tx2"/>
          </a:solidFill>
          <a:latin typeface="Times New Roman" pitchFamily="18" charset="0"/>
        </a:defRPr>
      </a:lvl9pPr>
    </p:titleStyle>
    <p:bodyStyle>
      <a:lvl1pPr marL="342900" indent="-342900" algn="l" rtl="0" eaLnBrk="1" fontAlgn="base" hangingPunct="1">
        <a:spcBef>
          <a:spcPct val="20000"/>
        </a:spcBef>
        <a:spcAft>
          <a:spcPct val="0"/>
        </a:spcAft>
        <a:buClr>
          <a:schemeClr val="bg2"/>
        </a:buClr>
        <a:buFont typeface="Monotype Sorts" pitchFamily="2" charset="2"/>
        <a:buChar char="§"/>
        <a:defRPr kumimoji="1" sz="3200">
          <a:solidFill>
            <a:schemeClr val="tx1"/>
          </a:solidFill>
          <a:latin typeface="+mn-lt"/>
          <a:ea typeface="+mn-ea"/>
          <a:cs typeface="+mn-cs"/>
        </a:defRPr>
      </a:lvl1pPr>
      <a:lvl2pPr marL="742950" indent="-285750" algn="l" rtl="0" eaLnBrk="1" fontAlgn="base" hangingPunct="1">
        <a:spcBef>
          <a:spcPct val="20000"/>
        </a:spcBef>
        <a:spcAft>
          <a:spcPct val="0"/>
        </a:spcAft>
        <a:buClr>
          <a:schemeClr val="bg2"/>
        </a:buClr>
        <a:buSzPct val="50000"/>
        <a:buFont typeface="Monotype Sorts" pitchFamily="2" charset="2"/>
        <a:buChar char="l"/>
        <a:defRPr kumimoji="1" sz="2800">
          <a:solidFill>
            <a:schemeClr val="tx1"/>
          </a:solidFill>
          <a:latin typeface="+mn-lt"/>
        </a:defRPr>
      </a:lvl2pPr>
      <a:lvl3pPr marL="1143000" indent="-228600" algn="l" rtl="0" eaLnBrk="1" fontAlgn="base" hangingPunct="1">
        <a:spcBef>
          <a:spcPct val="20000"/>
        </a:spcBef>
        <a:spcAft>
          <a:spcPct val="0"/>
        </a:spcAft>
        <a:buChar char="•"/>
        <a:defRPr kumimoji="1" sz="2400">
          <a:solidFill>
            <a:schemeClr val="tx1"/>
          </a:solidFill>
          <a:latin typeface="+mn-lt"/>
        </a:defRPr>
      </a:lvl3pPr>
      <a:lvl4pPr marL="1600200" indent="-228600" algn="l" rtl="0" eaLnBrk="1" fontAlgn="base" hangingPunct="1">
        <a:spcBef>
          <a:spcPct val="20000"/>
        </a:spcBef>
        <a:spcAft>
          <a:spcPct val="0"/>
        </a:spcAft>
        <a:buChar char="–"/>
        <a:defRPr kumimoji="1" sz="2000">
          <a:solidFill>
            <a:schemeClr val="tx1"/>
          </a:solidFill>
          <a:latin typeface="+mn-lt"/>
        </a:defRPr>
      </a:lvl4pPr>
      <a:lvl5pPr marL="2057400" indent="-228600" algn="l" rtl="0" eaLnBrk="1" fontAlgn="base" hangingPunct="1">
        <a:spcBef>
          <a:spcPct val="20000"/>
        </a:spcBef>
        <a:spcAft>
          <a:spcPct val="0"/>
        </a:spcAft>
        <a:buChar char="»"/>
        <a:defRPr kumimoji="1" sz="2000">
          <a:solidFill>
            <a:schemeClr val="tx1"/>
          </a:solidFill>
          <a:latin typeface="+mn-lt"/>
        </a:defRPr>
      </a:lvl5pPr>
      <a:lvl6pPr marL="2514600" indent="-228600" algn="l" rtl="0" eaLnBrk="1" fontAlgn="base" hangingPunct="1">
        <a:spcBef>
          <a:spcPct val="20000"/>
        </a:spcBef>
        <a:spcAft>
          <a:spcPct val="0"/>
        </a:spcAft>
        <a:buChar char="»"/>
        <a:defRPr kumimoji="1" sz="2000">
          <a:solidFill>
            <a:schemeClr val="tx1"/>
          </a:solidFill>
          <a:latin typeface="+mn-lt"/>
        </a:defRPr>
      </a:lvl6pPr>
      <a:lvl7pPr marL="2971800" indent="-228600" algn="l" rtl="0" eaLnBrk="1" fontAlgn="base" hangingPunct="1">
        <a:spcBef>
          <a:spcPct val="20000"/>
        </a:spcBef>
        <a:spcAft>
          <a:spcPct val="0"/>
        </a:spcAft>
        <a:buChar char="»"/>
        <a:defRPr kumimoji="1" sz="2000">
          <a:solidFill>
            <a:schemeClr val="tx1"/>
          </a:solidFill>
          <a:latin typeface="+mn-lt"/>
        </a:defRPr>
      </a:lvl7pPr>
      <a:lvl8pPr marL="3429000" indent="-228600" algn="l" rtl="0" eaLnBrk="1" fontAlgn="base" hangingPunct="1">
        <a:spcBef>
          <a:spcPct val="20000"/>
        </a:spcBef>
        <a:spcAft>
          <a:spcPct val="0"/>
        </a:spcAft>
        <a:buChar char="»"/>
        <a:defRPr kumimoji="1" sz="2000">
          <a:solidFill>
            <a:schemeClr val="tx1"/>
          </a:solidFill>
          <a:latin typeface="+mn-lt"/>
        </a:defRPr>
      </a:lvl8pPr>
      <a:lvl9pPr marL="3886200" indent="-228600" algn="l" rtl="0" eaLnBrk="1" fontAlgn="base" hangingPunct="1">
        <a:spcBef>
          <a:spcPct val="20000"/>
        </a:spcBef>
        <a:spcAft>
          <a:spcPct val="0"/>
        </a:spcAft>
        <a:buChar char="»"/>
        <a:defRPr kumimoji="1" sz="2000">
          <a:solidFill>
            <a:schemeClr val="tx1"/>
          </a:solidFill>
          <a:latin typeface="+mn-lt"/>
        </a:defRPr>
      </a:lvl9pPr>
    </p:bodyStyle>
    <p:otherStyle>
      <a:defPPr>
        <a:defRPr lang="pt-P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package" Target="../embeddings/Folha_de_C_lculo_do_Microsoft_Office_Excel1.xlsx"/></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41.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notesSlide" Target="../notesSlides/notesSlide49.xm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2.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5.xml"/><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8.xml"/><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notesSlide" Target="../notesSlides/notesSlide64.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7.xml"/><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72.xml"/><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notesSlide" Target="../notesSlides/notesSlide74.xml"/><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notesSlide" Target="../notesSlides/notesSlide97.xml"/><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2" Type="http://schemas.openxmlformats.org/officeDocument/2006/relationships/notesSlide" Target="../notesSlides/notesSlide98.xml"/><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notesSlide" Target="../notesSlides/notesSlide99.xml"/><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notesSlide" Target="../notesSlides/notesSlide100.xml"/><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notesSlide" Target="../notesSlides/notesSlide101.xml"/><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notesSlide" Target="../notesSlides/notesSlide102.xml"/><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103.xml"/><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104.xml"/><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105.xml"/><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106.xml"/><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107.xml"/><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108.xml"/><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109.xml"/><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110.xml"/><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notesSlide" Target="../notesSlides/notesSlide111.xml"/><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notesSlide" Target="../notesSlides/notesSlide112.xml"/><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notesSlide" Target="../notesSlides/notesSlide113.xml"/><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notesSlide" Target="../notesSlides/notesSlide114.xml"/><Relationship Id="rId1" Type="http://schemas.openxmlformats.org/officeDocument/2006/relationships/slideLayout" Target="../slideLayouts/slideLayout7.xml"/></Relationships>
</file>

<file path=ppt/slides/_rels/slide115.xml.rels><?xml version="1.0" encoding="UTF-8" standalone="yes"?>
<Relationships xmlns="http://schemas.openxmlformats.org/package/2006/relationships"><Relationship Id="rId2" Type="http://schemas.openxmlformats.org/officeDocument/2006/relationships/notesSlide" Target="../notesSlides/notesSlide115.xml"/><Relationship Id="rId1" Type="http://schemas.openxmlformats.org/officeDocument/2006/relationships/slideLayout" Target="../slideLayouts/slideLayout7.xml"/></Relationships>
</file>

<file path=ppt/slides/_rels/slide116.xml.rels><?xml version="1.0" encoding="UTF-8" standalone="yes"?>
<Relationships xmlns="http://schemas.openxmlformats.org/package/2006/relationships"><Relationship Id="rId2" Type="http://schemas.openxmlformats.org/officeDocument/2006/relationships/notesSlide" Target="../notesSlides/notesSlide116.xml"/><Relationship Id="rId1" Type="http://schemas.openxmlformats.org/officeDocument/2006/relationships/slideLayout" Target="../slideLayouts/slideLayout7.xml"/></Relationships>
</file>

<file path=ppt/slides/_rels/slide117.xml.rels><?xml version="1.0" encoding="UTF-8" standalone="yes"?>
<Relationships xmlns="http://schemas.openxmlformats.org/package/2006/relationships"><Relationship Id="rId2" Type="http://schemas.openxmlformats.org/officeDocument/2006/relationships/notesSlide" Target="../notesSlides/notesSlide117.xml"/><Relationship Id="rId1" Type="http://schemas.openxmlformats.org/officeDocument/2006/relationships/slideLayout" Target="../slideLayouts/slideLayout7.xml"/></Relationships>
</file>

<file path=ppt/slides/_rels/slide118.xml.rels><?xml version="1.0" encoding="UTF-8" standalone="yes"?>
<Relationships xmlns="http://schemas.openxmlformats.org/package/2006/relationships"><Relationship Id="rId2" Type="http://schemas.openxmlformats.org/officeDocument/2006/relationships/notesSlide" Target="../notesSlides/notesSlide118.xml"/><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notesSlide" Target="../notesSlides/notesSlide119.xml"/><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2" Type="http://schemas.openxmlformats.org/officeDocument/2006/relationships/notesSlide" Target="../notesSlides/notesSlide120.xml"/><Relationship Id="rId1" Type="http://schemas.openxmlformats.org/officeDocument/2006/relationships/slideLayout" Target="../slideLayouts/slideLayout7.xml"/></Relationships>
</file>

<file path=ppt/slides/_rels/slide121.xml.rels><?xml version="1.0" encoding="UTF-8" standalone="yes"?>
<Relationships xmlns="http://schemas.openxmlformats.org/package/2006/relationships"><Relationship Id="rId2" Type="http://schemas.openxmlformats.org/officeDocument/2006/relationships/notesSlide" Target="../notesSlides/notesSlide121.xml"/><Relationship Id="rId1" Type="http://schemas.openxmlformats.org/officeDocument/2006/relationships/slideLayout" Target="../slideLayouts/slideLayout7.xml"/></Relationships>
</file>

<file path=ppt/slides/_rels/slide122.xml.rels><?xml version="1.0" encoding="UTF-8" standalone="yes"?>
<Relationships xmlns="http://schemas.openxmlformats.org/package/2006/relationships"><Relationship Id="rId2" Type="http://schemas.openxmlformats.org/officeDocument/2006/relationships/notesSlide" Target="../notesSlides/notesSlide122.xml"/><Relationship Id="rId1" Type="http://schemas.openxmlformats.org/officeDocument/2006/relationships/slideLayout" Target="../slideLayouts/slideLayout7.xml"/></Relationships>
</file>

<file path=ppt/slides/_rels/slide123.xml.rels><?xml version="1.0" encoding="UTF-8" standalone="yes"?>
<Relationships xmlns="http://schemas.openxmlformats.org/package/2006/relationships"><Relationship Id="rId2" Type="http://schemas.openxmlformats.org/officeDocument/2006/relationships/notesSlide" Target="../notesSlides/notesSlide123.xml"/><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2" Type="http://schemas.openxmlformats.org/officeDocument/2006/relationships/notesSlide" Target="../notesSlides/notesSlide124.xml"/><Relationship Id="rId1" Type="http://schemas.openxmlformats.org/officeDocument/2006/relationships/slideLayout" Target="../slideLayouts/slideLayout7.xml"/></Relationships>
</file>

<file path=ppt/slides/_rels/slide125.xml.rels><?xml version="1.0" encoding="UTF-8" standalone="yes"?>
<Relationships xmlns="http://schemas.openxmlformats.org/package/2006/relationships"><Relationship Id="rId2" Type="http://schemas.openxmlformats.org/officeDocument/2006/relationships/notesSlide" Target="../notesSlides/notesSlide125.xml"/><Relationship Id="rId1" Type="http://schemas.openxmlformats.org/officeDocument/2006/relationships/slideLayout" Target="../slideLayouts/slideLayout7.xml"/></Relationships>
</file>

<file path=ppt/slides/_rels/slide126.xml.rels><?xml version="1.0" encoding="UTF-8" standalone="yes"?>
<Relationships xmlns="http://schemas.openxmlformats.org/package/2006/relationships"><Relationship Id="rId2" Type="http://schemas.openxmlformats.org/officeDocument/2006/relationships/notesSlide" Target="../notesSlides/notesSlide126.xml"/><Relationship Id="rId1" Type="http://schemas.openxmlformats.org/officeDocument/2006/relationships/slideLayout" Target="../slideLayouts/slideLayout7.xml"/></Relationships>
</file>

<file path=ppt/slides/_rels/slide127.xml.rels><?xml version="1.0" encoding="UTF-8" standalone="yes"?>
<Relationships xmlns="http://schemas.openxmlformats.org/package/2006/relationships"><Relationship Id="rId2" Type="http://schemas.openxmlformats.org/officeDocument/2006/relationships/notesSlide" Target="../notesSlides/notesSlide12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p:cNvSpPr>
          <p:nvPr>
            <p:ph type="ctrTitle"/>
          </p:nvPr>
        </p:nvSpPr>
        <p:spPr bwMode="auto">
          <a:xfrm>
            <a:off x="0" y="785813"/>
            <a:ext cx="9144000" cy="1222375"/>
          </a:xfrm>
        </p:spPr>
        <p:txBody>
          <a:bodyPr wrap="square" lIns="91440" tIns="45720" rIns="91440" bIns="45720" numCol="1" anchorCtr="0" compatLnSpc="1">
            <a:prstTxWarp prst="textNoShape">
              <a:avLst/>
            </a:prstTxWarp>
            <a:normAutofit fontScale="90000"/>
          </a:bodyPr>
          <a:lstStyle/>
          <a:p>
            <a:pPr algn="ctr" eaLnBrk="1" fontAlgn="auto" hangingPunct="1">
              <a:spcAft>
                <a:spcPts val="0"/>
              </a:spcAft>
              <a:defRPr/>
            </a:pPr>
            <a:r>
              <a:rPr lang="pt-PT" sz="3700" dirty="0" smtClean="0">
                <a:effectLst/>
              </a:rPr>
              <a:t/>
            </a:r>
            <a:br>
              <a:rPr lang="pt-PT" sz="3700" dirty="0" smtClean="0">
                <a:effectLst/>
              </a:rPr>
            </a:br>
            <a:r>
              <a:rPr lang="pt-PT" sz="3700" dirty="0" smtClean="0">
                <a:effectLst/>
              </a:rPr>
              <a:t/>
            </a:r>
            <a:br>
              <a:rPr lang="pt-PT" sz="3700" dirty="0" smtClean="0">
                <a:effectLst/>
              </a:rPr>
            </a:br>
            <a:r>
              <a:rPr lang="pt-PT" sz="3700" dirty="0" smtClean="0">
                <a:effectLst/>
              </a:rPr>
              <a:t>Curso de preparação para o </a:t>
            </a:r>
            <a:br>
              <a:rPr lang="pt-PT" sz="3700" dirty="0" smtClean="0">
                <a:effectLst/>
              </a:rPr>
            </a:br>
            <a:r>
              <a:rPr lang="pt-PT" sz="3700" dirty="0" smtClean="0">
                <a:effectLst/>
              </a:rPr>
              <a:t>exame da OTOC</a:t>
            </a:r>
          </a:p>
        </p:txBody>
      </p:sp>
      <p:sp>
        <p:nvSpPr>
          <p:cNvPr id="5" name="Text Box 4"/>
          <p:cNvSpPr txBox="1">
            <a:spLocks noChangeArrowheads="1"/>
          </p:cNvSpPr>
          <p:nvPr/>
        </p:nvSpPr>
        <p:spPr bwMode="auto">
          <a:xfrm>
            <a:off x="785813" y="3071813"/>
            <a:ext cx="7572375" cy="646331"/>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3600" dirty="0" smtClean="0">
                <a:effectLst>
                  <a:outerShdw blurRad="38100" dist="38100" dir="2700000" algn="tl">
                    <a:srgbClr val="FFFFFF"/>
                  </a:outerShdw>
                </a:effectLst>
                <a:latin typeface="Tahoma" charset="0"/>
              </a:rPr>
              <a:t>EXERCICIOS DE I.R.C.</a:t>
            </a:r>
            <a:endParaRPr kumimoji="1" lang="pt-PT" sz="36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4524315"/>
          </a:xfrm>
          <a:prstGeom prst="rect">
            <a:avLst/>
          </a:prstGeom>
          <a:noFill/>
          <a:ln w="9525">
            <a:noFill/>
            <a:miter lim="800000"/>
            <a:headEnd/>
            <a:tailEnd/>
          </a:ln>
        </p:spPr>
        <p:txBody>
          <a:bodyPr>
            <a:spAutoFit/>
          </a:bodyPr>
          <a:lstStyle/>
          <a:p>
            <a:pPr algn="just"/>
            <a:endParaRPr lang="pt-PT" sz="1800" dirty="0" smtClean="0"/>
          </a:p>
          <a:p>
            <a:endParaRPr lang="pt-PT" sz="1800" b="1" dirty="0" smtClean="0"/>
          </a:p>
          <a:p>
            <a:r>
              <a:rPr lang="pt-PT" sz="1800" b="1" dirty="0" smtClean="0"/>
              <a:t>Questão 27.: </a:t>
            </a:r>
          </a:p>
          <a:p>
            <a:endParaRPr lang="pt-PT" sz="1800" dirty="0" smtClean="0"/>
          </a:p>
          <a:p>
            <a:r>
              <a:rPr lang="pt-PT" sz="1800" dirty="0" smtClean="0"/>
              <a:t>Enfrentando dificuldades financeiras, a sociedade Xis, Lda. vendeu por 45.000€ uma obra de arte que detinha, tendo gerado uma mais-valia fiscal de 9.000€ (sem considerar o reinvestimento). No final do ano da venda, adquiriu um novo parque informático por 25.000€. Admitindo que no exercício anterior e que nos exercícios seguintes não efetuou mais investimentos, e que pretende optar pelo regime do reinvestimento, a mais-valia fiscal a considerar ascende a: </a:t>
            </a:r>
          </a:p>
          <a:p>
            <a:endParaRPr lang="pt-PT" sz="1800" dirty="0" smtClean="0"/>
          </a:p>
          <a:p>
            <a:pPr marL="342900" indent="-342900"/>
            <a:r>
              <a:rPr lang="pt-PT" sz="1800" dirty="0" smtClean="0"/>
              <a:t>a) 6.500€.</a:t>
            </a:r>
          </a:p>
          <a:p>
            <a:r>
              <a:rPr lang="pt-PT" sz="1800" dirty="0" smtClean="0"/>
              <a:t>b)  9.000€.</a:t>
            </a:r>
          </a:p>
          <a:p>
            <a:r>
              <a:rPr lang="pt-PT" sz="1800" dirty="0" smtClean="0"/>
              <a:t>c) 4.500€. </a:t>
            </a:r>
          </a:p>
          <a:p>
            <a:r>
              <a:rPr lang="pt-PT" sz="1800" dirty="0" smtClean="0"/>
              <a:t>d) 2.500€. </a:t>
            </a:r>
          </a:p>
          <a:p>
            <a:endParaRPr lang="pt-PT" sz="1800" dirty="0" smtClean="0"/>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3</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524315"/>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48.º - Reinvestimento dos valores de realização</a:t>
            </a:r>
          </a:p>
          <a:p>
            <a:r>
              <a:rPr lang="pt-PT" sz="1800" b="1" dirty="0" smtClean="0"/>
              <a:t> </a:t>
            </a:r>
            <a:endParaRPr lang="pt-PT" sz="1800" dirty="0" smtClean="0"/>
          </a:p>
          <a:p>
            <a:r>
              <a:rPr lang="pt-PT" sz="1800" dirty="0" smtClean="0"/>
              <a:t>1 — Para efeitos da determinação do lucro tributável, a diferença positiva entre as mais-valias e as menos-valias, calculadas nos termos dos artigos anteriores, …</a:t>
            </a:r>
            <a:r>
              <a:rPr lang="pt-PT" sz="1800" b="1" dirty="0" smtClean="0"/>
              <a:t>é considerada em metade do seu valor, </a:t>
            </a:r>
            <a:r>
              <a:rPr lang="pt-PT" sz="1800" dirty="0" smtClean="0"/>
              <a:t>sempre que, no período de tributação anterior ao da realização, no próprio período de tributação ou até ao fim do segundo período de tributação seguinte, o valor de realização correspondente à totalidade dos referidos activos seja reinvestido na aquisição, produção ou construção de activos fixos tangíveis, de activos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a:p>
            <a:endParaRPr lang="pt-PT" sz="1800" dirty="0" smtClean="0"/>
          </a:p>
          <a:p>
            <a:r>
              <a:rPr lang="pt-PT" sz="1800" dirty="0" smtClean="0"/>
              <a:t>2 — No caso de se verificar apenas o reinvestimento parcial do valor de realização, o disposto no número anterior é aplicado à parte proporcional da diferença entre as mais-valias e as menos-valias a que o mesmo se refere. </a:t>
            </a:r>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4</a:t>
            </a:fld>
            <a:endParaRPr lang="pt-PT" sz="1400"/>
          </a:p>
        </p:txBody>
      </p:sp>
      <p:sp>
        <p:nvSpPr>
          <p:cNvPr id="5" name="Rectangle 5"/>
          <p:cNvSpPr>
            <a:spLocks noChangeArrowheads="1"/>
          </p:cNvSpPr>
          <p:nvPr/>
        </p:nvSpPr>
        <p:spPr bwMode="auto">
          <a:xfrm>
            <a:off x="827584" y="2428875"/>
            <a:ext cx="7887791"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Reinvestimento parcial</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48.º n.ºs 1 e 2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Cálculos: (25.000/45.000)*9.000= 5.000</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Mais valia a tributar: 4.000+5.000/2=6.500€</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animEffect transition="in" filter="dissolve">
                                      <p:cBhvr>
                                        <p:cTn id="25"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5</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632311"/>
          </a:xfrm>
          <a:prstGeom prst="rect">
            <a:avLst/>
          </a:prstGeom>
          <a:noFill/>
          <a:ln w="9525">
            <a:noFill/>
            <a:miter lim="800000"/>
            <a:headEnd/>
            <a:tailEnd/>
          </a:ln>
        </p:spPr>
        <p:txBody>
          <a:bodyPr>
            <a:spAutoFit/>
          </a:bodyPr>
          <a:lstStyle/>
          <a:p>
            <a:r>
              <a:rPr lang="pt-PT" sz="1800" b="1" dirty="0" smtClean="0"/>
              <a:t>Questão 28.: </a:t>
            </a:r>
          </a:p>
          <a:p>
            <a:endParaRPr lang="pt-PT" sz="1800" b="1" dirty="0" smtClean="0"/>
          </a:p>
          <a:p>
            <a:r>
              <a:rPr lang="pt-PT" sz="1800" dirty="0" smtClean="0"/>
              <a:t>No final do exercício de 2011, a sociedade XLM, S.A. registou uma perda por imparidade relativa à totalidade dos seus créditos sobre os clientes A, B, C e D, conforme seguidamente se ilustra:</a:t>
            </a:r>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r>
              <a:rPr lang="pt-PT" sz="1800" dirty="0" smtClean="0"/>
              <a:t>O montante da perda por imparidade dedutível para efeitos fiscais ascende a:</a:t>
            </a:r>
          </a:p>
          <a:p>
            <a:pPr marL="342900" indent="-342900">
              <a:buAutoNum type="alphaLcParenR"/>
            </a:pPr>
            <a:r>
              <a:rPr lang="pt-PT" sz="1800" dirty="0" smtClean="0"/>
              <a:t> 90.000€</a:t>
            </a:r>
          </a:p>
          <a:p>
            <a:pPr marL="342900" indent="-342900">
              <a:buAutoNum type="alphaLcParenR"/>
            </a:pPr>
            <a:r>
              <a:rPr lang="pt-PT" sz="1800" dirty="0" smtClean="0"/>
              <a:t>315.000€</a:t>
            </a:r>
          </a:p>
          <a:p>
            <a:pPr marL="342900" indent="-342900">
              <a:buAutoNum type="alphaLcParenR"/>
            </a:pPr>
            <a:r>
              <a:rPr lang="pt-PT" sz="1800" dirty="0" smtClean="0"/>
              <a:t>190.000€</a:t>
            </a:r>
          </a:p>
          <a:p>
            <a:pPr marL="342900" indent="-342900">
              <a:buAutoNum type="alphaLcParenR"/>
            </a:pPr>
            <a:r>
              <a:rPr lang="pt-PT" sz="1800" dirty="0" smtClean="0"/>
              <a:t> 96.000€</a:t>
            </a:r>
          </a:p>
          <a:p>
            <a:endParaRPr lang="pt-PT" sz="1800" dirty="0" smtClean="0"/>
          </a:p>
        </p:txBody>
      </p:sp>
      <p:graphicFrame>
        <p:nvGraphicFramePr>
          <p:cNvPr id="1026" name="Object 2"/>
          <p:cNvGraphicFramePr>
            <a:graphicFrameLocks noChangeAspect="1"/>
          </p:cNvGraphicFramePr>
          <p:nvPr/>
        </p:nvGraphicFramePr>
        <p:xfrm>
          <a:off x="1547664" y="2492896"/>
          <a:ext cx="5143649" cy="2016224"/>
        </p:xfrm>
        <a:graphic>
          <a:graphicData uri="http://schemas.openxmlformats.org/presentationml/2006/ole">
            <p:oleObj spid="_x0000_s332802" name="Folha de Cálculo" r:id="rId4" imgW="4238619" imgH="1381038" progId="Excel.Sheet.12">
              <p:embed/>
            </p:oleObj>
          </a:graphicData>
        </a:graphic>
      </p:graphicFrame>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6</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524315"/>
          </a:xfrm>
          <a:prstGeom prst="rect">
            <a:avLst/>
          </a:prstGeom>
          <a:noFill/>
          <a:ln w="9525">
            <a:noFill/>
            <a:miter lim="800000"/>
            <a:headEnd/>
            <a:tailEnd/>
          </a:ln>
        </p:spPr>
        <p:txBody>
          <a:bodyPr>
            <a:spAutoFit/>
          </a:bodyPr>
          <a:lstStyle/>
          <a:p>
            <a:pPr algn="ctr"/>
            <a:r>
              <a:rPr lang="pt-PT" sz="1800" b="1" dirty="0" smtClean="0"/>
              <a:t>Artigo 35.º - Perdas por imparidade fiscalmente dedutíveis</a:t>
            </a:r>
          </a:p>
          <a:p>
            <a:r>
              <a:rPr lang="pt-PT" sz="1800" b="1" dirty="0" smtClean="0"/>
              <a:t> </a:t>
            </a:r>
            <a:endParaRPr lang="pt-PT" sz="1800" dirty="0" smtClean="0"/>
          </a:p>
          <a:p>
            <a:r>
              <a:rPr lang="pt-PT" sz="1800" dirty="0" smtClean="0"/>
              <a:t>1 — Podem ser deduzidas para efeitos fiscais as seguintes perdas por imparidade contabilizadas no mesmo período de tributação ou em períodos de tributação anteriores: </a:t>
            </a:r>
          </a:p>
          <a:p>
            <a:r>
              <a:rPr lang="pt-PT" sz="1800" dirty="0" smtClean="0"/>
              <a:t> </a:t>
            </a:r>
          </a:p>
          <a:p>
            <a:r>
              <a:rPr lang="pt-PT" sz="1800" dirty="0" smtClean="0"/>
              <a:t>a) As relacionadas com créditos resultantes da </a:t>
            </a:r>
            <a:r>
              <a:rPr lang="pt-PT" sz="1800" dirty="0" err="1" smtClean="0"/>
              <a:t>actividade</a:t>
            </a:r>
            <a:r>
              <a:rPr lang="pt-PT" sz="1800" dirty="0" smtClean="0"/>
              <a:t> normal que, no fim do período de tributação, possam ser considerados de cobrança duvidosa e sejam evidenciados como tal na contabilidade; </a:t>
            </a:r>
            <a:endParaRPr lang="pt-PT" sz="1800" b="1" dirty="0" smtClean="0"/>
          </a:p>
          <a:p>
            <a:pPr algn="ctr"/>
            <a:endParaRPr lang="pt-PT" sz="1800" b="1" dirty="0" smtClean="0"/>
          </a:p>
          <a:p>
            <a:pPr algn="ctr"/>
            <a:r>
              <a:rPr lang="pt-PT" sz="1800" b="1" dirty="0" smtClean="0"/>
              <a:t>Artigo 36.º - Perdas por imparidade em créditos</a:t>
            </a:r>
          </a:p>
          <a:p>
            <a:r>
              <a:rPr lang="pt-PT" sz="1800" b="1" dirty="0" smtClean="0"/>
              <a:t> </a:t>
            </a:r>
            <a:endParaRPr lang="pt-PT" sz="1800" dirty="0" smtClean="0"/>
          </a:p>
          <a:p>
            <a:r>
              <a:rPr lang="pt-PT" sz="1800" dirty="0" smtClean="0"/>
              <a:t>1 — Para efeitos da determinação das perdas por imparidade previstas na alínea a) do n.º 1 do artigo anterior, consideram-se créditos de cobrança duvidosa aqueles em que o risco de incobrabilidade esteja devidamente justificado, o que se verifica nos seguintes casos: </a:t>
            </a:r>
          </a:p>
          <a:p>
            <a:r>
              <a:rPr lang="pt-PT" sz="1800" dirty="0" smtClean="0"/>
              <a:t> </a:t>
            </a:r>
          </a:p>
          <a:p>
            <a:r>
              <a:rPr lang="pt-PT" sz="1800" dirty="0" smtClean="0"/>
              <a:t>b) Os créditos tenham sido reclamados judicialmente ou em tribunal arbitral;</a:t>
            </a:r>
          </a:p>
        </p:txBody>
      </p:sp>
    </p:spTree>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7</a:t>
            </a:fld>
            <a:endParaRPr lang="pt-PT" sz="1400"/>
          </a:p>
        </p:txBody>
      </p:sp>
      <p:sp>
        <p:nvSpPr>
          <p:cNvPr id="5" name="Rectangle 5"/>
          <p:cNvSpPr>
            <a:spLocks noChangeArrowheads="1"/>
          </p:cNvSpPr>
          <p:nvPr/>
        </p:nvSpPr>
        <p:spPr bwMode="auto">
          <a:xfrm>
            <a:off x="827584" y="2428875"/>
            <a:ext cx="7887791"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Imparidades aceites fiscalmente</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Art.º 36.º n.º 1 a) e art.º 36.º n.º 1b) do CIRC</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8</a:t>
            </a:fld>
            <a:endParaRPr lang="pt-PT" sz="1400"/>
          </a:p>
        </p:txBody>
      </p:sp>
      <p:sp>
        <p:nvSpPr>
          <p:cNvPr id="17412" name="Rectangle 2"/>
          <p:cNvSpPr>
            <a:spLocks noChangeArrowheads="1"/>
          </p:cNvSpPr>
          <p:nvPr/>
        </p:nvSpPr>
        <p:spPr bwMode="auto">
          <a:xfrm>
            <a:off x="323850" y="33265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4801314"/>
          </a:xfrm>
          <a:prstGeom prst="rect">
            <a:avLst/>
          </a:prstGeom>
          <a:noFill/>
          <a:ln w="9525">
            <a:noFill/>
            <a:miter lim="800000"/>
            <a:headEnd/>
            <a:tailEnd/>
          </a:ln>
        </p:spPr>
        <p:txBody>
          <a:bodyPr>
            <a:spAutoFit/>
          </a:bodyPr>
          <a:lstStyle/>
          <a:p>
            <a:pPr algn="just"/>
            <a:endParaRPr lang="pt-PT" sz="1800" dirty="0" smtClean="0"/>
          </a:p>
          <a:p>
            <a:endParaRPr lang="pt-PT" sz="1800" b="1" dirty="0" smtClean="0"/>
          </a:p>
          <a:p>
            <a:r>
              <a:rPr lang="pt-PT" sz="1800" b="1" dirty="0" smtClean="0"/>
              <a:t>Questão 29.: </a:t>
            </a:r>
          </a:p>
          <a:p>
            <a:endParaRPr lang="pt-PT" sz="1800" b="1" dirty="0" smtClean="0"/>
          </a:p>
          <a:p>
            <a:pPr algn="just"/>
            <a:r>
              <a:rPr lang="pt-PT" sz="1800" dirty="0" smtClean="0"/>
              <a:t>O recém inaugurado Hotel Soneca está instalado num edifício adquirido em maio de 2011 por 500.000€, que nesse ano foi depreciado, nos termos previstos no Decreto  Regulamentar n.º 25/2009, e pela taxa máxima legalmente prevista. Supondo que se optou pela depreciação por duodécimos, qual o montante da depreciação fiscalmente dedutível em 2011? </a:t>
            </a:r>
          </a:p>
          <a:p>
            <a:endParaRPr lang="pt-PT" sz="1800" b="1" dirty="0" smtClean="0"/>
          </a:p>
          <a:p>
            <a:pPr marL="342900" indent="-342900">
              <a:buAutoNum type="alphaLcParenR"/>
            </a:pPr>
            <a:r>
              <a:rPr lang="pt-PT" sz="1800" b="1" dirty="0" smtClean="0"/>
              <a:t>12.500€. </a:t>
            </a:r>
          </a:p>
          <a:p>
            <a:pPr marL="342900" indent="-342900">
              <a:buAutoNum type="alphaLcParenR"/>
            </a:pPr>
            <a:endParaRPr lang="pt-PT" sz="1800" b="1" dirty="0" smtClean="0"/>
          </a:p>
          <a:p>
            <a:r>
              <a:rPr lang="pt-PT" sz="1800" b="1" dirty="0" smtClean="0"/>
              <a:t>b) 16.667€. </a:t>
            </a:r>
          </a:p>
          <a:p>
            <a:endParaRPr lang="pt-PT" sz="1800" b="1" dirty="0" smtClean="0"/>
          </a:p>
          <a:p>
            <a:r>
              <a:rPr lang="pt-PT" sz="1800" b="1" dirty="0" smtClean="0"/>
              <a:t>c) 6.667€. </a:t>
            </a:r>
          </a:p>
          <a:p>
            <a:endParaRPr lang="pt-PT" sz="1800" b="1" dirty="0" smtClean="0"/>
          </a:p>
          <a:p>
            <a:r>
              <a:rPr lang="pt-PT" sz="1800" b="1" dirty="0" smtClean="0"/>
              <a:t>d) 10.000€. </a:t>
            </a:r>
          </a:p>
        </p:txBody>
      </p:sp>
    </p:spTree>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9</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02/06/2012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2585323"/>
          </a:xfrm>
          <a:prstGeom prst="rect">
            <a:avLst/>
          </a:prstGeom>
          <a:noFill/>
          <a:ln w="9525">
            <a:noFill/>
            <a:miter lim="800000"/>
            <a:headEnd/>
            <a:tailEnd/>
          </a:ln>
        </p:spPr>
        <p:txBody>
          <a:bodyPr>
            <a:spAutoFit/>
          </a:bodyPr>
          <a:lstStyle/>
          <a:p>
            <a:pPr algn="ctr"/>
            <a:r>
              <a:rPr lang="pt-PT" sz="1800" b="1" dirty="0" smtClean="0"/>
              <a:t>Artigo 34.º - Gastos não dedutíveis para efeitos fiscais</a:t>
            </a:r>
          </a:p>
          <a:p>
            <a:r>
              <a:rPr lang="pt-PT" sz="1800" b="1" dirty="0" smtClean="0"/>
              <a:t> </a:t>
            </a:r>
            <a:endParaRPr lang="pt-PT" sz="1800" dirty="0" smtClean="0"/>
          </a:p>
          <a:p>
            <a:r>
              <a:rPr lang="pt-PT" sz="1800" dirty="0" smtClean="0"/>
              <a:t>1 — Não são aceites como gastos: </a:t>
            </a:r>
          </a:p>
          <a:p>
            <a:r>
              <a:rPr lang="pt-PT" sz="1800" dirty="0" smtClean="0"/>
              <a:t> </a:t>
            </a:r>
          </a:p>
          <a:p>
            <a:r>
              <a:rPr lang="pt-PT" sz="1800" dirty="0" smtClean="0"/>
              <a:t>b) As depreciações de imóveis na parte correspondente ao valor dos terrenos ou na não sujeita a deperecimento; </a:t>
            </a:r>
          </a:p>
          <a:p>
            <a:endParaRPr lang="pt-PT" sz="1800" dirty="0" smtClean="0"/>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10</a:t>
            </a:fld>
            <a:endParaRPr lang="pt-PT" sz="1400"/>
          </a:p>
        </p:txBody>
      </p:sp>
      <p:sp>
        <p:nvSpPr>
          <p:cNvPr id="5" name="Rectangle 5"/>
          <p:cNvSpPr>
            <a:spLocks noChangeArrowheads="1"/>
          </p:cNvSpPr>
          <p:nvPr/>
        </p:nvSpPr>
        <p:spPr bwMode="auto">
          <a:xfrm>
            <a:off x="827584" y="2428875"/>
            <a:ext cx="7887791"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600" b="1" dirty="0">
                <a:solidFill>
                  <a:srgbClr val="0066FF"/>
                </a:solidFill>
                <a:effectLst>
                  <a:outerShdw blurRad="38100" dist="38100" dir="2700000" algn="tl">
                    <a:srgbClr val="C0C0C0"/>
                  </a:outerShdw>
                </a:effectLst>
                <a:latin typeface="Lucida Sans Unicode" pitchFamily="34" charset="0"/>
              </a:rPr>
              <a:t>Justificação: </a:t>
            </a:r>
            <a:r>
              <a:rPr lang="pt-PT" sz="1600" b="1" dirty="0" smtClean="0">
                <a:solidFill>
                  <a:srgbClr val="0066FF"/>
                </a:solidFill>
                <a:effectLst>
                  <a:outerShdw blurRad="38100" dist="38100" dir="2700000" algn="tl">
                    <a:srgbClr val="C0C0C0"/>
                  </a:outerShdw>
                </a:effectLst>
                <a:latin typeface="Lucida Sans Unicode" pitchFamily="34" charset="0"/>
              </a:rPr>
              <a:t>Depreciações por duodécimos</a:t>
            </a:r>
            <a:endParaRPr lang="pt-PT" sz="16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Art.º 34.º n.º 1 b) do CIRC e art.º 7.º n.º 1 e art.º 10.º n.º 3 do D.R.25/2009</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Tabela II – Grupo I-Imóveis – Código 2025- Taxa de </a:t>
            </a:r>
            <a:r>
              <a:rPr lang="pt-PT" sz="1600" b="1" dirty="0" err="1" smtClean="0">
                <a:solidFill>
                  <a:srgbClr val="0066FF"/>
                </a:solidFill>
                <a:effectLst>
                  <a:outerShdw blurRad="38100" dist="38100" dir="2700000" algn="tl">
                    <a:srgbClr val="C0C0C0"/>
                  </a:outerShdw>
                </a:effectLst>
                <a:latin typeface="Lucida Sans Unicode" pitchFamily="34" charset="0"/>
              </a:rPr>
              <a:t>deprecição</a:t>
            </a:r>
            <a:r>
              <a:rPr lang="pt-PT" sz="1600" b="1" dirty="0" smtClean="0">
                <a:solidFill>
                  <a:srgbClr val="0066FF"/>
                </a:solidFill>
                <a:effectLst>
                  <a:outerShdw blurRad="38100" dist="38100" dir="2700000" algn="tl">
                    <a:srgbClr val="C0C0C0"/>
                  </a:outerShdw>
                </a:effectLst>
                <a:latin typeface="Lucida Sans Unicode" pitchFamily="34" charset="0"/>
              </a:rPr>
              <a:t> 5%</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Cálculos: 500.000*75%=375.000*5%=18.750€ anual</a:t>
            </a:r>
          </a:p>
          <a:p>
            <a:pPr marL="365125" indent="-255588" algn="just">
              <a:lnSpc>
                <a:spcPct val="130000"/>
              </a:lnSpc>
              <a:spcAft>
                <a:spcPct val="20000"/>
              </a:spcAft>
              <a:buClr>
                <a:schemeClr val="accent1"/>
              </a:buClr>
              <a:buSzPct val="68000"/>
              <a:buFont typeface="Wingdings 3" pitchFamily="18" charset="2"/>
              <a:buChar char=""/>
              <a:defRPr/>
            </a:pPr>
            <a:r>
              <a:rPr lang="pt-PT" sz="1600" b="1" dirty="0" smtClean="0">
                <a:solidFill>
                  <a:srgbClr val="0066FF"/>
                </a:solidFill>
                <a:effectLst>
                  <a:outerShdw blurRad="38100" dist="38100" dir="2700000" algn="tl">
                    <a:srgbClr val="C0C0C0"/>
                  </a:outerShdw>
                </a:effectLst>
                <a:latin typeface="Lucida Sans Unicode" pitchFamily="34" charset="0"/>
              </a:rPr>
              <a:t>8 duodécimos:(18750/12)*8=12.500€ depreciação aceite em 2011</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Junho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smtClean="0">
                <a:effectLst>
                  <a:outerShdw blurRad="38100" dist="38100" dir="2700000" algn="tl">
                    <a:srgbClr val="FFFFFF"/>
                  </a:outerShdw>
                </a:effectLst>
                <a:latin typeface="Tahoma" charset="0"/>
              </a:rPr>
              <a:t>Parte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10" end="10"/>
                                            </p:txEl>
                                          </p:spTgt>
                                        </p:tgtEl>
                                        <p:attrNameLst>
                                          <p:attrName>style.visibility</p:attrName>
                                        </p:attrNameLst>
                                      </p:cBhvr>
                                      <p:to>
                                        <p:strVal val="visible"/>
                                      </p:to>
                                    </p:set>
                                    <p:animEffect transition="in" filter="dissolve">
                                      <p:cBhvr>
                                        <p:cTn id="28"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11</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632311"/>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pPr algn="just"/>
            <a:r>
              <a:rPr lang="pt-PT" sz="1800" dirty="0" smtClean="0"/>
              <a:t>Ao longo da sua existência, a TINTOL SA tem demonstrado grande preocupação social, quer no que respeita às relações laborais, quer no que respeita às questões ambientais. Neste contexto, em 2011 a empresa implementou, por opção da sua Administração e sem que a tal estivesse legalmente obrigada, um sistema de ventilação e filtragem do ar nos locais onde os operários desempenham as suas funções.</a:t>
            </a:r>
          </a:p>
          <a:p>
            <a:endParaRPr lang="pt-PT" sz="1800" dirty="0" smtClean="0">
              <a:solidFill>
                <a:schemeClr val="tx2"/>
              </a:solidFill>
            </a:endParaRPr>
          </a:p>
          <a:p>
            <a:r>
              <a:rPr lang="pt-PT" sz="1800" b="1" dirty="0" smtClean="0"/>
              <a:t>QUESTÃO 6.:</a:t>
            </a:r>
          </a:p>
          <a:p>
            <a:pPr algn="just"/>
            <a:r>
              <a:rPr lang="pt-PT" sz="1800" b="1" i="1" dirty="0" smtClean="0"/>
              <a:t>A depreciação relativa a este equipamento:</a:t>
            </a:r>
          </a:p>
          <a:p>
            <a:pPr algn="just"/>
            <a:r>
              <a:rPr lang="pt-PT" sz="1800" b="1" i="1" dirty="0" smtClean="0"/>
              <a:t>a) É aceite como gasto fiscal e deve ser efetuada à taxa de 12,5%.</a:t>
            </a:r>
          </a:p>
          <a:p>
            <a:pPr algn="just"/>
            <a:endParaRPr lang="pt-PT" sz="1800" b="1" i="1" dirty="0" smtClean="0"/>
          </a:p>
          <a:p>
            <a:pPr algn="just"/>
            <a:r>
              <a:rPr lang="pt-PT" sz="1800" b="1" i="1" dirty="0" smtClean="0"/>
              <a:t>b) Não é aceite como gasto fiscal, pois não se pode considerar o gasto como</a:t>
            </a:r>
          </a:p>
          <a:p>
            <a:pPr algn="just"/>
            <a:r>
              <a:rPr lang="pt-PT" sz="1800" b="1" i="1" dirty="0" smtClean="0"/>
              <a:t>comprovadamente indispensável para a realização dos rendimentos sujeitos a imposto.</a:t>
            </a:r>
          </a:p>
          <a:p>
            <a:pPr algn="just"/>
            <a:endParaRPr lang="pt-PT" sz="1800" b="1" i="1" dirty="0" smtClean="0"/>
          </a:p>
          <a:p>
            <a:pPr algn="just"/>
            <a:r>
              <a:rPr lang="pt-PT" sz="1800" b="1" i="1" dirty="0" smtClean="0"/>
              <a:t>c) É aceite como gasto fiscal mas apenas se a empresa tiver lucros tributáveis no exercício, na medida em que resultou de um investimento que a empresa não estava legalmente obrigada a efetuar.</a:t>
            </a:r>
          </a:p>
          <a:p>
            <a:pPr algn="just"/>
            <a:endParaRPr lang="pt-PT" sz="1800" b="1" i="1" dirty="0" smtClean="0"/>
          </a:p>
          <a:p>
            <a:pPr algn="just"/>
            <a:r>
              <a:rPr lang="pt-PT" sz="1800" b="1" i="1" dirty="0" smtClean="0"/>
              <a:t>d) Nenhuma das anteriores.</a:t>
            </a:r>
            <a:endParaRPr lang="pt-PT" sz="1800" dirty="0">
              <a:solidFill>
                <a:schemeClr val="tx2"/>
              </a:solidFill>
            </a:endParaRP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12</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632311"/>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23.º - Gastos</a:t>
            </a:r>
          </a:p>
          <a:p>
            <a:r>
              <a:rPr lang="pt-PT" sz="1800" b="1" dirty="0" smtClean="0"/>
              <a:t> </a:t>
            </a:r>
            <a:r>
              <a:rPr lang="pt-PT" sz="1800" dirty="0" smtClean="0"/>
              <a:t>1 — Consideram-se gastos os que comprovadamente sejam indispensáveis para a realização dos rendimentos sujeitos a imposto ou para a manutenção da fonte produtora, nomeadamente: </a:t>
            </a:r>
          </a:p>
          <a:p>
            <a:r>
              <a:rPr lang="pt-PT" sz="1800" i="1" dirty="0" smtClean="0"/>
              <a:t>g</a:t>
            </a:r>
            <a:r>
              <a:rPr lang="pt-PT" sz="1800" dirty="0" smtClean="0"/>
              <a:t>) Depreciações e amortizações; </a:t>
            </a:r>
          </a:p>
          <a:p>
            <a:endParaRPr lang="pt-PT" sz="1800" dirty="0" smtClean="0"/>
          </a:p>
          <a:p>
            <a:pPr algn="ctr"/>
            <a:r>
              <a:rPr lang="pt-PT" sz="1800" b="1" dirty="0" smtClean="0"/>
              <a:t>Artigo 30.º - Métodos de cálculo das depreciações e amortizações</a:t>
            </a:r>
          </a:p>
          <a:p>
            <a:r>
              <a:rPr lang="pt-PT" sz="1800" b="1" dirty="0" smtClean="0"/>
              <a:t> </a:t>
            </a:r>
            <a:endParaRPr lang="pt-PT" sz="1800" dirty="0" smtClean="0"/>
          </a:p>
          <a:p>
            <a:r>
              <a:rPr lang="pt-PT" sz="1800" dirty="0" smtClean="0"/>
              <a:t>1 — O cálculo das depreciações e amortizações faz-se, em regra, pelo método das quotas constantes. </a:t>
            </a:r>
          </a:p>
          <a:p>
            <a:endParaRPr lang="pt-PT" sz="1800" dirty="0" smtClean="0"/>
          </a:p>
          <a:p>
            <a:pPr algn="ctr"/>
            <a:r>
              <a:rPr lang="pt-PT" sz="1800" b="1" dirty="0" smtClean="0"/>
              <a:t>Artigo 31.º - Quotas de depreciação ou amortização</a:t>
            </a:r>
          </a:p>
          <a:p>
            <a:r>
              <a:rPr lang="pt-PT" sz="1800" b="1" dirty="0" smtClean="0"/>
              <a:t> </a:t>
            </a:r>
            <a:endParaRPr lang="pt-PT" sz="1800" dirty="0" smtClean="0"/>
          </a:p>
          <a:p>
            <a:r>
              <a:rPr lang="pt-PT" sz="1800" dirty="0" smtClean="0"/>
              <a:t>1 — No método das quotas constantes, a quota anual de depreciação ou amortização que pode ser aceite como gasto do período de tributação determina-se aplicando as taxas de depreciação ou amortização definidas no decreto regulamentar que estabelece o </a:t>
            </a:r>
            <a:r>
              <a:rPr lang="pt-PT" sz="1800" dirty="0" err="1" smtClean="0"/>
              <a:t>respectivo</a:t>
            </a:r>
            <a:r>
              <a:rPr lang="pt-PT" sz="1800" dirty="0" smtClean="0"/>
              <a:t> regime aos seguintes valores: </a:t>
            </a:r>
          </a:p>
          <a:p>
            <a:endParaRPr lang="pt-PT" sz="1800" dirty="0" smtClean="0"/>
          </a:p>
          <a:p>
            <a:endParaRPr lang="pt-PT" sz="1800" dirty="0" smtClean="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a)</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Depreciações aceites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23.º  </a:t>
            </a:r>
            <a:r>
              <a:rPr lang="pt-PT" b="1" dirty="0">
                <a:solidFill>
                  <a:srgbClr val="0066FF"/>
                </a:solidFill>
                <a:effectLst>
                  <a:outerShdw blurRad="38100" dist="38100" dir="2700000" algn="tl">
                    <a:srgbClr val="C0C0C0"/>
                  </a:outerShdw>
                </a:effectLst>
                <a:latin typeface="Lucida Sans Unicode" pitchFamily="34" charset="0"/>
              </a:rPr>
              <a:t>n.º 1 </a:t>
            </a:r>
            <a:r>
              <a:rPr lang="pt-PT" b="1" dirty="0" smtClean="0">
                <a:solidFill>
                  <a:srgbClr val="0066FF"/>
                </a:solidFill>
                <a:effectLst>
                  <a:outerShdw blurRad="38100" dist="38100" dir="2700000" algn="tl">
                    <a:srgbClr val="C0C0C0"/>
                  </a:outerShdw>
                </a:effectLst>
                <a:latin typeface="Lucida Sans Unicode" pitchFamily="34" charset="0"/>
              </a:rPr>
              <a:t>g), art.º 30.º e 31.º do CIRC e D.R. 25/2009 – Código 2225</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14</a:t>
            </a:fld>
            <a:endParaRPr lang="pt-PT" sz="1400"/>
          </a:p>
        </p:txBody>
      </p:sp>
      <p:sp>
        <p:nvSpPr>
          <p:cNvPr id="17412" name="Rectangle 2"/>
          <p:cNvSpPr>
            <a:spLocks noChangeArrowheads="1"/>
          </p:cNvSpPr>
          <p:nvPr/>
        </p:nvSpPr>
        <p:spPr bwMode="auto">
          <a:xfrm>
            <a:off x="323850" y="692697"/>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476672"/>
            <a:ext cx="8501063" cy="5632311"/>
          </a:xfrm>
          <a:prstGeom prst="rect">
            <a:avLst/>
          </a:prstGeom>
          <a:noFill/>
          <a:ln w="9525">
            <a:noFill/>
            <a:miter lim="800000"/>
            <a:headEnd/>
            <a:tailEnd/>
          </a:ln>
        </p:spPr>
        <p:txBody>
          <a:bodyPr wrap="square">
            <a:spAutoFit/>
          </a:bodyPr>
          <a:lstStyle/>
          <a:p>
            <a:pPr algn="just"/>
            <a:endParaRPr lang="pt-PT" sz="1800" b="1" dirty="0">
              <a:solidFill>
                <a:srgbClr val="000000"/>
              </a:solidFill>
            </a:endParaRPr>
          </a:p>
          <a:p>
            <a:endParaRPr lang="pt-PT" sz="1800" dirty="0" smtClean="0"/>
          </a:p>
          <a:p>
            <a:pPr algn="just"/>
            <a:r>
              <a:rPr lang="pt-PT" sz="1800" dirty="0" smtClean="0"/>
              <a:t>A TINTOL SA. adota o sistema de inventário permanente na gestão e no controlo dos inventários. No dia 31 de dezembro de 2011, a fábrica não esteve em laboração para que se fizesse um inventário físico das matérias primas e dos produtos acabados existentes em armazém. Na sequência desse inventário (iniciado e concluído nesse dia) verificou-se não haver diferenças a registar no tocante às matérias primas, mas no que respeita a produtos acabados verificou-se uma falta de100 latas de tinta de um litro, cujo valor global ascendia a 495 euros.</a:t>
            </a:r>
          </a:p>
          <a:p>
            <a:endParaRPr lang="pt-PT" sz="1800" b="1" dirty="0" smtClean="0"/>
          </a:p>
          <a:p>
            <a:r>
              <a:rPr lang="pt-PT" sz="1800" b="1" dirty="0" smtClean="0"/>
              <a:t>QUESTÃO 9.:</a:t>
            </a:r>
          </a:p>
          <a:p>
            <a:pPr algn="just"/>
            <a:r>
              <a:rPr lang="pt-PT" sz="1800" b="1" i="1" dirty="0" smtClean="0"/>
              <a:t>No apuramento do IRC relativo a 2011, a TINTOL SA:</a:t>
            </a:r>
          </a:p>
          <a:p>
            <a:pPr algn="just"/>
            <a:r>
              <a:rPr lang="pt-PT" sz="1800" b="1" i="1" dirty="0" smtClean="0"/>
              <a:t>a) Deverá refletir uma quebra em Inventários, por débito de 652 – Perdas por imparidade – Em inventários, no valor de 495 euros, não aceite fiscalmente.</a:t>
            </a:r>
          </a:p>
          <a:p>
            <a:pPr algn="just"/>
            <a:r>
              <a:rPr lang="pt-PT" sz="1800" b="1" i="1" dirty="0" smtClean="0"/>
              <a:t>b) Não deverá refletir qualquer regularização de Inventários, dado que a contagem física apenas foi efetuada no dia 2 de janeiro de 2012, o que contraria o disposto no Artigo 18.º - Periodização do lucro tributável do CIRC.</a:t>
            </a:r>
          </a:p>
          <a:p>
            <a:pPr algn="just"/>
            <a:r>
              <a:rPr lang="pt-PT" sz="1800" b="1" i="1" dirty="0" smtClean="0"/>
              <a:t>c) Deverá refletir uma quebra em Inventários, por débito de uma </a:t>
            </a:r>
            <a:r>
              <a:rPr lang="pt-PT" sz="1800" b="1" i="1" dirty="0" err="1" smtClean="0"/>
              <a:t>sub-conta</a:t>
            </a:r>
            <a:r>
              <a:rPr lang="pt-PT" sz="1800" b="1" i="1" dirty="0" smtClean="0"/>
              <a:t> de 684 – Outros Gastos e Perdas – Perdas em Inventários, aceite fiscalmente.</a:t>
            </a:r>
          </a:p>
          <a:p>
            <a:pPr algn="just"/>
            <a:r>
              <a:rPr lang="pt-PT" sz="1800" b="1" i="1" dirty="0" smtClean="0"/>
              <a:t>d) Nenhuma das anteriores.</a:t>
            </a:r>
            <a:endParaRPr lang="pt-PT" sz="1800" dirty="0" smtClean="0"/>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15</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247317"/>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23.º - Gastos</a:t>
            </a:r>
          </a:p>
          <a:p>
            <a:r>
              <a:rPr lang="pt-PT" sz="1800" b="1" dirty="0" smtClean="0"/>
              <a:t> </a:t>
            </a:r>
            <a:endParaRPr lang="pt-PT" sz="1800" dirty="0" smtClean="0"/>
          </a:p>
          <a:p>
            <a:r>
              <a:rPr lang="pt-PT" sz="1800" dirty="0" smtClean="0"/>
              <a:t>1 — Consideram-se gastos os que comprovadamente sejam indispensáveis para a realização dos rendimentos sujeitos a imposto ou para a manutenção da fonte produtora, nomeadamente: </a:t>
            </a:r>
          </a:p>
          <a:p>
            <a:r>
              <a:rPr lang="pt-PT" sz="1800" i="1" dirty="0" smtClean="0"/>
              <a:t>h</a:t>
            </a:r>
            <a:r>
              <a:rPr lang="pt-PT" sz="1800" dirty="0" smtClean="0"/>
              <a:t>) Ajustamentos em inventários, perdas por imparidade e provisões; </a:t>
            </a:r>
          </a:p>
          <a:p>
            <a:endParaRPr lang="pt-PT" sz="1800" dirty="0" smtClean="0"/>
          </a:p>
          <a:p>
            <a:pPr algn="ctr"/>
            <a:r>
              <a:rPr lang="pt-PT" sz="1800" b="1" dirty="0" smtClean="0"/>
              <a:t>Artigo 28.º - Ajustamentos em inventários</a:t>
            </a:r>
          </a:p>
          <a:p>
            <a:r>
              <a:rPr lang="pt-PT" sz="1800" b="1" dirty="0" smtClean="0"/>
              <a:t> </a:t>
            </a:r>
            <a:endParaRPr lang="pt-PT" sz="1800" dirty="0" smtClean="0"/>
          </a:p>
          <a:p>
            <a:r>
              <a:rPr lang="pt-PT" sz="1800" dirty="0" smtClean="0"/>
              <a:t>1 — São dedutíveis no apuramento do lucro tributável os ajustamentos em inventários reconhecidos no período de tributação até ao limite da diferença entre o custo de aquisição ou de produção dos inventários e o </a:t>
            </a:r>
            <a:r>
              <a:rPr lang="pt-PT" sz="1800" dirty="0" err="1" smtClean="0"/>
              <a:t>respectivo</a:t>
            </a:r>
            <a:r>
              <a:rPr lang="pt-PT" sz="1800" dirty="0" smtClean="0"/>
              <a:t> valor realizável líquido referido à data do balanço, quando este for inferior àquele. </a:t>
            </a:r>
          </a:p>
          <a:p>
            <a:endParaRPr lang="pt-PT" sz="1800" dirty="0" smtClean="0"/>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Ajustamentos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23.º  </a:t>
            </a:r>
            <a:r>
              <a:rPr lang="pt-PT" b="1" dirty="0">
                <a:solidFill>
                  <a:srgbClr val="0066FF"/>
                </a:solidFill>
                <a:effectLst>
                  <a:outerShdw blurRad="38100" dist="38100" dir="2700000" algn="tl">
                    <a:srgbClr val="C0C0C0"/>
                  </a:outerShdw>
                </a:effectLst>
                <a:latin typeface="Lucida Sans Unicode" pitchFamily="34" charset="0"/>
              </a:rPr>
              <a:t>n.º </a:t>
            </a:r>
            <a:r>
              <a:rPr lang="pt-PT" b="1" dirty="0" smtClean="0">
                <a:solidFill>
                  <a:srgbClr val="0066FF"/>
                </a:solidFill>
                <a:effectLst>
                  <a:outerShdw blurRad="38100" dist="38100" dir="2700000" algn="tl">
                    <a:srgbClr val="C0C0C0"/>
                  </a:outerShdw>
                </a:effectLst>
                <a:latin typeface="Lucida Sans Unicode" pitchFamily="34" charset="0"/>
              </a:rPr>
              <a:t>1 h) e art.º 28.º n.º 1 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Não está </a:t>
            </a:r>
            <a:r>
              <a:rPr lang="pt-PT" b="1" dirty="0" err="1" smtClean="0">
                <a:solidFill>
                  <a:srgbClr val="0066FF"/>
                </a:solidFill>
                <a:effectLst>
                  <a:outerShdw blurRad="38100" dist="38100" dir="2700000" algn="tl">
                    <a:srgbClr val="C0C0C0"/>
                  </a:outerShdw>
                </a:effectLst>
                <a:latin typeface="Lucida Sans Unicode" pitchFamily="34" charset="0"/>
              </a:rPr>
              <a:t>excepcionado</a:t>
            </a:r>
            <a:endParaRPr lang="pt-PT" b="1" dirty="0" smtClean="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 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17</a:t>
            </a:fld>
            <a:endParaRPr lang="pt-PT" sz="1400"/>
          </a:p>
        </p:txBody>
      </p:sp>
      <p:sp>
        <p:nvSpPr>
          <p:cNvPr id="17412" name="Rectangle 2"/>
          <p:cNvSpPr>
            <a:spLocks noChangeArrowheads="1"/>
          </p:cNvSpPr>
          <p:nvPr/>
        </p:nvSpPr>
        <p:spPr bwMode="auto">
          <a:xfrm>
            <a:off x="323850" y="620689"/>
            <a:ext cx="3527425" cy="369332"/>
          </a:xfrm>
          <a:prstGeom prst="rect">
            <a:avLst/>
          </a:prstGeom>
          <a:noFill/>
          <a:ln w="9525">
            <a:noFill/>
            <a:miter lim="800000"/>
            <a:headEnd/>
            <a:tailEnd/>
          </a:ln>
        </p:spPr>
        <p:txBody>
          <a:bodyPr wrap="square">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909310"/>
          </a:xfrm>
          <a:prstGeom prst="rect">
            <a:avLst/>
          </a:prstGeom>
          <a:noFill/>
          <a:ln w="9525">
            <a:noFill/>
            <a:miter lim="800000"/>
            <a:headEnd/>
            <a:tailEnd/>
          </a:ln>
        </p:spPr>
        <p:txBody>
          <a:bodyPr>
            <a:spAutoFit/>
          </a:bodyPr>
          <a:lstStyle/>
          <a:p>
            <a:endParaRPr lang="pt-PT" sz="1800" b="1" dirty="0">
              <a:solidFill>
                <a:srgbClr val="000000"/>
              </a:solidFill>
            </a:endParaRPr>
          </a:p>
          <a:p>
            <a:pPr algn="just"/>
            <a:r>
              <a:rPr lang="pt-PT" sz="1800" dirty="0" smtClean="0"/>
              <a:t>Em 2009 a TINTOL SA alienou, por 40.000 euros, uma viatura pesada de transporte de mercadorias, tendo então obtido uma mais valia no valor de 20.000 euros, sendo então convicção da Administração, aliás expressa no plano de investimentos da empresa virem a ser brevemente efetuados novos investimentos, intenção expressa na Declaração </a:t>
            </a:r>
            <a:r>
              <a:rPr lang="pt-PT" sz="1800" dirty="0" err="1" smtClean="0"/>
              <a:t>Mod</a:t>
            </a:r>
            <a:r>
              <a:rPr lang="pt-PT" sz="1800" dirty="0" smtClean="0"/>
              <a:t>. 22 do IRC. Em 2009 e 2010 não se realizaram nem outras alienações nem quaisquer investimentos mas em 2011 a TINTOL SA efetuou um “</a:t>
            </a:r>
            <a:r>
              <a:rPr lang="pt-PT" sz="1800" i="1" dirty="0" smtClean="0"/>
              <a:t>upgrade” do sistema informático (hardware e software), no valor global de 20.000 </a:t>
            </a:r>
            <a:r>
              <a:rPr lang="pt-PT" sz="1800" dirty="0" smtClean="0"/>
              <a:t>euros (a que acresceu o IVA à taxa legal).</a:t>
            </a:r>
          </a:p>
          <a:p>
            <a:endParaRPr lang="pt-PT" sz="1800" dirty="0" smtClean="0"/>
          </a:p>
          <a:p>
            <a:r>
              <a:rPr lang="pt-PT" sz="1800" b="1" dirty="0" smtClean="0"/>
              <a:t>QUESTÃO 11.:</a:t>
            </a:r>
          </a:p>
          <a:p>
            <a:pPr algn="just"/>
            <a:r>
              <a:rPr lang="pt-PT" sz="1800" b="1" i="1" dirty="0" smtClean="0"/>
              <a:t>A mais valia obtida em 2009 com a alienação da viatura pesada de mercadorias:</a:t>
            </a:r>
          </a:p>
          <a:p>
            <a:pPr algn="just"/>
            <a:r>
              <a:rPr lang="pt-PT" sz="1800" b="1" i="1" dirty="0" smtClean="0"/>
              <a:t>a) Deverá ter sido tributada integralmente em 2011, dado que o respetivo</a:t>
            </a:r>
          </a:p>
          <a:p>
            <a:pPr algn="just"/>
            <a:r>
              <a:rPr lang="pt-PT" sz="1800" b="1" i="1" dirty="0" smtClean="0"/>
              <a:t>reinvestimento foi em equipamentos informáticos e não em </a:t>
            </a:r>
            <a:r>
              <a:rPr lang="pt-PT" sz="1800" b="1" i="1" dirty="0" err="1" smtClean="0"/>
              <a:t>veiculos</a:t>
            </a:r>
            <a:r>
              <a:rPr lang="pt-PT" sz="1800" b="1" i="1" dirty="0" smtClean="0"/>
              <a:t> de transporte.</a:t>
            </a:r>
          </a:p>
          <a:p>
            <a:pPr algn="just"/>
            <a:r>
              <a:rPr lang="pt-PT" sz="1800" b="1" i="1" dirty="0" smtClean="0"/>
              <a:t>b) Poderá ter sido tributada em 2009 mas apenas em 50% do respetivo valor, dado que se perspetivava a realização de novos investimentos.</a:t>
            </a:r>
          </a:p>
          <a:p>
            <a:pPr algn="just"/>
            <a:r>
              <a:rPr lang="pt-PT" sz="1800" b="1" i="1" dirty="0" smtClean="0"/>
              <a:t>c) Não deverá ter sido tributada em momento algum, dado que se procedeu ao reinvestimento do valor da mais valia no prazo de dois anos após a alienação dos bens que a originou.</a:t>
            </a:r>
          </a:p>
          <a:p>
            <a:pPr algn="just"/>
            <a:r>
              <a:rPr lang="pt-PT" sz="1800" b="1" i="1" dirty="0" smtClean="0"/>
              <a:t>d) Nenhuma das anteriores.</a:t>
            </a:r>
            <a:endParaRPr lang="pt-PT" sz="1800" dirty="0" smtClean="0"/>
          </a:p>
          <a:p>
            <a:pPr algn="just"/>
            <a:endParaRPr lang="pt-PT" sz="1800" dirty="0" smtClean="0"/>
          </a:p>
        </p:txBody>
      </p:sp>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18</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078313"/>
          </a:xfrm>
          <a:prstGeom prst="rect">
            <a:avLst/>
          </a:prstGeom>
          <a:noFill/>
          <a:ln w="9525">
            <a:noFill/>
            <a:miter lim="800000"/>
            <a:headEnd/>
            <a:tailEnd/>
          </a:ln>
        </p:spPr>
        <p:txBody>
          <a:bodyPr>
            <a:spAutoFit/>
          </a:bodyPr>
          <a:lstStyle/>
          <a:p>
            <a:pPr algn="ctr"/>
            <a:endParaRPr lang="pt-PT" sz="1800" b="1" dirty="0" smtClean="0"/>
          </a:p>
          <a:p>
            <a:pPr algn="ctr"/>
            <a:r>
              <a:rPr lang="pt-PT" sz="1800" b="1" dirty="0" smtClean="0"/>
              <a:t>Artigo 48.º - Reinvestimento dos valores de realização</a:t>
            </a:r>
          </a:p>
          <a:p>
            <a:r>
              <a:rPr lang="pt-PT" sz="1800" b="1" dirty="0" smtClean="0"/>
              <a:t> </a:t>
            </a:r>
            <a:endParaRPr lang="pt-PT" sz="1800" dirty="0" smtClean="0"/>
          </a:p>
          <a:p>
            <a:r>
              <a:rPr lang="pt-PT" sz="1800" dirty="0" smtClean="0"/>
              <a:t/>
            </a:r>
            <a:br>
              <a:rPr lang="pt-PT" sz="1800" dirty="0" smtClean="0"/>
            </a:br>
            <a:r>
              <a:rPr lang="pt-PT" sz="1800" dirty="0" smtClean="0"/>
              <a:t>1 — Para efeitos da determinação do lucro tributável, a diferença positiva entre as mais-valias e as menos-valias, calculadas nos termos dos artigos anteriores, realizadas mediante a transmissão onerosa de activos fixos tangíveis, activos biológicos que não sejam consumíveis e propriedades de investimento, detidos por um período não inferior a um ano, ainda que qualquer destes activos tenha sido reclassificado como </a:t>
            </a:r>
            <a:r>
              <a:rPr lang="pt-PT" sz="1800" dirty="0" err="1" smtClean="0"/>
              <a:t>activo</a:t>
            </a:r>
            <a:r>
              <a:rPr lang="pt-PT" sz="1800" dirty="0" smtClean="0"/>
              <a:t> não corrente detido para venda, ou em consequência de indemnizações por sinistros ocorridos nestes elementos</a:t>
            </a:r>
            <a:r>
              <a:rPr lang="pt-PT" sz="1800" b="1" dirty="0" smtClean="0"/>
              <a:t>, é considerada em metade do seu valor</a:t>
            </a:r>
            <a:r>
              <a:rPr lang="pt-PT" sz="1800" dirty="0" smtClean="0"/>
              <a:t>, sempre que, no período de tributação anterior ao da realização, no próprio período de tributação ou até ao fim do segundo período de tributação seguinte, o valor de realização correspondente à totalidade dos referidos activos seja reinvestido na aquisição, produção ou construção de activos fixos tangíveis, de activos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19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Mais valias reinvestidas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1.º  </a:t>
            </a:r>
            <a:r>
              <a:rPr lang="pt-PT" b="1" dirty="0">
                <a:solidFill>
                  <a:srgbClr val="0066FF"/>
                </a:solidFill>
                <a:effectLst>
                  <a:outerShdw blurRad="38100" dist="38100" dir="2700000" algn="tl">
                    <a:srgbClr val="C0C0C0"/>
                  </a:outerShdw>
                </a:effectLst>
                <a:latin typeface="Lucida Sans Unicode" pitchFamily="34" charset="0"/>
              </a:rPr>
              <a:t>n.º 1 </a:t>
            </a:r>
            <a:r>
              <a:rPr lang="pt-PT" b="1" dirty="0" smtClean="0">
                <a:solidFill>
                  <a:srgbClr val="0066FF"/>
                </a:solidFill>
                <a:effectLst>
                  <a:outerShdw blurRad="38100" dist="38100" dir="2700000" algn="tl">
                    <a:srgbClr val="C0C0C0"/>
                  </a:outerShdw>
                </a:effectLst>
                <a:latin typeface="Lucida Sans Unicode" pitchFamily="34" charset="0"/>
              </a:rPr>
              <a:t>do CIRC</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A tributação em 2009 era obrigatória em 100% ou 50%</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20</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355312"/>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endParaRPr lang="pt-PT" sz="1800" dirty="0" smtClean="0"/>
          </a:p>
          <a:p>
            <a:r>
              <a:rPr lang="pt-PT" sz="1800" b="1" dirty="0" smtClean="0"/>
              <a:t>Questão 27.:</a:t>
            </a:r>
          </a:p>
          <a:p>
            <a:endParaRPr lang="pt-PT" sz="1800" dirty="0" smtClean="0"/>
          </a:p>
          <a:p>
            <a:r>
              <a:rPr lang="pt-PT" sz="1800" dirty="0" smtClean="0"/>
              <a:t>Os juros de suprimentos pagos por uma sociedade por quotas a um dos seus sócios pessoa</a:t>
            </a:r>
          </a:p>
          <a:p>
            <a:r>
              <a:rPr lang="pt-PT" sz="1800" dirty="0" smtClean="0"/>
              <a:t>singular:</a:t>
            </a:r>
          </a:p>
          <a:p>
            <a:endParaRPr lang="pt-PT" sz="1800" dirty="0" smtClean="0"/>
          </a:p>
          <a:p>
            <a:r>
              <a:rPr lang="pt-PT" sz="1800" dirty="0" smtClean="0"/>
              <a:t>a) São aceites como gastos em sede de IRC e são tributados, em sede de IRS, a uma</a:t>
            </a:r>
          </a:p>
          <a:p>
            <a:r>
              <a:rPr lang="pt-PT" sz="1800" dirty="0" smtClean="0"/>
              <a:t>taxa liberatória.</a:t>
            </a:r>
          </a:p>
          <a:p>
            <a:endParaRPr lang="pt-PT" sz="1800" dirty="0" smtClean="0"/>
          </a:p>
          <a:p>
            <a:r>
              <a:rPr lang="pt-PT" sz="1800" dirty="0" smtClean="0"/>
              <a:t>b) Podem ser aceites como gastos em sede de IRC e são tributados, em sede de IRS, a</a:t>
            </a:r>
          </a:p>
          <a:p>
            <a:r>
              <a:rPr lang="pt-PT" sz="1800" dirty="0" smtClean="0"/>
              <a:t>uma taxa liberatória.</a:t>
            </a:r>
          </a:p>
          <a:p>
            <a:endParaRPr lang="pt-PT" sz="1800" dirty="0" smtClean="0"/>
          </a:p>
          <a:p>
            <a:r>
              <a:rPr lang="pt-PT" sz="1800" dirty="0" smtClean="0"/>
              <a:t>c) São aceites como gastos em sede de IRC e são tributados como rendimento</a:t>
            </a:r>
          </a:p>
          <a:p>
            <a:r>
              <a:rPr lang="pt-PT" sz="1800" dirty="0" smtClean="0"/>
              <a:t>obrigatoriamente englobado, em sede de IRS.</a:t>
            </a:r>
          </a:p>
          <a:p>
            <a:endParaRPr lang="pt-PT" sz="1800" dirty="0" smtClean="0"/>
          </a:p>
          <a:p>
            <a:r>
              <a:rPr lang="pt-PT" sz="1800" dirty="0" smtClean="0"/>
              <a:t>d) Podem ser aceites como gastos em sede de IRC e são tributados como rendimento</a:t>
            </a:r>
          </a:p>
          <a:p>
            <a:r>
              <a:rPr lang="pt-PT" sz="1800" dirty="0" smtClean="0"/>
              <a:t>obrigatoriamente englobado em sede de IRS.</a:t>
            </a:r>
          </a:p>
        </p:txBody>
      </p:sp>
    </p:spTree>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21</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5355312"/>
          </a:xfrm>
          <a:prstGeom prst="rect">
            <a:avLst/>
          </a:prstGeom>
          <a:noFill/>
          <a:ln w="9525">
            <a:noFill/>
            <a:miter lim="800000"/>
            <a:headEnd/>
            <a:tailEnd/>
          </a:ln>
        </p:spPr>
        <p:txBody>
          <a:bodyPr>
            <a:spAutoFit/>
          </a:bodyPr>
          <a:lstStyle/>
          <a:p>
            <a:pPr algn="ctr"/>
            <a:r>
              <a:rPr lang="pt-PT" sz="1800" b="1" dirty="0" smtClean="0"/>
              <a:t>Artigo 45.º - Encargos não dedutíveis para efeitos fiscais</a:t>
            </a:r>
          </a:p>
          <a:p>
            <a:r>
              <a:rPr lang="pt-PT" sz="1800" b="1" dirty="0" smtClean="0"/>
              <a:t> </a:t>
            </a:r>
            <a:r>
              <a:rPr lang="pt-PT" sz="1800" dirty="0" smtClean="0"/>
              <a:t>1 — Não são dedutíveis para efeitos da determinação do lucro tributável os seguintes encargos, mesmo quando contabilizados como gastos do período de tributação: </a:t>
            </a:r>
          </a:p>
          <a:p>
            <a:r>
              <a:rPr lang="pt-PT" sz="1800" dirty="0" smtClean="0"/>
              <a:t>j) Os juros e outras formas de remuneração de suprimentos e empréstimos feitos pelos sócios à sociedade, na parte em que excedam o valor correspondente à taxa de referência Euribor a 12 meses do dia da constituição da dívida ou outra taxa definida por portaria do Ministro das Finanças que utilize aquela taxa como indexante; </a:t>
            </a:r>
          </a:p>
          <a:p>
            <a:endParaRPr lang="pt-PT" sz="1800" dirty="0" smtClean="0"/>
          </a:p>
          <a:p>
            <a:pPr algn="ctr"/>
            <a:r>
              <a:rPr lang="pt-PT" sz="1800" b="1" dirty="0" smtClean="0"/>
              <a:t>Artigo 5.º - Rendimentos da categoria E </a:t>
            </a:r>
          </a:p>
          <a:p>
            <a:r>
              <a:rPr lang="pt-PT" sz="1800" dirty="0" smtClean="0"/>
              <a:t>2 - Os frutos e vantagens económicas referidos no número anterior compreendem, designadamente: </a:t>
            </a:r>
          </a:p>
          <a:p>
            <a:r>
              <a:rPr lang="pt-PT" sz="1800" dirty="0" smtClean="0"/>
              <a:t>d) Os juros e outras formas de remuneração de suprimentos, abonos ou adiantamentos de capital feitos pelos sócios à sociedade; </a:t>
            </a:r>
          </a:p>
          <a:p>
            <a:pPr algn="ctr"/>
            <a:r>
              <a:rPr lang="pt-PT" sz="1800" b="1" dirty="0" smtClean="0"/>
              <a:t>Artigo 71.º  -Taxas liberatórias</a:t>
            </a:r>
          </a:p>
          <a:p>
            <a:r>
              <a:rPr lang="pt-PT" sz="1800" dirty="0" smtClean="0"/>
              <a:t>1 - Estão sujeitos a retenção na fonte a título definitivo, à taxa liberatória de 25 %, os seguintes rendimentos obtidos em território português: </a:t>
            </a:r>
          </a:p>
          <a:p>
            <a:r>
              <a:rPr lang="pt-PT" sz="1800" dirty="0" smtClean="0"/>
              <a:t>c) Os rendimentos a que se referem as alíneas d), e), h), i), l) e q) do n.º 2 e o n.º 3 do artigo 5.º. </a:t>
            </a:r>
          </a:p>
          <a:p>
            <a:endParaRPr lang="pt-PT" sz="1800" dirty="0" smtClean="0"/>
          </a:p>
        </p:txBody>
      </p:sp>
    </p:spTree>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b)</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Juros de suprimentos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45.º  </a:t>
            </a:r>
            <a:r>
              <a:rPr lang="pt-PT" b="1" dirty="0">
                <a:solidFill>
                  <a:srgbClr val="0066FF"/>
                </a:solidFill>
                <a:effectLst>
                  <a:outerShdw blurRad="38100" dist="38100" dir="2700000" algn="tl">
                    <a:srgbClr val="C0C0C0"/>
                  </a:outerShdw>
                </a:effectLst>
                <a:latin typeface="Lucida Sans Unicode" pitchFamily="34" charset="0"/>
              </a:rPr>
              <a:t>n.º 1 </a:t>
            </a:r>
            <a:r>
              <a:rPr lang="pt-PT" b="1" dirty="0" smtClean="0">
                <a:solidFill>
                  <a:srgbClr val="0066FF"/>
                </a:solidFill>
                <a:effectLst>
                  <a:outerShdw blurRad="38100" dist="38100" dir="2700000" algn="tl">
                    <a:srgbClr val="C0C0C0"/>
                  </a:outerShdw>
                </a:effectLst>
                <a:latin typeface="Lucida Sans Unicode" pitchFamily="34" charset="0"/>
              </a:rPr>
              <a:t>j) do CIRC e art.º 5.º n.º 2 d) e art.º 71.º n.º 1 c) do CIRS</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23</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4247317"/>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endParaRPr lang="pt-PT" sz="1800" dirty="0" smtClean="0"/>
          </a:p>
          <a:p>
            <a:r>
              <a:rPr lang="pt-PT" sz="1800" b="1" dirty="0" smtClean="0"/>
              <a:t>Questão 28.:</a:t>
            </a:r>
          </a:p>
          <a:p>
            <a:endParaRPr lang="pt-PT" sz="1800" dirty="0" smtClean="0"/>
          </a:p>
          <a:p>
            <a:r>
              <a:rPr lang="pt-PT" sz="1800" dirty="0" smtClean="0"/>
              <a:t>O cálculo de depreciações por duodécimos para efeitos fiscais:</a:t>
            </a:r>
          </a:p>
          <a:p>
            <a:endParaRPr lang="pt-PT" sz="1800" dirty="0" smtClean="0"/>
          </a:p>
          <a:p>
            <a:r>
              <a:rPr lang="pt-PT" sz="1800" dirty="0" smtClean="0"/>
              <a:t>a) É obrigatório, em face do que dispõe o SNC.</a:t>
            </a:r>
          </a:p>
          <a:p>
            <a:endParaRPr lang="pt-PT" sz="1800" dirty="0" smtClean="0"/>
          </a:p>
          <a:p>
            <a:r>
              <a:rPr lang="pt-PT" sz="1800" dirty="0" smtClean="0"/>
              <a:t>b) Apenas é possível com autorização do Diretor-Geral dos Impostos.</a:t>
            </a:r>
          </a:p>
          <a:p>
            <a:endParaRPr lang="pt-PT" sz="1800" dirty="0" smtClean="0"/>
          </a:p>
          <a:p>
            <a:r>
              <a:rPr lang="pt-PT" sz="1800" dirty="0" smtClean="0"/>
              <a:t>c) É facultativo.</a:t>
            </a:r>
          </a:p>
          <a:p>
            <a:endParaRPr lang="pt-PT" sz="1800" dirty="0" smtClean="0"/>
          </a:p>
          <a:p>
            <a:r>
              <a:rPr lang="pt-PT" sz="1800" dirty="0" smtClean="0"/>
              <a:t>d) É facultativo, mas, se for aplicado, terá de o ser em relação a todos os ativos fixos</a:t>
            </a:r>
          </a:p>
          <a:p>
            <a:r>
              <a:rPr lang="pt-PT" sz="1800" dirty="0" smtClean="0"/>
              <a:t>Tangíveis.</a:t>
            </a:r>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24</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247317"/>
          </a:xfrm>
          <a:prstGeom prst="rect">
            <a:avLst/>
          </a:prstGeom>
          <a:noFill/>
          <a:ln w="9525">
            <a:noFill/>
            <a:miter lim="800000"/>
            <a:headEnd/>
            <a:tailEnd/>
          </a:ln>
        </p:spPr>
        <p:txBody>
          <a:bodyPr>
            <a:spAutoFit/>
          </a:bodyPr>
          <a:lstStyle/>
          <a:p>
            <a:pPr algn="ctr"/>
            <a:r>
              <a:rPr lang="pt-PT" sz="1800" b="1" dirty="0" smtClean="0"/>
              <a:t>Artigo 31.º - Quotas de depreciação ou amortização</a:t>
            </a:r>
          </a:p>
          <a:p>
            <a:r>
              <a:rPr lang="pt-PT" sz="1800" b="1" dirty="0" smtClean="0"/>
              <a:t> </a:t>
            </a:r>
            <a:endParaRPr lang="pt-PT" sz="1800" dirty="0" smtClean="0"/>
          </a:p>
          <a:p>
            <a:r>
              <a:rPr lang="pt-PT" sz="1800" dirty="0" smtClean="0"/>
              <a:t>1 — No método das quotas constantes, a quota anual de depreciação ou amortização que pode ser aceite como gasto do período de tributação determina-se aplicando as taxas de depreciação ou amortização definidas no decreto regulamentar que estabelece o </a:t>
            </a:r>
            <a:r>
              <a:rPr lang="pt-PT" sz="1800" dirty="0" err="1" smtClean="0"/>
              <a:t>respectivo</a:t>
            </a:r>
            <a:r>
              <a:rPr lang="pt-PT" sz="1800" dirty="0" smtClean="0"/>
              <a:t> regime aos seguintes valores:</a:t>
            </a:r>
          </a:p>
          <a:p>
            <a:r>
              <a:rPr lang="pt-PT" sz="1800" dirty="0" smtClean="0"/>
              <a:t>6 — Os sujeitos </a:t>
            </a:r>
            <a:r>
              <a:rPr lang="pt-PT" sz="1800" b="1" dirty="0" smtClean="0"/>
              <a:t>passivos podem optar no ano </a:t>
            </a:r>
            <a:r>
              <a:rPr lang="pt-PT" sz="1800" dirty="0" smtClean="0"/>
              <a:t>de início de funcionamento ou utilização dos elementos por uma taxa de depreciação ou amortização deduzida da taxa anual, em conformidade com os números anteriores, e </a:t>
            </a:r>
            <a:r>
              <a:rPr lang="pt-PT" sz="1800" b="1" dirty="0" smtClean="0"/>
              <a:t>correspondente ao número de meses </a:t>
            </a:r>
            <a:r>
              <a:rPr lang="pt-PT" sz="1800" dirty="0" smtClean="0"/>
              <a:t>contados desde o mês de entrada em funcionamento ou utilização dos elementos. </a:t>
            </a:r>
          </a:p>
          <a:p>
            <a:r>
              <a:rPr lang="pt-PT" sz="1800" dirty="0" smtClean="0"/>
              <a:t>7 — No caso referido no número anterior, no ano em que se verificar a transmissão, a inutilização ou o termo de vida útil dos mesmos elementos só são aceites depreciações e amortizações correspondentes ao número de meses decorridos até ao mês anterior ao da verificação desses eventos. </a:t>
            </a:r>
          </a:p>
          <a:p>
            <a:endParaRPr lang="pt-PT" sz="1800" dirty="0" smtClean="0"/>
          </a:p>
        </p:txBody>
      </p:sp>
    </p:spTree>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c)</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Depreciações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31.º  n.ºs 1, 6 e 7 do CIRC</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a:t>
            </a:r>
            <a:r>
              <a:rPr kumimoji="1" lang="pt-PT" sz="2800" dirty="0" smtClean="0">
                <a:effectLst>
                  <a:outerShdw blurRad="38100" dist="38100" dir="2700000" algn="tl">
                    <a:srgbClr val="FFFFFF"/>
                  </a:outerShdw>
                </a:effectLst>
                <a:latin typeface="Tahoma" charset="0"/>
              </a:rPr>
              <a:t>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dissolve">
                                      <p:cBhvr>
                                        <p:cTn id="19"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7908C86-8EC4-4A91-94B5-C50D7BDEFD27}"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4382DCD-FFEE-451F-BCFE-7E92BAB29C09}" type="slidenum">
              <a:rPr lang="pt-PT" sz="1400"/>
              <a:pPr/>
              <a:t>26</a:t>
            </a:fld>
            <a:endParaRPr lang="pt-PT" sz="1400"/>
          </a:p>
        </p:txBody>
      </p:sp>
      <p:sp>
        <p:nvSpPr>
          <p:cNvPr id="174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836613"/>
            <a:ext cx="8501063" cy="5078313"/>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rgbClr val="000000"/>
              </a:solidFill>
            </a:endParaRPr>
          </a:p>
          <a:p>
            <a:endParaRPr lang="pt-PT" sz="1800" dirty="0" smtClean="0"/>
          </a:p>
          <a:p>
            <a:r>
              <a:rPr lang="pt-PT" sz="1800" b="1" dirty="0" smtClean="0"/>
              <a:t>Questão 29.:</a:t>
            </a:r>
          </a:p>
          <a:p>
            <a:r>
              <a:rPr lang="pt-PT" sz="1800" dirty="0" smtClean="0"/>
              <a:t>A Sociedade Jota, Lda. alienou em 2010 uma máquina e um computador a que respeitam os dados seguintes:</a:t>
            </a:r>
          </a:p>
          <a:p>
            <a:endParaRPr lang="pt-PT" sz="1800" dirty="0" smtClean="0"/>
          </a:p>
          <a:p>
            <a:endParaRPr lang="pt-PT" sz="1800" dirty="0" smtClean="0"/>
          </a:p>
          <a:p>
            <a:endParaRPr lang="pt-PT" sz="1800" dirty="0" smtClean="0"/>
          </a:p>
          <a:p>
            <a:endParaRPr lang="pt-PT" sz="1800" dirty="0" smtClean="0"/>
          </a:p>
          <a:p>
            <a:endParaRPr lang="pt-PT" sz="1800" dirty="0" smtClean="0"/>
          </a:p>
          <a:p>
            <a:endParaRPr lang="pt-PT" sz="1800" dirty="0" smtClean="0"/>
          </a:p>
          <a:p>
            <a:r>
              <a:rPr lang="pt-PT" sz="1800" dirty="0" smtClean="0"/>
              <a:t>Para englobar apenas 50% do saldo positivo entre a mais-valia e a menos-valia terá de</a:t>
            </a:r>
          </a:p>
          <a:p>
            <a:r>
              <a:rPr lang="pt-PT" sz="1800" dirty="0" smtClean="0"/>
              <a:t>reinvestir nas condições legalmente estabelecidas a quantia de:</a:t>
            </a:r>
          </a:p>
          <a:p>
            <a:r>
              <a:rPr lang="pt-PT" sz="1800" dirty="0" smtClean="0"/>
              <a:t>a) € 1 150.</a:t>
            </a:r>
          </a:p>
          <a:p>
            <a:r>
              <a:rPr lang="pt-PT" sz="1800" dirty="0" smtClean="0"/>
              <a:t>b) € 1 500.</a:t>
            </a:r>
          </a:p>
          <a:p>
            <a:r>
              <a:rPr lang="pt-PT" sz="1800" dirty="0" smtClean="0"/>
              <a:t>c) € 5 000.</a:t>
            </a:r>
          </a:p>
          <a:p>
            <a:r>
              <a:rPr lang="pt-PT" sz="1800" dirty="0" smtClean="0"/>
              <a:t>d) € 5 400.</a:t>
            </a:r>
          </a:p>
        </p:txBody>
      </p:sp>
      <p:graphicFrame>
        <p:nvGraphicFramePr>
          <p:cNvPr id="8" name="Tabela 7"/>
          <p:cNvGraphicFramePr>
            <a:graphicFrameLocks noGrp="1"/>
          </p:cNvGraphicFramePr>
          <p:nvPr/>
        </p:nvGraphicFramePr>
        <p:xfrm>
          <a:off x="467544" y="2708920"/>
          <a:ext cx="7848872" cy="1280160"/>
        </p:xfrm>
        <a:graphic>
          <a:graphicData uri="http://schemas.openxmlformats.org/drawingml/2006/table">
            <a:tbl>
              <a:tblPr firstRow="1" bandRow="1">
                <a:tableStyleId>{5C22544A-7EE6-4342-B048-85BDC9FD1C3A}</a:tableStyleId>
              </a:tblPr>
              <a:tblGrid>
                <a:gridCol w="1962218"/>
                <a:gridCol w="1782198"/>
                <a:gridCol w="2142238"/>
                <a:gridCol w="1962218"/>
              </a:tblGrid>
              <a:tr h="468052">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800" b="1" dirty="0" smtClean="0">
                          <a:solidFill>
                            <a:schemeClr val="tx1"/>
                          </a:solidFill>
                        </a:rPr>
                        <a:t>Descrição</a:t>
                      </a:r>
                      <a:endParaRPr lang="pt-PT" b="1" dirty="0">
                        <a:solidFill>
                          <a:schemeClr val="tx1"/>
                        </a:solidFill>
                      </a:endParaRPr>
                    </a:p>
                  </a:txBody>
                  <a:tcPr>
                    <a:solidFill>
                      <a:schemeClr val="bg1">
                        <a:lumMod val="20000"/>
                        <a:lumOff val="80000"/>
                      </a:schemeClr>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pt-PT" sz="1800" b="1" kern="1200" dirty="0" smtClean="0">
                          <a:solidFill>
                            <a:schemeClr val="tx1"/>
                          </a:solidFill>
                          <a:latin typeface="+mn-lt"/>
                          <a:ea typeface="+mn-ea"/>
                          <a:cs typeface="+mn-cs"/>
                        </a:rPr>
                        <a:t>Valor de</a:t>
                      </a:r>
                    </a:p>
                    <a:p>
                      <a:pPr marL="0" marR="0" indent="0" algn="ctr" defTabSz="914400" rtl="0" eaLnBrk="1" fontAlgn="auto" latinLnBrk="0" hangingPunct="1">
                        <a:lnSpc>
                          <a:spcPct val="100000"/>
                        </a:lnSpc>
                        <a:spcBef>
                          <a:spcPts val="0"/>
                        </a:spcBef>
                        <a:spcAft>
                          <a:spcPts val="0"/>
                        </a:spcAft>
                        <a:buClrTx/>
                        <a:buSzTx/>
                        <a:buFontTx/>
                        <a:buNone/>
                        <a:tabLst/>
                        <a:defRPr/>
                      </a:pPr>
                      <a:r>
                        <a:rPr lang="pt-PT" sz="1800" b="1" kern="1200" dirty="0" smtClean="0">
                          <a:solidFill>
                            <a:schemeClr val="tx1"/>
                          </a:solidFill>
                          <a:latin typeface="+mn-lt"/>
                          <a:ea typeface="+mn-ea"/>
                          <a:cs typeface="+mn-cs"/>
                        </a:rPr>
                        <a:t>realização</a:t>
                      </a:r>
                    </a:p>
                  </a:txBody>
                  <a:tcPr>
                    <a:solidFill>
                      <a:schemeClr val="bg1">
                        <a:lumMod val="20000"/>
                        <a:lumOff val="80000"/>
                      </a:schemeClr>
                    </a:solidFill>
                  </a:tcPr>
                </a:tc>
                <a:tc>
                  <a:txBody>
                    <a:bodyPr/>
                    <a:lstStyle/>
                    <a:p>
                      <a:pPr algn="ctr"/>
                      <a:r>
                        <a:rPr lang="pt-PT" sz="1800" b="1" kern="1200" dirty="0" smtClean="0">
                          <a:solidFill>
                            <a:schemeClr val="tx1"/>
                          </a:solidFill>
                          <a:latin typeface="+mn-lt"/>
                          <a:ea typeface="+mn-ea"/>
                          <a:cs typeface="+mn-cs"/>
                        </a:rPr>
                        <a:t>Mais ou menos-valia contabilística</a:t>
                      </a:r>
                    </a:p>
                  </a:txBody>
                  <a:tcPr>
                    <a:solidFill>
                      <a:schemeClr val="bg1">
                        <a:lumMod val="20000"/>
                        <a:lumOff val="80000"/>
                      </a:schemeClr>
                    </a:solidFill>
                  </a:tcPr>
                </a:tc>
                <a:tc>
                  <a:txBody>
                    <a:bodyPr/>
                    <a:lstStyle/>
                    <a:p>
                      <a:pPr algn="ctr"/>
                      <a:r>
                        <a:rPr lang="pt-PT" sz="1800" b="1" kern="1200" dirty="0" smtClean="0">
                          <a:solidFill>
                            <a:schemeClr val="tx1"/>
                          </a:solidFill>
                          <a:latin typeface="+mn-lt"/>
                          <a:ea typeface="+mn-ea"/>
                          <a:cs typeface="+mn-cs"/>
                        </a:rPr>
                        <a:t>Mais ou menos-valia fiscal</a:t>
                      </a:r>
                    </a:p>
                  </a:txBody>
                  <a:tcPr>
                    <a:solidFill>
                      <a:schemeClr val="bg1">
                        <a:lumMod val="20000"/>
                        <a:lumOff val="80000"/>
                      </a:schemeClr>
                    </a:solidFill>
                  </a:tcPr>
                </a:tc>
              </a:tr>
              <a:tr h="468052">
                <a:tc>
                  <a:txBody>
                    <a:bodyPr/>
                    <a:lstStyle/>
                    <a:p>
                      <a:r>
                        <a:rPr lang="pt-PT" sz="1800" dirty="0" smtClean="0"/>
                        <a:t>Máquina </a:t>
                      </a:r>
                    </a:p>
                    <a:p>
                      <a:r>
                        <a:rPr lang="pt-PT" sz="1800" dirty="0" smtClean="0"/>
                        <a:t>Computador</a:t>
                      </a:r>
                      <a:endParaRPr lang="pt-PT" dirty="0"/>
                    </a:p>
                  </a:txBody>
                  <a:tcPr/>
                </a:tc>
                <a:tc>
                  <a:txBody>
                    <a:bodyPr/>
                    <a:lstStyle/>
                    <a:p>
                      <a:r>
                        <a:rPr lang="pt-PT" sz="1800" dirty="0" smtClean="0"/>
                        <a:t>€ 5 000,00 </a:t>
                      </a:r>
                    </a:p>
                    <a:p>
                      <a:r>
                        <a:rPr lang="pt-PT" sz="1800" dirty="0" smtClean="0"/>
                        <a:t>€ 400,00 </a:t>
                      </a:r>
                      <a:endParaRPr lang="pt-PT" dirty="0"/>
                    </a:p>
                  </a:txBody>
                  <a:tcPr/>
                </a:tc>
                <a:tc>
                  <a:txBody>
                    <a:bodyPr/>
                    <a:lstStyle/>
                    <a:p>
                      <a:r>
                        <a:rPr lang="pt-PT" sz="1800" dirty="0" smtClean="0"/>
                        <a:t>€ 1 800,00 </a:t>
                      </a:r>
                    </a:p>
                    <a:p>
                      <a:r>
                        <a:rPr lang="pt-PT" sz="1800" dirty="0" smtClean="0"/>
                        <a:t>(€ 300,00) </a:t>
                      </a:r>
                      <a:endParaRPr lang="pt-PT" dirty="0"/>
                    </a:p>
                  </a:txBody>
                  <a:tcPr/>
                </a:tc>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pt-PT" sz="1800" dirty="0" smtClean="0"/>
                        <a:t>€ 1 500,00</a:t>
                      </a:r>
                    </a:p>
                    <a:p>
                      <a:pPr marL="0" marR="0" indent="0" algn="l" defTabSz="914400" rtl="0" eaLnBrk="1" fontAlgn="auto" latinLnBrk="0" hangingPunct="1">
                        <a:lnSpc>
                          <a:spcPct val="100000"/>
                        </a:lnSpc>
                        <a:spcBef>
                          <a:spcPts val="0"/>
                        </a:spcBef>
                        <a:spcAft>
                          <a:spcPts val="0"/>
                        </a:spcAft>
                        <a:buClrTx/>
                        <a:buSzTx/>
                        <a:buFontTx/>
                        <a:buNone/>
                        <a:tabLst/>
                        <a:defRPr/>
                      </a:pPr>
                      <a:r>
                        <a:rPr lang="pt-PT" sz="1800" dirty="0" smtClean="0"/>
                        <a:t>(€ 450,00)</a:t>
                      </a:r>
                      <a:endParaRPr lang="pt-PT" dirty="0"/>
                    </a:p>
                  </a:txBody>
                  <a:tcPr/>
                </a:tc>
              </a:tr>
            </a:tbl>
          </a:graphicData>
        </a:graphic>
      </p:graphicFrame>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F785F76-9F60-4721-B0E9-A4EE97F60FD2}"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E631129-4A43-485C-A7F8-D5D09116265F}" type="slidenum">
              <a:rPr lang="pt-PT" sz="1400"/>
              <a:pPr/>
              <a:t>27</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dirty="0">
                <a:solidFill>
                  <a:schemeClr val="tx2"/>
                </a:solidFill>
                <a:latin typeface="Arial Unicode MS" pitchFamily="34" charset="-128"/>
                <a:ea typeface="Arial Unicode MS" pitchFamily="34" charset="-128"/>
                <a:cs typeface="Arial Unicode MS" pitchFamily="34" charset="-128"/>
              </a:rPr>
              <a:t>Exame de  </a:t>
            </a:r>
            <a:r>
              <a:rPr lang="pt-PT" sz="1800" b="1" dirty="0" smtClean="0">
                <a:solidFill>
                  <a:schemeClr val="tx2"/>
                </a:solidFill>
                <a:latin typeface="Arial Unicode MS" pitchFamily="34" charset="-128"/>
                <a:ea typeface="Arial Unicode MS" pitchFamily="34" charset="-128"/>
                <a:cs typeface="Arial Unicode MS" pitchFamily="34" charset="-128"/>
              </a:rPr>
              <a:t>11/02/2012</a:t>
            </a:r>
            <a:endParaRPr lang="pt-PT" sz="1800" b="1" dirty="0">
              <a:solidFill>
                <a:schemeClr val="tx2"/>
              </a:solidFill>
              <a:latin typeface="Arial Unicode MS" pitchFamily="34" charset="-128"/>
              <a:ea typeface="Arial Unicode MS" pitchFamily="34" charset="-128"/>
              <a:cs typeface="Arial Unicode MS" pitchFamily="34" charset="-128"/>
            </a:endParaRP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4801314"/>
          </a:xfrm>
          <a:prstGeom prst="rect">
            <a:avLst/>
          </a:prstGeom>
          <a:noFill/>
          <a:ln w="9525">
            <a:noFill/>
            <a:miter lim="800000"/>
            <a:headEnd/>
            <a:tailEnd/>
          </a:ln>
        </p:spPr>
        <p:txBody>
          <a:bodyPr>
            <a:spAutoFit/>
          </a:bodyPr>
          <a:lstStyle/>
          <a:p>
            <a:pPr algn="ctr"/>
            <a:r>
              <a:rPr lang="pt-PT" sz="1800" b="1" dirty="0" smtClean="0"/>
              <a:t>Artigo 48.º - Reinvestimento dos valores de realização</a:t>
            </a:r>
          </a:p>
          <a:p>
            <a:r>
              <a:rPr lang="pt-PT" sz="1800" b="1" dirty="0" smtClean="0"/>
              <a:t> </a:t>
            </a:r>
            <a:endParaRPr lang="pt-PT" sz="1800" dirty="0" smtClean="0"/>
          </a:p>
          <a:p>
            <a:r>
              <a:rPr lang="pt-PT" sz="1800" dirty="0" smtClean="0"/>
              <a:t/>
            </a:r>
            <a:br>
              <a:rPr lang="pt-PT" sz="1800" dirty="0" smtClean="0"/>
            </a:br>
            <a:r>
              <a:rPr lang="pt-PT" sz="1800" dirty="0" smtClean="0"/>
              <a:t>1 — Para efeitos da determinação do lucro tributável, a diferença positiva entre as mais-valias e as menos-valias, calculadas nos termos dos artigos anteriores, realizadas mediante a transmissão onerosa de activos fixos tangíveis, activos biológicos que não sejam consumíveis e propriedades de investimento, detidos por um período não inferior a um ano, ainda que qualquer destes activos tenha sido reclassificado como </a:t>
            </a:r>
            <a:r>
              <a:rPr lang="pt-PT" sz="1800" dirty="0" err="1" smtClean="0"/>
              <a:t>activo</a:t>
            </a:r>
            <a:r>
              <a:rPr lang="pt-PT" sz="1800" dirty="0" smtClean="0"/>
              <a:t> não corrente detido para venda, ou em consequência de indemnizações por sinistros ocorridos nestes elementos, </a:t>
            </a:r>
            <a:r>
              <a:rPr lang="pt-PT" sz="1800" b="1" dirty="0" smtClean="0"/>
              <a:t>é considerada em metade do seu valor, </a:t>
            </a:r>
            <a:r>
              <a:rPr lang="pt-PT" sz="1800" dirty="0" smtClean="0"/>
              <a:t>sempre que, no período de tributação anterior ao da realização, no próprio período de tributação ou até ao fim do segundo período de tributação seguinte, </a:t>
            </a:r>
            <a:r>
              <a:rPr lang="pt-PT" sz="1800" b="1" dirty="0" smtClean="0"/>
              <a:t>o valor de realização correspondente à totalidade dos referidos activos seja reinvestido </a:t>
            </a:r>
            <a:r>
              <a:rPr lang="pt-PT" sz="1800" dirty="0" smtClean="0"/>
              <a:t>na aquisição, produção ou construção de activos fixos tangíveis, de activos biológicos que não sejam consumíveis ou em propriedades de investimento, </a:t>
            </a:r>
            <a:r>
              <a:rPr lang="pt-PT" sz="1800" dirty="0" err="1" smtClean="0"/>
              <a:t>afectos</a:t>
            </a:r>
            <a:r>
              <a:rPr lang="pt-PT" sz="1800" dirty="0" smtClean="0"/>
              <a:t> à exploração, com </a:t>
            </a:r>
            <a:r>
              <a:rPr lang="pt-PT" sz="1800" dirty="0" err="1" smtClean="0"/>
              <a:t>excepção</a:t>
            </a:r>
            <a:r>
              <a:rPr lang="pt-PT" sz="1800" dirty="0" smtClean="0"/>
              <a:t> dos bens adquiridos em estado de uso a sujeito passivo de IRS ou IRC com o qual existam relações especiais nos termos definidos no n.º 4 do artigo 63.º </a:t>
            </a:r>
          </a:p>
        </p:txBody>
      </p:sp>
    </p:spTree>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D1BFD-23BC-405D-B202-90BA32754841}" type="slidenum">
              <a:rPr lang="pt-PT" sz="1400"/>
              <a:pPr/>
              <a:t>28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t>
            </a:r>
            <a:r>
              <a:rPr lang="pt-PT" b="1" dirty="0" smtClean="0">
                <a:solidFill>
                  <a:schemeClr val="tx2"/>
                </a:solidFill>
                <a:effectLst>
                  <a:outerShdw blurRad="38100" dist="38100" dir="2700000" algn="tl">
                    <a:srgbClr val="C0C0C0"/>
                  </a:outerShdw>
                </a:effectLst>
                <a:latin typeface="Lucida Sans Unicode" pitchFamily="34" charset="0"/>
              </a:rPr>
              <a:t>d)</a:t>
            </a:r>
            <a:endParaRPr lang="pt-PT" b="1" dirty="0">
              <a:solidFill>
                <a:schemeClr val="tx2"/>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Tributação de mais valias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Art.º </a:t>
            </a:r>
            <a:r>
              <a:rPr lang="pt-PT" b="1" dirty="0" smtClean="0">
                <a:solidFill>
                  <a:srgbClr val="0066FF"/>
                </a:solidFill>
                <a:effectLst>
                  <a:outerShdw blurRad="38100" dist="38100" dir="2700000" algn="tl">
                    <a:srgbClr val="C0C0C0"/>
                  </a:outerShdw>
                </a:effectLst>
                <a:latin typeface="Lucida Sans Unicode" pitchFamily="34" charset="0"/>
              </a:rPr>
              <a:t>45.º  </a:t>
            </a:r>
            <a:r>
              <a:rPr lang="pt-PT" b="1" dirty="0">
                <a:solidFill>
                  <a:srgbClr val="0066FF"/>
                </a:solidFill>
                <a:effectLst>
                  <a:outerShdw blurRad="38100" dist="38100" dir="2700000" algn="tl">
                    <a:srgbClr val="C0C0C0"/>
                  </a:outerShdw>
                </a:effectLst>
                <a:latin typeface="Lucida Sans Unicode" pitchFamily="34" charset="0"/>
              </a:rPr>
              <a:t>n.º 1 </a:t>
            </a:r>
            <a:r>
              <a:rPr lang="pt-PT" b="1" dirty="0" smtClean="0">
                <a:solidFill>
                  <a:srgbClr val="0066FF"/>
                </a:solidFill>
                <a:effectLst>
                  <a:outerShdw blurRad="38100" dist="38100" dir="2700000" algn="tl">
                    <a:srgbClr val="C0C0C0"/>
                  </a:outerShdw>
                </a:effectLst>
                <a:latin typeface="Lucida Sans Unicode" pitchFamily="34" charset="0"/>
              </a:rPr>
              <a:t>do CIRC</a:t>
            </a: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a:t>
            </a:r>
            <a:r>
              <a:rPr kumimoji="1" lang="pt-PT" sz="2800" dirty="0" smtClean="0">
                <a:effectLst>
                  <a:outerShdw blurRad="38100" dist="38100" dir="2700000" algn="tl">
                    <a:srgbClr val="FFFFFF"/>
                  </a:outerShdw>
                </a:effectLst>
                <a:latin typeface="Tahoma" charset="0"/>
              </a:rPr>
              <a:t>Fevereiro </a:t>
            </a:r>
            <a:r>
              <a:rPr kumimoji="1" lang="pt-PT" sz="2800" dirty="0">
                <a:effectLst>
                  <a:outerShdw blurRad="38100" dist="38100" dir="2700000" algn="tl">
                    <a:srgbClr val="FFFFFF"/>
                  </a:outerShdw>
                </a:effectLst>
                <a:latin typeface="Tahoma" charset="0"/>
              </a:rPr>
              <a:t>de </a:t>
            </a:r>
            <a:r>
              <a:rPr kumimoji="1" lang="pt-PT" sz="2800" dirty="0" smtClean="0">
                <a:effectLst>
                  <a:outerShdw blurRad="38100" dist="38100" dir="2700000" algn="tl">
                    <a:srgbClr val="FFFFFF"/>
                  </a:outerShdw>
                </a:effectLst>
                <a:latin typeface="Tahoma" charset="0"/>
              </a:rPr>
              <a:t>2012</a:t>
            </a:r>
            <a:endParaRPr kumimoji="1" lang="pt-PT" sz="2800" dirty="0">
              <a:effectLst>
                <a:outerShdw blurRad="38100" dist="38100" dir="2700000" algn="tl">
                  <a:srgbClr val="FFFFFF"/>
                </a:outerShdw>
              </a:effectLst>
              <a:latin typeface="Tahoma" charset="0"/>
            </a:endParaRPr>
          </a:p>
          <a:p>
            <a:pPr algn="ctr">
              <a:defRPr/>
            </a:pPr>
            <a:r>
              <a:rPr kumimoji="1" lang="pt-PT" sz="2800" dirty="0">
                <a:effectLst>
                  <a:outerShdw blurRad="38100" dist="38100" dir="2700000" algn="tl">
                    <a:srgbClr val="FFFFFF"/>
                  </a:outerShdw>
                </a:effectLst>
                <a:latin typeface="Tahoma" charset="0"/>
              </a:rPr>
              <a:t>Grupo </a:t>
            </a:r>
            <a:r>
              <a:rPr kumimoji="1" lang="pt-PT" sz="2800" dirty="0" smtClean="0">
                <a:effectLst>
                  <a:outerShdw blurRad="38100" dist="38100" dir="2700000" algn="tl">
                    <a:srgbClr val="FFFFFF"/>
                  </a:outerShdw>
                </a:effectLst>
                <a:latin typeface="Tahoma" charset="0"/>
              </a:rPr>
              <a:t>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dissolve">
                                      <p:cBhvr>
                                        <p:cTn id="19"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57C9BED1-2C40-46BA-AB51-B303C6D4A5EF}" type="datetime1">
              <a:rPr lang="pt-PT" sz="1400"/>
              <a:pPr algn="l"/>
              <a:t>14-01-2013</a:t>
            </a:fld>
            <a:endParaRPr lang="pt-PT" sz="1400"/>
          </a:p>
        </p:txBody>
      </p:sp>
      <p:sp>
        <p:nvSpPr>
          <p:cNvPr id="1126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DAD975F-1303-4D05-A66E-193C70C114CB}" type="slidenum">
              <a:rPr lang="pt-PT" sz="1400"/>
              <a:pPr/>
              <a:t>29</a:t>
            </a:fld>
            <a:endParaRPr lang="pt-PT" sz="1400"/>
          </a:p>
        </p:txBody>
      </p:sp>
      <p:sp>
        <p:nvSpPr>
          <p:cNvPr id="11268"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1126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127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1271" name="Text Box 5"/>
          <p:cNvSpPr txBox="1">
            <a:spLocks noChangeArrowheads="1"/>
          </p:cNvSpPr>
          <p:nvPr/>
        </p:nvSpPr>
        <p:spPr bwMode="auto">
          <a:xfrm>
            <a:off x="428625" y="836613"/>
            <a:ext cx="8501063" cy="5848350"/>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r>
              <a:rPr lang="pt-PT" sz="1800">
                <a:solidFill>
                  <a:schemeClr val="tx2"/>
                </a:solidFill>
              </a:rPr>
              <a:t>Em Julho de 2011, já após a mudança para as novas instalações, verificou-se um pequeno incêndio nas instalações da All-Clean Lda., motivado pela deficiente instalação de uma máquina. O Sr. José Silva não tinha tido tempo para efetuar a apólice do seguro. Em consequência desse incêndio, a máquina ficou definitivamente inutilizada e também ficaram estragados cerca de 100 toalhas de mesa e 400 guardanapos de um cliente, relativamente aos quais a All-Clean Lda. procede à respetiva substituição.</a:t>
            </a:r>
          </a:p>
          <a:p>
            <a:pPr algn="just"/>
            <a:endParaRPr lang="pt-PT" sz="1800">
              <a:solidFill>
                <a:schemeClr val="tx2"/>
              </a:solidFill>
            </a:endParaRPr>
          </a:p>
          <a:p>
            <a:pPr algn="just"/>
            <a:r>
              <a:rPr lang="pt-PT" sz="1800">
                <a:solidFill>
                  <a:schemeClr val="tx2"/>
                </a:solidFill>
              </a:rPr>
              <a:t>QUESTÃO 8.:</a:t>
            </a:r>
          </a:p>
          <a:p>
            <a:pPr algn="just"/>
            <a:r>
              <a:rPr lang="pt-PT" sz="1800">
                <a:solidFill>
                  <a:schemeClr val="tx2"/>
                </a:solidFill>
              </a:rPr>
              <a:t>Relativamente à perda da máquina e das toalhas e guardanapos ardidos, a All-Clean Lda. deverá:</a:t>
            </a:r>
          </a:p>
          <a:p>
            <a:pPr algn="just"/>
            <a:r>
              <a:rPr lang="pt-PT" sz="1800">
                <a:solidFill>
                  <a:schemeClr val="tx2"/>
                </a:solidFill>
              </a:rPr>
              <a:t>a) Reconhecer um gasto não aceite fiscalmente em sede de IRC.</a:t>
            </a:r>
          </a:p>
          <a:p>
            <a:pPr algn="just"/>
            <a:r>
              <a:rPr lang="pt-PT" sz="1800">
                <a:solidFill>
                  <a:schemeClr val="tx2"/>
                </a:solidFill>
              </a:rPr>
              <a:t>b) Reconhecer um gasto aceite fiscalmente em sede de IRC, mas apenas no que respeita à máquina.</a:t>
            </a:r>
          </a:p>
          <a:p>
            <a:pPr algn="just"/>
            <a:r>
              <a:rPr lang="pt-PT" sz="1800">
                <a:solidFill>
                  <a:schemeClr val="tx2"/>
                </a:solidFill>
              </a:rPr>
              <a:t>c) Sujeitar a tributação autónoma à taxa de 10% o valor respeitante ao gasto incorrido, em consequência de não ter seguro actualizado.</a:t>
            </a:r>
          </a:p>
          <a:p>
            <a:pPr algn="just"/>
            <a:r>
              <a:rPr lang="pt-PT" sz="1800">
                <a:solidFill>
                  <a:schemeClr val="tx2"/>
                </a:solidFill>
              </a:rPr>
              <a:t>d) Sujeitar a tributação autónoma à taxa de 5% o valor respeitante ao gasto incorrido, em consequência de não ter seguro actualizado.</a:t>
            </a:r>
          </a:p>
        </p:txBody>
      </p:sp>
    </p:spTree>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399566AA-2901-48E4-B0B4-E4990BB59E49}" type="datetime1">
              <a:rPr lang="pt-PT" sz="1400"/>
              <a:pPr algn="l"/>
              <a:t>14-01-2013</a:t>
            </a:fld>
            <a:endParaRPr lang="pt-PT" sz="1400"/>
          </a:p>
        </p:txBody>
      </p:sp>
      <p:sp>
        <p:nvSpPr>
          <p:cNvPr id="1229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9CC4FA3-F30B-49F4-A6D4-7A44D880621F}" type="slidenum">
              <a:rPr lang="pt-PT" sz="1400"/>
              <a:pPr/>
              <a:t>30</a:t>
            </a:fld>
            <a:endParaRPr lang="pt-PT" sz="1400"/>
          </a:p>
        </p:txBody>
      </p:sp>
      <p:sp>
        <p:nvSpPr>
          <p:cNvPr id="1229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1229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229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2295" name="Text Box 5"/>
          <p:cNvSpPr txBox="1">
            <a:spLocks noChangeArrowheads="1"/>
          </p:cNvSpPr>
          <p:nvPr/>
        </p:nvSpPr>
        <p:spPr bwMode="auto">
          <a:xfrm>
            <a:off x="428625" y="1357313"/>
            <a:ext cx="8501063" cy="5078313"/>
          </a:xfrm>
          <a:prstGeom prst="rect">
            <a:avLst/>
          </a:prstGeom>
          <a:noFill/>
          <a:ln w="9525">
            <a:noFill/>
            <a:miter lim="800000"/>
            <a:headEnd/>
            <a:tailEnd/>
          </a:ln>
        </p:spPr>
        <p:txBody>
          <a:bodyPr>
            <a:spAutoFit/>
          </a:bodyPr>
          <a:lstStyle/>
          <a:p>
            <a:pPr algn="ctr"/>
            <a:r>
              <a:rPr lang="pt-PT" sz="1800" b="1" dirty="0"/>
              <a:t>Artigo 23.º - Gastos</a:t>
            </a:r>
          </a:p>
          <a:p>
            <a:r>
              <a:rPr lang="pt-PT" sz="1800" b="1" dirty="0"/>
              <a:t> </a:t>
            </a:r>
            <a:endParaRPr lang="pt-PT" sz="1800" dirty="0"/>
          </a:p>
          <a:p>
            <a:pPr algn="just"/>
            <a:r>
              <a:rPr lang="pt-PT" sz="1800" dirty="0"/>
              <a:t>1 — Consideram-se gastos os que comprovadamente sejam indispensáveis para a realização dos rendimentos sujeitos a imposto ou para a manutenção da fonte produtora, nomeadamente:</a:t>
            </a:r>
          </a:p>
          <a:p>
            <a:pPr algn="just"/>
            <a:r>
              <a:rPr lang="pt-PT" sz="1800" dirty="0"/>
              <a:t>…….</a:t>
            </a:r>
          </a:p>
          <a:p>
            <a:pPr algn="just"/>
            <a:endParaRPr lang="pt-PT" sz="1800" b="1" dirty="0"/>
          </a:p>
          <a:p>
            <a:pPr algn="ctr"/>
            <a:r>
              <a:rPr lang="pt-PT" sz="1800" b="1" dirty="0"/>
              <a:t>Artigo 45.º - Encargos não dedutíveis para efeitos fiscais</a:t>
            </a:r>
            <a:endParaRPr lang="pt-PT" sz="1800" dirty="0"/>
          </a:p>
          <a:p>
            <a:r>
              <a:rPr lang="pt-PT" sz="1800" b="1" dirty="0"/>
              <a:t> </a:t>
            </a:r>
            <a:endParaRPr lang="pt-PT" sz="1800" dirty="0"/>
          </a:p>
          <a:p>
            <a:pPr algn="just"/>
            <a:r>
              <a:rPr lang="pt-PT" sz="1800" dirty="0"/>
              <a:t>1 — Não são dedutíveis para efeitos da determinação do lucro tributável os seguintes encargos, mesmo quando contabilizados como gastos do período de tributação: </a:t>
            </a:r>
          </a:p>
          <a:p>
            <a:pPr algn="just"/>
            <a:r>
              <a:rPr lang="pt-PT" sz="1800" dirty="0" smtClean="0"/>
              <a:t>……</a:t>
            </a:r>
          </a:p>
          <a:p>
            <a:pPr algn="just"/>
            <a:endParaRPr lang="pt-PT" sz="1800" dirty="0" smtClean="0"/>
          </a:p>
          <a:p>
            <a:pPr algn="just"/>
            <a:r>
              <a:rPr lang="pt-PT" sz="1800" i="1" dirty="0" smtClean="0"/>
              <a:t>e</a:t>
            </a:r>
            <a:r>
              <a:rPr lang="pt-PT" sz="1800" dirty="0" smtClean="0"/>
              <a:t>) As indemnizações pela verificação de eventos cujo risco seja segurável; </a:t>
            </a:r>
            <a:endParaRPr lang="pt-PT" sz="1800" dirty="0"/>
          </a:p>
          <a:p>
            <a:pPr algn="just"/>
            <a:r>
              <a:rPr lang="pt-PT" sz="1800" dirty="0"/>
              <a:t> </a:t>
            </a:r>
          </a:p>
          <a:p>
            <a:pPr algn="just"/>
            <a:r>
              <a:rPr lang="pt-PT" sz="1800" dirty="0"/>
              <a:t> </a:t>
            </a:r>
          </a:p>
          <a:p>
            <a:pPr algn="just"/>
            <a:r>
              <a:rPr lang="pt-PT" sz="1800" dirty="0"/>
              <a:t> </a:t>
            </a:r>
          </a:p>
          <a:p>
            <a:pPr algn="just"/>
            <a:endParaRPr lang="pt-PT" sz="1800" dirty="0"/>
          </a:p>
        </p:txBody>
      </p:sp>
    </p:spTree>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2BBE1B6F-3FA3-4E74-8C19-9395D6E22E95}" type="slidenum">
              <a:rPr lang="pt-PT" sz="1400"/>
              <a:pPr/>
              <a:t>31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Gastos aceites fiscalmente</a:t>
            </a:r>
          </a:p>
          <a:p>
            <a:pPr marL="365125" indent="-255588" algn="just">
              <a:lnSpc>
                <a:spcPct val="130000"/>
              </a:lnSpc>
              <a:spcAft>
                <a:spcPct val="20000"/>
              </a:spcAft>
              <a:buClr>
                <a:schemeClr val="accent1"/>
              </a:buClr>
              <a:buSzPct val="68000"/>
              <a:buFont typeface="Wingdings 3" pitchFamily="18" charset="2"/>
              <a:buChar char=""/>
              <a:defRPr/>
            </a:pPr>
            <a:r>
              <a:rPr lang="pt-PT" b="1" dirty="0" err="1">
                <a:solidFill>
                  <a:srgbClr val="0066FF"/>
                </a:solidFill>
                <a:effectLst>
                  <a:outerShdw blurRad="38100" dist="38100" dir="2700000" algn="tl">
                    <a:srgbClr val="C0C0C0"/>
                  </a:outerShdw>
                </a:effectLst>
                <a:latin typeface="Lucida Sans Unicode" pitchFamily="34" charset="0"/>
              </a:rPr>
              <a:t>Art.º</a:t>
            </a:r>
            <a:r>
              <a:rPr lang="pt-PT" b="1" dirty="0">
                <a:solidFill>
                  <a:srgbClr val="0066FF"/>
                </a:solidFill>
                <a:effectLst>
                  <a:outerShdw blurRad="38100" dist="38100" dir="2700000" algn="tl">
                    <a:srgbClr val="C0C0C0"/>
                  </a:outerShdw>
                </a:effectLst>
                <a:latin typeface="Lucida Sans Unicode" pitchFamily="34" charset="0"/>
              </a:rPr>
              <a:t> 23.º  e art.º 45.º  do CIRC à contrário</a:t>
            </a:r>
          </a:p>
          <a:p>
            <a:pPr marL="365125" indent="-255588" algn="just">
              <a:lnSpc>
                <a:spcPct val="130000"/>
              </a:lnSpc>
              <a:spcAft>
                <a:spcPct val="20000"/>
              </a:spcAft>
              <a:buClr>
                <a:schemeClr val="accent1"/>
              </a:buClr>
              <a:buSzPct val="68000"/>
              <a:defRPr/>
            </a:pPr>
            <a:r>
              <a:rPr lang="pt-PT" b="1" dirty="0" err="1" smtClean="0">
                <a:solidFill>
                  <a:srgbClr val="0066FF"/>
                </a:solidFill>
                <a:effectLst>
                  <a:outerShdw blurRad="38100" dist="38100" dir="2700000" algn="tl">
                    <a:srgbClr val="C0C0C0"/>
                  </a:outerShdw>
                </a:effectLst>
                <a:latin typeface="Lucida Sans Unicode" pitchFamily="34" charset="0"/>
              </a:rPr>
              <a:t>Alinea</a:t>
            </a:r>
            <a:r>
              <a:rPr lang="pt-PT" b="1" dirty="0" smtClean="0">
                <a:solidFill>
                  <a:srgbClr val="0066FF"/>
                </a:solidFill>
                <a:effectLst>
                  <a:outerShdw blurRad="38100" dist="38100" dir="2700000" algn="tl">
                    <a:srgbClr val="C0C0C0"/>
                  </a:outerShdw>
                </a:effectLst>
                <a:latin typeface="Lucida Sans Unicode" pitchFamily="34" charset="0"/>
              </a:rPr>
              <a:t> e) do art.º 45.º - relacionar</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Outubro de 2011</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7" end="7"/>
                                            </p:txEl>
                                          </p:spTgt>
                                        </p:tgtEl>
                                        <p:attrNameLst>
                                          <p:attrName>style.visibility</p:attrName>
                                        </p:attrNameLst>
                                      </p:cBhvr>
                                      <p:to>
                                        <p:strVal val="visible"/>
                                      </p:to>
                                    </p:set>
                                    <p:animEffect transition="in" filter="dissolve">
                                      <p:cBhvr>
                                        <p:cTn id="22"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DC4B223-FC11-4224-B2D4-D085A720004A}" type="datetime1">
              <a:rPr lang="pt-PT" sz="1400"/>
              <a:pPr algn="l"/>
              <a:t>14-01-2013</a:t>
            </a:fld>
            <a:endParaRPr lang="pt-PT" sz="1400"/>
          </a:p>
        </p:txBody>
      </p:sp>
      <p:sp>
        <p:nvSpPr>
          <p:cNvPr id="2048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D9EBEAC9-CA4E-4D06-A1F4-CD344EF6689B}" type="slidenum">
              <a:rPr lang="pt-PT" sz="1400"/>
              <a:pPr/>
              <a:t>32</a:t>
            </a:fld>
            <a:endParaRPr lang="pt-PT" sz="1400"/>
          </a:p>
        </p:txBody>
      </p:sp>
      <p:sp>
        <p:nvSpPr>
          <p:cNvPr id="20484"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2048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048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0487" name="Text Box 5"/>
          <p:cNvSpPr txBox="1">
            <a:spLocks noChangeArrowheads="1"/>
          </p:cNvSpPr>
          <p:nvPr/>
        </p:nvSpPr>
        <p:spPr bwMode="auto">
          <a:xfrm>
            <a:off x="428625" y="836613"/>
            <a:ext cx="8501063" cy="5232400"/>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endParaRPr lang="pt-PT" sz="1800">
              <a:solidFill>
                <a:schemeClr val="tx2"/>
              </a:solidFill>
            </a:endParaRPr>
          </a:p>
          <a:p>
            <a:pPr algn="just"/>
            <a:r>
              <a:rPr lang="pt-PT" sz="2000">
                <a:solidFill>
                  <a:schemeClr val="tx2"/>
                </a:solidFill>
              </a:rPr>
              <a:t>A D. Marília Sousa, empregada da All-Clean Lda. desde a constituição da sociedade, passou por grandes dificuldades financeiras desde o início de 2010. Em setembro desse ano pediu à All-Clean Lda. um adiantamento de 3.600 €. Nesse mesmo momento, acordou com a All Clean Lda. que em novembro de 2010 liquidaria essa dívida à empresa. A D. Marília Sousa contava então conseguir superar o difícil momento que vivia. Porém, verificou-se depois que o dito pagamento não aconteceu e, pior ainda, desde dezembro de 2010, que se desconhece o paradeiro da D. Marília, constando que terá emigrado julga-se que para a América do Sul.</a:t>
            </a:r>
          </a:p>
          <a:p>
            <a:pPr algn="just"/>
            <a:r>
              <a:rPr lang="pt-PT" sz="2000">
                <a:solidFill>
                  <a:schemeClr val="tx2"/>
                </a:solidFill>
              </a:rPr>
              <a:t>Em dezembro de 2010, o TOC da All-Clean Lda. reconheceu uma perda por imparidade pelo valor total do adiantamento. A All-Clean Lda. tem efetuado diligências, de modo insistente e por várias vezes, com vista a recuperar o valor emprestado. Lamentavelmente, tais esforços revelaram-se em vão.</a:t>
            </a:r>
          </a:p>
        </p:txBody>
      </p:sp>
    </p:spTree>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BE83E14D-1025-4B32-9F2C-DFC28AE9A807}" type="datetime1">
              <a:rPr lang="pt-PT" sz="1400"/>
              <a:pPr algn="l"/>
              <a:t>14-01-2013</a:t>
            </a:fld>
            <a:endParaRPr lang="pt-PT" sz="1400"/>
          </a:p>
        </p:txBody>
      </p:sp>
      <p:sp>
        <p:nvSpPr>
          <p:cNvPr id="2150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7F1CB0B1-2A00-44DD-9104-5CF9F8A03D09}" type="slidenum">
              <a:rPr lang="pt-PT" sz="1400"/>
              <a:pPr/>
              <a:t>33</a:t>
            </a:fld>
            <a:endParaRPr lang="pt-PT" sz="1400"/>
          </a:p>
        </p:txBody>
      </p:sp>
      <p:sp>
        <p:nvSpPr>
          <p:cNvPr id="21508"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2150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151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1511" name="Text Box 5"/>
          <p:cNvSpPr txBox="1">
            <a:spLocks noChangeArrowheads="1"/>
          </p:cNvSpPr>
          <p:nvPr/>
        </p:nvSpPr>
        <p:spPr bwMode="auto">
          <a:xfrm>
            <a:off x="428625" y="836613"/>
            <a:ext cx="8501063" cy="5848350"/>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endParaRPr lang="pt-PT" sz="1800">
              <a:solidFill>
                <a:schemeClr val="tx2"/>
              </a:solidFill>
            </a:endParaRPr>
          </a:p>
          <a:p>
            <a:pPr algn="just"/>
            <a:r>
              <a:rPr lang="pt-PT" sz="2000">
                <a:solidFill>
                  <a:schemeClr val="tx2"/>
                </a:solidFill>
              </a:rPr>
              <a:t>Ainda relativamente ao empréstimo efetuado àquela colaboradora, existe dúvida quanto ao respetivo enquadramento fiscal.</a:t>
            </a:r>
          </a:p>
          <a:p>
            <a:pPr algn="just"/>
            <a:endParaRPr lang="pt-PT" sz="2000">
              <a:solidFill>
                <a:schemeClr val="tx2"/>
              </a:solidFill>
            </a:endParaRPr>
          </a:p>
          <a:p>
            <a:pPr algn="just"/>
            <a:r>
              <a:rPr lang="pt-PT" sz="2000">
                <a:solidFill>
                  <a:schemeClr val="tx2"/>
                </a:solidFill>
              </a:rPr>
              <a:t>QUESTÃO 25.:</a:t>
            </a:r>
          </a:p>
          <a:p>
            <a:pPr algn="just"/>
            <a:r>
              <a:rPr lang="pt-PT" sz="2000">
                <a:solidFill>
                  <a:schemeClr val="tx2"/>
                </a:solidFill>
              </a:rPr>
              <a:t>Relativamente à imparidade reconhecida resultante da dívida da D. Marília Sousa, a All-Clean Lda. deverá:</a:t>
            </a:r>
          </a:p>
          <a:p>
            <a:pPr algn="just"/>
            <a:endParaRPr lang="pt-PT" sz="2000">
              <a:solidFill>
                <a:schemeClr val="tx2"/>
              </a:solidFill>
            </a:endParaRPr>
          </a:p>
          <a:p>
            <a:pPr algn="just"/>
            <a:r>
              <a:rPr lang="pt-PT" sz="2000">
                <a:solidFill>
                  <a:schemeClr val="tx2"/>
                </a:solidFill>
              </a:rPr>
              <a:t>a) Considerar aquela importância como um gasto não aceite fiscalmente em sede de IRC.</a:t>
            </a:r>
          </a:p>
          <a:p>
            <a:pPr algn="just"/>
            <a:r>
              <a:rPr lang="pt-PT" sz="2000">
                <a:solidFill>
                  <a:schemeClr val="tx2"/>
                </a:solidFill>
              </a:rPr>
              <a:t>b) Considerar aquela importância como um gasto aceite fiscalmente em sede de IRC.</a:t>
            </a:r>
          </a:p>
          <a:p>
            <a:pPr algn="just"/>
            <a:r>
              <a:rPr lang="pt-PT" sz="2000">
                <a:solidFill>
                  <a:schemeClr val="tx2"/>
                </a:solidFill>
              </a:rPr>
              <a:t>c) Considerar aquela importância como um gasto aceite fiscalmente em sede de IRC apenas se a colaboradora a incluir como rendimento tributável em sede de IRS.</a:t>
            </a:r>
          </a:p>
          <a:p>
            <a:pPr algn="just"/>
            <a:r>
              <a:rPr lang="pt-PT" sz="2000">
                <a:solidFill>
                  <a:schemeClr val="tx2"/>
                </a:solidFill>
              </a:rPr>
              <a:t>d) Considerar aquela importância como um gasto aceite fiscalmente em sede de IRC e sujeito a tributação autónoma à taxa de 50%.</a:t>
            </a:r>
          </a:p>
        </p:txBody>
      </p:sp>
    </p:spTree>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7EF9135C-39E1-4C99-A03C-D7BD791DCC54}" type="datetime1">
              <a:rPr lang="pt-PT" sz="1400"/>
              <a:pPr algn="l"/>
              <a:t>14-01-2013</a:t>
            </a:fld>
            <a:endParaRPr lang="pt-PT" sz="1400"/>
          </a:p>
        </p:txBody>
      </p:sp>
      <p:sp>
        <p:nvSpPr>
          <p:cNvPr id="2253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AAE5C7AC-A2B2-4633-AAAA-39CCECAF623E}" type="slidenum">
              <a:rPr lang="pt-PT" sz="1400"/>
              <a:pPr/>
              <a:t>34</a:t>
            </a:fld>
            <a:endParaRPr lang="pt-PT" sz="1400"/>
          </a:p>
        </p:txBody>
      </p:sp>
      <p:sp>
        <p:nvSpPr>
          <p:cNvPr id="2253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2253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253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2535" name="Text Box 5"/>
          <p:cNvSpPr txBox="1">
            <a:spLocks noChangeArrowheads="1"/>
          </p:cNvSpPr>
          <p:nvPr/>
        </p:nvSpPr>
        <p:spPr bwMode="auto">
          <a:xfrm>
            <a:off x="428625" y="1357313"/>
            <a:ext cx="8501063" cy="4246562"/>
          </a:xfrm>
          <a:prstGeom prst="rect">
            <a:avLst/>
          </a:prstGeom>
          <a:noFill/>
          <a:ln w="9525">
            <a:noFill/>
            <a:miter lim="800000"/>
            <a:headEnd/>
            <a:tailEnd/>
          </a:ln>
        </p:spPr>
        <p:txBody>
          <a:bodyPr>
            <a:spAutoFit/>
          </a:bodyPr>
          <a:lstStyle/>
          <a:p>
            <a:pPr algn="ctr"/>
            <a:r>
              <a:rPr lang="pt-PT" sz="1800" b="1"/>
              <a:t>Artigo 35.º - Perdas por imparidade fiscalmente dedutíveis</a:t>
            </a:r>
          </a:p>
          <a:p>
            <a:r>
              <a:rPr lang="pt-PT" sz="1800" b="1"/>
              <a:t> </a:t>
            </a:r>
            <a:endParaRPr lang="pt-PT" sz="1800"/>
          </a:p>
          <a:p>
            <a:pPr algn="just"/>
            <a:r>
              <a:rPr lang="pt-PT" sz="1800"/>
              <a:t>1 — Podem ser deduzidas para efeitos fiscais as seguintes perdas por imparidade contabilizadas no mesmo período de tributação ou em períodos de tributação anteriores: </a:t>
            </a:r>
          </a:p>
          <a:p>
            <a:pPr algn="just"/>
            <a:r>
              <a:rPr lang="pt-PT" sz="1800"/>
              <a:t> </a:t>
            </a:r>
          </a:p>
          <a:p>
            <a:pPr algn="just"/>
            <a:r>
              <a:rPr lang="pt-PT" sz="1800" i="1"/>
              <a:t>a</a:t>
            </a:r>
            <a:r>
              <a:rPr lang="pt-PT" sz="1800"/>
              <a:t>) As relacionadas com créditos resultantes da actividade normal que, no fim do período de tributação, possam ser considerados de cobrança duvidosa e sejam evidenciados como tal na contabilidade; </a:t>
            </a:r>
          </a:p>
          <a:p>
            <a:pPr algn="just"/>
            <a:r>
              <a:rPr lang="pt-PT" sz="1800" i="1"/>
              <a:t>b</a:t>
            </a:r>
            <a:r>
              <a:rPr lang="pt-PT" sz="1800"/>
              <a:t>) As relativas a recibos por cobrar reconhecidas pelas empresas de seguros; </a:t>
            </a:r>
          </a:p>
          <a:p>
            <a:pPr algn="just"/>
            <a:r>
              <a:rPr lang="pt-PT" sz="1800" i="1"/>
              <a:t>c</a:t>
            </a:r>
            <a:r>
              <a:rPr lang="pt-PT" sz="1800"/>
              <a:t>) As que consistam em desvalorizações excepcionais verificadas em activos fixos tangíveis, activos intangíveis, activos biológicos não consumíveis e propriedades de investimento. </a:t>
            </a:r>
          </a:p>
          <a:p>
            <a:pPr algn="just"/>
            <a:r>
              <a:rPr lang="pt-PT" sz="1800"/>
              <a:t> </a:t>
            </a:r>
          </a:p>
          <a:p>
            <a:pPr algn="just"/>
            <a:endParaRPr lang="pt-PT" sz="1800"/>
          </a:p>
        </p:txBody>
      </p:sp>
    </p:spTree>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0B5F59-93A8-4675-9812-DA02EA19861C}" type="slidenum">
              <a:rPr lang="pt-PT" sz="1400"/>
              <a:pPr/>
              <a:t>35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Gastos não aceites fiscalmente</a:t>
            </a:r>
          </a:p>
          <a:p>
            <a:pPr marL="365125" indent="-255588" algn="just">
              <a:lnSpc>
                <a:spcPct val="130000"/>
              </a:lnSpc>
              <a:spcAft>
                <a:spcPct val="20000"/>
              </a:spcAft>
              <a:buClr>
                <a:schemeClr val="accent1"/>
              </a:buClr>
              <a:buSzPct val="68000"/>
              <a:buFont typeface="Wingdings 3" pitchFamily="18" charset="2"/>
              <a:buChar char=""/>
              <a:defRPr/>
            </a:pPr>
            <a:r>
              <a:rPr lang="pt-PT" b="1" dirty="0" err="1">
                <a:solidFill>
                  <a:srgbClr val="0066FF"/>
                </a:solidFill>
                <a:effectLst>
                  <a:outerShdw blurRad="38100" dist="38100" dir="2700000" algn="tl">
                    <a:srgbClr val="C0C0C0"/>
                  </a:outerShdw>
                </a:effectLst>
                <a:latin typeface="Lucida Sans Unicode" pitchFamily="34" charset="0"/>
              </a:rPr>
              <a:t>Art.º</a:t>
            </a:r>
            <a:r>
              <a:rPr lang="pt-PT" b="1" dirty="0">
                <a:solidFill>
                  <a:srgbClr val="0066FF"/>
                </a:solidFill>
                <a:effectLst>
                  <a:outerShdw blurRad="38100" dist="38100" dir="2700000" algn="tl">
                    <a:srgbClr val="C0C0C0"/>
                  </a:outerShdw>
                </a:effectLst>
                <a:latin typeface="Lucida Sans Unicode" pitchFamily="34" charset="0"/>
              </a:rPr>
              <a:t> 35.º  n.º 1 do CIRC à contrário</a:t>
            </a:r>
          </a:p>
          <a:p>
            <a:pPr marL="365125" indent="-255588" algn="just">
              <a:lnSpc>
                <a:spcPct val="130000"/>
              </a:lnSpc>
              <a:spcAft>
                <a:spcPct val="20000"/>
              </a:spcAft>
              <a:buClr>
                <a:schemeClr val="accent1"/>
              </a:buClr>
              <a:buSzPct val="68000"/>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CTOC – Outubro de 2011</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6068D655-7FE5-4C5A-8CD7-6AF692FBA40A}" type="datetime1">
              <a:rPr lang="pt-PT" sz="1400"/>
              <a:pPr algn="l"/>
              <a:t>14-01-2013</a:t>
            </a:fld>
            <a:endParaRPr lang="pt-PT" sz="1400"/>
          </a:p>
        </p:txBody>
      </p:sp>
      <p:sp>
        <p:nvSpPr>
          <p:cNvPr id="430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5E68ECB-3682-4764-B61C-91A99BB2168B}" type="slidenum">
              <a:rPr lang="pt-PT" sz="1400"/>
              <a:pPr/>
              <a:t>36</a:t>
            </a:fld>
            <a:endParaRPr lang="pt-PT" sz="1400"/>
          </a:p>
        </p:txBody>
      </p:sp>
      <p:sp>
        <p:nvSpPr>
          <p:cNvPr id="43012"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430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30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3015" name="Text Box 5"/>
          <p:cNvSpPr txBox="1">
            <a:spLocks noChangeArrowheads="1"/>
          </p:cNvSpPr>
          <p:nvPr/>
        </p:nvSpPr>
        <p:spPr bwMode="auto">
          <a:xfrm>
            <a:off x="428625" y="836613"/>
            <a:ext cx="8501063" cy="923925"/>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endParaRPr lang="pt-PT" sz="1800">
              <a:solidFill>
                <a:schemeClr val="tx2"/>
              </a:solidFill>
            </a:endParaRPr>
          </a:p>
        </p:txBody>
      </p:sp>
      <p:sp>
        <p:nvSpPr>
          <p:cNvPr id="43016" name="Text Box 4"/>
          <p:cNvSpPr txBox="1">
            <a:spLocks noChangeArrowheads="1"/>
          </p:cNvSpPr>
          <p:nvPr/>
        </p:nvSpPr>
        <p:spPr bwMode="auto">
          <a:xfrm>
            <a:off x="971550" y="1916113"/>
            <a:ext cx="7488238" cy="366712"/>
          </a:xfrm>
          <a:prstGeom prst="rect">
            <a:avLst/>
          </a:prstGeom>
          <a:noFill/>
          <a:ln w="9525">
            <a:noFill/>
            <a:miter lim="800000"/>
            <a:headEnd/>
            <a:tailEnd/>
          </a:ln>
        </p:spPr>
        <p:txBody>
          <a:bodyPr>
            <a:spAutoFit/>
          </a:bodyPr>
          <a:lstStyle/>
          <a:p>
            <a:pPr algn="l"/>
            <a:endParaRPr lang="pt-PT" sz="1800" b="1" i="1"/>
          </a:p>
        </p:txBody>
      </p:sp>
      <p:pic>
        <p:nvPicPr>
          <p:cNvPr id="43017" name="Picture 2"/>
          <p:cNvPicPr>
            <a:picLocks noChangeAspect="1" noChangeArrowheads="1"/>
          </p:cNvPicPr>
          <p:nvPr/>
        </p:nvPicPr>
        <p:blipFill>
          <a:blip r:embed="rId3" cstate="print"/>
          <a:srcRect/>
          <a:stretch>
            <a:fillRect/>
          </a:stretch>
        </p:blipFill>
        <p:spPr bwMode="auto">
          <a:xfrm>
            <a:off x="0" y="1943100"/>
            <a:ext cx="8964613" cy="4583113"/>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4F591CB0-DC98-46FF-AC40-824AEAF7A15C}" type="datetime1">
              <a:rPr lang="pt-PT" sz="1400"/>
              <a:pPr algn="l"/>
              <a:t>14-01-2013</a:t>
            </a:fld>
            <a:endParaRPr lang="pt-PT" sz="1400"/>
          </a:p>
        </p:txBody>
      </p:sp>
      <p:sp>
        <p:nvSpPr>
          <p:cNvPr id="440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A9002AB-FA06-4E72-8C6D-E2E2ABF51004}" type="slidenum">
              <a:rPr lang="pt-PT" sz="1400"/>
              <a:pPr/>
              <a:t>37</a:t>
            </a:fld>
            <a:endParaRPr lang="pt-PT" sz="1400"/>
          </a:p>
        </p:txBody>
      </p:sp>
      <p:sp>
        <p:nvSpPr>
          <p:cNvPr id="440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440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40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5367" name="Text Box 5"/>
          <p:cNvSpPr txBox="1">
            <a:spLocks noChangeArrowheads="1"/>
          </p:cNvSpPr>
          <p:nvPr/>
        </p:nvSpPr>
        <p:spPr bwMode="auto">
          <a:xfrm>
            <a:off x="428625" y="1357313"/>
            <a:ext cx="8501063" cy="6002337"/>
          </a:xfrm>
          <a:prstGeom prst="rect">
            <a:avLst/>
          </a:prstGeom>
          <a:noFill/>
          <a:ln w="9525">
            <a:noFill/>
            <a:miter lim="800000"/>
            <a:headEnd/>
            <a:tailEnd/>
          </a:ln>
        </p:spPr>
        <p:txBody>
          <a:bodyPr>
            <a:spAutoFit/>
          </a:bodyPr>
          <a:lstStyle/>
          <a:p>
            <a:pPr algn="ctr">
              <a:defRPr/>
            </a:pPr>
            <a:endParaRPr lang="pt-PT" sz="1800" dirty="0"/>
          </a:p>
          <a:p>
            <a:pPr algn="just">
              <a:defRPr/>
            </a:pPr>
            <a:endParaRPr lang="pt-PT" sz="1800" b="1" dirty="0"/>
          </a:p>
          <a:p>
            <a:pPr algn="ctr">
              <a:defRPr/>
            </a:pPr>
            <a:r>
              <a:rPr lang="pt-PT" sz="1800" b="1" dirty="0"/>
              <a:t>Artigo 45.º - Encargos não dedutíveis para efeitos fiscais</a:t>
            </a:r>
            <a:endParaRPr lang="pt-PT" sz="1800" dirty="0"/>
          </a:p>
          <a:p>
            <a:pPr>
              <a:defRPr/>
            </a:pPr>
            <a:r>
              <a:rPr lang="pt-PT" sz="1800" b="1" dirty="0"/>
              <a:t> </a:t>
            </a:r>
            <a:endParaRPr lang="pt-PT" sz="1800" dirty="0"/>
          </a:p>
          <a:p>
            <a:pPr algn="just">
              <a:defRPr/>
            </a:pPr>
            <a:r>
              <a:rPr lang="pt-PT" sz="1800" dirty="0"/>
              <a:t>1 — Não são dedutíveis para efeitos da determinação do lucro tributável os seguintes encargos, mesmo quando contabilizados como gastos do período de tributação: </a:t>
            </a:r>
          </a:p>
          <a:p>
            <a:pPr algn="just">
              <a:defRPr/>
            </a:pPr>
            <a:endParaRPr lang="pt-PT" sz="1800" dirty="0"/>
          </a:p>
          <a:p>
            <a:pPr marL="342900" indent="-342900" algn="just">
              <a:buFontTx/>
              <a:buAutoNum type="alphaLcParenR"/>
              <a:defRPr/>
            </a:pPr>
            <a:r>
              <a:rPr lang="pt-PT" sz="1800" dirty="0"/>
              <a:t>O IRC e quaisquer outros impostos que directa ou indirectamente incidam sobre os lucros;  </a:t>
            </a:r>
          </a:p>
          <a:p>
            <a:pPr marL="342900" indent="-342900" algn="just">
              <a:buFontTx/>
              <a:buAutoNum type="alphaLcParenR"/>
              <a:defRPr/>
            </a:pPr>
            <a:endParaRPr lang="pt-PT" sz="1800" dirty="0"/>
          </a:p>
          <a:p>
            <a:pPr algn="ctr">
              <a:defRPr/>
            </a:pPr>
            <a:r>
              <a:rPr lang="pt-PT" sz="1800" b="1" i="1" dirty="0"/>
              <a:t>Artigo 3.º - </a:t>
            </a:r>
            <a:r>
              <a:rPr lang="pt-PT" sz="1800" b="1" dirty="0"/>
              <a:t>Encargo do imposto</a:t>
            </a:r>
            <a:endParaRPr lang="pt-PT" sz="1800" dirty="0"/>
          </a:p>
          <a:p>
            <a:pPr algn="just">
              <a:defRPr/>
            </a:pPr>
            <a:r>
              <a:rPr lang="pt-PT" sz="1800" dirty="0"/>
              <a:t>1 - O imposto constitui encargo dos titulares do interesse económico nas situações referidas no artigo 1.º</a:t>
            </a:r>
          </a:p>
          <a:p>
            <a:pPr algn="just">
              <a:defRPr/>
            </a:pPr>
            <a:r>
              <a:rPr lang="pt-PT" sz="1800" dirty="0"/>
              <a:t> </a:t>
            </a:r>
            <a:br>
              <a:rPr lang="pt-PT" sz="1800" dirty="0"/>
            </a:br>
            <a:r>
              <a:rPr lang="pt-PT" sz="1800" dirty="0"/>
              <a:t>3 - Para efeitos do n.º 1, considera-se titular do interesse económico: </a:t>
            </a:r>
            <a:br>
              <a:rPr lang="pt-PT" sz="1800" dirty="0"/>
            </a:br>
            <a:endParaRPr lang="pt-PT" sz="1800" dirty="0"/>
          </a:p>
          <a:p>
            <a:pPr marL="342900" indent="-342900" algn="just">
              <a:defRPr/>
            </a:pPr>
            <a:r>
              <a:rPr lang="pt-PT" sz="1800" dirty="0"/>
              <a:t>j) Nas letras e livranças, o sacado e o devedor; </a:t>
            </a:r>
          </a:p>
          <a:p>
            <a:pPr algn="just">
              <a:defRPr/>
            </a:pPr>
            <a:r>
              <a:rPr lang="pt-PT" sz="1800" dirty="0"/>
              <a:t> </a:t>
            </a:r>
          </a:p>
          <a:p>
            <a:pPr algn="just">
              <a:defRPr/>
            </a:pPr>
            <a:r>
              <a:rPr lang="pt-PT" sz="1800" dirty="0"/>
              <a:t> </a:t>
            </a:r>
          </a:p>
          <a:p>
            <a:pPr algn="just">
              <a:defRPr/>
            </a:pPr>
            <a:endParaRPr lang="pt-PT" sz="1800" dirty="0"/>
          </a:p>
        </p:txBody>
      </p:sp>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7C7C565-713A-4C03-952F-683A960F53FB}" type="slidenum">
              <a:rPr lang="pt-PT" sz="1400"/>
              <a:pPr/>
              <a:t>38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d)</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Gastos do exercício</a:t>
            </a:r>
          </a:p>
          <a:p>
            <a:pPr marL="365125" indent="-255588" algn="just">
              <a:lnSpc>
                <a:spcPct val="130000"/>
              </a:lnSpc>
              <a:spcAft>
                <a:spcPct val="20000"/>
              </a:spcAft>
              <a:buClr>
                <a:schemeClr val="accent1"/>
              </a:buClr>
              <a:buSzPct val="68000"/>
              <a:buFont typeface="Wingdings 3" pitchFamily="18" charset="2"/>
              <a:buChar char=""/>
              <a:defRPr/>
            </a:pPr>
            <a:r>
              <a:rPr lang="pt-PT" b="1" dirty="0" err="1">
                <a:solidFill>
                  <a:srgbClr val="0066FF"/>
                </a:solidFill>
                <a:effectLst>
                  <a:outerShdw blurRad="38100" dist="38100" dir="2700000" algn="tl">
                    <a:srgbClr val="C0C0C0"/>
                  </a:outerShdw>
                </a:effectLst>
                <a:latin typeface="Lucida Sans Unicode" pitchFamily="34" charset="0"/>
              </a:rPr>
              <a:t>Art.º</a:t>
            </a:r>
            <a:r>
              <a:rPr lang="pt-PT" b="1" dirty="0">
                <a:solidFill>
                  <a:srgbClr val="0066FF"/>
                </a:solidFill>
                <a:effectLst>
                  <a:outerShdw blurRad="38100" dist="38100" dir="2700000" algn="tl">
                    <a:srgbClr val="C0C0C0"/>
                  </a:outerShdw>
                </a:effectLst>
                <a:latin typeface="Lucida Sans Unicode" pitchFamily="34" charset="0"/>
              </a:rPr>
              <a:t> 45.º n.º 1 a) do CIRC à contrário e</a:t>
            </a:r>
          </a:p>
          <a:p>
            <a:pPr marL="365125" indent="-255588" algn="just">
              <a:lnSpc>
                <a:spcPct val="130000"/>
              </a:lnSpc>
              <a:spcAft>
                <a:spcPct val="20000"/>
              </a:spcAft>
              <a:buClr>
                <a:schemeClr val="accent1"/>
              </a:buClr>
              <a:buSzPct val="68000"/>
              <a:defRPr/>
            </a:pPr>
            <a:r>
              <a:rPr lang="pt-PT" b="1" dirty="0" err="1">
                <a:solidFill>
                  <a:srgbClr val="0066FF"/>
                </a:solidFill>
                <a:effectLst>
                  <a:outerShdw blurRad="38100" dist="38100" dir="2700000" algn="tl">
                    <a:srgbClr val="C0C0C0"/>
                  </a:outerShdw>
                </a:effectLst>
                <a:latin typeface="Lucida Sans Unicode" pitchFamily="34" charset="0"/>
              </a:rPr>
              <a:t>Art.º</a:t>
            </a:r>
            <a:r>
              <a:rPr lang="pt-PT" b="1" dirty="0">
                <a:solidFill>
                  <a:srgbClr val="0066FF"/>
                </a:solidFill>
                <a:effectLst>
                  <a:outerShdw blurRad="38100" dist="38100" dir="2700000" algn="tl">
                    <a:srgbClr val="C0C0C0"/>
                  </a:outerShdw>
                </a:effectLst>
                <a:latin typeface="Lucida Sans Unicode" pitchFamily="34" charset="0"/>
              </a:rPr>
              <a:t> 3.º do </a:t>
            </a:r>
            <a:r>
              <a:rPr lang="pt-PT" b="1" dirty="0" err="1">
                <a:solidFill>
                  <a:srgbClr val="0066FF"/>
                </a:solidFill>
                <a:effectLst>
                  <a:outerShdw blurRad="38100" dist="38100" dir="2700000" algn="tl">
                    <a:srgbClr val="C0C0C0"/>
                  </a:outerShdw>
                </a:effectLst>
                <a:latin typeface="Lucida Sans Unicode" pitchFamily="34" charset="0"/>
              </a:rPr>
              <a:t>CIselo</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Outubro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CE1C672F-E098-40DC-863A-0A9BFD7B5956}" type="datetime1">
              <a:rPr lang="pt-PT" sz="1400"/>
              <a:pPr algn="l"/>
              <a:t>14-01-2013</a:t>
            </a:fld>
            <a:endParaRPr lang="pt-PT" sz="1400"/>
          </a:p>
        </p:txBody>
      </p:sp>
      <p:sp>
        <p:nvSpPr>
          <p:cNvPr id="4608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F781EB3-DF46-49FE-A000-17AF36B0C0B0}" type="slidenum">
              <a:rPr lang="pt-PT" sz="1400"/>
              <a:pPr/>
              <a:t>39</a:t>
            </a:fld>
            <a:endParaRPr lang="pt-PT" sz="1400"/>
          </a:p>
        </p:txBody>
      </p:sp>
      <p:sp>
        <p:nvSpPr>
          <p:cNvPr id="46084"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4608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608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6087" name="Text Box 5"/>
          <p:cNvSpPr txBox="1">
            <a:spLocks noChangeArrowheads="1"/>
          </p:cNvSpPr>
          <p:nvPr/>
        </p:nvSpPr>
        <p:spPr bwMode="auto">
          <a:xfrm>
            <a:off x="428625" y="836613"/>
            <a:ext cx="8501063" cy="923925"/>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endParaRPr lang="pt-PT" sz="1800">
              <a:solidFill>
                <a:schemeClr val="tx2"/>
              </a:solidFill>
            </a:endParaRPr>
          </a:p>
        </p:txBody>
      </p:sp>
      <p:sp>
        <p:nvSpPr>
          <p:cNvPr id="46088" name="Text Box 4"/>
          <p:cNvSpPr txBox="1">
            <a:spLocks noChangeArrowheads="1"/>
          </p:cNvSpPr>
          <p:nvPr/>
        </p:nvSpPr>
        <p:spPr bwMode="auto">
          <a:xfrm>
            <a:off x="971550" y="1916113"/>
            <a:ext cx="7488238" cy="366712"/>
          </a:xfrm>
          <a:prstGeom prst="rect">
            <a:avLst/>
          </a:prstGeom>
          <a:noFill/>
          <a:ln w="9525">
            <a:noFill/>
            <a:miter lim="800000"/>
            <a:headEnd/>
            <a:tailEnd/>
          </a:ln>
        </p:spPr>
        <p:txBody>
          <a:bodyPr>
            <a:spAutoFit/>
          </a:bodyPr>
          <a:lstStyle/>
          <a:p>
            <a:pPr algn="l"/>
            <a:endParaRPr lang="pt-PT" sz="1800" b="1" i="1"/>
          </a:p>
        </p:txBody>
      </p:sp>
      <p:pic>
        <p:nvPicPr>
          <p:cNvPr id="46089" name="Picture 2"/>
          <p:cNvPicPr>
            <a:picLocks noChangeAspect="1" noChangeArrowheads="1"/>
          </p:cNvPicPr>
          <p:nvPr/>
        </p:nvPicPr>
        <p:blipFill>
          <a:blip r:embed="rId3" cstate="print"/>
          <a:srcRect/>
          <a:stretch>
            <a:fillRect/>
          </a:stretch>
        </p:blipFill>
        <p:spPr bwMode="auto">
          <a:xfrm>
            <a:off x="0" y="1862138"/>
            <a:ext cx="9144000" cy="4519612"/>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BBBD938B-C71F-4EA5-B3BD-196FE43210E1}" type="datetime1">
              <a:rPr lang="pt-PT" sz="1400"/>
              <a:pPr algn="l"/>
              <a:t>14-01-2013</a:t>
            </a:fld>
            <a:endParaRPr lang="pt-PT" sz="1400"/>
          </a:p>
        </p:txBody>
      </p:sp>
      <p:sp>
        <p:nvSpPr>
          <p:cNvPr id="4710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2F356483-3E12-4BC4-BEE5-762B1442BC1E}" type="slidenum">
              <a:rPr lang="pt-PT" sz="1400"/>
              <a:pPr/>
              <a:t>40</a:t>
            </a:fld>
            <a:endParaRPr lang="pt-PT" sz="1400"/>
          </a:p>
        </p:txBody>
      </p:sp>
      <p:sp>
        <p:nvSpPr>
          <p:cNvPr id="4710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15/10/2011</a:t>
            </a:r>
          </a:p>
        </p:txBody>
      </p:sp>
      <p:sp>
        <p:nvSpPr>
          <p:cNvPr id="4710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711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7111" name="Text Box 5"/>
          <p:cNvSpPr txBox="1">
            <a:spLocks noChangeArrowheads="1"/>
          </p:cNvSpPr>
          <p:nvPr/>
        </p:nvSpPr>
        <p:spPr bwMode="auto">
          <a:xfrm>
            <a:off x="428625" y="1357313"/>
            <a:ext cx="8501063" cy="3416300"/>
          </a:xfrm>
          <a:prstGeom prst="rect">
            <a:avLst/>
          </a:prstGeom>
          <a:noFill/>
          <a:ln w="9525">
            <a:noFill/>
            <a:miter lim="800000"/>
            <a:headEnd/>
            <a:tailEnd/>
          </a:ln>
        </p:spPr>
        <p:txBody>
          <a:bodyPr>
            <a:spAutoFit/>
          </a:bodyPr>
          <a:lstStyle/>
          <a:p>
            <a:pPr algn="just"/>
            <a:endParaRPr lang="pt-PT" sz="1800" b="1"/>
          </a:p>
          <a:p>
            <a:pPr algn="ctr"/>
            <a:r>
              <a:rPr lang="pt-PT" sz="1800" b="1"/>
              <a:t>Artigo 45.º - Encargos não dedutíveis para efeitos fiscais</a:t>
            </a:r>
            <a:endParaRPr lang="pt-PT" sz="1800"/>
          </a:p>
          <a:p>
            <a:r>
              <a:rPr lang="pt-PT" sz="1800" b="1"/>
              <a:t> </a:t>
            </a:r>
            <a:endParaRPr lang="pt-PT" sz="1800"/>
          </a:p>
          <a:p>
            <a:pPr algn="just"/>
            <a:r>
              <a:rPr lang="pt-PT" sz="1800"/>
              <a:t>1 — Não são dedutíveis para efeitos da determinação do lucro tributável os seguintes encargos, mesmo quando contabilizados como gastos do período de tributação:  </a:t>
            </a:r>
          </a:p>
          <a:p>
            <a:pPr algn="just"/>
            <a:endParaRPr lang="pt-PT" sz="1800"/>
          </a:p>
          <a:p>
            <a:pPr algn="just"/>
            <a:r>
              <a:rPr lang="pt-PT" sz="1800" i="1"/>
              <a:t>d</a:t>
            </a:r>
            <a:r>
              <a:rPr lang="pt-PT" sz="1800"/>
              <a:t>) As multas, coimas e demais encargos pela prática de infracções, de qualquer natureza, que não tenham origem contratual, incluindo os juros compensatórios; </a:t>
            </a:r>
          </a:p>
          <a:p>
            <a:pPr algn="just"/>
            <a:r>
              <a:rPr lang="pt-PT" sz="1800"/>
              <a:t> </a:t>
            </a:r>
          </a:p>
          <a:p>
            <a:pPr algn="just"/>
            <a:r>
              <a:rPr lang="pt-PT" sz="1800"/>
              <a:t> </a:t>
            </a:r>
          </a:p>
          <a:p>
            <a:pPr algn="just"/>
            <a:endParaRPr lang="pt-PT" sz="1800"/>
          </a:p>
        </p:txBody>
      </p:sp>
    </p:spTree>
  </p:cSld>
  <p:clrMapOvr>
    <a:masterClrMapping/>
  </p:clrMapOv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F7DD92A2-E9CB-42BF-AAEE-5329E23371CA}" type="slidenum">
              <a:rPr lang="pt-PT" sz="1400"/>
              <a:pPr/>
              <a:t>41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Gastos aceites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err="1">
                <a:solidFill>
                  <a:srgbClr val="0066FF"/>
                </a:solidFill>
                <a:effectLst>
                  <a:outerShdw blurRad="38100" dist="38100" dir="2700000" algn="tl">
                    <a:srgbClr val="C0C0C0"/>
                  </a:outerShdw>
                </a:effectLst>
                <a:latin typeface="Lucida Sans Unicode" pitchFamily="34" charset="0"/>
              </a:rPr>
              <a:t>Art.º</a:t>
            </a:r>
            <a:r>
              <a:rPr lang="pt-PT" b="1" dirty="0">
                <a:solidFill>
                  <a:srgbClr val="0066FF"/>
                </a:solidFill>
                <a:effectLst>
                  <a:outerShdw blurRad="38100" dist="38100" dir="2700000" algn="tl">
                    <a:srgbClr val="C0C0C0"/>
                  </a:outerShdw>
                </a:effectLst>
                <a:latin typeface="Lucida Sans Unicode" pitchFamily="34" charset="0"/>
              </a:rPr>
              <a:t> 45.º  n.º 1 d) do CIRC  à contrário</a:t>
            </a:r>
          </a:p>
          <a:p>
            <a:pPr marL="365125" indent="-255588" algn="just">
              <a:lnSpc>
                <a:spcPct val="130000"/>
              </a:lnSpc>
              <a:spcAft>
                <a:spcPct val="20000"/>
              </a:spcAft>
              <a:buClr>
                <a:schemeClr val="accent1"/>
              </a:buClr>
              <a:buSzPct val="68000"/>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Outubro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E0CF1A5-2129-4ED5-B069-2D43B46C9768}" type="datetime1">
              <a:rPr lang="pt-PT" sz="1400"/>
              <a:pPr algn="l"/>
              <a:t>14-01-2013</a:t>
            </a:fld>
            <a:endParaRPr lang="pt-PT" sz="1400"/>
          </a:p>
        </p:txBody>
      </p:sp>
      <p:sp>
        <p:nvSpPr>
          <p:cNvPr id="409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9BCB936-EDAB-4FC4-A0FC-E3400DD2CF5F}" type="slidenum">
              <a:rPr lang="pt-PT" sz="1400"/>
              <a:pPr/>
              <a:t>42</a:t>
            </a:fld>
            <a:endParaRPr lang="pt-PT" sz="1400"/>
          </a:p>
        </p:txBody>
      </p:sp>
      <p:sp>
        <p:nvSpPr>
          <p:cNvPr id="4100"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410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10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103" name="Text Box 5"/>
          <p:cNvSpPr txBox="1">
            <a:spLocks noChangeArrowheads="1"/>
          </p:cNvSpPr>
          <p:nvPr/>
        </p:nvSpPr>
        <p:spPr bwMode="auto">
          <a:xfrm>
            <a:off x="428625" y="1052513"/>
            <a:ext cx="8501063" cy="4800600"/>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r>
              <a:rPr lang="pt-PT" sz="1800" b="1" i="1">
                <a:solidFill>
                  <a:schemeClr val="tx2"/>
                </a:solidFill>
              </a:rPr>
              <a:t>A INFOTOC – Soluções Informáticas, SA (INFOTOC), com sede em Braga, tem, desde a sua fundação, cinco acionistas, sendo cada um titular de 20% do capital nominal. São grandes amigos desde os tempos da universidade, quando se conheceram como colegas no curso de engenharia informática, e todos foram empregados numa bem conhecida multinacional, posição que decidiram abandonar quando, em 1995, abraçaram o projeto promissor que dá pelo nome de INFOTOC. Desde 2010, a sociedade conta com 170 empregados, um capital nominal de 500.000€ e um volume de negócios anual superior a 20.000.000€.</a:t>
            </a:r>
          </a:p>
          <a:p>
            <a:pPr algn="just"/>
            <a:endParaRPr lang="pt-PT" sz="1800" b="1" i="1">
              <a:solidFill>
                <a:schemeClr val="tx2"/>
              </a:solidFill>
            </a:endParaRPr>
          </a:p>
          <a:p>
            <a:pPr algn="just"/>
            <a:r>
              <a:rPr lang="pt-PT" sz="1800" b="1" i="1">
                <a:solidFill>
                  <a:schemeClr val="tx2"/>
                </a:solidFill>
              </a:rPr>
              <a:t>A INFOTOC decidiu abrir um escritório em Lisboa, tendo para o efeito efetuado obras de beneficiação de um imóvel arrendado a uma outra empresa, que ascenderam a 25.000€. A  INFOTOC pagou à outra empresa uma caução de três meses de renda, no valor total bruto de 6.000€.</a:t>
            </a:r>
          </a:p>
          <a:p>
            <a:pPr algn="just"/>
            <a:endParaRPr lang="pt-PT" sz="1800" b="1" i="1">
              <a:solidFill>
                <a:schemeClr val="tx2"/>
              </a:solidFill>
            </a:endParaRPr>
          </a:p>
        </p:txBody>
      </p:sp>
    </p:spTree>
  </p:cSld>
  <p:clrMapOvr>
    <a:masterClrMapping/>
  </p:clrMapOv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0C214509-E82A-4DE4-B51C-B0FAFA76BCE1}" type="datetime1">
              <a:rPr lang="pt-PT" sz="1400"/>
              <a:pPr algn="l"/>
              <a:t>14-01-2013</a:t>
            </a:fld>
            <a:endParaRPr lang="pt-PT" sz="1400"/>
          </a:p>
        </p:txBody>
      </p:sp>
      <p:sp>
        <p:nvSpPr>
          <p:cNvPr id="512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743BFF49-E7CA-4B77-BC31-962B6563C990}" type="slidenum">
              <a:rPr lang="pt-PT" sz="1400"/>
              <a:pPr/>
              <a:t>43</a:t>
            </a:fld>
            <a:endParaRPr lang="pt-PT" sz="1400"/>
          </a:p>
        </p:txBody>
      </p:sp>
      <p:sp>
        <p:nvSpPr>
          <p:cNvPr id="5124"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512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12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127" name="Text Box 5"/>
          <p:cNvSpPr txBox="1">
            <a:spLocks noChangeArrowheads="1"/>
          </p:cNvSpPr>
          <p:nvPr/>
        </p:nvSpPr>
        <p:spPr bwMode="auto">
          <a:xfrm>
            <a:off x="428625" y="1052513"/>
            <a:ext cx="8501063" cy="5078412"/>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endParaRPr lang="pt-PT" sz="1800" b="1" i="1">
              <a:solidFill>
                <a:schemeClr val="tx2"/>
              </a:solidFill>
            </a:endParaRPr>
          </a:p>
          <a:p>
            <a:pPr algn="just"/>
            <a:r>
              <a:rPr lang="pt-PT" sz="1800" b="1" i="1">
                <a:solidFill>
                  <a:schemeClr val="tx2"/>
                </a:solidFill>
              </a:rPr>
              <a:t>QUESTÃO 3.:</a:t>
            </a:r>
          </a:p>
          <a:p>
            <a:pPr algn="just"/>
            <a:endParaRPr lang="pt-PT" sz="1800" b="1" i="1">
              <a:solidFill>
                <a:schemeClr val="tx2"/>
              </a:solidFill>
            </a:endParaRPr>
          </a:p>
          <a:p>
            <a:pPr algn="just"/>
            <a:r>
              <a:rPr lang="pt-PT" sz="1800" b="1" i="1">
                <a:solidFill>
                  <a:schemeClr val="tx2"/>
                </a:solidFill>
              </a:rPr>
              <a:t>Relativamente à caução paga pela INFOTOC à senhoria:</a:t>
            </a:r>
          </a:p>
          <a:p>
            <a:pPr algn="just"/>
            <a:endParaRPr lang="pt-PT" sz="1800" b="1" i="1">
              <a:solidFill>
                <a:schemeClr val="tx2"/>
              </a:solidFill>
            </a:endParaRPr>
          </a:p>
          <a:p>
            <a:pPr algn="just"/>
            <a:r>
              <a:rPr lang="pt-PT" sz="1800" b="1" i="1">
                <a:solidFill>
                  <a:schemeClr val="tx2"/>
                </a:solidFill>
              </a:rPr>
              <a:t>a) Está sujeita a retenção na fonte de IRC se e só se a senhoria for um fundo de investimento imobiliário.</a:t>
            </a:r>
          </a:p>
          <a:p>
            <a:pPr algn="just"/>
            <a:endParaRPr lang="pt-PT" sz="1800" b="1" i="1">
              <a:solidFill>
                <a:schemeClr val="tx2"/>
              </a:solidFill>
            </a:endParaRPr>
          </a:p>
          <a:p>
            <a:pPr algn="just"/>
            <a:r>
              <a:rPr lang="pt-PT" sz="1800" b="1" i="1">
                <a:solidFill>
                  <a:schemeClr val="tx2"/>
                </a:solidFill>
              </a:rPr>
              <a:t>b) Nunca está sujeita a retenção na fonte de IRC.</a:t>
            </a:r>
          </a:p>
          <a:p>
            <a:pPr algn="just"/>
            <a:endParaRPr lang="pt-PT" sz="1800" b="1" i="1">
              <a:solidFill>
                <a:schemeClr val="tx2"/>
              </a:solidFill>
            </a:endParaRPr>
          </a:p>
          <a:p>
            <a:pPr algn="just"/>
            <a:r>
              <a:rPr lang="pt-PT" sz="1800" b="1" i="1">
                <a:solidFill>
                  <a:schemeClr val="tx2"/>
                </a:solidFill>
              </a:rPr>
              <a:t>c) Não está sujeita a retenção na fonte de IRC caso a senhoria seja uma sociedade que tenha por objeto a gestão de imóveis próprios e não se encontre sujeita ao regime de transparência fiscal.</a:t>
            </a:r>
          </a:p>
          <a:p>
            <a:pPr algn="just"/>
            <a:endParaRPr lang="pt-PT" sz="1800" b="1" i="1">
              <a:solidFill>
                <a:schemeClr val="tx2"/>
              </a:solidFill>
            </a:endParaRPr>
          </a:p>
          <a:p>
            <a:pPr algn="just"/>
            <a:r>
              <a:rPr lang="pt-PT" sz="1800" b="1" i="1">
                <a:solidFill>
                  <a:schemeClr val="tx2"/>
                </a:solidFill>
              </a:rPr>
              <a:t>d) Nenhuma das anteriores.</a:t>
            </a:r>
          </a:p>
          <a:p>
            <a:pPr algn="just"/>
            <a:endParaRPr lang="pt-PT" sz="1800" b="1" i="1">
              <a:solidFill>
                <a:schemeClr val="tx2"/>
              </a:solidFill>
            </a:endParaRPr>
          </a:p>
        </p:txBody>
      </p:sp>
    </p:spTree>
  </p:cSld>
  <p:clrMapOvr>
    <a:masterClrMapping/>
  </p:clrMapOvr>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3BBB4CC3-70BC-4A8F-8A00-207F31CF1CA1}" type="datetime1">
              <a:rPr lang="pt-PT" sz="1400"/>
              <a:pPr algn="l"/>
              <a:t>14-01-2013</a:t>
            </a:fld>
            <a:endParaRPr lang="pt-PT" sz="1400"/>
          </a:p>
        </p:txBody>
      </p:sp>
      <p:sp>
        <p:nvSpPr>
          <p:cNvPr id="614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EB6D98EE-39EE-4A59-87A0-EC0D8431D198}" type="slidenum">
              <a:rPr lang="pt-PT" sz="1400"/>
              <a:pPr/>
              <a:t>44</a:t>
            </a:fld>
            <a:endParaRPr lang="pt-PT" sz="1400"/>
          </a:p>
        </p:txBody>
      </p:sp>
      <p:sp>
        <p:nvSpPr>
          <p:cNvPr id="614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614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15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7175" name="Text Box 5"/>
          <p:cNvSpPr txBox="1">
            <a:spLocks noChangeArrowheads="1"/>
          </p:cNvSpPr>
          <p:nvPr/>
        </p:nvSpPr>
        <p:spPr bwMode="auto">
          <a:xfrm>
            <a:off x="428625" y="1357313"/>
            <a:ext cx="8501063" cy="5078313"/>
          </a:xfrm>
          <a:prstGeom prst="rect">
            <a:avLst/>
          </a:prstGeom>
          <a:noFill/>
          <a:ln w="9525">
            <a:noFill/>
            <a:miter lim="800000"/>
            <a:headEnd/>
            <a:tailEnd/>
          </a:ln>
        </p:spPr>
        <p:txBody>
          <a:bodyPr>
            <a:spAutoFit/>
          </a:bodyPr>
          <a:lstStyle/>
          <a:p>
            <a:pPr algn="ctr">
              <a:defRPr/>
            </a:pPr>
            <a:r>
              <a:rPr lang="pt-PT" sz="1800" b="1" dirty="0"/>
              <a:t>Artigo 8.º  - </a:t>
            </a:r>
            <a:r>
              <a:rPr lang="pt-PT" sz="1800" dirty="0"/>
              <a:t>Rendimentos da categoria F </a:t>
            </a:r>
          </a:p>
          <a:p>
            <a:pPr algn="just">
              <a:defRPr/>
            </a:pPr>
            <a:r>
              <a:rPr lang="pt-PT" sz="1800" dirty="0"/>
              <a:t>1 - Consideram-se rendimentos prediais as rendas dos prédios rústicos, urbanos e mistos pagas ou colocadas à disposição dos respectivos titulares. </a:t>
            </a:r>
          </a:p>
          <a:p>
            <a:pPr algn="just">
              <a:defRPr/>
            </a:pPr>
            <a:r>
              <a:rPr lang="pt-PT" sz="1800" dirty="0"/>
              <a:t>2 - São havidas como rendas: ……….</a:t>
            </a:r>
          </a:p>
          <a:p>
            <a:pPr algn="just">
              <a:defRPr/>
            </a:pPr>
            <a:endParaRPr lang="pt-PT" sz="1800" dirty="0"/>
          </a:p>
          <a:p>
            <a:pPr algn="ctr">
              <a:defRPr/>
            </a:pPr>
            <a:r>
              <a:rPr lang="pt-PT" sz="1800" b="1" dirty="0"/>
              <a:t>Artigo 101 .º - </a:t>
            </a:r>
            <a:r>
              <a:rPr lang="pt-PT" sz="1800" dirty="0"/>
              <a:t>Retenção sobre rendimentos de outras categorias</a:t>
            </a:r>
          </a:p>
          <a:p>
            <a:pPr algn="just">
              <a:defRPr/>
            </a:pPr>
            <a:r>
              <a:rPr lang="pt-PT" sz="1800" dirty="0"/>
              <a:t>1 - As entidades que disponham ou devam dispor de contabilidade organizada são obrigadas a reter o imposto, mediante a aplicação, aos rendimentos ilíquidos de que sejam devedoras e sem prejuízo do disposto nos números seguintes, das Seguintes taxas: </a:t>
            </a:r>
          </a:p>
          <a:p>
            <a:pPr marL="342900" indent="-342900" algn="just">
              <a:buFontTx/>
              <a:buAutoNum type="alphaLcParenR"/>
              <a:defRPr/>
            </a:pPr>
            <a:r>
              <a:rPr lang="pt-PT" sz="1800" dirty="0"/>
              <a:t>16,5 %, tratando-se de rendimentos da categoria B referidos na alínea c) do n.º 1 do artigo 3.º, de rendimentos das categorias E e F ou de incrementos patrimoniais previstos nas alíneas b) e c) do n.º 1 do artigo 9.º;</a:t>
            </a:r>
          </a:p>
          <a:p>
            <a:pPr marL="342900" indent="-342900" algn="just">
              <a:buFontTx/>
              <a:buAutoNum type="alphaLcParenR"/>
              <a:defRPr/>
            </a:pPr>
            <a:endParaRPr lang="pt-PT" sz="1800" dirty="0"/>
          </a:p>
          <a:p>
            <a:pPr algn="ctr">
              <a:defRPr/>
            </a:pPr>
            <a:r>
              <a:rPr lang="pt-PT" sz="1800" dirty="0"/>
              <a:t>Artigo 94.º  - </a:t>
            </a:r>
            <a:r>
              <a:rPr lang="pt-PT" sz="1800" b="1" dirty="0"/>
              <a:t>Retenção na fonte</a:t>
            </a:r>
            <a:endParaRPr lang="pt-PT" sz="1800" dirty="0"/>
          </a:p>
          <a:p>
            <a:pPr marL="342900" indent="-342900" algn="just">
              <a:defRPr/>
            </a:pPr>
            <a:r>
              <a:rPr lang="pt-PT" sz="1800" dirty="0"/>
              <a:t>4 - As retenções na fonte de IRC são efectuadas às taxas previstas para efeitos de retenções na fonte de IRS, relativas a residentes em território </a:t>
            </a:r>
            <a:r>
              <a:rPr lang="pt-PT" sz="1800" dirty="0" smtClean="0"/>
              <a:t>português…</a:t>
            </a:r>
            <a:endParaRPr lang="pt-PT" sz="1800" i="1" dirty="0" smtClean="0"/>
          </a:p>
          <a:p>
            <a:pPr marL="342900" indent="-342900" algn="just">
              <a:defRPr/>
            </a:pPr>
            <a:endParaRPr lang="pt-PT" sz="1800" dirty="0"/>
          </a:p>
          <a:p>
            <a:pPr algn="just">
              <a:defRPr/>
            </a:pPr>
            <a:endParaRPr lang="pt-PT" sz="1800" dirty="0"/>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B30B0913-AE2B-4B86-A7A4-B3BE640E55C3}" type="slidenum">
              <a:rPr lang="pt-PT" sz="1400"/>
              <a:pPr/>
              <a:t>45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Retenções na fonte</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Art.º 8.º </a:t>
            </a:r>
            <a:r>
              <a:rPr lang="pt-PT" sz="1800" b="1" dirty="0" smtClean="0">
                <a:solidFill>
                  <a:srgbClr val="0066FF"/>
                </a:solidFill>
                <a:effectLst>
                  <a:outerShdw blurRad="38100" dist="38100" dir="2700000" algn="tl">
                    <a:srgbClr val="C0C0C0"/>
                  </a:outerShdw>
                </a:effectLst>
                <a:latin typeface="Lucida Sans Unicode" pitchFamily="34" charset="0"/>
              </a:rPr>
              <a:t>à contrário </a:t>
            </a:r>
            <a:r>
              <a:rPr lang="pt-PT" sz="1800" b="1" dirty="0">
                <a:solidFill>
                  <a:srgbClr val="0066FF"/>
                </a:solidFill>
                <a:effectLst>
                  <a:outerShdw blurRad="38100" dist="38100" dir="2700000" algn="tl">
                    <a:srgbClr val="C0C0C0"/>
                  </a:outerShdw>
                </a:effectLst>
                <a:latin typeface="Lucida Sans Unicode" pitchFamily="34" charset="0"/>
              </a:rPr>
              <a:t>e art.º 101.º  n.º 1 a) do CIRS e art.º 94.º n.º 4 do </a:t>
            </a:r>
            <a:r>
              <a:rPr lang="pt-PT" sz="1800" b="1" dirty="0" smtClean="0">
                <a:solidFill>
                  <a:srgbClr val="0066FF"/>
                </a:solidFill>
                <a:effectLst>
                  <a:outerShdw blurRad="38100" dist="38100" dir="2700000" algn="tl">
                    <a:srgbClr val="C0C0C0"/>
                  </a:outerShdw>
                </a:effectLst>
                <a:latin typeface="Lucida Sans Unicode" pitchFamily="34" charset="0"/>
              </a:rPr>
              <a:t>CIRC </a:t>
            </a:r>
            <a:r>
              <a:rPr lang="pt-PT" sz="1800" b="1" dirty="0" smtClean="0">
                <a:solidFill>
                  <a:srgbClr val="FF0000"/>
                </a:solidFill>
                <a:effectLst>
                  <a:outerShdw blurRad="38100" dist="38100" dir="2700000" algn="tl">
                    <a:srgbClr val="C0C0C0"/>
                  </a:outerShdw>
                </a:effectLst>
                <a:latin typeface="Lucida Sans Unicode" pitchFamily="34" charset="0"/>
              </a:rPr>
              <a:t>(alterado em 30/10/2012)</a:t>
            </a: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2011</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7098FCF6-9EAF-41EC-8DC3-29AD556312FF}" type="datetime1">
              <a:rPr lang="pt-PT" sz="1400"/>
              <a:pPr algn="l"/>
              <a:t>14-01-2013</a:t>
            </a:fld>
            <a:endParaRPr lang="pt-PT" sz="1400"/>
          </a:p>
        </p:txBody>
      </p:sp>
      <p:sp>
        <p:nvSpPr>
          <p:cNvPr id="819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1EFE329-DE92-4EB1-983C-024D7D00F1C6}" type="slidenum">
              <a:rPr lang="pt-PT" sz="1400"/>
              <a:pPr/>
              <a:t>46</a:t>
            </a:fld>
            <a:endParaRPr lang="pt-PT" sz="1400"/>
          </a:p>
        </p:txBody>
      </p:sp>
      <p:sp>
        <p:nvSpPr>
          <p:cNvPr id="8196"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819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819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8199" name="Text Box 5"/>
          <p:cNvSpPr txBox="1">
            <a:spLocks noChangeArrowheads="1"/>
          </p:cNvSpPr>
          <p:nvPr/>
        </p:nvSpPr>
        <p:spPr bwMode="auto">
          <a:xfrm>
            <a:off x="428625" y="1052513"/>
            <a:ext cx="8501063" cy="5354637"/>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r>
              <a:rPr lang="pt-PT" sz="1800" b="1" i="1">
                <a:solidFill>
                  <a:schemeClr val="tx2"/>
                </a:solidFill>
              </a:rPr>
              <a:t>Enquanto os profissionais liberais solicitam habitualmente serviços pontuais à INFOTOC, as empresas optam geralmente por celebrar contratos de manutenção para garantir a assistência ao sistema de informação.</a:t>
            </a:r>
          </a:p>
          <a:p>
            <a:pPr algn="just"/>
            <a:r>
              <a:rPr lang="pt-PT" sz="1800" b="1" i="1">
                <a:solidFill>
                  <a:schemeClr val="tx2"/>
                </a:solidFill>
              </a:rPr>
              <a:t>O Dr. Santos Serra é o único sócio da sua sociedade unipessoal através da qual exerce profissão incluída na lista anexa ao CIRS: médico (especialidade oftalmologia).</a:t>
            </a:r>
          </a:p>
          <a:p>
            <a:pPr algn="just"/>
            <a:endParaRPr lang="pt-PT" sz="1800" b="1" i="1">
              <a:solidFill>
                <a:schemeClr val="tx2"/>
              </a:solidFill>
            </a:endParaRPr>
          </a:p>
          <a:p>
            <a:pPr algn="just"/>
            <a:r>
              <a:rPr lang="pt-PT" sz="1800" b="1" i="1">
                <a:solidFill>
                  <a:schemeClr val="tx2"/>
                </a:solidFill>
              </a:rPr>
              <a:t>QUESTÃO 5.:</a:t>
            </a:r>
          </a:p>
          <a:p>
            <a:pPr algn="just"/>
            <a:r>
              <a:rPr lang="pt-PT" sz="1800" b="1" i="1">
                <a:solidFill>
                  <a:schemeClr val="tx2"/>
                </a:solidFill>
              </a:rPr>
              <a:t>Em sede de IRC, a sociedade unipessoal do Dr. Santos Serra:</a:t>
            </a:r>
          </a:p>
          <a:p>
            <a:pPr algn="just"/>
            <a:endParaRPr lang="pt-PT" sz="1800" b="1" i="1">
              <a:solidFill>
                <a:schemeClr val="tx2"/>
              </a:solidFill>
            </a:endParaRPr>
          </a:p>
          <a:p>
            <a:pPr algn="just"/>
            <a:r>
              <a:rPr lang="pt-PT" sz="1800" b="1" i="1">
                <a:solidFill>
                  <a:schemeClr val="tx2"/>
                </a:solidFill>
              </a:rPr>
              <a:t>a) Enquadra-se no regime normal.</a:t>
            </a:r>
          </a:p>
          <a:p>
            <a:pPr algn="just"/>
            <a:endParaRPr lang="pt-PT" sz="1800" b="1" i="1">
              <a:solidFill>
                <a:schemeClr val="tx2"/>
              </a:solidFill>
            </a:endParaRPr>
          </a:p>
          <a:p>
            <a:pPr algn="just"/>
            <a:r>
              <a:rPr lang="pt-PT" sz="1800" b="1" i="1">
                <a:solidFill>
                  <a:schemeClr val="tx2"/>
                </a:solidFill>
              </a:rPr>
              <a:t>b) Pode ser enquadrada no regime de transparência fiscal.</a:t>
            </a:r>
          </a:p>
          <a:p>
            <a:pPr algn="just"/>
            <a:endParaRPr lang="pt-PT" sz="1800" b="1" i="1">
              <a:solidFill>
                <a:schemeClr val="tx2"/>
              </a:solidFill>
            </a:endParaRPr>
          </a:p>
          <a:p>
            <a:pPr algn="just"/>
            <a:r>
              <a:rPr lang="pt-PT" sz="1800" b="1" i="1">
                <a:solidFill>
                  <a:schemeClr val="tx2"/>
                </a:solidFill>
              </a:rPr>
              <a:t>c) É obrigatoriamente enquadrada no regime de transparência fiscal.</a:t>
            </a:r>
          </a:p>
          <a:p>
            <a:pPr algn="just"/>
            <a:endParaRPr lang="pt-PT" sz="1800" b="1" i="1">
              <a:solidFill>
                <a:schemeClr val="tx2"/>
              </a:solidFill>
            </a:endParaRPr>
          </a:p>
          <a:p>
            <a:pPr algn="just"/>
            <a:r>
              <a:rPr lang="pt-PT" sz="1800" b="1" i="1">
                <a:solidFill>
                  <a:schemeClr val="tx2"/>
                </a:solidFill>
              </a:rPr>
              <a:t>d) Nenhuma das anteriores. </a:t>
            </a: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F4665CBC-B8A4-4696-B809-960E638D2650}" type="datetime1">
              <a:rPr lang="pt-PT" sz="1400"/>
              <a:pPr algn="l"/>
              <a:t>14-01-2013</a:t>
            </a:fld>
            <a:endParaRPr lang="pt-PT" sz="1400"/>
          </a:p>
        </p:txBody>
      </p:sp>
      <p:sp>
        <p:nvSpPr>
          <p:cNvPr id="921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B8BD24A-0C8B-4735-8E5B-3E7551D60DD9}" type="slidenum">
              <a:rPr lang="pt-PT" sz="1400"/>
              <a:pPr/>
              <a:t>47</a:t>
            </a:fld>
            <a:endParaRPr lang="pt-PT" sz="1400"/>
          </a:p>
        </p:txBody>
      </p:sp>
      <p:sp>
        <p:nvSpPr>
          <p:cNvPr id="922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922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922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9223" name="Text Box 5"/>
          <p:cNvSpPr txBox="1">
            <a:spLocks noChangeArrowheads="1"/>
          </p:cNvSpPr>
          <p:nvPr/>
        </p:nvSpPr>
        <p:spPr bwMode="auto">
          <a:xfrm>
            <a:off x="428625" y="1357313"/>
            <a:ext cx="8501063" cy="4800600"/>
          </a:xfrm>
          <a:prstGeom prst="rect">
            <a:avLst/>
          </a:prstGeom>
          <a:noFill/>
          <a:ln w="9525">
            <a:noFill/>
            <a:miter lim="800000"/>
            <a:headEnd/>
            <a:tailEnd/>
          </a:ln>
        </p:spPr>
        <p:txBody>
          <a:bodyPr>
            <a:spAutoFit/>
          </a:bodyPr>
          <a:lstStyle/>
          <a:p>
            <a:pPr algn="ctr"/>
            <a:r>
              <a:rPr lang="pt-PT" sz="1800"/>
              <a:t>Artigo 6.º - </a:t>
            </a:r>
            <a:r>
              <a:rPr lang="pt-PT" sz="1800" b="1"/>
              <a:t>Transparência fiscal</a:t>
            </a:r>
            <a:endParaRPr lang="pt-PT" sz="1800"/>
          </a:p>
          <a:p>
            <a:pPr algn="ctr"/>
            <a:r>
              <a:rPr lang="pt-PT" sz="1800" b="1"/>
              <a:t> </a:t>
            </a:r>
            <a:endParaRPr lang="pt-PT" sz="1800"/>
          </a:p>
          <a:p>
            <a:pPr algn="just"/>
            <a:r>
              <a:rPr lang="pt-PT" sz="1800"/>
              <a:t>1 — É imputada aos sócios, integrando-se, nos termos da legislação que for aplicável, no seu rendimento tributável para efeitos de IRS ou IRC, consoante o caso, a matéria colectável, determinada nos termos deste Código, das sociedades a seguir indicadas, com sede ou direcção efectiva em território português, ainda que não tenha havido distribuição de lucros: </a:t>
            </a:r>
          </a:p>
          <a:p>
            <a:pPr algn="just"/>
            <a:r>
              <a:rPr lang="pt-PT" sz="1800"/>
              <a:t> </a:t>
            </a:r>
          </a:p>
          <a:p>
            <a:pPr algn="just"/>
            <a:r>
              <a:rPr lang="pt-PT" sz="1800" i="1"/>
              <a:t>b</a:t>
            </a:r>
            <a:r>
              <a:rPr lang="pt-PT" sz="1800"/>
              <a:t>) Sociedades de profissionais; </a:t>
            </a:r>
          </a:p>
          <a:p>
            <a:pPr algn="just"/>
            <a:endParaRPr lang="pt-PT" sz="1800"/>
          </a:p>
          <a:p>
            <a:pPr algn="just"/>
            <a:r>
              <a:rPr lang="pt-PT" sz="1800"/>
              <a:t>4 — Para efeitos do disposto no n.º 1, considera-se: </a:t>
            </a:r>
          </a:p>
          <a:p>
            <a:pPr algn="just"/>
            <a:r>
              <a:rPr lang="pt-PT" sz="1800"/>
              <a:t> </a:t>
            </a:r>
          </a:p>
          <a:p>
            <a:pPr algn="just"/>
            <a:r>
              <a:rPr lang="pt-PT" sz="1800" i="1"/>
              <a:t>a</a:t>
            </a:r>
            <a:r>
              <a:rPr lang="pt-PT" sz="1800"/>
              <a:t>) Sociedade de profissionais — a sociedade constituída para o exercício de uma actividade profissional especificamente prevista na lista de actividades a que alude o artigo 151.º do Código do IRS, na qual todos os sócios pessoas singulares sejam profissionais dessa actividade; </a:t>
            </a:r>
          </a:p>
          <a:p>
            <a:pPr algn="just"/>
            <a:endParaRPr lang="pt-PT" sz="1800"/>
          </a:p>
        </p:txBody>
      </p:sp>
    </p:spTree>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D7929199-6139-4AFC-BA02-4AE6D2937CED}" type="slidenum">
              <a:rPr lang="pt-PT" sz="1400"/>
              <a:pPr/>
              <a:t>48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Sociedades de transparência fiscal</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6.º  n.º 1 b e n.º 4 a) do CIRC</a:t>
            </a:r>
          </a:p>
          <a:p>
            <a:pPr marL="365125" indent="-255588" algn="just">
              <a:lnSpc>
                <a:spcPct val="130000"/>
              </a:lnSpc>
              <a:spcAft>
                <a:spcPct val="20000"/>
              </a:spcAft>
              <a:buClr>
                <a:schemeClr val="accent1"/>
              </a:buClr>
              <a:buSzPct val="68000"/>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2011</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1D1620D-30C8-40C3-888D-E1C9339029EE}" type="datetime1">
              <a:rPr lang="pt-PT" sz="1400"/>
              <a:pPr algn="l"/>
              <a:t>14-01-2013</a:t>
            </a:fld>
            <a:endParaRPr lang="pt-PT" sz="1400"/>
          </a:p>
        </p:txBody>
      </p:sp>
      <p:sp>
        <p:nvSpPr>
          <p:cNvPr id="2355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DFF127E0-2FBA-4905-AA99-40A41C097B19}" type="slidenum">
              <a:rPr lang="pt-PT" sz="1400"/>
              <a:pPr/>
              <a:t>49</a:t>
            </a:fld>
            <a:endParaRPr lang="pt-PT" sz="1400"/>
          </a:p>
        </p:txBody>
      </p:sp>
      <p:sp>
        <p:nvSpPr>
          <p:cNvPr id="23556"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2355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355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3559" name="Text Box 5"/>
          <p:cNvSpPr txBox="1">
            <a:spLocks noChangeArrowheads="1"/>
          </p:cNvSpPr>
          <p:nvPr/>
        </p:nvSpPr>
        <p:spPr bwMode="auto">
          <a:xfrm>
            <a:off x="428625" y="1052513"/>
            <a:ext cx="8501063" cy="5632450"/>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r>
              <a:rPr lang="pt-PT" sz="1800" b="1" i="1">
                <a:solidFill>
                  <a:schemeClr val="tx2"/>
                </a:solidFill>
              </a:rPr>
              <a:t>Os sócios desta associada da INFOTOC decidiram em assembleia geral proceder à cobertura dos prejuízos verificados em 2010, através de entregas em numerário.</a:t>
            </a:r>
          </a:p>
          <a:p>
            <a:pPr algn="just"/>
            <a:endParaRPr lang="pt-PT" sz="1800" b="1" i="1">
              <a:solidFill>
                <a:schemeClr val="tx2"/>
              </a:solidFill>
            </a:endParaRPr>
          </a:p>
          <a:p>
            <a:pPr algn="just"/>
            <a:r>
              <a:rPr lang="pt-PT" sz="1800" b="1" i="1">
                <a:solidFill>
                  <a:schemeClr val="tx2"/>
                </a:solidFill>
              </a:rPr>
              <a:t>QUESTÃO 25.:</a:t>
            </a:r>
          </a:p>
          <a:p>
            <a:pPr algn="just"/>
            <a:r>
              <a:rPr lang="pt-PT" sz="1800" b="1" i="1">
                <a:solidFill>
                  <a:schemeClr val="tx2"/>
                </a:solidFill>
              </a:rPr>
              <a:t>Esta cobertura de prejuízos efetuada pelos sócios constitui para aquela associada:</a:t>
            </a:r>
          </a:p>
          <a:p>
            <a:pPr algn="just"/>
            <a:endParaRPr lang="pt-PT" sz="1800" b="1" i="1">
              <a:solidFill>
                <a:schemeClr val="tx2"/>
              </a:solidFill>
            </a:endParaRPr>
          </a:p>
          <a:p>
            <a:pPr algn="just"/>
            <a:r>
              <a:rPr lang="pt-PT" sz="1800" b="1" i="1">
                <a:solidFill>
                  <a:schemeClr val="tx2"/>
                </a:solidFill>
              </a:rPr>
              <a:t>a) Uma variação patrimonial positiva não tributada.</a:t>
            </a:r>
          </a:p>
          <a:p>
            <a:pPr algn="just"/>
            <a:endParaRPr lang="pt-PT" sz="1800" b="1" i="1">
              <a:solidFill>
                <a:schemeClr val="tx2"/>
              </a:solidFill>
            </a:endParaRPr>
          </a:p>
          <a:p>
            <a:pPr algn="just"/>
            <a:r>
              <a:rPr lang="pt-PT" sz="1800" b="1" i="1">
                <a:solidFill>
                  <a:schemeClr val="tx2"/>
                </a:solidFill>
              </a:rPr>
              <a:t>b) Uma variação patrimonial positiva não tributada e sem efeito no reporte de prejuízos.</a:t>
            </a:r>
          </a:p>
          <a:p>
            <a:pPr algn="just"/>
            <a:endParaRPr lang="pt-PT" sz="1800" b="1" i="1">
              <a:solidFill>
                <a:schemeClr val="tx2"/>
              </a:solidFill>
            </a:endParaRPr>
          </a:p>
          <a:p>
            <a:pPr algn="just"/>
            <a:r>
              <a:rPr lang="pt-PT" sz="1800" b="1" i="1">
                <a:solidFill>
                  <a:schemeClr val="tx2"/>
                </a:solidFill>
              </a:rPr>
              <a:t>c) Uma variação patrimonial positiva apenas com efeitos no reporte de prejuízos se respeitar a prejuízos dos últimos seis anos.</a:t>
            </a:r>
          </a:p>
          <a:p>
            <a:pPr algn="just"/>
            <a:endParaRPr lang="pt-PT" sz="1800" b="1" i="1">
              <a:solidFill>
                <a:schemeClr val="tx2"/>
              </a:solidFill>
            </a:endParaRPr>
          </a:p>
          <a:p>
            <a:pPr algn="just"/>
            <a:r>
              <a:rPr lang="pt-PT" sz="1800" b="1" i="1">
                <a:solidFill>
                  <a:schemeClr val="tx2"/>
                </a:solidFill>
              </a:rPr>
              <a:t>d) Uma variação patrimonial positiva relevante em relação ao ano a que respeitam os prejuízos cobertos pelos sócios.</a:t>
            </a:r>
          </a:p>
        </p:txBody>
      </p:sp>
    </p:spTree>
  </p:cSld>
  <p:clrMapOvr>
    <a:masterClrMapping/>
  </p:clrMapOvr>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AC43A200-B847-44F1-BA04-C349C329CA78}" type="datetime1">
              <a:rPr lang="pt-PT" sz="1400"/>
              <a:pPr algn="l"/>
              <a:t>14-01-2013</a:t>
            </a:fld>
            <a:endParaRPr lang="pt-PT" sz="1400"/>
          </a:p>
        </p:txBody>
      </p:sp>
      <p:sp>
        <p:nvSpPr>
          <p:cNvPr id="2457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9B92D4CE-C81D-496B-B9C8-198A35FED3CA}" type="slidenum">
              <a:rPr lang="pt-PT" sz="1400"/>
              <a:pPr/>
              <a:t>50</a:t>
            </a:fld>
            <a:endParaRPr lang="pt-PT" sz="1400"/>
          </a:p>
        </p:txBody>
      </p:sp>
      <p:sp>
        <p:nvSpPr>
          <p:cNvPr id="2458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2458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458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4583" name="Text Box 5"/>
          <p:cNvSpPr txBox="1">
            <a:spLocks noChangeArrowheads="1"/>
          </p:cNvSpPr>
          <p:nvPr/>
        </p:nvSpPr>
        <p:spPr bwMode="auto">
          <a:xfrm>
            <a:off x="428625" y="1357313"/>
            <a:ext cx="8501063" cy="3694112"/>
          </a:xfrm>
          <a:prstGeom prst="rect">
            <a:avLst/>
          </a:prstGeom>
          <a:noFill/>
          <a:ln w="9525">
            <a:noFill/>
            <a:miter lim="800000"/>
            <a:headEnd/>
            <a:tailEnd/>
          </a:ln>
        </p:spPr>
        <p:txBody>
          <a:bodyPr>
            <a:spAutoFit/>
          </a:bodyPr>
          <a:lstStyle/>
          <a:p>
            <a:pPr algn="ctr"/>
            <a:r>
              <a:rPr lang="pt-PT" sz="1800"/>
              <a:t>Artigo 21.º - </a:t>
            </a:r>
            <a:r>
              <a:rPr lang="pt-PT" sz="1800" b="1"/>
              <a:t>Variações patrimoniais positivas</a:t>
            </a:r>
            <a:endParaRPr lang="pt-PT" sz="1800"/>
          </a:p>
          <a:p>
            <a:pPr algn="just"/>
            <a:r>
              <a:rPr lang="pt-PT" sz="1800" b="1"/>
              <a:t> </a:t>
            </a:r>
            <a:endParaRPr lang="pt-PT" sz="1800"/>
          </a:p>
          <a:p>
            <a:pPr algn="just"/>
            <a:r>
              <a:rPr lang="pt-PT" sz="1800"/>
              <a:t>1 — Concorrem ainda para a formação do lucro tributável as variações patrimoniais positivas não reflectidas no resultado líquido do período de tributação, excepto: </a:t>
            </a:r>
          </a:p>
          <a:p>
            <a:pPr algn="just"/>
            <a:r>
              <a:rPr lang="pt-PT" sz="1800"/>
              <a:t> </a:t>
            </a:r>
          </a:p>
          <a:p>
            <a:pPr algn="just"/>
            <a:r>
              <a:rPr lang="pt-PT" sz="1800" i="1"/>
              <a:t>a</a:t>
            </a:r>
            <a:r>
              <a:rPr lang="pt-PT" sz="1800"/>
              <a:t>) As entradas de capital, incluindo os prémios de emissão de acções, as coberturas de prejuízos, a qualquer título, feitas pelos titulares do capital, bem como outras variações patrimoniais positivas que decorram de operações sobre instrumentos de capital próprio da entidade emitente, incluindo as que resultem da atribuição de instrumentos financeiros derivados que devam ser reconhecidos como instrumentos de capital próprio; </a:t>
            </a:r>
          </a:p>
          <a:p>
            <a:pPr algn="just"/>
            <a:endParaRPr lang="pt-PT" sz="1800"/>
          </a:p>
        </p:txBody>
      </p:sp>
    </p:spTree>
  </p:cSld>
  <p:clrMapOvr>
    <a:masterClrMapping/>
  </p:clrMapOvr>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05141202-DE4D-4C5B-8D5B-0E2A11CE7CB9}" type="slidenum">
              <a:rPr lang="pt-PT" sz="1400"/>
              <a:pPr/>
              <a:t>51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Variação patrimonial positiva</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21.º  n.º 1 a) do CIRC</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2011</a:t>
            </a:r>
          </a:p>
          <a:p>
            <a:pPr algn="ctr">
              <a:defRPr/>
            </a:pPr>
            <a:r>
              <a:rPr kumimoji="1" lang="pt-PT" sz="2800" dirty="0">
                <a:effectLst>
                  <a:outerShdw blurRad="38100" dist="38100" dir="2700000" algn="tl">
                    <a:srgbClr val="FFFFFF"/>
                  </a:outerShdw>
                </a:effectLst>
                <a:latin typeface="Tahoma" charset="0"/>
              </a:rPr>
              <a:t>Grupo </a:t>
            </a:r>
            <a:r>
              <a:rPr kumimoji="1" lang="pt-PT" sz="2800" dirty="0" smtClean="0">
                <a:effectLst>
                  <a:outerShdw blurRad="38100" dist="38100" dir="2700000" algn="tl">
                    <a:srgbClr val="FFFFFF"/>
                  </a:outerShdw>
                </a:effectLst>
                <a:latin typeface="Tahoma" charset="0"/>
              </a:rPr>
              <a:t>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990BE95-DF3E-4011-9875-BCFFA1A38250}" type="datetime1">
              <a:rPr lang="pt-PT" sz="1400"/>
              <a:pPr algn="l"/>
              <a:t>14-01-2013</a:t>
            </a:fld>
            <a:endParaRPr lang="pt-PT" sz="1400"/>
          </a:p>
        </p:txBody>
      </p:sp>
      <p:sp>
        <p:nvSpPr>
          <p:cNvPr id="3891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E30140D6-BAEB-426D-9C88-DE2D52F66A76}" type="slidenum">
              <a:rPr lang="pt-PT" sz="1400"/>
              <a:pPr/>
              <a:t>52</a:t>
            </a:fld>
            <a:endParaRPr lang="pt-PT" sz="1400"/>
          </a:p>
        </p:txBody>
      </p:sp>
      <p:sp>
        <p:nvSpPr>
          <p:cNvPr id="38916"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3891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891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38919" name="Text Box 5"/>
          <p:cNvSpPr txBox="1">
            <a:spLocks noChangeArrowheads="1"/>
          </p:cNvSpPr>
          <p:nvPr/>
        </p:nvSpPr>
        <p:spPr bwMode="auto">
          <a:xfrm>
            <a:off x="1474788" y="1484313"/>
            <a:ext cx="8501062" cy="646112"/>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p:txBody>
      </p:sp>
      <p:sp>
        <p:nvSpPr>
          <p:cNvPr id="38920" name="CaixaDeTexto 10"/>
          <p:cNvSpPr txBox="1">
            <a:spLocks noChangeArrowheads="1"/>
          </p:cNvSpPr>
          <p:nvPr/>
        </p:nvSpPr>
        <p:spPr bwMode="auto">
          <a:xfrm>
            <a:off x="395288" y="2133600"/>
            <a:ext cx="7705725" cy="469900"/>
          </a:xfrm>
          <a:prstGeom prst="rect">
            <a:avLst/>
          </a:prstGeom>
          <a:noFill/>
          <a:ln w="9525">
            <a:noFill/>
            <a:miter lim="800000"/>
            <a:headEnd/>
            <a:tailEnd/>
          </a:ln>
        </p:spPr>
        <p:txBody>
          <a:bodyPr>
            <a:spAutoFit/>
          </a:bodyPr>
          <a:lstStyle/>
          <a:p>
            <a:endParaRPr lang="pt-PT"/>
          </a:p>
        </p:txBody>
      </p:sp>
      <p:sp>
        <p:nvSpPr>
          <p:cNvPr id="38921" name="CaixaDeTexto 11"/>
          <p:cNvSpPr txBox="1">
            <a:spLocks noChangeArrowheads="1"/>
          </p:cNvSpPr>
          <p:nvPr/>
        </p:nvSpPr>
        <p:spPr bwMode="auto">
          <a:xfrm>
            <a:off x="755650" y="2349500"/>
            <a:ext cx="7921625" cy="1938338"/>
          </a:xfrm>
          <a:prstGeom prst="rect">
            <a:avLst/>
          </a:prstGeom>
          <a:noFill/>
          <a:ln w="9525">
            <a:noFill/>
            <a:miter lim="800000"/>
            <a:headEnd/>
            <a:tailEnd/>
          </a:ln>
        </p:spPr>
        <p:txBody>
          <a:bodyPr>
            <a:spAutoFit/>
          </a:bodyPr>
          <a:lstStyle/>
          <a:p>
            <a:endParaRPr lang="pt-PT"/>
          </a:p>
          <a:p>
            <a:endParaRPr lang="pt-PT"/>
          </a:p>
          <a:p>
            <a:endParaRPr lang="pt-PT"/>
          </a:p>
          <a:p>
            <a:endParaRPr lang="pt-PT"/>
          </a:p>
          <a:p>
            <a:endParaRPr lang="pt-PT"/>
          </a:p>
        </p:txBody>
      </p:sp>
      <p:pic>
        <p:nvPicPr>
          <p:cNvPr id="38922" name="Picture 2"/>
          <p:cNvPicPr>
            <a:picLocks noChangeAspect="1" noChangeArrowheads="1"/>
          </p:cNvPicPr>
          <p:nvPr/>
        </p:nvPicPr>
        <p:blipFill>
          <a:blip r:embed="rId3" cstate="print"/>
          <a:srcRect/>
          <a:stretch>
            <a:fillRect/>
          </a:stretch>
        </p:blipFill>
        <p:spPr bwMode="auto">
          <a:xfrm>
            <a:off x="250825" y="1862138"/>
            <a:ext cx="8713788" cy="41592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8B6425E3-ACF9-4EDD-9F87-E40F20D72912}" type="datetime1">
              <a:rPr lang="pt-PT" sz="1400"/>
              <a:pPr algn="l"/>
              <a:t>14-01-2013</a:t>
            </a:fld>
            <a:endParaRPr lang="pt-PT" sz="1400"/>
          </a:p>
        </p:txBody>
      </p:sp>
      <p:sp>
        <p:nvSpPr>
          <p:cNvPr id="3993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6BE80D9-1CF0-434D-A9B2-8EE9AD6148B4}" type="slidenum">
              <a:rPr lang="pt-PT" sz="1400"/>
              <a:pPr/>
              <a:t>53</a:t>
            </a:fld>
            <a:endParaRPr lang="pt-PT" sz="1400"/>
          </a:p>
        </p:txBody>
      </p:sp>
      <p:sp>
        <p:nvSpPr>
          <p:cNvPr id="3994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3994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994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39943" name="Text Box 5"/>
          <p:cNvSpPr txBox="1">
            <a:spLocks noChangeArrowheads="1"/>
          </p:cNvSpPr>
          <p:nvPr/>
        </p:nvSpPr>
        <p:spPr bwMode="auto">
          <a:xfrm>
            <a:off x="428625" y="1357313"/>
            <a:ext cx="8501063" cy="2862262"/>
          </a:xfrm>
          <a:prstGeom prst="rect">
            <a:avLst/>
          </a:prstGeom>
          <a:noFill/>
          <a:ln w="9525">
            <a:noFill/>
            <a:miter lim="800000"/>
            <a:headEnd/>
            <a:tailEnd/>
          </a:ln>
        </p:spPr>
        <p:txBody>
          <a:bodyPr>
            <a:spAutoFit/>
          </a:bodyPr>
          <a:lstStyle/>
          <a:p>
            <a:pPr algn="ctr"/>
            <a:endParaRPr lang="pt-PT" sz="1800"/>
          </a:p>
          <a:p>
            <a:pPr algn="ctr"/>
            <a:r>
              <a:rPr lang="pt-PT" sz="1800"/>
              <a:t>Artigo 30.º - </a:t>
            </a:r>
            <a:r>
              <a:rPr lang="pt-PT" sz="1800" b="1"/>
              <a:t>Métodos de cálculo das depreciações e amortizações</a:t>
            </a:r>
            <a:endParaRPr lang="pt-PT" sz="1800"/>
          </a:p>
          <a:p>
            <a:pPr algn="just"/>
            <a:r>
              <a:rPr lang="pt-PT" sz="1800" b="1"/>
              <a:t> </a:t>
            </a:r>
            <a:endParaRPr lang="pt-PT" sz="1800"/>
          </a:p>
          <a:p>
            <a:pPr algn="just"/>
            <a:r>
              <a:rPr lang="pt-PT" sz="1800"/>
              <a:t>2 — Os sujeitos passivos podem, no entanto, optar pelo método das quotas decrescentes relativamente aos activos fixos tangíveis que: </a:t>
            </a:r>
          </a:p>
          <a:p>
            <a:pPr algn="just"/>
            <a:r>
              <a:rPr lang="pt-PT" sz="1800"/>
              <a:t> </a:t>
            </a:r>
          </a:p>
          <a:p>
            <a:pPr algn="just"/>
            <a:r>
              <a:rPr lang="pt-PT" sz="1800" i="1"/>
              <a:t>b</a:t>
            </a:r>
            <a:r>
              <a:rPr lang="pt-PT" sz="1800"/>
              <a:t>) Não sejam edifícios, viaturas ligeiras de passageiros ou mistas, excepto quando afectas à exploração de serviço público de transportes ou destinadas a ser alugadas no exercício da actividade normal do sujeito passivo, mobiliário e equipamentos sociais. </a:t>
            </a:r>
          </a:p>
        </p:txBody>
      </p:sp>
    </p:spTree>
  </p:cSld>
  <p:clrMapOvr>
    <a:masterClrMapping/>
  </p:clrMapOvr>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A7354F2F-EB7E-4ABD-93ED-E465231E813E}" type="slidenum">
              <a:rPr lang="pt-PT" sz="1400"/>
              <a:pPr/>
              <a:t>54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Amortizações e depreciações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30.º  n.º 2 b) do CIRC</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933282C-C39B-489F-9688-9605FDC7A2E4}" type="datetime1">
              <a:rPr lang="pt-PT" sz="1400"/>
              <a:pPr algn="l"/>
              <a:t>14-01-2013</a:t>
            </a:fld>
            <a:endParaRPr lang="pt-PT" sz="1400"/>
          </a:p>
        </p:txBody>
      </p:sp>
      <p:sp>
        <p:nvSpPr>
          <p:cNvPr id="4198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04DF387E-7B01-49E9-AE5C-939A432F72C6}" type="slidenum">
              <a:rPr lang="pt-PT" sz="1400"/>
              <a:pPr/>
              <a:t>55</a:t>
            </a:fld>
            <a:endParaRPr lang="pt-PT" sz="1400"/>
          </a:p>
        </p:txBody>
      </p:sp>
      <p:sp>
        <p:nvSpPr>
          <p:cNvPr id="41988"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4198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199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1991" name="Text Box 5"/>
          <p:cNvSpPr txBox="1">
            <a:spLocks noChangeArrowheads="1"/>
          </p:cNvSpPr>
          <p:nvPr/>
        </p:nvSpPr>
        <p:spPr bwMode="auto">
          <a:xfrm>
            <a:off x="1474788" y="1484313"/>
            <a:ext cx="8501062" cy="646112"/>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p:txBody>
      </p:sp>
      <p:sp>
        <p:nvSpPr>
          <p:cNvPr id="41992" name="CaixaDeTexto 10"/>
          <p:cNvSpPr txBox="1">
            <a:spLocks noChangeArrowheads="1"/>
          </p:cNvSpPr>
          <p:nvPr/>
        </p:nvSpPr>
        <p:spPr bwMode="auto">
          <a:xfrm>
            <a:off x="395288" y="2133600"/>
            <a:ext cx="7705725" cy="469900"/>
          </a:xfrm>
          <a:prstGeom prst="rect">
            <a:avLst/>
          </a:prstGeom>
          <a:noFill/>
          <a:ln w="9525">
            <a:noFill/>
            <a:miter lim="800000"/>
            <a:headEnd/>
            <a:tailEnd/>
          </a:ln>
        </p:spPr>
        <p:txBody>
          <a:bodyPr>
            <a:spAutoFit/>
          </a:bodyPr>
          <a:lstStyle/>
          <a:p>
            <a:endParaRPr lang="pt-PT"/>
          </a:p>
        </p:txBody>
      </p:sp>
      <p:sp>
        <p:nvSpPr>
          <p:cNvPr id="41993" name="CaixaDeTexto 11"/>
          <p:cNvSpPr txBox="1">
            <a:spLocks noChangeArrowheads="1"/>
          </p:cNvSpPr>
          <p:nvPr/>
        </p:nvSpPr>
        <p:spPr bwMode="auto">
          <a:xfrm>
            <a:off x="755650" y="2349500"/>
            <a:ext cx="7921625" cy="1938338"/>
          </a:xfrm>
          <a:prstGeom prst="rect">
            <a:avLst/>
          </a:prstGeom>
          <a:noFill/>
          <a:ln w="9525">
            <a:noFill/>
            <a:miter lim="800000"/>
            <a:headEnd/>
            <a:tailEnd/>
          </a:ln>
        </p:spPr>
        <p:txBody>
          <a:bodyPr>
            <a:spAutoFit/>
          </a:bodyPr>
          <a:lstStyle/>
          <a:p>
            <a:endParaRPr lang="pt-PT"/>
          </a:p>
          <a:p>
            <a:endParaRPr lang="pt-PT"/>
          </a:p>
          <a:p>
            <a:endParaRPr lang="pt-PT"/>
          </a:p>
          <a:p>
            <a:endParaRPr lang="pt-PT"/>
          </a:p>
          <a:p>
            <a:endParaRPr lang="pt-PT"/>
          </a:p>
        </p:txBody>
      </p:sp>
      <p:pic>
        <p:nvPicPr>
          <p:cNvPr id="41994" name="Picture 2"/>
          <p:cNvPicPr>
            <a:picLocks noChangeAspect="1" noChangeArrowheads="1"/>
          </p:cNvPicPr>
          <p:nvPr/>
        </p:nvPicPr>
        <p:blipFill>
          <a:blip r:embed="rId3" cstate="print"/>
          <a:srcRect/>
          <a:stretch>
            <a:fillRect/>
          </a:stretch>
        </p:blipFill>
        <p:spPr bwMode="auto">
          <a:xfrm>
            <a:off x="179388" y="1747838"/>
            <a:ext cx="8569325" cy="44894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51278BA-047C-4F58-86AA-5B008CA6FAC7}" type="datetime1">
              <a:rPr lang="pt-PT" sz="1400"/>
              <a:pPr algn="l"/>
              <a:t>14-01-2013</a:t>
            </a:fld>
            <a:endParaRPr lang="pt-PT" sz="1400"/>
          </a:p>
        </p:txBody>
      </p:sp>
      <p:sp>
        <p:nvSpPr>
          <p:cNvPr id="430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EF8682B7-E4AF-4ED1-B268-52350A4D7897}" type="slidenum">
              <a:rPr lang="pt-PT" sz="1400"/>
              <a:pPr/>
              <a:t>56</a:t>
            </a:fld>
            <a:endParaRPr lang="pt-PT" sz="1400"/>
          </a:p>
        </p:txBody>
      </p:sp>
      <p:sp>
        <p:nvSpPr>
          <p:cNvPr id="4301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430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30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3015" name="Text Box 5"/>
          <p:cNvSpPr txBox="1">
            <a:spLocks noChangeArrowheads="1"/>
          </p:cNvSpPr>
          <p:nvPr/>
        </p:nvSpPr>
        <p:spPr bwMode="auto">
          <a:xfrm>
            <a:off x="428625" y="1357313"/>
            <a:ext cx="8501063" cy="2586037"/>
          </a:xfrm>
          <a:prstGeom prst="rect">
            <a:avLst/>
          </a:prstGeom>
          <a:noFill/>
          <a:ln w="9525">
            <a:noFill/>
            <a:miter lim="800000"/>
            <a:headEnd/>
            <a:tailEnd/>
          </a:ln>
        </p:spPr>
        <p:txBody>
          <a:bodyPr>
            <a:spAutoFit/>
          </a:bodyPr>
          <a:lstStyle/>
          <a:p>
            <a:pPr algn="ctr"/>
            <a:endParaRPr lang="pt-PT" sz="1800"/>
          </a:p>
          <a:p>
            <a:pPr algn="ctr"/>
            <a:r>
              <a:rPr lang="pt-PT" sz="1800"/>
              <a:t>Artigo 45.º - </a:t>
            </a:r>
            <a:r>
              <a:rPr lang="pt-PT" sz="1800" b="1"/>
              <a:t>Encargos não dedutíveis para efeitos fiscais</a:t>
            </a:r>
            <a:endParaRPr lang="pt-PT" sz="1800"/>
          </a:p>
          <a:p>
            <a:pPr algn="just"/>
            <a:r>
              <a:rPr lang="pt-PT" sz="1800" b="1"/>
              <a:t> </a:t>
            </a:r>
            <a:endParaRPr lang="pt-PT" sz="1800"/>
          </a:p>
          <a:p>
            <a:pPr algn="just"/>
            <a:r>
              <a:rPr lang="pt-PT" sz="1800"/>
              <a:t>1 — Não são dedutíveis para efeitos da determinação do lucro tributável os seguintes encargos, mesmo quando contabilizados como gastos do período de tributação: </a:t>
            </a:r>
          </a:p>
          <a:p>
            <a:pPr algn="just"/>
            <a:r>
              <a:rPr lang="pt-PT" sz="1800"/>
              <a:t> </a:t>
            </a:r>
          </a:p>
          <a:p>
            <a:pPr algn="just"/>
            <a:r>
              <a:rPr lang="pt-PT" sz="1800" i="1"/>
              <a:t>a</a:t>
            </a:r>
            <a:r>
              <a:rPr lang="pt-PT" sz="1800"/>
              <a:t>) O IRC e quaisquer outros impostos que directa ou indirectamente incidam sobre os lucros; </a:t>
            </a:r>
          </a:p>
        </p:txBody>
      </p:sp>
    </p:spTree>
  </p:cSld>
  <p:clrMapOvr>
    <a:masterClrMapping/>
  </p:clrMapOvr>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AF3DE3AC-37DB-4124-9EBD-4E30F333363D}" type="slidenum">
              <a:rPr lang="pt-PT" sz="1400"/>
              <a:pPr/>
              <a:t>57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Gastos não aceites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45.º  n.º 1 a) do CIRC</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A444433E-F268-473E-864A-E0C5580E74EF}" type="datetime1">
              <a:rPr lang="pt-PT" sz="1400"/>
              <a:pPr algn="l"/>
              <a:t>14-01-2013</a:t>
            </a:fld>
            <a:endParaRPr lang="pt-PT" sz="1400"/>
          </a:p>
        </p:txBody>
      </p:sp>
      <p:sp>
        <p:nvSpPr>
          <p:cNvPr id="4505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834538B-3DDD-43BB-B23D-C5965A509253}" type="slidenum">
              <a:rPr lang="pt-PT" sz="1400"/>
              <a:pPr/>
              <a:t>58</a:t>
            </a:fld>
            <a:endParaRPr lang="pt-PT" sz="1400"/>
          </a:p>
        </p:txBody>
      </p:sp>
      <p:sp>
        <p:nvSpPr>
          <p:cNvPr id="45060"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4506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506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5063" name="Text Box 5"/>
          <p:cNvSpPr txBox="1">
            <a:spLocks noChangeArrowheads="1"/>
          </p:cNvSpPr>
          <p:nvPr/>
        </p:nvSpPr>
        <p:spPr bwMode="auto">
          <a:xfrm>
            <a:off x="1474788" y="1484313"/>
            <a:ext cx="8501062" cy="646112"/>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p:txBody>
      </p:sp>
      <p:sp>
        <p:nvSpPr>
          <p:cNvPr id="45064" name="CaixaDeTexto 10"/>
          <p:cNvSpPr txBox="1">
            <a:spLocks noChangeArrowheads="1"/>
          </p:cNvSpPr>
          <p:nvPr/>
        </p:nvSpPr>
        <p:spPr bwMode="auto">
          <a:xfrm>
            <a:off x="395288" y="2133600"/>
            <a:ext cx="7705725" cy="469900"/>
          </a:xfrm>
          <a:prstGeom prst="rect">
            <a:avLst/>
          </a:prstGeom>
          <a:noFill/>
          <a:ln w="9525">
            <a:noFill/>
            <a:miter lim="800000"/>
            <a:headEnd/>
            <a:tailEnd/>
          </a:ln>
        </p:spPr>
        <p:txBody>
          <a:bodyPr>
            <a:spAutoFit/>
          </a:bodyPr>
          <a:lstStyle/>
          <a:p>
            <a:endParaRPr lang="pt-PT"/>
          </a:p>
        </p:txBody>
      </p:sp>
      <p:sp>
        <p:nvSpPr>
          <p:cNvPr id="45065" name="CaixaDeTexto 11"/>
          <p:cNvSpPr txBox="1">
            <a:spLocks noChangeArrowheads="1"/>
          </p:cNvSpPr>
          <p:nvPr/>
        </p:nvSpPr>
        <p:spPr bwMode="auto">
          <a:xfrm>
            <a:off x="755650" y="2349500"/>
            <a:ext cx="7921625" cy="1938338"/>
          </a:xfrm>
          <a:prstGeom prst="rect">
            <a:avLst/>
          </a:prstGeom>
          <a:noFill/>
          <a:ln w="9525">
            <a:noFill/>
            <a:miter lim="800000"/>
            <a:headEnd/>
            <a:tailEnd/>
          </a:ln>
        </p:spPr>
        <p:txBody>
          <a:bodyPr>
            <a:spAutoFit/>
          </a:bodyPr>
          <a:lstStyle/>
          <a:p>
            <a:endParaRPr lang="pt-PT"/>
          </a:p>
          <a:p>
            <a:endParaRPr lang="pt-PT"/>
          </a:p>
          <a:p>
            <a:endParaRPr lang="pt-PT"/>
          </a:p>
          <a:p>
            <a:endParaRPr lang="pt-PT"/>
          </a:p>
          <a:p>
            <a:endParaRPr lang="pt-PT"/>
          </a:p>
        </p:txBody>
      </p:sp>
      <p:pic>
        <p:nvPicPr>
          <p:cNvPr id="45066" name="Picture 2"/>
          <p:cNvPicPr>
            <a:picLocks noChangeAspect="1" noChangeArrowheads="1"/>
          </p:cNvPicPr>
          <p:nvPr/>
        </p:nvPicPr>
        <p:blipFill>
          <a:blip r:embed="rId3" cstate="print"/>
          <a:srcRect/>
          <a:stretch>
            <a:fillRect/>
          </a:stretch>
        </p:blipFill>
        <p:spPr bwMode="auto">
          <a:xfrm>
            <a:off x="0" y="1766888"/>
            <a:ext cx="9144000" cy="4110037"/>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3B446806-B180-40B9-BF02-A61B1826A398}" type="datetime1">
              <a:rPr lang="pt-PT" sz="1400"/>
              <a:pPr algn="l"/>
              <a:t>14-01-2013</a:t>
            </a:fld>
            <a:endParaRPr lang="pt-PT" sz="1400"/>
          </a:p>
        </p:txBody>
      </p:sp>
      <p:sp>
        <p:nvSpPr>
          <p:cNvPr id="4608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5EDE86C2-61E5-4FB5-85D6-A8FB6FFDADE3}" type="slidenum">
              <a:rPr lang="pt-PT" sz="1400"/>
              <a:pPr/>
              <a:t>59</a:t>
            </a:fld>
            <a:endParaRPr lang="pt-PT" sz="1400"/>
          </a:p>
        </p:txBody>
      </p:sp>
      <p:sp>
        <p:nvSpPr>
          <p:cNvPr id="4608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18/06/2011</a:t>
            </a:r>
          </a:p>
        </p:txBody>
      </p:sp>
      <p:sp>
        <p:nvSpPr>
          <p:cNvPr id="4608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608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6087" name="Text Box 5"/>
          <p:cNvSpPr txBox="1">
            <a:spLocks noChangeArrowheads="1"/>
          </p:cNvSpPr>
          <p:nvPr/>
        </p:nvSpPr>
        <p:spPr bwMode="auto">
          <a:xfrm>
            <a:off x="428625" y="1357313"/>
            <a:ext cx="8501063" cy="6556375"/>
          </a:xfrm>
          <a:prstGeom prst="rect">
            <a:avLst/>
          </a:prstGeom>
          <a:noFill/>
          <a:ln w="9525">
            <a:noFill/>
            <a:miter lim="800000"/>
            <a:headEnd/>
            <a:tailEnd/>
          </a:ln>
        </p:spPr>
        <p:txBody>
          <a:bodyPr>
            <a:spAutoFit/>
          </a:bodyPr>
          <a:lstStyle/>
          <a:p>
            <a:pPr algn="ctr"/>
            <a:r>
              <a:rPr lang="pt-PT" sz="1400"/>
              <a:t>Artigo 18.º - </a:t>
            </a:r>
            <a:r>
              <a:rPr lang="pt-PT" sz="1400" b="1"/>
              <a:t>Periodização do lucro tributável</a:t>
            </a:r>
          </a:p>
          <a:p>
            <a:pPr algn="just"/>
            <a:r>
              <a:rPr lang="pt-PT" sz="1400"/>
              <a:t> 9 — Os ajustamentos decorrentes da aplicação do justo valor não concorrem para a formação do lucro tributável, sendo imputados como rendimentos ou gastos no período de tributação em que os elementos ou direitos que lhes deram origem sejam alienados, exercidos, extintos ou liquidados, excepto quando: </a:t>
            </a:r>
          </a:p>
          <a:p>
            <a:pPr algn="just"/>
            <a:r>
              <a:rPr lang="pt-PT" sz="1400"/>
              <a:t> </a:t>
            </a:r>
            <a:r>
              <a:rPr lang="pt-PT" sz="1400" i="1"/>
              <a:t>a</a:t>
            </a:r>
            <a:r>
              <a:rPr lang="pt-PT" sz="1400"/>
              <a:t>) Respeitem a instrumentos financeiros reconhecidos pelo justo valor através de resultados, desde que, tratando-se de instrumentos do capital próprio, tenham um preço formado num mercado regulamentado e o sujeito passivo não detenha, directa ou indirectamente, uma participação no capital superior a 5% do respectivo capital social; ou </a:t>
            </a:r>
          </a:p>
          <a:p>
            <a:pPr algn="just"/>
            <a:r>
              <a:rPr lang="pt-PT" sz="1400" i="1"/>
              <a:t>b</a:t>
            </a:r>
            <a:r>
              <a:rPr lang="pt-PT" sz="1400"/>
              <a:t>) Tal se encontre expressamente previsto neste Código.</a:t>
            </a:r>
          </a:p>
          <a:p>
            <a:pPr algn="just"/>
            <a:endParaRPr lang="pt-PT" sz="1400"/>
          </a:p>
          <a:p>
            <a:pPr algn="ctr"/>
            <a:r>
              <a:rPr lang="pt-PT" sz="1400"/>
              <a:t>Artigo 20.º - </a:t>
            </a:r>
            <a:r>
              <a:rPr lang="pt-PT" sz="1400" b="1"/>
              <a:t>Rendimentos</a:t>
            </a:r>
            <a:endParaRPr lang="pt-PT" sz="1400"/>
          </a:p>
          <a:p>
            <a:pPr algn="just"/>
            <a:r>
              <a:rPr lang="pt-PT" sz="1400"/>
              <a:t>1 — Consideram-se rendimentos os resultantes de operações de qualquer natureza, em consequência de uma acção normal ou ocasional, básica ou meramente acessória, nomeadamente: </a:t>
            </a:r>
          </a:p>
          <a:p>
            <a:pPr algn="just"/>
            <a:r>
              <a:rPr lang="pt-PT" sz="1400" i="1"/>
              <a:t>f</a:t>
            </a:r>
            <a:r>
              <a:rPr lang="pt-PT" sz="1400"/>
              <a:t>) Rendimentos resultantes da aplicação do justo valor em instrumentos financeiros; </a:t>
            </a:r>
          </a:p>
          <a:p>
            <a:pPr algn="just"/>
            <a:r>
              <a:rPr lang="pt-PT" sz="1400" i="1"/>
              <a:t>g</a:t>
            </a:r>
            <a:r>
              <a:rPr lang="pt-PT" sz="1400"/>
              <a:t>) Rendimentos resultantes da aplicação do justo valor em activos biológicos consumíveis que não sejam explorações silvícolas plurianuais; </a:t>
            </a:r>
          </a:p>
          <a:p>
            <a:pPr algn="just"/>
            <a:endParaRPr lang="pt-PT" sz="1400"/>
          </a:p>
          <a:p>
            <a:pPr algn="ctr"/>
            <a:r>
              <a:rPr lang="pt-PT" sz="1400"/>
              <a:t>Artigo 23.º - </a:t>
            </a:r>
            <a:r>
              <a:rPr lang="pt-PT" sz="1400" b="1"/>
              <a:t>Gastos</a:t>
            </a:r>
            <a:endParaRPr lang="pt-PT" sz="1400"/>
          </a:p>
          <a:p>
            <a:pPr algn="just"/>
            <a:r>
              <a:rPr lang="pt-PT" sz="1400" b="1"/>
              <a:t> </a:t>
            </a:r>
            <a:r>
              <a:rPr lang="pt-PT" sz="1400"/>
              <a:t>1 — Consideram-se gastos os que comprovadamente sejam indispensáveis para a realização dos rendimentos sujeitos a imposto ou para a manutenção da fonte produtora, nomeadamente:</a:t>
            </a:r>
          </a:p>
          <a:p>
            <a:pPr algn="just"/>
            <a:r>
              <a:rPr lang="pt-PT" sz="1400" i="1"/>
              <a:t>i</a:t>
            </a:r>
            <a:r>
              <a:rPr lang="pt-PT" sz="1400"/>
              <a:t>) Gastos resultantes da aplicação do justo valor em instrumentos financeiros; </a:t>
            </a:r>
          </a:p>
          <a:p>
            <a:pPr algn="just"/>
            <a:r>
              <a:rPr lang="pt-PT" sz="1400" i="1"/>
              <a:t>j</a:t>
            </a:r>
            <a:r>
              <a:rPr lang="pt-PT" sz="1400"/>
              <a:t>) Gastos resultantes da aplicação do justo valor em activos biológicos consumíveis que não sejam explorações silvícolas plurianuais; </a:t>
            </a:r>
          </a:p>
          <a:p>
            <a:pPr algn="just"/>
            <a:r>
              <a:rPr lang="pt-PT" sz="1400"/>
              <a:t> </a:t>
            </a:r>
          </a:p>
          <a:p>
            <a:pPr algn="just"/>
            <a:endParaRPr lang="pt-PT" sz="1400"/>
          </a:p>
          <a:p>
            <a:pPr algn="just"/>
            <a:r>
              <a:rPr lang="pt-PT" sz="1400"/>
              <a:t> </a:t>
            </a:r>
          </a:p>
          <a:p>
            <a:pPr algn="just"/>
            <a:endParaRPr lang="pt-PT" sz="1400"/>
          </a:p>
          <a:p>
            <a:pPr algn="ctr"/>
            <a:endParaRPr lang="pt-PT" sz="1400"/>
          </a:p>
          <a:p>
            <a:pPr algn="ctr"/>
            <a:r>
              <a:rPr lang="pt-PT" sz="1400" b="1"/>
              <a:t> </a:t>
            </a:r>
            <a:endParaRPr lang="pt-PT" sz="1400"/>
          </a:p>
        </p:txBody>
      </p:sp>
    </p:spTree>
  </p:cSld>
  <p:clrMapOvr>
    <a:masterClrMapping/>
  </p:clrMapOvr>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37EB0313-DB7D-46E3-8BA6-AC69DF134634}" type="slidenum">
              <a:rPr lang="pt-PT" sz="1400"/>
              <a:pPr/>
              <a:t>60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Aceitação do justo valor</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18.º  n.º 9, art.º 20.º n.º 1 f) e g) e art. 23.º n.º 1 i) e j) do CIRC</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58719243-AF64-4E62-9366-3F6B7B8EFE7E}" type="datetime1">
              <a:rPr lang="pt-PT" sz="1400"/>
              <a:pPr algn="l"/>
              <a:t>14-01-2013</a:t>
            </a:fld>
            <a:endParaRPr lang="pt-PT" sz="1400"/>
          </a:p>
        </p:txBody>
      </p:sp>
      <p:sp>
        <p:nvSpPr>
          <p:cNvPr id="717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E90CAC3D-E643-4B03-9748-105974D6C81E}" type="slidenum">
              <a:rPr lang="pt-PT" sz="1400"/>
              <a:pPr/>
              <a:t>61</a:t>
            </a:fld>
            <a:endParaRPr lang="pt-PT" sz="1400"/>
          </a:p>
        </p:txBody>
      </p:sp>
      <p:sp>
        <p:nvSpPr>
          <p:cNvPr id="7172" name="Rectangle 2"/>
          <p:cNvSpPr>
            <a:spLocks noChangeArrowheads="1"/>
          </p:cNvSpPr>
          <p:nvPr/>
        </p:nvSpPr>
        <p:spPr bwMode="auto">
          <a:xfrm>
            <a:off x="323850" y="1052513"/>
            <a:ext cx="3527425" cy="923925"/>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717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717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7175" name="Text Box 5"/>
          <p:cNvSpPr txBox="1">
            <a:spLocks noChangeArrowheads="1"/>
          </p:cNvSpPr>
          <p:nvPr/>
        </p:nvSpPr>
        <p:spPr bwMode="auto">
          <a:xfrm>
            <a:off x="428625" y="1052513"/>
            <a:ext cx="8501063" cy="5016758"/>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dirty="0"/>
          </a:p>
          <a:p>
            <a:pPr algn="just"/>
            <a:r>
              <a:rPr lang="pt-PT" sz="1400" dirty="0">
                <a:solidFill>
                  <a:schemeClr val="tx2"/>
                </a:solidFill>
              </a:rPr>
              <a:t>Em Junho de 2010, a Q&amp;F SA efectivou a compra de uma loja por 600.000 € (atribuindo-se ao terreno o valor de 150.000€), para abertura de um novo estabelecimento. O contrato promessa de compra e venda do imóvel, que fixava o preço da transacção, havia sido outorgado três anos antes, em Junho de 2007, quando o mercado imobiliário ainda estava “em alta” e foi então paga a título de sinal e princípio de pagamento a quantia de 240.000 €. Aquando da aquisição desta loja, a Q&amp;F SA suportou as seguintes despesas: 39.000 € relativos a IMT e 8.000 € relativos a escrituras e registos.</a:t>
            </a:r>
          </a:p>
          <a:p>
            <a:pPr algn="just"/>
            <a:r>
              <a:rPr lang="pt-PT" sz="1400" dirty="0">
                <a:solidFill>
                  <a:schemeClr val="tx2"/>
                </a:solidFill>
              </a:rPr>
              <a:t>No final de 2010, e após ter sido registada a depreciação do exercício relativa a este imóvel, verificou-se existir uma diferença entre o valor contabilístico e o valor de mercado do imóvel. Com efeito, em consequência da quebra ocorrida nos preços mercado, este imóvel foi avaliado por um perito independente por um montante inferior em 60.000 € ao respectivo valor escriturado.</a:t>
            </a:r>
          </a:p>
          <a:p>
            <a:pPr algn="just"/>
            <a:r>
              <a:rPr lang="pt-PT" sz="1600" b="1" dirty="0">
                <a:solidFill>
                  <a:schemeClr val="tx2"/>
                </a:solidFill>
              </a:rPr>
              <a:t>QUESTÃO 9.:</a:t>
            </a:r>
          </a:p>
          <a:p>
            <a:pPr algn="just"/>
            <a:r>
              <a:rPr lang="pt-PT" sz="1600" b="1" i="1" dirty="0">
                <a:solidFill>
                  <a:schemeClr val="tx2"/>
                </a:solidFill>
              </a:rPr>
              <a:t>A quantia de 60.000 € relativa à diferença entre o valor contabilístico </a:t>
            </a:r>
            <a:r>
              <a:rPr lang="pt-PT" sz="1600" b="1" i="1" dirty="0" smtClean="0">
                <a:solidFill>
                  <a:schemeClr val="tx2"/>
                </a:solidFill>
              </a:rPr>
              <a:t>do imóvel </a:t>
            </a:r>
            <a:r>
              <a:rPr lang="pt-PT" sz="1600" b="1" i="1" dirty="0">
                <a:solidFill>
                  <a:schemeClr val="tx2"/>
                </a:solidFill>
              </a:rPr>
              <a:t>no final do exercício de 2010 e o respectivo valor de mercado </a:t>
            </a:r>
            <a:r>
              <a:rPr lang="pt-PT" sz="1600" b="1" i="1" dirty="0" smtClean="0">
                <a:solidFill>
                  <a:schemeClr val="tx2"/>
                </a:solidFill>
              </a:rPr>
              <a:t>e registada </a:t>
            </a:r>
            <a:r>
              <a:rPr lang="pt-PT" sz="1600" b="1" i="1" dirty="0">
                <a:solidFill>
                  <a:schemeClr val="tx2"/>
                </a:solidFill>
              </a:rPr>
              <a:t>contabilisticamente como uma perda por imparidade:</a:t>
            </a:r>
          </a:p>
          <a:p>
            <a:pPr algn="just"/>
            <a:endParaRPr lang="pt-PT" sz="1600" b="1" i="1" dirty="0">
              <a:solidFill>
                <a:schemeClr val="tx2"/>
              </a:solidFill>
            </a:endParaRPr>
          </a:p>
          <a:p>
            <a:pPr algn="just"/>
            <a:r>
              <a:rPr lang="pt-PT" sz="1600" b="1" i="1" dirty="0">
                <a:solidFill>
                  <a:schemeClr val="tx2"/>
                </a:solidFill>
              </a:rPr>
              <a:t>a) É sempre considerada como uma perda fiscal no exercício em que </a:t>
            </a:r>
            <a:r>
              <a:rPr lang="pt-PT" sz="1600" b="1" i="1" dirty="0" smtClean="0">
                <a:solidFill>
                  <a:schemeClr val="tx2"/>
                </a:solidFill>
              </a:rPr>
              <a:t>for registada</a:t>
            </a:r>
            <a:r>
              <a:rPr lang="pt-PT" sz="1600" b="1" i="1" dirty="0">
                <a:solidFill>
                  <a:schemeClr val="tx2"/>
                </a:solidFill>
              </a:rPr>
              <a:t>.</a:t>
            </a:r>
          </a:p>
          <a:p>
            <a:pPr algn="just"/>
            <a:r>
              <a:rPr lang="pt-PT" sz="1600" b="1" i="1" dirty="0">
                <a:solidFill>
                  <a:schemeClr val="tx2"/>
                </a:solidFill>
              </a:rPr>
              <a:t>b) Não pode ser considerada como uma perda fiscal no exercício em que </a:t>
            </a:r>
            <a:r>
              <a:rPr lang="pt-PT" sz="1600" b="1" i="1" dirty="0" smtClean="0">
                <a:solidFill>
                  <a:schemeClr val="tx2"/>
                </a:solidFill>
              </a:rPr>
              <a:t>for registada</a:t>
            </a:r>
            <a:r>
              <a:rPr lang="pt-PT" sz="1600" b="1" i="1" dirty="0">
                <a:solidFill>
                  <a:schemeClr val="tx2"/>
                </a:solidFill>
              </a:rPr>
              <a:t>.</a:t>
            </a:r>
          </a:p>
          <a:p>
            <a:pPr algn="just"/>
            <a:r>
              <a:rPr lang="pt-PT" sz="1600" b="1" i="1" dirty="0">
                <a:solidFill>
                  <a:schemeClr val="tx2"/>
                </a:solidFill>
              </a:rPr>
              <a:t>c) Nunca pode ser aceite como custo fiscal.</a:t>
            </a:r>
          </a:p>
          <a:p>
            <a:pPr algn="just"/>
            <a:r>
              <a:rPr lang="pt-PT" sz="1600" b="1" i="1" dirty="0">
                <a:solidFill>
                  <a:schemeClr val="tx2"/>
                </a:solidFill>
              </a:rPr>
              <a:t>d) Nenhuma das anteriores.</a:t>
            </a:r>
            <a:endParaRPr lang="pt-PT" sz="1600" b="1" dirty="0">
              <a:solidFill>
                <a:schemeClr val="tx2"/>
              </a:solidFill>
            </a:endParaRPr>
          </a:p>
        </p:txBody>
      </p:sp>
    </p:spTree>
  </p:cSld>
  <p:clrMapOvr>
    <a:masterClrMapping/>
  </p:clrMapOvr>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3CD1AD3-F2E7-4008-9554-9E95ED2BD3B7}" type="datetime1">
              <a:rPr lang="pt-PT" sz="1400"/>
              <a:pPr algn="l"/>
              <a:t>14-01-2013</a:t>
            </a:fld>
            <a:endParaRPr lang="pt-PT" sz="1400"/>
          </a:p>
        </p:txBody>
      </p:sp>
      <p:sp>
        <p:nvSpPr>
          <p:cNvPr id="819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5A73F0AC-F7A2-462A-A75C-FD234F1D4497}" type="slidenum">
              <a:rPr lang="pt-PT" sz="1400"/>
              <a:pPr/>
              <a:t>62</a:t>
            </a:fld>
            <a:endParaRPr lang="pt-PT" sz="1400"/>
          </a:p>
        </p:txBody>
      </p:sp>
      <p:sp>
        <p:nvSpPr>
          <p:cNvPr id="819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p:txBody>
      </p:sp>
      <p:sp>
        <p:nvSpPr>
          <p:cNvPr id="819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819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8199" name="Text Box 5"/>
          <p:cNvSpPr txBox="1">
            <a:spLocks noChangeArrowheads="1"/>
          </p:cNvSpPr>
          <p:nvPr/>
        </p:nvSpPr>
        <p:spPr bwMode="auto">
          <a:xfrm>
            <a:off x="428625" y="1357313"/>
            <a:ext cx="8501063" cy="5354637"/>
          </a:xfrm>
          <a:prstGeom prst="rect">
            <a:avLst/>
          </a:prstGeom>
          <a:noFill/>
          <a:ln w="9525">
            <a:noFill/>
            <a:miter lim="800000"/>
            <a:headEnd/>
            <a:tailEnd/>
          </a:ln>
        </p:spPr>
        <p:txBody>
          <a:bodyPr>
            <a:spAutoFit/>
          </a:bodyPr>
          <a:lstStyle/>
          <a:p>
            <a:r>
              <a:rPr lang="pt-PT" sz="1800"/>
              <a:t>Artigo 35.º - </a:t>
            </a:r>
            <a:r>
              <a:rPr lang="pt-PT" sz="1800" b="1"/>
              <a:t>Perdas por imparidade fiscalmente dedutíveis</a:t>
            </a:r>
            <a:endParaRPr lang="pt-PT" sz="1800"/>
          </a:p>
          <a:p>
            <a:pPr algn="just"/>
            <a:r>
              <a:rPr lang="pt-PT" sz="1800"/>
              <a:t>1 — Podem ser deduzidas para efeitos fiscais as seguintes perdas por imparidade contabilizadas no mesmo período de tributação ou em períodos de tributação anteriores: </a:t>
            </a:r>
          </a:p>
          <a:p>
            <a:pPr algn="just"/>
            <a:r>
              <a:rPr lang="pt-PT" sz="1800"/>
              <a:t> </a:t>
            </a:r>
            <a:r>
              <a:rPr lang="pt-PT" sz="1800" i="1"/>
              <a:t>a</a:t>
            </a:r>
            <a:r>
              <a:rPr lang="pt-PT" sz="1800"/>
              <a:t>) As relacionadas com créditos resultantes da actividade normal que, no fim do período de tributação, possam ser considerados de cobrança duvidosa e sejam evidenciados como tal na contabilidade; </a:t>
            </a:r>
          </a:p>
          <a:p>
            <a:pPr algn="just"/>
            <a:r>
              <a:rPr lang="pt-PT" sz="1800" i="1"/>
              <a:t>b</a:t>
            </a:r>
            <a:r>
              <a:rPr lang="pt-PT" sz="1800"/>
              <a:t>) As relativas a recibos por cobrar reconhecidas pelas empresas de seguros; </a:t>
            </a:r>
          </a:p>
          <a:p>
            <a:pPr algn="just"/>
            <a:r>
              <a:rPr lang="pt-PT" sz="1800" i="1"/>
              <a:t>c</a:t>
            </a:r>
            <a:r>
              <a:rPr lang="pt-PT" sz="1800"/>
              <a:t>) As que consistam em desvalorizações excepcionais verificadas em activos fixos tangíveis, activos intangíveis, activos biológicos não consumíveis e propriedades de investimento. </a:t>
            </a:r>
          </a:p>
          <a:p>
            <a:pPr algn="just"/>
            <a:endParaRPr lang="pt-PT" sz="1800"/>
          </a:p>
          <a:p>
            <a:pPr algn="ctr"/>
            <a:r>
              <a:rPr lang="pt-PT" sz="1800"/>
              <a:t>Artigo 38.º - </a:t>
            </a:r>
            <a:r>
              <a:rPr lang="pt-PT" sz="1800" b="1"/>
              <a:t>Desvalorizações excepcionais</a:t>
            </a:r>
            <a:endParaRPr lang="pt-PT" sz="1800"/>
          </a:p>
          <a:p>
            <a:pPr algn="just"/>
            <a:r>
              <a:rPr lang="pt-PT" sz="1800"/>
              <a:t>1 — Podem ser aceites como perdas por imparidade as desvalorizações excepcionais referidas na alínea </a:t>
            </a:r>
            <a:r>
              <a:rPr lang="pt-PT" sz="1800" i="1"/>
              <a:t>c</a:t>
            </a:r>
            <a:r>
              <a:rPr lang="pt-PT" sz="1800"/>
              <a:t>) do n.º 1 do artigo 35.º provenientes de causas anormais devidamente comprovadas, designadamente, desastres, fenómenos naturais, inovações técnicas excepcionalmente rápidas ou alterações significativas, com efeito adverso, no contexto legal. </a:t>
            </a:r>
          </a:p>
          <a:p>
            <a:pPr algn="just"/>
            <a:endParaRPr lang="pt-PT" sz="1800"/>
          </a:p>
        </p:txBody>
      </p:sp>
    </p:spTree>
  </p:cSld>
  <p:clrMapOvr>
    <a:masterClrMapping/>
  </p:clrMapOvr>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04874E63-5CFC-4ECB-BFEF-E30D3C39D272}" type="slidenum">
              <a:rPr lang="pt-PT" sz="1400"/>
              <a:pPr/>
              <a:t>63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Perdas por imparidade</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35.º e art.º 38.º do CIRC à contrário</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Fevereiro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0262A7A-71BC-4B1E-9C4E-64A24235F3B7}" type="datetime1">
              <a:rPr lang="pt-PT" sz="1400"/>
              <a:pPr algn="l"/>
              <a:t>14-01-2013</a:t>
            </a:fld>
            <a:endParaRPr lang="pt-PT" sz="1400"/>
          </a:p>
        </p:txBody>
      </p:sp>
      <p:sp>
        <p:nvSpPr>
          <p:cNvPr id="1024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D7F2295-C40D-4364-BD52-03616AA45C7E}" type="slidenum">
              <a:rPr lang="pt-PT" sz="1400"/>
              <a:pPr/>
              <a:t>64</a:t>
            </a:fld>
            <a:endParaRPr lang="pt-PT" sz="1400"/>
          </a:p>
        </p:txBody>
      </p:sp>
      <p:sp>
        <p:nvSpPr>
          <p:cNvPr id="10244" name="Rectangle 2"/>
          <p:cNvSpPr>
            <a:spLocks noChangeArrowheads="1"/>
          </p:cNvSpPr>
          <p:nvPr/>
        </p:nvSpPr>
        <p:spPr bwMode="auto">
          <a:xfrm>
            <a:off x="323850" y="332657"/>
            <a:ext cx="3527425" cy="1200329"/>
          </a:xfrm>
          <a:prstGeom prst="rect">
            <a:avLst/>
          </a:prstGeom>
          <a:noFill/>
          <a:ln w="9525">
            <a:noFill/>
            <a:miter lim="800000"/>
            <a:headEnd/>
            <a:tailEnd/>
          </a:ln>
        </p:spPr>
        <p:txBody>
          <a:bodyPr wrap="square">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1024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024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0247" name="Text Box 5"/>
          <p:cNvSpPr txBox="1">
            <a:spLocks noChangeArrowheads="1"/>
          </p:cNvSpPr>
          <p:nvPr/>
        </p:nvSpPr>
        <p:spPr bwMode="auto">
          <a:xfrm>
            <a:off x="428625" y="836712"/>
            <a:ext cx="8501063" cy="5386090"/>
          </a:xfrm>
          <a:prstGeom prst="rect">
            <a:avLst/>
          </a:prstGeom>
          <a:noFill/>
          <a:ln w="9525">
            <a:noFill/>
            <a:miter lim="800000"/>
            <a:headEnd/>
            <a:tailEnd/>
          </a:ln>
        </p:spPr>
        <p:txBody>
          <a:bodyPr wrap="square">
            <a:spAutoFit/>
          </a:bodyPr>
          <a:lstStyle/>
          <a:p>
            <a:endParaRPr lang="pt-PT" sz="1800" b="1" dirty="0">
              <a:solidFill>
                <a:srgbClr val="000000"/>
              </a:solidFill>
            </a:endParaRPr>
          </a:p>
          <a:p>
            <a:pPr algn="just"/>
            <a:r>
              <a:rPr lang="pt-PT" sz="1600" dirty="0">
                <a:solidFill>
                  <a:schemeClr val="tx2"/>
                </a:solidFill>
              </a:rPr>
              <a:t>Em Dezembro de 2010 foram vendidos a particulares equipamentos no montante global de 100.000 € (acrescido do IVA à taxa legal), do qual a Q&amp;F SA recebeu de imediato 25 por cento. Os restantes 75 por cento serão recebidos em três prestações trimestrais iguais, vencendo-se a primeira três meses após a venda dos equipamentos. Na determinação do preço de venda destes equipamentos a Q&amp;F SA considerou uma taxa de juro anual de 6 por cento. Relativamente ao enquadramento fiscal em sede de IRC das vendas destes equipamentos surgiram dúvidas sobre o momento em que devem ser tributadas</a:t>
            </a:r>
            <a:r>
              <a:rPr lang="pt-PT" sz="1600" dirty="0" smtClean="0">
                <a:solidFill>
                  <a:schemeClr val="tx2"/>
                </a:solidFill>
              </a:rPr>
              <a:t>.</a:t>
            </a:r>
          </a:p>
          <a:p>
            <a:pPr algn="just"/>
            <a:endParaRPr lang="pt-PT" sz="1600" dirty="0">
              <a:solidFill>
                <a:schemeClr val="tx2"/>
              </a:solidFill>
            </a:endParaRPr>
          </a:p>
          <a:p>
            <a:pPr algn="just"/>
            <a:r>
              <a:rPr lang="pt-PT" sz="1800" b="1" dirty="0">
                <a:solidFill>
                  <a:schemeClr val="tx2"/>
                </a:solidFill>
              </a:rPr>
              <a:t>QUESTÃO 11.:</a:t>
            </a:r>
          </a:p>
          <a:p>
            <a:pPr algn="just"/>
            <a:r>
              <a:rPr lang="pt-PT" sz="1800" b="1" i="1" dirty="0">
                <a:solidFill>
                  <a:schemeClr val="tx2"/>
                </a:solidFill>
              </a:rPr>
              <a:t>No âmbito da tributação em IRC:</a:t>
            </a:r>
          </a:p>
          <a:p>
            <a:pPr algn="just"/>
            <a:r>
              <a:rPr lang="pt-PT" sz="1800" b="1" i="1" dirty="0">
                <a:solidFill>
                  <a:schemeClr val="tx2"/>
                </a:solidFill>
              </a:rPr>
              <a:t>a) As vendas destes equipamentos são tributadas integralmente em 2010</a:t>
            </a:r>
            <a:r>
              <a:rPr lang="pt-PT" sz="1800" b="1" i="1" dirty="0" smtClean="0">
                <a:solidFill>
                  <a:schemeClr val="tx2"/>
                </a:solidFill>
              </a:rPr>
              <a:t>, pelo </a:t>
            </a:r>
            <a:r>
              <a:rPr lang="pt-PT" sz="1800" b="1" i="1" dirty="0">
                <a:solidFill>
                  <a:schemeClr val="tx2"/>
                </a:solidFill>
              </a:rPr>
              <a:t>respectivo valor nominal constante da factura.</a:t>
            </a:r>
          </a:p>
          <a:p>
            <a:pPr algn="just"/>
            <a:r>
              <a:rPr lang="pt-PT" sz="1800" b="1" i="1" dirty="0">
                <a:solidFill>
                  <a:schemeClr val="tx2"/>
                </a:solidFill>
              </a:rPr>
              <a:t>b) A vendas destes equipamentos são tributadas integralmente em 2010</a:t>
            </a:r>
            <a:r>
              <a:rPr lang="pt-PT" sz="1800" b="1" i="1" dirty="0" smtClean="0">
                <a:solidFill>
                  <a:schemeClr val="tx2"/>
                </a:solidFill>
              </a:rPr>
              <a:t>, sendo </a:t>
            </a:r>
            <a:r>
              <a:rPr lang="pt-PT" sz="1800" b="1" i="1" dirty="0">
                <a:solidFill>
                  <a:schemeClr val="tx2"/>
                </a:solidFill>
              </a:rPr>
              <a:t>o valor tributável o resultante da soma do valor de 25.000€ recebidos inicialmente com o valor descontado à taxa de 6% das três prestações trimestrais cujo recebimento apenas ocorrerá em 2011.</a:t>
            </a:r>
          </a:p>
          <a:p>
            <a:pPr algn="just"/>
            <a:r>
              <a:rPr lang="pt-PT" sz="1800" b="1" i="1" dirty="0">
                <a:solidFill>
                  <a:schemeClr val="tx2"/>
                </a:solidFill>
              </a:rPr>
              <a:t>c) As vendas serão tributadas de acordo com o reconhecimento do </a:t>
            </a:r>
            <a:r>
              <a:rPr lang="pt-PT" sz="1800" b="1" i="1" dirty="0" smtClean="0">
                <a:solidFill>
                  <a:schemeClr val="tx2"/>
                </a:solidFill>
              </a:rPr>
              <a:t>rédito registado </a:t>
            </a:r>
            <a:r>
              <a:rPr lang="pt-PT" sz="1800" b="1" i="1" dirty="0">
                <a:solidFill>
                  <a:schemeClr val="tx2"/>
                </a:solidFill>
              </a:rPr>
              <a:t>contabilisticamente de acordo com as NCRF.</a:t>
            </a:r>
          </a:p>
          <a:p>
            <a:pPr algn="just"/>
            <a:r>
              <a:rPr lang="pt-PT" sz="1800" b="1" i="1" dirty="0">
                <a:solidFill>
                  <a:schemeClr val="tx2"/>
                </a:solidFill>
              </a:rPr>
              <a:t>d) Nenhuma das anteriores.</a:t>
            </a:r>
            <a:endParaRPr lang="pt-PT" sz="1800" dirty="0">
              <a:solidFill>
                <a:schemeClr val="tx2"/>
              </a:solidFill>
            </a:endParaRPr>
          </a:p>
        </p:txBody>
      </p:sp>
    </p:spTree>
  </p:cSld>
  <p:clrMapOvr>
    <a:masterClrMapping/>
  </p:clrMapOvr>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4E79E7B7-9CB4-4F0C-BD4F-1FDCCA5BCC87}" type="datetime1">
              <a:rPr lang="pt-PT" sz="1400"/>
              <a:pPr algn="l"/>
              <a:t>14-01-2013</a:t>
            </a:fld>
            <a:endParaRPr lang="pt-PT" sz="1400"/>
          </a:p>
        </p:txBody>
      </p:sp>
      <p:sp>
        <p:nvSpPr>
          <p:cNvPr id="1126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90C95E7-6614-47D1-9CB2-2CEF6A7D80B4}" type="slidenum">
              <a:rPr lang="pt-PT" sz="1400"/>
              <a:pPr/>
              <a:t>65</a:t>
            </a:fld>
            <a:endParaRPr lang="pt-PT" sz="1400"/>
          </a:p>
        </p:txBody>
      </p:sp>
      <p:sp>
        <p:nvSpPr>
          <p:cNvPr id="1126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p:txBody>
      </p:sp>
      <p:sp>
        <p:nvSpPr>
          <p:cNvPr id="1126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127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428625" y="1357313"/>
            <a:ext cx="8501063" cy="4800600"/>
          </a:xfrm>
          <a:prstGeom prst="rect">
            <a:avLst/>
          </a:prstGeom>
          <a:noFill/>
          <a:ln w="9525">
            <a:noFill/>
            <a:miter lim="800000"/>
            <a:headEnd/>
            <a:tailEnd/>
          </a:ln>
        </p:spPr>
        <p:txBody>
          <a:bodyPr>
            <a:spAutoFit/>
          </a:bodyPr>
          <a:lstStyle/>
          <a:p>
            <a:pPr algn="ctr">
              <a:defRPr/>
            </a:pPr>
            <a:r>
              <a:rPr lang="pt-PT" sz="1800" dirty="0"/>
              <a:t>Artigo 18.º - </a:t>
            </a:r>
            <a:r>
              <a:rPr lang="pt-PT" sz="1800" b="1" dirty="0"/>
              <a:t>Periodização do lucro tributável</a:t>
            </a:r>
            <a:endParaRPr lang="pt-PT" sz="1800" dirty="0"/>
          </a:p>
          <a:p>
            <a:pPr>
              <a:defRPr/>
            </a:pPr>
            <a:r>
              <a:rPr lang="pt-PT" sz="1800" b="1" dirty="0"/>
              <a:t> </a:t>
            </a:r>
            <a:endParaRPr lang="pt-PT" sz="1800" dirty="0"/>
          </a:p>
          <a:p>
            <a:pPr algn="just">
              <a:defRPr/>
            </a:pPr>
            <a:r>
              <a:rPr lang="pt-PT" sz="1800" dirty="0"/>
              <a:t>1 — Os rendimentos e os gastos, assim como as outras componentes positivas ou negativas do lucro tributável, são imputáveis ao período de tributação em que sejam obtidos ou suportados, independentemente do seu recebimento ou pagamento, de acordo com o regime de periodização económica. </a:t>
            </a:r>
          </a:p>
          <a:p>
            <a:pPr algn="just">
              <a:defRPr/>
            </a:pPr>
            <a:endParaRPr lang="pt-PT" sz="1800" dirty="0"/>
          </a:p>
          <a:p>
            <a:pPr algn="just">
              <a:defRPr/>
            </a:pPr>
            <a:r>
              <a:rPr lang="pt-PT" sz="1800" dirty="0"/>
              <a:t>3 — Para efeitos de aplicação do disposto no n.º 1: </a:t>
            </a:r>
          </a:p>
          <a:p>
            <a:pPr marL="342900" indent="-342900" algn="just">
              <a:buFontTx/>
              <a:buAutoNum type="alphaLcParenR"/>
              <a:defRPr/>
            </a:pPr>
            <a:r>
              <a:rPr lang="pt-PT" sz="1800" dirty="0"/>
              <a:t>Os réditos relativos a vendas consideram-se em geral realizados, e os correspondentes gastos suportados, na data da entrega ou expedição dos bens correspondentes ou, se anterior, na data em que se opera a transferência de propriedade; </a:t>
            </a:r>
          </a:p>
          <a:p>
            <a:pPr marL="342900" indent="-342900" algn="just">
              <a:buFontTx/>
              <a:buAutoNum type="alphaLcParenR"/>
              <a:defRPr/>
            </a:pPr>
            <a:endParaRPr lang="pt-PT" sz="1800" dirty="0"/>
          </a:p>
          <a:p>
            <a:pPr marL="342900" indent="-342900" algn="just">
              <a:defRPr/>
            </a:pPr>
            <a:r>
              <a:rPr lang="pt-PT" sz="1800" dirty="0"/>
              <a:t>5 — Os réditos relativos a vendas e a prestações de serviços são imputáveis ao período de tributação a que respeitam pela quantia nominal da contraprestação. </a:t>
            </a:r>
          </a:p>
          <a:p>
            <a:pPr algn="just">
              <a:defRPr/>
            </a:pPr>
            <a:endParaRPr lang="pt-PT" sz="1800" b="1" dirty="0">
              <a:solidFill>
                <a:srgbClr val="000000"/>
              </a:solidFill>
            </a:endParaRPr>
          </a:p>
        </p:txBody>
      </p:sp>
    </p:spTree>
  </p:cSld>
  <p:clrMapOvr>
    <a:masterClrMapping/>
  </p:clrMapOv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C37CB061-42AA-4346-83CC-902B0A8A7A30}" type="slidenum">
              <a:rPr lang="pt-PT" sz="1400"/>
              <a:pPr/>
              <a:t>66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Periodização do lucro</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18.º n.º 1, n.º 3 a) e n.º 5 do CIRC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Fevereiro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BD9415E-1F71-4D10-B5DB-386754EC5FD8}" type="datetime1">
              <a:rPr lang="pt-PT" sz="1400"/>
              <a:pPr algn="l"/>
              <a:t>14-01-2013</a:t>
            </a:fld>
            <a:endParaRPr lang="pt-PT" sz="1400"/>
          </a:p>
        </p:txBody>
      </p:sp>
      <p:sp>
        <p:nvSpPr>
          <p:cNvPr id="1331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D369346E-BAFC-4C04-9330-4C24F6A01574}" type="slidenum">
              <a:rPr lang="pt-PT" sz="1400"/>
              <a:pPr/>
              <a:t>67</a:t>
            </a:fld>
            <a:endParaRPr lang="pt-PT" sz="1400"/>
          </a:p>
        </p:txBody>
      </p:sp>
      <p:sp>
        <p:nvSpPr>
          <p:cNvPr id="13316" name="Rectangle 2"/>
          <p:cNvSpPr>
            <a:spLocks noChangeArrowheads="1"/>
          </p:cNvSpPr>
          <p:nvPr/>
        </p:nvSpPr>
        <p:spPr bwMode="auto">
          <a:xfrm>
            <a:off x="323850" y="1052513"/>
            <a:ext cx="3527425" cy="17541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1331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331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3319" name="Text Box 5"/>
          <p:cNvSpPr txBox="1">
            <a:spLocks noChangeArrowheads="1"/>
          </p:cNvSpPr>
          <p:nvPr/>
        </p:nvSpPr>
        <p:spPr bwMode="auto">
          <a:xfrm>
            <a:off x="428625" y="1052513"/>
            <a:ext cx="8501063" cy="4216539"/>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dirty="0"/>
          </a:p>
          <a:p>
            <a:pPr algn="just"/>
            <a:endParaRPr lang="pt-PT" sz="1800" dirty="0" smtClean="0">
              <a:solidFill>
                <a:schemeClr val="tx2"/>
              </a:solidFill>
            </a:endParaRPr>
          </a:p>
          <a:p>
            <a:pPr algn="just"/>
            <a:endParaRPr lang="pt-PT" sz="1800" dirty="0" smtClean="0">
              <a:solidFill>
                <a:schemeClr val="tx2"/>
              </a:solidFill>
            </a:endParaRPr>
          </a:p>
          <a:p>
            <a:pPr algn="just"/>
            <a:r>
              <a:rPr lang="pt-PT" sz="2000" dirty="0" smtClean="0">
                <a:solidFill>
                  <a:schemeClr val="tx2"/>
                </a:solidFill>
              </a:rPr>
              <a:t>No </a:t>
            </a:r>
            <a:r>
              <a:rPr lang="pt-PT" sz="2000" dirty="0">
                <a:solidFill>
                  <a:schemeClr val="tx2"/>
                </a:solidFill>
              </a:rPr>
              <a:t>decurso do mês de Dezembro a Q&amp;F SA efectuou operações de manutenção</a:t>
            </a:r>
          </a:p>
          <a:p>
            <a:pPr algn="just"/>
            <a:r>
              <a:rPr lang="pt-PT" sz="2000" dirty="0">
                <a:solidFill>
                  <a:schemeClr val="tx2"/>
                </a:solidFill>
              </a:rPr>
              <a:t>gratuitas, a cinco clientes empresariais que tinham adquirido aparelhos de ar</a:t>
            </a:r>
          </a:p>
          <a:p>
            <a:pPr algn="just"/>
            <a:r>
              <a:rPr lang="pt-PT" sz="2000" dirty="0">
                <a:solidFill>
                  <a:schemeClr val="tx2"/>
                </a:solidFill>
              </a:rPr>
              <a:t>condicionado no primeiro semestre desse ano. Em média, em cada uma das</a:t>
            </a:r>
          </a:p>
          <a:p>
            <a:pPr algn="just"/>
            <a:r>
              <a:rPr lang="pt-PT" sz="2000" dirty="0">
                <a:solidFill>
                  <a:schemeClr val="tx2"/>
                </a:solidFill>
              </a:rPr>
              <a:t>operações, o gasto com pessoal ascendeu a cerca de 200 € e foram utilizados</a:t>
            </a:r>
          </a:p>
          <a:p>
            <a:pPr algn="just"/>
            <a:r>
              <a:rPr lang="pt-PT" sz="2000" dirty="0">
                <a:solidFill>
                  <a:schemeClr val="tx2"/>
                </a:solidFill>
              </a:rPr>
              <a:t>consumíveis (gás, material isolante, etc.) no valor de 45€.</a:t>
            </a:r>
          </a:p>
          <a:p>
            <a:pPr algn="just"/>
            <a:endParaRPr lang="pt-PT" sz="2000" dirty="0">
              <a:solidFill>
                <a:schemeClr val="tx2"/>
              </a:solidFill>
            </a:endParaRPr>
          </a:p>
          <a:p>
            <a:pPr algn="just"/>
            <a:r>
              <a:rPr lang="pt-PT" sz="2000" dirty="0">
                <a:solidFill>
                  <a:schemeClr val="tx2"/>
                </a:solidFill>
              </a:rPr>
              <a:t>Também em sede de IRC surgiram algumas dúvidas relativas ao enquadramento</a:t>
            </a:r>
          </a:p>
          <a:p>
            <a:pPr algn="just"/>
            <a:r>
              <a:rPr lang="pt-PT" sz="2000" dirty="0">
                <a:solidFill>
                  <a:schemeClr val="tx2"/>
                </a:solidFill>
              </a:rPr>
              <a:t>destas ofertas de serviços e consumíveis.</a:t>
            </a:r>
          </a:p>
          <a:p>
            <a:pPr algn="just"/>
            <a:endParaRPr lang="pt-PT" sz="1800" dirty="0">
              <a:solidFill>
                <a:schemeClr val="tx2"/>
              </a:solidFill>
            </a:endParaRPr>
          </a:p>
          <a:p>
            <a:pPr algn="just"/>
            <a:endParaRPr lang="pt-PT" sz="1800" b="1" dirty="0">
              <a:solidFill>
                <a:schemeClr val="tx2"/>
              </a:solidFill>
            </a:endParaRPr>
          </a:p>
        </p:txBody>
      </p:sp>
    </p:spTree>
  </p:cSld>
  <p:clrMapOvr>
    <a:masterClrMapping/>
  </p:clrMapOv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FE3D9406-642D-48EA-9998-7207D483E471}" type="datetime1">
              <a:rPr lang="pt-PT" sz="1400"/>
              <a:pPr algn="l"/>
              <a:t>14-01-2013</a:t>
            </a:fld>
            <a:endParaRPr lang="pt-PT" sz="1400"/>
          </a:p>
        </p:txBody>
      </p:sp>
      <p:sp>
        <p:nvSpPr>
          <p:cNvPr id="1433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DED35E5-9DE5-43D9-9AC5-360D9CF64B26}" type="slidenum">
              <a:rPr lang="pt-PT" sz="1400"/>
              <a:pPr/>
              <a:t>68</a:t>
            </a:fld>
            <a:endParaRPr lang="pt-PT" sz="1400"/>
          </a:p>
        </p:txBody>
      </p:sp>
      <p:sp>
        <p:nvSpPr>
          <p:cNvPr id="14340" name="Rectangle 2"/>
          <p:cNvSpPr>
            <a:spLocks noChangeArrowheads="1"/>
          </p:cNvSpPr>
          <p:nvPr/>
        </p:nvSpPr>
        <p:spPr bwMode="auto">
          <a:xfrm>
            <a:off x="323850" y="1052513"/>
            <a:ext cx="3527425" cy="20320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1434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434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4343" name="Text Box 5"/>
          <p:cNvSpPr txBox="1">
            <a:spLocks noChangeArrowheads="1"/>
          </p:cNvSpPr>
          <p:nvPr/>
        </p:nvSpPr>
        <p:spPr bwMode="auto">
          <a:xfrm>
            <a:off x="428625" y="1052513"/>
            <a:ext cx="8501063" cy="4801314"/>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dirty="0">
              <a:solidFill>
                <a:schemeClr val="tx2"/>
              </a:solidFill>
            </a:endParaRPr>
          </a:p>
          <a:p>
            <a:pPr algn="just"/>
            <a:r>
              <a:rPr lang="pt-PT" sz="1800" b="1" dirty="0">
                <a:solidFill>
                  <a:schemeClr val="tx2"/>
                </a:solidFill>
              </a:rPr>
              <a:t>QUESTÃO 14.:</a:t>
            </a:r>
          </a:p>
          <a:p>
            <a:pPr algn="just"/>
            <a:r>
              <a:rPr lang="pt-PT" sz="1800" b="1" i="1" dirty="0">
                <a:solidFill>
                  <a:schemeClr val="tx2"/>
                </a:solidFill>
              </a:rPr>
              <a:t>No âmbito da tributação em IRC:</a:t>
            </a:r>
          </a:p>
          <a:p>
            <a:pPr algn="just"/>
            <a:endParaRPr lang="pt-PT" sz="1800" b="1" i="1" dirty="0">
              <a:solidFill>
                <a:schemeClr val="tx2"/>
              </a:solidFill>
            </a:endParaRPr>
          </a:p>
          <a:p>
            <a:pPr algn="just"/>
            <a:r>
              <a:rPr lang="pt-PT" sz="1800" b="1" i="1" dirty="0">
                <a:solidFill>
                  <a:schemeClr val="tx2"/>
                </a:solidFill>
              </a:rPr>
              <a:t>a) A Q&amp;F SA deverá acrescer no Quadro 07 da Declaração </a:t>
            </a:r>
            <a:r>
              <a:rPr lang="pt-PT" sz="1800" b="1" i="1" dirty="0" err="1">
                <a:solidFill>
                  <a:schemeClr val="tx2"/>
                </a:solidFill>
              </a:rPr>
              <a:t>Mod</a:t>
            </a:r>
            <a:r>
              <a:rPr lang="pt-PT" sz="1800" b="1" i="1" dirty="0">
                <a:solidFill>
                  <a:schemeClr val="tx2"/>
                </a:solidFill>
              </a:rPr>
              <a:t>. 22 </a:t>
            </a:r>
            <a:r>
              <a:rPr lang="pt-PT" sz="1800" b="1" i="1" dirty="0" smtClean="0">
                <a:solidFill>
                  <a:schemeClr val="tx2"/>
                </a:solidFill>
              </a:rPr>
              <a:t>as quantias </a:t>
            </a:r>
            <a:r>
              <a:rPr lang="pt-PT" sz="1800" b="1" i="1" dirty="0">
                <a:solidFill>
                  <a:schemeClr val="tx2"/>
                </a:solidFill>
              </a:rPr>
              <a:t>suportadas de gastos com pessoal e com aquisições </a:t>
            </a:r>
            <a:r>
              <a:rPr lang="pt-PT" sz="1800" b="1" i="1" dirty="0" smtClean="0">
                <a:solidFill>
                  <a:schemeClr val="tx2"/>
                </a:solidFill>
              </a:rPr>
              <a:t>de consumíveis </a:t>
            </a:r>
            <a:r>
              <a:rPr lang="pt-PT" sz="1800" b="1" i="1" dirty="0">
                <a:solidFill>
                  <a:schemeClr val="tx2"/>
                </a:solidFill>
              </a:rPr>
              <a:t>utilizados nestes serviços, porque se tratam de gastos </a:t>
            </a:r>
            <a:r>
              <a:rPr lang="pt-PT" sz="1800" b="1" i="1" dirty="0" smtClean="0">
                <a:solidFill>
                  <a:schemeClr val="tx2"/>
                </a:solidFill>
              </a:rPr>
              <a:t>não aceites </a:t>
            </a:r>
            <a:r>
              <a:rPr lang="pt-PT" sz="1800" b="1" i="1" dirty="0">
                <a:solidFill>
                  <a:schemeClr val="tx2"/>
                </a:solidFill>
              </a:rPr>
              <a:t>na determinação do lucro tributável.</a:t>
            </a:r>
          </a:p>
          <a:p>
            <a:pPr algn="just"/>
            <a:endParaRPr lang="pt-PT" sz="1800" b="1" i="1" dirty="0">
              <a:solidFill>
                <a:schemeClr val="tx2"/>
              </a:solidFill>
            </a:endParaRPr>
          </a:p>
          <a:p>
            <a:pPr algn="just"/>
            <a:r>
              <a:rPr lang="pt-PT" sz="1800" b="1" i="1" dirty="0">
                <a:solidFill>
                  <a:schemeClr val="tx2"/>
                </a:solidFill>
              </a:rPr>
              <a:t>b) A Q&amp;F SA deverá suportar a tributação autónoma à taxa de 5% sobre </a:t>
            </a:r>
            <a:r>
              <a:rPr lang="pt-PT" sz="1800" b="1" i="1" dirty="0" smtClean="0">
                <a:solidFill>
                  <a:schemeClr val="tx2"/>
                </a:solidFill>
              </a:rPr>
              <a:t>os gastos </a:t>
            </a:r>
            <a:r>
              <a:rPr lang="pt-PT" sz="1800" b="1" i="1" dirty="0">
                <a:solidFill>
                  <a:schemeClr val="tx2"/>
                </a:solidFill>
              </a:rPr>
              <a:t>suportados com a prestação destes serviços.</a:t>
            </a:r>
          </a:p>
          <a:p>
            <a:pPr algn="just"/>
            <a:endParaRPr lang="pt-PT" sz="1800" b="1" i="1" dirty="0">
              <a:solidFill>
                <a:schemeClr val="tx2"/>
              </a:solidFill>
            </a:endParaRPr>
          </a:p>
          <a:p>
            <a:pPr algn="just"/>
            <a:r>
              <a:rPr lang="pt-PT" sz="1800" b="1" i="1" dirty="0">
                <a:solidFill>
                  <a:schemeClr val="tx2"/>
                </a:solidFill>
              </a:rPr>
              <a:t>c) Os gastos suportados com a prestação destes serviços são aceites </a:t>
            </a:r>
            <a:r>
              <a:rPr lang="pt-PT" sz="1800" b="1" i="1" dirty="0" smtClean="0">
                <a:solidFill>
                  <a:schemeClr val="tx2"/>
                </a:solidFill>
              </a:rPr>
              <a:t>como custo </a:t>
            </a:r>
            <a:r>
              <a:rPr lang="pt-PT" sz="1800" b="1" i="1" dirty="0">
                <a:solidFill>
                  <a:schemeClr val="tx2"/>
                </a:solidFill>
              </a:rPr>
              <a:t>na determinação do lucro tributável.</a:t>
            </a:r>
          </a:p>
          <a:p>
            <a:pPr algn="just"/>
            <a:endParaRPr lang="pt-PT" sz="1800" b="1" i="1" dirty="0">
              <a:solidFill>
                <a:schemeClr val="tx2"/>
              </a:solidFill>
            </a:endParaRPr>
          </a:p>
          <a:p>
            <a:pPr algn="just"/>
            <a:r>
              <a:rPr lang="pt-PT" sz="1800" b="1" i="1" dirty="0">
                <a:solidFill>
                  <a:schemeClr val="tx2"/>
                </a:solidFill>
              </a:rPr>
              <a:t>d) A Q&amp;F SA deverá emitir uma factura no valor total de 245€ relativa a </a:t>
            </a:r>
            <a:r>
              <a:rPr lang="pt-PT" sz="1800" b="1" i="1" dirty="0" smtClean="0">
                <a:solidFill>
                  <a:schemeClr val="tx2"/>
                </a:solidFill>
              </a:rPr>
              <a:t>cada um </a:t>
            </a:r>
            <a:r>
              <a:rPr lang="pt-PT" sz="1800" b="1" i="1" dirty="0">
                <a:solidFill>
                  <a:schemeClr val="tx2"/>
                </a:solidFill>
              </a:rPr>
              <a:t>destes serviços e considerar esse valor como proveito </a:t>
            </a:r>
            <a:r>
              <a:rPr lang="pt-PT" sz="1800" b="1" i="1" dirty="0" smtClean="0">
                <a:solidFill>
                  <a:schemeClr val="tx2"/>
                </a:solidFill>
              </a:rPr>
              <a:t>na determinação </a:t>
            </a:r>
            <a:r>
              <a:rPr lang="pt-PT" sz="1800" b="1" i="1" dirty="0">
                <a:solidFill>
                  <a:schemeClr val="tx2"/>
                </a:solidFill>
              </a:rPr>
              <a:t>do lucro tributável.</a:t>
            </a:r>
            <a:endParaRPr lang="pt-PT" sz="1800" dirty="0">
              <a:solidFill>
                <a:schemeClr val="tx2"/>
              </a:solidFill>
            </a:endParaRPr>
          </a:p>
        </p:txBody>
      </p:sp>
    </p:spTree>
  </p:cSld>
  <p:clrMapOvr>
    <a:masterClrMapping/>
  </p:clrMapOv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F5A3D268-06C4-4312-9382-2871F2745E7D}" type="datetime1">
              <a:rPr lang="pt-PT" sz="1400"/>
              <a:pPr algn="l"/>
              <a:t>14-01-2013</a:t>
            </a:fld>
            <a:endParaRPr lang="pt-PT" sz="1400"/>
          </a:p>
        </p:txBody>
      </p:sp>
      <p:sp>
        <p:nvSpPr>
          <p:cNvPr id="1536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974572E1-F143-47C1-961F-93B4CD70AD7B}" type="slidenum">
              <a:rPr lang="pt-PT" sz="1400"/>
              <a:pPr/>
              <a:t>69</a:t>
            </a:fld>
            <a:endParaRPr lang="pt-PT" sz="1400"/>
          </a:p>
        </p:txBody>
      </p:sp>
      <p:sp>
        <p:nvSpPr>
          <p:cNvPr id="1536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p:txBody>
      </p:sp>
      <p:sp>
        <p:nvSpPr>
          <p:cNvPr id="1536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536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5367" name="Text Box 5"/>
          <p:cNvSpPr txBox="1">
            <a:spLocks noChangeArrowheads="1"/>
          </p:cNvSpPr>
          <p:nvPr/>
        </p:nvSpPr>
        <p:spPr bwMode="auto">
          <a:xfrm>
            <a:off x="428625" y="1357313"/>
            <a:ext cx="8501063" cy="5908675"/>
          </a:xfrm>
          <a:prstGeom prst="rect">
            <a:avLst/>
          </a:prstGeom>
          <a:noFill/>
          <a:ln w="9525">
            <a:noFill/>
            <a:miter lim="800000"/>
            <a:headEnd/>
            <a:tailEnd/>
          </a:ln>
        </p:spPr>
        <p:txBody>
          <a:bodyPr>
            <a:spAutoFit/>
          </a:bodyPr>
          <a:lstStyle/>
          <a:p>
            <a:pPr algn="ctr"/>
            <a:r>
              <a:rPr lang="pt-PT" sz="1800"/>
              <a:t>Artigo 23.º - </a:t>
            </a:r>
            <a:r>
              <a:rPr lang="pt-PT" sz="1800" b="1"/>
              <a:t>Gastos</a:t>
            </a:r>
            <a:endParaRPr lang="pt-PT" sz="1800"/>
          </a:p>
          <a:p>
            <a:r>
              <a:rPr lang="pt-PT" sz="1800" b="1"/>
              <a:t> </a:t>
            </a:r>
            <a:endParaRPr lang="pt-PT" sz="1800"/>
          </a:p>
          <a:p>
            <a:pPr algn="just"/>
            <a:r>
              <a:rPr lang="pt-PT" sz="1800"/>
              <a:t>1 — Consideram-se gastos os que comprovadamente sejam indispensáveis para a realização dos rendimentos sujeitos a imposto ou para a manutenção da fonte produtora, nomeadamente: </a:t>
            </a:r>
          </a:p>
          <a:p>
            <a:pPr algn="just"/>
            <a:r>
              <a:rPr lang="pt-PT" sz="1800"/>
              <a:t>….</a:t>
            </a:r>
          </a:p>
          <a:p>
            <a:pPr algn="just"/>
            <a:endParaRPr lang="pt-PT" sz="1800"/>
          </a:p>
          <a:p>
            <a:r>
              <a:rPr lang="pt-PT" sz="1800"/>
              <a:t>Artigo 45.º - </a:t>
            </a:r>
            <a:r>
              <a:rPr lang="pt-PT" sz="1800" b="1"/>
              <a:t>Encargos não dedutíveis para efeitos fiscais</a:t>
            </a:r>
            <a:endParaRPr lang="pt-PT" sz="1800"/>
          </a:p>
          <a:p>
            <a:r>
              <a:rPr lang="pt-PT" sz="1800" b="1"/>
              <a:t> </a:t>
            </a:r>
            <a:endParaRPr lang="pt-PT" sz="1800"/>
          </a:p>
          <a:p>
            <a:pPr algn="just"/>
            <a:r>
              <a:rPr lang="pt-PT" sz="1800"/>
              <a:t>1 — Não são dedutíveis para efeitos da determinação do lucro tributável os seguintes encargos, mesmo quando contabilizados como gastos do período de tributação: </a:t>
            </a:r>
          </a:p>
          <a:p>
            <a:pPr algn="just"/>
            <a:r>
              <a:rPr lang="pt-PT" sz="1800"/>
              <a:t>……</a:t>
            </a:r>
          </a:p>
          <a:p>
            <a:pPr algn="just"/>
            <a:endParaRPr lang="pt-PT" sz="1800"/>
          </a:p>
          <a:p>
            <a:pPr algn="just"/>
            <a:r>
              <a:rPr lang="pt-PT" sz="1800"/>
              <a:t> </a:t>
            </a:r>
          </a:p>
          <a:p>
            <a:pPr algn="l"/>
            <a:endParaRPr lang="pt-PT" sz="1800">
              <a:solidFill>
                <a:schemeClr val="tx2"/>
              </a:solidFill>
            </a:endParaRPr>
          </a:p>
          <a:p>
            <a:pPr algn="l"/>
            <a:r>
              <a:rPr lang="pt-PT" sz="1800"/>
              <a:t/>
            </a:r>
            <a:br>
              <a:rPr lang="pt-PT" sz="1800"/>
            </a:br>
            <a:endParaRPr lang="pt-PT" sz="1800"/>
          </a:p>
          <a:p>
            <a:pPr algn="just"/>
            <a:r>
              <a:rPr lang="pt-PT" sz="1800"/>
              <a:t/>
            </a:r>
            <a:br>
              <a:rPr lang="pt-PT" sz="1800"/>
            </a:br>
            <a:endParaRPr lang="pt-PT" sz="1800"/>
          </a:p>
          <a:p>
            <a:pPr algn="just"/>
            <a:endParaRPr lang="pt-PT" sz="1800" b="1">
              <a:solidFill>
                <a:srgbClr val="000000"/>
              </a:solidFill>
            </a:endParaRP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C34E0DC9-22F4-42D9-8E46-9703E2A88C45}" type="slidenum">
              <a:rPr lang="pt-PT" sz="1400"/>
              <a:pPr/>
              <a:t>70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Gastos aceites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Art.ºs</a:t>
            </a:r>
            <a:r>
              <a:rPr lang="pt-PT" sz="1800" b="1" dirty="0">
                <a:solidFill>
                  <a:srgbClr val="0066FF"/>
                </a:solidFill>
                <a:effectLst>
                  <a:outerShdw blurRad="38100" dist="38100" dir="2700000" algn="tl">
                    <a:srgbClr val="C0C0C0"/>
                  </a:outerShdw>
                </a:effectLst>
                <a:latin typeface="Lucida Sans Unicode" pitchFamily="34" charset="0"/>
              </a:rPr>
              <a:t> 23.º e 45.º do CIRC à contrário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Fevereiro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374F2832-4270-44B3-B80A-2930908981F4}" type="datetime1">
              <a:rPr lang="pt-PT" sz="1400"/>
              <a:pPr algn="l"/>
              <a:t>14-01-2013</a:t>
            </a:fld>
            <a:endParaRPr lang="pt-PT" sz="1400"/>
          </a:p>
        </p:txBody>
      </p:sp>
      <p:sp>
        <p:nvSpPr>
          <p:cNvPr id="174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6BF6B964-0AAB-4B5F-AC93-96D5464053F9}" type="slidenum">
              <a:rPr lang="pt-PT" sz="1400"/>
              <a:pPr/>
              <a:t>71</a:t>
            </a:fld>
            <a:endParaRPr lang="pt-PT" sz="1400"/>
          </a:p>
        </p:txBody>
      </p:sp>
      <p:sp>
        <p:nvSpPr>
          <p:cNvPr id="17412" name="Rectangle 2"/>
          <p:cNvSpPr>
            <a:spLocks noChangeArrowheads="1"/>
          </p:cNvSpPr>
          <p:nvPr/>
        </p:nvSpPr>
        <p:spPr bwMode="auto">
          <a:xfrm>
            <a:off x="323850" y="1052513"/>
            <a:ext cx="3527425" cy="20320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174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74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7415" name="Text Box 5"/>
          <p:cNvSpPr txBox="1">
            <a:spLocks noChangeArrowheads="1"/>
          </p:cNvSpPr>
          <p:nvPr/>
        </p:nvSpPr>
        <p:spPr bwMode="auto">
          <a:xfrm>
            <a:off x="611188" y="1052513"/>
            <a:ext cx="8318500" cy="5078313"/>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chemeClr val="tx2"/>
              </a:solidFill>
            </a:endParaRPr>
          </a:p>
          <a:p>
            <a:pPr algn="just"/>
            <a:r>
              <a:rPr lang="pt-PT" sz="1800" b="1" dirty="0">
                <a:solidFill>
                  <a:schemeClr val="tx2"/>
                </a:solidFill>
              </a:rPr>
              <a:t>Questão 27.:</a:t>
            </a:r>
          </a:p>
          <a:p>
            <a:pPr algn="just"/>
            <a:r>
              <a:rPr lang="pt-PT" sz="1800" dirty="0">
                <a:solidFill>
                  <a:schemeClr val="tx2"/>
                </a:solidFill>
              </a:rPr>
              <a:t>Aquando da adopção do Sistema de Normalização Contabilística (SNC), </a:t>
            </a:r>
            <a:r>
              <a:rPr lang="pt-PT" sz="1800" dirty="0" smtClean="0">
                <a:solidFill>
                  <a:schemeClr val="tx2"/>
                </a:solidFill>
              </a:rPr>
              <a:t>a Sociedade </a:t>
            </a:r>
            <a:r>
              <a:rPr lang="pt-PT" sz="1800" dirty="0">
                <a:solidFill>
                  <a:schemeClr val="tx2"/>
                </a:solidFill>
              </a:rPr>
              <a:t>Jota, Lda. </a:t>
            </a:r>
            <a:r>
              <a:rPr lang="pt-PT" sz="1800" dirty="0" err="1">
                <a:solidFill>
                  <a:schemeClr val="tx2"/>
                </a:solidFill>
              </a:rPr>
              <a:t>desreconheceu</a:t>
            </a:r>
            <a:r>
              <a:rPr lang="pt-PT" sz="1800" dirty="0">
                <a:solidFill>
                  <a:schemeClr val="tx2"/>
                </a:solidFill>
              </a:rPr>
              <a:t> despesas de instalação que havia suportado em 2007 no montante de 9.000,00 € e que vinha amortizando à taxa de 20%.</a:t>
            </a:r>
          </a:p>
          <a:p>
            <a:pPr algn="just"/>
            <a:endParaRPr lang="pt-PT" sz="1800" dirty="0">
              <a:solidFill>
                <a:schemeClr val="tx2"/>
              </a:solidFill>
            </a:endParaRPr>
          </a:p>
          <a:p>
            <a:pPr algn="just"/>
            <a:r>
              <a:rPr lang="pt-PT" sz="1800" b="1" dirty="0">
                <a:solidFill>
                  <a:schemeClr val="tx2"/>
                </a:solidFill>
              </a:rPr>
              <a:t>No Quadro 07 das declarações modelo 22 do IRC dos exercícios de 2009 e 2010 deve:</a:t>
            </a:r>
          </a:p>
          <a:p>
            <a:pPr algn="just"/>
            <a:endParaRPr lang="pt-PT" sz="1800" dirty="0">
              <a:solidFill>
                <a:schemeClr val="tx2"/>
              </a:solidFill>
            </a:endParaRPr>
          </a:p>
          <a:p>
            <a:pPr algn="just"/>
            <a:r>
              <a:rPr lang="pt-PT" sz="1800" b="1" dirty="0">
                <a:solidFill>
                  <a:schemeClr val="tx2"/>
                </a:solidFill>
              </a:rPr>
              <a:t>a) Acrescer 3.600,00 € em 2009 e deduzir 1.800,00 € em 2010.</a:t>
            </a:r>
          </a:p>
          <a:p>
            <a:pPr algn="just"/>
            <a:endParaRPr lang="pt-PT" sz="1800" b="1" dirty="0">
              <a:solidFill>
                <a:schemeClr val="tx2"/>
              </a:solidFill>
            </a:endParaRPr>
          </a:p>
          <a:p>
            <a:pPr algn="just"/>
            <a:r>
              <a:rPr lang="pt-PT" sz="1800" b="1" dirty="0">
                <a:solidFill>
                  <a:schemeClr val="tx2"/>
                </a:solidFill>
              </a:rPr>
              <a:t>b) Acrescer 3.600,00 € em 2009 e deduzir 720,00 € em 2010.</a:t>
            </a:r>
          </a:p>
          <a:p>
            <a:pPr algn="just"/>
            <a:endParaRPr lang="pt-PT" sz="1800" b="1" dirty="0">
              <a:solidFill>
                <a:schemeClr val="tx2"/>
              </a:solidFill>
            </a:endParaRPr>
          </a:p>
          <a:p>
            <a:pPr algn="just"/>
            <a:r>
              <a:rPr lang="pt-PT" sz="1800" b="1" dirty="0">
                <a:solidFill>
                  <a:schemeClr val="tx2"/>
                </a:solidFill>
              </a:rPr>
              <a:t>c) Nada fazer em 2009 e deduzir 720,00 € em 2010.</a:t>
            </a:r>
          </a:p>
          <a:p>
            <a:pPr algn="just"/>
            <a:endParaRPr lang="pt-PT" sz="1800" b="1" dirty="0">
              <a:solidFill>
                <a:schemeClr val="tx2"/>
              </a:solidFill>
            </a:endParaRPr>
          </a:p>
          <a:p>
            <a:pPr algn="just"/>
            <a:r>
              <a:rPr lang="pt-PT" sz="1800" b="1" dirty="0">
                <a:solidFill>
                  <a:schemeClr val="tx2"/>
                </a:solidFill>
              </a:rPr>
              <a:t>d) Nada fazer em 2009 e em 2010, por estarem em causa despesas </a:t>
            </a:r>
            <a:r>
              <a:rPr lang="pt-PT" sz="1800" b="1" dirty="0" smtClean="0">
                <a:solidFill>
                  <a:schemeClr val="tx2"/>
                </a:solidFill>
              </a:rPr>
              <a:t>de instalação </a:t>
            </a:r>
            <a:r>
              <a:rPr lang="pt-PT" sz="1800" b="1" dirty="0">
                <a:solidFill>
                  <a:schemeClr val="tx2"/>
                </a:solidFill>
              </a:rPr>
              <a:t>que em 2009 deviam estar já totalmente amortizadas.</a:t>
            </a:r>
          </a:p>
        </p:txBody>
      </p:sp>
    </p:spTree>
  </p:cSld>
  <p:clrMapOvr>
    <a:masterClrMapping/>
  </p:clrMapOvr>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F019E806-12B4-4FE2-9417-C0B7270F6185}" type="datetime1">
              <a:rPr lang="pt-PT" sz="1400"/>
              <a:pPr algn="l"/>
              <a:t>14-01-2013</a:t>
            </a:fld>
            <a:endParaRPr lang="pt-PT" sz="1400"/>
          </a:p>
        </p:txBody>
      </p:sp>
      <p:sp>
        <p:nvSpPr>
          <p:cNvPr id="184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D7FC0E54-0F1B-4D0C-BED7-F68F6F9C7880}" type="slidenum">
              <a:rPr lang="pt-PT" sz="1400"/>
              <a:pPr/>
              <a:t>72</a:t>
            </a:fld>
            <a:endParaRPr lang="pt-PT" sz="1400"/>
          </a:p>
        </p:txBody>
      </p:sp>
      <p:sp>
        <p:nvSpPr>
          <p:cNvPr id="184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p:txBody>
      </p:sp>
      <p:sp>
        <p:nvSpPr>
          <p:cNvPr id="184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184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18439" name="Text Box 5"/>
          <p:cNvSpPr txBox="1">
            <a:spLocks noChangeArrowheads="1"/>
          </p:cNvSpPr>
          <p:nvPr/>
        </p:nvSpPr>
        <p:spPr bwMode="auto">
          <a:xfrm>
            <a:off x="428625" y="1357313"/>
            <a:ext cx="8501063" cy="3140075"/>
          </a:xfrm>
          <a:prstGeom prst="rect">
            <a:avLst/>
          </a:prstGeom>
          <a:noFill/>
          <a:ln w="9525">
            <a:noFill/>
            <a:miter lim="800000"/>
            <a:headEnd/>
            <a:tailEnd/>
          </a:ln>
        </p:spPr>
        <p:txBody>
          <a:bodyPr>
            <a:spAutoFit/>
          </a:bodyPr>
          <a:lstStyle/>
          <a:p>
            <a:pPr algn="ctr"/>
            <a:r>
              <a:rPr lang="pt-PT" sz="1800"/>
              <a:t>Artigo 5.º - </a:t>
            </a:r>
            <a:r>
              <a:rPr lang="pt-PT" sz="1800" b="1"/>
              <a:t>Regime transitório</a:t>
            </a:r>
          </a:p>
          <a:p>
            <a:pPr algn="ctr"/>
            <a:endParaRPr lang="pt-PT" sz="1800" b="1"/>
          </a:p>
          <a:p>
            <a:pPr algn="just"/>
            <a:r>
              <a:rPr lang="pt-PT" sz="1800"/>
              <a:t>1 — Os efeitos nos capitais próprios decorrentes da adopção, pela primeira vez, das normas internacionais de contabilidade adoptadas nos termos do artigo 3.º do Regulamento n.º 1606/2002, do Parlamento Europeu e do Conselho, de 19 de Julho, que sejam considerados fiscalmente relevantes nos termos do Código do IRC e respectiva legislação complementar, resultantes do reconhecimento ou do não reconhecimento de activos ou passivos, ou de alterações na respectiva mensuração, concorrem, em partes iguais, para a formação do lucro tributável do primeiro período de tributação em que se apliquem aquelas normas e dos quatro períodos de tributação seguintes.</a:t>
            </a:r>
          </a:p>
        </p:txBody>
      </p:sp>
    </p:spTree>
  </p:cSld>
  <p:clrMapOvr>
    <a:masterClrMapping/>
  </p:clrMapOvr>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CE964717-E381-4C19-AD6D-71A719784928}" type="slidenum">
              <a:rPr lang="pt-PT" sz="1400"/>
              <a:pPr/>
              <a:t>73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Norma transitória</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5.º do Decreto-Lei n.º 159/2009 </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Cálculos: 9.000€*20% = 1.800€*3=5.400€</a:t>
            </a:r>
          </a:p>
          <a:p>
            <a:pPr marL="365125" indent="-255588" algn="just">
              <a:lnSpc>
                <a:spcPct val="130000"/>
              </a:lnSpc>
              <a:spcAft>
                <a:spcPct val="20000"/>
              </a:spcAft>
              <a:buClr>
                <a:schemeClr val="accent1"/>
              </a:buClr>
              <a:buSzPct val="68000"/>
              <a:defRPr/>
            </a:pPr>
            <a:r>
              <a:rPr lang="pt-PT" sz="2000" b="1" dirty="0">
                <a:solidFill>
                  <a:srgbClr val="0066FF"/>
                </a:solidFill>
                <a:effectLst>
                  <a:outerShdw blurRad="38100" dist="38100" dir="2700000" algn="tl">
                    <a:srgbClr val="C0C0C0"/>
                  </a:outerShdw>
                </a:effectLst>
                <a:latin typeface="Lucida Sans Unicode" pitchFamily="34" charset="0"/>
              </a:rPr>
              <a:t>9.000€-5.400€=3.600€/5=720€</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Fevereiro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7" end="7"/>
                                            </p:txEl>
                                          </p:spTgt>
                                        </p:tgtEl>
                                        <p:attrNameLst>
                                          <p:attrName>style.visibility</p:attrName>
                                        </p:attrNameLst>
                                      </p:cBhvr>
                                      <p:to>
                                        <p:strVal val="visible"/>
                                      </p:to>
                                    </p:set>
                                    <p:animEffect transition="in" filter="dissolve">
                                      <p:cBhvr>
                                        <p:cTn id="25"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15945C6B-EBF9-4E83-A048-202118341C17}" type="datetime1">
              <a:rPr lang="pt-PT" sz="1400"/>
              <a:pPr algn="l"/>
              <a:t>14-01-2013</a:t>
            </a:fld>
            <a:endParaRPr lang="pt-PT" sz="1400"/>
          </a:p>
        </p:txBody>
      </p:sp>
      <p:sp>
        <p:nvSpPr>
          <p:cNvPr id="2048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65A7934A-4DBD-4BE5-8165-B9234E7F2BC5}" type="slidenum">
              <a:rPr lang="pt-PT" sz="1400"/>
              <a:pPr/>
              <a:t>74</a:t>
            </a:fld>
            <a:endParaRPr lang="pt-PT" sz="1400"/>
          </a:p>
        </p:txBody>
      </p:sp>
      <p:sp>
        <p:nvSpPr>
          <p:cNvPr id="20484" name="Rectangle 2"/>
          <p:cNvSpPr>
            <a:spLocks noChangeArrowheads="1"/>
          </p:cNvSpPr>
          <p:nvPr/>
        </p:nvSpPr>
        <p:spPr bwMode="auto">
          <a:xfrm>
            <a:off x="323850" y="1052513"/>
            <a:ext cx="3527425" cy="20320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2048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048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0487" name="Text Box 5"/>
          <p:cNvSpPr txBox="1">
            <a:spLocks noChangeArrowheads="1"/>
          </p:cNvSpPr>
          <p:nvPr/>
        </p:nvSpPr>
        <p:spPr bwMode="auto">
          <a:xfrm>
            <a:off x="611188" y="1052513"/>
            <a:ext cx="8318500" cy="4800600"/>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chemeClr val="tx2"/>
              </a:solidFill>
            </a:endParaRPr>
          </a:p>
          <a:p>
            <a:pPr algn="just"/>
            <a:r>
              <a:rPr lang="pt-PT" sz="1800" b="1">
                <a:solidFill>
                  <a:schemeClr val="tx2"/>
                </a:solidFill>
              </a:rPr>
              <a:t>Questão 28.:</a:t>
            </a:r>
          </a:p>
          <a:p>
            <a:pPr algn="just"/>
            <a:endParaRPr lang="pt-PT" sz="1800" b="1">
              <a:solidFill>
                <a:schemeClr val="tx2"/>
              </a:solidFill>
            </a:endParaRPr>
          </a:p>
          <a:p>
            <a:pPr algn="just"/>
            <a:r>
              <a:rPr lang="pt-PT" sz="1800">
                <a:solidFill>
                  <a:schemeClr val="tx2"/>
                </a:solidFill>
              </a:rPr>
              <a:t>A Sociedade Alfa, Lda. teve em 2010 um volume de negócios de 10.000.000 €. No mesmo ano, pagou quotizações à associação empresarial do sector em que se insere no montante de 15.000€.</a:t>
            </a:r>
          </a:p>
          <a:p>
            <a:pPr algn="just"/>
            <a:endParaRPr lang="pt-PT" sz="1800">
              <a:solidFill>
                <a:schemeClr val="tx2"/>
              </a:solidFill>
            </a:endParaRPr>
          </a:p>
          <a:p>
            <a:pPr algn="just"/>
            <a:r>
              <a:rPr lang="pt-PT" sz="1800" b="1">
                <a:solidFill>
                  <a:schemeClr val="tx2"/>
                </a:solidFill>
              </a:rPr>
              <a:t>No Quadro 07 da Declaração Modelo 22 respeitante a 2010 poderá deduzir:</a:t>
            </a:r>
          </a:p>
          <a:p>
            <a:pPr algn="just"/>
            <a:endParaRPr lang="pt-PT" sz="1800" b="1">
              <a:solidFill>
                <a:schemeClr val="tx2"/>
              </a:solidFill>
            </a:endParaRPr>
          </a:p>
          <a:p>
            <a:pPr algn="just"/>
            <a:r>
              <a:rPr lang="pt-PT" sz="1800" b="1">
                <a:solidFill>
                  <a:schemeClr val="tx2"/>
                </a:solidFill>
              </a:rPr>
              <a:t>a) 5.000,00 €.</a:t>
            </a:r>
          </a:p>
          <a:p>
            <a:pPr algn="just"/>
            <a:endParaRPr lang="pt-PT" sz="1800" b="1">
              <a:solidFill>
                <a:schemeClr val="tx2"/>
              </a:solidFill>
            </a:endParaRPr>
          </a:p>
          <a:p>
            <a:pPr algn="just"/>
            <a:r>
              <a:rPr lang="pt-PT" sz="1800" b="1">
                <a:solidFill>
                  <a:schemeClr val="tx2"/>
                </a:solidFill>
              </a:rPr>
              <a:t>b) 7.500,00 €.</a:t>
            </a:r>
          </a:p>
          <a:p>
            <a:pPr algn="just"/>
            <a:endParaRPr lang="pt-PT" sz="1800" b="1">
              <a:solidFill>
                <a:schemeClr val="tx2"/>
              </a:solidFill>
            </a:endParaRPr>
          </a:p>
          <a:p>
            <a:pPr algn="just"/>
            <a:r>
              <a:rPr lang="pt-PT" sz="1800" b="1">
                <a:solidFill>
                  <a:schemeClr val="tx2"/>
                </a:solidFill>
              </a:rPr>
              <a:t>c) 15.000,00 €.</a:t>
            </a:r>
          </a:p>
          <a:p>
            <a:pPr algn="just"/>
            <a:endParaRPr lang="pt-PT" sz="1800" b="1">
              <a:solidFill>
                <a:schemeClr val="tx2"/>
              </a:solidFill>
            </a:endParaRPr>
          </a:p>
          <a:p>
            <a:pPr algn="just"/>
            <a:r>
              <a:rPr lang="pt-PT" sz="1800" b="1">
                <a:solidFill>
                  <a:schemeClr val="tx2"/>
                </a:solidFill>
              </a:rPr>
              <a:t>d) 22.500,00 €.</a:t>
            </a:r>
          </a:p>
        </p:txBody>
      </p:sp>
    </p:spTree>
  </p:cSld>
  <p:clrMapOvr>
    <a:masterClrMapping/>
  </p:clrMapOvr>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09B6415C-F30A-4E26-BF5F-DB7386E7BFD6}" type="datetime1">
              <a:rPr lang="pt-PT" sz="1400"/>
              <a:pPr algn="l"/>
              <a:t>14-01-2013</a:t>
            </a:fld>
            <a:endParaRPr lang="pt-PT" sz="1400"/>
          </a:p>
        </p:txBody>
      </p:sp>
      <p:sp>
        <p:nvSpPr>
          <p:cNvPr id="2150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C7B56D1C-1C36-440E-BD39-03355C618D73}" type="slidenum">
              <a:rPr lang="pt-PT" sz="1400"/>
              <a:pPr/>
              <a:t>75</a:t>
            </a:fld>
            <a:endParaRPr lang="pt-PT" sz="1400"/>
          </a:p>
        </p:txBody>
      </p:sp>
      <p:sp>
        <p:nvSpPr>
          <p:cNvPr id="2150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p:txBody>
      </p:sp>
      <p:sp>
        <p:nvSpPr>
          <p:cNvPr id="2150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151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1511" name="Text Box 5"/>
          <p:cNvSpPr txBox="1">
            <a:spLocks noChangeArrowheads="1"/>
          </p:cNvSpPr>
          <p:nvPr/>
        </p:nvSpPr>
        <p:spPr bwMode="auto">
          <a:xfrm>
            <a:off x="428625" y="1357313"/>
            <a:ext cx="8501063" cy="3970337"/>
          </a:xfrm>
          <a:prstGeom prst="rect">
            <a:avLst/>
          </a:prstGeom>
          <a:noFill/>
          <a:ln w="9525">
            <a:noFill/>
            <a:miter lim="800000"/>
            <a:headEnd/>
            <a:tailEnd/>
          </a:ln>
        </p:spPr>
        <p:txBody>
          <a:bodyPr>
            <a:spAutoFit/>
          </a:bodyPr>
          <a:lstStyle/>
          <a:p>
            <a:r>
              <a:rPr lang="pt-PT" sz="1800"/>
              <a:t>Artigo 44.º - </a:t>
            </a:r>
            <a:r>
              <a:rPr lang="pt-PT" sz="1800" b="1"/>
              <a:t>Quotizações a favor de associações empresariais</a:t>
            </a:r>
            <a:endParaRPr lang="pt-PT" sz="1800"/>
          </a:p>
          <a:p>
            <a:r>
              <a:rPr lang="pt-PT" sz="1800" b="1"/>
              <a:t> </a:t>
            </a:r>
            <a:endParaRPr lang="pt-PT" sz="1800"/>
          </a:p>
          <a:p>
            <a:pPr algn="just"/>
            <a:r>
              <a:rPr lang="pt-PT" sz="1800"/>
              <a:t>1 — É considerado gasto do período de tributação, para efeitos da determinação do lucro tributável, o valor correspondente a 150% do total das quotizações pagas pelos associados a favor das associações empresariais em conformidade com os estatutos. </a:t>
            </a:r>
          </a:p>
          <a:p>
            <a:pPr algn="just"/>
            <a:endParaRPr lang="pt-PT" sz="1800"/>
          </a:p>
          <a:p>
            <a:pPr algn="just"/>
            <a:r>
              <a:rPr lang="pt-PT" sz="1800"/>
              <a:t>2 — O montante referido no número anterior não pode, contudo, exceder o equivalente a 2‰ do volume de negócios respectivo. </a:t>
            </a:r>
          </a:p>
          <a:p>
            <a:pPr algn="just"/>
            <a:r>
              <a:rPr lang="pt-PT" sz="1800"/>
              <a:t/>
            </a:r>
            <a:br>
              <a:rPr lang="pt-PT" sz="1800"/>
            </a:br>
            <a:endParaRPr lang="pt-PT" sz="1800"/>
          </a:p>
          <a:p>
            <a:pPr algn="just"/>
            <a:r>
              <a:rPr lang="pt-PT" sz="1800"/>
              <a:t/>
            </a:r>
            <a:br>
              <a:rPr lang="pt-PT" sz="1800"/>
            </a:br>
            <a:endParaRPr lang="pt-PT" sz="1800"/>
          </a:p>
          <a:p>
            <a:pPr algn="just"/>
            <a:endParaRPr lang="pt-PT" sz="1800" b="1">
              <a:solidFill>
                <a:srgbClr val="000000"/>
              </a:solidFill>
            </a:endParaRPr>
          </a:p>
        </p:txBody>
      </p:sp>
    </p:spTree>
  </p:cSld>
  <p:clrMapOvr>
    <a:masterClrMapping/>
  </p:clrMapOvr>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0E416FF-1761-47DA-90F1-1705AC7521C0}" type="slidenum">
              <a:rPr lang="pt-PT" sz="1400"/>
              <a:pPr/>
              <a:t>76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Quotizações </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44.º do CIRC </a:t>
            </a:r>
          </a:p>
          <a:p>
            <a:pPr marL="365125" indent="-255588" algn="just">
              <a:lnSpc>
                <a:spcPct val="130000"/>
              </a:lnSpc>
              <a:spcAft>
                <a:spcPct val="20000"/>
              </a:spcAft>
              <a:buClr>
                <a:schemeClr val="accent1"/>
              </a:buClr>
              <a:buSzPct val="68000"/>
              <a:buFont typeface="Wingdings 3" pitchFamily="18" charset="2"/>
              <a:buChar char=""/>
              <a:defRPr/>
            </a:pPr>
            <a:r>
              <a:rPr lang="pt-PT" sz="2000" b="1" dirty="0">
                <a:solidFill>
                  <a:srgbClr val="0066FF"/>
                </a:solidFill>
                <a:effectLst>
                  <a:outerShdw blurRad="38100" dist="38100" dir="2700000" algn="tl">
                    <a:srgbClr val="C0C0C0"/>
                  </a:outerShdw>
                </a:effectLst>
                <a:latin typeface="Lucida Sans Unicode" pitchFamily="34" charset="0"/>
              </a:rPr>
              <a:t>Cálculos: VN=10.000.000€*2%o = 20.000€ (limite)</a:t>
            </a:r>
          </a:p>
          <a:p>
            <a:pPr marL="365125" indent="-255588" algn="just">
              <a:lnSpc>
                <a:spcPct val="130000"/>
              </a:lnSpc>
              <a:spcAft>
                <a:spcPct val="20000"/>
              </a:spcAft>
              <a:buClr>
                <a:schemeClr val="accent1"/>
              </a:buClr>
              <a:buSzPct val="68000"/>
              <a:defRPr/>
            </a:pPr>
            <a:r>
              <a:rPr lang="pt-PT" sz="2000" b="1" dirty="0">
                <a:solidFill>
                  <a:srgbClr val="0066FF"/>
                </a:solidFill>
                <a:effectLst>
                  <a:outerShdw blurRad="38100" dist="38100" dir="2700000" algn="tl">
                    <a:srgbClr val="C0C0C0"/>
                  </a:outerShdw>
                </a:effectLst>
                <a:latin typeface="Lucida Sans Unicode" pitchFamily="34" charset="0"/>
              </a:rPr>
              <a:t>Majoração=15.000€*150%=22.500€</a:t>
            </a:r>
          </a:p>
          <a:p>
            <a:pPr marL="365125" indent="-255588" algn="just">
              <a:lnSpc>
                <a:spcPct val="130000"/>
              </a:lnSpc>
              <a:spcAft>
                <a:spcPct val="20000"/>
              </a:spcAft>
              <a:buClr>
                <a:schemeClr val="accent1"/>
              </a:buClr>
              <a:buSzPct val="68000"/>
              <a:defRPr/>
            </a:pPr>
            <a:r>
              <a:rPr lang="pt-PT" sz="2000" b="1" dirty="0">
                <a:solidFill>
                  <a:srgbClr val="0066FF"/>
                </a:solidFill>
                <a:effectLst>
                  <a:outerShdw blurRad="38100" dist="38100" dir="2700000" algn="tl">
                    <a:srgbClr val="C0C0C0"/>
                  </a:outerShdw>
                </a:effectLst>
                <a:latin typeface="Lucida Sans Unicode" pitchFamily="34" charset="0"/>
              </a:rPr>
              <a:t>20.000€-15.000€=5.000€</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Fevereiro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8" end="8"/>
                                            </p:txEl>
                                          </p:spTgt>
                                        </p:tgtEl>
                                        <p:attrNameLst>
                                          <p:attrName>style.visibility</p:attrName>
                                        </p:attrNameLst>
                                      </p:cBhvr>
                                      <p:to>
                                        <p:strVal val="visible"/>
                                      </p:to>
                                    </p:set>
                                    <p:animEffect transition="in" filter="dissolve">
                                      <p:cBhvr>
                                        <p:cTn id="28"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F72EF951-96D9-4DB7-82C4-A977DB638011}" type="datetime1">
              <a:rPr lang="pt-PT" sz="1400"/>
              <a:pPr algn="l"/>
              <a:t>14-01-2013</a:t>
            </a:fld>
            <a:endParaRPr lang="pt-PT" sz="1400"/>
          </a:p>
        </p:txBody>
      </p:sp>
      <p:sp>
        <p:nvSpPr>
          <p:cNvPr id="2355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9AF3CC28-3144-4E70-8368-0252498410C0}" type="slidenum">
              <a:rPr lang="pt-PT" sz="1400"/>
              <a:pPr/>
              <a:t>77</a:t>
            </a:fld>
            <a:endParaRPr lang="pt-PT" sz="1400"/>
          </a:p>
        </p:txBody>
      </p:sp>
      <p:sp>
        <p:nvSpPr>
          <p:cNvPr id="23556" name="Rectangle 2"/>
          <p:cNvSpPr>
            <a:spLocks noChangeArrowheads="1"/>
          </p:cNvSpPr>
          <p:nvPr/>
        </p:nvSpPr>
        <p:spPr bwMode="auto">
          <a:xfrm>
            <a:off x="323850" y="1052513"/>
            <a:ext cx="3527425" cy="20320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2355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355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3559" name="Text Box 5"/>
          <p:cNvSpPr txBox="1">
            <a:spLocks noChangeArrowheads="1"/>
          </p:cNvSpPr>
          <p:nvPr/>
        </p:nvSpPr>
        <p:spPr bwMode="auto">
          <a:xfrm>
            <a:off x="611188" y="1052513"/>
            <a:ext cx="8318500" cy="3970337"/>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chemeClr val="tx2"/>
              </a:solidFill>
            </a:endParaRPr>
          </a:p>
          <a:p>
            <a:pPr algn="just"/>
            <a:r>
              <a:rPr lang="pt-PT" sz="1800" b="1">
                <a:solidFill>
                  <a:schemeClr val="tx2"/>
                </a:solidFill>
              </a:rPr>
              <a:t>Questão 29.:</a:t>
            </a:r>
          </a:p>
          <a:p>
            <a:pPr algn="just"/>
            <a:endParaRPr lang="pt-PT" sz="1800">
              <a:solidFill>
                <a:schemeClr val="tx2"/>
              </a:solidFill>
            </a:endParaRPr>
          </a:p>
          <a:p>
            <a:pPr algn="just"/>
            <a:r>
              <a:rPr lang="pt-PT" sz="1800">
                <a:solidFill>
                  <a:schemeClr val="tx2"/>
                </a:solidFill>
              </a:rPr>
              <a:t>Constitui uma variação patrimonial não relevante para efeitos de determinação do lucro tributável em IRC:</a:t>
            </a:r>
          </a:p>
          <a:p>
            <a:pPr algn="just"/>
            <a:endParaRPr lang="pt-PT" sz="1800">
              <a:solidFill>
                <a:schemeClr val="tx2"/>
              </a:solidFill>
            </a:endParaRPr>
          </a:p>
          <a:p>
            <a:pPr algn="just"/>
            <a:r>
              <a:rPr lang="pt-PT" sz="1800" b="1">
                <a:solidFill>
                  <a:schemeClr val="tx2"/>
                </a:solidFill>
              </a:rPr>
              <a:t>a) Um subsídio destinado à aquisição de um bem do activo fixo tangível.</a:t>
            </a:r>
          </a:p>
          <a:p>
            <a:pPr algn="just"/>
            <a:endParaRPr lang="pt-PT" sz="1800" b="1">
              <a:solidFill>
                <a:schemeClr val="tx2"/>
              </a:solidFill>
            </a:endParaRPr>
          </a:p>
          <a:p>
            <a:pPr algn="just"/>
            <a:r>
              <a:rPr lang="pt-PT" sz="1800" b="1">
                <a:solidFill>
                  <a:schemeClr val="tx2"/>
                </a:solidFill>
              </a:rPr>
              <a:t>b) Um perdão de dívidas concedido pelos credores.</a:t>
            </a:r>
          </a:p>
          <a:p>
            <a:pPr algn="just"/>
            <a:endParaRPr lang="pt-PT" sz="1800" b="1">
              <a:solidFill>
                <a:schemeClr val="tx2"/>
              </a:solidFill>
            </a:endParaRPr>
          </a:p>
          <a:p>
            <a:pPr algn="just"/>
            <a:r>
              <a:rPr lang="pt-PT" sz="1800" b="1">
                <a:solidFill>
                  <a:schemeClr val="tx2"/>
                </a:solidFill>
              </a:rPr>
              <a:t>c) Um aumento de capital em dinheiro com prémio de emissão.</a:t>
            </a:r>
          </a:p>
          <a:p>
            <a:pPr algn="just"/>
            <a:endParaRPr lang="pt-PT" sz="1800" b="1">
              <a:solidFill>
                <a:schemeClr val="tx2"/>
              </a:solidFill>
            </a:endParaRPr>
          </a:p>
          <a:p>
            <a:pPr algn="just"/>
            <a:r>
              <a:rPr lang="pt-PT" sz="1800" b="1">
                <a:solidFill>
                  <a:schemeClr val="tx2"/>
                </a:solidFill>
              </a:rPr>
              <a:t>d) Um subsídio destinado à exploração.</a:t>
            </a:r>
          </a:p>
        </p:txBody>
      </p:sp>
    </p:spTree>
  </p:cSld>
  <p:clrMapOvr>
    <a:masterClrMapping/>
  </p:clrMapOvr>
  <p:transition/>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CAF83AF3-0C43-4B08-9D4A-4DD0D270F2C5}" type="datetime1">
              <a:rPr lang="pt-PT" sz="1400"/>
              <a:pPr algn="l"/>
              <a:t>14-01-2013</a:t>
            </a:fld>
            <a:endParaRPr lang="pt-PT" sz="1400"/>
          </a:p>
        </p:txBody>
      </p:sp>
      <p:sp>
        <p:nvSpPr>
          <p:cNvPr id="2457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6D710396-CB6E-49B3-9F99-6E307487EBCE}" type="slidenum">
              <a:rPr lang="pt-PT" sz="1400"/>
              <a:pPr/>
              <a:t>78</a:t>
            </a:fld>
            <a:endParaRPr lang="pt-PT" sz="1400"/>
          </a:p>
        </p:txBody>
      </p:sp>
      <p:sp>
        <p:nvSpPr>
          <p:cNvPr id="2458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p:txBody>
      </p:sp>
      <p:sp>
        <p:nvSpPr>
          <p:cNvPr id="2458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458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4583" name="Text Box 5"/>
          <p:cNvSpPr txBox="1">
            <a:spLocks noChangeArrowheads="1"/>
          </p:cNvSpPr>
          <p:nvPr/>
        </p:nvSpPr>
        <p:spPr bwMode="auto">
          <a:xfrm>
            <a:off x="428625" y="1357313"/>
            <a:ext cx="8501063" cy="4524375"/>
          </a:xfrm>
          <a:prstGeom prst="rect">
            <a:avLst/>
          </a:prstGeom>
          <a:noFill/>
          <a:ln w="9525">
            <a:noFill/>
            <a:miter lim="800000"/>
            <a:headEnd/>
            <a:tailEnd/>
          </a:ln>
        </p:spPr>
        <p:txBody>
          <a:bodyPr>
            <a:spAutoFit/>
          </a:bodyPr>
          <a:lstStyle/>
          <a:p>
            <a:pPr algn="ctr"/>
            <a:r>
              <a:rPr lang="pt-PT" sz="1800"/>
              <a:t>Artigo 21.º - Variações patrimoniais positivas</a:t>
            </a:r>
          </a:p>
          <a:p>
            <a:pPr algn="ctr"/>
            <a:endParaRPr lang="pt-PT" sz="1800"/>
          </a:p>
          <a:p>
            <a:pPr algn="just"/>
            <a:r>
              <a:rPr lang="pt-PT" sz="1800"/>
              <a:t>1 — Concorrem ainda para a formação do lucro tributável as variações patrimoniais positivas não reflectidas no resultado líquido do período de tributação, excepto:</a:t>
            </a:r>
          </a:p>
          <a:p>
            <a:pPr algn="just"/>
            <a:r>
              <a:rPr lang="pt-PT" sz="1800" i="1"/>
              <a:t>a</a:t>
            </a:r>
            <a:r>
              <a:rPr lang="pt-PT" sz="1800"/>
              <a:t>) As entradas de capital, incluindo os prémios de emissão de acções, as coberturas de prejuízos, a qualquer título, feitas pelos titulares do capital, bem como outras variações patrimoniais positivas que decorram de operações sobre instrumentos de capital próprio da entidade emitente, incluindo as que resultem da atribuição de instrumentos financeiros derivados que devam ser reconhecidos como instrumentos de capital próprio; </a:t>
            </a:r>
            <a:endParaRPr lang="pt-PT" sz="1800" b="1">
              <a:solidFill>
                <a:schemeClr val="tx2"/>
              </a:solidFill>
            </a:endParaRPr>
          </a:p>
          <a:p>
            <a:pPr algn="l"/>
            <a:r>
              <a:rPr lang="pt-PT" sz="1800"/>
              <a:t/>
            </a:r>
            <a:br>
              <a:rPr lang="pt-PT" sz="1800"/>
            </a:br>
            <a:endParaRPr lang="pt-PT" sz="1800"/>
          </a:p>
          <a:p>
            <a:pPr algn="just"/>
            <a:r>
              <a:rPr lang="pt-PT" sz="1800"/>
              <a:t/>
            </a:r>
            <a:br>
              <a:rPr lang="pt-PT" sz="1800"/>
            </a:br>
            <a:endParaRPr lang="pt-PT" sz="1800"/>
          </a:p>
          <a:p>
            <a:pPr algn="just"/>
            <a:endParaRPr lang="pt-PT" sz="1800" b="1">
              <a:solidFill>
                <a:srgbClr val="000000"/>
              </a:solidFill>
            </a:endParaRPr>
          </a:p>
        </p:txBody>
      </p:sp>
    </p:spTree>
  </p:cSld>
  <p:clrMapOvr>
    <a:masterClrMapping/>
  </p:clrMapOvr>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F8DBF167-6519-4E79-9DDF-BFD6F5AED31E}" type="slidenum">
              <a:rPr lang="pt-PT" sz="1400"/>
              <a:pPr/>
              <a:t>79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Variações patrimoniais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21.º n.º 1 a) do CIRC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Fevereiro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5" end="5"/>
                                            </p:txEl>
                                          </p:spTgt>
                                        </p:tgtEl>
                                        <p:attrNameLst>
                                          <p:attrName>style.visibility</p:attrName>
                                        </p:attrNameLst>
                                      </p:cBhvr>
                                      <p:to>
                                        <p:strVal val="visible"/>
                                      </p:to>
                                    </p:set>
                                    <p:animEffect transition="in" filter="dissolve">
                                      <p:cBhvr>
                                        <p:cTn id="19"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3B2A2238-502A-4888-8051-C1CC830646A1}" type="datetime1">
              <a:rPr lang="pt-PT" sz="1400"/>
              <a:pPr algn="l"/>
              <a:t>14-01-2013</a:t>
            </a:fld>
            <a:endParaRPr lang="pt-PT" sz="1400"/>
          </a:p>
        </p:txBody>
      </p:sp>
      <p:sp>
        <p:nvSpPr>
          <p:cNvPr id="2662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36A298E8-7041-47DC-A2EA-A5FFCDCC0FB7}" type="slidenum">
              <a:rPr lang="pt-PT" sz="1400"/>
              <a:pPr/>
              <a:t>80</a:t>
            </a:fld>
            <a:endParaRPr lang="pt-PT" sz="1400"/>
          </a:p>
        </p:txBody>
      </p:sp>
      <p:sp>
        <p:nvSpPr>
          <p:cNvPr id="26628" name="Rectangle 2"/>
          <p:cNvSpPr>
            <a:spLocks noChangeArrowheads="1"/>
          </p:cNvSpPr>
          <p:nvPr/>
        </p:nvSpPr>
        <p:spPr bwMode="auto">
          <a:xfrm>
            <a:off x="323850" y="1052513"/>
            <a:ext cx="3527425" cy="20320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a:p>
            <a:pPr algn="l"/>
            <a:endParaRPr lang="pt-PT" sz="1800" b="1">
              <a:solidFill>
                <a:schemeClr val="tx2"/>
              </a:solidFill>
              <a:latin typeface="Arial Unicode MS" pitchFamily="34" charset="-128"/>
              <a:ea typeface="Arial Unicode MS" pitchFamily="34" charset="-128"/>
              <a:cs typeface="Arial Unicode MS" pitchFamily="34" charset="-128"/>
            </a:endParaRPr>
          </a:p>
        </p:txBody>
      </p:sp>
      <p:sp>
        <p:nvSpPr>
          <p:cNvPr id="2662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663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6631" name="Text Box 5"/>
          <p:cNvSpPr txBox="1">
            <a:spLocks noChangeArrowheads="1"/>
          </p:cNvSpPr>
          <p:nvPr/>
        </p:nvSpPr>
        <p:spPr bwMode="auto">
          <a:xfrm>
            <a:off x="611188" y="1052513"/>
            <a:ext cx="8318500" cy="5078313"/>
          </a:xfrm>
          <a:prstGeom prst="rect">
            <a:avLst/>
          </a:prstGeom>
          <a:noFill/>
          <a:ln w="9525">
            <a:noFill/>
            <a:miter lim="800000"/>
            <a:headEnd/>
            <a:tailEnd/>
          </a:ln>
        </p:spPr>
        <p:txBody>
          <a:bodyPr>
            <a:spAutoFit/>
          </a:bodyPr>
          <a:lstStyle/>
          <a:p>
            <a:endParaRPr lang="pt-PT" sz="1800" b="1" dirty="0">
              <a:solidFill>
                <a:srgbClr val="000000"/>
              </a:solidFill>
            </a:endParaRPr>
          </a:p>
          <a:p>
            <a:pPr algn="just"/>
            <a:endParaRPr lang="pt-PT" sz="1800" b="1" dirty="0">
              <a:solidFill>
                <a:schemeClr val="tx2"/>
              </a:solidFill>
            </a:endParaRPr>
          </a:p>
          <a:p>
            <a:pPr algn="just"/>
            <a:r>
              <a:rPr lang="pt-PT" sz="1800" b="1" dirty="0">
                <a:solidFill>
                  <a:schemeClr val="tx2"/>
                </a:solidFill>
              </a:rPr>
              <a:t>Questão 31.:</a:t>
            </a:r>
          </a:p>
          <a:p>
            <a:pPr algn="just"/>
            <a:r>
              <a:rPr lang="pt-PT" sz="1800" dirty="0">
                <a:solidFill>
                  <a:schemeClr val="tx2"/>
                </a:solidFill>
              </a:rPr>
              <a:t>A Sociedade Beta, S.A. reconheceu em 2009 uma perda por </a:t>
            </a:r>
            <a:r>
              <a:rPr lang="pt-PT" sz="1800" dirty="0" smtClean="0">
                <a:solidFill>
                  <a:schemeClr val="tx2"/>
                </a:solidFill>
              </a:rPr>
              <a:t>imparidade relativamente </a:t>
            </a:r>
            <a:r>
              <a:rPr lang="pt-PT" sz="1800" dirty="0">
                <a:solidFill>
                  <a:schemeClr val="tx2"/>
                </a:solidFill>
              </a:rPr>
              <a:t>ao cliente J. Silva, com referência a uma factura cuja data </a:t>
            </a:r>
            <a:r>
              <a:rPr lang="pt-PT" sz="1800" dirty="0" smtClean="0">
                <a:solidFill>
                  <a:schemeClr val="tx2"/>
                </a:solidFill>
              </a:rPr>
              <a:t>de vencimento </a:t>
            </a:r>
            <a:r>
              <a:rPr lang="pt-PT" sz="1800" dirty="0">
                <a:solidFill>
                  <a:schemeClr val="tx2"/>
                </a:solidFill>
              </a:rPr>
              <a:t>havia ocorrido em Fevereiro desse ano. O crédito relativo a essa factura era de 20.000,00 € e a perda por imparidade foi reconhecida nesse montante. Em 2010, por iniciativa de uma instituição bancária, foi instaurado a J. Silva um processo de insolvência.</a:t>
            </a:r>
          </a:p>
          <a:p>
            <a:pPr algn="just"/>
            <a:endParaRPr lang="pt-PT" sz="1800" dirty="0">
              <a:solidFill>
                <a:schemeClr val="tx2"/>
              </a:solidFill>
            </a:endParaRPr>
          </a:p>
          <a:p>
            <a:pPr algn="just"/>
            <a:r>
              <a:rPr lang="pt-PT" sz="1800" b="1" dirty="0">
                <a:solidFill>
                  <a:schemeClr val="tx2"/>
                </a:solidFill>
              </a:rPr>
              <a:t>No Quadro 07 da declaração modelo 22 do IRC de 2010 a Sociedade Beta, S.A. deverá:</a:t>
            </a:r>
          </a:p>
          <a:p>
            <a:pPr algn="just"/>
            <a:r>
              <a:rPr lang="pt-PT" sz="1800" b="1" dirty="0">
                <a:solidFill>
                  <a:schemeClr val="tx2"/>
                </a:solidFill>
              </a:rPr>
              <a:t>a) Deduzir 20.000 €.</a:t>
            </a:r>
          </a:p>
          <a:p>
            <a:pPr algn="just"/>
            <a:endParaRPr lang="pt-PT" sz="1800" b="1" dirty="0">
              <a:solidFill>
                <a:schemeClr val="tx2"/>
              </a:solidFill>
            </a:endParaRPr>
          </a:p>
          <a:p>
            <a:pPr algn="just"/>
            <a:r>
              <a:rPr lang="pt-PT" sz="1800" b="1" dirty="0">
                <a:solidFill>
                  <a:schemeClr val="tx2"/>
                </a:solidFill>
              </a:rPr>
              <a:t>b) Deduzir 5.000 €.</a:t>
            </a:r>
          </a:p>
          <a:p>
            <a:pPr algn="just"/>
            <a:endParaRPr lang="pt-PT" sz="1800" b="1" dirty="0">
              <a:solidFill>
                <a:schemeClr val="tx2"/>
              </a:solidFill>
            </a:endParaRPr>
          </a:p>
          <a:p>
            <a:pPr algn="just"/>
            <a:r>
              <a:rPr lang="pt-PT" sz="1800" b="1" dirty="0">
                <a:solidFill>
                  <a:schemeClr val="tx2"/>
                </a:solidFill>
              </a:rPr>
              <a:t>c) Deduzir 15.000 €.</a:t>
            </a:r>
          </a:p>
          <a:p>
            <a:pPr algn="just"/>
            <a:endParaRPr lang="pt-PT" sz="1800" b="1" dirty="0">
              <a:solidFill>
                <a:schemeClr val="tx2"/>
              </a:solidFill>
            </a:endParaRPr>
          </a:p>
          <a:p>
            <a:pPr algn="just"/>
            <a:r>
              <a:rPr lang="pt-PT" sz="1800" b="1" dirty="0">
                <a:solidFill>
                  <a:schemeClr val="tx2"/>
                </a:solidFill>
              </a:rPr>
              <a:t>d) Não deduzir qualquer importância.</a:t>
            </a:r>
          </a:p>
        </p:txBody>
      </p:sp>
    </p:spTree>
  </p:cSld>
  <p:clrMapOvr>
    <a:masterClrMapping/>
  </p:clrMapOvr>
  <p:transition/>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CB1E792D-D84D-4333-82F6-9686FDF39DFA}" type="datetime1">
              <a:rPr lang="pt-PT" sz="1400"/>
              <a:pPr algn="l"/>
              <a:t>14-01-2013</a:t>
            </a:fld>
            <a:endParaRPr lang="pt-PT" sz="1400"/>
          </a:p>
        </p:txBody>
      </p:sp>
      <p:sp>
        <p:nvSpPr>
          <p:cNvPr id="2765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29B2937F-200B-4EB9-9ACB-B7E7EC6DF59A}" type="slidenum">
              <a:rPr lang="pt-PT" sz="1400"/>
              <a:pPr/>
              <a:t>81</a:t>
            </a:fld>
            <a:endParaRPr lang="pt-PT" sz="1400"/>
          </a:p>
        </p:txBody>
      </p:sp>
      <p:sp>
        <p:nvSpPr>
          <p:cNvPr id="2765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26/02/2011</a:t>
            </a:r>
          </a:p>
        </p:txBody>
      </p:sp>
      <p:sp>
        <p:nvSpPr>
          <p:cNvPr id="2765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765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6087" name="Text Box 5"/>
          <p:cNvSpPr txBox="1">
            <a:spLocks noChangeArrowheads="1"/>
          </p:cNvSpPr>
          <p:nvPr/>
        </p:nvSpPr>
        <p:spPr bwMode="auto">
          <a:xfrm>
            <a:off x="428625" y="1357313"/>
            <a:ext cx="8501063" cy="3970318"/>
          </a:xfrm>
          <a:prstGeom prst="rect">
            <a:avLst/>
          </a:prstGeom>
          <a:noFill/>
          <a:ln w="9525">
            <a:noFill/>
            <a:miter lim="800000"/>
            <a:headEnd/>
            <a:tailEnd/>
          </a:ln>
        </p:spPr>
        <p:txBody>
          <a:bodyPr>
            <a:spAutoFit/>
          </a:bodyPr>
          <a:lstStyle/>
          <a:p>
            <a:pPr algn="ctr">
              <a:defRPr/>
            </a:pPr>
            <a:r>
              <a:rPr lang="pt-PT" sz="1800" dirty="0"/>
              <a:t>Artigo 36.º - </a:t>
            </a:r>
            <a:r>
              <a:rPr lang="pt-PT" sz="1800" b="1" dirty="0"/>
              <a:t>Perdas por imparidade em </a:t>
            </a:r>
            <a:r>
              <a:rPr lang="pt-PT" sz="1800" b="1" dirty="0" smtClean="0"/>
              <a:t>créditos</a:t>
            </a:r>
          </a:p>
          <a:p>
            <a:r>
              <a:rPr lang="pt-PT" sz="1800" b="1" dirty="0" smtClean="0"/>
              <a:t> </a:t>
            </a:r>
            <a:endParaRPr lang="pt-PT" sz="1800" dirty="0" smtClean="0"/>
          </a:p>
          <a:p>
            <a:r>
              <a:rPr lang="pt-PT" sz="1800" dirty="0" smtClean="0"/>
              <a:t>1 — Para efeitos da determinação das perdas por imparidade previstas na alínea a) do n.º 1 do artigo anterior, consideram-se créditos de cobrança duvidosa aqueles em que o risco de incobrabilidade esteja devidamente justificado, o que se verifica nos seguintes casos: </a:t>
            </a:r>
          </a:p>
          <a:p>
            <a:r>
              <a:rPr lang="pt-PT" sz="1800" dirty="0" smtClean="0"/>
              <a:t> </a:t>
            </a:r>
          </a:p>
          <a:p>
            <a:r>
              <a:rPr lang="pt-PT" sz="1800" dirty="0" smtClean="0"/>
              <a:t>a) O devedor tenha pendente processo de insolvência e de recuperação de empresas ou processo de execução; </a:t>
            </a:r>
          </a:p>
          <a:p>
            <a:pPr algn="ctr">
              <a:defRPr/>
            </a:pPr>
            <a:endParaRPr lang="pt-PT" sz="1800" dirty="0"/>
          </a:p>
          <a:p>
            <a:pPr algn="just">
              <a:defRPr/>
            </a:pPr>
            <a:r>
              <a:rPr lang="pt-PT" sz="1800" dirty="0"/>
              <a:t>2 — O montante anual acumulado da perda por imparidade de créditos referidos na alínea </a:t>
            </a:r>
            <a:r>
              <a:rPr lang="pt-PT" sz="1800" i="1" dirty="0"/>
              <a:t>c</a:t>
            </a:r>
            <a:r>
              <a:rPr lang="pt-PT" sz="1800" dirty="0"/>
              <a:t>) do número anterior não pode ser superior às seguintes percentagens dos créditos em mora: </a:t>
            </a:r>
          </a:p>
          <a:p>
            <a:pPr algn="just">
              <a:defRPr/>
            </a:pPr>
            <a:r>
              <a:rPr lang="pt-PT" sz="1800" dirty="0"/>
              <a:t> 25% para créditos em mora há mais de 6 meses e até 12 meses; </a:t>
            </a:r>
          </a:p>
          <a:p>
            <a:pPr marL="342900" indent="-342900" algn="just">
              <a:defRPr/>
            </a:pPr>
            <a:endParaRPr lang="pt-PT" sz="1800" dirty="0"/>
          </a:p>
        </p:txBody>
      </p:sp>
    </p:spTree>
  </p:cSld>
  <p:clrMapOvr>
    <a:masterClrMapping/>
  </p:clrMapOvr>
  <p:transition/>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BF1B7996-47A9-4F59-88F7-554A07565C8B}" type="slidenum">
              <a:rPr lang="pt-PT" sz="1400"/>
              <a:pPr/>
              <a:t>82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Imparidades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Art.ºs</a:t>
            </a:r>
            <a:r>
              <a:rPr lang="pt-PT" sz="1800" b="1" dirty="0">
                <a:solidFill>
                  <a:srgbClr val="0066FF"/>
                </a:solidFill>
                <a:effectLst>
                  <a:outerShdw blurRad="38100" dist="38100" dir="2700000" algn="tl">
                    <a:srgbClr val="C0C0C0"/>
                  </a:outerShdw>
                </a:effectLst>
                <a:latin typeface="Lucida Sans Unicode" pitchFamily="34" charset="0"/>
              </a:rPr>
              <a:t> 36.º </a:t>
            </a:r>
            <a:r>
              <a:rPr lang="pt-PT" sz="1800" b="1" dirty="0" smtClean="0">
                <a:solidFill>
                  <a:srgbClr val="0066FF"/>
                </a:solidFill>
                <a:effectLst>
                  <a:outerShdw blurRad="38100" dist="38100" dir="2700000" algn="tl">
                    <a:srgbClr val="C0C0C0"/>
                  </a:outerShdw>
                </a:effectLst>
                <a:latin typeface="Lucida Sans Unicode" pitchFamily="34" charset="0"/>
              </a:rPr>
              <a:t>n.º 1 a) e n.º </a:t>
            </a:r>
            <a:r>
              <a:rPr lang="pt-PT" sz="1800" b="1" dirty="0">
                <a:solidFill>
                  <a:srgbClr val="0066FF"/>
                </a:solidFill>
                <a:effectLst>
                  <a:outerShdw blurRad="38100" dist="38100" dir="2700000" algn="tl">
                    <a:srgbClr val="C0C0C0"/>
                  </a:outerShdw>
                </a:effectLst>
                <a:latin typeface="Lucida Sans Unicode" pitchFamily="34" charset="0"/>
              </a:rPr>
              <a:t>2 a) </a:t>
            </a:r>
            <a:r>
              <a:rPr lang="pt-PT" sz="1800" b="1" dirty="0" smtClean="0">
                <a:solidFill>
                  <a:srgbClr val="0066FF"/>
                </a:solidFill>
                <a:effectLst>
                  <a:outerShdw blurRad="38100" dist="38100" dir="2700000" algn="tl">
                    <a:srgbClr val="C0C0C0"/>
                  </a:outerShdw>
                </a:effectLst>
                <a:latin typeface="Lucida Sans Unicode" pitchFamily="34" charset="0"/>
              </a:rPr>
              <a:t>do </a:t>
            </a:r>
            <a:r>
              <a:rPr lang="pt-PT" sz="1800" b="1" dirty="0">
                <a:solidFill>
                  <a:srgbClr val="0066FF"/>
                </a:solidFill>
                <a:effectLst>
                  <a:outerShdw blurRad="38100" dist="38100" dir="2700000" algn="tl">
                    <a:srgbClr val="C0C0C0"/>
                  </a:outerShdw>
                </a:effectLst>
                <a:latin typeface="Lucida Sans Unicode" pitchFamily="34" charset="0"/>
              </a:rPr>
              <a:t>CIRC</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Cálculos: 20.000€*25%=5.000€ foi custo em 2009 e acresceu 15.000€ não aceite</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Fevereiro de 2011</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6" end="6"/>
                                            </p:txEl>
                                          </p:spTgt>
                                        </p:tgtEl>
                                        <p:attrNameLst>
                                          <p:attrName>style.visibility</p:attrName>
                                        </p:attrNameLst>
                                      </p:cBhvr>
                                      <p:to>
                                        <p:strVal val="visible"/>
                                      </p:to>
                                    </p:set>
                                    <p:animEffect transition="in" filter="dissolve">
                                      <p:cBhvr>
                                        <p:cTn id="22" dur="500"/>
                                        <p:tgtEl>
                                          <p:spTgt spid="5">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516502B4-31F1-4B79-A9B8-3E575846C926}" type="datetime1">
              <a:rPr lang="pt-PT" sz="1400"/>
              <a:pPr algn="l"/>
              <a:t>14-01-2013</a:t>
            </a:fld>
            <a:endParaRPr lang="pt-PT" sz="1400"/>
          </a:p>
        </p:txBody>
      </p:sp>
      <p:sp>
        <p:nvSpPr>
          <p:cNvPr id="2969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B563A156-50D0-4D04-86C4-A323F45CC0FD}" type="slidenum">
              <a:rPr lang="pt-PT" sz="1400"/>
              <a:pPr/>
              <a:t>83</a:t>
            </a:fld>
            <a:endParaRPr lang="pt-PT" sz="1400"/>
          </a:p>
        </p:txBody>
      </p:sp>
      <p:sp>
        <p:nvSpPr>
          <p:cNvPr id="29700" name="Rectangle 2"/>
          <p:cNvSpPr>
            <a:spLocks noChangeArrowheads="1"/>
          </p:cNvSpPr>
          <p:nvPr/>
        </p:nvSpPr>
        <p:spPr bwMode="auto">
          <a:xfrm>
            <a:off x="323850" y="981075"/>
            <a:ext cx="3527425" cy="3683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30/10/2010</a:t>
            </a:r>
          </a:p>
        </p:txBody>
      </p:sp>
      <p:sp>
        <p:nvSpPr>
          <p:cNvPr id="2970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2970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9703" name="Text Box 5"/>
          <p:cNvSpPr txBox="1">
            <a:spLocks noChangeArrowheads="1"/>
          </p:cNvSpPr>
          <p:nvPr/>
        </p:nvSpPr>
        <p:spPr bwMode="auto">
          <a:xfrm>
            <a:off x="611188" y="1412875"/>
            <a:ext cx="8318500" cy="5078413"/>
          </a:xfrm>
          <a:prstGeom prst="rect">
            <a:avLst/>
          </a:prstGeom>
          <a:noFill/>
          <a:ln w="9525">
            <a:noFill/>
            <a:miter lim="800000"/>
            <a:headEnd/>
            <a:tailEnd/>
          </a:ln>
        </p:spPr>
        <p:txBody>
          <a:bodyPr>
            <a:spAutoFit/>
          </a:bodyPr>
          <a:lstStyle/>
          <a:p>
            <a:pPr algn="just"/>
            <a:endParaRPr lang="pt-PT" sz="1800" b="1">
              <a:solidFill>
                <a:srgbClr val="000000"/>
              </a:solidFill>
            </a:endParaRPr>
          </a:p>
          <a:p>
            <a:pPr algn="just"/>
            <a:r>
              <a:rPr lang="pt-PT" sz="1800" b="1">
                <a:solidFill>
                  <a:srgbClr val="000000"/>
                </a:solidFill>
              </a:rPr>
              <a:t>QUESTÃO 29.: </a:t>
            </a:r>
          </a:p>
          <a:p>
            <a:pPr algn="just"/>
            <a:endParaRPr lang="pt-PT" sz="1800" b="1">
              <a:solidFill>
                <a:srgbClr val="000000"/>
              </a:solidFill>
            </a:endParaRPr>
          </a:p>
          <a:p>
            <a:pPr algn="just"/>
            <a:r>
              <a:rPr lang="pt-PT" sz="1800" b="1">
                <a:solidFill>
                  <a:srgbClr val="000000"/>
                </a:solidFill>
              </a:rPr>
              <a:t>A sociedade Alfa, Lda., cujo resultado é tributado em IRC ao abrigo do regime geral, suportou quotizações para uma associação empresarial no valor de 5.000€, sendo o seu volume de negócios de 2.600.000€. O montante considerado dedutível para efeitos fiscais em sede de IRC (compreendendo as quotizações e eventual majoração) ascende a: </a:t>
            </a:r>
          </a:p>
          <a:p>
            <a:pPr algn="just"/>
            <a:endParaRPr lang="pt-PT" sz="1800" b="1">
              <a:solidFill>
                <a:srgbClr val="000000"/>
              </a:solidFill>
            </a:endParaRPr>
          </a:p>
          <a:p>
            <a:pPr algn="just"/>
            <a:r>
              <a:rPr lang="pt-PT" sz="1800" b="1">
                <a:solidFill>
                  <a:srgbClr val="000000"/>
                </a:solidFill>
              </a:rPr>
              <a:t>a) 5.000€. </a:t>
            </a:r>
          </a:p>
          <a:p>
            <a:pPr algn="just"/>
            <a:endParaRPr lang="pt-PT" sz="1800" b="1">
              <a:solidFill>
                <a:srgbClr val="000000"/>
              </a:solidFill>
            </a:endParaRPr>
          </a:p>
          <a:p>
            <a:pPr algn="just"/>
            <a:r>
              <a:rPr lang="pt-PT" sz="1800" b="1">
                <a:solidFill>
                  <a:srgbClr val="000000"/>
                </a:solidFill>
              </a:rPr>
              <a:t>b) 5.200€. </a:t>
            </a:r>
          </a:p>
          <a:p>
            <a:pPr algn="just"/>
            <a:endParaRPr lang="pt-PT" sz="1800" b="1">
              <a:solidFill>
                <a:srgbClr val="000000"/>
              </a:solidFill>
            </a:endParaRPr>
          </a:p>
          <a:p>
            <a:pPr algn="just"/>
            <a:r>
              <a:rPr lang="pt-PT" sz="1800" b="1">
                <a:solidFill>
                  <a:srgbClr val="000000"/>
                </a:solidFill>
              </a:rPr>
              <a:t>c) 6.400€. </a:t>
            </a:r>
          </a:p>
          <a:p>
            <a:pPr algn="just"/>
            <a:endParaRPr lang="pt-PT" sz="1800" b="1">
              <a:solidFill>
                <a:srgbClr val="000000"/>
              </a:solidFill>
            </a:endParaRPr>
          </a:p>
          <a:p>
            <a:pPr algn="just"/>
            <a:r>
              <a:rPr lang="pt-PT" sz="1800" b="1">
                <a:solidFill>
                  <a:srgbClr val="000000"/>
                </a:solidFill>
              </a:rPr>
              <a:t>d) 7.500€. </a:t>
            </a:r>
          </a:p>
          <a:p>
            <a:pPr algn="just"/>
            <a:endParaRPr lang="pt-PT" sz="1800" b="1">
              <a:solidFill>
                <a:srgbClr val="000000"/>
              </a:solidFill>
            </a:endParaRPr>
          </a:p>
          <a:p>
            <a:pPr algn="just"/>
            <a:endParaRPr lang="pt-PT" sz="1800" b="1">
              <a:solidFill>
                <a:srgbClr val="000000"/>
              </a:solidFill>
            </a:endParaRPr>
          </a:p>
        </p:txBody>
      </p:sp>
    </p:spTree>
  </p:cSld>
  <p:clrMapOvr>
    <a:masterClrMapping/>
  </p:clrMapOvr>
  <p:transition/>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14B0EA0A-3431-4ECB-945E-51EF96DA7EE1}" type="datetime1">
              <a:rPr lang="pt-PT" sz="1400"/>
              <a:pPr algn="l"/>
              <a:t>14-01-2013</a:t>
            </a:fld>
            <a:endParaRPr lang="pt-PT" sz="1400"/>
          </a:p>
        </p:txBody>
      </p:sp>
      <p:sp>
        <p:nvSpPr>
          <p:cNvPr id="3072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CCD082DF-10FD-48B2-951C-903DCA92A5C9}" type="slidenum">
              <a:rPr lang="pt-PT" sz="1400"/>
              <a:pPr/>
              <a:t>84</a:t>
            </a:fld>
            <a:endParaRPr lang="pt-PT" sz="1400"/>
          </a:p>
        </p:txBody>
      </p:sp>
      <p:sp>
        <p:nvSpPr>
          <p:cNvPr id="3072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30/10/2010</a:t>
            </a:r>
          </a:p>
        </p:txBody>
      </p:sp>
      <p:sp>
        <p:nvSpPr>
          <p:cNvPr id="3072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072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30727" name="Text Box 5"/>
          <p:cNvSpPr txBox="1">
            <a:spLocks noChangeArrowheads="1"/>
          </p:cNvSpPr>
          <p:nvPr/>
        </p:nvSpPr>
        <p:spPr bwMode="auto">
          <a:xfrm>
            <a:off x="428625" y="1357313"/>
            <a:ext cx="8501063" cy="2862262"/>
          </a:xfrm>
          <a:prstGeom prst="rect">
            <a:avLst/>
          </a:prstGeom>
          <a:noFill/>
          <a:ln w="9525">
            <a:noFill/>
            <a:miter lim="800000"/>
            <a:headEnd/>
            <a:tailEnd/>
          </a:ln>
        </p:spPr>
        <p:txBody>
          <a:bodyPr>
            <a:spAutoFit/>
          </a:bodyPr>
          <a:lstStyle/>
          <a:p>
            <a:pPr algn="ctr"/>
            <a:endParaRPr lang="pt-PT" sz="1800"/>
          </a:p>
          <a:p>
            <a:pPr algn="ctr"/>
            <a:r>
              <a:rPr lang="pt-PT" sz="1800" b="1"/>
              <a:t>Artigo 44.º - Quotizações a favor de associações empresariais</a:t>
            </a:r>
            <a:endParaRPr lang="pt-PT" sz="1800"/>
          </a:p>
          <a:p>
            <a:r>
              <a:rPr lang="pt-PT" sz="1800" b="1"/>
              <a:t> </a:t>
            </a:r>
            <a:endParaRPr lang="pt-PT" sz="1800"/>
          </a:p>
          <a:p>
            <a:pPr algn="just"/>
            <a:r>
              <a:rPr lang="pt-PT" sz="1800"/>
              <a:t>1 — É considerado gasto do período de tributação, para efeitos da determinação do lucro tributável, o valor correspondente a 150% do total das quotizações pagas pelos associados a favor das associações empresariais em conformidade com os estatutos. </a:t>
            </a:r>
          </a:p>
          <a:p>
            <a:pPr algn="just"/>
            <a:endParaRPr lang="pt-PT" sz="1800"/>
          </a:p>
          <a:p>
            <a:pPr algn="just"/>
            <a:r>
              <a:rPr lang="pt-PT" sz="1800"/>
              <a:t>2 — </a:t>
            </a:r>
            <a:r>
              <a:rPr lang="pt-PT" sz="1800" b="1"/>
              <a:t>O montante referido no número anterior não pode, contudo, exceder o equivalente a 2‰ do volume de negócios respectivo. </a:t>
            </a:r>
          </a:p>
        </p:txBody>
      </p:sp>
    </p:spTree>
  </p:cSld>
  <p:clrMapOvr>
    <a:masterClrMapping/>
  </p:clrMapOvr>
  <p:transition/>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C9CED15C-F927-4DB9-8101-7155E8DCAA37}" type="slidenum">
              <a:rPr lang="pt-PT" sz="1400"/>
              <a:pPr/>
              <a:t>85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Limite de quotização</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44.º n.º 2  do CIRC </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Cálculos: 5.000€*150%=7.500€</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FF0000"/>
                </a:solidFill>
                <a:effectLst>
                  <a:outerShdw blurRad="38100" dist="38100" dir="2700000" algn="tl">
                    <a:srgbClr val="C0C0C0"/>
                  </a:outerShdw>
                </a:effectLst>
                <a:latin typeface="Lucida Sans Unicode" pitchFamily="34" charset="0"/>
              </a:rPr>
              <a:t>Limite: </a:t>
            </a:r>
            <a:r>
              <a:rPr lang="pt-PT" sz="1800" b="1" dirty="0">
                <a:solidFill>
                  <a:srgbClr val="0066FF"/>
                </a:solidFill>
                <a:effectLst>
                  <a:outerShdw blurRad="38100" dist="38100" dir="2700000" algn="tl">
                    <a:srgbClr val="C0C0C0"/>
                  </a:outerShdw>
                </a:effectLst>
                <a:latin typeface="Lucida Sans Unicode" pitchFamily="34" charset="0"/>
              </a:rPr>
              <a:t>Vnegócios:2.600.000€*2%0= </a:t>
            </a:r>
            <a:r>
              <a:rPr lang="pt-PT" sz="1800" b="1" dirty="0">
                <a:solidFill>
                  <a:srgbClr val="FF0000"/>
                </a:solidFill>
                <a:effectLst>
                  <a:outerShdw blurRad="38100" dist="38100" dir="2700000" algn="tl">
                    <a:srgbClr val="C0C0C0"/>
                  </a:outerShdw>
                </a:effectLst>
                <a:latin typeface="Lucida Sans Unicode" pitchFamily="34" charset="0"/>
              </a:rPr>
              <a:t>5.200€</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Outubro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9" end="9"/>
                                            </p:txEl>
                                          </p:spTgt>
                                        </p:tgtEl>
                                        <p:attrNameLst>
                                          <p:attrName>style.visibility</p:attrName>
                                        </p:attrNameLst>
                                      </p:cBhvr>
                                      <p:to>
                                        <p:strVal val="visible"/>
                                      </p:to>
                                    </p:set>
                                    <p:animEffect transition="in" filter="dissolve">
                                      <p:cBhvr>
                                        <p:cTn id="25"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0E6F8DF-2569-4880-A3FA-A2D035CF7F47}" type="datetime1">
              <a:rPr lang="pt-PT" sz="1400"/>
              <a:pPr algn="l"/>
              <a:t>14-01-2013</a:t>
            </a:fld>
            <a:endParaRPr lang="pt-PT" sz="1400"/>
          </a:p>
        </p:txBody>
      </p:sp>
      <p:sp>
        <p:nvSpPr>
          <p:cNvPr id="3277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296C158E-BACD-4A3A-83EB-FE44C14C33D8}" type="slidenum">
              <a:rPr lang="pt-PT" sz="1400"/>
              <a:pPr/>
              <a:t>86</a:t>
            </a:fld>
            <a:endParaRPr lang="pt-PT" sz="1400"/>
          </a:p>
        </p:txBody>
      </p:sp>
      <p:sp>
        <p:nvSpPr>
          <p:cNvPr id="32772" name="Rectangle 2"/>
          <p:cNvSpPr>
            <a:spLocks noChangeArrowheads="1"/>
          </p:cNvSpPr>
          <p:nvPr/>
        </p:nvSpPr>
        <p:spPr bwMode="auto">
          <a:xfrm>
            <a:off x="323850" y="981075"/>
            <a:ext cx="3527425" cy="3683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30/10/2010</a:t>
            </a:r>
          </a:p>
        </p:txBody>
      </p:sp>
      <p:sp>
        <p:nvSpPr>
          <p:cNvPr id="3277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277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103" name="Text Box 5"/>
          <p:cNvSpPr txBox="1">
            <a:spLocks noChangeArrowheads="1"/>
          </p:cNvSpPr>
          <p:nvPr/>
        </p:nvSpPr>
        <p:spPr bwMode="auto">
          <a:xfrm>
            <a:off x="611188" y="1412875"/>
            <a:ext cx="8318500" cy="4800600"/>
          </a:xfrm>
          <a:prstGeom prst="rect">
            <a:avLst/>
          </a:prstGeom>
          <a:noFill/>
          <a:ln w="9525">
            <a:noFill/>
            <a:miter lim="800000"/>
            <a:headEnd/>
            <a:tailEnd/>
          </a:ln>
        </p:spPr>
        <p:txBody>
          <a:bodyPr>
            <a:spAutoFit/>
          </a:bodyPr>
          <a:lstStyle/>
          <a:p>
            <a:pPr algn="just">
              <a:defRPr/>
            </a:pPr>
            <a:endParaRPr lang="pt-PT" sz="1800" b="1" dirty="0">
              <a:solidFill>
                <a:srgbClr val="000000"/>
              </a:solidFill>
            </a:endParaRPr>
          </a:p>
          <a:p>
            <a:pPr algn="just">
              <a:defRPr/>
            </a:pPr>
            <a:r>
              <a:rPr lang="pt-PT" sz="1800" b="1" dirty="0">
                <a:solidFill>
                  <a:srgbClr val="000000"/>
                </a:solidFill>
              </a:rPr>
              <a:t>QUESTÃO 30.: </a:t>
            </a:r>
          </a:p>
          <a:p>
            <a:pPr algn="just">
              <a:defRPr/>
            </a:pPr>
            <a:endParaRPr lang="pt-PT" sz="1800" b="1" dirty="0">
              <a:solidFill>
                <a:srgbClr val="000000"/>
              </a:solidFill>
            </a:endParaRPr>
          </a:p>
          <a:p>
            <a:pPr algn="just">
              <a:defRPr/>
            </a:pPr>
            <a:r>
              <a:rPr lang="pt-PT" sz="1800" b="1" dirty="0">
                <a:solidFill>
                  <a:srgbClr val="000000"/>
                </a:solidFill>
              </a:rPr>
              <a:t>A sociedade industrial Chapa, S.A. alienou à sua </a:t>
            </a:r>
            <a:r>
              <a:rPr lang="pt-PT" sz="1800" b="1" dirty="0" err="1">
                <a:solidFill>
                  <a:srgbClr val="000000"/>
                </a:solidFill>
              </a:rPr>
              <a:t>sociedade-mãe</a:t>
            </a:r>
            <a:r>
              <a:rPr lang="pt-PT" sz="1800" b="1" dirty="0">
                <a:solidFill>
                  <a:srgbClr val="000000"/>
                </a:solidFill>
              </a:rPr>
              <a:t> uma participação correspondente a 10% da sociedade Cima, Lda., tendo apurado uma </a:t>
            </a:r>
            <a:r>
              <a:rPr lang="pt-PT" sz="1800" b="1" dirty="0" err="1">
                <a:solidFill>
                  <a:srgbClr val="000000"/>
                </a:solidFill>
              </a:rPr>
              <a:t>menos-valia</a:t>
            </a:r>
            <a:r>
              <a:rPr lang="pt-PT" sz="1800" b="1" dirty="0">
                <a:solidFill>
                  <a:srgbClr val="000000"/>
                </a:solidFill>
              </a:rPr>
              <a:t> fiscal, a qual: </a:t>
            </a:r>
          </a:p>
          <a:p>
            <a:pPr algn="just">
              <a:defRPr/>
            </a:pPr>
            <a:endParaRPr lang="pt-PT" sz="1800" b="1" dirty="0">
              <a:solidFill>
                <a:srgbClr val="000000"/>
              </a:solidFill>
            </a:endParaRPr>
          </a:p>
          <a:p>
            <a:pPr marL="342900" indent="-342900" algn="just">
              <a:buFontTx/>
              <a:buAutoNum type="alphaLcParenR"/>
              <a:defRPr/>
            </a:pPr>
            <a:r>
              <a:rPr lang="pt-PT" sz="1800" b="1" dirty="0">
                <a:solidFill>
                  <a:srgbClr val="000000"/>
                </a:solidFill>
              </a:rPr>
              <a:t>Deverá ser considerada dedutível em IRC na esfera da sociedade Chapa, S.A. na totalidade. </a:t>
            </a:r>
          </a:p>
          <a:p>
            <a:pPr marL="342900" indent="-342900" algn="just">
              <a:buFontTx/>
              <a:buAutoNum type="alphaLcParenR"/>
              <a:defRPr/>
            </a:pPr>
            <a:endParaRPr lang="pt-PT" sz="1800" b="1" dirty="0">
              <a:solidFill>
                <a:srgbClr val="000000"/>
              </a:solidFill>
            </a:endParaRPr>
          </a:p>
          <a:p>
            <a:pPr algn="just">
              <a:defRPr/>
            </a:pPr>
            <a:r>
              <a:rPr lang="pt-PT" sz="1800" b="1" dirty="0">
                <a:solidFill>
                  <a:srgbClr val="000000"/>
                </a:solidFill>
              </a:rPr>
              <a:t>b) Deverá ser considerada dedutível em IRC na esfera da sociedade Chapa, S.A. em somente 50%. </a:t>
            </a:r>
          </a:p>
          <a:p>
            <a:pPr algn="just">
              <a:defRPr/>
            </a:pPr>
            <a:endParaRPr lang="pt-PT" sz="1800" b="1" dirty="0">
              <a:solidFill>
                <a:srgbClr val="000000"/>
              </a:solidFill>
            </a:endParaRPr>
          </a:p>
          <a:p>
            <a:pPr algn="just">
              <a:defRPr/>
            </a:pPr>
            <a:r>
              <a:rPr lang="pt-PT" sz="1800" b="1" dirty="0">
                <a:solidFill>
                  <a:srgbClr val="000000"/>
                </a:solidFill>
              </a:rPr>
              <a:t>c) Não deverá ser considerada dedutível em IRC na esfera da sociedade Chapa, S.A.. </a:t>
            </a:r>
          </a:p>
          <a:p>
            <a:pPr algn="just">
              <a:defRPr/>
            </a:pPr>
            <a:endParaRPr lang="pt-PT" sz="1800" b="1" dirty="0">
              <a:solidFill>
                <a:srgbClr val="000000"/>
              </a:solidFill>
            </a:endParaRPr>
          </a:p>
          <a:p>
            <a:pPr algn="just">
              <a:defRPr/>
            </a:pPr>
            <a:r>
              <a:rPr lang="pt-PT" sz="1800" b="1" dirty="0">
                <a:solidFill>
                  <a:srgbClr val="000000"/>
                </a:solidFill>
              </a:rPr>
              <a:t>d) Poderá ser reinvestida em exercícios posteriores. </a:t>
            </a:r>
          </a:p>
        </p:txBody>
      </p:sp>
    </p:spTree>
  </p:cSld>
  <p:clrMapOvr>
    <a:masterClrMapping/>
  </p:clrMapOvr>
  <p:transition/>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E61754C5-4DA1-400A-B038-245B55337B33}" type="datetime1">
              <a:rPr lang="pt-PT" sz="1400"/>
              <a:pPr algn="l"/>
              <a:t>14-01-2013</a:t>
            </a:fld>
            <a:endParaRPr lang="pt-PT" sz="1400"/>
          </a:p>
        </p:txBody>
      </p:sp>
      <p:sp>
        <p:nvSpPr>
          <p:cNvPr id="3379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341118C-DDD4-471A-B880-669FFC19A4C9}" type="slidenum">
              <a:rPr lang="pt-PT" sz="1400"/>
              <a:pPr/>
              <a:t>87</a:t>
            </a:fld>
            <a:endParaRPr lang="pt-PT" sz="1400"/>
          </a:p>
        </p:txBody>
      </p:sp>
      <p:sp>
        <p:nvSpPr>
          <p:cNvPr id="3379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30/10/2010</a:t>
            </a:r>
          </a:p>
        </p:txBody>
      </p:sp>
      <p:sp>
        <p:nvSpPr>
          <p:cNvPr id="3379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379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33799" name="Text Box 5"/>
          <p:cNvSpPr txBox="1">
            <a:spLocks noChangeArrowheads="1"/>
          </p:cNvSpPr>
          <p:nvPr/>
        </p:nvSpPr>
        <p:spPr bwMode="auto">
          <a:xfrm>
            <a:off x="428625" y="1357313"/>
            <a:ext cx="8501063" cy="4800600"/>
          </a:xfrm>
          <a:prstGeom prst="rect">
            <a:avLst/>
          </a:prstGeom>
          <a:noFill/>
          <a:ln w="9525">
            <a:noFill/>
            <a:miter lim="800000"/>
            <a:headEnd/>
            <a:tailEnd/>
          </a:ln>
        </p:spPr>
        <p:txBody>
          <a:bodyPr>
            <a:spAutoFit/>
          </a:bodyPr>
          <a:lstStyle/>
          <a:p>
            <a:pPr algn="ctr"/>
            <a:endParaRPr lang="pt-PT" sz="1800"/>
          </a:p>
          <a:p>
            <a:pPr algn="ctr"/>
            <a:r>
              <a:rPr lang="pt-PT" sz="1800" b="1"/>
              <a:t>Artigo 23.º - Gastos</a:t>
            </a:r>
            <a:endParaRPr lang="pt-PT" sz="1800"/>
          </a:p>
          <a:p>
            <a:r>
              <a:rPr lang="pt-PT" sz="1800" b="1"/>
              <a:t> </a:t>
            </a:r>
            <a:endParaRPr lang="pt-PT" sz="1800"/>
          </a:p>
          <a:p>
            <a:pPr algn="just"/>
            <a:r>
              <a:rPr lang="pt-PT" sz="1800"/>
              <a:t>1 — Consideram-se gastos os que comprovadamente sejam indispensáveis para a realização dos rendimentos sujeitos a imposto ou para a manutenção da fonte produtora, nomeadamente: ………..</a:t>
            </a:r>
          </a:p>
          <a:p>
            <a:pPr algn="just"/>
            <a:endParaRPr lang="pt-PT" sz="1800"/>
          </a:p>
          <a:p>
            <a:pPr algn="just"/>
            <a:r>
              <a:rPr lang="pt-PT" sz="1800"/>
              <a:t>5 — Não são, igualmente, aceites como gastos do período de tributação, os suportados com a transmissão onerosa de partes de capital, qualquer que seja o título por que se opere, a entidades </a:t>
            </a:r>
            <a:r>
              <a:rPr lang="pt-PT" sz="1800" b="1"/>
              <a:t>com as quais existam relações especiais, nos termos do n.º 4 do artigo 63.º,</a:t>
            </a:r>
            <a:r>
              <a:rPr lang="pt-PT" sz="1800"/>
              <a:t> ou a entidades residentes em território português sujeitas a um regime especial de tributação, bem como as menos-valias resultantes de mudanças no modelo de valorização relevantes para efeitos fiscais, nos termos do n.º 9 do artigo 18.º, que decorram, designadamente, de reclassificação contabilística ou de alterações nos pressupostos referidos na alínea </a:t>
            </a:r>
            <a:r>
              <a:rPr lang="pt-PT" sz="1800" i="1"/>
              <a:t>a</a:t>
            </a:r>
            <a:r>
              <a:rPr lang="pt-PT" sz="1800"/>
              <a:t>) do n.º 9 deste artigo. </a:t>
            </a:r>
          </a:p>
          <a:p>
            <a:pPr algn="just"/>
            <a:endParaRPr lang="pt-PT" sz="1800" b="1"/>
          </a:p>
        </p:txBody>
      </p:sp>
    </p:spTree>
  </p:cSld>
  <p:clrMapOvr>
    <a:masterClrMapping/>
  </p:clrMapOvr>
  <p:transition/>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629D53FA-8EBC-44C0-B81C-CC5CB649C011}" type="slidenum">
              <a:rPr lang="pt-PT" sz="1400"/>
              <a:pPr/>
              <a:t>88</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c)</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Gastos não aceites fiscalmente</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23.º n.º 5  do CIRC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Outubro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02C29E33-B175-4109-B726-F21342AE7CA7}" type="datetime1">
              <a:rPr lang="pt-PT" sz="1400"/>
              <a:pPr algn="l"/>
              <a:t>14-01-2013</a:t>
            </a:fld>
            <a:endParaRPr lang="pt-PT" sz="1400"/>
          </a:p>
        </p:txBody>
      </p:sp>
      <p:sp>
        <p:nvSpPr>
          <p:cNvPr id="3584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36700FD6-D7A0-4218-B427-85B604C39C02}" type="slidenum">
              <a:rPr lang="pt-PT" sz="1400"/>
              <a:pPr/>
              <a:t>89</a:t>
            </a:fld>
            <a:endParaRPr lang="pt-PT" sz="1400"/>
          </a:p>
        </p:txBody>
      </p:sp>
      <p:sp>
        <p:nvSpPr>
          <p:cNvPr id="35844" name="Rectangle 2"/>
          <p:cNvSpPr>
            <a:spLocks noChangeArrowheads="1"/>
          </p:cNvSpPr>
          <p:nvPr/>
        </p:nvSpPr>
        <p:spPr bwMode="auto">
          <a:xfrm>
            <a:off x="323850" y="981075"/>
            <a:ext cx="3527425" cy="3683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30/10/2010</a:t>
            </a:r>
          </a:p>
        </p:txBody>
      </p:sp>
      <p:sp>
        <p:nvSpPr>
          <p:cNvPr id="3584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584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103" name="Text Box 5"/>
          <p:cNvSpPr txBox="1">
            <a:spLocks noChangeArrowheads="1"/>
          </p:cNvSpPr>
          <p:nvPr/>
        </p:nvSpPr>
        <p:spPr bwMode="auto">
          <a:xfrm>
            <a:off x="611188" y="1412875"/>
            <a:ext cx="8318500" cy="4800600"/>
          </a:xfrm>
          <a:prstGeom prst="rect">
            <a:avLst/>
          </a:prstGeom>
          <a:noFill/>
          <a:ln w="9525">
            <a:noFill/>
            <a:miter lim="800000"/>
            <a:headEnd/>
            <a:tailEnd/>
          </a:ln>
        </p:spPr>
        <p:txBody>
          <a:bodyPr>
            <a:spAutoFit/>
          </a:bodyPr>
          <a:lstStyle/>
          <a:p>
            <a:pPr algn="just">
              <a:defRPr/>
            </a:pPr>
            <a:endParaRPr lang="pt-PT" sz="1800" b="1" dirty="0">
              <a:solidFill>
                <a:srgbClr val="000000"/>
              </a:solidFill>
            </a:endParaRPr>
          </a:p>
          <a:p>
            <a:pPr algn="just">
              <a:defRPr/>
            </a:pPr>
            <a:r>
              <a:rPr lang="pt-PT" sz="1800" b="1" dirty="0">
                <a:solidFill>
                  <a:srgbClr val="000000"/>
                </a:solidFill>
              </a:rPr>
              <a:t>QUESTÃO 31.: </a:t>
            </a:r>
          </a:p>
          <a:p>
            <a:pPr algn="just">
              <a:defRPr/>
            </a:pPr>
            <a:endParaRPr lang="pt-PT" sz="1800" b="1" dirty="0">
              <a:solidFill>
                <a:srgbClr val="000000"/>
              </a:solidFill>
            </a:endParaRPr>
          </a:p>
          <a:p>
            <a:pPr algn="just">
              <a:defRPr/>
            </a:pPr>
            <a:r>
              <a:rPr lang="pt-PT" sz="1800" b="1" dirty="0">
                <a:solidFill>
                  <a:srgbClr val="000000"/>
                </a:solidFill>
              </a:rPr>
              <a:t>Qual dos seguintes gastos ou encargos não é aceite para efeitos da determinação do lucro tributável em sede IRC? </a:t>
            </a:r>
          </a:p>
          <a:p>
            <a:pPr algn="just">
              <a:defRPr/>
            </a:pPr>
            <a:endParaRPr lang="pt-PT" sz="1800" b="1" dirty="0">
              <a:solidFill>
                <a:srgbClr val="000000"/>
              </a:solidFill>
            </a:endParaRPr>
          </a:p>
          <a:p>
            <a:pPr marL="342900" indent="-342900" algn="just">
              <a:buFontTx/>
              <a:buAutoNum type="alphaLcParenR"/>
              <a:defRPr/>
            </a:pPr>
            <a:r>
              <a:rPr lang="pt-PT" sz="1800" b="1" dirty="0">
                <a:solidFill>
                  <a:srgbClr val="000000"/>
                </a:solidFill>
              </a:rPr>
              <a:t>O Imposto do selo suportado no âmbito de um financiamento contraído pela empresa. </a:t>
            </a:r>
          </a:p>
          <a:p>
            <a:pPr marL="342900" indent="-342900" algn="just">
              <a:buFontTx/>
              <a:buAutoNum type="alphaLcParenR"/>
              <a:defRPr/>
            </a:pPr>
            <a:endParaRPr lang="pt-PT" sz="1800" b="1" dirty="0">
              <a:solidFill>
                <a:srgbClr val="000000"/>
              </a:solidFill>
            </a:endParaRPr>
          </a:p>
          <a:p>
            <a:pPr algn="just">
              <a:defRPr/>
            </a:pPr>
            <a:r>
              <a:rPr lang="pt-PT" sz="1800" b="1" dirty="0">
                <a:solidFill>
                  <a:srgbClr val="000000"/>
                </a:solidFill>
              </a:rPr>
              <a:t>b) Uma multa paga a um cliente pelo atraso na entrega de mercadorias. </a:t>
            </a:r>
          </a:p>
          <a:p>
            <a:pPr algn="just">
              <a:defRPr/>
            </a:pPr>
            <a:endParaRPr lang="pt-PT" sz="1800" b="1" dirty="0">
              <a:solidFill>
                <a:srgbClr val="000000"/>
              </a:solidFill>
            </a:endParaRPr>
          </a:p>
          <a:p>
            <a:pPr algn="just">
              <a:defRPr/>
            </a:pPr>
            <a:r>
              <a:rPr lang="pt-PT" sz="1800" b="1" dirty="0">
                <a:solidFill>
                  <a:srgbClr val="000000"/>
                </a:solidFill>
              </a:rPr>
              <a:t>c) A despesa suportada com a reparação de uma viatura da própria empresa, por danos sofridos num acidente, por não existir seguro contra todos os riscos. </a:t>
            </a:r>
          </a:p>
          <a:p>
            <a:pPr algn="just">
              <a:defRPr/>
            </a:pPr>
            <a:endParaRPr lang="pt-PT" sz="1800" b="1" dirty="0">
              <a:solidFill>
                <a:srgbClr val="000000"/>
              </a:solidFill>
            </a:endParaRPr>
          </a:p>
          <a:p>
            <a:pPr algn="just">
              <a:defRPr/>
            </a:pPr>
            <a:r>
              <a:rPr lang="pt-PT" sz="1800" b="1" dirty="0">
                <a:solidFill>
                  <a:srgbClr val="000000"/>
                </a:solidFill>
              </a:rPr>
              <a:t>d) A derrama incidente sobre o lucro tributável. </a:t>
            </a:r>
          </a:p>
          <a:p>
            <a:pPr algn="just">
              <a:defRPr/>
            </a:pPr>
            <a:endParaRPr lang="pt-PT" sz="1800" b="1" dirty="0">
              <a:solidFill>
                <a:srgbClr val="000000"/>
              </a:solidFill>
            </a:endParaRPr>
          </a:p>
        </p:txBody>
      </p:sp>
    </p:spTree>
  </p:cSld>
  <p:clrMapOvr>
    <a:masterClrMapping/>
  </p:clrMapOvr>
  <p:transition/>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138C3AD4-D0AD-4994-BBC4-0DA17FFD205E}" type="datetime1">
              <a:rPr lang="pt-PT" sz="1400"/>
              <a:pPr algn="l"/>
              <a:t>14-01-2013</a:t>
            </a:fld>
            <a:endParaRPr lang="pt-PT" sz="1400"/>
          </a:p>
        </p:txBody>
      </p:sp>
      <p:sp>
        <p:nvSpPr>
          <p:cNvPr id="3686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A17E2EA6-C4DB-427B-9C66-1E40F379147A}" type="slidenum">
              <a:rPr lang="pt-PT" sz="1400"/>
              <a:pPr/>
              <a:t>90</a:t>
            </a:fld>
            <a:endParaRPr lang="pt-PT" sz="1400"/>
          </a:p>
        </p:txBody>
      </p:sp>
      <p:sp>
        <p:nvSpPr>
          <p:cNvPr id="3686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30/10/2010</a:t>
            </a:r>
          </a:p>
        </p:txBody>
      </p:sp>
      <p:sp>
        <p:nvSpPr>
          <p:cNvPr id="3686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687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36871" name="Text Box 5"/>
          <p:cNvSpPr txBox="1">
            <a:spLocks noChangeArrowheads="1"/>
          </p:cNvSpPr>
          <p:nvPr/>
        </p:nvSpPr>
        <p:spPr bwMode="auto">
          <a:xfrm>
            <a:off x="428625" y="1357313"/>
            <a:ext cx="8501063" cy="2586037"/>
          </a:xfrm>
          <a:prstGeom prst="rect">
            <a:avLst/>
          </a:prstGeom>
          <a:noFill/>
          <a:ln w="9525">
            <a:noFill/>
            <a:miter lim="800000"/>
            <a:headEnd/>
            <a:tailEnd/>
          </a:ln>
        </p:spPr>
        <p:txBody>
          <a:bodyPr>
            <a:spAutoFit/>
          </a:bodyPr>
          <a:lstStyle/>
          <a:p>
            <a:pPr algn="ctr"/>
            <a:endParaRPr lang="pt-PT" sz="1800"/>
          </a:p>
          <a:p>
            <a:pPr algn="ctr"/>
            <a:r>
              <a:rPr lang="pt-PT" sz="1800" b="1"/>
              <a:t>Artigo 45.º - Encargos não dedutíveis para efeitos fiscais</a:t>
            </a:r>
            <a:endParaRPr lang="pt-PT" sz="1800"/>
          </a:p>
          <a:p>
            <a:r>
              <a:rPr lang="pt-PT" sz="1800" b="1"/>
              <a:t> </a:t>
            </a:r>
            <a:endParaRPr lang="pt-PT" sz="1800"/>
          </a:p>
          <a:p>
            <a:pPr algn="just"/>
            <a:r>
              <a:rPr lang="pt-PT" sz="1800"/>
              <a:t>1 — Não são dedutíveis para efeitos da determinação do lucro tributável os seguintes encargos, mesmo quando contabilizados como gastos do período de tributação: </a:t>
            </a:r>
          </a:p>
          <a:p>
            <a:pPr algn="just"/>
            <a:r>
              <a:rPr lang="pt-PT" sz="1800"/>
              <a:t> </a:t>
            </a:r>
          </a:p>
          <a:p>
            <a:pPr algn="just"/>
            <a:r>
              <a:rPr lang="pt-PT" sz="1800" i="1"/>
              <a:t>a</a:t>
            </a:r>
            <a:r>
              <a:rPr lang="pt-PT" sz="1800"/>
              <a:t>) O IRC e quaisquer outros impostos que directa ou indirectamente incidam sobre os lucros; </a:t>
            </a:r>
          </a:p>
        </p:txBody>
      </p:sp>
    </p:spTree>
  </p:cSld>
  <p:clrMapOvr>
    <a:masterClrMapping/>
  </p:clrMapOvr>
  <p:transition/>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A4461FDC-08ED-4AEA-B5AE-876B07E32A9E}" type="slidenum">
              <a:rPr lang="pt-PT" sz="1400"/>
              <a:pPr/>
              <a:t>91</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d)</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Gastos não aceites fiscalmente</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45.º n.º 1 a)  do CIRC (A derrama é uma taxa que incide sobre o lucro das empresas)</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Outubro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52B6393-54B9-4AB8-990C-C28F2854819A}" type="datetime1">
              <a:rPr lang="pt-PT" sz="1400"/>
              <a:pPr algn="l"/>
              <a:t>14-01-2013</a:t>
            </a:fld>
            <a:endParaRPr lang="pt-PT" sz="1400"/>
          </a:p>
        </p:txBody>
      </p:sp>
      <p:sp>
        <p:nvSpPr>
          <p:cNvPr id="3891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E59E4C1F-1690-4BBE-BB33-711FC2064A6A}" type="slidenum">
              <a:rPr lang="pt-PT" sz="1400"/>
              <a:pPr/>
              <a:t>92</a:t>
            </a:fld>
            <a:endParaRPr lang="pt-PT" sz="1400"/>
          </a:p>
        </p:txBody>
      </p:sp>
      <p:sp>
        <p:nvSpPr>
          <p:cNvPr id="38916" name="Rectangle 2"/>
          <p:cNvSpPr>
            <a:spLocks noChangeArrowheads="1"/>
          </p:cNvSpPr>
          <p:nvPr/>
        </p:nvSpPr>
        <p:spPr bwMode="auto">
          <a:xfrm>
            <a:off x="323850" y="981075"/>
            <a:ext cx="3527425" cy="3683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3891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891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38919" name="Text Box 5"/>
          <p:cNvSpPr txBox="1">
            <a:spLocks noChangeArrowheads="1"/>
          </p:cNvSpPr>
          <p:nvPr/>
        </p:nvSpPr>
        <p:spPr bwMode="auto">
          <a:xfrm>
            <a:off x="428625" y="1557338"/>
            <a:ext cx="8501063" cy="4801314"/>
          </a:xfrm>
          <a:prstGeom prst="rect">
            <a:avLst/>
          </a:prstGeom>
          <a:noFill/>
          <a:ln w="9525">
            <a:noFill/>
            <a:miter lim="800000"/>
            <a:headEnd/>
            <a:tailEnd/>
          </a:ln>
        </p:spPr>
        <p:txBody>
          <a:bodyPr>
            <a:spAutoFit/>
          </a:bodyPr>
          <a:lstStyle/>
          <a:p>
            <a:pPr algn="just"/>
            <a:r>
              <a:rPr lang="pt-PT" sz="1800" b="1" dirty="0">
                <a:solidFill>
                  <a:srgbClr val="000000"/>
                </a:solidFill>
              </a:rPr>
              <a:t>A SEMPRE A ANDAR AUTO PORTUGAL tem tido resultados contabilísticos e lucros tributáveis sempre positivos, não sentindo a crise que o sector e o país atravessam.  A participação de 20% que subscreveu no capital da franchisada foi contabilizada pelo método da equivalência patrimonial. Em 31.12.2009, o activo estava reconhecido no balanço por 46.250€ e esta valorização justifica-se apenas pelo efeito associado ao valor de aquisição e ao resultado apurado no ano. </a:t>
            </a:r>
          </a:p>
          <a:p>
            <a:pPr algn="just"/>
            <a:endParaRPr lang="pt-PT" sz="1800" b="1" dirty="0">
              <a:solidFill>
                <a:srgbClr val="000000"/>
              </a:solidFill>
            </a:endParaRPr>
          </a:p>
          <a:p>
            <a:pPr algn="just"/>
            <a:r>
              <a:rPr lang="pt-PT" sz="1800" b="1" dirty="0">
                <a:solidFill>
                  <a:srgbClr val="000000"/>
                </a:solidFill>
              </a:rPr>
              <a:t>QUESTÃO 4.: </a:t>
            </a:r>
          </a:p>
          <a:p>
            <a:pPr algn="just"/>
            <a:endParaRPr lang="pt-PT" sz="1800" b="1" dirty="0">
              <a:solidFill>
                <a:srgbClr val="000000"/>
              </a:solidFill>
            </a:endParaRPr>
          </a:p>
          <a:p>
            <a:pPr algn="just"/>
            <a:r>
              <a:rPr lang="pt-PT" sz="1800" b="1" dirty="0">
                <a:solidFill>
                  <a:srgbClr val="000000"/>
                </a:solidFill>
              </a:rPr>
              <a:t>No âmbito da tributação em IRC, a parte da SEMPRE A ANDAR AUTO </a:t>
            </a:r>
            <a:r>
              <a:rPr lang="pt-PT" sz="1800" b="1" dirty="0" smtClean="0">
                <a:solidFill>
                  <a:srgbClr val="000000"/>
                </a:solidFill>
              </a:rPr>
              <a:t>PORTUGAL </a:t>
            </a:r>
            <a:r>
              <a:rPr lang="pt-PT" sz="1800" b="1" dirty="0">
                <a:solidFill>
                  <a:srgbClr val="000000"/>
                </a:solidFill>
              </a:rPr>
              <a:t>em 2009 nos resultados da SEMPRE A ANDAR AVEIRO é: </a:t>
            </a:r>
          </a:p>
          <a:p>
            <a:pPr algn="just"/>
            <a:endParaRPr lang="pt-PT" sz="1800" b="1" dirty="0">
              <a:solidFill>
                <a:srgbClr val="000000"/>
              </a:solidFill>
            </a:endParaRPr>
          </a:p>
          <a:p>
            <a:pPr algn="just"/>
            <a:r>
              <a:rPr lang="pt-PT" sz="1800" b="1" dirty="0">
                <a:solidFill>
                  <a:srgbClr val="000000"/>
                </a:solidFill>
              </a:rPr>
              <a:t>a) Deduzida à colecta de IRC de 2009. </a:t>
            </a:r>
          </a:p>
          <a:p>
            <a:pPr algn="just"/>
            <a:r>
              <a:rPr lang="pt-PT" sz="1800" b="1" dirty="0">
                <a:solidFill>
                  <a:srgbClr val="000000"/>
                </a:solidFill>
              </a:rPr>
              <a:t>b) Deduzida ao lucro tributável em IRC de 2009. </a:t>
            </a:r>
          </a:p>
          <a:p>
            <a:pPr algn="just"/>
            <a:r>
              <a:rPr lang="pt-PT" sz="1800" b="1" dirty="0">
                <a:solidFill>
                  <a:srgbClr val="000000"/>
                </a:solidFill>
              </a:rPr>
              <a:t>c) Um ganho totalmente tributável em IRC de 2009. </a:t>
            </a:r>
          </a:p>
          <a:p>
            <a:pPr algn="just"/>
            <a:r>
              <a:rPr lang="pt-PT" sz="1800" b="1" dirty="0">
                <a:solidFill>
                  <a:srgbClr val="000000"/>
                </a:solidFill>
              </a:rPr>
              <a:t>d) Nenhuma das anteriores. </a:t>
            </a:r>
          </a:p>
          <a:p>
            <a:pPr algn="just"/>
            <a:endParaRPr lang="pt-PT" sz="1800" b="1" dirty="0">
              <a:solidFill>
                <a:srgbClr val="000000"/>
              </a:solidFill>
            </a:endParaRPr>
          </a:p>
        </p:txBody>
      </p:sp>
    </p:spTree>
  </p:cSld>
  <p:clrMapOvr>
    <a:masterClrMapping/>
  </p:clrMapOvr>
  <p:transition/>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9157DE0-7EDA-4684-9E41-B20E62AC36A8}" type="datetime1">
              <a:rPr lang="pt-PT" sz="1400"/>
              <a:pPr algn="l"/>
              <a:t>14-01-2013</a:t>
            </a:fld>
            <a:endParaRPr lang="pt-PT" sz="1400"/>
          </a:p>
        </p:txBody>
      </p:sp>
      <p:sp>
        <p:nvSpPr>
          <p:cNvPr id="3993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CAF05585-99F9-4B0C-8151-5B1EE4BDC2EF}" type="slidenum">
              <a:rPr lang="pt-PT" sz="1400"/>
              <a:pPr/>
              <a:t>93</a:t>
            </a:fld>
            <a:endParaRPr lang="pt-PT" sz="1400"/>
          </a:p>
        </p:txBody>
      </p:sp>
      <p:sp>
        <p:nvSpPr>
          <p:cNvPr id="3994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3994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3994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39943" name="Text Box 5"/>
          <p:cNvSpPr txBox="1">
            <a:spLocks noChangeArrowheads="1"/>
          </p:cNvSpPr>
          <p:nvPr/>
        </p:nvSpPr>
        <p:spPr bwMode="auto">
          <a:xfrm>
            <a:off x="428625" y="1357313"/>
            <a:ext cx="8501063" cy="5354637"/>
          </a:xfrm>
          <a:prstGeom prst="rect">
            <a:avLst/>
          </a:prstGeom>
          <a:noFill/>
          <a:ln w="9525">
            <a:noFill/>
            <a:miter lim="800000"/>
            <a:headEnd/>
            <a:tailEnd/>
          </a:ln>
        </p:spPr>
        <p:txBody>
          <a:bodyPr>
            <a:spAutoFit/>
          </a:bodyPr>
          <a:lstStyle/>
          <a:p>
            <a:pPr algn="ctr"/>
            <a:r>
              <a:rPr lang="pt-PT" sz="1800" b="1"/>
              <a:t>Artigo 51.º - Eliminação da dupla tributação económica de lucros distribuídos</a:t>
            </a:r>
            <a:endParaRPr lang="pt-PT" sz="1800"/>
          </a:p>
          <a:p>
            <a:pPr algn="ctr"/>
            <a:r>
              <a:rPr lang="pt-PT" sz="1800" b="1"/>
              <a:t> </a:t>
            </a:r>
            <a:endParaRPr lang="pt-PT" sz="1800"/>
          </a:p>
          <a:p>
            <a:pPr algn="just"/>
            <a:r>
              <a:rPr lang="pt-PT" sz="1800"/>
              <a:t>1 — Na determinação do lucro tributável das sociedades comerciais ou civis sob forma comercial, cooperativas e empresas públicas, com sede ou direcção efectiva em território português, são deduzidos os rendimentos, incluídos na base tributável, correspondentes a lucros distribuídos, desde que sejam verificados os seguintes requisitos: </a:t>
            </a:r>
          </a:p>
          <a:p>
            <a:pPr algn="just"/>
            <a:r>
              <a:rPr lang="pt-PT" sz="1800"/>
              <a:t> </a:t>
            </a:r>
            <a:r>
              <a:rPr lang="pt-PT" sz="1800" i="1"/>
              <a:t>a</a:t>
            </a:r>
            <a:r>
              <a:rPr lang="pt-PT" sz="1800"/>
              <a:t>) A sociedade que distribui os lucros tenha a sede ou direcção efectiva no mesmo território e esteja sujeita e não isenta de IRC ou esteja sujeita ao imposto referido no artigo 7.º; </a:t>
            </a:r>
          </a:p>
          <a:p>
            <a:pPr algn="just"/>
            <a:r>
              <a:rPr lang="pt-PT" sz="1800" i="1"/>
              <a:t>b</a:t>
            </a:r>
            <a:r>
              <a:rPr lang="pt-PT" sz="1800"/>
              <a:t>) A entidade beneficiária não seja abrangida pelo regime da transparência fiscal previsto no artigo 6.º; </a:t>
            </a:r>
          </a:p>
          <a:p>
            <a:pPr algn="just"/>
            <a:r>
              <a:rPr lang="pt-PT" sz="1800" i="1"/>
              <a:t>c</a:t>
            </a:r>
            <a:r>
              <a:rPr lang="pt-PT" sz="1800"/>
              <a:t>) A entidade beneficiária detenha directamente uma participação no capital da sociedade que distribui os lucros não inferior a 10% ou com um custo de aquisição não inferior a € 20.000.000 e esta tenha permanecido na sua titularidade, de modo ininterrupto, durante o ano anterior à data da colocação à disposição dos lucros ou, se detida há menos tempo, desde que a participação seja mantida durante o tempo necessário para completar aquele período.</a:t>
            </a:r>
          </a:p>
        </p:txBody>
      </p:sp>
    </p:spTree>
  </p:cSld>
  <p:clrMapOvr>
    <a:masterClrMapping/>
  </p:clrMapOvr>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8F636574-C50C-48D7-BA26-0E0A1CE15BAF}" type="slidenum">
              <a:rPr lang="pt-PT" sz="1400"/>
              <a:pPr/>
              <a:t>94</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dupla tributação económica</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Art.º 51.º n.º 1 do </a:t>
            </a:r>
            <a:r>
              <a:rPr lang="pt-PT" sz="1800" b="1" dirty="0" smtClean="0">
                <a:solidFill>
                  <a:srgbClr val="0066FF"/>
                </a:solidFill>
                <a:effectLst>
                  <a:outerShdw blurRad="38100" dist="38100" dir="2700000" algn="tl">
                    <a:srgbClr val="C0C0C0"/>
                  </a:outerShdw>
                </a:effectLst>
                <a:latin typeface="Lucida Sans Unicode" pitchFamily="34" charset="0"/>
              </a:rPr>
              <a:t>CIRC, </a:t>
            </a:r>
            <a:r>
              <a:rPr lang="pt-PT" sz="1800" b="1" dirty="0" smtClean="0">
                <a:solidFill>
                  <a:srgbClr val="FF0000"/>
                </a:solidFill>
                <a:effectLst>
                  <a:outerShdw blurRad="38100" dist="38100" dir="2700000" algn="tl">
                    <a:srgbClr val="C0C0C0"/>
                  </a:outerShdw>
                </a:effectLst>
                <a:latin typeface="Lucida Sans Unicode" pitchFamily="34" charset="0"/>
              </a:rPr>
              <a:t> este art.º sofreu alterações </a:t>
            </a: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2010</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C678BC24-05FD-4DD8-92C3-8A64C0DEDC23}" type="datetime1">
              <a:rPr lang="pt-PT" sz="1400"/>
              <a:pPr algn="l"/>
              <a:t>14-01-2013</a:t>
            </a:fld>
            <a:endParaRPr lang="pt-PT" sz="1400"/>
          </a:p>
        </p:txBody>
      </p:sp>
      <p:sp>
        <p:nvSpPr>
          <p:cNvPr id="4198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3168E7FC-CAA6-41B0-9C25-367462E718F2}" type="slidenum">
              <a:rPr lang="pt-PT" sz="1400"/>
              <a:pPr/>
              <a:t>95</a:t>
            </a:fld>
            <a:endParaRPr lang="pt-PT" sz="1400"/>
          </a:p>
        </p:txBody>
      </p:sp>
      <p:sp>
        <p:nvSpPr>
          <p:cNvPr id="41988" name="Rectangle 2"/>
          <p:cNvSpPr>
            <a:spLocks noChangeArrowheads="1"/>
          </p:cNvSpPr>
          <p:nvPr/>
        </p:nvSpPr>
        <p:spPr bwMode="auto">
          <a:xfrm>
            <a:off x="323850" y="981075"/>
            <a:ext cx="3527425" cy="3683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4198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199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127" name="Text Box 5"/>
          <p:cNvSpPr txBox="1">
            <a:spLocks noChangeArrowheads="1"/>
          </p:cNvSpPr>
          <p:nvPr/>
        </p:nvSpPr>
        <p:spPr bwMode="auto">
          <a:xfrm>
            <a:off x="428625" y="1484313"/>
            <a:ext cx="8501063" cy="4802187"/>
          </a:xfrm>
          <a:prstGeom prst="rect">
            <a:avLst/>
          </a:prstGeom>
          <a:noFill/>
          <a:ln w="9525">
            <a:noFill/>
            <a:miter lim="800000"/>
            <a:headEnd/>
            <a:tailEnd/>
          </a:ln>
        </p:spPr>
        <p:txBody>
          <a:bodyPr>
            <a:spAutoFit/>
          </a:bodyPr>
          <a:lstStyle/>
          <a:p>
            <a:pPr algn="just">
              <a:defRPr/>
            </a:pPr>
            <a:r>
              <a:rPr lang="pt-PT" sz="1800" b="1" dirty="0">
                <a:solidFill>
                  <a:srgbClr val="000000"/>
                </a:solidFill>
              </a:rPr>
              <a:t>A SEMPRE A ANDAR AVEIRO está a equacionar a compra de um sistema de lavagens automáticas. A decisão de aceitação depende necessariamente do custo do sistema, da quantidade de lavagens mensais estimadas e do preço a praticar. </a:t>
            </a:r>
          </a:p>
          <a:p>
            <a:pPr algn="just">
              <a:defRPr/>
            </a:pPr>
            <a:endParaRPr lang="pt-PT" sz="1800" b="1" dirty="0">
              <a:solidFill>
                <a:srgbClr val="000000"/>
              </a:solidFill>
            </a:endParaRPr>
          </a:p>
          <a:p>
            <a:pPr algn="just">
              <a:defRPr/>
            </a:pPr>
            <a:r>
              <a:rPr lang="pt-PT" sz="1800" b="1" dirty="0">
                <a:solidFill>
                  <a:srgbClr val="000000"/>
                </a:solidFill>
              </a:rPr>
              <a:t>QUESTÃO 17.: </a:t>
            </a:r>
          </a:p>
          <a:p>
            <a:pPr algn="just">
              <a:defRPr/>
            </a:pPr>
            <a:endParaRPr lang="pt-PT" sz="1800" b="1" dirty="0">
              <a:solidFill>
                <a:srgbClr val="000000"/>
              </a:solidFill>
            </a:endParaRPr>
          </a:p>
          <a:p>
            <a:pPr algn="just">
              <a:defRPr/>
            </a:pPr>
            <a:r>
              <a:rPr lang="pt-PT" sz="1800" b="1" dirty="0">
                <a:solidFill>
                  <a:srgbClr val="000000"/>
                </a:solidFill>
              </a:rPr>
              <a:t>Em sede de IRC, os gastos suportados pela SEMPRE A ANDAR AVEIRO nas </a:t>
            </a:r>
          </a:p>
          <a:p>
            <a:pPr algn="just">
              <a:defRPr/>
            </a:pPr>
            <a:r>
              <a:rPr lang="pt-PT" sz="1800" b="1" dirty="0">
                <a:solidFill>
                  <a:srgbClr val="000000"/>
                </a:solidFill>
              </a:rPr>
              <a:t>lavagens oferecidas aos clientes: </a:t>
            </a:r>
            <a:endParaRPr lang="pt-PT" sz="1800" b="1" dirty="0" smtClean="0">
              <a:solidFill>
                <a:srgbClr val="000000"/>
              </a:solidFill>
            </a:endParaRPr>
          </a:p>
          <a:p>
            <a:pPr algn="just">
              <a:defRPr/>
            </a:pPr>
            <a:endParaRPr lang="pt-PT" sz="1800" b="1" dirty="0">
              <a:solidFill>
                <a:srgbClr val="000000"/>
              </a:solidFill>
            </a:endParaRPr>
          </a:p>
          <a:p>
            <a:pPr marL="342900" indent="-342900" algn="just">
              <a:buFontTx/>
              <a:buAutoNum type="alphaLcParenR"/>
              <a:defRPr/>
            </a:pPr>
            <a:r>
              <a:rPr lang="pt-PT" sz="1800" b="1" dirty="0">
                <a:solidFill>
                  <a:srgbClr val="000000"/>
                </a:solidFill>
              </a:rPr>
              <a:t>São aceites como gastos na determinação do lucro tributável. </a:t>
            </a:r>
          </a:p>
          <a:p>
            <a:pPr marL="342900" indent="-342900" algn="just">
              <a:defRPr/>
            </a:pPr>
            <a:r>
              <a:rPr lang="pt-PT" sz="1800" b="1" dirty="0">
                <a:solidFill>
                  <a:srgbClr val="000000"/>
                </a:solidFill>
              </a:rPr>
              <a:t>b) Não são aceites como gastos na determinação do lucro tributável, pois o </a:t>
            </a:r>
            <a:r>
              <a:rPr lang="pt-PT" sz="1800" b="1" dirty="0" smtClean="0">
                <a:solidFill>
                  <a:srgbClr val="000000"/>
                </a:solidFill>
              </a:rPr>
              <a:t> serviço </a:t>
            </a:r>
            <a:r>
              <a:rPr lang="pt-PT" sz="1800" b="1" dirty="0">
                <a:solidFill>
                  <a:srgbClr val="000000"/>
                </a:solidFill>
              </a:rPr>
              <a:t>não é facturado ao cliente. </a:t>
            </a:r>
          </a:p>
          <a:p>
            <a:pPr algn="just">
              <a:defRPr/>
            </a:pPr>
            <a:r>
              <a:rPr lang="pt-PT" sz="1800" b="1" dirty="0">
                <a:solidFill>
                  <a:srgbClr val="000000"/>
                </a:solidFill>
              </a:rPr>
              <a:t>c) Apenas são aceites como gastos na determinação do lucro tributável </a:t>
            </a:r>
            <a:r>
              <a:rPr lang="pt-PT" sz="1800" b="1" dirty="0" smtClean="0">
                <a:solidFill>
                  <a:srgbClr val="000000"/>
                </a:solidFill>
              </a:rPr>
              <a:t>caso </a:t>
            </a:r>
            <a:r>
              <a:rPr lang="pt-PT" sz="1800" b="1" dirty="0">
                <a:solidFill>
                  <a:srgbClr val="000000"/>
                </a:solidFill>
              </a:rPr>
              <a:t>a empresa apresente lucro tributável no exercício. </a:t>
            </a:r>
          </a:p>
          <a:p>
            <a:pPr algn="just">
              <a:defRPr/>
            </a:pPr>
            <a:r>
              <a:rPr lang="pt-PT" sz="1800" b="1" dirty="0">
                <a:solidFill>
                  <a:srgbClr val="000000"/>
                </a:solidFill>
              </a:rPr>
              <a:t>d) Apenas são aceites como gastos na determinação do lucro tributável </a:t>
            </a:r>
            <a:r>
              <a:rPr lang="pt-PT" sz="1800" b="1" dirty="0" smtClean="0">
                <a:solidFill>
                  <a:srgbClr val="000000"/>
                </a:solidFill>
              </a:rPr>
              <a:t>desde </a:t>
            </a:r>
            <a:r>
              <a:rPr lang="pt-PT" sz="1800" b="1" dirty="0">
                <a:solidFill>
                  <a:srgbClr val="000000"/>
                </a:solidFill>
              </a:rPr>
              <a:t>que o valor anual não ultrapasse 5‰ do volume de negócios. </a:t>
            </a:r>
          </a:p>
          <a:p>
            <a:pPr algn="just">
              <a:defRPr/>
            </a:pPr>
            <a:endParaRPr lang="pt-PT" sz="1800" b="1" dirty="0">
              <a:solidFill>
                <a:srgbClr val="000000"/>
              </a:solidFill>
            </a:endParaRPr>
          </a:p>
        </p:txBody>
      </p:sp>
    </p:spTree>
  </p:cSld>
  <p:clrMapOvr>
    <a:masterClrMapping/>
  </p:clrMapOvr>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847CA68-4822-4390-8FDA-70CAF8908BA0}" type="datetime1">
              <a:rPr lang="pt-PT" sz="1400"/>
              <a:pPr algn="l"/>
              <a:t>14-01-2013</a:t>
            </a:fld>
            <a:endParaRPr lang="pt-PT" sz="1400"/>
          </a:p>
        </p:txBody>
      </p:sp>
      <p:sp>
        <p:nvSpPr>
          <p:cNvPr id="4301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CF223BE-E59F-4EAB-A534-AF22038401D0}" type="slidenum">
              <a:rPr lang="pt-PT" sz="1400"/>
              <a:pPr/>
              <a:t>96</a:t>
            </a:fld>
            <a:endParaRPr lang="pt-PT" sz="1400"/>
          </a:p>
        </p:txBody>
      </p:sp>
      <p:sp>
        <p:nvSpPr>
          <p:cNvPr id="4301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4301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301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3015" name="Text Box 5"/>
          <p:cNvSpPr txBox="1">
            <a:spLocks noChangeArrowheads="1"/>
          </p:cNvSpPr>
          <p:nvPr/>
        </p:nvSpPr>
        <p:spPr bwMode="auto">
          <a:xfrm>
            <a:off x="428625" y="1357313"/>
            <a:ext cx="8501063" cy="4246562"/>
          </a:xfrm>
          <a:prstGeom prst="rect">
            <a:avLst/>
          </a:prstGeom>
          <a:noFill/>
          <a:ln w="9525">
            <a:noFill/>
            <a:miter lim="800000"/>
            <a:headEnd/>
            <a:tailEnd/>
          </a:ln>
        </p:spPr>
        <p:txBody>
          <a:bodyPr>
            <a:spAutoFit/>
          </a:bodyPr>
          <a:lstStyle/>
          <a:p>
            <a:pPr algn="ctr"/>
            <a:r>
              <a:rPr lang="pt-PT" sz="1800"/>
              <a:t>Artigo 23.º - </a:t>
            </a:r>
            <a:r>
              <a:rPr lang="pt-PT" sz="1800" b="1"/>
              <a:t>Gastos</a:t>
            </a:r>
            <a:endParaRPr lang="pt-PT" sz="1800"/>
          </a:p>
          <a:p>
            <a:r>
              <a:rPr lang="pt-PT" sz="1800" b="1"/>
              <a:t> </a:t>
            </a:r>
            <a:endParaRPr lang="pt-PT" sz="1800"/>
          </a:p>
          <a:p>
            <a:pPr algn="just"/>
            <a:r>
              <a:rPr lang="pt-PT" sz="1800"/>
              <a:t>1 — Consideram-se gastos os que comprovadamente sejam indispensáveis para a realização dos rendimentos sujeitos a imposto ou para a manutenção da fonte produtora, nomeadamente: </a:t>
            </a:r>
          </a:p>
          <a:p>
            <a:pPr algn="just"/>
            <a:endParaRPr lang="pt-PT" sz="1800" b="1">
              <a:solidFill>
                <a:srgbClr val="000000"/>
              </a:solidFill>
            </a:endParaRPr>
          </a:p>
          <a:p>
            <a:pPr algn="just"/>
            <a:r>
              <a:rPr lang="pt-PT" sz="1800" b="1">
                <a:solidFill>
                  <a:srgbClr val="000000"/>
                </a:solidFill>
              </a:rPr>
              <a:t>…….</a:t>
            </a:r>
          </a:p>
          <a:p>
            <a:pPr algn="just"/>
            <a:endParaRPr lang="pt-PT" sz="1800" b="1">
              <a:solidFill>
                <a:srgbClr val="000000"/>
              </a:solidFill>
            </a:endParaRPr>
          </a:p>
          <a:p>
            <a:pPr algn="just"/>
            <a:endParaRPr lang="pt-PT" sz="1800" b="1">
              <a:solidFill>
                <a:srgbClr val="000000"/>
              </a:solidFill>
            </a:endParaRPr>
          </a:p>
          <a:p>
            <a:pPr algn="ctr"/>
            <a:r>
              <a:rPr lang="pt-PT" sz="1800"/>
              <a:t>Artigo 45.º - </a:t>
            </a:r>
            <a:r>
              <a:rPr lang="pt-PT" sz="1800" b="1"/>
              <a:t>Encargos não dedutíveis para efeitos fiscais</a:t>
            </a:r>
            <a:endParaRPr lang="pt-PT" sz="1800"/>
          </a:p>
          <a:p>
            <a:r>
              <a:rPr lang="pt-PT" sz="1800" b="1"/>
              <a:t> </a:t>
            </a:r>
            <a:endParaRPr lang="pt-PT" sz="1800"/>
          </a:p>
          <a:p>
            <a:pPr algn="just"/>
            <a:r>
              <a:rPr lang="pt-PT" sz="1800"/>
              <a:t>1 — Não são dedutíveis para efeitos da determinação do lucro tributável os seguintes encargos, mesmo quando contabilizados como gastos do período de tributação: </a:t>
            </a:r>
          </a:p>
          <a:p>
            <a:pPr algn="just"/>
            <a:r>
              <a:rPr lang="pt-PT" sz="1800" b="1">
                <a:solidFill>
                  <a:srgbClr val="000000"/>
                </a:solidFill>
              </a:rPr>
              <a:t>………</a:t>
            </a:r>
          </a:p>
        </p:txBody>
      </p:sp>
    </p:spTree>
  </p:cSld>
  <p:clrMapOvr>
    <a:masterClrMapping/>
  </p:clrMapOvr>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D721A8A7-145C-40F8-ACE6-B764F4820C87}" type="slidenum">
              <a:rPr lang="pt-PT" sz="1400"/>
              <a:pPr/>
              <a:t>97</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Gastos aceites fiscalmente</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23.º  e art.º 45.º do CIRC, à contrário</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2010</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5E9FB4D-8B5C-409E-9374-2901F0543DF3}" type="datetime1">
              <a:rPr lang="pt-PT" sz="1400"/>
              <a:pPr algn="l"/>
              <a:t>14-01-2013</a:t>
            </a:fld>
            <a:endParaRPr lang="pt-PT" sz="1400"/>
          </a:p>
        </p:txBody>
      </p:sp>
      <p:sp>
        <p:nvSpPr>
          <p:cNvPr id="4505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D1B23A10-838B-4CE4-A261-E058530E467D}" type="slidenum">
              <a:rPr lang="pt-PT" sz="1400"/>
              <a:pPr/>
              <a:t>98</a:t>
            </a:fld>
            <a:endParaRPr lang="pt-PT" sz="1400"/>
          </a:p>
        </p:txBody>
      </p:sp>
      <p:sp>
        <p:nvSpPr>
          <p:cNvPr id="45060" name="Rectangle 2"/>
          <p:cNvSpPr>
            <a:spLocks noChangeArrowheads="1"/>
          </p:cNvSpPr>
          <p:nvPr/>
        </p:nvSpPr>
        <p:spPr bwMode="auto">
          <a:xfrm>
            <a:off x="323850" y="981075"/>
            <a:ext cx="3527425" cy="368300"/>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4506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506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5063" name="Text Box 5"/>
          <p:cNvSpPr txBox="1">
            <a:spLocks noChangeArrowheads="1"/>
          </p:cNvSpPr>
          <p:nvPr/>
        </p:nvSpPr>
        <p:spPr bwMode="auto">
          <a:xfrm>
            <a:off x="428625" y="1268413"/>
            <a:ext cx="8501063" cy="5109091"/>
          </a:xfrm>
          <a:prstGeom prst="rect">
            <a:avLst/>
          </a:prstGeom>
          <a:noFill/>
          <a:ln w="9525">
            <a:noFill/>
            <a:miter lim="800000"/>
            <a:headEnd/>
            <a:tailEnd/>
          </a:ln>
        </p:spPr>
        <p:txBody>
          <a:bodyPr>
            <a:spAutoFit/>
          </a:bodyPr>
          <a:lstStyle/>
          <a:p>
            <a:pPr algn="just"/>
            <a:r>
              <a:rPr lang="pt-PT" sz="1600" b="1" dirty="0">
                <a:solidFill>
                  <a:srgbClr val="000000"/>
                </a:solidFill>
              </a:rPr>
              <a:t>As viaturas do Hospital D. Sebastião E.P.E. sito em Aveiro têm sido assistidas pela SEMPRE A ANDAR AVEIRO, no que respeita a mudanças de óleo e filtro, travões, mudanças e equilibragens de pneus e alinhamentos de direcção. Pontualmente são também efectuadas reparações de bate-chapa e pintura, relativas a pequenos acidentes. Em Julho de 2010 e atendendo a que o Hospital D. Sebastião E.P.E. tinha dívidas em mora no total de 18.360€, algumas das quais vencidas há mais de 540 dias, a Administração da SEMPRE A ANDAR AVEIRO suspendeu a prestação de serviços aquela entidade, mas não tem intenção de accionar judicialmente aquele hospital. </a:t>
            </a:r>
          </a:p>
          <a:p>
            <a:pPr algn="just"/>
            <a:endParaRPr lang="pt-PT" sz="1800" b="1" dirty="0">
              <a:solidFill>
                <a:srgbClr val="000000"/>
              </a:solidFill>
            </a:endParaRPr>
          </a:p>
          <a:p>
            <a:pPr algn="just"/>
            <a:r>
              <a:rPr lang="pt-PT" sz="1800" b="1" dirty="0">
                <a:solidFill>
                  <a:srgbClr val="000000"/>
                </a:solidFill>
              </a:rPr>
              <a:t>QUESTÃO 22.: </a:t>
            </a:r>
          </a:p>
          <a:p>
            <a:pPr algn="just"/>
            <a:r>
              <a:rPr lang="pt-PT" sz="1800" b="1" dirty="0">
                <a:solidFill>
                  <a:srgbClr val="000000"/>
                </a:solidFill>
              </a:rPr>
              <a:t>Em sede de IRC, as dívidas do Hospital D. Sebastião E.P.E. já vencidas mas </a:t>
            </a:r>
            <a:r>
              <a:rPr lang="pt-PT" sz="1800" b="1" dirty="0" smtClean="0">
                <a:solidFill>
                  <a:srgbClr val="000000"/>
                </a:solidFill>
              </a:rPr>
              <a:t>não </a:t>
            </a:r>
            <a:r>
              <a:rPr lang="pt-PT" sz="1800" b="1" dirty="0">
                <a:solidFill>
                  <a:srgbClr val="000000"/>
                </a:solidFill>
              </a:rPr>
              <a:t>liquidadas: </a:t>
            </a:r>
          </a:p>
          <a:p>
            <a:pPr algn="just"/>
            <a:r>
              <a:rPr lang="pt-PT" sz="1800" b="1" dirty="0">
                <a:solidFill>
                  <a:srgbClr val="000000"/>
                </a:solidFill>
              </a:rPr>
              <a:t>a) São consideráveis como créditos incobráveis e, consequentemente, </a:t>
            </a:r>
            <a:r>
              <a:rPr lang="pt-PT" sz="1800" b="1" dirty="0" smtClean="0">
                <a:solidFill>
                  <a:srgbClr val="000000"/>
                </a:solidFill>
              </a:rPr>
              <a:t>aceites </a:t>
            </a:r>
            <a:r>
              <a:rPr lang="pt-PT" sz="1800" b="1" dirty="0">
                <a:solidFill>
                  <a:srgbClr val="000000"/>
                </a:solidFill>
              </a:rPr>
              <a:t>como gastos ou perdas. </a:t>
            </a:r>
          </a:p>
          <a:p>
            <a:pPr algn="just"/>
            <a:r>
              <a:rPr lang="pt-PT" sz="1800" b="1" dirty="0">
                <a:solidFill>
                  <a:srgbClr val="000000"/>
                </a:solidFill>
              </a:rPr>
              <a:t>b) Não podem dar origem a perdas por imparidade fiscalmente dedutíveis. </a:t>
            </a:r>
          </a:p>
          <a:p>
            <a:pPr algn="just"/>
            <a:r>
              <a:rPr lang="pt-PT" sz="1800" b="1" dirty="0">
                <a:solidFill>
                  <a:srgbClr val="000000"/>
                </a:solidFill>
              </a:rPr>
              <a:t>c) Apenas a parte respeitante ao IVA suportado pela SEMPRE A ANDAR, SA </a:t>
            </a:r>
            <a:r>
              <a:rPr lang="pt-PT" sz="1800" b="1" dirty="0" smtClean="0">
                <a:solidFill>
                  <a:srgbClr val="000000"/>
                </a:solidFill>
              </a:rPr>
              <a:t>é </a:t>
            </a:r>
            <a:r>
              <a:rPr lang="pt-PT" sz="1800" b="1" dirty="0">
                <a:solidFill>
                  <a:srgbClr val="000000"/>
                </a:solidFill>
              </a:rPr>
              <a:t>gasto aceite fiscalmente. </a:t>
            </a:r>
          </a:p>
          <a:p>
            <a:pPr algn="just"/>
            <a:r>
              <a:rPr lang="pt-PT" sz="1800" b="1" dirty="0">
                <a:solidFill>
                  <a:srgbClr val="000000"/>
                </a:solidFill>
              </a:rPr>
              <a:t>d) A aceitabilidade depende da circunstância de ter sido anteriormente </a:t>
            </a:r>
            <a:r>
              <a:rPr lang="pt-PT" sz="1800" b="1" dirty="0" smtClean="0">
                <a:solidFill>
                  <a:srgbClr val="000000"/>
                </a:solidFill>
              </a:rPr>
              <a:t>constituído </a:t>
            </a:r>
            <a:r>
              <a:rPr lang="pt-PT" sz="1800" b="1" dirty="0">
                <a:solidFill>
                  <a:srgbClr val="000000"/>
                </a:solidFill>
              </a:rPr>
              <a:t>ajustamento para cobranças duvidosas. </a:t>
            </a:r>
          </a:p>
        </p:txBody>
      </p:sp>
    </p:spTree>
  </p:cSld>
  <p:clrMapOvr>
    <a:masterClrMapping/>
  </p:clrMapOvr>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30943294-8FBD-4C7A-94EB-1FE59AF07263}" type="datetime1">
              <a:rPr lang="pt-PT" sz="1400"/>
              <a:pPr algn="l"/>
              <a:t>14-01-2013</a:t>
            </a:fld>
            <a:endParaRPr lang="pt-PT" sz="1400"/>
          </a:p>
        </p:txBody>
      </p:sp>
      <p:sp>
        <p:nvSpPr>
          <p:cNvPr id="4608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878DA8AE-FA65-4D3A-A132-CD98F9EDE98A}" type="slidenum">
              <a:rPr lang="pt-PT" sz="1400"/>
              <a:pPr/>
              <a:t>99</a:t>
            </a:fld>
            <a:endParaRPr lang="pt-PT" sz="1400"/>
          </a:p>
        </p:txBody>
      </p:sp>
      <p:sp>
        <p:nvSpPr>
          <p:cNvPr id="4608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4608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608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6151" name="Text Box 5"/>
          <p:cNvSpPr txBox="1">
            <a:spLocks noChangeArrowheads="1"/>
          </p:cNvSpPr>
          <p:nvPr/>
        </p:nvSpPr>
        <p:spPr bwMode="auto">
          <a:xfrm>
            <a:off x="428625" y="1357313"/>
            <a:ext cx="8501063" cy="5908675"/>
          </a:xfrm>
          <a:prstGeom prst="rect">
            <a:avLst/>
          </a:prstGeom>
          <a:noFill/>
          <a:ln w="9525">
            <a:noFill/>
            <a:miter lim="800000"/>
            <a:headEnd/>
            <a:tailEnd/>
          </a:ln>
        </p:spPr>
        <p:txBody>
          <a:bodyPr>
            <a:spAutoFit/>
          </a:bodyPr>
          <a:lstStyle/>
          <a:p>
            <a:pPr algn="ctr">
              <a:defRPr/>
            </a:pPr>
            <a:r>
              <a:rPr lang="pt-PT" sz="1800" b="1" dirty="0"/>
              <a:t>Artigo 35.º - Perdas por imparidade fiscalmente dedutíveis</a:t>
            </a:r>
          </a:p>
          <a:p>
            <a:pPr>
              <a:defRPr/>
            </a:pPr>
            <a:r>
              <a:rPr lang="pt-PT" sz="1800" b="1" dirty="0"/>
              <a:t> </a:t>
            </a:r>
            <a:endParaRPr lang="pt-PT" sz="1800" dirty="0"/>
          </a:p>
          <a:p>
            <a:pPr algn="just">
              <a:defRPr/>
            </a:pPr>
            <a:r>
              <a:rPr lang="pt-PT" sz="1800" dirty="0"/>
              <a:t>1 — Podem ser deduzidas para efeitos fiscais as seguintes perdas por imparidade contabilizadas no mesmo período de tributação ou em períodos de tributação anteriores: </a:t>
            </a:r>
          </a:p>
          <a:p>
            <a:pPr algn="just">
              <a:defRPr/>
            </a:pPr>
            <a:r>
              <a:rPr lang="pt-PT" sz="1800" dirty="0"/>
              <a:t> a) As relacionadas com créditos resultantes da actividade normal que, no fim do período de tributação, possam ser considerados de cobrança duvidosa e sejam evidenciados como tal na contabilidade; </a:t>
            </a:r>
          </a:p>
          <a:p>
            <a:pPr marL="342900" indent="-342900" algn="just">
              <a:buFontTx/>
              <a:buAutoNum type="alphaLcParenR"/>
              <a:defRPr/>
            </a:pPr>
            <a:endParaRPr lang="pt-PT" sz="1800" dirty="0"/>
          </a:p>
          <a:p>
            <a:pPr algn="ctr">
              <a:defRPr/>
            </a:pPr>
            <a:r>
              <a:rPr lang="pt-PT" sz="1800" dirty="0"/>
              <a:t>Artigo 36.º - </a:t>
            </a:r>
            <a:r>
              <a:rPr lang="pt-PT" sz="1800" b="1" dirty="0"/>
              <a:t>Perdas por imparidade em créditos</a:t>
            </a:r>
            <a:endParaRPr lang="pt-PT" sz="1800" dirty="0"/>
          </a:p>
          <a:p>
            <a:pPr>
              <a:defRPr/>
            </a:pPr>
            <a:r>
              <a:rPr lang="pt-PT" sz="1800" b="1" dirty="0"/>
              <a:t> </a:t>
            </a:r>
            <a:endParaRPr lang="pt-PT" sz="1800" dirty="0"/>
          </a:p>
          <a:p>
            <a:pPr algn="just">
              <a:defRPr/>
            </a:pPr>
            <a:r>
              <a:rPr lang="pt-PT" sz="1800" dirty="0"/>
              <a:t>1 — Para efeitos da determinação das perdas por imparidade previstas na alínea </a:t>
            </a:r>
            <a:r>
              <a:rPr lang="pt-PT" sz="1800" i="1" dirty="0"/>
              <a:t>a</a:t>
            </a:r>
            <a:r>
              <a:rPr lang="pt-PT" sz="1800" dirty="0"/>
              <a:t>) do n.º 1 do artigo anterior, consideram-se créditos de cobrança duvidosa aqueles em que o risco de incobrabilidade esteja devidamente justificado, o que se verifica nos seguintes casos: </a:t>
            </a:r>
          </a:p>
          <a:p>
            <a:pPr algn="just">
              <a:defRPr/>
            </a:pPr>
            <a:r>
              <a:rPr lang="pt-PT" sz="1800" b="1" dirty="0"/>
              <a:t>3 — Não são considerados de cobrança duvidosa: </a:t>
            </a:r>
          </a:p>
          <a:p>
            <a:pPr algn="just">
              <a:defRPr/>
            </a:pPr>
            <a:r>
              <a:rPr lang="pt-PT" sz="1800" dirty="0"/>
              <a:t> </a:t>
            </a:r>
          </a:p>
          <a:p>
            <a:pPr algn="just">
              <a:defRPr/>
            </a:pPr>
            <a:r>
              <a:rPr lang="pt-PT" sz="1800" i="1" dirty="0"/>
              <a:t>a</a:t>
            </a:r>
            <a:r>
              <a:rPr lang="pt-PT" sz="1800" dirty="0"/>
              <a:t>) Os créditos sobre o Estado, Regiões Autónomas e autarquias locais ou aqueles em que estas entidades tenham prestado aval; </a:t>
            </a:r>
          </a:p>
          <a:p>
            <a:pPr marL="342900" indent="-342900" algn="just">
              <a:buFontTx/>
              <a:buAutoNum type="alphaLcParenR"/>
              <a:defRPr/>
            </a:pPr>
            <a:endParaRPr lang="pt-PT" sz="1800" dirty="0"/>
          </a:p>
          <a:p>
            <a:pPr marL="342900" indent="-342900" algn="just">
              <a:defRPr/>
            </a:pPr>
            <a:endParaRPr lang="pt-PT" sz="1800" b="1" dirty="0">
              <a:solidFill>
                <a:srgbClr val="000000"/>
              </a:solidFill>
            </a:endParaRPr>
          </a:p>
        </p:txBody>
      </p:sp>
    </p:spTree>
  </p:cSld>
  <p:clrMapOvr>
    <a:masterClrMapping/>
  </p:clrMapOvr>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D8023859-0409-4E72-8F83-2BE8E8FDCAFF}" type="slidenum">
              <a:rPr lang="pt-PT" sz="1400"/>
              <a:pPr/>
              <a:t>100</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Perdas por imparidade</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35.º  n.º 1 a) e art.º 36.º n.º 3 a) do CIRC, por estarem </a:t>
            </a:r>
            <a:r>
              <a:rPr lang="pt-PT" sz="1800" b="1" dirty="0" err="1">
                <a:solidFill>
                  <a:srgbClr val="0066FF"/>
                </a:solidFill>
                <a:effectLst>
                  <a:outerShdw blurRad="38100" dist="38100" dir="2700000" algn="tl">
                    <a:srgbClr val="C0C0C0"/>
                  </a:outerShdw>
                </a:effectLst>
                <a:latin typeface="Lucida Sans Unicode" pitchFamily="34" charset="0"/>
              </a:rPr>
              <a:t>excluidas</a:t>
            </a: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2010</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EC0D9E7-E3A6-4AAC-8987-D11D89D99F7A}" type="datetime1">
              <a:rPr lang="pt-PT" sz="1400"/>
              <a:pPr algn="l"/>
              <a:t>14-01-2013</a:t>
            </a:fld>
            <a:endParaRPr lang="pt-PT" sz="1400"/>
          </a:p>
        </p:txBody>
      </p:sp>
      <p:sp>
        <p:nvSpPr>
          <p:cNvPr id="4813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2D91B91D-0148-4328-84A6-9C6403C18A97}" type="slidenum">
              <a:rPr lang="pt-PT" sz="1400"/>
              <a:pPr/>
              <a:t>101</a:t>
            </a:fld>
            <a:endParaRPr lang="pt-PT" sz="1400"/>
          </a:p>
        </p:txBody>
      </p:sp>
      <p:sp>
        <p:nvSpPr>
          <p:cNvPr id="48132" name="Rectangle 2"/>
          <p:cNvSpPr>
            <a:spLocks noChangeArrowheads="1"/>
          </p:cNvSpPr>
          <p:nvPr/>
        </p:nvSpPr>
        <p:spPr bwMode="auto">
          <a:xfrm>
            <a:off x="539750" y="1143000"/>
            <a:ext cx="3311525" cy="369888"/>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4813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813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8135" name="Text Box 5"/>
          <p:cNvSpPr txBox="1">
            <a:spLocks noChangeArrowheads="1"/>
          </p:cNvSpPr>
          <p:nvPr/>
        </p:nvSpPr>
        <p:spPr bwMode="auto">
          <a:xfrm>
            <a:off x="428625" y="1052513"/>
            <a:ext cx="8501063" cy="4248150"/>
          </a:xfrm>
          <a:prstGeom prst="rect">
            <a:avLst/>
          </a:prstGeom>
          <a:noFill/>
          <a:ln w="9525">
            <a:noFill/>
            <a:miter lim="800000"/>
            <a:headEnd/>
            <a:tailEnd/>
          </a:ln>
        </p:spPr>
        <p:txBody>
          <a:bodyPr>
            <a:spAutoFit/>
          </a:bodyPr>
          <a:lstStyle/>
          <a:p>
            <a:endParaRPr lang="pt-PT" sz="1800" b="1">
              <a:solidFill>
                <a:srgbClr val="000000"/>
              </a:solidFill>
            </a:endParaRPr>
          </a:p>
          <a:p>
            <a:pPr algn="just"/>
            <a:endParaRPr lang="pt-PT" sz="1800" b="1">
              <a:solidFill>
                <a:srgbClr val="000000"/>
              </a:solidFill>
            </a:endParaRPr>
          </a:p>
          <a:p>
            <a:pPr algn="just"/>
            <a:endParaRPr lang="pt-PT" sz="1800" b="1">
              <a:solidFill>
                <a:srgbClr val="000000"/>
              </a:solidFill>
            </a:endParaRPr>
          </a:p>
          <a:p>
            <a:pPr algn="just"/>
            <a:r>
              <a:rPr lang="pt-PT" sz="1800" b="1">
                <a:solidFill>
                  <a:srgbClr val="000000"/>
                </a:solidFill>
              </a:rPr>
              <a:t>Questão 27.: </a:t>
            </a:r>
          </a:p>
          <a:p>
            <a:pPr algn="just"/>
            <a:endParaRPr lang="pt-PT" sz="1800" b="1">
              <a:solidFill>
                <a:srgbClr val="000000"/>
              </a:solidFill>
            </a:endParaRPr>
          </a:p>
          <a:p>
            <a:pPr algn="just"/>
            <a:r>
              <a:rPr lang="pt-PT" sz="1800" b="1">
                <a:solidFill>
                  <a:srgbClr val="000000"/>
                </a:solidFill>
              </a:rPr>
              <a:t>Não estão sujeitas a tributação autónoma em IRC: </a:t>
            </a:r>
          </a:p>
          <a:p>
            <a:pPr algn="just"/>
            <a:endParaRPr lang="pt-PT" sz="1800" b="1">
              <a:solidFill>
                <a:srgbClr val="000000"/>
              </a:solidFill>
            </a:endParaRPr>
          </a:p>
          <a:p>
            <a:pPr algn="just"/>
            <a:r>
              <a:rPr lang="pt-PT" sz="1800" b="1">
                <a:solidFill>
                  <a:srgbClr val="000000"/>
                </a:solidFill>
              </a:rPr>
              <a:t>a) Despesas não documentadas. </a:t>
            </a:r>
          </a:p>
          <a:p>
            <a:pPr algn="just"/>
            <a:endParaRPr lang="pt-PT" sz="1800" b="1">
              <a:solidFill>
                <a:srgbClr val="000000"/>
              </a:solidFill>
            </a:endParaRPr>
          </a:p>
          <a:p>
            <a:pPr algn="just"/>
            <a:r>
              <a:rPr lang="pt-PT" sz="1800" b="1">
                <a:solidFill>
                  <a:srgbClr val="000000"/>
                </a:solidFill>
              </a:rPr>
              <a:t>b) Encargos não devidamente documentados. </a:t>
            </a:r>
          </a:p>
          <a:p>
            <a:pPr algn="just"/>
            <a:endParaRPr lang="pt-PT" sz="1800" b="1">
              <a:solidFill>
                <a:srgbClr val="000000"/>
              </a:solidFill>
            </a:endParaRPr>
          </a:p>
          <a:p>
            <a:pPr algn="just"/>
            <a:r>
              <a:rPr lang="pt-PT" sz="1800" b="1">
                <a:solidFill>
                  <a:srgbClr val="000000"/>
                </a:solidFill>
              </a:rPr>
              <a:t>c) Despesas de representação. </a:t>
            </a:r>
          </a:p>
          <a:p>
            <a:pPr algn="just"/>
            <a:endParaRPr lang="pt-PT" sz="1800" b="1">
              <a:solidFill>
                <a:srgbClr val="000000"/>
              </a:solidFill>
            </a:endParaRPr>
          </a:p>
          <a:p>
            <a:pPr algn="just"/>
            <a:r>
              <a:rPr lang="pt-PT" sz="1800" b="1">
                <a:solidFill>
                  <a:srgbClr val="000000"/>
                </a:solidFill>
              </a:rPr>
              <a:t>d) Despesas com viaturas parcialmente movidas a energia eléctrica.  </a:t>
            </a:r>
          </a:p>
          <a:p>
            <a:pPr algn="just"/>
            <a:endParaRPr lang="pt-PT" sz="1800" b="1">
              <a:solidFill>
                <a:srgbClr val="000000"/>
              </a:solidFill>
            </a:endParaRPr>
          </a:p>
        </p:txBody>
      </p:sp>
    </p:spTree>
  </p:cSld>
  <p:clrMapOvr>
    <a:masterClrMapping/>
  </p:clrMapOvr>
  <p:transition/>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00F0EC60-2A4B-48F1-8FE9-B0DA0B49B755}" type="datetime1">
              <a:rPr lang="pt-PT" sz="1400"/>
              <a:pPr algn="l"/>
              <a:t>14-01-2013</a:t>
            </a:fld>
            <a:endParaRPr lang="pt-PT" sz="1400"/>
          </a:p>
        </p:txBody>
      </p:sp>
      <p:sp>
        <p:nvSpPr>
          <p:cNvPr id="4915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E283367B-5D6F-4644-8B5A-36410256FCB4}" type="slidenum">
              <a:rPr lang="pt-PT" sz="1400"/>
              <a:pPr/>
              <a:t>102</a:t>
            </a:fld>
            <a:endParaRPr lang="pt-PT" sz="1400"/>
          </a:p>
        </p:txBody>
      </p:sp>
      <p:sp>
        <p:nvSpPr>
          <p:cNvPr id="49156" name="Rectangle 2"/>
          <p:cNvSpPr>
            <a:spLocks noChangeArrowheads="1"/>
          </p:cNvSpPr>
          <p:nvPr/>
        </p:nvSpPr>
        <p:spPr bwMode="auto">
          <a:xfrm>
            <a:off x="323850" y="1123950"/>
            <a:ext cx="3527425" cy="369888"/>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4915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4915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49159" name="Text Box 5"/>
          <p:cNvSpPr txBox="1">
            <a:spLocks noChangeArrowheads="1"/>
          </p:cNvSpPr>
          <p:nvPr/>
        </p:nvSpPr>
        <p:spPr bwMode="auto">
          <a:xfrm>
            <a:off x="428625" y="1557338"/>
            <a:ext cx="8501063" cy="6462712"/>
          </a:xfrm>
          <a:prstGeom prst="rect">
            <a:avLst/>
          </a:prstGeom>
          <a:noFill/>
          <a:ln w="9525">
            <a:noFill/>
            <a:miter lim="800000"/>
            <a:headEnd/>
            <a:tailEnd/>
          </a:ln>
        </p:spPr>
        <p:txBody>
          <a:bodyPr>
            <a:spAutoFit/>
          </a:bodyPr>
          <a:lstStyle/>
          <a:p>
            <a:pPr algn="ctr"/>
            <a:r>
              <a:rPr lang="pt-PT" sz="1800" b="1"/>
              <a:t>Artigo 45.º - Encargos não dedutíveis para efeitos fiscais</a:t>
            </a:r>
          </a:p>
          <a:p>
            <a:r>
              <a:rPr lang="pt-PT" sz="1800" b="1"/>
              <a:t> </a:t>
            </a:r>
            <a:endParaRPr lang="pt-PT" sz="1800"/>
          </a:p>
          <a:p>
            <a:pPr algn="just"/>
            <a:r>
              <a:rPr lang="pt-PT" sz="1800"/>
              <a:t>1 — Não são dedutíveis para efeitos da determinação do lucro tributável os seguintes encargos, mesmo quando contabilizados como gastos do período de tributação: </a:t>
            </a:r>
          </a:p>
          <a:p>
            <a:pPr algn="just"/>
            <a:r>
              <a:rPr lang="pt-PT" sz="1800" i="1"/>
              <a:t>g</a:t>
            </a:r>
            <a:r>
              <a:rPr lang="pt-PT" sz="1800"/>
              <a:t>) Os encargos não devidamente documentados; </a:t>
            </a:r>
          </a:p>
          <a:p>
            <a:pPr algn="ctr"/>
            <a:endParaRPr lang="pt-PT" sz="1800"/>
          </a:p>
          <a:p>
            <a:pPr algn="ctr"/>
            <a:r>
              <a:rPr lang="pt-PT" sz="1800" b="1"/>
              <a:t>Artigo 88.º - Taxas de tributação autónoma</a:t>
            </a:r>
          </a:p>
          <a:p>
            <a:r>
              <a:rPr lang="pt-PT" sz="1800" b="1"/>
              <a:t> </a:t>
            </a:r>
            <a:endParaRPr lang="pt-PT" sz="1800"/>
          </a:p>
          <a:p>
            <a:pPr algn="just"/>
            <a:r>
              <a:rPr lang="pt-PT" sz="1800"/>
              <a:t>1 — As despesas não documentadas são tributadas autonomamente, à taxa de 50%, sem prejuízo da sua não consideração como gastos nos termos do artigo 23.º </a:t>
            </a:r>
          </a:p>
          <a:p>
            <a:pPr algn="just"/>
            <a:r>
              <a:rPr lang="pt-PT" sz="1800"/>
              <a:t>3 — São tributados autonomamente, excluindo os veículos movidos exclusivamente a energia eléctrica…</a:t>
            </a:r>
          </a:p>
          <a:p>
            <a:pPr algn="just"/>
            <a:r>
              <a:rPr lang="pt-PT" sz="1800" i="1"/>
              <a:t>a</a:t>
            </a:r>
            <a:r>
              <a:rPr lang="pt-PT" sz="1800"/>
              <a:t>) À taxa de 10%, os encargos dedutíveis relativos a despesas de representação e os relacionados com viaturas ligeiras de passageiros ou mistas, motos ou motociclos, efectuados ou suportados por sujeitos passivos não isentos subjectivamente e que exerçam, a título principal, actividade de natureza comercial, industrial ou agrícola; </a:t>
            </a:r>
          </a:p>
          <a:p>
            <a:pPr algn="just"/>
            <a:endParaRPr lang="pt-PT" sz="1800"/>
          </a:p>
          <a:p>
            <a:pPr algn="just"/>
            <a:endParaRPr lang="pt-PT" sz="1800"/>
          </a:p>
          <a:p>
            <a:r>
              <a:rPr lang="pt-PT" sz="1800"/>
              <a:t> </a:t>
            </a:r>
          </a:p>
          <a:p>
            <a:pPr algn="just"/>
            <a:endParaRPr lang="pt-PT" sz="1800" b="1">
              <a:solidFill>
                <a:srgbClr val="000000"/>
              </a:solidFill>
            </a:endParaRPr>
          </a:p>
        </p:txBody>
      </p:sp>
    </p:spTree>
  </p:cSld>
  <p:clrMapOvr>
    <a:masterClrMapping/>
  </p:clrMapOvr>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D07CD632-9D29-4FA4-A15F-15D87177278D}" type="slidenum">
              <a:rPr lang="pt-PT" sz="1400"/>
              <a:pPr/>
              <a:t>103</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Gastos não aceites </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Art.º 45.º  n.º 1 g)  do CIRC e  art.º 88.º n.º 1 e n.º </a:t>
            </a:r>
            <a:r>
              <a:rPr lang="pt-PT" sz="1800" b="1" dirty="0" smtClean="0">
                <a:solidFill>
                  <a:srgbClr val="0066FF"/>
                </a:solidFill>
                <a:effectLst>
                  <a:outerShdw blurRad="38100" dist="38100" dir="2700000" algn="tl">
                    <a:srgbClr val="C0C0C0"/>
                  </a:outerShdw>
                </a:effectLst>
                <a:latin typeface="Lucida Sans Unicode" pitchFamily="34" charset="0"/>
              </a:rPr>
              <a:t>3</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smtClean="0">
                <a:solidFill>
                  <a:srgbClr val="FF0000"/>
                </a:solidFill>
                <a:effectLst>
                  <a:outerShdw blurRad="38100" dist="38100" dir="2700000" algn="tl">
                    <a:srgbClr val="C0C0C0"/>
                  </a:outerShdw>
                </a:effectLst>
                <a:latin typeface="Lucida Sans Unicode" pitchFamily="34" charset="0"/>
              </a:rPr>
              <a:t>O art.º 88.º sofreu alterações </a:t>
            </a: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B71D9B46-EC13-4DBA-9933-D9DAF1765C13}" type="datetime1">
              <a:rPr lang="pt-PT" sz="1400"/>
              <a:pPr algn="l"/>
              <a:t>14-01-2013</a:t>
            </a:fld>
            <a:endParaRPr lang="pt-PT" sz="1400"/>
          </a:p>
        </p:txBody>
      </p:sp>
      <p:sp>
        <p:nvSpPr>
          <p:cNvPr id="5120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1C114386-964B-4239-B7B5-A4DEC22B170B}" type="slidenum">
              <a:rPr lang="pt-PT" sz="1400"/>
              <a:pPr/>
              <a:t>104</a:t>
            </a:fld>
            <a:endParaRPr lang="pt-PT" sz="1400"/>
          </a:p>
        </p:txBody>
      </p:sp>
      <p:sp>
        <p:nvSpPr>
          <p:cNvPr id="51204" name="Rectangle 2"/>
          <p:cNvSpPr>
            <a:spLocks noChangeArrowheads="1"/>
          </p:cNvSpPr>
          <p:nvPr/>
        </p:nvSpPr>
        <p:spPr bwMode="auto">
          <a:xfrm>
            <a:off x="323850" y="1143000"/>
            <a:ext cx="3527425" cy="369888"/>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5120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120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127" name="Text Box 5"/>
          <p:cNvSpPr txBox="1">
            <a:spLocks noChangeArrowheads="1"/>
          </p:cNvSpPr>
          <p:nvPr/>
        </p:nvSpPr>
        <p:spPr bwMode="auto">
          <a:xfrm>
            <a:off x="428625" y="1484313"/>
            <a:ext cx="8501063" cy="4524375"/>
          </a:xfrm>
          <a:prstGeom prst="rect">
            <a:avLst/>
          </a:prstGeom>
          <a:noFill/>
          <a:ln w="9525">
            <a:noFill/>
            <a:miter lim="800000"/>
            <a:headEnd/>
            <a:tailEnd/>
          </a:ln>
        </p:spPr>
        <p:txBody>
          <a:bodyPr>
            <a:spAutoFit/>
          </a:bodyPr>
          <a:lstStyle/>
          <a:p>
            <a:pPr>
              <a:defRPr/>
            </a:pPr>
            <a:endParaRPr lang="pt-PT" sz="1800" b="1" dirty="0">
              <a:solidFill>
                <a:srgbClr val="000000"/>
              </a:solidFill>
            </a:endParaRPr>
          </a:p>
          <a:p>
            <a:pPr algn="just">
              <a:defRPr/>
            </a:pPr>
            <a:r>
              <a:rPr lang="pt-PT" sz="1800" b="1" dirty="0">
                <a:solidFill>
                  <a:srgbClr val="000000"/>
                </a:solidFill>
              </a:rPr>
              <a:t>Questão 28.:</a:t>
            </a:r>
          </a:p>
          <a:p>
            <a:pPr algn="just">
              <a:defRPr/>
            </a:pPr>
            <a:r>
              <a:rPr lang="pt-PT" sz="1800" b="1" dirty="0">
                <a:solidFill>
                  <a:srgbClr val="000000"/>
                </a:solidFill>
              </a:rPr>
              <a:t>Um aumento de capital de uma sociedade realizado por um sócio através da entrega de um imóvel: </a:t>
            </a:r>
          </a:p>
          <a:p>
            <a:pPr algn="just">
              <a:defRPr/>
            </a:pPr>
            <a:endParaRPr lang="pt-PT" sz="1800" b="1" dirty="0">
              <a:solidFill>
                <a:srgbClr val="000000"/>
              </a:solidFill>
            </a:endParaRPr>
          </a:p>
          <a:p>
            <a:pPr marL="342900" indent="-342900" algn="just">
              <a:buFontTx/>
              <a:buAutoNum type="alphaLcParenR"/>
              <a:defRPr/>
            </a:pPr>
            <a:r>
              <a:rPr lang="pt-PT" sz="1800" b="1" dirty="0">
                <a:solidFill>
                  <a:srgbClr val="000000"/>
                </a:solidFill>
              </a:rPr>
              <a:t>Constitui para a sociedade uma variação patrimonial tributada em IRC. </a:t>
            </a:r>
          </a:p>
          <a:p>
            <a:pPr marL="342900" indent="-342900" algn="just">
              <a:buFontTx/>
              <a:buAutoNum type="alphaLcParenR"/>
              <a:defRPr/>
            </a:pPr>
            <a:endParaRPr lang="pt-PT" sz="1800" b="1" dirty="0">
              <a:solidFill>
                <a:srgbClr val="000000"/>
              </a:solidFill>
            </a:endParaRPr>
          </a:p>
          <a:p>
            <a:pPr algn="just">
              <a:defRPr/>
            </a:pPr>
            <a:r>
              <a:rPr lang="pt-PT" sz="1800" b="1" dirty="0">
                <a:solidFill>
                  <a:srgbClr val="000000"/>
                </a:solidFill>
              </a:rPr>
              <a:t>b) É tributada em imposto do selo, por se tratar de uma transmissão gratuita. </a:t>
            </a:r>
          </a:p>
          <a:p>
            <a:pPr algn="just">
              <a:defRPr/>
            </a:pPr>
            <a:endParaRPr lang="pt-PT" sz="1800" b="1" dirty="0">
              <a:solidFill>
                <a:srgbClr val="000000"/>
              </a:solidFill>
            </a:endParaRPr>
          </a:p>
          <a:p>
            <a:pPr algn="just">
              <a:defRPr/>
            </a:pPr>
            <a:r>
              <a:rPr lang="pt-PT" sz="1800" b="1" dirty="0">
                <a:solidFill>
                  <a:srgbClr val="000000"/>
                </a:solidFill>
              </a:rPr>
              <a:t>c) Embora sujeita a tributação em imposto do selo, está isenta de tributação por se tratar da transmissão de um bem entre o sócio e a sociedade de que faz parte. </a:t>
            </a:r>
          </a:p>
          <a:p>
            <a:pPr algn="just">
              <a:defRPr/>
            </a:pPr>
            <a:endParaRPr lang="pt-PT" sz="1800" b="1" dirty="0">
              <a:solidFill>
                <a:srgbClr val="000000"/>
              </a:solidFill>
            </a:endParaRPr>
          </a:p>
          <a:p>
            <a:pPr algn="just">
              <a:defRPr/>
            </a:pPr>
            <a:r>
              <a:rPr lang="pt-PT" sz="1800" b="1" dirty="0">
                <a:solidFill>
                  <a:srgbClr val="000000"/>
                </a:solidFill>
              </a:rPr>
              <a:t>d) Constitui para a sociedade uma variação patrimonial não tributada em IRC.</a:t>
            </a:r>
          </a:p>
        </p:txBody>
      </p:sp>
    </p:spTree>
  </p:cSld>
  <p:clrMapOvr>
    <a:masterClrMapping/>
  </p:clrMapOvr>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BE152F0-1113-4600-8178-AD41EFE473C5}" type="datetime1">
              <a:rPr lang="pt-PT" sz="1400"/>
              <a:pPr algn="l"/>
              <a:t>14-01-2013</a:t>
            </a:fld>
            <a:endParaRPr lang="pt-PT" sz="1400"/>
          </a:p>
        </p:txBody>
      </p:sp>
      <p:sp>
        <p:nvSpPr>
          <p:cNvPr id="5222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C85D594C-0DE7-41D0-87EC-D00FA606B9A5}" type="slidenum">
              <a:rPr lang="pt-PT" sz="1400"/>
              <a:pPr/>
              <a:t>105</a:t>
            </a:fld>
            <a:endParaRPr lang="pt-PT" sz="1400"/>
          </a:p>
        </p:txBody>
      </p:sp>
      <p:sp>
        <p:nvSpPr>
          <p:cNvPr id="5222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5222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223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6151" name="Text Box 5"/>
          <p:cNvSpPr txBox="1">
            <a:spLocks noChangeArrowheads="1"/>
          </p:cNvSpPr>
          <p:nvPr/>
        </p:nvSpPr>
        <p:spPr bwMode="auto">
          <a:xfrm>
            <a:off x="428625" y="1357313"/>
            <a:ext cx="8501063" cy="3416300"/>
          </a:xfrm>
          <a:prstGeom prst="rect">
            <a:avLst/>
          </a:prstGeom>
          <a:noFill/>
          <a:ln w="9525">
            <a:noFill/>
            <a:miter lim="800000"/>
            <a:headEnd/>
            <a:tailEnd/>
          </a:ln>
        </p:spPr>
        <p:txBody>
          <a:bodyPr>
            <a:spAutoFit/>
          </a:bodyPr>
          <a:lstStyle/>
          <a:p>
            <a:pPr algn="ctr">
              <a:defRPr/>
            </a:pPr>
            <a:r>
              <a:rPr lang="pt-PT" sz="1800" b="1" dirty="0"/>
              <a:t>Artigo 21.º - Variações patrimoniais positivas</a:t>
            </a:r>
          </a:p>
          <a:p>
            <a:pPr>
              <a:defRPr/>
            </a:pPr>
            <a:r>
              <a:rPr lang="pt-PT" sz="1800" b="1" dirty="0"/>
              <a:t> </a:t>
            </a:r>
            <a:endParaRPr lang="pt-PT" sz="1800" dirty="0"/>
          </a:p>
          <a:p>
            <a:pPr algn="just">
              <a:defRPr/>
            </a:pPr>
            <a:r>
              <a:rPr lang="pt-PT" sz="1800" dirty="0"/>
              <a:t>1 — Concorrem ainda para a formação do lucro tributável as variações patrimoniais positivas não reflectidas no resultado líquido do período de tributação, excepto: </a:t>
            </a:r>
          </a:p>
          <a:p>
            <a:pPr algn="just">
              <a:defRPr/>
            </a:pPr>
            <a:r>
              <a:rPr lang="pt-PT" sz="1800" dirty="0"/>
              <a:t> </a:t>
            </a:r>
          </a:p>
          <a:p>
            <a:pPr marL="342900" indent="-342900" algn="just">
              <a:buFontTx/>
              <a:buAutoNum type="alphaLcParenR"/>
              <a:defRPr/>
            </a:pPr>
            <a:r>
              <a:rPr lang="pt-PT" sz="1800" dirty="0"/>
              <a:t>As entradas de capital, incluindo os prémios de emissão de acções, as coberturas de prejuízos, a qualquer título, feitas pelos titulares do capital, bem como outras variações patrimoniais positivas que decorram de operações sobre instrumentos de capital próprio da entidade emitente, incluindo as que resultem da atribuição de instrumentos financeiros derivados que devam ser reconhecidos como instrumentos de capital próprio; </a:t>
            </a:r>
          </a:p>
        </p:txBody>
      </p:sp>
    </p:spTree>
  </p:cSld>
  <p:clrMapOvr>
    <a:masterClrMapping/>
  </p:clrMapOvr>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157590D3-B304-4DDE-A76F-999E63814D02}" type="slidenum">
              <a:rPr lang="pt-PT" sz="1400"/>
              <a:pPr/>
              <a:t>106</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d)</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Variações patrimoniais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21.º  n.º 1 a)  do CIRC, está excepcionado</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7" end="7"/>
                                            </p:txEl>
                                          </p:spTgt>
                                        </p:tgtEl>
                                        <p:attrNameLst>
                                          <p:attrName>style.visibility</p:attrName>
                                        </p:attrNameLst>
                                      </p:cBhvr>
                                      <p:to>
                                        <p:strVal val="visible"/>
                                      </p:to>
                                    </p:set>
                                    <p:animEffect transition="in" filter="dissolve">
                                      <p:cBhvr>
                                        <p:cTn id="19" dur="500"/>
                                        <p:tgtEl>
                                          <p:spTgt spid="5">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EE6946C3-1F67-4C4C-8873-78EF919F4F86}" type="datetime1">
              <a:rPr lang="pt-PT" sz="1400"/>
              <a:pPr algn="l"/>
              <a:t>14-01-2013</a:t>
            </a:fld>
            <a:endParaRPr lang="pt-PT" sz="1400"/>
          </a:p>
        </p:txBody>
      </p:sp>
      <p:sp>
        <p:nvSpPr>
          <p:cNvPr id="5427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7ACBEA88-9B73-4C52-986C-D74047B2509F}" type="slidenum">
              <a:rPr lang="pt-PT" sz="1400"/>
              <a:pPr/>
              <a:t>107</a:t>
            </a:fld>
            <a:endParaRPr lang="pt-PT" sz="1400"/>
          </a:p>
        </p:txBody>
      </p:sp>
      <p:sp>
        <p:nvSpPr>
          <p:cNvPr id="54276" name="Rectangle 2"/>
          <p:cNvSpPr>
            <a:spLocks noChangeArrowheads="1"/>
          </p:cNvSpPr>
          <p:nvPr/>
        </p:nvSpPr>
        <p:spPr bwMode="auto">
          <a:xfrm>
            <a:off x="323850" y="1052513"/>
            <a:ext cx="3527425" cy="369887"/>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5427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427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127" name="Text Box 5"/>
          <p:cNvSpPr txBox="1">
            <a:spLocks noChangeArrowheads="1"/>
          </p:cNvSpPr>
          <p:nvPr/>
        </p:nvSpPr>
        <p:spPr bwMode="auto">
          <a:xfrm>
            <a:off x="428625" y="1052513"/>
            <a:ext cx="8501063" cy="4248150"/>
          </a:xfrm>
          <a:prstGeom prst="rect">
            <a:avLst/>
          </a:prstGeom>
          <a:noFill/>
          <a:ln w="9525">
            <a:noFill/>
            <a:miter lim="800000"/>
            <a:headEnd/>
            <a:tailEnd/>
          </a:ln>
        </p:spPr>
        <p:txBody>
          <a:bodyPr>
            <a:spAutoFit/>
          </a:bodyPr>
          <a:lstStyle/>
          <a:p>
            <a:pPr>
              <a:defRPr/>
            </a:pPr>
            <a:endParaRPr lang="pt-PT" sz="1800" b="1" dirty="0">
              <a:solidFill>
                <a:srgbClr val="000000"/>
              </a:solidFill>
            </a:endParaRPr>
          </a:p>
          <a:p>
            <a:pPr algn="just">
              <a:defRPr/>
            </a:pPr>
            <a:endParaRPr lang="pt-PT" sz="1800" b="1" dirty="0">
              <a:solidFill>
                <a:srgbClr val="000000"/>
              </a:solidFill>
            </a:endParaRPr>
          </a:p>
          <a:p>
            <a:pPr algn="just">
              <a:defRPr/>
            </a:pPr>
            <a:endParaRPr lang="pt-PT" sz="1800" b="1" dirty="0">
              <a:solidFill>
                <a:srgbClr val="000000"/>
              </a:solidFill>
            </a:endParaRPr>
          </a:p>
          <a:p>
            <a:pPr algn="just">
              <a:defRPr/>
            </a:pPr>
            <a:r>
              <a:rPr lang="pt-PT" sz="1800" b="1" dirty="0">
                <a:solidFill>
                  <a:srgbClr val="000000"/>
                </a:solidFill>
              </a:rPr>
              <a:t>Questão 29.:</a:t>
            </a:r>
          </a:p>
          <a:p>
            <a:pPr algn="just">
              <a:defRPr/>
            </a:pPr>
            <a:endParaRPr lang="pt-PT" sz="1800" b="1" dirty="0">
              <a:solidFill>
                <a:srgbClr val="000000"/>
              </a:solidFill>
            </a:endParaRPr>
          </a:p>
          <a:p>
            <a:pPr algn="just">
              <a:defRPr/>
            </a:pPr>
            <a:r>
              <a:rPr lang="pt-PT" sz="1800" b="1" dirty="0">
                <a:solidFill>
                  <a:srgbClr val="000000"/>
                </a:solidFill>
              </a:rPr>
              <a:t>O Sr. António Abreu doou um imóvel a uma sociedade de que é sócio maioritário um seu filho. Essa doação é tributada: </a:t>
            </a:r>
          </a:p>
          <a:p>
            <a:pPr algn="just">
              <a:defRPr/>
            </a:pPr>
            <a:endParaRPr lang="pt-PT" sz="1800" b="1" dirty="0">
              <a:solidFill>
                <a:srgbClr val="000000"/>
              </a:solidFill>
            </a:endParaRPr>
          </a:p>
          <a:p>
            <a:pPr marL="342900" indent="-342900" algn="just">
              <a:buFontTx/>
              <a:buAutoNum type="alphaLcParenR"/>
              <a:defRPr/>
            </a:pPr>
            <a:r>
              <a:rPr lang="pt-PT" sz="1800" b="1" dirty="0">
                <a:solidFill>
                  <a:srgbClr val="000000"/>
                </a:solidFill>
              </a:rPr>
              <a:t>Em imposto do selo, embora fique isenta. </a:t>
            </a:r>
          </a:p>
          <a:p>
            <a:pPr marL="342900" indent="-342900" algn="just">
              <a:buFontTx/>
              <a:buAutoNum type="alphaLcParenR"/>
              <a:defRPr/>
            </a:pPr>
            <a:endParaRPr lang="pt-PT" sz="1800" b="1" dirty="0">
              <a:solidFill>
                <a:srgbClr val="000000"/>
              </a:solidFill>
            </a:endParaRPr>
          </a:p>
          <a:p>
            <a:pPr algn="just">
              <a:defRPr/>
            </a:pPr>
            <a:r>
              <a:rPr lang="pt-PT" sz="1800" b="1" dirty="0">
                <a:solidFill>
                  <a:srgbClr val="000000"/>
                </a:solidFill>
              </a:rPr>
              <a:t>b) Em imposto do selo, não beneficiando de qualquer isenção. </a:t>
            </a:r>
          </a:p>
          <a:p>
            <a:pPr algn="just">
              <a:defRPr/>
            </a:pPr>
            <a:endParaRPr lang="pt-PT" sz="1800" b="1" dirty="0">
              <a:solidFill>
                <a:srgbClr val="000000"/>
              </a:solidFill>
            </a:endParaRPr>
          </a:p>
          <a:p>
            <a:pPr algn="just">
              <a:defRPr/>
            </a:pPr>
            <a:r>
              <a:rPr lang="pt-PT" sz="1800" b="1" dirty="0">
                <a:solidFill>
                  <a:srgbClr val="000000"/>
                </a:solidFill>
              </a:rPr>
              <a:t>c) Em IMT. </a:t>
            </a:r>
          </a:p>
          <a:p>
            <a:pPr algn="just">
              <a:defRPr/>
            </a:pPr>
            <a:endParaRPr lang="pt-PT" sz="1800" b="1" dirty="0">
              <a:solidFill>
                <a:srgbClr val="000000"/>
              </a:solidFill>
            </a:endParaRPr>
          </a:p>
          <a:p>
            <a:pPr algn="just">
              <a:defRPr/>
            </a:pPr>
            <a:r>
              <a:rPr lang="pt-PT" sz="1800" b="1" dirty="0">
                <a:solidFill>
                  <a:srgbClr val="000000"/>
                </a:solidFill>
              </a:rPr>
              <a:t>d) Em IRC. </a:t>
            </a:r>
          </a:p>
        </p:txBody>
      </p:sp>
    </p:spTree>
  </p:cSld>
  <p:clrMapOvr>
    <a:masterClrMapping/>
  </p:clrMapOvr>
  <p:transition/>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057B629-6365-485B-91FD-E8204360A7A2}" type="datetime1">
              <a:rPr lang="pt-PT" sz="1400"/>
              <a:pPr algn="l"/>
              <a:t>14-01-2013</a:t>
            </a:fld>
            <a:endParaRPr lang="pt-PT" sz="1400"/>
          </a:p>
        </p:txBody>
      </p:sp>
      <p:sp>
        <p:nvSpPr>
          <p:cNvPr id="5529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D78B9B09-3364-4045-AD2D-69EC688B7183}" type="slidenum">
              <a:rPr lang="pt-PT" sz="1400"/>
              <a:pPr/>
              <a:t>108</a:t>
            </a:fld>
            <a:endParaRPr lang="pt-PT" sz="1400"/>
          </a:p>
        </p:txBody>
      </p:sp>
      <p:sp>
        <p:nvSpPr>
          <p:cNvPr id="5530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26/06/2010</a:t>
            </a:r>
          </a:p>
        </p:txBody>
      </p:sp>
      <p:sp>
        <p:nvSpPr>
          <p:cNvPr id="5530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530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5303" name="Text Box 5"/>
          <p:cNvSpPr txBox="1">
            <a:spLocks noChangeArrowheads="1"/>
          </p:cNvSpPr>
          <p:nvPr/>
        </p:nvSpPr>
        <p:spPr bwMode="auto">
          <a:xfrm>
            <a:off x="428625" y="1357313"/>
            <a:ext cx="8501063" cy="6186487"/>
          </a:xfrm>
          <a:prstGeom prst="rect">
            <a:avLst/>
          </a:prstGeom>
          <a:noFill/>
          <a:ln w="9525">
            <a:noFill/>
            <a:miter lim="800000"/>
            <a:headEnd/>
            <a:tailEnd/>
          </a:ln>
        </p:spPr>
        <p:txBody>
          <a:bodyPr>
            <a:spAutoFit/>
          </a:bodyPr>
          <a:lstStyle/>
          <a:p>
            <a:pPr algn="ctr"/>
            <a:r>
              <a:rPr lang="pt-PT" sz="1800" b="1" dirty="0"/>
              <a:t>Artigo 21.º - Variações patrimoniais positivas</a:t>
            </a:r>
          </a:p>
          <a:p>
            <a:r>
              <a:rPr lang="pt-PT" sz="1800" b="1" dirty="0"/>
              <a:t> </a:t>
            </a:r>
            <a:endParaRPr lang="pt-PT" sz="1800" dirty="0"/>
          </a:p>
          <a:p>
            <a:pPr algn="just"/>
            <a:r>
              <a:rPr lang="pt-PT" sz="1800" dirty="0"/>
              <a:t>1 — Concorrem ainda para a formação do lucro tributável as variações patrimoniais positivas não </a:t>
            </a:r>
            <a:r>
              <a:rPr lang="pt-PT" sz="1800" dirty="0" err="1"/>
              <a:t>reflectidas</a:t>
            </a:r>
            <a:r>
              <a:rPr lang="pt-PT" sz="1800" dirty="0"/>
              <a:t> no resultado líquido do período de tributação, </a:t>
            </a:r>
            <a:r>
              <a:rPr lang="pt-PT" sz="1800" dirty="0" err="1"/>
              <a:t>excepto</a:t>
            </a:r>
            <a:r>
              <a:rPr lang="pt-PT" sz="1800" dirty="0"/>
              <a:t>: </a:t>
            </a:r>
          </a:p>
          <a:p>
            <a:pPr algn="just"/>
            <a:r>
              <a:rPr lang="pt-PT" sz="1800" b="1" dirty="0">
                <a:solidFill>
                  <a:srgbClr val="000000"/>
                </a:solidFill>
              </a:rPr>
              <a:t>……..</a:t>
            </a:r>
          </a:p>
          <a:p>
            <a:pPr algn="just"/>
            <a:endParaRPr lang="pt-PT" sz="1800" b="1" dirty="0">
              <a:solidFill>
                <a:srgbClr val="000000"/>
              </a:solidFill>
            </a:endParaRPr>
          </a:p>
          <a:p>
            <a:pPr algn="just"/>
            <a:endParaRPr lang="pt-PT" sz="1800" b="1" dirty="0">
              <a:solidFill>
                <a:srgbClr val="000000"/>
              </a:solidFill>
            </a:endParaRPr>
          </a:p>
          <a:p>
            <a:pPr algn="just"/>
            <a:r>
              <a:rPr lang="pt-PT" sz="1800" dirty="0"/>
              <a:t>2 — Para efeitos da determinação do lucro tributável, considera-se como valor de aquisição dos incrementos patrimoniais obtidos a título gratuito o seu valor de mercado, não podendo ser inferior ao que resultar da aplicação das regras de determinação do valor tributável previstas no Código do Imposto do Selo. </a:t>
            </a:r>
          </a:p>
          <a:p>
            <a:pPr algn="just"/>
            <a:endParaRPr lang="pt-PT" sz="1800" dirty="0"/>
          </a:p>
          <a:p>
            <a:pPr algn="l"/>
            <a:r>
              <a:rPr lang="pt-PT" sz="1800" b="1" dirty="0" smtClean="0"/>
              <a:t>Imposto de Selo – Art.º 1.º</a:t>
            </a:r>
          </a:p>
          <a:p>
            <a:pPr algn="l"/>
            <a:r>
              <a:rPr lang="pt-PT" sz="1800" dirty="0" smtClean="0"/>
              <a:t>5 </a:t>
            </a:r>
            <a:r>
              <a:rPr lang="pt-PT" sz="1800" dirty="0"/>
              <a:t>- Para efeitos da verba 1.2 da tabela geral, não são sujeitas a imposto do selo as seguintes transmissões gratuitas: </a:t>
            </a:r>
            <a:br>
              <a:rPr lang="pt-PT" sz="1800" dirty="0"/>
            </a:br>
            <a:r>
              <a:rPr lang="pt-PT" sz="1800" dirty="0"/>
              <a:t/>
            </a:r>
            <a:br>
              <a:rPr lang="pt-PT" sz="1800" dirty="0"/>
            </a:br>
            <a:r>
              <a:rPr lang="pt-PT" sz="1800" dirty="0"/>
              <a:t>e) Transmissões a favor de sujeitos passivos de imposto sobre o rendimento das pessoas </a:t>
            </a:r>
            <a:r>
              <a:rPr lang="pt-PT" sz="1800" dirty="0" err="1"/>
              <a:t>colectivas</a:t>
            </a:r>
            <a:r>
              <a:rPr lang="pt-PT" sz="1800" dirty="0"/>
              <a:t>, ainda que dele isentas; </a:t>
            </a:r>
            <a:br>
              <a:rPr lang="pt-PT" sz="1800" dirty="0"/>
            </a:br>
            <a:endParaRPr lang="pt-PT" sz="1800" dirty="0"/>
          </a:p>
          <a:p>
            <a:pPr algn="just"/>
            <a:r>
              <a:rPr lang="pt-PT" sz="1800" dirty="0"/>
              <a:t/>
            </a:r>
            <a:br>
              <a:rPr lang="pt-PT" sz="1800" dirty="0"/>
            </a:br>
            <a:endParaRPr lang="pt-PT" sz="1800" dirty="0"/>
          </a:p>
          <a:p>
            <a:pPr algn="just"/>
            <a:endParaRPr lang="pt-PT" sz="1800" b="1" dirty="0">
              <a:solidFill>
                <a:srgbClr val="000000"/>
              </a:solidFill>
            </a:endParaRPr>
          </a:p>
        </p:txBody>
      </p:sp>
    </p:spTree>
  </p:cSld>
  <p:clrMapOvr>
    <a:masterClrMapping/>
  </p:clrMapOvr>
  <p:transition/>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7A2AA769-CABA-4991-8D57-DAE00108777A}" type="slidenum">
              <a:rPr lang="pt-PT" sz="1400"/>
              <a:pPr/>
              <a:t>109</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d)</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a:t>
            </a:r>
            <a:r>
              <a:rPr lang="pt-PT" b="1" dirty="0" smtClean="0">
                <a:solidFill>
                  <a:srgbClr val="0066FF"/>
                </a:solidFill>
                <a:effectLst>
                  <a:outerShdw blurRad="38100" dist="38100" dir="2700000" algn="tl">
                    <a:srgbClr val="C0C0C0"/>
                  </a:outerShdw>
                </a:effectLst>
                <a:latin typeface="Lucida Sans Unicode" pitchFamily="34" charset="0"/>
              </a:rPr>
              <a:t>: Variações patrimoniais</a:t>
            </a:r>
            <a:endParaRPr lang="pt-PT"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21.º  n.º 2 do CIRC e art.º 1.º n.º 5 e)  do CISELO</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Junho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9" end="9"/>
                                            </p:txEl>
                                          </p:spTgt>
                                        </p:tgtEl>
                                        <p:attrNameLst>
                                          <p:attrName>style.visibility</p:attrName>
                                        </p:attrNameLst>
                                      </p:cBhvr>
                                      <p:to>
                                        <p:strVal val="visible"/>
                                      </p:to>
                                    </p:set>
                                    <p:animEffect transition="in" filter="dissolve">
                                      <p:cBhvr>
                                        <p:cTn id="19" dur="500"/>
                                        <p:tgtEl>
                                          <p:spTgt spid="5">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73C55DF0-0BBF-45E4-8A3D-F5D60DDBAA6C}" type="datetime1">
              <a:rPr lang="pt-PT" sz="1400"/>
              <a:pPr algn="l"/>
              <a:t>14-01-2013</a:t>
            </a:fld>
            <a:endParaRPr lang="pt-PT" sz="1400"/>
          </a:p>
        </p:txBody>
      </p:sp>
      <p:sp>
        <p:nvSpPr>
          <p:cNvPr id="5734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5F521D67-754D-4FFA-9F37-EEB9D841743E}" type="slidenum">
              <a:rPr lang="pt-PT" sz="1400"/>
              <a:pPr/>
              <a:t>110</a:t>
            </a:fld>
            <a:endParaRPr lang="pt-PT" sz="1400"/>
          </a:p>
        </p:txBody>
      </p:sp>
      <p:sp>
        <p:nvSpPr>
          <p:cNvPr id="5734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5734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735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7351" name="Text Box 5"/>
          <p:cNvSpPr txBox="1">
            <a:spLocks noChangeArrowheads="1"/>
          </p:cNvSpPr>
          <p:nvPr/>
        </p:nvSpPr>
        <p:spPr bwMode="auto">
          <a:xfrm>
            <a:off x="428625" y="1214438"/>
            <a:ext cx="8501063" cy="4832092"/>
          </a:xfrm>
          <a:prstGeom prst="rect">
            <a:avLst/>
          </a:prstGeom>
          <a:noFill/>
          <a:ln w="9525">
            <a:noFill/>
            <a:miter lim="800000"/>
            <a:headEnd/>
            <a:tailEnd/>
          </a:ln>
        </p:spPr>
        <p:txBody>
          <a:bodyPr>
            <a:spAutoFit/>
          </a:bodyPr>
          <a:lstStyle/>
          <a:p>
            <a:pPr algn="just"/>
            <a:r>
              <a:rPr lang="pt-PT" sz="1400" b="1" dirty="0">
                <a:solidFill>
                  <a:srgbClr val="000000"/>
                </a:solidFill>
              </a:rPr>
              <a:t>Em Fevereiro de 2010 um cliente sedeado em Madrid – </a:t>
            </a:r>
            <a:r>
              <a:rPr lang="pt-PT" sz="1400" b="1" dirty="0" err="1">
                <a:solidFill>
                  <a:srgbClr val="000000"/>
                </a:solidFill>
              </a:rPr>
              <a:t>Muebles</a:t>
            </a:r>
            <a:r>
              <a:rPr lang="pt-PT" sz="1400" b="1" dirty="0">
                <a:solidFill>
                  <a:srgbClr val="000000"/>
                </a:solidFill>
              </a:rPr>
              <a:t> SR - entrou em processo de insolvência e foi imediatamente declarado falido pelo tribunal, dado não existir património que permita ressarcir os credores. Este cliente não tinha liquidado no prazo acordado (Fevereiro de 2010) duas </a:t>
            </a:r>
            <a:r>
              <a:rPr lang="pt-PT" sz="1400" b="1" dirty="0" err="1">
                <a:solidFill>
                  <a:srgbClr val="000000"/>
                </a:solidFill>
              </a:rPr>
              <a:t>facturas</a:t>
            </a:r>
            <a:r>
              <a:rPr lang="pt-PT" sz="1400" b="1" dirty="0">
                <a:solidFill>
                  <a:srgbClr val="000000"/>
                </a:solidFill>
              </a:rPr>
              <a:t> cujo montante global ascendia a 23.000 euros. E deve ainda à XCRITOR uma outra </a:t>
            </a:r>
            <a:r>
              <a:rPr lang="pt-PT" sz="1400" b="1" dirty="0" err="1">
                <a:solidFill>
                  <a:srgbClr val="000000"/>
                </a:solidFill>
              </a:rPr>
              <a:t>factura</a:t>
            </a:r>
            <a:r>
              <a:rPr lang="pt-PT" sz="1400" b="1" dirty="0">
                <a:solidFill>
                  <a:srgbClr val="000000"/>
                </a:solidFill>
              </a:rPr>
              <a:t> no valor de 40.000 euros, a qual se iria vencer no corrente mês de Março. As três </a:t>
            </a:r>
            <a:r>
              <a:rPr lang="pt-PT" sz="1400" b="1" dirty="0" err="1">
                <a:solidFill>
                  <a:srgbClr val="000000"/>
                </a:solidFill>
              </a:rPr>
              <a:t>facturas</a:t>
            </a:r>
            <a:r>
              <a:rPr lang="pt-PT" sz="1400" b="1" dirty="0">
                <a:solidFill>
                  <a:srgbClr val="000000"/>
                </a:solidFill>
              </a:rPr>
              <a:t> respeitam todas a vendas </a:t>
            </a:r>
            <a:r>
              <a:rPr lang="pt-PT" sz="1400" b="1" dirty="0" err="1">
                <a:solidFill>
                  <a:srgbClr val="000000"/>
                </a:solidFill>
              </a:rPr>
              <a:t>efectuadas</a:t>
            </a:r>
            <a:r>
              <a:rPr lang="pt-PT" sz="1400" b="1" dirty="0">
                <a:solidFill>
                  <a:srgbClr val="000000"/>
                </a:solidFill>
              </a:rPr>
              <a:t> já em 2010. </a:t>
            </a:r>
          </a:p>
          <a:p>
            <a:pPr algn="just"/>
            <a:r>
              <a:rPr lang="pt-PT" sz="1400" b="1" dirty="0">
                <a:solidFill>
                  <a:srgbClr val="000000"/>
                </a:solidFill>
              </a:rPr>
              <a:t>Sabe-se ainda que a XCRITOR não participa no capital da referida empresa espanhola, nem é por ela participada. Por outro lado, não existe qualquer seguro de crédito em relação às vendas </a:t>
            </a:r>
            <a:r>
              <a:rPr lang="pt-PT" sz="1400" b="1" dirty="0" err="1">
                <a:solidFill>
                  <a:srgbClr val="000000"/>
                </a:solidFill>
              </a:rPr>
              <a:t>efectuadas</a:t>
            </a:r>
            <a:r>
              <a:rPr lang="pt-PT" sz="1400" b="1" dirty="0">
                <a:solidFill>
                  <a:srgbClr val="000000"/>
                </a:solidFill>
              </a:rPr>
              <a:t> para aquele cliente. </a:t>
            </a:r>
          </a:p>
          <a:p>
            <a:pPr algn="l"/>
            <a:endParaRPr lang="pt-PT" sz="1400" b="1" dirty="0">
              <a:solidFill>
                <a:srgbClr val="000000"/>
              </a:solidFill>
            </a:endParaRPr>
          </a:p>
          <a:p>
            <a:pPr algn="l"/>
            <a:r>
              <a:rPr lang="pt-PT" sz="1400" b="1" dirty="0">
                <a:solidFill>
                  <a:srgbClr val="000000"/>
                </a:solidFill>
              </a:rPr>
              <a:t>QUESTÃO 7.: </a:t>
            </a:r>
            <a:endParaRPr lang="pt-PT" sz="1400" b="1" dirty="0" smtClean="0">
              <a:solidFill>
                <a:srgbClr val="000000"/>
              </a:solidFill>
            </a:endParaRPr>
          </a:p>
          <a:p>
            <a:pPr algn="l"/>
            <a:endParaRPr lang="pt-PT" sz="1400" b="1" dirty="0">
              <a:solidFill>
                <a:srgbClr val="000000"/>
              </a:solidFill>
            </a:endParaRPr>
          </a:p>
          <a:p>
            <a:pPr algn="l"/>
            <a:r>
              <a:rPr lang="pt-PT" sz="1400" b="1" dirty="0">
                <a:solidFill>
                  <a:srgbClr val="000000"/>
                </a:solidFill>
              </a:rPr>
              <a:t>No âmbito do IRC relativo a 2010 da XCRITOR, os créditos incobráveis da </a:t>
            </a:r>
            <a:r>
              <a:rPr lang="pt-PT" sz="1400" b="1" dirty="0" err="1" smtClean="0">
                <a:solidFill>
                  <a:srgbClr val="000000"/>
                </a:solidFill>
              </a:rPr>
              <a:t>Muebles</a:t>
            </a:r>
            <a:r>
              <a:rPr lang="pt-PT" sz="1400" b="1" dirty="0" smtClean="0">
                <a:solidFill>
                  <a:srgbClr val="000000"/>
                </a:solidFill>
              </a:rPr>
              <a:t> </a:t>
            </a:r>
            <a:r>
              <a:rPr lang="pt-PT" sz="1400" b="1" dirty="0">
                <a:solidFill>
                  <a:srgbClr val="000000"/>
                </a:solidFill>
              </a:rPr>
              <a:t>SR: </a:t>
            </a:r>
          </a:p>
          <a:p>
            <a:pPr algn="l"/>
            <a:endParaRPr lang="pt-PT" sz="1400" b="1" dirty="0">
              <a:solidFill>
                <a:srgbClr val="000000"/>
              </a:solidFill>
            </a:endParaRPr>
          </a:p>
          <a:p>
            <a:pPr algn="l"/>
            <a:r>
              <a:rPr lang="pt-PT" sz="1400" b="1" dirty="0">
                <a:solidFill>
                  <a:srgbClr val="000000"/>
                </a:solidFill>
              </a:rPr>
              <a:t>a) Não serão aceites como gastos, dado que o cliente se encontra sedeado </a:t>
            </a:r>
            <a:r>
              <a:rPr lang="pt-PT" sz="1400" b="1" dirty="0" smtClean="0">
                <a:solidFill>
                  <a:srgbClr val="000000"/>
                </a:solidFill>
              </a:rPr>
              <a:t>em </a:t>
            </a:r>
            <a:r>
              <a:rPr lang="pt-PT" sz="1400" b="1" dirty="0">
                <a:solidFill>
                  <a:srgbClr val="000000"/>
                </a:solidFill>
              </a:rPr>
              <a:t>Espanha. </a:t>
            </a:r>
          </a:p>
          <a:p>
            <a:pPr algn="l"/>
            <a:endParaRPr lang="pt-PT" sz="1400" b="1" dirty="0">
              <a:solidFill>
                <a:srgbClr val="000000"/>
              </a:solidFill>
            </a:endParaRPr>
          </a:p>
          <a:p>
            <a:pPr algn="l"/>
            <a:r>
              <a:rPr lang="pt-PT" sz="1400" b="1" dirty="0">
                <a:solidFill>
                  <a:srgbClr val="000000"/>
                </a:solidFill>
              </a:rPr>
              <a:t>b) São aceites como gastos na totalidade. </a:t>
            </a:r>
          </a:p>
          <a:p>
            <a:pPr algn="l"/>
            <a:endParaRPr lang="pt-PT" sz="1400" b="1" dirty="0">
              <a:solidFill>
                <a:srgbClr val="000000"/>
              </a:solidFill>
            </a:endParaRPr>
          </a:p>
          <a:p>
            <a:pPr algn="l"/>
            <a:r>
              <a:rPr lang="pt-PT" sz="1400" b="1" dirty="0">
                <a:solidFill>
                  <a:srgbClr val="000000"/>
                </a:solidFill>
              </a:rPr>
              <a:t>c) São aceites como gastos </a:t>
            </a:r>
            <a:r>
              <a:rPr lang="pt-PT" sz="1400" b="1" dirty="0" err="1">
                <a:solidFill>
                  <a:srgbClr val="000000"/>
                </a:solidFill>
              </a:rPr>
              <a:t>excepto</a:t>
            </a:r>
            <a:r>
              <a:rPr lang="pt-PT" sz="1400" b="1" dirty="0">
                <a:solidFill>
                  <a:srgbClr val="000000"/>
                </a:solidFill>
              </a:rPr>
              <a:t> na parte respeitante ao IVA, dado que </a:t>
            </a:r>
            <a:r>
              <a:rPr lang="pt-PT" sz="1400" b="1" dirty="0" smtClean="0">
                <a:solidFill>
                  <a:srgbClr val="000000"/>
                </a:solidFill>
              </a:rPr>
              <a:t>este </a:t>
            </a:r>
            <a:r>
              <a:rPr lang="pt-PT" sz="1400" b="1" dirty="0">
                <a:solidFill>
                  <a:srgbClr val="000000"/>
                </a:solidFill>
              </a:rPr>
              <a:t>imposto é recuperável pela XCRITOR. </a:t>
            </a:r>
          </a:p>
          <a:p>
            <a:pPr algn="l"/>
            <a:endParaRPr lang="pt-PT" sz="1400" b="1" dirty="0">
              <a:solidFill>
                <a:srgbClr val="000000"/>
              </a:solidFill>
            </a:endParaRPr>
          </a:p>
          <a:p>
            <a:pPr algn="l"/>
            <a:r>
              <a:rPr lang="pt-PT" sz="1400" b="1" dirty="0">
                <a:solidFill>
                  <a:srgbClr val="000000"/>
                </a:solidFill>
              </a:rPr>
              <a:t>d) Não serão aceites como gastos por não ter sido anteriormente constituído </a:t>
            </a:r>
            <a:r>
              <a:rPr lang="pt-PT" sz="1400" b="1" dirty="0" smtClean="0">
                <a:solidFill>
                  <a:srgbClr val="000000"/>
                </a:solidFill>
              </a:rPr>
              <a:t>ajustamento </a:t>
            </a:r>
            <a:r>
              <a:rPr lang="pt-PT" sz="1400" b="1" dirty="0">
                <a:solidFill>
                  <a:srgbClr val="000000"/>
                </a:solidFill>
              </a:rPr>
              <a:t>para cobranças duvidosas</a:t>
            </a:r>
          </a:p>
        </p:txBody>
      </p:sp>
    </p:spTree>
  </p:cSld>
  <p:clrMapOvr>
    <a:masterClrMapping/>
  </p:clrMapOvr>
  <p:transition/>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4C27EBE9-8C13-4380-A2A7-F23D33A5A77F}" type="datetime1">
              <a:rPr lang="pt-PT" sz="1400"/>
              <a:pPr algn="l"/>
              <a:t>14-01-2013</a:t>
            </a:fld>
            <a:endParaRPr lang="pt-PT" sz="1400"/>
          </a:p>
        </p:txBody>
      </p:sp>
      <p:sp>
        <p:nvSpPr>
          <p:cNvPr id="5837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F342AE78-5B75-41DE-B64D-5FF49E6855B4}" type="slidenum">
              <a:rPr lang="pt-PT" sz="1400"/>
              <a:pPr/>
              <a:t>111</a:t>
            </a:fld>
            <a:endParaRPr lang="pt-PT" sz="1400"/>
          </a:p>
        </p:txBody>
      </p:sp>
      <p:sp>
        <p:nvSpPr>
          <p:cNvPr id="5837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5837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5837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8375" name="Text Box 5"/>
          <p:cNvSpPr txBox="1">
            <a:spLocks noChangeArrowheads="1"/>
          </p:cNvSpPr>
          <p:nvPr/>
        </p:nvSpPr>
        <p:spPr bwMode="auto">
          <a:xfrm>
            <a:off x="428625" y="1357313"/>
            <a:ext cx="8501063" cy="3416300"/>
          </a:xfrm>
          <a:prstGeom prst="rect">
            <a:avLst/>
          </a:prstGeom>
          <a:noFill/>
          <a:ln w="9525">
            <a:noFill/>
            <a:miter lim="800000"/>
            <a:headEnd/>
            <a:tailEnd/>
          </a:ln>
        </p:spPr>
        <p:txBody>
          <a:bodyPr>
            <a:spAutoFit/>
          </a:bodyPr>
          <a:lstStyle/>
          <a:p>
            <a:pPr algn="ctr"/>
            <a:r>
              <a:rPr lang="pt-PT" sz="1800"/>
              <a:t>Artigo 41.º - </a:t>
            </a:r>
            <a:r>
              <a:rPr lang="pt-PT" sz="1800" b="1"/>
              <a:t>Créditos incobráveis</a:t>
            </a:r>
            <a:endParaRPr lang="pt-PT" sz="1800"/>
          </a:p>
          <a:p>
            <a:r>
              <a:rPr lang="pt-PT" sz="1800" b="1"/>
              <a:t> </a:t>
            </a:r>
            <a:endParaRPr lang="pt-PT" sz="1800"/>
          </a:p>
          <a:p>
            <a:pPr algn="just"/>
            <a:r>
              <a:rPr lang="pt-PT" sz="1800"/>
              <a:t>Os créditos incobráveis podem ser directamente considerados gastos ou perdas do período de tributação na medida em que tal resulte de </a:t>
            </a:r>
            <a:r>
              <a:rPr lang="pt-PT" sz="1800" b="1"/>
              <a:t>processo de insolvência </a:t>
            </a:r>
            <a:r>
              <a:rPr lang="pt-PT" sz="1800"/>
              <a:t>e de recuperação de empresas, de processo de execução ou de procedimento extrajudicial de conciliação para viabilização de empresas em situação de insolvência ou em situação económica difícil mediado pelo IAPMEI — Instituto de Apoio às Pequenas e Médias Empresas e ao Investimento, quando relativamente aos mesmos não tenha sido admitida perda por imparidade ou, sendo-o, esta se mostre insuficiente. </a:t>
            </a:r>
          </a:p>
          <a:p>
            <a:pPr algn="just"/>
            <a:r>
              <a:rPr lang="pt-PT" sz="1800"/>
              <a:t/>
            </a:r>
            <a:br>
              <a:rPr lang="pt-PT" sz="1800"/>
            </a:br>
            <a:endParaRPr lang="pt-PT" sz="1800"/>
          </a:p>
        </p:txBody>
      </p:sp>
    </p:spTree>
  </p:cSld>
  <p:clrMapOvr>
    <a:masterClrMapping/>
  </p:clrMapOvr>
  <p:transition/>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6B022E26-35B0-4062-9AD2-AFA063BEEF78}" type="slidenum">
              <a:rPr lang="pt-PT" sz="1400"/>
              <a:pPr/>
              <a:t>112</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b)</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São créditos incobráveis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41.º do CIRC</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Nota: Não incluía IVA porque tratava-se de uma TICB</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Março de 2010</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8" end="8"/>
                                            </p:txEl>
                                          </p:spTgt>
                                        </p:tgtEl>
                                        <p:attrNameLst>
                                          <p:attrName>style.visibility</p:attrName>
                                        </p:attrNameLst>
                                      </p:cBhvr>
                                      <p:to>
                                        <p:strVal val="visible"/>
                                      </p:to>
                                    </p:set>
                                    <p:animEffect transition="in" filter="dissolve">
                                      <p:cBhvr>
                                        <p:cTn id="22"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DF8BC404-5237-4C5A-B199-AF4245E6F468}" type="datetime1">
              <a:rPr lang="pt-PT" sz="1400"/>
              <a:pPr algn="l"/>
              <a:t>14-01-2013</a:t>
            </a:fld>
            <a:endParaRPr lang="pt-PT" sz="1400"/>
          </a:p>
        </p:txBody>
      </p:sp>
      <p:sp>
        <p:nvSpPr>
          <p:cNvPr id="6041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4CF5662B-1FB6-4A2E-B0B0-D6373FD8BDEC}" type="slidenum">
              <a:rPr lang="pt-PT" sz="1400"/>
              <a:pPr/>
              <a:t>113</a:t>
            </a:fld>
            <a:endParaRPr lang="pt-PT" sz="1400"/>
          </a:p>
        </p:txBody>
      </p:sp>
      <p:sp>
        <p:nvSpPr>
          <p:cNvPr id="6042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6042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042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28679" name="Rectângulo 6"/>
          <p:cNvSpPr>
            <a:spLocks noChangeArrowheads="1"/>
          </p:cNvSpPr>
          <p:nvPr/>
        </p:nvSpPr>
        <p:spPr bwMode="auto">
          <a:xfrm>
            <a:off x="357188" y="1285875"/>
            <a:ext cx="8358187" cy="5324475"/>
          </a:xfrm>
          <a:prstGeom prst="rect">
            <a:avLst/>
          </a:prstGeom>
          <a:noFill/>
          <a:ln w="9525">
            <a:noFill/>
            <a:miter lim="800000"/>
            <a:headEnd/>
            <a:tailEnd/>
          </a:ln>
        </p:spPr>
        <p:txBody>
          <a:bodyPr>
            <a:spAutoFit/>
          </a:bodyPr>
          <a:lstStyle/>
          <a:p>
            <a:pPr algn="just">
              <a:defRPr/>
            </a:pPr>
            <a:endParaRPr lang="pt-PT" sz="2000" dirty="0">
              <a:solidFill>
                <a:schemeClr val="tx2"/>
              </a:solidFill>
            </a:endParaRPr>
          </a:p>
          <a:p>
            <a:pPr algn="just">
              <a:defRPr/>
            </a:pPr>
            <a:r>
              <a:rPr lang="pt-PT" sz="2000" dirty="0">
                <a:solidFill>
                  <a:schemeClr val="tx2"/>
                </a:solidFill>
              </a:rPr>
              <a:t>Houve um incêndio  e a empresa recebeu uma indemnização da seguradora inferior ao prejuízo que teve.</a:t>
            </a:r>
          </a:p>
          <a:p>
            <a:pPr algn="just">
              <a:defRPr/>
            </a:pPr>
            <a:r>
              <a:rPr lang="pt-PT" sz="2000" dirty="0">
                <a:solidFill>
                  <a:schemeClr val="tx2"/>
                </a:solidFill>
              </a:rPr>
              <a:t>A Gerência da XCRITOR questionou o TOC sobre o enquadramento fiscal desta operação, ou seja, sobre a aceitabilidade como gasto do valor não coberto pela seguradora. </a:t>
            </a:r>
          </a:p>
          <a:p>
            <a:pPr algn="just">
              <a:defRPr/>
            </a:pPr>
            <a:endParaRPr lang="pt-PT" sz="2000" dirty="0">
              <a:solidFill>
                <a:schemeClr val="tx2"/>
              </a:solidFill>
            </a:endParaRPr>
          </a:p>
          <a:p>
            <a:pPr algn="just">
              <a:defRPr/>
            </a:pPr>
            <a:r>
              <a:rPr lang="pt-PT" sz="2000" dirty="0">
                <a:solidFill>
                  <a:schemeClr val="tx2"/>
                </a:solidFill>
              </a:rPr>
              <a:t>QUESTÃO 11.: </a:t>
            </a:r>
          </a:p>
          <a:p>
            <a:pPr algn="just">
              <a:defRPr/>
            </a:pPr>
            <a:r>
              <a:rPr lang="pt-PT" sz="2000" dirty="0">
                <a:solidFill>
                  <a:schemeClr val="tx2"/>
                </a:solidFill>
              </a:rPr>
              <a:t>No apuramento do IRC de 2010 da XCRITOR, a diferença entre o custo da madeira danificada e o valor recebido da seguradora: </a:t>
            </a:r>
          </a:p>
          <a:p>
            <a:pPr marL="457200" indent="-457200" algn="just">
              <a:buFontTx/>
              <a:buAutoNum type="alphaLcParenR"/>
              <a:defRPr/>
            </a:pPr>
            <a:r>
              <a:rPr lang="pt-PT" sz="2000" dirty="0">
                <a:solidFill>
                  <a:schemeClr val="tx2"/>
                </a:solidFill>
              </a:rPr>
              <a:t>É um gasto aceite fiscalmente. </a:t>
            </a:r>
          </a:p>
          <a:p>
            <a:pPr marL="457200" indent="-457200" algn="just">
              <a:defRPr/>
            </a:pPr>
            <a:r>
              <a:rPr lang="pt-PT" sz="2000" dirty="0">
                <a:solidFill>
                  <a:schemeClr val="tx2"/>
                </a:solidFill>
              </a:rPr>
              <a:t>b) É um gasto não aceite fiscalmente porque o risco estava seguro, mas não foi coberto. </a:t>
            </a:r>
          </a:p>
          <a:p>
            <a:pPr algn="just">
              <a:defRPr/>
            </a:pPr>
            <a:r>
              <a:rPr lang="pt-PT" sz="2000" dirty="0">
                <a:solidFill>
                  <a:schemeClr val="tx2"/>
                </a:solidFill>
              </a:rPr>
              <a:t>c) É um gasto aceite fiscalmente, mas dependente de autorização prévia da DGCI. </a:t>
            </a:r>
          </a:p>
          <a:p>
            <a:pPr algn="just">
              <a:defRPr/>
            </a:pPr>
            <a:r>
              <a:rPr lang="pt-PT" sz="2000" dirty="0">
                <a:solidFill>
                  <a:schemeClr val="tx2"/>
                </a:solidFill>
              </a:rPr>
              <a:t>d) Nenhuma das anteriores. </a:t>
            </a:r>
          </a:p>
          <a:p>
            <a:pPr algn="just">
              <a:defRPr/>
            </a:pPr>
            <a:endParaRPr lang="pt-PT" sz="2000" dirty="0">
              <a:solidFill>
                <a:schemeClr val="tx2"/>
              </a:solidFill>
            </a:endParaRPr>
          </a:p>
        </p:txBody>
      </p:sp>
    </p:spTree>
  </p:cSld>
  <p:clrMapOvr>
    <a:masterClrMapping/>
  </p:clrMapOvr>
  <p:transition/>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260848C7-D233-4CE9-9DA6-4800814BF010}" type="datetime1">
              <a:rPr lang="pt-PT" sz="1400"/>
              <a:pPr algn="l"/>
              <a:t>14-01-2013</a:t>
            </a:fld>
            <a:endParaRPr lang="pt-PT" sz="1400"/>
          </a:p>
        </p:txBody>
      </p:sp>
      <p:sp>
        <p:nvSpPr>
          <p:cNvPr id="6144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CDBA8488-5114-40BD-9D82-BFD6240D0133}" type="slidenum">
              <a:rPr lang="pt-PT" sz="1400"/>
              <a:pPr/>
              <a:t>114</a:t>
            </a:fld>
            <a:endParaRPr lang="pt-PT" sz="1400"/>
          </a:p>
        </p:txBody>
      </p:sp>
      <p:sp>
        <p:nvSpPr>
          <p:cNvPr id="6144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6144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144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61447" name="Text Box 5"/>
          <p:cNvSpPr txBox="1">
            <a:spLocks noChangeArrowheads="1"/>
          </p:cNvSpPr>
          <p:nvPr/>
        </p:nvSpPr>
        <p:spPr bwMode="auto">
          <a:xfrm>
            <a:off x="428625" y="1357313"/>
            <a:ext cx="8501063" cy="2032000"/>
          </a:xfrm>
          <a:prstGeom prst="rect">
            <a:avLst/>
          </a:prstGeom>
          <a:noFill/>
          <a:ln w="9525">
            <a:noFill/>
            <a:miter lim="800000"/>
            <a:headEnd/>
            <a:tailEnd/>
          </a:ln>
        </p:spPr>
        <p:txBody>
          <a:bodyPr>
            <a:spAutoFit/>
          </a:bodyPr>
          <a:lstStyle/>
          <a:p>
            <a:pPr algn="ctr"/>
            <a:r>
              <a:rPr lang="pt-PT" sz="1800"/>
              <a:t>Artigo 23.º - </a:t>
            </a:r>
            <a:r>
              <a:rPr lang="pt-PT" sz="1800" b="1"/>
              <a:t>Gastos</a:t>
            </a:r>
            <a:endParaRPr lang="pt-PT" sz="1800"/>
          </a:p>
          <a:p>
            <a:pPr algn="ctr"/>
            <a:r>
              <a:rPr lang="pt-PT" sz="1800" b="1"/>
              <a:t> </a:t>
            </a:r>
            <a:endParaRPr lang="pt-PT" sz="1800"/>
          </a:p>
          <a:p>
            <a:pPr algn="just"/>
            <a:r>
              <a:rPr lang="pt-PT" sz="1800"/>
              <a:t>1 — Consideram-se gastos os que comprovadamente sejam indispensáveis para a realização dos rendimentos sujeitos a imposto ou para a manutenção da fonte produtora.</a:t>
            </a:r>
          </a:p>
          <a:p>
            <a:pPr algn="just"/>
            <a:endParaRPr lang="pt-PT" sz="1800"/>
          </a:p>
          <a:p>
            <a:pPr algn="just"/>
            <a:r>
              <a:rPr lang="pt-PT" sz="1800"/>
              <a:t> </a:t>
            </a:r>
          </a:p>
        </p:txBody>
      </p:sp>
    </p:spTree>
  </p:cSld>
  <p:clrMapOvr>
    <a:masterClrMapping/>
  </p:clrMapOvr>
  <p:transition/>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2DD4FB12-EEFB-4150-B556-407EE15FF7C1}" type="slidenum">
              <a:rPr lang="pt-PT" sz="1400"/>
              <a:pPr/>
              <a:t>115</a:t>
            </a:fld>
            <a:endParaRPr lang="pt-PT" sz="1400"/>
          </a:p>
        </p:txBody>
      </p:sp>
      <p:sp>
        <p:nvSpPr>
          <p:cNvPr id="5" name="Rectangle 5"/>
          <p:cNvSpPr>
            <a:spLocks noChangeArrowheads="1"/>
          </p:cNvSpPr>
          <p:nvPr/>
        </p:nvSpPr>
        <p:spPr bwMode="auto">
          <a:xfrm>
            <a:off x="1428750" y="2428875"/>
            <a:ext cx="7286625" cy="3857625"/>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dirty="0">
                <a:latin typeface="Arial" pitchFamily="34" charset="0"/>
                <a:cs typeface="Arial" pitchFamily="34" charset="0"/>
              </a:rPr>
              <a:t>		</a:t>
            </a:r>
            <a:endParaRPr lang="pt-PT" dirty="0">
              <a:solidFill>
                <a:srgbClr val="FF0000"/>
              </a:solidFill>
              <a:latin typeface="Arial" pitchFamily="34" charset="0"/>
              <a:cs typeface="Arial"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b="1" dirty="0">
                <a:solidFill>
                  <a:srgbClr val="0066FF"/>
                </a:solidFill>
                <a:effectLst>
                  <a:outerShdw blurRad="38100" dist="38100" dir="2700000" algn="tl">
                    <a:srgbClr val="C0C0C0"/>
                  </a:outerShdw>
                </a:effectLst>
                <a:latin typeface="Lucida Sans Unicode" pitchFamily="34" charset="0"/>
              </a:rPr>
              <a:t>Justificação: </a:t>
            </a:r>
            <a:r>
              <a:rPr lang="pt-PT" b="1" dirty="0" smtClean="0">
                <a:solidFill>
                  <a:srgbClr val="0066FF"/>
                </a:solidFill>
                <a:effectLst>
                  <a:outerShdw blurRad="38100" dist="38100" dir="2700000" algn="tl">
                    <a:srgbClr val="C0C0C0"/>
                  </a:outerShdw>
                </a:effectLst>
                <a:latin typeface="Lucida Sans Unicode" pitchFamily="34" charset="0"/>
              </a:rPr>
              <a:t>Gastos aceites</a:t>
            </a:r>
          </a:p>
          <a:p>
            <a:pPr marL="365125" indent="-255588" algn="just">
              <a:lnSpc>
                <a:spcPct val="130000"/>
              </a:lnSpc>
              <a:spcAft>
                <a:spcPct val="20000"/>
              </a:spcAft>
              <a:buClr>
                <a:schemeClr val="accent1"/>
              </a:buClr>
              <a:buSzPct val="68000"/>
              <a:buFont typeface="Wingdings 3" pitchFamily="18" charset="2"/>
              <a:buChar char=""/>
              <a:defRPr/>
            </a:pPr>
            <a:r>
              <a:rPr lang="pt-PT" b="1" dirty="0" smtClean="0">
                <a:solidFill>
                  <a:srgbClr val="0066FF"/>
                </a:solidFill>
                <a:effectLst>
                  <a:outerShdw blurRad="38100" dist="38100" dir="2700000" algn="tl">
                    <a:srgbClr val="C0C0C0"/>
                  </a:outerShdw>
                </a:effectLst>
                <a:latin typeface="Lucida Sans Unicode" pitchFamily="34" charset="0"/>
              </a:rPr>
              <a:t>Não </a:t>
            </a:r>
            <a:r>
              <a:rPr lang="pt-PT" b="1" dirty="0">
                <a:solidFill>
                  <a:srgbClr val="0066FF"/>
                </a:solidFill>
                <a:effectLst>
                  <a:outerShdw blurRad="38100" dist="38100" dir="2700000" algn="tl">
                    <a:srgbClr val="C0C0C0"/>
                  </a:outerShdw>
                </a:effectLst>
                <a:latin typeface="Lucida Sans Unicode" pitchFamily="34" charset="0"/>
              </a:rPr>
              <a:t>está excepcionado nem no art.º 23.º nem no art.º 45.º</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CTOC – Março de 2010</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8" end="8"/>
                                            </p:txEl>
                                          </p:spTgt>
                                        </p:tgtEl>
                                        <p:attrNameLst>
                                          <p:attrName>style.visibility</p:attrName>
                                        </p:attrNameLst>
                                      </p:cBhvr>
                                      <p:to>
                                        <p:strVal val="visible"/>
                                      </p:to>
                                    </p:set>
                                    <p:animEffect transition="in" filter="dissolve">
                                      <p:cBhvr>
                                        <p:cTn id="19"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5E600F86-1BD0-450D-B05F-A801DCDC5B3E}" type="datetime1">
              <a:rPr lang="pt-PT" sz="1400"/>
              <a:pPr algn="l"/>
              <a:t>14-01-2013</a:t>
            </a:fld>
            <a:endParaRPr lang="pt-PT" sz="1400"/>
          </a:p>
        </p:txBody>
      </p:sp>
      <p:sp>
        <p:nvSpPr>
          <p:cNvPr id="6349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6AD41240-13FA-41ED-9300-8791B68E788A}" type="slidenum">
              <a:rPr lang="pt-PT" sz="1400"/>
              <a:pPr/>
              <a:t>116</a:t>
            </a:fld>
            <a:endParaRPr lang="pt-PT" sz="1400"/>
          </a:p>
        </p:txBody>
      </p:sp>
      <p:sp>
        <p:nvSpPr>
          <p:cNvPr id="6349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6349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349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63495" name="Rectângulo 6"/>
          <p:cNvSpPr>
            <a:spLocks noChangeArrowheads="1"/>
          </p:cNvSpPr>
          <p:nvPr/>
        </p:nvSpPr>
        <p:spPr bwMode="auto">
          <a:xfrm>
            <a:off x="357188" y="1285875"/>
            <a:ext cx="8358187" cy="4708981"/>
          </a:xfrm>
          <a:prstGeom prst="rect">
            <a:avLst/>
          </a:prstGeom>
          <a:noFill/>
          <a:ln w="9525">
            <a:noFill/>
            <a:miter lim="800000"/>
            <a:headEnd/>
            <a:tailEnd/>
          </a:ln>
        </p:spPr>
        <p:txBody>
          <a:bodyPr>
            <a:spAutoFit/>
          </a:bodyPr>
          <a:lstStyle/>
          <a:p>
            <a:pPr algn="just"/>
            <a:r>
              <a:rPr lang="pt-PT" sz="2000" dirty="0">
                <a:solidFill>
                  <a:schemeClr val="tx2"/>
                </a:solidFill>
              </a:rPr>
              <a:t>Em Fevereiro de 2009 a XCRITOR alienou, por 115.000 euros, uma loja localizada no centro da cidade que deixou de ser utilizada pela empresa, quando abriu o “Show </a:t>
            </a:r>
            <a:r>
              <a:rPr lang="pt-PT" sz="2000" dirty="0" err="1">
                <a:solidFill>
                  <a:schemeClr val="tx2"/>
                </a:solidFill>
              </a:rPr>
              <a:t>Room</a:t>
            </a:r>
            <a:r>
              <a:rPr lang="pt-PT" sz="2000" dirty="0">
                <a:solidFill>
                  <a:schemeClr val="tx2"/>
                </a:solidFill>
              </a:rPr>
              <a:t>” nas novas instalações. Aquela loja tinha sido adquirida no início de 1999 por 85.000 euros, a que </a:t>
            </a:r>
            <a:r>
              <a:rPr lang="pt-PT" sz="2000" dirty="0" smtClean="0">
                <a:solidFill>
                  <a:schemeClr val="tx2"/>
                </a:solidFill>
              </a:rPr>
              <a:t>acresceram </a:t>
            </a:r>
            <a:r>
              <a:rPr lang="pt-PT" sz="2000" dirty="0">
                <a:solidFill>
                  <a:schemeClr val="tx2"/>
                </a:solidFill>
              </a:rPr>
              <a:t>despesas de aquisição (sisa, escritura, registos, etc.) no montante de 15.000 euros. Este imóvel foi sempre amortizado desde o ano de aquisição em quotas constantes anuais e às taxas máximas previstas no Decreto Regulamentar n.º 2/90. Sabe-se ainda que </a:t>
            </a:r>
          </a:p>
          <a:p>
            <a:pPr algn="just"/>
            <a:r>
              <a:rPr lang="pt-PT" sz="2000" dirty="0">
                <a:solidFill>
                  <a:schemeClr val="tx2"/>
                </a:solidFill>
              </a:rPr>
              <a:t>o valor de alienação é superior ao valor patrimonial tributável (VPT) do imóvel. </a:t>
            </a:r>
          </a:p>
          <a:p>
            <a:pPr algn="just"/>
            <a:endParaRPr lang="pt-PT" sz="2000" dirty="0" smtClean="0">
              <a:solidFill>
                <a:schemeClr val="tx2"/>
              </a:solidFill>
            </a:endParaRPr>
          </a:p>
          <a:p>
            <a:pPr algn="just"/>
            <a:r>
              <a:rPr lang="pt-PT" sz="2000" dirty="0" smtClean="0">
                <a:solidFill>
                  <a:schemeClr val="tx2"/>
                </a:solidFill>
              </a:rPr>
              <a:t>QUESTÃO </a:t>
            </a:r>
            <a:r>
              <a:rPr lang="pt-PT" sz="2000" dirty="0">
                <a:solidFill>
                  <a:schemeClr val="tx2"/>
                </a:solidFill>
              </a:rPr>
              <a:t>23.: </a:t>
            </a:r>
          </a:p>
          <a:p>
            <a:pPr algn="just"/>
            <a:r>
              <a:rPr lang="pt-PT" sz="2000" dirty="0">
                <a:solidFill>
                  <a:schemeClr val="tx2"/>
                </a:solidFill>
              </a:rPr>
              <a:t>Em sede de IRC, a XCRITOR obteve em 2009 na alienação deste imóvel: </a:t>
            </a:r>
          </a:p>
          <a:p>
            <a:pPr algn="just"/>
            <a:r>
              <a:rPr lang="pt-PT" sz="2000" dirty="0">
                <a:solidFill>
                  <a:schemeClr val="tx2"/>
                </a:solidFill>
              </a:rPr>
              <a:t>a) Uma mais valia fiscal de 3.650€. </a:t>
            </a:r>
          </a:p>
          <a:p>
            <a:pPr algn="just"/>
            <a:r>
              <a:rPr lang="pt-PT" sz="2000" dirty="0">
                <a:solidFill>
                  <a:schemeClr val="tx2"/>
                </a:solidFill>
              </a:rPr>
              <a:t>b) Uma menos valia fiscal de 19.650€. </a:t>
            </a:r>
          </a:p>
          <a:p>
            <a:pPr algn="just"/>
            <a:r>
              <a:rPr lang="pt-PT" sz="2000" dirty="0">
                <a:solidFill>
                  <a:schemeClr val="tx2"/>
                </a:solidFill>
              </a:rPr>
              <a:t>c) Uma mais valia fiscal de 15.000€. </a:t>
            </a:r>
          </a:p>
          <a:p>
            <a:pPr algn="just"/>
            <a:r>
              <a:rPr lang="pt-PT" sz="2000" dirty="0">
                <a:solidFill>
                  <a:schemeClr val="tx2"/>
                </a:solidFill>
              </a:rPr>
              <a:t>d) Uma menos valia fiscal de 3.650€. </a:t>
            </a:r>
          </a:p>
        </p:txBody>
      </p:sp>
    </p:spTree>
  </p:cSld>
  <p:clrMapOvr>
    <a:masterClrMapping/>
  </p:clrMapOvr>
  <p:transition/>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8DE075CF-26DB-4AF0-A8AD-7ED85042DBED}" type="datetime1">
              <a:rPr lang="pt-PT" sz="1400"/>
              <a:pPr algn="l"/>
              <a:t>14-01-2013</a:t>
            </a:fld>
            <a:endParaRPr lang="pt-PT" sz="1400"/>
          </a:p>
        </p:txBody>
      </p:sp>
      <p:sp>
        <p:nvSpPr>
          <p:cNvPr id="6451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C9B4B155-1A67-449A-A364-F4AA483FF3AE}" type="slidenum">
              <a:rPr lang="pt-PT" sz="1400"/>
              <a:pPr/>
              <a:t>117</a:t>
            </a:fld>
            <a:endParaRPr lang="pt-PT" sz="1400"/>
          </a:p>
        </p:txBody>
      </p:sp>
      <p:sp>
        <p:nvSpPr>
          <p:cNvPr id="6451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6451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451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5127" name="Text Box 5"/>
          <p:cNvSpPr txBox="1">
            <a:spLocks noChangeArrowheads="1"/>
          </p:cNvSpPr>
          <p:nvPr/>
        </p:nvSpPr>
        <p:spPr bwMode="auto">
          <a:xfrm>
            <a:off x="428625" y="1357313"/>
            <a:ext cx="8501063" cy="5078412"/>
          </a:xfrm>
          <a:prstGeom prst="rect">
            <a:avLst/>
          </a:prstGeom>
          <a:noFill/>
          <a:ln w="9525">
            <a:noFill/>
            <a:miter lim="800000"/>
            <a:headEnd/>
            <a:tailEnd/>
          </a:ln>
        </p:spPr>
        <p:txBody>
          <a:bodyPr>
            <a:spAutoFit/>
          </a:bodyPr>
          <a:lstStyle/>
          <a:p>
            <a:pPr algn="ctr">
              <a:defRPr/>
            </a:pPr>
            <a:r>
              <a:rPr lang="pt-PT" sz="1800" dirty="0"/>
              <a:t>Artigo 34.º - </a:t>
            </a:r>
            <a:r>
              <a:rPr lang="pt-PT" sz="1800" b="1" dirty="0"/>
              <a:t>Gastos não dedutíveis para efeitos fiscais</a:t>
            </a:r>
            <a:endParaRPr lang="pt-PT" sz="1800" dirty="0"/>
          </a:p>
          <a:p>
            <a:pPr>
              <a:defRPr/>
            </a:pPr>
            <a:r>
              <a:rPr lang="pt-PT" sz="1800" b="1" dirty="0"/>
              <a:t> </a:t>
            </a:r>
            <a:endParaRPr lang="pt-PT" sz="1800" dirty="0"/>
          </a:p>
          <a:p>
            <a:pPr algn="just">
              <a:defRPr/>
            </a:pPr>
            <a:r>
              <a:rPr lang="pt-PT" sz="1800" dirty="0"/>
              <a:t>1 — Não são aceites como gastos: </a:t>
            </a:r>
          </a:p>
          <a:p>
            <a:pPr algn="just">
              <a:defRPr/>
            </a:pPr>
            <a:r>
              <a:rPr lang="pt-PT" sz="1800" dirty="0"/>
              <a:t> </a:t>
            </a:r>
            <a:r>
              <a:rPr lang="pt-PT" sz="1800" i="1" dirty="0"/>
              <a:t>b</a:t>
            </a:r>
            <a:r>
              <a:rPr lang="pt-PT" sz="1800" dirty="0"/>
              <a:t>) As depreciações de imóveis na parte correspondente ao valor dos terrenos ou na não sujeita a </a:t>
            </a:r>
            <a:r>
              <a:rPr lang="pt-PT" sz="1800" dirty="0" err="1"/>
              <a:t>deperecimento</a:t>
            </a:r>
            <a:r>
              <a:rPr lang="pt-PT" sz="1800" dirty="0"/>
              <a:t>; </a:t>
            </a:r>
          </a:p>
          <a:p>
            <a:pPr algn="just">
              <a:defRPr/>
            </a:pPr>
            <a:endParaRPr lang="pt-PT" sz="1800" dirty="0"/>
          </a:p>
          <a:p>
            <a:pPr algn="ctr">
              <a:defRPr/>
            </a:pPr>
            <a:r>
              <a:rPr lang="pt-PT" sz="1800" dirty="0"/>
              <a:t>Artigo 46.º - </a:t>
            </a:r>
            <a:r>
              <a:rPr lang="pt-PT" sz="1800" b="1" dirty="0"/>
              <a:t>Conceito de mais-valias e de </a:t>
            </a:r>
            <a:r>
              <a:rPr lang="pt-PT" sz="1800" b="1" dirty="0" err="1"/>
              <a:t>menos-valias</a:t>
            </a:r>
            <a:endParaRPr lang="pt-PT" sz="1800" dirty="0"/>
          </a:p>
          <a:p>
            <a:pPr>
              <a:defRPr/>
            </a:pPr>
            <a:r>
              <a:rPr lang="pt-PT" sz="1800" b="1" dirty="0"/>
              <a:t> </a:t>
            </a:r>
            <a:endParaRPr lang="pt-PT" sz="1800" dirty="0"/>
          </a:p>
          <a:p>
            <a:pPr algn="just">
              <a:defRPr/>
            </a:pPr>
            <a:r>
              <a:rPr lang="pt-PT" sz="1800" dirty="0"/>
              <a:t>1 — Consideram-se mais-valias ou </a:t>
            </a:r>
            <a:r>
              <a:rPr lang="pt-PT" sz="1800" dirty="0" err="1"/>
              <a:t>menos-valias</a:t>
            </a:r>
            <a:r>
              <a:rPr lang="pt-PT" sz="1800" dirty="0"/>
              <a:t> realizadas os ganhos obtidos ou as perdas sofridas mediante transmissão onerosa, qualquer que seja o título por que se opere e, bem assim, os decorrentes de sinistros ou os resultantes da afectação permanente a fins alheios à actividade exercida, respeitantes a: </a:t>
            </a:r>
          </a:p>
          <a:p>
            <a:pPr algn="just">
              <a:defRPr/>
            </a:pPr>
            <a:r>
              <a:rPr lang="pt-PT" sz="1800" i="1" dirty="0"/>
              <a:t> </a:t>
            </a:r>
            <a:endParaRPr lang="pt-PT" sz="1800" dirty="0"/>
          </a:p>
          <a:p>
            <a:pPr marL="342900" indent="-342900" algn="just">
              <a:buFontTx/>
              <a:buAutoNum type="alphaLcParenR"/>
              <a:defRPr/>
            </a:pPr>
            <a:r>
              <a:rPr lang="pt-PT" sz="1800" dirty="0"/>
              <a:t>Activos fixos tangíveis, activos intangíveis, activos biológicos que não sejam consumíveis e propriedades de investimento, ainda que qualquer destes activos tenha sido reclassificado como activo não corrente detido para venda; </a:t>
            </a:r>
          </a:p>
          <a:p>
            <a:pPr marL="342900" indent="-342900" algn="just">
              <a:buFontTx/>
              <a:buAutoNum type="alphaLcParenR"/>
              <a:defRPr/>
            </a:pPr>
            <a:endParaRPr lang="pt-PT" sz="1800" dirty="0"/>
          </a:p>
          <a:p>
            <a:pPr algn="just">
              <a:defRPr/>
            </a:pPr>
            <a:r>
              <a:rPr lang="pt-PT" sz="1800" dirty="0"/>
              <a:t> </a:t>
            </a:r>
          </a:p>
        </p:txBody>
      </p:sp>
    </p:spTree>
  </p:cSld>
  <p:clrMapOvr>
    <a:masterClrMapping/>
  </p:clrMapOvr>
  <p:transition/>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4E48DB2D-AB86-46FD-9288-C9883BE3CD84}" type="slidenum">
              <a:rPr lang="pt-PT" sz="1400"/>
              <a:pPr/>
              <a:t>118</a:t>
            </a:fld>
            <a:endParaRPr lang="pt-PT" sz="1400"/>
          </a:p>
        </p:txBody>
      </p:sp>
      <p:sp>
        <p:nvSpPr>
          <p:cNvPr id="5" name="Rectangle 5"/>
          <p:cNvSpPr>
            <a:spLocks noChangeArrowheads="1"/>
          </p:cNvSpPr>
          <p:nvPr/>
        </p:nvSpPr>
        <p:spPr bwMode="auto">
          <a:xfrm>
            <a:off x="1428750" y="2214563"/>
            <a:ext cx="7286625" cy="4071937"/>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sz="1800" b="1" dirty="0">
                <a:solidFill>
                  <a:srgbClr val="0066FF"/>
                </a:solidFill>
                <a:effectLst>
                  <a:outerShdw blurRad="38100" dist="38100" dir="2700000" algn="tl">
                    <a:srgbClr val="C0C0C0"/>
                  </a:outerShdw>
                </a:effectLst>
                <a:latin typeface="Lucida Sans Unicode" pitchFamily="34" charset="0"/>
              </a:rPr>
              <a:t>Justificação: Mais valia fiscal</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34.º n.º 1 b) ; art.º 46.º n.º 1 a) do CIRC e DR 2/90, </a:t>
            </a:r>
            <a:r>
              <a:rPr lang="pt-PT" sz="1800" b="1" dirty="0">
                <a:solidFill>
                  <a:srgbClr val="FF0000"/>
                </a:solidFill>
                <a:effectLst>
                  <a:outerShdw blurRad="38100" dist="38100" dir="2700000" algn="tl">
                    <a:srgbClr val="C0C0C0"/>
                  </a:outerShdw>
                </a:effectLst>
                <a:latin typeface="Lucida Sans Unicode" pitchFamily="34" charset="0"/>
              </a:rPr>
              <a:t>actual DR.25/2009 </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Fórmula: +/-</a:t>
            </a:r>
            <a:r>
              <a:rPr lang="pt-PT" sz="1800" b="1" dirty="0" err="1">
                <a:solidFill>
                  <a:srgbClr val="0066FF"/>
                </a:solidFill>
                <a:effectLst>
                  <a:outerShdw blurRad="38100" dist="38100" dir="2700000" algn="tl">
                    <a:srgbClr val="C0C0C0"/>
                  </a:outerShdw>
                </a:effectLst>
                <a:latin typeface="Lucida Sans Unicode" pitchFamily="34" charset="0"/>
              </a:rPr>
              <a:t>valia=Vr-</a:t>
            </a:r>
            <a:r>
              <a:rPr lang="pt-PT" sz="1800" b="1" dirty="0">
                <a:solidFill>
                  <a:srgbClr val="0066FF"/>
                </a:solidFill>
                <a:effectLst>
                  <a:outerShdw blurRad="38100" dist="38100" dir="2700000" algn="tl">
                    <a:srgbClr val="C0C0C0"/>
                  </a:outerShdw>
                </a:effectLst>
                <a:latin typeface="Lucida Sans Unicode" pitchFamily="34" charset="0"/>
              </a:rPr>
              <a:t>(</a:t>
            </a:r>
            <a:r>
              <a:rPr lang="pt-PT" sz="1800" b="1" dirty="0" err="1">
                <a:solidFill>
                  <a:srgbClr val="0066FF"/>
                </a:solidFill>
                <a:effectLst>
                  <a:outerShdw blurRad="38100" dist="38100" dir="2700000" algn="tl">
                    <a:srgbClr val="C0C0C0"/>
                  </a:outerShdw>
                </a:effectLst>
                <a:latin typeface="Lucida Sans Unicode" pitchFamily="34" charset="0"/>
              </a:rPr>
              <a:t>Va-Aac</a:t>
            </a:r>
            <a:r>
              <a:rPr lang="pt-PT" sz="1800" b="1" dirty="0">
                <a:solidFill>
                  <a:srgbClr val="0066FF"/>
                </a:solidFill>
                <a:effectLst>
                  <a:outerShdw blurRad="38100" dist="38100" dir="2700000" algn="tl">
                    <a:srgbClr val="C0C0C0"/>
                  </a:outerShdw>
                </a:effectLst>
                <a:latin typeface="Lucida Sans Unicode" pitchFamily="34" charset="0"/>
              </a:rPr>
              <a:t>)</a:t>
            </a:r>
            <a:r>
              <a:rPr lang="pt-PT" sz="1800" b="1" dirty="0" err="1">
                <a:solidFill>
                  <a:srgbClr val="0066FF"/>
                </a:solidFill>
                <a:effectLst>
                  <a:outerShdw blurRad="38100" dist="38100" dir="2700000" algn="tl">
                    <a:srgbClr val="C0C0C0"/>
                  </a:outerShdw>
                </a:effectLst>
                <a:latin typeface="Lucida Sans Unicode" pitchFamily="34" charset="0"/>
              </a:rPr>
              <a:t>coef</a:t>
            </a: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Cálculos: 115.000-(100.000-15.000)*1,31 = 3.650€</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Notas: Vtotal=85.000+15.000=100.000; Vamort.=75%</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taxa amortização 2% Código 2015 DR2/90; </a:t>
            </a:r>
            <a:r>
              <a:rPr lang="pt-PT" sz="1800" b="1" dirty="0" err="1">
                <a:solidFill>
                  <a:srgbClr val="0066FF"/>
                </a:solidFill>
                <a:effectLst>
                  <a:outerShdw blurRad="38100" dist="38100" dir="2700000" algn="tl">
                    <a:srgbClr val="C0C0C0"/>
                  </a:outerShdw>
                </a:effectLst>
                <a:latin typeface="Lucida Sans Unicode" pitchFamily="34" charset="0"/>
              </a:rPr>
              <a:t>cof</a:t>
            </a:r>
            <a:r>
              <a:rPr lang="pt-PT" sz="1800" b="1" dirty="0">
                <a:solidFill>
                  <a:srgbClr val="0066FF"/>
                </a:solidFill>
                <a:effectLst>
                  <a:outerShdw blurRad="38100" dist="38100" dir="2700000" algn="tl">
                    <a:srgbClr val="C0C0C0"/>
                  </a:outerShdw>
                </a:effectLst>
                <a:latin typeface="Lucida Sans Unicode" pitchFamily="34" charset="0"/>
              </a:rPr>
              <a:t>. Tabela anual</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O terreno não amortiza, e </a:t>
            </a:r>
            <a:r>
              <a:rPr lang="pt-PT" sz="1800" b="1" dirty="0" smtClean="0">
                <a:solidFill>
                  <a:srgbClr val="0066FF"/>
                </a:solidFill>
                <a:effectLst>
                  <a:outerShdw blurRad="38100" dist="38100" dir="2700000" algn="tl">
                    <a:srgbClr val="C0C0C0"/>
                  </a:outerShdw>
                </a:effectLst>
                <a:latin typeface="Lucida Sans Unicode" pitchFamily="34" charset="0"/>
              </a:rPr>
              <a:t>os </a:t>
            </a:r>
            <a:r>
              <a:rPr lang="pt-PT" sz="1800" b="1" dirty="0">
                <a:solidFill>
                  <a:srgbClr val="0066FF"/>
                </a:solidFill>
                <a:effectLst>
                  <a:outerShdw blurRad="38100" dist="38100" dir="2700000" algn="tl">
                    <a:srgbClr val="C0C0C0"/>
                  </a:outerShdw>
                </a:effectLst>
                <a:latin typeface="Lucida Sans Unicode" pitchFamily="34" charset="0"/>
              </a:rPr>
              <a:t>anos de amortização foram 10</a:t>
            </a: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Março de 2010</a:t>
            </a:r>
          </a:p>
          <a:p>
            <a:pPr algn="ctr">
              <a:defRPr/>
            </a:pPr>
            <a:r>
              <a:rPr kumimoji="1" lang="pt-PT" sz="2800" dirty="0">
                <a:effectLst>
                  <a:outerShdw blurRad="38100" dist="38100" dir="2700000" algn="tl">
                    <a:srgbClr val="FFFFFF"/>
                  </a:outerShdw>
                </a:effectLst>
                <a:latin typeface="Tahoma" charset="0"/>
              </a:rPr>
              <a:t>Grupo 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6" end="6"/>
                                            </p:txEl>
                                          </p:spTgt>
                                        </p:tgtEl>
                                        <p:attrNameLst>
                                          <p:attrName>style.visibility</p:attrName>
                                        </p:attrNameLst>
                                      </p:cBhvr>
                                      <p:to>
                                        <p:strVal val="visible"/>
                                      </p:to>
                                    </p:set>
                                    <p:animEffect transition="in" filter="dissolve">
                                      <p:cBhvr>
                                        <p:cTn id="25" dur="500"/>
                                        <p:tgtEl>
                                          <p:spTgt spid="5">
                                            <p:txEl>
                                              <p:pRg st="6" end="6"/>
                                            </p:txEl>
                                          </p:spTgt>
                                        </p:tgtEl>
                                      </p:cBhvr>
                                    </p:animEffect>
                                  </p:childTnLst>
                                </p:cTn>
                              </p:par>
                              <p:par>
                                <p:cTn id="26" presetID="9" presetClass="entr" presetSubtype="0" fill="hold" grpId="0" nodeType="withEffect">
                                  <p:stCondLst>
                                    <p:cond delay="0"/>
                                  </p:stCondLst>
                                  <p:childTnLst>
                                    <p:set>
                                      <p:cBhvr>
                                        <p:cTn id="27" dur="1" fill="hold">
                                          <p:stCondLst>
                                            <p:cond delay="0"/>
                                          </p:stCondLst>
                                        </p:cTn>
                                        <p:tgtEl>
                                          <p:spTgt spid="5">
                                            <p:txEl>
                                              <p:pRg st="7" end="7"/>
                                            </p:txEl>
                                          </p:spTgt>
                                        </p:tgtEl>
                                        <p:attrNameLst>
                                          <p:attrName>style.visibility</p:attrName>
                                        </p:attrNameLst>
                                      </p:cBhvr>
                                      <p:to>
                                        <p:strVal val="visible"/>
                                      </p:to>
                                    </p:set>
                                    <p:animEffect transition="in" filter="dissolve">
                                      <p:cBhvr>
                                        <p:cTn id="28" dur="500"/>
                                        <p:tgtEl>
                                          <p:spTgt spid="5">
                                            <p:txEl>
                                              <p:pRg st="7" end="7"/>
                                            </p:txEl>
                                          </p:spTgt>
                                        </p:tgtEl>
                                      </p:cBhvr>
                                    </p:animEffect>
                                  </p:childTnLst>
                                </p:cTn>
                              </p:par>
                              <p:par>
                                <p:cTn id="29" presetID="9" presetClass="entr" presetSubtype="0" fill="hold" grpId="0" nodeType="withEffect">
                                  <p:stCondLst>
                                    <p:cond delay="0"/>
                                  </p:stCondLst>
                                  <p:childTnLst>
                                    <p:set>
                                      <p:cBhvr>
                                        <p:cTn id="30" dur="1" fill="hold">
                                          <p:stCondLst>
                                            <p:cond delay="0"/>
                                          </p:stCondLst>
                                        </p:cTn>
                                        <p:tgtEl>
                                          <p:spTgt spid="5">
                                            <p:txEl>
                                              <p:pRg st="10" end="10"/>
                                            </p:txEl>
                                          </p:spTgt>
                                        </p:tgtEl>
                                        <p:attrNameLst>
                                          <p:attrName>style.visibility</p:attrName>
                                        </p:attrNameLst>
                                      </p:cBhvr>
                                      <p:to>
                                        <p:strVal val="visible"/>
                                      </p:to>
                                    </p:set>
                                    <p:animEffect transition="in" filter="dissolve">
                                      <p:cBhvr>
                                        <p:cTn id="31" dur="5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EF3D740F-2B3C-4C00-A4F8-88B49C104B46}" type="datetime1">
              <a:rPr lang="pt-PT" sz="1400"/>
              <a:pPr algn="l"/>
              <a:t>14-01-2013</a:t>
            </a:fld>
            <a:endParaRPr lang="pt-PT" sz="1400"/>
          </a:p>
        </p:txBody>
      </p:sp>
      <p:sp>
        <p:nvSpPr>
          <p:cNvPr id="66563"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BFF7EE62-931D-4EA0-BDCB-F7BF54F068A7}" type="slidenum">
              <a:rPr lang="pt-PT" sz="1400"/>
              <a:pPr/>
              <a:t>119</a:t>
            </a:fld>
            <a:endParaRPr lang="pt-PT" sz="1400"/>
          </a:p>
        </p:txBody>
      </p:sp>
      <p:sp>
        <p:nvSpPr>
          <p:cNvPr id="66564"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66565"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6566"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66567" name="Rectângulo 6"/>
          <p:cNvSpPr>
            <a:spLocks noChangeArrowheads="1"/>
          </p:cNvSpPr>
          <p:nvPr/>
        </p:nvSpPr>
        <p:spPr bwMode="auto">
          <a:xfrm>
            <a:off x="357188" y="1285875"/>
            <a:ext cx="8358187" cy="4094163"/>
          </a:xfrm>
          <a:prstGeom prst="rect">
            <a:avLst/>
          </a:prstGeom>
          <a:noFill/>
          <a:ln w="9525">
            <a:noFill/>
            <a:miter lim="800000"/>
            <a:headEnd/>
            <a:tailEnd/>
          </a:ln>
        </p:spPr>
        <p:txBody>
          <a:bodyPr>
            <a:spAutoFit/>
          </a:bodyPr>
          <a:lstStyle/>
          <a:p>
            <a:pPr algn="just"/>
            <a:r>
              <a:rPr lang="pt-PT" sz="2000" dirty="0">
                <a:solidFill>
                  <a:schemeClr val="tx2"/>
                </a:solidFill>
              </a:rPr>
              <a:t>Questão 25.: </a:t>
            </a:r>
          </a:p>
          <a:p>
            <a:pPr algn="just"/>
            <a:endParaRPr lang="pt-PT" sz="2000" dirty="0">
              <a:solidFill>
                <a:schemeClr val="tx2"/>
              </a:solidFill>
            </a:endParaRPr>
          </a:p>
          <a:p>
            <a:pPr algn="just"/>
            <a:r>
              <a:rPr lang="pt-PT" sz="2000" dirty="0">
                <a:solidFill>
                  <a:schemeClr val="tx2"/>
                </a:solidFill>
              </a:rPr>
              <a:t>A Sociedade Beta, Lda. adquiriu em 2009 uma viatura ligeira de passageiros (cujo nível homologado de emissão de CO2 é superior a 120g/km) por € 39.927,87, tendo-a amortizado nesse ano à taxa de 20%. A tributação autónoma apurada em IRC do exercício de 2009 </a:t>
            </a:r>
            <a:r>
              <a:rPr lang="pt-PT" sz="2000" dirty="0" smtClean="0">
                <a:solidFill>
                  <a:schemeClr val="tx2"/>
                </a:solidFill>
              </a:rPr>
              <a:t>relativa </a:t>
            </a:r>
            <a:r>
              <a:rPr lang="pt-PT" sz="2000" dirty="0">
                <a:solidFill>
                  <a:schemeClr val="tx2"/>
                </a:solidFill>
              </a:rPr>
              <a:t>à amortização dessa viatura foi de: </a:t>
            </a:r>
          </a:p>
          <a:p>
            <a:pPr algn="just"/>
            <a:endParaRPr lang="pt-PT" sz="2000" dirty="0">
              <a:solidFill>
                <a:schemeClr val="tx2"/>
              </a:solidFill>
            </a:endParaRPr>
          </a:p>
          <a:p>
            <a:pPr algn="just"/>
            <a:r>
              <a:rPr lang="pt-PT" sz="2000" dirty="0">
                <a:solidFill>
                  <a:schemeClr val="tx2"/>
                </a:solidFill>
              </a:rPr>
              <a:t>a) € 598,56. </a:t>
            </a:r>
          </a:p>
          <a:p>
            <a:pPr algn="just"/>
            <a:r>
              <a:rPr lang="pt-PT" sz="2000" dirty="0">
                <a:solidFill>
                  <a:schemeClr val="tx2"/>
                </a:solidFill>
              </a:rPr>
              <a:t>b) € 748,20. </a:t>
            </a:r>
          </a:p>
          <a:p>
            <a:pPr algn="just"/>
            <a:r>
              <a:rPr lang="pt-PT" sz="2000" dirty="0">
                <a:solidFill>
                  <a:schemeClr val="tx2"/>
                </a:solidFill>
              </a:rPr>
              <a:t>c) € 798,56. </a:t>
            </a:r>
          </a:p>
          <a:p>
            <a:pPr algn="just"/>
            <a:r>
              <a:rPr lang="pt-PT" sz="2000" dirty="0">
                <a:solidFill>
                  <a:schemeClr val="tx2"/>
                </a:solidFill>
              </a:rPr>
              <a:t>d) € 1.000,00. </a:t>
            </a:r>
          </a:p>
          <a:p>
            <a:pPr algn="just"/>
            <a:endParaRPr lang="pt-PT" sz="2000" dirty="0">
              <a:solidFill>
                <a:schemeClr val="tx2"/>
              </a:solidFill>
            </a:endParaRPr>
          </a:p>
        </p:txBody>
      </p:sp>
    </p:spTree>
  </p:cSld>
  <p:clrMapOvr>
    <a:masterClrMapping/>
  </p:clrMapOvr>
  <p:transition/>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1BE1AEF6-223E-44E5-98F0-ED568470DA91}" type="datetime1">
              <a:rPr lang="pt-PT" sz="1400"/>
              <a:pPr algn="l"/>
              <a:t>14-01-2013</a:t>
            </a:fld>
            <a:endParaRPr lang="pt-PT" sz="1400"/>
          </a:p>
        </p:txBody>
      </p:sp>
      <p:sp>
        <p:nvSpPr>
          <p:cNvPr id="6758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A25D6562-0BC3-4C56-9053-26FB0F935BBF}" type="slidenum">
              <a:rPr lang="pt-PT" sz="1400"/>
              <a:pPr/>
              <a:t>120</a:t>
            </a:fld>
            <a:endParaRPr lang="pt-PT" sz="1400"/>
          </a:p>
        </p:txBody>
      </p:sp>
      <p:sp>
        <p:nvSpPr>
          <p:cNvPr id="6758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6758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759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67591" name="Text Box 5"/>
          <p:cNvSpPr txBox="1">
            <a:spLocks noChangeArrowheads="1"/>
          </p:cNvSpPr>
          <p:nvPr/>
        </p:nvSpPr>
        <p:spPr bwMode="auto">
          <a:xfrm>
            <a:off x="428625" y="1357313"/>
            <a:ext cx="8501063" cy="6002337"/>
          </a:xfrm>
          <a:prstGeom prst="rect">
            <a:avLst/>
          </a:prstGeom>
          <a:noFill/>
          <a:ln w="9525">
            <a:noFill/>
            <a:miter lim="800000"/>
            <a:headEnd/>
            <a:tailEnd/>
          </a:ln>
        </p:spPr>
        <p:txBody>
          <a:bodyPr>
            <a:spAutoFit/>
          </a:bodyPr>
          <a:lstStyle/>
          <a:p>
            <a:pPr algn="ctr"/>
            <a:r>
              <a:rPr lang="pt-PT" sz="1600"/>
              <a:t>Artigo 34.º - </a:t>
            </a:r>
            <a:r>
              <a:rPr lang="pt-PT" sz="1600" b="1"/>
              <a:t>Gastos não dedutíveis para efeitos fiscais</a:t>
            </a:r>
            <a:endParaRPr lang="pt-PT" sz="1600"/>
          </a:p>
          <a:p>
            <a:pPr algn="just"/>
            <a:r>
              <a:rPr lang="pt-PT" sz="1600"/>
              <a:t>1 — Não são aceites como gastos: </a:t>
            </a:r>
          </a:p>
          <a:p>
            <a:pPr algn="just"/>
            <a:r>
              <a:rPr lang="pt-PT" sz="1600"/>
              <a:t> </a:t>
            </a:r>
            <a:r>
              <a:rPr lang="pt-PT" sz="1600" i="1"/>
              <a:t> e)</a:t>
            </a:r>
            <a:r>
              <a:rPr lang="pt-PT" sz="1600"/>
              <a:t> As depreciações das viaturas ligeiras de passageiros ou mistas, incluindo os veículos eléctricos, </a:t>
            </a:r>
            <a:r>
              <a:rPr lang="pt-PT" sz="1600" b="1"/>
              <a:t>na parte correspondente ao custo de aquisição ou ao valor de reavaliação excedente ao montante a definir por portaria do membro do Governo </a:t>
            </a:r>
            <a:r>
              <a:rPr lang="pt-PT" sz="1600"/>
              <a:t>responsável pela área das finanças, bem como dos barcos de recreio e aviões de turismo e todos os gastos com estes relacionados, desde que tais bens não estejam afectos à exploração do serviço público de transportes ou não se destinem a ser alugados no exercício da actividade normal do sujeito passivo. </a:t>
            </a:r>
          </a:p>
          <a:p>
            <a:pPr algn="ctr"/>
            <a:r>
              <a:rPr lang="pt-PT" sz="1600"/>
              <a:t>Artigo 88.º - </a:t>
            </a:r>
            <a:r>
              <a:rPr lang="pt-PT" sz="1600" b="1"/>
              <a:t>Taxas de tributação autónoma</a:t>
            </a:r>
            <a:endParaRPr lang="pt-PT" sz="1600"/>
          </a:p>
          <a:p>
            <a:pPr algn="just"/>
            <a:r>
              <a:rPr lang="pt-PT" sz="1600"/>
              <a:t>3 — São tributados autonomamente, excluindo os veículos movidos exclusivamente a energia eléctrica: </a:t>
            </a:r>
          </a:p>
          <a:p>
            <a:pPr algn="just"/>
            <a:r>
              <a:rPr lang="pt-PT" sz="1600"/>
              <a:t> </a:t>
            </a:r>
            <a:r>
              <a:rPr lang="pt-PT" sz="1600" i="1"/>
              <a:t>a</a:t>
            </a:r>
            <a:r>
              <a:rPr lang="pt-PT" sz="1600"/>
              <a:t>) </a:t>
            </a:r>
            <a:r>
              <a:rPr lang="pt-PT" sz="1600" b="1"/>
              <a:t>À taxa de 10%, </a:t>
            </a:r>
            <a:r>
              <a:rPr lang="pt-PT" sz="1600"/>
              <a:t>os encargos dedutíveis relativos a despesas de representação e os relacionados com viaturas ligeiras de passageiros ou mistas, motos ou motociclos, efectuados ou suportados por sujeitos passivos não isentos subjectivamente e que exerçam, a título principal, actividade de natureza comercial, industrial ou agrícola; </a:t>
            </a:r>
          </a:p>
          <a:p>
            <a:pPr algn="just"/>
            <a:r>
              <a:rPr lang="pt-PT" sz="1600" i="1"/>
              <a:t>b</a:t>
            </a:r>
            <a:r>
              <a:rPr lang="pt-PT" sz="1600"/>
              <a:t>) À taxa de 5%, os encargos dedutíveis, suportados pelos sujeitos passivos mencionados no número anterior, respeitantes a viaturas ligeiras de passageiros ou mistas cujos níveis homologados de </a:t>
            </a:r>
            <a:r>
              <a:rPr lang="pt-PT" sz="1600" b="1"/>
              <a:t>emissão de CO2 sejam inferiores a 120 g/Km</a:t>
            </a:r>
            <a:r>
              <a:rPr lang="pt-PT" sz="1600"/>
              <a:t>, no caso de serem movidos a gasolina, e inferiores a 90 g/Km, no caso de serem movidos a gasóleo, desde que, em ambos os casos, tenha sido emitido certificado de conformidade. </a:t>
            </a:r>
          </a:p>
          <a:p>
            <a:pPr algn="just"/>
            <a:endParaRPr lang="pt-PT" sz="1600"/>
          </a:p>
          <a:p>
            <a:pPr algn="just"/>
            <a:endParaRPr lang="pt-PT" sz="1600"/>
          </a:p>
          <a:p>
            <a:pPr algn="just"/>
            <a:endParaRPr lang="pt-PT" sz="1600"/>
          </a:p>
        </p:txBody>
      </p:sp>
    </p:spTree>
  </p:cSld>
  <p:clrMapOvr>
    <a:masterClrMapping/>
  </p:clrMapOvr>
  <p:transition/>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3EBC38C4-0F66-4017-93B5-A42ED3CA31FC}" type="slidenum">
              <a:rPr lang="pt-PT" sz="1400"/>
              <a:pPr/>
              <a:t>121</a:t>
            </a:fld>
            <a:endParaRPr lang="pt-PT" sz="1400"/>
          </a:p>
        </p:txBody>
      </p:sp>
      <p:sp>
        <p:nvSpPr>
          <p:cNvPr id="5" name="Rectangle 5"/>
          <p:cNvSpPr>
            <a:spLocks noChangeArrowheads="1"/>
          </p:cNvSpPr>
          <p:nvPr/>
        </p:nvSpPr>
        <p:spPr bwMode="auto">
          <a:xfrm>
            <a:off x="1428750" y="2214563"/>
            <a:ext cx="7286625" cy="4071937"/>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a)</a:t>
            </a:r>
          </a:p>
          <a:p>
            <a:pPr marL="365125" indent="-255588" algn="just">
              <a:lnSpc>
                <a:spcPct val="130000"/>
              </a:lnSpc>
              <a:spcAft>
                <a:spcPct val="20000"/>
              </a:spcAft>
              <a:buClr>
                <a:schemeClr val="accent1"/>
              </a:buClr>
              <a:buSzPct val="68000"/>
              <a:defRPr/>
            </a:pPr>
            <a:r>
              <a:rPr lang="pt-PT" sz="1800" b="1" dirty="0">
                <a:solidFill>
                  <a:srgbClr val="0066FF"/>
                </a:solidFill>
                <a:effectLst>
                  <a:outerShdw blurRad="38100" dist="38100" dir="2700000" algn="tl">
                    <a:srgbClr val="C0C0C0"/>
                  </a:outerShdw>
                </a:effectLst>
                <a:latin typeface="Lucida Sans Unicode" pitchFamily="34" charset="0"/>
              </a:rPr>
              <a:t>Justificação: Tributação autónoma</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34.º n.º 1 e) ; art.º 88.º n.º 3 a) do CIRC </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Cálculo da amortização: 29.927,87*20%=5.985,57</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Tributação autónoma: 5.985,57*10%= 598,56€</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a:solidFill>
                  <a:srgbClr val="0066FF"/>
                </a:solidFill>
                <a:effectLst>
                  <a:outerShdw blurRad="38100" dist="38100" dir="2700000" algn="tl">
                    <a:srgbClr val="C0C0C0"/>
                  </a:outerShdw>
                </a:effectLst>
                <a:latin typeface="Lucida Sans Unicode" pitchFamily="34" charset="0"/>
              </a:rPr>
              <a:t>Notas: O limite do valor de aquisição aceite para as viaturas </a:t>
            </a:r>
            <a:r>
              <a:rPr lang="pt-PT" sz="1800" b="1" dirty="0">
                <a:solidFill>
                  <a:srgbClr val="FF0000"/>
                </a:solidFill>
                <a:effectLst>
                  <a:outerShdw blurRad="38100" dist="38100" dir="2700000" algn="tl">
                    <a:srgbClr val="C0C0C0"/>
                  </a:outerShdw>
                </a:effectLst>
                <a:latin typeface="Lucida Sans Unicode" pitchFamily="34" charset="0"/>
              </a:rPr>
              <a:t>até 2009 era de </a:t>
            </a:r>
            <a:r>
              <a:rPr lang="pt-PT" sz="1800" b="1" dirty="0" smtClean="0">
                <a:solidFill>
                  <a:srgbClr val="FF0000"/>
                </a:solidFill>
                <a:effectLst>
                  <a:outerShdw blurRad="38100" dist="38100" dir="2700000" algn="tl">
                    <a:srgbClr val="C0C0C0"/>
                  </a:outerShdw>
                </a:effectLst>
                <a:latin typeface="Lucida Sans Unicode" pitchFamily="34" charset="0"/>
              </a:rPr>
              <a:t>29.927,87 e houve alteração nas taxas de tributação autónoma</a:t>
            </a: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sz="1800"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Março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1" end="1"/>
                                            </p:txEl>
                                          </p:spTgt>
                                        </p:tgtEl>
                                        <p:attrNameLst>
                                          <p:attrName>style.visibility</p:attrName>
                                        </p:attrNameLst>
                                      </p:cBhvr>
                                      <p:to>
                                        <p:strVal val="visible"/>
                                      </p:to>
                                    </p:set>
                                    <p:animEffect transition="in" filter="dissolve">
                                      <p:cBhvr>
                                        <p:cTn id="10" dur="500"/>
                                        <p:tgtEl>
                                          <p:spTgt spid="5">
                                            <p:txEl>
                                              <p:pRg st="1" end="1"/>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2" end="2"/>
                                            </p:txEl>
                                          </p:spTgt>
                                        </p:tgtEl>
                                        <p:attrNameLst>
                                          <p:attrName>style.visibility</p:attrName>
                                        </p:attrNameLst>
                                      </p:cBhvr>
                                      <p:to>
                                        <p:strVal val="visible"/>
                                      </p:to>
                                    </p:set>
                                    <p:animEffect transition="in" filter="dissolve">
                                      <p:cBhvr>
                                        <p:cTn id="13" dur="500"/>
                                        <p:tgtEl>
                                          <p:spTgt spid="5">
                                            <p:txEl>
                                              <p:pRg st="2" end="2"/>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3" end="3"/>
                                            </p:txEl>
                                          </p:spTgt>
                                        </p:tgtEl>
                                        <p:attrNameLst>
                                          <p:attrName>style.visibility</p:attrName>
                                        </p:attrNameLst>
                                      </p:cBhvr>
                                      <p:to>
                                        <p:strVal val="visible"/>
                                      </p:to>
                                    </p:set>
                                    <p:animEffect transition="in" filter="dissolve">
                                      <p:cBhvr>
                                        <p:cTn id="16" dur="500"/>
                                        <p:tgtEl>
                                          <p:spTgt spid="5">
                                            <p:txEl>
                                              <p:pRg st="3" end="3"/>
                                            </p:txEl>
                                          </p:spTgt>
                                        </p:tgtEl>
                                      </p:cBhvr>
                                    </p:animEffect>
                                  </p:childTnLst>
                                </p:cTn>
                              </p:par>
                              <p:par>
                                <p:cTn id="17" presetID="9" presetClass="entr" presetSubtype="0" fill="hold" grpId="0" nodeType="withEffect">
                                  <p:stCondLst>
                                    <p:cond delay="0"/>
                                  </p:stCondLst>
                                  <p:childTnLst>
                                    <p:set>
                                      <p:cBhvr>
                                        <p:cTn id="18" dur="1" fill="hold">
                                          <p:stCondLst>
                                            <p:cond delay="0"/>
                                          </p:stCondLst>
                                        </p:cTn>
                                        <p:tgtEl>
                                          <p:spTgt spid="5">
                                            <p:txEl>
                                              <p:pRg st="4" end="4"/>
                                            </p:txEl>
                                          </p:spTgt>
                                        </p:tgtEl>
                                        <p:attrNameLst>
                                          <p:attrName>style.visibility</p:attrName>
                                        </p:attrNameLst>
                                      </p:cBhvr>
                                      <p:to>
                                        <p:strVal val="visible"/>
                                      </p:to>
                                    </p:set>
                                    <p:animEffect transition="in" filter="dissolve">
                                      <p:cBhvr>
                                        <p:cTn id="19" dur="500"/>
                                        <p:tgtEl>
                                          <p:spTgt spid="5">
                                            <p:txEl>
                                              <p:pRg st="4" end="4"/>
                                            </p:txEl>
                                          </p:spTgt>
                                        </p:tgtEl>
                                      </p:cBhvr>
                                    </p:animEffect>
                                  </p:childTnLst>
                                </p:cTn>
                              </p:par>
                              <p:par>
                                <p:cTn id="20" presetID="9" presetClass="entr" presetSubtype="0" fill="hold" grpId="0" nodeType="withEffect">
                                  <p:stCondLst>
                                    <p:cond delay="0"/>
                                  </p:stCondLst>
                                  <p:childTnLst>
                                    <p:set>
                                      <p:cBhvr>
                                        <p:cTn id="21" dur="1" fill="hold">
                                          <p:stCondLst>
                                            <p:cond delay="0"/>
                                          </p:stCondLst>
                                        </p:cTn>
                                        <p:tgtEl>
                                          <p:spTgt spid="5">
                                            <p:txEl>
                                              <p:pRg st="5" end="5"/>
                                            </p:txEl>
                                          </p:spTgt>
                                        </p:tgtEl>
                                        <p:attrNameLst>
                                          <p:attrName>style.visibility</p:attrName>
                                        </p:attrNameLst>
                                      </p:cBhvr>
                                      <p:to>
                                        <p:strVal val="visible"/>
                                      </p:to>
                                    </p:set>
                                    <p:animEffect transition="in" filter="dissolve">
                                      <p:cBhvr>
                                        <p:cTn id="22" dur="500"/>
                                        <p:tgtEl>
                                          <p:spTgt spid="5">
                                            <p:txEl>
                                              <p:pRg st="5" end="5"/>
                                            </p:txEl>
                                          </p:spTgt>
                                        </p:tgtEl>
                                      </p:cBhvr>
                                    </p:animEffect>
                                  </p:childTnLst>
                                </p:cTn>
                              </p:par>
                              <p:par>
                                <p:cTn id="23" presetID="9" presetClass="entr" presetSubtype="0" fill="hold" grpId="0" nodeType="withEffect">
                                  <p:stCondLst>
                                    <p:cond delay="0"/>
                                  </p:stCondLst>
                                  <p:childTnLst>
                                    <p:set>
                                      <p:cBhvr>
                                        <p:cTn id="24" dur="1" fill="hold">
                                          <p:stCondLst>
                                            <p:cond delay="0"/>
                                          </p:stCondLst>
                                        </p:cTn>
                                        <p:tgtEl>
                                          <p:spTgt spid="5">
                                            <p:txEl>
                                              <p:pRg st="8" end="8"/>
                                            </p:txEl>
                                          </p:spTgt>
                                        </p:tgtEl>
                                        <p:attrNameLst>
                                          <p:attrName>style.visibility</p:attrName>
                                        </p:attrNameLst>
                                      </p:cBhvr>
                                      <p:to>
                                        <p:strVal val="visible"/>
                                      </p:to>
                                    </p:set>
                                    <p:animEffect transition="in" filter="dissolve">
                                      <p:cBhvr>
                                        <p:cTn id="25" dur="500"/>
                                        <p:tgtEl>
                                          <p:spTgt spid="5">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0A949136-6871-4AC0-9F00-A5059085BA5C}" type="datetime1">
              <a:rPr lang="pt-PT" sz="1400"/>
              <a:pPr algn="l"/>
              <a:t>14-01-2013</a:t>
            </a:fld>
            <a:endParaRPr lang="pt-PT" sz="1400"/>
          </a:p>
        </p:txBody>
      </p:sp>
      <p:sp>
        <p:nvSpPr>
          <p:cNvPr id="69635"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82AC3E6F-C5BA-493A-BFB3-10EDE35E68F4}" type="slidenum">
              <a:rPr lang="pt-PT" sz="1400"/>
              <a:pPr/>
              <a:t>122</a:t>
            </a:fld>
            <a:endParaRPr lang="pt-PT" sz="1400"/>
          </a:p>
        </p:txBody>
      </p:sp>
      <p:sp>
        <p:nvSpPr>
          <p:cNvPr id="69636"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69637"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69638"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69639" name="Rectângulo 6"/>
          <p:cNvSpPr>
            <a:spLocks noChangeArrowheads="1"/>
          </p:cNvSpPr>
          <p:nvPr/>
        </p:nvSpPr>
        <p:spPr bwMode="auto">
          <a:xfrm>
            <a:off x="357188" y="1285875"/>
            <a:ext cx="8358187" cy="4400550"/>
          </a:xfrm>
          <a:prstGeom prst="rect">
            <a:avLst/>
          </a:prstGeom>
          <a:noFill/>
          <a:ln w="9525">
            <a:noFill/>
            <a:miter lim="800000"/>
            <a:headEnd/>
            <a:tailEnd/>
          </a:ln>
        </p:spPr>
        <p:txBody>
          <a:bodyPr>
            <a:spAutoFit/>
          </a:bodyPr>
          <a:lstStyle/>
          <a:p>
            <a:pPr algn="just"/>
            <a:r>
              <a:rPr lang="pt-PT" sz="2000">
                <a:solidFill>
                  <a:schemeClr val="tx2"/>
                </a:solidFill>
              </a:rPr>
              <a:t>Questão 26.: </a:t>
            </a:r>
          </a:p>
          <a:p>
            <a:pPr algn="just"/>
            <a:endParaRPr lang="pt-PT" sz="2000">
              <a:solidFill>
                <a:schemeClr val="tx2"/>
              </a:solidFill>
            </a:endParaRPr>
          </a:p>
          <a:p>
            <a:pPr algn="just"/>
            <a:r>
              <a:rPr lang="pt-PT" sz="2000">
                <a:solidFill>
                  <a:schemeClr val="tx2"/>
                </a:solidFill>
              </a:rPr>
              <a:t>Em 2010, no âmbito da tributação em IRC, a constituição de provisões: </a:t>
            </a:r>
          </a:p>
          <a:p>
            <a:pPr algn="just"/>
            <a:endParaRPr lang="pt-PT" sz="2000">
              <a:solidFill>
                <a:schemeClr val="tx2"/>
              </a:solidFill>
            </a:endParaRPr>
          </a:p>
          <a:p>
            <a:pPr algn="just"/>
            <a:r>
              <a:rPr lang="pt-PT" sz="2000">
                <a:solidFill>
                  <a:schemeClr val="tx2"/>
                </a:solidFill>
              </a:rPr>
              <a:t>a) Dá origem a gastos obrigatoriamente aceites para efeitos fiscais, respeitando o princípio contabilístico da prudência. </a:t>
            </a:r>
          </a:p>
          <a:p>
            <a:pPr algn="just"/>
            <a:endParaRPr lang="pt-PT" sz="2000">
              <a:solidFill>
                <a:schemeClr val="tx2"/>
              </a:solidFill>
            </a:endParaRPr>
          </a:p>
          <a:p>
            <a:pPr algn="just"/>
            <a:r>
              <a:rPr lang="pt-PT" sz="2000">
                <a:solidFill>
                  <a:schemeClr val="tx2"/>
                </a:solidFill>
              </a:rPr>
              <a:t>b) Dá origem a gastos fiscalmente aceites sempre que os riscos venham a ser confirmados no futuro. </a:t>
            </a:r>
          </a:p>
          <a:p>
            <a:pPr algn="just"/>
            <a:endParaRPr lang="pt-PT" sz="2000">
              <a:solidFill>
                <a:schemeClr val="tx2"/>
              </a:solidFill>
            </a:endParaRPr>
          </a:p>
          <a:p>
            <a:pPr algn="just"/>
            <a:r>
              <a:rPr lang="pt-PT" sz="2000">
                <a:solidFill>
                  <a:schemeClr val="tx2"/>
                </a:solidFill>
              </a:rPr>
              <a:t>c) Só dá origem a gastos fiscalmente aceites se a Direcção-Geral dos Impostos aceitar a existência de riscos. </a:t>
            </a:r>
          </a:p>
          <a:p>
            <a:pPr algn="just"/>
            <a:endParaRPr lang="pt-PT" sz="2000">
              <a:solidFill>
                <a:schemeClr val="tx2"/>
              </a:solidFill>
            </a:endParaRPr>
          </a:p>
          <a:p>
            <a:pPr algn="just"/>
            <a:r>
              <a:rPr lang="pt-PT" sz="2000">
                <a:solidFill>
                  <a:schemeClr val="tx2"/>
                </a:solidFill>
              </a:rPr>
              <a:t>d) Nenhuma das respostas anteriores é verdadeira</a:t>
            </a:r>
          </a:p>
        </p:txBody>
      </p:sp>
    </p:spTree>
  </p:cSld>
  <p:clrMapOvr>
    <a:masterClrMapping/>
  </p:clrMapOvr>
  <p:transition/>
  <p:timing>
    <p:tnLst>
      <p:par>
        <p:cTn id="1" dur="indefinite" restart="never" nodeType="tmRoot"/>
      </p:par>
    </p:tn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ECE7FDC9-6AF1-480E-8030-D7101F174588}" type="datetime1">
              <a:rPr lang="pt-PT" sz="1400"/>
              <a:pPr algn="l"/>
              <a:t>14-01-2013</a:t>
            </a:fld>
            <a:endParaRPr lang="pt-PT" sz="1400"/>
          </a:p>
        </p:txBody>
      </p:sp>
      <p:sp>
        <p:nvSpPr>
          <p:cNvPr id="70659"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3316FD56-3B66-412B-9918-62F1FD2996BA}" type="slidenum">
              <a:rPr lang="pt-PT" sz="1400"/>
              <a:pPr/>
              <a:t>123</a:t>
            </a:fld>
            <a:endParaRPr lang="pt-PT" sz="1400"/>
          </a:p>
        </p:txBody>
      </p:sp>
      <p:sp>
        <p:nvSpPr>
          <p:cNvPr id="70660"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70661"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70662"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70663" name="Text Box 5"/>
          <p:cNvSpPr txBox="1">
            <a:spLocks noChangeArrowheads="1"/>
          </p:cNvSpPr>
          <p:nvPr/>
        </p:nvSpPr>
        <p:spPr bwMode="auto">
          <a:xfrm>
            <a:off x="428625" y="1357313"/>
            <a:ext cx="8501063" cy="4524315"/>
          </a:xfrm>
          <a:prstGeom prst="rect">
            <a:avLst/>
          </a:prstGeom>
          <a:noFill/>
          <a:ln w="9525">
            <a:noFill/>
            <a:miter lim="800000"/>
            <a:headEnd/>
            <a:tailEnd/>
          </a:ln>
        </p:spPr>
        <p:txBody>
          <a:bodyPr>
            <a:spAutoFit/>
          </a:bodyPr>
          <a:lstStyle/>
          <a:p>
            <a:pPr algn="ctr"/>
            <a:r>
              <a:rPr lang="pt-PT" sz="1600" dirty="0"/>
              <a:t>Artigo 39.º - </a:t>
            </a:r>
            <a:r>
              <a:rPr lang="pt-PT" sz="1600" b="1" dirty="0"/>
              <a:t>Provisões fiscalmente dedutíveis</a:t>
            </a:r>
            <a:endParaRPr lang="pt-PT" sz="1600" dirty="0"/>
          </a:p>
          <a:p>
            <a:r>
              <a:rPr lang="pt-PT" sz="1600" b="1" dirty="0"/>
              <a:t> </a:t>
            </a:r>
            <a:endParaRPr lang="pt-PT" sz="1600" dirty="0"/>
          </a:p>
          <a:p>
            <a:pPr algn="just"/>
            <a:r>
              <a:rPr lang="pt-PT" sz="1600" dirty="0"/>
              <a:t>1 — Podem ser deduzidas para efeitos fiscais as seguintes provisões: </a:t>
            </a:r>
          </a:p>
          <a:p>
            <a:pPr algn="just"/>
            <a:r>
              <a:rPr lang="pt-PT" sz="1600" dirty="0"/>
              <a:t> a) </a:t>
            </a:r>
            <a:r>
              <a:rPr lang="pt-PT" sz="1600" b="1" dirty="0"/>
              <a:t>As que se destinem a fazer face a obrigações e encargos derivados de processos judiciais em curso</a:t>
            </a:r>
            <a:r>
              <a:rPr lang="pt-PT" sz="1600" dirty="0"/>
              <a:t> por factos que determinariam a inclusão daqueles entre os gastos do período de tributação</a:t>
            </a:r>
            <a:r>
              <a:rPr lang="pt-PT" sz="1600" i="1" dirty="0"/>
              <a:t>; </a:t>
            </a:r>
            <a:endParaRPr lang="pt-PT" sz="1600" i="1" dirty="0" smtClean="0"/>
          </a:p>
          <a:p>
            <a:pPr algn="just"/>
            <a:r>
              <a:rPr lang="pt-PT" sz="1600" dirty="0" smtClean="0"/>
              <a:t>b</a:t>
            </a:r>
            <a:r>
              <a:rPr lang="pt-PT" sz="1600" dirty="0"/>
              <a:t>) </a:t>
            </a:r>
            <a:r>
              <a:rPr lang="pt-PT" sz="1600" b="1" dirty="0"/>
              <a:t>As que se destinem a fazer face a encargos com garantias a clientes previstas em contratos de venda e de prestação de serviços</a:t>
            </a:r>
            <a:r>
              <a:rPr lang="pt-PT" sz="1600" b="1" dirty="0" smtClean="0"/>
              <a:t>; </a:t>
            </a:r>
          </a:p>
          <a:p>
            <a:pPr algn="just"/>
            <a:r>
              <a:rPr lang="pt-PT" sz="1600" dirty="0" smtClean="0"/>
              <a:t>c) </a:t>
            </a:r>
            <a:r>
              <a:rPr lang="pt-PT" sz="1600" dirty="0"/>
              <a:t>As que, constituídas pelas empresas pertencentes ao sector das indústrias </a:t>
            </a:r>
            <a:r>
              <a:rPr lang="pt-PT" sz="1600" dirty="0" err="1"/>
              <a:t>extractivas</a:t>
            </a:r>
            <a:r>
              <a:rPr lang="pt-PT" sz="1600" dirty="0"/>
              <a:t> ou de tratamento e eliminação de resíduos, se destinem a fazer face aos encargos com a reparação dos danos de carácter ambiental dos locais </a:t>
            </a:r>
            <a:r>
              <a:rPr lang="pt-PT" sz="1600" dirty="0" err="1"/>
              <a:t>afectos</a:t>
            </a:r>
            <a:r>
              <a:rPr lang="pt-PT" sz="1600" dirty="0"/>
              <a:t> à exploração, sempre que tal seja obrigatório e após a cessação desta, nos termos da legislação aplicável. </a:t>
            </a:r>
          </a:p>
          <a:p>
            <a:pPr algn="just"/>
            <a:endParaRPr lang="pt-PT" sz="1600" dirty="0"/>
          </a:p>
          <a:p>
            <a:pPr algn="ctr"/>
            <a:r>
              <a:rPr lang="pt-PT" sz="1600" dirty="0"/>
              <a:t>Artigo 40.º - </a:t>
            </a:r>
            <a:r>
              <a:rPr lang="pt-PT" sz="1600" b="1" dirty="0"/>
              <a:t>Provisão para a reparação de danos de carácter ambiental</a:t>
            </a:r>
            <a:endParaRPr lang="pt-PT" sz="1600" dirty="0"/>
          </a:p>
          <a:p>
            <a:pPr algn="just"/>
            <a:r>
              <a:rPr lang="pt-PT" sz="1600" dirty="0"/>
              <a:t>1 — A dotação anual da provisão a que se refere a alínea </a:t>
            </a:r>
            <a:r>
              <a:rPr lang="pt-PT" sz="1600" i="1" dirty="0"/>
              <a:t>d</a:t>
            </a:r>
            <a:r>
              <a:rPr lang="pt-PT" sz="1600" dirty="0"/>
              <a:t>) do n.º 1 do artigo 39.º corresponde ao valor que resulta da divisão dos encargos estimados com a reparação de danos de carácter ambiental dos locais </a:t>
            </a:r>
            <a:r>
              <a:rPr lang="pt-PT" sz="1600" dirty="0" err="1"/>
              <a:t>afectos</a:t>
            </a:r>
            <a:r>
              <a:rPr lang="pt-PT" sz="1600" dirty="0"/>
              <a:t> à exploração, nos termos da alínea </a:t>
            </a:r>
            <a:r>
              <a:rPr lang="pt-PT" sz="1600" i="1" dirty="0"/>
              <a:t>a</a:t>
            </a:r>
            <a:r>
              <a:rPr lang="pt-PT" sz="1600" dirty="0"/>
              <a:t>) do n.º 3, pelo número de anos de exploração previsto em relação aos mesmos. </a:t>
            </a:r>
          </a:p>
          <a:p>
            <a:pPr algn="just"/>
            <a:endParaRPr lang="pt-PT" sz="1600" dirty="0"/>
          </a:p>
        </p:txBody>
      </p:sp>
    </p:spTree>
  </p:cSld>
  <p:clrMapOvr>
    <a:masterClrMapping/>
  </p:clrMapOvr>
  <p:transition/>
  <p:timing>
    <p:tnLst>
      <p:par>
        <p:cTn id="1" dur="indefinite" restart="never" nodeType="tmRoot"/>
      </p:par>
    </p:tnLst>
  </p:timing>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A11DFFDD-CCEA-40CB-BF43-CAF4F6161E6B}" type="slidenum">
              <a:rPr lang="pt-PT" sz="1400"/>
              <a:pPr/>
              <a:t>124</a:t>
            </a:fld>
            <a:endParaRPr lang="pt-PT" sz="1400"/>
          </a:p>
        </p:txBody>
      </p:sp>
      <p:sp>
        <p:nvSpPr>
          <p:cNvPr id="5" name="Rectangle 5"/>
          <p:cNvSpPr>
            <a:spLocks noChangeArrowheads="1"/>
          </p:cNvSpPr>
          <p:nvPr/>
        </p:nvSpPr>
        <p:spPr bwMode="auto">
          <a:xfrm>
            <a:off x="1428750" y="2214563"/>
            <a:ext cx="7286625" cy="4071937"/>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d)</a:t>
            </a:r>
          </a:p>
          <a:p>
            <a:pPr marL="365125" indent="-255588" algn="just">
              <a:lnSpc>
                <a:spcPct val="130000"/>
              </a:lnSpc>
              <a:spcAft>
                <a:spcPct val="20000"/>
              </a:spcAft>
              <a:buClr>
                <a:schemeClr val="accent1"/>
              </a:buClr>
              <a:buSzPct val="68000"/>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sz="1800" b="1" dirty="0">
                <a:solidFill>
                  <a:srgbClr val="0066FF"/>
                </a:solidFill>
                <a:effectLst>
                  <a:outerShdw blurRad="38100" dist="38100" dir="2700000" algn="tl">
                    <a:srgbClr val="C0C0C0"/>
                  </a:outerShdw>
                </a:effectLst>
                <a:latin typeface="Lucida Sans Unicode" pitchFamily="34" charset="0"/>
              </a:rPr>
              <a:t>Justificação: Provisões aceites fiscalmente apenas para processos judiciais em curso, garantias a clientes e reparação de danos a ambientais</a:t>
            </a: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39.º n.º 1 art.º 40.º n.º 1 do CIRC </a:t>
            </a: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Março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dissolve">
                                      <p:cBhvr>
                                        <p:cTn id="10" dur="500"/>
                                        <p:tgtEl>
                                          <p:spTgt spid="5">
                                            <p:txEl>
                                              <p:pRg st="2" end="2"/>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Effect transition="in" filter="dissolve">
                                      <p:cBhvr>
                                        <p:cTn id="13" dur="500"/>
                                        <p:tgtEl>
                                          <p:spTgt spid="5">
                                            <p:txEl>
                                              <p:pRg st="3" end="3"/>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5" end="5"/>
                                            </p:txEl>
                                          </p:spTgt>
                                        </p:tgtEl>
                                        <p:attrNameLst>
                                          <p:attrName>style.visibility</p:attrName>
                                        </p:attrNameLst>
                                      </p:cBhvr>
                                      <p:to>
                                        <p:strVal val="visible"/>
                                      </p:to>
                                    </p:set>
                                    <p:animEffect transition="in" filter="dissolve">
                                      <p:cBhvr>
                                        <p:cTn id="16"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C71656C8-8130-4E0B-BF6F-FA61BA524744}" type="datetime1">
              <a:rPr lang="pt-PT" sz="1400"/>
              <a:pPr algn="l"/>
              <a:t>14-01-2013</a:t>
            </a:fld>
            <a:endParaRPr lang="pt-PT" sz="1400"/>
          </a:p>
        </p:txBody>
      </p:sp>
      <p:sp>
        <p:nvSpPr>
          <p:cNvPr id="72707"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62E0876A-186B-449D-B349-7CC6C95CD087}" type="slidenum">
              <a:rPr lang="pt-PT" sz="1400"/>
              <a:pPr/>
              <a:t>125</a:t>
            </a:fld>
            <a:endParaRPr lang="pt-PT" sz="1400"/>
          </a:p>
        </p:txBody>
      </p:sp>
      <p:sp>
        <p:nvSpPr>
          <p:cNvPr id="72708"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72709"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72710"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72711" name="Rectângulo 6"/>
          <p:cNvSpPr>
            <a:spLocks noChangeArrowheads="1"/>
          </p:cNvSpPr>
          <p:nvPr/>
        </p:nvSpPr>
        <p:spPr bwMode="auto">
          <a:xfrm>
            <a:off x="357188" y="1285875"/>
            <a:ext cx="8358187" cy="5632450"/>
          </a:xfrm>
          <a:prstGeom prst="rect">
            <a:avLst/>
          </a:prstGeom>
          <a:noFill/>
          <a:ln w="9525">
            <a:noFill/>
            <a:miter lim="800000"/>
            <a:headEnd/>
            <a:tailEnd/>
          </a:ln>
        </p:spPr>
        <p:txBody>
          <a:bodyPr>
            <a:spAutoFit/>
          </a:bodyPr>
          <a:lstStyle/>
          <a:p>
            <a:pPr algn="just"/>
            <a:r>
              <a:rPr lang="pt-PT" sz="2000">
                <a:solidFill>
                  <a:schemeClr val="tx2"/>
                </a:solidFill>
              </a:rPr>
              <a:t>Questão 27.: </a:t>
            </a:r>
          </a:p>
          <a:p>
            <a:pPr algn="just"/>
            <a:endParaRPr lang="pt-PT" sz="2000">
              <a:solidFill>
                <a:schemeClr val="tx2"/>
              </a:solidFill>
            </a:endParaRPr>
          </a:p>
          <a:p>
            <a:pPr algn="just"/>
            <a:r>
              <a:rPr lang="pt-PT" sz="2000">
                <a:solidFill>
                  <a:schemeClr val="tx2"/>
                </a:solidFill>
              </a:rPr>
              <a:t>Qual das seguintes variações patrimoniais é relevante para efeitos de determinação do lucro tributável das sociedades em Portugal? </a:t>
            </a:r>
          </a:p>
          <a:p>
            <a:pPr algn="just"/>
            <a:endParaRPr lang="pt-PT" sz="2000">
              <a:solidFill>
                <a:schemeClr val="tx2"/>
              </a:solidFill>
            </a:endParaRPr>
          </a:p>
          <a:p>
            <a:pPr algn="just"/>
            <a:r>
              <a:rPr lang="pt-PT" sz="2000">
                <a:solidFill>
                  <a:schemeClr val="tx2"/>
                </a:solidFill>
              </a:rPr>
              <a:t>a) Reavaliação do imobilizado não prevista em diploma legal de carácter fiscal. </a:t>
            </a:r>
          </a:p>
          <a:p>
            <a:pPr algn="just"/>
            <a:endParaRPr lang="pt-PT" sz="2000">
              <a:solidFill>
                <a:schemeClr val="tx2"/>
              </a:solidFill>
            </a:endParaRPr>
          </a:p>
          <a:p>
            <a:pPr algn="just"/>
            <a:r>
              <a:rPr lang="pt-PT" sz="2000">
                <a:solidFill>
                  <a:schemeClr val="tx2"/>
                </a:solidFill>
              </a:rPr>
              <a:t>b) Reavaliação do imobilizado prevista em diploma legal de carácter fiscal. </a:t>
            </a:r>
          </a:p>
          <a:p>
            <a:pPr algn="just"/>
            <a:endParaRPr lang="pt-PT" sz="2000">
              <a:solidFill>
                <a:schemeClr val="tx2"/>
              </a:solidFill>
            </a:endParaRPr>
          </a:p>
          <a:p>
            <a:pPr algn="just"/>
            <a:r>
              <a:rPr lang="pt-PT" sz="2000">
                <a:solidFill>
                  <a:schemeClr val="tx2"/>
                </a:solidFill>
              </a:rPr>
              <a:t>c) Aumento de capital de uma sociedade anónima não reservado a accionistas. </a:t>
            </a:r>
          </a:p>
          <a:p>
            <a:pPr algn="just"/>
            <a:endParaRPr lang="pt-PT" sz="2000">
              <a:solidFill>
                <a:schemeClr val="tx2"/>
              </a:solidFill>
            </a:endParaRPr>
          </a:p>
          <a:p>
            <a:pPr algn="just"/>
            <a:r>
              <a:rPr lang="pt-PT" sz="2000">
                <a:solidFill>
                  <a:schemeClr val="tx2"/>
                </a:solidFill>
              </a:rPr>
              <a:t>d) Doação de um imóvel recebida pela sociedade. </a:t>
            </a:r>
          </a:p>
          <a:p>
            <a:pPr algn="just"/>
            <a:endParaRPr lang="pt-PT" sz="2000">
              <a:solidFill>
                <a:schemeClr val="tx2"/>
              </a:solidFill>
            </a:endParaRPr>
          </a:p>
          <a:p>
            <a:pPr algn="just"/>
            <a:endParaRPr/>
          </a:p>
        </p:txBody>
      </p:sp>
    </p:spTree>
  </p:cSld>
  <p:clrMapOvr>
    <a:masterClrMapping/>
  </p:clrMapOvr>
  <p:transition/>
  <p:timing>
    <p:tnLst>
      <p:par>
        <p:cTn id="1" dur="indefinite" restart="never" nodeType="tmRoot"/>
      </p:par>
    </p:tn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Marcador de Posição da Data 3"/>
          <p:cNvSpPr txBox="1">
            <a:spLocks noGrp="1"/>
          </p:cNvSpPr>
          <p:nvPr/>
        </p:nvSpPr>
        <p:spPr bwMode="auto">
          <a:xfrm>
            <a:off x="457200" y="6408738"/>
            <a:ext cx="2133600" cy="476250"/>
          </a:xfrm>
          <a:prstGeom prst="rect">
            <a:avLst/>
          </a:prstGeom>
          <a:noFill/>
          <a:ln w="9525">
            <a:noFill/>
            <a:miter lim="800000"/>
            <a:headEnd/>
            <a:tailEnd/>
          </a:ln>
        </p:spPr>
        <p:txBody>
          <a:bodyPr/>
          <a:lstStyle/>
          <a:p>
            <a:pPr algn="l"/>
            <a:fld id="{99C61901-A1E2-4505-91F6-10CD85E72E36}" type="datetime1">
              <a:rPr lang="pt-PT" sz="1400"/>
              <a:pPr algn="l"/>
              <a:t>14-01-2013</a:t>
            </a:fld>
            <a:endParaRPr lang="pt-PT" sz="1400"/>
          </a:p>
        </p:txBody>
      </p:sp>
      <p:sp>
        <p:nvSpPr>
          <p:cNvPr id="73731" name="Marcador de Posição do Número do Diapositivo 5"/>
          <p:cNvSpPr txBox="1">
            <a:spLocks noGrp="1"/>
          </p:cNvSpPr>
          <p:nvPr/>
        </p:nvSpPr>
        <p:spPr bwMode="auto">
          <a:xfrm>
            <a:off x="6553200" y="6408738"/>
            <a:ext cx="2133600" cy="476250"/>
          </a:xfrm>
          <a:prstGeom prst="rect">
            <a:avLst/>
          </a:prstGeom>
          <a:noFill/>
          <a:ln w="9525">
            <a:noFill/>
            <a:miter lim="800000"/>
            <a:headEnd/>
            <a:tailEnd/>
          </a:ln>
        </p:spPr>
        <p:txBody>
          <a:bodyPr/>
          <a:lstStyle/>
          <a:p>
            <a:fld id="{8866D69E-024B-4611-9D7F-16643B76E3B6}" type="slidenum">
              <a:rPr lang="pt-PT" sz="1400"/>
              <a:pPr/>
              <a:t>126</a:t>
            </a:fld>
            <a:endParaRPr lang="pt-PT" sz="1400"/>
          </a:p>
        </p:txBody>
      </p:sp>
      <p:sp>
        <p:nvSpPr>
          <p:cNvPr id="73732" name="Rectangle 2"/>
          <p:cNvSpPr>
            <a:spLocks noChangeArrowheads="1"/>
          </p:cNvSpPr>
          <p:nvPr/>
        </p:nvSpPr>
        <p:spPr bwMode="auto">
          <a:xfrm>
            <a:off x="323850" y="836613"/>
            <a:ext cx="3527425" cy="366712"/>
          </a:xfrm>
          <a:prstGeom prst="rect">
            <a:avLst/>
          </a:prstGeom>
          <a:noFill/>
          <a:ln w="9525">
            <a:noFill/>
            <a:miter lim="800000"/>
            <a:headEnd/>
            <a:tailEnd/>
          </a:ln>
        </p:spPr>
        <p:txBody>
          <a:bodyPr>
            <a:spAutoFit/>
          </a:bodyPr>
          <a:lstStyle/>
          <a:p>
            <a:pPr algn="l"/>
            <a:r>
              <a:rPr lang="pt-PT" sz="1800" b="1">
                <a:solidFill>
                  <a:schemeClr val="tx2"/>
                </a:solidFill>
                <a:latin typeface="Arial Unicode MS" pitchFamily="34" charset="-128"/>
                <a:ea typeface="Arial Unicode MS" pitchFamily="34" charset="-128"/>
                <a:cs typeface="Arial Unicode MS" pitchFamily="34" charset="-128"/>
              </a:rPr>
              <a:t>Exame de  13/03/2010</a:t>
            </a:r>
          </a:p>
        </p:txBody>
      </p:sp>
      <p:sp>
        <p:nvSpPr>
          <p:cNvPr id="73733" name="Line 3"/>
          <p:cNvSpPr>
            <a:spLocks noChangeShapeType="1"/>
          </p:cNvSpPr>
          <p:nvPr/>
        </p:nvSpPr>
        <p:spPr bwMode="auto">
          <a:xfrm>
            <a:off x="1476375" y="3065463"/>
            <a:ext cx="2663825" cy="0"/>
          </a:xfrm>
          <a:prstGeom prst="line">
            <a:avLst/>
          </a:prstGeom>
          <a:noFill/>
          <a:ln w="28575">
            <a:noFill/>
            <a:round/>
            <a:headEnd/>
            <a:tailEnd/>
          </a:ln>
        </p:spPr>
        <p:txBody>
          <a:bodyPr/>
          <a:lstStyle/>
          <a:p>
            <a:endParaRPr lang="pt-PT"/>
          </a:p>
        </p:txBody>
      </p:sp>
      <p:sp>
        <p:nvSpPr>
          <p:cNvPr id="73734" name="Text Box 4"/>
          <p:cNvSpPr txBox="1">
            <a:spLocks noChangeArrowheads="1"/>
          </p:cNvSpPr>
          <p:nvPr/>
        </p:nvSpPr>
        <p:spPr bwMode="auto">
          <a:xfrm>
            <a:off x="900113" y="1916113"/>
            <a:ext cx="7559675" cy="366712"/>
          </a:xfrm>
          <a:prstGeom prst="rect">
            <a:avLst/>
          </a:prstGeom>
          <a:noFill/>
          <a:ln w="9525">
            <a:noFill/>
            <a:miter lim="800000"/>
            <a:headEnd/>
            <a:tailEnd/>
          </a:ln>
        </p:spPr>
        <p:txBody>
          <a:bodyPr>
            <a:spAutoFit/>
          </a:bodyPr>
          <a:lstStyle/>
          <a:p>
            <a:pPr algn="l"/>
            <a:endParaRPr lang="pt-PT" sz="1800" b="1" i="1"/>
          </a:p>
        </p:txBody>
      </p:sp>
      <p:sp>
        <p:nvSpPr>
          <p:cNvPr id="73735" name="Text Box 5"/>
          <p:cNvSpPr txBox="1">
            <a:spLocks noChangeArrowheads="1"/>
          </p:cNvSpPr>
          <p:nvPr/>
        </p:nvSpPr>
        <p:spPr bwMode="auto">
          <a:xfrm>
            <a:off x="428625" y="1357313"/>
            <a:ext cx="8501063" cy="3540125"/>
          </a:xfrm>
          <a:prstGeom prst="rect">
            <a:avLst/>
          </a:prstGeom>
          <a:noFill/>
          <a:ln w="9525">
            <a:noFill/>
            <a:miter lim="800000"/>
            <a:headEnd/>
            <a:tailEnd/>
          </a:ln>
        </p:spPr>
        <p:txBody>
          <a:bodyPr>
            <a:spAutoFit/>
          </a:bodyPr>
          <a:lstStyle/>
          <a:p>
            <a:pPr algn="ctr"/>
            <a:r>
              <a:rPr lang="pt-PT" sz="1600"/>
              <a:t>Artigo 21.º - </a:t>
            </a:r>
            <a:r>
              <a:rPr lang="pt-PT" sz="1600" b="1"/>
              <a:t>Variações patrimoniais positivas</a:t>
            </a:r>
            <a:endParaRPr lang="pt-PT" sz="1600"/>
          </a:p>
          <a:p>
            <a:r>
              <a:rPr lang="pt-PT" sz="1600" b="1"/>
              <a:t> </a:t>
            </a:r>
            <a:endParaRPr lang="pt-PT" sz="1600"/>
          </a:p>
          <a:p>
            <a:pPr algn="just"/>
            <a:r>
              <a:rPr lang="pt-PT" sz="1600"/>
              <a:t>1 — Concorrem ainda para a formação do lucro tributável as variações patrimoniais positivas não reflectidas no resultado líquido do período de tributação…..</a:t>
            </a:r>
          </a:p>
          <a:p>
            <a:pPr algn="just"/>
            <a:endParaRPr lang="pt-PT" sz="1600"/>
          </a:p>
          <a:p>
            <a:pPr algn="just"/>
            <a:endParaRPr lang="pt-PT" sz="1600"/>
          </a:p>
          <a:p>
            <a:pPr algn="just"/>
            <a:r>
              <a:rPr lang="pt-PT" sz="1600"/>
              <a:t> </a:t>
            </a:r>
          </a:p>
          <a:p>
            <a:pPr algn="just"/>
            <a:r>
              <a:rPr lang="pt-PT" sz="1600"/>
              <a:t>2 — Para efeitos da determinação do lucro tributável, considera-se como valor de aquisição dos </a:t>
            </a:r>
            <a:r>
              <a:rPr lang="pt-PT" sz="1600" b="1"/>
              <a:t>incrementos patrimoniais obtidos a título gratuito o seu valor de mercado</a:t>
            </a:r>
            <a:r>
              <a:rPr lang="pt-PT" sz="1600"/>
              <a:t>, não podendo ser inferior ao que resultar da aplicação das regras de determinação do valor tributável previstas no Código do Imposto do Selo. </a:t>
            </a:r>
          </a:p>
          <a:p>
            <a:r>
              <a:rPr lang="pt-PT" sz="1600"/>
              <a:t/>
            </a:r>
            <a:br>
              <a:rPr lang="pt-PT" sz="1600"/>
            </a:br>
            <a:endParaRPr lang="pt-PT" sz="1600"/>
          </a:p>
          <a:p>
            <a:pPr algn="ctr"/>
            <a:endParaRPr lang="pt-PT" sz="1600"/>
          </a:p>
        </p:txBody>
      </p:sp>
    </p:spTree>
  </p:cSld>
  <p:clrMapOvr>
    <a:masterClrMapping/>
  </p:clrMapOvr>
  <p:transition/>
  <p:timing>
    <p:tnLst>
      <p:par>
        <p:cTn id="1" dur="indefinite" restart="never" nodeType="tmRoot"/>
      </p:par>
    </p:tn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Marcador de Posição do Número do Diapositivo 3"/>
          <p:cNvSpPr txBox="1">
            <a:spLocks noGrp="1"/>
          </p:cNvSpPr>
          <p:nvPr/>
        </p:nvSpPr>
        <p:spPr bwMode="auto">
          <a:xfrm>
            <a:off x="6553200" y="6408738"/>
            <a:ext cx="2133600" cy="476250"/>
          </a:xfrm>
          <a:prstGeom prst="rect">
            <a:avLst/>
          </a:prstGeom>
          <a:noFill/>
          <a:ln w="9525">
            <a:noFill/>
            <a:miter lim="800000"/>
            <a:headEnd/>
            <a:tailEnd/>
          </a:ln>
        </p:spPr>
        <p:txBody>
          <a:bodyPr/>
          <a:lstStyle/>
          <a:p>
            <a:fld id="{A740C669-9F2E-4281-922A-4B555439ED8C}" type="slidenum">
              <a:rPr lang="pt-PT" sz="1400"/>
              <a:pPr/>
              <a:t>127</a:t>
            </a:fld>
            <a:endParaRPr lang="pt-PT" sz="1400"/>
          </a:p>
        </p:txBody>
      </p:sp>
      <p:sp>
        <p:nvSpPr>
          <p:cNvPr id="5" name="Rectangle 5"/>
          <p:cNvSpPr>
            <a:spLocks noChangeArrowheads="1"/>
          </p:cNvSpPr>
          <p:nvPr/>
        </p:nvSpPr>
        <p:spPr bwMode="auto">
          <a:xfrm>
            <a:off x="1428750" y="2214563"/>
            <a:ext cx="7286625" cy="4071937"/>
          </a:xfrm>
          <a:prstGeom prst="rect">
            <a:avLst/>
          </a:prstGeom>
          <a:noFill/>
          <a:ln w="9525">
            <a:noFill/>
            <a:miter lim="800000"/>
            <a:headEnd/>
            <a:tailEnd/>
          </a:ln>
          <a:effectLst/>
        </p:spPr>
        <p:txBody>
          <a:bodyPr lIns="92075" tIns="46038" rIns="92075" bIns="46038"/>
          <a:lstStyle/>
          <a:p>
            <a:pPr marL="365125" indent="-255588" algn="just">
              <a:lnSpc>
                <a:spcPct val="130000"/>
              </a:lnSpc>
              <a:spcAft>
                <a:spcPct val="20000"/>
              </a:spcAft>
              <a:buClr>
                <a:schemeClr val="accent1"/>
              </a:buClr>
              <a:buSzPct val="68000"/>
              <a:buFont typeface="Wingdings 3" pitchFamily="18" charset="2"/>
              <a:buChar char=""/>
              <a:defRPr/>
            </a:pPr>
            <a:r>
              <a:rPr lang="pt-PT" b="1" dirty="0">
                <a:solidFill>
                  <a:schemeClr val="tx2"/>
                </a:solidFill>
                <a:effectLst>
                  <a:outerShdw blurRad="38100" dist="38100" dir="2700000" algn="tl">
                    <a:srgbClr val="C0C0C0"/>
                  </a:outerShdw>
                </a:effectLst>
                <a:latin typeface="Lucida Sans Unicode" pitchFamily="34" charset="0"/>
              </a:rPr>
              <a:t>Resposta: d)</a:t>
            </a:r>
          </a:p>
          <a:p>
            <a:pPr marL="365125" indent="-255588" algn="just">
              <a:lnSpc>
                <a:spcPct val="130000"/>
              </a:lnSpc>
              <a:spcAft>
                <a:spcPct val="20000"/>
              </a:spcAft>
              <a:buClr>
                <a:schemeClr val="accent1"/>
              </a:buClr>
              <a:buSzPct val="68000"/>
              <a:defRPr/>
            </a:pP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sz="1800" b="1" dirty="0">
                <a:solidFill>
                  <a:srgbClr val="0066FF"/>
                </a:solidFill>
                <a:effectLst>
                  <a:outerShdw blurRad="38100" dist="38100" dir="2700000" algn="tl">
                    <a:srgbClr val="C0C0C0"/>
                  </a:outerShdw>
                </a:effectLst>
                <a:latin typeface="Lucida Sans Unicode" pitchFamily="34" charset="0"/>
              </a:rPr>
              <a:t>Justificação: Variação patrimonial positiva - </a:t>
            </a:r>
            <a:r>
              <a:rPr lang="pt-PT" sz="1800" b="1" dirty="0" err="1">
                <a:solidFill>
                  <a:srgbClr val="0066FF"/>
                </a:solidFill>
                <a:effectLst>
                  <a:outerShdw blurRad="38100" dist="38100" dir="2700000" algn="tl">
                    <a:srgbClr val="C0C0C0"/>
                  </a:outerShdw>
                </a:effectLst>
                <a:latin typeface="Lucida Sans Unicode" pitchFamily="34" charset="0"/>
              </a:rPr>
              <a:t>Doacção</a:t>
            </a: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r>
              <a:rPr lang="pt-PT" sz="1800" b="1" dirty="0" err="1">
                <a:solidFill>
                  <a:srgbClr val="0066FF"/>
                </a:solidFill>
                <a:effectLst>
                  <a:outerShdw blurRad="38100" dist="38100" dir="2700000" algn="tl">
                    <a:srgbClr val="C0C0C0"/>
                  </a:outerShdw>
                </a:effectLst>
                <a:latin typeface="Lucida Sans Unicode" pitchFamily="34" charset="0"/>
              </a:rPr>
              <a:t>Art.º</a:t>
            </a:r>
            <a:r>
              <a:rPr lang="pt-PT" sz="1800" b="1" dirty="0">
                <a:solidFill>
                  <a:srgbClr val="0066FF"/>
                </a:solidFill>
                <a:effectLst>
                  <a:outerShdw blurRad="38100" dist="38100" dir="2700000" algn="tl">
                    <a:srgbClr val="C0C0C0"/>
                  </a:outerShdw>
                </a:effectLst>
                <a:latin typeface="Lucida Sans Unicode" pitchFamily="34" charset="0"/>
              </a:rPr>
              <a:t> 21.º n.º 2 do CIRC  e art.º 1.º n.º 5 e) do </a:t>
            </a:r>
            <a:r>
              <a:rPr lang="pt-PT" sz="1800" b="1" dirty="0" err="1">
                <a:solidFill>
                  <a:srgbClr val="0066FF"/>
                </a:solidFill>
                <a:effectLst>
                  <a:outerShdw blurRad="38100" dist="38100" dir="2700000" algn="tl">
                    <a:srgbClr val="C0C0C0"/>
                  </a:outerShdw>
                </a:effectLst>
                <a:latin typeface="Lucida Sans Unicode" pitchFamily="34" charset="0"/>
              </a:rPr>
              <a:t>ISelo</a:t>
            </a:r>
            <a:endParaRPr lang="pt-PT" sz="1800" b="1" dirty="0">
              <a:solidFill>
                <a:srgbClr val="0066FF"/>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buFont typeface="Wingdings 3" pitchFamily="18" charset="2"/>
              <a:buChar char=""/>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r>
              <a:rPr lang="pt-PT" dirty="0">
                <a:solidFill>
                  <a:srgbClr val="FF0000"/>
                </a:solidFill>
                <a:latin typeface="Arial" pitchFamily="34" charset="0"/>
                <a:cs typeface="Arial" pitchFamily="34" charset="0"/>
              </a:rPr>
              <a:t>		</a:t>
            </a:r>
          </a:p>
          <a:p>
            <a:pPr marL="365125" indent="-255588" algn="just">
              <a:lnSpc>
                <a:spcPct val="130000"/>
              </a:lnSpc>
              <a:spcAft>
                <a:spcPct val="20000"/>
              </a:spcAft>
              <a:buClr>
                <a:schemeClr val="accent1"/>
              </a:buClr>
              <a:buSzPct val="68000"/>
              <a:defRPr/>
            </a:pPr>
            <a:endParaRPr lang="pt-PT" b="1" dirty="0">
              <a:solidFill>
                <a:srgbClr val="FF0000"/>
              </a:solidFill>
              <a:effectLst>
                <a:outerShdw blurRad="38100" dist="38100" dir="2700000" algn="tl">
                  <a:srgbClr val="C0C0C0"/>
                </a:outerShdw>
              </a:effectLst>
              <a:latin typeface="Lucida Sans Unicode" pitchFamily="34" charset="0"/>
            </a:endParaRPr>
          </a:p>
          <a:p>
            <a:pPr marL="365125" indent="-255588" algn="just">
              <a:lnSpc>
                <a:spcPct val="130000"/>
              </a:lnSpc>
              <a:spcAft>
                <a:spcPct val="20000"/>
              </a:spcAft>
              <a:buClr>
                <a:schemeClr val="accent1"/>
              </a:buClr>
              <a:buSzPct val="68000"/>
              <a:defRPr/>
            </a:pPr>
            <a:endParaRPr lang="pt-PT" b="1" dirty="0">
              <a:solidFill>
                <a:schemeClr val="tx2"/>
              </a:solidFill>
              <a:effectLst>
                <a:outerShdw blurRad="38100" dist="38100" dir="2700000" algn="tl">
                  <a:srgbClr val="C0C0C0"/>
                </a:outerShdw>
              </a:effectLst>
              <a:latin typeface="Lucida Sans Unicode" pitchFamily="34" charset="0"/>
            </a:endParaRPr>
          </a:p>
        </p:txBody>
      </p:sp>
      <p:sp>
        <p:nvSpPr>
          <p:cNvPr id="6" name="Text Box 4"/>
          <p:cNvSpPr txBox="1">
            <a:spLocks noChangeArrowheads="1"/>
          </p:cNvSpPr>
          <p:nvPr/>
        </p:nvSpPr>
        <p:spPr bwMode="auto">
          <a:xfrm>
            <a:off x="1477963" y="1000125"/>
            <a:ext cx="7200900" cy="954088"/>
          </a:xfrm>
          <a:prstGeom prst="rect">
            <a:avLst/>
          </a:prstGeom>
          <a:gradFill>
            <a:gsLst>
              <a:gs pos="0">
                <a:srgbClr val="D6B19C"/>
              </a:gs>
              <a:gs pos="30000">
                <a:srgbClr val="D49E6C"/>
              </a:gs>
              <a:gs pos="70000">
                <a:srgbClr val="A65528"/>
              </a:gs>
              <a:gs pos="100000">
                <a:srgbClr val="663012"/>
              </a:gs>
            </a:gsLst>
            <a:lin ang="5400000" scaled="0"/>
          </a:gradFill>
          <a:ln w="9525">
            <a:solidFill>
              <a:schemeClr val="accent6">
                <a:lumMod val="50000"/>
              </a:schemeClr>
            </a:solidFill>
            <a:miter lim="800000"/>
            <a:headEnd/>
            <a:tailEnd/>
          </a:ln>
          <a:effectLst/>
        </p:spPr>
        <p:txBody>
          <a:bodyPr>
            <a:spAutoFit/>
          </a:bodyPr>
          <a:lstStyle/>
          <a:p>
            <a:pPr algn="ctr">
              <a:defRPr/>
            </a:pPr>
            <a:r>
              <a:rPr kumimoji="1" lang="pt-PT" sz="2800" dirty="0">
                <a:effectLst>
                  <a:outerShdw blurRad="38100" dist="38100" dir="2700000" algn="tl">
                    <a:srgbClr val="FFFFFF"/>
                  </a:outerShdw>
                </a:effectLst>
                <a:latin typeface="Tahoma" charset="0"/>
              </a:rPr>
              <a:t>Exame da </a:t>
            </a:r>
            <a:r>
              <a:rPr kumimoji="1" lang="pt-PT" sz="2800" dirty="0" smtClean="0">
                <a:effectLst>
                  <a:outerShdw blurRad="38100" dist="38100" dir="2700000" algn="tl">
                    <a:srgbClr val="FFFFFF"/>
                  </a:outerShdw>
                </a:effectLst>
                <a:latin typeface="Tahoma" charset="0"/>
              </a:rPr>
              <a:t>OTOC </a:t>
            </a:r>
            <a:r>
              <a:rPr kumimoji="1" lang="pt-PT" sz="2800" dirty="0">
                <a:effectLst>
                  <a:outerShdw blurRad="38100" dist="38100" dir="2700000" algn="tl">
                    <a:srgbClr val="FFFFFF"/>
                  </a:outerShdw>
                </a:effectLst>
                <a:latin typeface="Tahoma" charset="0"/>
              </a:rPr>
              <a:t>– Março de 2010</a:t>
            </a:r>
          </a:p>
          <a:p>
            <a:pPr algn="ctr">
              <a:defRPr/>
            </a:pPr>
            <a:r>
              <a:rPr kumimoji="1" lang="pt-PT" sz="2800" dirty="0">
                <a:effectLst>
                  <a:outerShdw blurRad="38100" dist="38100" dir="2700000" algn="tl">
                    <a:srgbClr val="FFFFFF"/>
                  </a:outerShdw>
                </a:effectLst>
                <a:latin typeface="Tahoma" charset="0"/>
              </a:rPr>
              <a:t>Grupo II</a:t>
            </a:r>
            <a:endParaRPr kumimoji="1" lang="pt-PT" sz="2000" dirty="0">
              <a:effectLst>
                <a:outerShdw blurRad="38100" dist="38100" dir="2700000" algn="tl">
                  <a:srgbClr val="FFFFFF"/>
                </a:outerShdw>
              </a:effectLst>
              <a:latin typeface="Tahoma"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grpId="0" nodeType="after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dissolve">
                                      <p:cBhvr>
                                        <p:cTn id="7" dur="500"/>
                                        <p:tgtEl>
                                          <p:spTgt spid="5">
                                            <p:txEl>
                                              <p:pRg st="0" end="0"/>
                                            </p:txEl>
                                          </p:spTgt>
                                        </p:tgtEl>
                                      </p:cBhvr>
                                    </p:animEffect>
                                  </p:childTnLst>
                                </p:cTn>
                              </p:par>
                              <p:par>
                                <p:cTn id="8" presetID="9" presetClass="entr" presetSubtype="0" fill="hold" grpId="0" nodeType="withEffect">
                                  <p:stCondLst>
                                    <p:cond delay="0"/>
                                  </p:stCondLst>
                                  <p:childTnLst>
                                    <p:set>
                                      <p:cBhvr>
                                        <p:cTn id="9" dur="1" fill="hold">
                                          <p:stCondLst>
                                            <p:cond delay="0"/>
                                          </p:stCondLst>
                                        </p:cTn>
                                        <p:tgtEl>
                                          <p:spTgt spid="5">
                                            <p:txEl>
                                              <p:pRg st="2" end="2"/>
                                            </p:txEl>
                                          </p:spTgt>
                                        </p:tgtEl>
                                        <p:attrNameLst>
                                          <p:attrName>style.visibility</p:attrName>
                                        </p:attrNameLst>
                                      </p:cBhvr>
                                      <p:to>
                                        <p:strVal val="visible"/>
                                      </p:to>
                                    </p:set>
                                    <p:animEffect transition="in" filter="dissolve">
                                      <p:cBhvr>
                                        <p:cTn id="10" dur="500"/>
                                        <p:tgtEl>
                                          <p:spTgt spid="5">
                                            <p:txEl>
                                              <p:pRg st="2" end="2"/>
                                            </p:txEl>
                                          </p:spTgt>
                                        </p:tgtEl>
                                      </p:cBhvr>
                                    </p:animEffect>
                                  </p:childTnLst>
                                </p:cTn>
                              </p:par>
                              <p:par>
                                <p:cTn id="11" presetID="9" presetClass="entr" presetSubtype="0" fill="hold" grpId="0" nodeType="withEffect">
                                  <p:stCondLst>
                                    <p:cond delay="0"/>
                                  </p:stCondLst>
                                  <p:childTnLst>
                                    <p:set>
                                      <p:cBhvr>
                                        <p:cTn id="12" dur="1" fill="hold">
                                          <p:stCondLst>
                                            <p:cond delay="0"/>
                                          </p:stCondLst>
                                        </p:cTn>
                                        <p:tgtEl>
                                          <p:spTgt spid="5">
                                            <p:txEl>
                                              <p:pRg st="3" end="3"/>
                                            </p:txEl>
                                          </p:spTgt>
                                        </p:tgtEl>
                                        <p:attrNameLst>
                                          <p:attrName>style.visibility</p:attrName>
                                        </p:attrNameLst>
                                      </p:cBhvr>
                                      <p:to>
                                        <p:strVal val="visible"/>
                                      </p:to>
                                    </p:set>
                                    <p:animEffect transition="in" filter="dissolve">
                                      <p:cBhvr>
                                        <p:cTn id="13" dur="500"/>
                                        <p:tgtEl>
                                          <p:spTgt spid="5">
                                            <p:txEl>
                                              <p:pRg st="3" end="3"/>
                                            </p:txEl>
                                          </p:spTgt>
                                        </p:tgtEl>
                                      </p:cBhvr>
                                    </p:animEffect>
                                  </p:childTnLst>
                                </p:cTn>
                              </p:par>
                              <p:par>
                                <p:cTn id="14" presetID="9" presetClass="entr" presetSubtype="0" fill="hold" grpId="0" nodeType="withEffect">
                                  <p:stCondLst>
                                    <p:cond delay="0"/>
                                  </p:stCondLst>
                                  <p:childTnLst>
                                    <p:set>
                                      <p:cBhvr>
                                        <p:cTn id="15" dur="1" fill="hold">
                                          <p:stCondLst>
                                            <p:cond delay="0"/>
                                          </p:stCondLst>
                                        </p:cTn>
                                        <p:tgtEl>
                                          <p:spTgt spid="5">
                                            <p:txEl>
                                              <p:pRg st="5" end="5"/>
                                            </p:txEl>
                                          </p:spTgt>
                                        </p:tgtEl>
                                        <p:attrNameLst>
                                          <p:attrName>style.visibility</p:attrName>
                                        </p:attrNameLst>
                                      </p:cBhvr>
                                      <p:to>
                                        <p:strVal val="visible"/>
                                      </p:to>
                                    </p:set>
                                    <p:animEffect transition="in" filter="dissolve">
                                      <p:cBhvr>
                                        <p:cTn id="16" dur="500"/>
                                        <p:tgtEl>
                                          <p:spTgt spid="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allAtOnce" bldLvl="2"/>
    </p:bldLst>
  </p:timing>
</p:sld>
</file>

<file path=ppt/theme/theme1.xml><?xml version="1.0" encoding="utf-8"?>
<a:theme xmlns:a="http://schemas.openxmlformats.org/drawingml/2006/main" name="SERENA">
  <a:themeElements>
    <a:clrScheme name="">
      <a:dk1>
        <a:srgbClr val="333333"/>
      </a:dk1>
      <a:lt1>
        <a:srgbClr val="A9BDA9"/>
      </a:lt1>
      <a:dk2>
        <a:srgbClr val="004C2B"/>
      </a:dk2>
      <a:lt2>
        <a:srgbClr val="578963"/>
      </a:lt2>
      <a:accent1>
        <a:srgbClr val="FFCCCC"/>
      </a:accent1>
      <a:accent2>
        <a:srgbClr val="B3E1B3"/>
      </a:accent2>
      <a:accent3>
        <a:srgbClr val="D1DBD1"/>
      </a:accent3>
      <a:accent4>
        <a:srgbClr val="2A2A2A"/>
      </a:accent4>
      <a:accent5>
        <a:srgbClr val="FFE2E2"/>
      </a:accent5>
      <a:accent6>
        <a:srgbClr val="A2CCA2"/>
      </a:accent6>
      <a:hlink>
        <a:srgbClr val="BDD7E5"/>
      </a:hlink>
      <a:folHlink>
        <a:srgbClr val="D2AAD2"/>
      </a:folHlink>
    </a:clrScheme>
    <a:fontScheme name="Tema do Office">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smtClean="0">
            <a:ln>
              <a:noFill/>
            </a:ln>
            <a:solidFill>
              <a:schemeClr val="tx1"/>
            </a:solidFill>
            <a:effectLst/>
            <a:latin typeface="Times New Roman" pitchFamily="18" charset="0"/>
          </a:defRPr>
        </a:defPPr>
      </a:lstStyle>
    </a:lnDef>
  </a:objectDefaults>
  <a:extraClrSchemeLst>
    <a:extraClrScheme>
      <a:clrScheme name="Tema do Office 1">
        <a:dk1>
          <a:srgbClr val="333333"/>
        </a:dk1>
        <a:lt1>
          <a:srgbClr val="A9BDA9"/>
        </a:lt1>
        <a:dk2>
          <a:srgbClr val="004C2B"/>
        </a:dk2>
        <a:lt2>
          <a:srgbClr val="578963"/>
        </a:lt2>
        <a:accent1>
          <a:srgbClr val="E1B7B7"/>
        </a:accent1>
        <a:accent2>
          <a:srgbClr val="B3E1B3"/>
        </a:accent2>
        <a:accent3>
          <a:srgbClr val="D1DBD1"/>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2">
        <a:dk1>
          <a:srgbClr val="333333"/>
        </a:dk1>
        <a:lt1>
          <a:srgbClr val="FFFFFF"/>
        </a:lt1>
        <a:dk2>
          <a:srgbClr val="004C2B"/>
        </a:dk2>
        <a:lt2>
          <a:srgbClr val="578963"/>
        </a:lt2>
        <a:accent1>
          <a:srgbClr val="E1B7B7"/>
        </a:accent1>
        <a:accent2>
          <a:srgbClr val="B3E1B3"/>
        </a:accent2>
        <a:accent3>
          <a:srgbClr val="FFFFFF"/>
        </a:accent3>
        <a:accent4>
          <a:srgbClr val="2A2A2A"/>
        </a:accent4>
        <a:accent5>
          <a:srgbClr val="EED8D8"/>
        </a:accent5>
        <a:accent6>
          <a:srgbClr val="A2CCA2"/>
        </a:accent6>
        <a:hlink>
          <a:srgbClr val="BDD7E5"/>
        </a:hlink>
        <a:folHlink>
          <a:srgbClr val="D2AAD2"/>
        </a:folHlink>
      </a:clrScheme>
      <a:clrMap bg1="lt1" tx1="dk1" bg2="lt2" tx2="dk2" accent1="accent1" accent2="accent2" accent3="accent3" accent4="accent4" accent5="accent5" accent6="accent6" hlink="hlink" folHlink="folHlink"/>
    </a:extraClrScheme>
    <a:extraClrScheme>
      <a:clrScheme name="Tema do Office 3">
        <a:dk1>
          <a:srgbClr val="000000"/>
        </a:dk1>
        <a:lt1>
          <a:srgbClr val="FFFFFF"/>
        </a:lt1>
        <a:dk2>
          <a:srgbClr val="000000"/>
        </a:dk2>
        <a:lt2>
          <a:srgbClr val="393939"/>
        </a:lt2>
        <a:accent1>
          <a:srgbClr val="CBCBCB"/>
        </a:accent1>
        <a:accent2>
          <a:srgbClr val="808080"/>
        </a:accent2>
        <a:accent3>
          <a:srgbClr val="FFFFFF"/>
        </a:accent3>
        <a:accent4>
          <a:srgbClr val="000000"/>
        </a:accent4>
        <a:accent5>
          <a:srgbClr val="E2E2E2"/>
        </a:accent5>
        <a:accent6>
          <a:srgbClr val="737373"/>
        </a:accent6>
        <a:hlink>
          <a:srgbClr val="B2B2B2"/>
        </a:hlink>
        <a:folHlink>
          <a:srgbClr val="EAEAEA"/>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o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SERENA</Template>
  <TotalTime>5076</TotalTime>
  <Words>6993</Words>
  <Application>Microsoft Office PowerPoint</Application>
  <PresentationFormat>Apresentação no Ecrã (4:3)</PresentationFormat>
  <Paragraphs>1712</Paragraphs>
  <Slides>127</Slides>
  <Notes>127</Notes>
  <HiddenSlides>0</HiddenSlides>
  <MMClips>0</MMClips>
  <ScaleCrop>false</ScaleCrop>
  <HeadingPairs>
    <vt:vector size="6" baseType="variant">
      <vt:variant>
        <vt:lpstr>Tema</vt:lpstr>
      </vt:variant>
      <vt:variant>
        <vt:i4>1</vt:i4>
      </vt:variant>
      <vt:variant>
        <vt:lpstr>Servidores OLE incorporados</vt:lpstr>
      </vt:variant>
      <vt:variant>
        <vt:i4>1</vt:i4>
      </vt:variant>
      <vt:variant>
        <vt:lpstr>Títulos dos diapositivos</vt:lpstr>
      </vt:variant>
      <vt:variant>
        <vt:i4>127</vt:i4>
      </vt:variant>
    </vt:vector>
  </HeadingPairs>
  <TitlesOfParts>
    <vt:vector size="129" baseType="lpstr">
      <vt:lpstr>SERENA</vt:lpstr>
      <vt:lpstr>Folha de Cálculo</vt:lpstr>
      <vt:lpstr>  Curso de preparação para o  exame da OTOC</vt:lpstr>
      <vt:lpstr>Diapositivo 2</vt:lpstr>
      <vt:lpstr>Diapositivo 3</vt:lpstr>
      <vt:lpstr>Diapositivo 4</vt:lpstr>
      <vt:lpstr>Diapositivo 5</vt:lpstr>
      <vt:lpstr>Diapositivo 6</vt:lpstr>
      <vt:lpstr>Diapositivo 7</vt:lpstr>
      <vt:lpstr>Diapositivo 8</vt:lpstr>
      <vt:lpstr>Diapositivo 9</vt:lpstr>
      <vt:lpstr>Diapositivo 10</vt:lpstr>
      <vt:lpstr>Diapositivo 11</vt:lpstr>
      <vt:lpstr>Diapositivo 12</vt:lpstr>
      <vt:lpstr>Diapositivo 13</vt:lpstr>
      <vt:lpstr>Diapositivo 14</vt:lpstr>
      <vt:lpstr>Diapositivo 15</vt:lpstr>
      <vt:lpstr>Diapositivo 16</vt:lpstr>
      <vt:lpstr>Diapositivo 17</vt:lpstr>
      <vt:lpstr>Diapositivo 18</vt:lpstr>
      <vt:lpstr>Diapositivo 19</vt:lpstr>
      <vt:lpstr>Diapositivo 20</vt:lpstr>
      <vt:lpstr>Diapositivo 21</vt:lpstr>
      <vt:lpstr>Diapositivo 22</vt:lpstr>
      <vt:lpstr>Diapositivo 23</vt:lpstr>
      <vt:lpstr>Diapositivo 24</vt:lpstr>
      <vt:lpstr>Diapositivo 25</vt:lpstr>
      <vt:lpstr>Diapositivo 26</vt:lpstr>
      <vt:lpstr>Diapositivo 27</vt:lpstr>
      <vt:lpstr>Diapositivo 28</vt:lpstr>
      <vt:lpstr>Diapositivo 29</vt:lpstr>
      <vt:lpstr>Diapositivo 30</vt:lpstr>
      <vt:lpstr>Diapositivo 31</vt:lpstr>
      <vt:lpstr>Diapositivo 32</vt:lpstr>
      <vt:lpstr>Diapositivo 33</vt:lpstr>
      <vt:lpstr>Diapositivo 34</vt:lpstr>
      <vt:lpstr>Diapositivo 35</vt:lpstr>
      <vt:lpstr>Diapositivo 36</vt:lpstr>
      <vt:lpstr>Diapositivo 37</vt:lpstr>
      <vt:lpstr>Diapositivo 38</vt:lpstr>
      <vt:lpstr>Diapositivo 39</vt:lpstr>
      <vt:lpstr>Diapositivo 40</vt:lpstr>
      <vt:lpstr>Diapositivo 41</vt:lpstr>
      <vt:lpstr>Diapositivo 42</vt:lpstr>
      <vt:lpstr>Diapositivo 43</vt:lpstr>
      <vt:lpstr>Diapositivo 44</vt:lpstr>
      <vt:lpstr>Diapositivo 45</vt:lpstr>
      <vt:lpstr>Diapositivo 46</vt:lpstr>
      <vt:lpstr>Diapositivo 47</vt:lpstr>
      <vt:lpstr>Diapositivo 48</vt:lpstr>
      <vt:lpstr>Diapositivo 49</vt:lpstr>
      <vt:lpstr>Diapositivo 50</vt:lpstr>
      <vt:lpstr>Diapositivo 51</vt:lpstr>
      <vt:lpstr>Diapositivo 52</vt:lpstr>
      <vt:lpstr>Diapositivo 53</vt:lpstr>
      <vt:lpstr>Diapositivo 54</vt:lpstr>
      <vt:lpstr>Diapositivo 55</vt:lpstr>
      <vt:lpstr>Diapositivo 56</vt:lpstr>
      <vt:lpstr>Diapositivo 57</vt:lpstr>
      <vt:lpstr>Diapositivo 58</vt:lpstr>
      <vt:lpstr>Diapositivo 59</vt:lpstr>
      <vt:lpstr>Diapositivo 60</vt:lpstr>
      <vt:lpstr>Diapositivo 61</vt:lpstr>
      <vt:lpstr>Diapositivo 62</vt:lpstr>
      <vt:lpstr>Diapositivo 63</vt:lpstr>
      <vt:lpstr>Diapositivo 64</vt:lpstr>
      <vt:lpstr>Diapositivo 65</vt:lpstr>
      <vt:lpstr>Diapositivo 66</vt:lpstr>
      <vt:lpstr>Diapositivo 67</vt:lpstr>
      <vt:lpstr>Diapositivo 68</vt:lpstr>
      <vt:lpstr>Diapositivo 69</vt:lpstr>
      <vt:lpstr>Diapositivo 70</vt:lpstr>
      <vt:lpstr>Diapositivo 71</vt:lpstr>
      <vt:lpstr>Diapositivo 72</vt:lpstr>
      <vt:lpstr>Diapositivo 73</vt:lpstr>
      <vt:lpstr>Diapositivo 74</vt:lpstr>
      <vt:lpstr>Diapositivo 75</vt:lpstr>
      <vt:lpstr>Diapositivo 76</vt:lpstr>
      <vt:lpstr>Diapositivo 77</vt:lpstr>
      <vt:lpstr>Diapositivo 78</vt:lpstr>
      <vt:lpstr>Diapositivo 79</vt:lpstr>
      <vt:lpstr>Diapositivo 80</vt:lpstr>
      <vt:lpstr>Diapositivo 81</vt:lpstr>
      <vt:lpstr>Diapositivo 82</vt:lpstr>
      <vt:lpstr>Diapositivo 83</vt:lpstr>
      <vt:lpstr>Diapositivo 84</vt:lpstr>
      <vt:lpstr>Diapositivo 85</vt:lpstr>
      <vt:lpstr>Diapositivo 86</vt:lpstr>
      <vt:lpstr>Diapositivo 87</vt:lpstr>
      <vt:lpstr>Diapositivo 88</vt:lpstr>
      <vt:lpstr>Diapositivo 89</vt:lpstr>
      <vt:lpstr>Diapositivo 90</vt:lpstr>
      <vt:lpstr>Diapositivo 91</vt:lpstr>
      <vt:lpstr>Diapositivo 92</vt:lpstr>
      <vt:lpstr>Diapositivo 93</vt:lpstr>
      <vt:lpstr>Diapositivo 94</vt:lpstr>
      <vt:lpstr>Diapositivo 95</vt:lpstr>
      <vt:lpstr>Diapositivo 96</vt:lpstr>
      <vt:lpstr>Diapositivo 97</vt:lpstr>
      <vt:lpstr>Diapositivo 98</vt:lpstr>
      <vt:lpstr>Diapositivo 99</vt:lpstr>
      <vt:lpstr>Diapositivo 100</vt:lpstr>
      <vt:lpstr>Diapositivo 101</vt:lpstr>
      <vt:lpstr>Diapositivo 102</vt:lpstr>
      <vt:lpstr>Diapositivo 103</vt:lpstr>
      <vt:lpstr>Diapositivo 104</vt:lpstr>
      <vt:lpstr>Diapositivo 105</vt:lpstr>
      <vt:lpstr>Diapositivo 106</vt:lpstr>
      <vt:lpstr>Diapositivo 107</vt:lpstr>
      <vt:lpstr>Diapositivo 108</vt:lpstr>
      <vt:lpstr>Diapositivo 109</vt:lpstr>
      <vt:lpstr>Diapositivo 110</vt:lpstr>
      <vt:lpstr>Diapositivo 111</vt:lpstr>
      <vt:lpstr>Diapositivo 112</vt:lpstr>
      <vt:lpstr>Diapositivo 113</vt:lpstr>
      <vt:lpstr>Diapositivo 114</vt:lpstr>
      <vt:lpstr>Diapositivo 115</vt:lpstr>
      <vt:lpstr>Diapositivo 116</vt:lpstr>
      <vt:lpstr>Diapositivo 117</vt:lpstr>
      <vt:lpstr>Diapositivo 118</vt:lpstr>
      <vt:lpstr>Diapositivo 119</vt:lpstr>
      <vt:lpstr>Diapositivo 120</vt:lpstr>
      <vt:lpstr>Diapositivo 121</vt:lpstr>
      <vt:lpstr>Diapositivo 122</vt:lpstr>
      <vt:lpstr>Diapositivo 123</vt:lpstr>
      <vt:lpstr>Diapositivo 124</vt:lpstr>
      <vt:lpstr>Diapositivo 125</vt:lpstr>
      <vt:lpstr>Diapositivo 126</vt:lpstr>
      <vt:lpstr>Diapositivo 127</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Diapositivo 1</dc:title>
  <dc:creator>Maria Reis</dc:creator>
  <cp:lastModifiedBy>Maria Reis</cp:lastModifiedBy>
  <cp:revision>451</cp:revision>
  <dcterms:created xsi:type="dcterms:W3CDTF">2010-05-11T21:45:26Z</dcterms:created>
  <dcterms:modified xsi:type="dcterms:W3CDTF">2013-01-14T16:01:48Z</dcterms:modified>
</cp:coreProperties>
</file>