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notesSlides/notesSlide96.xml" ContentType="application/vnd.openxmlformats-officedocument.presentationml.notesSlide+xml"/>
  <Override PartName="/ppt/notesSlides/notesSlide130.xml" ContentType="application/vnd.openxmlformats-officedocument.presentationml.notesSlide+xml"/>
  <Override PartName="/ppt/notesSlides/notesSlide141.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Override PartName="/ppt/slides/slide136.xml" ContentType="application/vnd.openxmlformats-officedocument.presentationml.slide+xml"/>
  <Override PartName="/ppt/notesSlides/notesSlide7.xml" ContentType="application/vnd.openxmlformats-officedocument.presentationml.notesSlide+xml"/>
  <Default Extension="xlsx" ContentType="application/vnd.openxmlformats-officedocument.spreadsheetml.sheet"/>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notesSlides/notesSlide13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Override PartName="/ppt/notesSlides/notesSlide68.xml" ContentType="application/vnd.openxmlformats-officedocument.presentationml.notesSlide+xml"/>
  <Override PartName="/ppt/notesSlides/notesSlide79.xml" ContentType="application/vnd.openxmlformats-officedocument.presentationml.notesSlide+xml"/>
  <Override PartName="/ppt/notesSlides/notesSlide124.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notesSlides/notesSlide57.xml" ContentType="application/vnd.openxmlformats-officedocument.presentationml.notesSlide+xml"/>
  <Override PartName="/ppt/notesSlides/notesSlide102.xml" ContentType="application/vnd.openxmlformats-officedocument.presentationml.notesSlide+xml"/>
  <Override PartName="/ppt/notesSlides/notesSlide113.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notesSlides/notesSlide46.xml" ContentType="application/vnd.openxmlformats-officedocument.presentationml.notesSlide+xml"/>
  <Override PartName="/ppt/notesSlides/notesSlide93.xml" ContentType="application/vnd.openxmlformats-officedocument.presentationml.notesSlide+xml"/>
  <Default Extension="emf" ContentType="image/x-emf"/>
  <Override PartName="/ppt/presentation.xml" ContentType="application/vnd.openxmlformats-officedocument.presentationml.presentation.main+xml"/>
  <Override PartName="/ppt/slides/slide22.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s/slide119.xml" ContentType="application/vnd.openxmlformats-officedocument.presentationml.slide+xml"/>
  <Override PartName="/ppt/slideLayouts/slideLayout10.xml" ContentType="application/vnd.openxmlformats-officedocument.presentationml.slideLayout+xml"/>
  <Override PartName="/ppt/notesSlides/notesSlide129.xml" ContentType="application/vnd.openxmlformats-officedocument.presentationml.notesSlide+xml"/>
  <Override PartName="/ppt/slides/slide108.xml" ContentType="application/vnd.openxmlformats-officedocument.presentationml.slide+xml"/>
  <Override PartName="/ppt/notesSlides/notesSlide118.xml" ContentType="application/vnd.openxmlformats-officedocument.presentationml.notesSlide+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notesSlides/notesSlide4.xml" ContentType="application/vnd.openxmlformats-officedocument.presentationml.notesSlide+xml"/>
  <Override PartName="/ppt/notesSlides/notesSlide107.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notesSlides/notesSlide132.xml" ContentType="application/vnd.openxmlformats-officedocument.presentationml.notesSlide+xml"/>
  <Override PartName="/ppt/notesSlides/notesSlide143.xml" ContentType="application/vnd.openxmlformats-officedocument.presentationml.notesSlide+xml"/>
  <Override PartName="/ppt/slides/slide27.xml" ContentType="application/vnd.openxmlformats-officedocument.presentationml.slide+xml"/>
  <Override PartName="/ppt/slides/slide74.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76.xml" ContentType="application/vnd.openxmlformats-officedocument.presentationml.notesSlide+xml"/>
  <Override PartName="/ppt/notesSlides/notesSlide121.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Override PartName="/ppt/notesSlides/notesSlide65.xml" ContentType="application/vnd.openxmlformats-officedocument.presentationml.notesSlide+xml"/>
  <Override PartName="/ppt/notesSlides/notesSlide110.xml" ContentType="application/vnd.openxmlformats-officedocument.presentationml.notesSlide+xml"/>
  <Override PartName="/ppt/slides/slide41.xml" ContentType="application/vnd.openxmlformats-officedocument.presentationml.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90.xml" ContentType="application/vnd.openxmlformats-officedocument.presentationml.notesSlide+xml"/>
  <Override PartName="/ppt/slides/slide30.xml" ContentType="application/vnd.openxmlformats-officedocument.presentationml.slide+xml"/>
  <Override PartName="/ppt/notesSlides/notesSlide32.xml" ContentType="application/vnd.openxmlformats-officedocument.presentationml.notesSlide+xml"/>
  <Override PartName="/ppt/slides/slide138.xml" ContentType="application/vnd.openxmlformats-officedocument.presentationml.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notesSlides/notesSlide10.xml" ContentType="application/vnd.openxmlformats-officedocument.presentationml.notesSlide+xml"/>
  <Override PartName="/ppt/notesSlides/notesSlide108.xml" ContentType="application/vnd.openxmlformats-officedocument.presentationml.notesSlide+xml"/>
  <Override PartName="/ppt/notesSlides/notesSlide119.xml" ContentType="application/vnd.openxmlformats-officedocument.presentationml.notesSlide+xml"/>
  <Override PartName="/ppt/notesSlides/notesSlide137.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notesSlides/notesSlide99.xml" ContentType="application/vnd.openxmlformats-officedocument.presentationml.notesSlide+xml"/>
  <Override PartName="/ppt/notesSlides/notesSlide126.xml" ContentType="application/vnd.openxmlformats-officedocument.presentationml.notesSlide+xml"/>
  <Override PartName="/ppt/notesSlides/notesSlide144.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88.xml" ContentType="application/vnd.openxmlformats-officedocument.presentationml.notesSlide+xml"/>
  <Override PartName="/ppt/notesSlides/notesSlide104.xml" ContentType="application/vnd.openxmlformats-officedocument.presentationml.notesSlide+xml"/>
  <Override PartName="/ppt/notesSlides/notesSlide115.xml" ContentType="application/vnd.openxmlformats-officedocument.presentationml.notesSlide+xml"/>
  <Override PartName="/ppt/notesSlides/notesSlide13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95.xml" ContentType="application/vnd.openxmlformats-officedocument.presentationml.notesSlide+xml"/>
  <Override PartName="/ppt/notesSlides/notesSlide122.xml" ContentType="application/vnd.openxmlformats-officedocument.presentationml.notesSlide+xml"/>
  <Override PartName="/ppt/notesSlides/notesSlide140.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notesSlides/notesSlide100.xml" ContentType="application/vnd.openxmlformats-officedocument.presentationml.notesSlide+xml"/>
  <Override PartName="/ppt/notesSlides/notesSlide111.xml" ContentType="application/vnd.openxmlformats-officedocument.presentationml.notes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slides/slide139.xml" ContentType="application/vnd.openxmlformats-officedocument.presentationml.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notesSlides/notesSlide6.xml" ContentType="application/vnd.openxmlformats-officedocument.presentationml.notesSlide+xml"/>
  <Override PartName="/ppt/notesSlides/notesSlide109.xml" ContentType="application/vnd.openxmlformats-officedocument.presentationml.notesSlide+xml"/>
  <Override PartName="/ppt/notesSlides/notesSlide127.xml" ContentType="application/vnd.openxmlformats-officedocument.presentationml.notesSlide+xml"/>
  <Override PartName="/ppt/notesSlides/notesSlide138.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notesSlides/notesSlide89.xml" ContentType="application/vnd.openxmlformats-officedocument.presentationml.notesSlide+xml"/>
  <Override PartName="/ppt/notesSlides/notesSlide116.xml" ContentType="application/vnd.openxmlformats-officedocument.presentationml.notesSlide+xml"/>
  <Override PartName="/ppt/notesSlides/notesSlide145.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notesSlides/notesSlide78.xml" ContentType="application/vnd.openxmlformats-officedocument.presentationml.notesSlide+xml"/>
  <Override PartName="/ppt/notesSlides/notesSlide123.xml" ContentType="application/vnd.openxmlformats-officedocument.presentationml.notesSlide+xml"/>
  <Override PartName="/ppt/notesSlides/notesSlide134.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slides/slide129.xml" ContentType="application/vnd.openxmlformats-officedocument.presentationml.slide+xml"/>
  <Override PartName="/ppt/notesSlides/notesSlide12.xml" ContentType="application/vnd.openxmlformats-officedocument.presentationml.notesSlide+xml"/>
  <Override PartName="/ppt/notesSlides/notesSlide139.xml" ContentType="application/vnd.openxmlformats-officedocument.presentationml.notesSlide+xml"/>
  <Override PartName="/ppt/slides/slide118.xml" ContentType="application/vnd.openxmlformats-officedocument.presentationml.slide+xml"/>
  <Override PartName="/ppt/notesSlides/notesSlide128.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viewProps.xml" ContentType="application/vnd.openxmlformats-officedocument.presentationml.viewProps+xml"/>
  <Override PartName="/ppt/notesSlides/notesSlide106.xml" ContentType="application/vnd.openxmlformats-officedocument.presentationml.notesSlide+xml"/>
  <Override PartName="/ppt/notesSlides/notesSlide117.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notesSlides/notesSlide3.xml" ContentType="application/vnd.openxmlformats-officedocument.presentationml.notesSlide+xml"/>
  <Override PartName="/ppt/notesSlides/notesSlide97.xml" ContentType="application/vnd.openxmlformats-officedocument.presentationml.notesSlide+xml"/>
  <Override PartName="/ppt/notesSlides/notesSlide142.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notesSlides/notesSlide131.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notesSlides/notesSlide120.xml" ContentType="application/vnd.openxmlformats-officedocument.presentationml.notesSlide+xml"/>
  <Override PartName="/ppt/slides/slide51.xml" ContentType="application/vnd.openxmlformats-officedocument.presentationml.slide+xml"/>
  <Override PartName="/ppt/notesSlides/notesSlide53.xml" ContentType="application/vnd.openxmlformats-officedocument.presentationml.notesSlide+xml"/>
  <Override PartName="/ppt/slides/slide40.xml" ContentType="application/vnd.openxmlformats-officedocument.presentationml.slide+xml"/>
  <Override PartName="/ppt/notesSlides/notesSlide42.xml" ContentType="application/vnd.openxmlformats-officedocument.presentationml.notesSlide+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Default Extension="vml" ContentType="application/vnd.openxmlformats-officedocument.vmlDrawing"/>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78.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ppt/notesSlides/notesSlide125.xml" ContentType="application/vnd.openxmlformats-officedocument.presentationml.notesSlide+xml"/>
  <Override PartName="/ppt/notesSlides/notesSlide136.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notesSlides/notesSlide114.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theme/theme3.xml" ContentType="application/vnd.openxmlformats-officedocument.them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notesSlides/notesSlide36.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61.xml" ContentType="application/vnd.openxmlformats-officedocument.presentationml.notesSlide+xml"/>
  <Override PartName="/ppt/notesSlides/notesSlide5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Lst>
  <p:notesMasterIdLst>
    <p:notesMasterId r:id="rId147"/>
  </p:notesMasterIdLst>
  <p:handoutMasterIdLst>
    <p:handoutMasterId r:id="rId148"/>
  </p:handoutMasterIdLst>
  <p:sldIdLst>
    <p:sldId id="451" r:id="rId2"/>
    <p:sldId id="904" r:id="rId3"/>
    <p:sldId id="907" r:id="rId4"/>
    <p:sldId id="908" r:id="rId5"/>
    <p:sldId id="905" r:id="rId6"/>
    <p:sldId id="911" r:id="rId7"/>
    <p:sldId id="912" r:id="rId8"/>
    <p:sldId id="906" r:id="rId9"/>
    <p:sldId id="909" r:id="rId10"/>
    <p:sldId id="910" r:id="rId11"/>
    <p:sldId id="821" r:id="rId12"/>
    <p:sldId id="822" r:id="rId13"/>
    <p:sldId id="823" r:id="rId14"/>
    <p:sldId id="824" r:id="rId15"/>
    <p:sldId id="825" r:id="rId16"/>
    <p:sldId id="826" r:id="rId17"/>
    <p:sldId id="827" r:id="rId18"/>
    <p:sldId id="828" r:id="rId19"/>
    <p:sldId id="829" r:id="rId20"/>
    <p:sldId id="830" r:id="rId21"/>
    <p:sldId id="831" r:id="rId22"/>
    <p:sldId id="832" r:id="rId23"/>
    <p:sldId id="833" r:id="rId24"/>
    <p:sldId id="834" r:id="rId25"/>
    <p:sldId id="835" r:id="rId26"/>
    <p:sldId id="839" r:id="rId27"/>
    <p:sldId id="840" r:id="rId28"/>
    <p:sldId id="841" r:id="rId29"/>
    <p:sldId id="842" r:id="rId30"/>
    <p:sldId id="843" r:id="rId31"/>
    <p:sldId id="844" r:id="rId32"/>
    <p:sldId id="845" r:id="rId33"/>
    <p:sldId id="846" r:id="rId34"/>
    <p:sldId id="847" r:id="rId35"/>
    <p:sldId id="848" r:id="rId36"/>
    <p:sldId id="849" r:id="rId37"/>
    <p:sldId id="850" r:id="rId38"/>
    <p:sldId id="875" r:id="rId39"/>
    <p:sldId id="876" r:id="rId40"/>
    <p:sldId id="877" r:id="rId41"/>
    <p:sldId id="892" r:id="rId42"/>
    <p:sldId id="893" r:id="rId43"/>
    <p:sldId id="894" r:id="rId44"/>
    <p:sldId id="895" r:id="rId45"/>
    <p:sldId id="896" r:id="rId46"/>
    <p:sldId id="897" r:id="rId47"/>
    <p:sldId id="898" r:id="rId48"/>
    <p:sldId id="899" r:id="rId49"/>
    <p:sldId id="900" r:id="rId50"/>
    <p:sldId id="901" r:id="rId51"/>
    <p:sldId id="902" r:id="rId52"/>
    <p:sldId id="903" r:id="rId53"/>
    <p:sldId id="718" r:id="rId54"/>
    <p:sldId id="719" r:id="rId55"/>
    <p:sldId id="720" r:id="rId56"/>
    <p:sldId id="721" r:id="rId57"/>
    <p:sldId id="722" r:id="rId58"/>
    <p:sldId id="723" r:id="rId59"/>
    <p:sldId id="727" r:id="rId60"/>
    <p:sldId id="728" r:id="rId61"/>
    <p:sldId id="729" r:id="rId62"/>
    <p:sldId id="730" r:id="rId63"/>
    <p:sldId id="731" r:id="rId64"/>
    <p:sldId id="732" r:id="rId65"/>
    <p:sldId id="733" r:id="rId66"/>
    <p:sldId id="734" r:id="rId67"/>
    <p:sldId id="735" r:id="rId68"/>
    <p:sldId id="748" r:id="rId69"/>
    <p:sldId id="749" r:id="rId70"/>
    <p:sldId id="750" r:id="rId71"/>
    <p:sldId id="757" r:id="rId72"/>
    <p:sldId id="758" r:id="rId73"/>
    <p:sldId id="759" r:id="rId74"/>
    <p:sldId id="760" r:id="rId75"/>
    <p:sldId id="761" r:id="rId76"/>
    <p:sldId id="762" r:id="rId77"/>
    <p:sldId id="763" r:id="rId78"/>
    <p:sldId id="764" r:id="rId79"/>
    <p:sldId id="765" r:id="rId80"/>
    <p:sldId id="766" r:id="rId81"/>
    <p:sldId id="767" r:id="rId82"/>
    <p:sldId id="768" r:id="rId83"/>
    <p:sldId id="769" r:id="rId84"/>
    <p:sldId id="770" r:id="rId85"/>
    <p:sldId id="771" r:id="rId86"/>
    <p:sldId id="772" r:id="rId87"/>
    <p:sldId id="773" r:id="rId88"/>
    <p:sldId id="774" r:id="rId89"/>
    <p:sldId id="782" r:id="rId90"/>
    <p:sldId id="783" r:id="rId91"/>
    <p:sldId id="784" r:id="rId92"/>
    <p:sldId id="788" r:id="rId93"/>
    <p:sldId id="789" r:id="rId94"/>
    <p:sldId id="790" r:id="rId95"/>
    <p:sldId id="791" r:id="rId96"/>
    <p:sldId id="792" r:id="rId97"/>
    <p:sldId id="793" r:id="rId98"/>
    <p:sldId id="806" r:id="rId99"/>
    <p:sldId id="807" r:id="rId100"/>
    <p:sldId id="808" r:id="rId101"/>
    <p:sldId id="809" r:id="rId102"/>
    <p:sldId id="810" r:id="rId103"/>
    <p:sldId id="811" r:id="rId104"/>
    <p:sldId id="812" r:id="rId105"/>
    <p:sldId id="813" r:id="rId106"/>
    <p:sldId id="814" r:id="rId107"/>
    <p:sldId id="702" r:id="rId108"/>
    <p:sldId id="703" r:id="rId109"/>
    <p:sldId id="704" r:id="rId110"/>
    <p:sldId id="705" r:id="rId111"/>
    <p:sldId id="706" r:id="rId112"/>
    <p:sldId id="707" r:id="rId113"/>
    <p:sldId id="699" r:id="rId114"/>
    <p:sldId id="700" r:id="rId115"/>
    <p:sldId id="701" r:id="rId116"/>
    <p:sldId id="696" r:id="rId117"/>
    <p:sldId id="697" r:id="rId118"/>
    <p:sldId id="698" r:id="rId119"/>
    <p:sldId id="684" r:id="rId120"/>
    <p:sldId id="685" r:id="rId121"/>
    <p:sldId id="686" r:id="rId122"/>
    <p:sldId id="687" r:id="rId123"/>
    <p:sldId id="688" r:id="rId124"/>
    <p:sldId id="689" r:id="rId125"/>
    <p:sldId id="690" r:id="rId126"/>
    <p:sldId id="691" r:id="rId127"/>
    <p:sldId id="692" r:id="rId128"/>
    <p:sldId id="666" r:id="rId129"/>
    <p:sldId id="667" r:id="rId130"/>
    <p:sldId id="668" r:id="rId131"/>
    <p:sldId id="669" r:id="rId132"/>
    <p:sldId id="670" r:id="rId133"/>
    <p:sldId id="671" r:id="rId134"/>
    <p:sldId id="672" r:id="rId135"/>
    <p:sldId id="673" r:id="rId136"/>
    <p:sldId id="674" r:id="rId137"/>
    <p:sldId id="675" r:id="rId138"/>
    <p:sldId id="676" r:id="rId139"/>
    <p:sldId id="677" r:id="rId140"/>
    <p:sldId id="678" r:id="rId141"/>
    <p:sldId id="679" r:id="rId142"/>
    <p:sldId id="680" r:id="rId143"/>
    <p:sldId id="681" r:id="rId144"/>
    <p:sldId id="682" r:id="rId145"/>
    <p:sldId id="683" r:id="rId146"/>
  </p:sldIdLst>
  <p:sldSz cx="9144000" cy="6858000" type="screen4x3"/>
  <p:notesSz cx="7077075" cy="9385300"/>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044" y="-90"/>
      </p:cViewPr>
      <p:guideLst>
        <p:guide orient="horz" pos="2160"/>
        <p:guide pos="2880"/>
      </p:guideLst>
    </p:cSldViewPr>
  </p:slideViewPr>
  <p:notesTextViewPr>
    <p:cViewPr>
      <p:scale>
        <a:sx n="100" d="100"/>
        <a:sy n="100" d="100"/>
      </p:scale>
      <p:origin x="0" y="0"/>
    </p:cViewPr>
  </p:notesTextViewPr>
  <p:notesViewPr>
    <p:cSldViewPr>
      <p:cViewPr varScale="1">
        <p:scale>
          <a:sx n="38" d="100"/>
          <a:sy n="38" d="100"/>
        </p:scale>
        <p:origin x="-1458" y="-78"/>
      </p:cViewPr>
      <p:guideLst>
        <p:guide orient="horz" pos="2956"/>
        <p:guide pos="2230"/>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presProps" Target="pres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viewProps" Target="viewProps.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openxmlformats.org/officeDocument/2006/relationships/slide" Target="slides/slide139.xml"/><Relationship Id="rId145" Type="http://schemas.openxmlformats.org/officeDocument/2006/relationships/slide" Target="slides/slide14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handoutMaster" Target="handoutMasters/handoutMaster1.xml"/><Relationship Id="rId15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1" y="0"/>
            <a:ext cx="3067549" cy="468596"/>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sz="quarter" idx="1"/>
          </p:nvPr>
        </p:nvSpPr>
        <p:spPr>
          <a:xfrm>
            <a:off x="4007894" y="0"/>
            <a:ext cx="3067548" cy="468596"/>
          </a:xfrm>
          <a:prstGeom prst="rect">
            <a:avLst/>
          </a:prstGeom>
        </p:spPr>
        <p:txBody>
          <a:bodyPr vert="horz" lIns="91440" tIns="45720" rIns="91440" bIns="45720" rtlCol="0"/>
          <a:lstStyle>
            <a:lvl1pPr algn="r">
              <a:defRPr sz="1200"/>
            </a:lvl1pPr>
          </a:lstStyle>
          <a:p>
            <a:fld id="{A02A057A-BAAD-4AF9-875B-0D15EEE08F9E}" type="datetimeFigureOut">
              <a:rPr lang="pt-PT" smtClean="0"/>
              <a:pPr/>
              <a:t>28-07-2015</a:t>
            </a:fld>
            <a:endParaRPr lang="pt-PT"/>
          </a:p>
        </p:txBody>
      </p:sp>
      <p:sp>
        <p:nvSpPr>
          <p:cNvPr id="4" name="Marcador de Posição do Rodapé 3"/>
          <p:cNvSpPr>
            <a:spLocks noGrp="1"/>
          </p:cNvSpPr>
          <p:nvPr>
            <p:ph type="ftr" sz="quarter" idx="2"/>
          </p:nvPr>
        </p:nvSpPr>
        <p:spPr>
          <a:xfrm>
            <a:off x="1" y="8913729"/>
            <a:ext cx="3067549" cy="470083"/>
          </a:xfrm>
          <a:prstGeom prst="rect">
            <a:avLst/>
          </a:prstGeom>
        </p:spPr>
        <p:txBody>
          <a:bodyPr vert="horz" lIns="91440" tIns="45720" rIns="91440" bIns="45720" rtlCol="0" anchor="b"/>
          <a:lstStyle>
            <a:lvl1pPr algn="l">
              <a:defRPr sz="1200"/>
            </a:lvl1pPr>
          </a:lstStyle>
          <a:p>
            <a:endParaRPr lang="pt-PT"/>
          </a:p>
        </p:txBody>
      </p:sp>
      <p:sp>
        <p:nvSpPr>
          <p:cNvPr id="5" name="Marcador de Posição do Número do Diapositivo 4"/>
          <p:cNvSpPr>
            <a:spLocks noGrp="1"/>
          </p:cNvSpPr>
          <p:nvPr>
            <p:ph type="sldNum" sz="quarter" idx="3"/>
          </p:nvPr>
        </p:nvSpPr>
        <p:spPr>
          <a:xfrm>
            <a:off x="4007894" y="8913729"/>
            <a:ext cx="3067548" cy="470083"/>
          </a:xfrm>
          <a:prstGeom prst="rect">
            <a:avLst/>
          </a:prstGeom>
        </p:spPr>
        <p:txBody>
          <a:bodyPr vert="horz" lIns="91440" tIns="45720" rIns="91440" bIns="45720" rtlCol="0" anchor="b"/>
          <a:lstStyle>
            <a:lvl1pPr algn="r">
              <a:defRPr sz="1200"/>
            </a:lvl1pPr>
          </a:lstStyle>
          <a:p>
            <a:fld id="{9C623176-234D-4B07-9C4E-6D02DA4E99F5}" type="slidenum">
              <a:rPr lang="pt-PT" smtClean="0"/>
              <a:pPr/>
              <a:t>‹nº›</a:t>
            </a:fld>
            <a:endParaRPr lang="pt-PT"/>
          </a:p>
        </p:txBody>
      </p:sp>
    </p:spTree>
    <p:extLst>
      <p:ext uri="{BB962C8B-B14F-4D97-AF65-F5344CB8AC3E}">
        <p14:creationId xmlns="" xmlns:p14="http://schemas.microsoft.com/office/powerpoint/2010/main" val="10099891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1"/>
            <a:ext cx="3066733" cy="469265"/>
          </a:xfrm>
          <a:prstGeom prst="rect">
            <a:avLst/>
          </a:prstGeom>
        </p:spPr>
        <p:txBody>
          <a:bodyPr vert="horz" lIns="96551" tIns="48276" rIns="96551" bIns="48276" rtlCol="0"/>
          <a:lstStyle>
            <a:lvl1pPr algn="l">
              <a:defRPr sz="1300"/>
            </a:lvl1pPr>
          </a:lstStyle>
          <a:p>
            <a:endParaRPr lang="pt-PT"/>
          </a:p>
        </p:txBody>
      </p:sp>
      <p:sp>
        <p:nvSpPr>
          <p:cNvPr id="3" name="Marcador de Posição da Data 2"/>
          <p:cNvSpPr>
            <a:spLocks noGrp="1"/>
          </p:cNvSpPr>
          <p:nvPr>
            <p:ph type="dt" idx="1"/>
          </p:nvPr>
        </p:nvSpPr>
        <p:spPr>
          <a:xfrm>
            <a:off x="4008706" y="1"/>
            <a:ext cx="3066733" cy="469265"/>
          </a:xfrm>
          <a:prstGeom prst="rect">
            <a:avLst/>
          </a:prstGeom>
        </p:spPr>
        <p:txBody>
          <a:bodyPr vert="horz" lIns="96551" tIns="48276" rIns="96551" bIns="48276" rtlCol="0"/>
          <a:lstStyle>
            <a:lvl1pPr algn="r">
              <a:defRPr sz="1300"/>
            </a:lvl1pPr>
          </a:lstStyle>
          <a:p>
            <a:fld id="{0477979B-F734-4457-B1A3-B90154DE00C6}" type="datetimeFigureOut">
              <a:rPr lang="pt-PT" smtClean="0"/>
              <a:pPr/>
              <a:t>28-07-2015</a:t>
            </a:fld>
            <a:endParaRPr lang="pt-PT"/>
          </a:p>
        </p:txBody>
      </p:sp>
      <p:sp>
        <p:nvSpPr>
          <p:cNvPr id="4" name="Marcador de Posição da Imagem do Diapositivo 3"/>
          <p:cNvSpPr>
            <a:spLocks noGrp="1" noRot="1" noChangeAspect="1"/>
          </p:cNvSpPr>
          <p:nvPr>
            <p:ph type="sldImg" idx="2"/>
          </p:nvPr>
        </p:nvSpPr>
        <p:spPr>
          <a:xfrm>
            <a:off x="1192213" y="703263"/>
            <a:ext cx="4694237" cy="3519487"/>
          </a:xfrm>
          <a:prstGeom prst="rect">
            <a:avLst/>
          </a:prstGeom>
          <a:noFill/>
          <a:ln w="12700">
            <a:solidFill>
              <a:prstClr val="black"/>
            </a:solidFill>
          </a:ln>
        </p:spPr>
        <p:txBody>
          <a:bodyPr vert="horz" lIns="96551" tIns="48276" rIns="96551" bIns="48276" rtlCol="0" anchor="ctr"/>
          <a:lstStyle/>
          <a:p>
            <a:endParaRPr lang="pt-PT"/>
          </a:p>
        </p:txBody>
      </p:sp>
      <p:sp>
        <p:nvSpPr>
          <p:cNvPr id="5" name="Marcador de Posição de Notas 4"/>
          <p:cNvSpPr>
            <a:spLocks noGrp="1"/>
          </p:cNvSpPr>
          <p:nvPr>
            <p:ph type="body" sz="quarter" idx="3"/>
          </p:nvPr>
        </p:nvSpPr>
        <p:spPr>
          <a:xfrm>
            <a:off x="707708" y="4458018"/>
            <a:ext cx="5661660" cy="4223385"/>
          </a:xfrm>
          <a:prstGeom prst="rect">
            <a:avLst/>
          </a:prstGeom>
        </p:spPr>
        <p:txBody>
          <a:bodyPr vert="horz" lIns="96551" tIns="48276" rIns="96551" bIns="48276" rtlCol="0">
            <a:normAutofit/>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6" name="Marcador de Posição do Rodapé 5"/>
          <p:cNvSpPr>
            <a:spLocks noGrp="1"/>
          </p:cNvSpPr>
          <p:nvPr>
            <p:ph type="ftr" sz="quarter" idx="4"/>
          </p:nvPr>
        </p:nvSpPr>
        <p:spPr>
          <a:xfrm>
            <a:off x="0" y="8914407"/>
            <a:ext cx="3066733" cy="469265"/>
          </a:xfrm>
          <a:prstGeom prst="rect">
            <a:avLst/>
          </a:prstGeom>
        </p:spPr>
        <p:txBody>
          <a:bodyPr vert="horz" lIns="96551" tIns="48276" rIns="96551" bIns="48276" rtlCol="0" anchor="b"/>
          <a:lstStyle>
            <a:lvl1pPr algn="l">
              <a:defRPr sz="1300"/>
            </a:lvl1pPr>
          </a:lstStyle>
          <a:p>
            <a:endParaRPr lang="pt-PT"/>
          </a:p>
        </p:txBody>
      </p:sp>
      <p:sp>
        <p:nvSpPr>
          <p:cNvPr id="7" name="Marcador de Posição do Número do Diapositivo 6"/>
          <p:cNvSpPr>
            <a:spLocks noGrp="1"/>
          </p:cNvSpPr>
          <p:nvPr>
            <p:ph type="sldNum" sz="quarter" idx="5"/>
          </p:nvPr>
        </p:nvSpPr>
        <p:spPr>
          <a:xfrm>
            <a:off x="4008706" y="8914407"/>
            <a:ext cx="3066733" cy="469265"/>
          </a:xfrm>
          <a:prstGeom prst="rect">
            <a:avLst/>
          </a:prstGeom>
        </p:spPr>
        <p:txBody>
          <a:bodyPr vert="horz" lIns="96551" tIns="48276" rIns="96551" bIns="48276" rtlCol="0" anchor="b"/>
          <a:lstStyle>
            <a:lvl1pPr algn="r">
              <a:defRPr sz="1300"/>
            </a:lvl1pPr>
          </a:lstStyle>
          <a:p>
            <a:fld id="{32408D03-8061-4778-B38E-5545DF4517B5}" type="slidenum">
              <a:rPr lang="pt-PT" smtClean="0"/>
              <a:pPr/>
              <a:t>‹nº›</a:t>
            </a:fld>
            <a:endParaRPr lang="pt-PT"/>
          </a:p>
        </p:txBody>
      </p:sp>
    </p:spTree>
    <p:extLst>
      <p:ext uri="{BB962C8B-B14F-4D97-AF65-F5344CB8AC3E}">
        <p14:creationId xmlns="" xmlns:p14="http://schemas.microsoft.com/office/powerpoint/2010/main" val="22583279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Marcador de Posição da Imagem do Diapositivo 1"/>
          <p:cNvSpPr>
            <a:spLocks noGrp="1" noRot="1" noChangeAspect="1" noTextEdit="1"/>
          </p:cNvSpPr>
          <p:nvPr>
            <p:ph type="sldImg"/>
          </p:nvPr>
        </p:nvSpPr>
        <p:spPr>
          <a:ln/>
        </p:spPr>
      </p:sp>
      <p:sp>
        <p:nvSpPr>
          <p:cNvPr id="71683" name="Marcador de Posição de Notas 2"/>
          <p:cNvSpPr>
            <a:spLocks noGrp="1"/>
          </p:cNvSpPr>
          <p:nvPr>
            <p:ph type="body" idx="1"/>
          </p:nvPr>
        </p:nvSpPr>
        <p:spPr>
          <a:noFill/>
          <a:ln/>
        </p:spPr>
        <p:txBody>
          <a:bodyPr/>
          <a:lstStyle/>
          <a:p>
            <a:endParaRPr lang="pt-PT" dirty="0" smtClean="0"/>
          </a:p>
        </p:txBody>
      </p:sp>
      <p:sp>
        <p:nvSpPr>
          <p:cNvPr id="71684" name="Marcador de Posição do Número do Diapositivo 3"/>
          <p:cNvSpPr>
            <a:spLocks noGrp="1"/>
          </p:cNvSpPr>
          <p:nvPr>
            <p:ph type="sldNum" sz="quarter" idx="5"/>
          </p:nvPr>
        </p:nvSpPr>
        <p:spPr>
          <a:noFill/>
        </p:spPr>
        <p:txBody>
          <a:bodyPr/>
          <a:lstStyle/>
          <a:p>
            <a:fld id="{33FA0F61-2952-4916-A58B-2873AEDE9B21}" type="slidenum">
              <a:rPr lang="pt-PT" smtClean="0"/>
              <a:pPr/>
              <a:t>1</a:t>
            </a:fld>
            <a:endParaRPr lang="pt-PT"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a:t>
            </a:fld>
            <a:endParaRPr lang="pt-PT" sz="13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7</a:t>
            </a:fld>
            <a:endParaRPr lang="pt-PT" sz="13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9</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10</a:t>
            </a:fld>
            <a:endParaRPr lang="pt-PT" sz="13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13</a:t>
            </a:fld>
            <a:endParaRPr lang="pt-PT" sz="13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16</a:t>
            </a:fld>
            <a:endParaRPr lang="pt-PT" sz="13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17</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19</a:t>
            </a:fld>
            <a:endParaRPr lang="pt-PT" sz="13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20</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22</a:t>
            </a:fld>
            <a:endParaRPr lang="pt-PT" sz="13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25</a:t>
            </a:fld>
            <a:endParaRPr lang="pt-PT" sz="13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27</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28</a:t>
            </a:fld>
            <a:endParaRPr lang="pt-PT" sz="130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29</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30</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31</a:t>
            </a:fld>
            <a:endParaRPr lang="pt-PT" sz="130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34</a:t>
            </a:fld>
            <a:endParaRPr lang="pt-PT" sz="130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37</a:t>
            </a:fld>
            <a:endParaRPr lang="pt-PT" sz="130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39</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40</a:t>
            </a:fld>
            <a:endParaRPr lang="pt-PT" sz="130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dirty="0"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43</a:t>
            </a:fld>
            <a:endParaRPr lang="pt-PT" sz="130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dirty="0"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46</a:t>
            </a:fld>
            <a:endParaRPr lang="pt-PT" sz="130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47</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48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dirty="0"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49</a:t>
            </a:fld>
            <a:endParaRPr lang="pt-PT" sz="130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50</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dirty="0"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52</a:t>
            </a:fld>
            <a:endParaRPr lang="pt-PT" sz="130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54</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55</a:t>
            </a:fld>
            <a:endParaRPr lang="pt-PT" sz="130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57</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58</a:t>
            </a:fld>
            <a:endParaRPr lang="pt-PT" sz="130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59</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60</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61</a:t>
            </a:fld>
            <a:endParaRPr lang="pt-PT" sz="130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62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63</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64</a:t>
            </a:fld>
            <a:endParaRPr lang="pt-PT" sz="130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65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66</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67</a:t>
            </a:fld>
            <a:endParaRPr lang="pt-PT" sz="130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68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69</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70</a:t>
            </a:fld>
            <a:endParaRPr lang="pt-PT" sz="130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71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72</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73</a:t>
            </a:fld>
            <a:endParaRPr lang="pt-PT" sz="130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74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75</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76</a:t>
            </a:fld>
            <a:endParaRPr lang="pt-PT" sz="130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77</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78</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79</a:t>
            </a:fld>
            <a:endParaRPr lang="pt-PT" sz="130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80</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81</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82</a:t>
            </a:fld>
            <a:endParaRPr lang="pt-PT" sz="130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83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84</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85</a:t>
            </a:fld>
            <a:endParaRPr lang="pt-PT" sz="130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86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87</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88</a:t>
            </a:fld>
            <a:endParaRPr lang="pt-PT" sz="130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89</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90</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91</a:t>
            </a:fld>
            <a:endParaRPr lang="pt-PT" sz="130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92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93</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94</a:t>
            </a:fld>
            <a:endParaRPr lang="pt-PT" sz="130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95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96</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97</a:t>
            </a:fld>
            <a:endParaRPr lang="pt-PT" sz="130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98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99</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100</a:t>
            </a:fld>
            <a:endParaRPr lang="pt-PT" sz="130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101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102</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103</a:t>
            </a:fld>
            <a:endParaRPr lang="pt-PT" sz="130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104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105</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106</a:t>
            </a:fld>
            <a:endParaRPr lang="pt-PT" sz="1300"/>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107</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108</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109</a:t>
            </a:fld>
            <a:endParaRPr lang="pt-PT" sz="1300"/>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110</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111</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112</a:t>
            </a:fld>
            <a:endParaRPr lang="pt-PT" sz="1300"/>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113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114</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115</a:t>
            </a:fld>
            <a:endParaRPr lang="pt-PT" sz="1300"/>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116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117</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118</a:t>
            </a:fld>
            <a:endParaRPr lang="pt-PT" sz="1300"/>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119</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120</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121</a:t>
            </a:fld>
            <a:endParaRPr lang="pt-PT" sz="1300"/>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122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123</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124</a:t>
            </a:fld>
            <a:endParaRPr lang="pt-PT" sz="1300"/>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125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126</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127</a:t>
            </a:fld>
            <a:endParaRPr lang="pt-PT" sz="1300"/>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128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129</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130</a:t>
            </a:fld>
            <a:endParaRPr lang="pt-PT" sz="1300"/>
          </a:p>
        </p:txBody>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131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132</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133</a:t>
            </a:fld>
            <a:endParaRPr lang="pt-PT" sz="1300"/>
          </a:p>
        </p:txBody>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134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135</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136</a:t>
            </a:fld>
            <a:endParaRPr lang="pt-PT" sz="1300"/>
          </a:p>
        </p:txBody>
      </p:sp>
    </p:spTree>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137</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138</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139</a:t>
            </a:fld>
            <a:endParaRPr lang="pt-PT" sz="1300"/>
          </a:p>
        </p:txBody>
      </p:sp>
    </p:spTree>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140</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141</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142</a:t>
            </a:fld>
            <a:endParaRPr lang="pt-PT" sz="1300"/>
          </a:p>
        </p:txBody>
      </p:sp>
    </p:spTree>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143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144</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145</a:t>
            </a:fld>
            <a:endParaRPr lang="pt-PT" sz="13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3074" name="Freeform 2"/>
          <p:cNvSpPr>
            <a:spLocks/>
          </p:cNvSpPr>
          <p:nvPr/>
        </p:nvSpPr>
        <p:spPr bwMode="gray">
          <a:xfrm>
            <a:off x="690563" y="3340100"/>
            <a:ext cx="7653337" cy="485775"/>
          </a:xfrm>
          <a:custGeom>
            <a:avLst/>
            <a:gdLst/>
            <a:ahLst/>
            <a:cxnLst>
              <a:cxn ang="0">
                <a:pos x="163" y="200"/>
              </a:cxn>
              <a:cxn ang="0">
                <a:pos x="4128" y="200"/>
              </a:cxn>
              <a:cxn ang="0">
                <a:pos x="4128" y="429"/>
              </a:cxn>
              <a:cxn ang="0">
                <a:pos x="0" y="441"/>
              </a:cxn>
              <a:cxn ang="0">
                <a:pos x="163" y="200"/>
              </a:cxn>
            </a:cxnLst>
            <a:rect l="0" t="0" r="r" b="b"/>
            <a:pathLst>
              <a:path w="4128" h="479">
                <a:moveTo>
                  <a:pt x="163" y="200"/>
                </a:moveTo>
                <a:cubicBezTo>
                  <a:pt x="163" y="200"/>
                  <a:pt x="2054" y="0"/>
                  <a:pt x="4128" y="200"/>
                </a:cubicBezTo>
                <a:cubicBezTo>
                  <a:pt x="4128" y="200"/>
                  <a:pt x="4128" y="314"/>
                  <a:pt x="4128" y="429"/>
                </a:cubicBezTo>
                <a:cubicBezTo>
                  <a:pt x="2371" y="200"/>
                  <a:pt x="688" y="479"/>
                  <a:pt x="0" y="441"/>
                </a:cubicBezTo>
                <a:lnTo>
                  <a:pt x="163" y="200"/>
                </a:lnTo>
                <a:close/>
              </a:path>
            </a:pathLst>
          </a:custGeom>
          <a:solidFill>
            <a:schemeClr val="hlink">
              <a:alpha val="50000"/>
            </a:schemeClr>
          </a:solidFill>
          <a:ln w="9525">
            <a:noFill/>
            <a:round/>
            <a:headEnd/>
            <a:tailEnd/>
          </a:ln>
        </p:spPr>
        <p:txBody>
          <a:bodyPr wrap="none" anchor="ctr"/>
          <a:lstStyle/>
          <a:p>
            <a:endParaRPr lang="pt-PT"/>
          </a:p>
        </p:txBody>
      </p:sp>
      <p:sp>
        <p:nvSpPr>
          <p:cNvPr id="3075" name="Rectangle 3"/>
          <p:cNvSpPr>
            <a:spLocks noGrp="1" noChangeArrowheads="1"/>
          </p:cNvSpPr>
          <p:nvPr>
            <p:ph type="ctrTitle"/>
          </p:nvPr>
        </p:nvSpPr>
        <p:spPr>
          <a:xfrm>
            <a:off x="685800" y="2286000"/>
            <a:ext cx="7772400" cy="1143000"/>
          </a:xfrm>
        </p:spPr>
        <p:txBody>
          <a:bodyPr/>
          <a:lstStyle>
            <a:lvl1pPr>
              <a:defRPr/>
            </a:lvl1pPr>
          </a:lstStyle>
          <a:p>
            <a:r>
              <a:rPr lang="pt-PT" smtClean="0"/>
              <a:t>Clique para editar o estilo</a:t>
            </a:r>
            <a:endParaRPr lang="pt-PT"/>
          </a:p>
        </p:txBody>
      </p:sp>
      <p:sp>
        <p:nvSpPr>
          <p:cNvPr id="3076" name="Rectangle 4"/>
          <p:cNvSpPr>
            <a:spLocks noGrp="1" noChangeArrowheads="1"/>
          </p:cNvSpPr>
          <p:nvPr>
            <p:ph type="subTitle" idx="1"/>
          </p:nvPr>
        </p:nvSpPr>
        <p:spPr>
          <a:xfrm>
            <a:off x="1371600" y="3886200"/>
            <a:ext cx="6400800" cy="1752600"/>
          </a:xfrm>
        </p:spPr>
        <p:txBody>
          <a:bodyPr/>
          <a:lstStyle>
            <a:lvl1pPr marL="0" indent="0" algn="ctr">
              <a:buFont typeface="Monotype Sorts" pitchFamily="2" charset="2"/>
              <a:buNone/>
              <a:defRPr/>
            </a:lvl1pPr>
          </a:lstStyle>
          <a:p>
            <a:r>
              <a:rPr lang="pt-PT" smtClean="0"/>
              <a:t>Faça clique para editar o estilo</a:t>
            </a:r>
            <a:endParaRPr lang="pt-PT"/>
          </a:p>
        </p:txBody>
      </p:sp>
      <p:sp>
        <p:nvSpPr>
          <p:cNvPr id="3077" name="Rectangle 5"/>
          <p:cNvSpPr>
            <a:spLocks noGrp="1" noChangeArrowheads="1"/>
          </p:cNvSpPr>
          <p:nvPr>
            <p:ph type="dt" sz="half" idx="2"/>
          </p:nvPr>
        </p:nvSpPr>
        <p:spPr/>
        <p:txBody>
          <a:bodyPr/>
          <a:lstStyle>
            <a:lvl1pPr>
              <a:defRPr>
                <a:solidFill>
                  <a:srgbClr val="578963"/>
                </a:solidFill>
              </a:defRPr>
            </a:lvl1pPr>
          </a:lstStyle>
          <a:p>
            <a:endParaRPr lang="pt-PT"/>
          </a:p>
        </p:txBody>
      </p:sp>
      <p:sp>
        <p:nvSpPr>
          <p:cNvPr id="3078" name="Rectangle 6"/>
          <p:cNvSpPr>
            <a:spLocks noGrp="1" noChangeArrowheads="1"/>
          </p:cNvSpPr>
          <p:nvPr>
            <p:ph type="ftr" sz="quarter" idx="3"/>
          </p:nvPr>
        </p:nvSpPr>
        <p:spPr/>
        <p:txBody>
          <a:bodyPr/>
          <a:lstStyle>
            <a:lvl1pPr>
              <a:defRPr>
                <a:solidFill>
                  <a:srgbClr val="578963"/>
                </a:solidFill>
              </a:defRPr>
            </a:lvl1pPr>
          </a:lstStyle>
          <a:p>
            <a:endParaRPr lang="pt-PT"/>
          </a:p>
        </p:txBody>
      </p:sp>
      <p:sp>
        <p:nvSpPr>
          <p:cNvPr id="3079" name="Rectangle 7"/>
          <p:cNvSpPr>
            <a:spLocks noGrp="1" noChangeArrowheads="1"/>
          </p:cNvSpPr>
          <p:nvPr>
            <p:ph type="sldNum" sz="quarter" idx="4"/>
          </p:nvPr>
        </p:nvSpPr>
        <p:spPr/>
        <p:txBody>
          <a:bodyPr/>
          <a:lstStyle>
            <a:lvl1pPr>
              <a:defRPr>
                <a:solidFill>
                  <a:srgbClr val="578963"/>
                </a:solidFill>
              </a:defRPr>
            </a:lvl1pPr>
          </a:lstStyle>
          <a:p>
            <a:fld id="{0AC0C3D6-FC4E-4171-9DB0-04FA6B60A243}" type="slidenum">
              <a:rPr lang="pt-PT"/>
              <a:pPr/>
              <a:t>‹nº›</a:t>
            </a:fld>
            <a:endParaRPr lang="pt-P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idx="1"/>
          </p:nvPr>
        </p:nvSpPr>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5DE18499-FEB3-4BB7-8B62-935D64F36011}" type="slidenum">
              <a:rPr lang="pt-PT"/>
              <a:pPr/>
              <a:t>‹nº›</a:t>
            </a:fld>
            <a:endParaRPr lang="pt-P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PT" smtClean="0"/>
              <a:t>Clique para editar o estilo</a:t>
            </a:r>
            <a:endParaRPr lang="pt-PT"/>
          </a:p>
        </p:txBody>
      </p:sp>
      <p:sp>
        <p:nvSpPr>
          <p:cNvPr id="3" name="Marcador de Posição do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PT" smtClean="0"/>
              <a:t>Clique para editar os estilos</a:t>
            </a:r>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A878EEEC-C2CC-463F-96CB-C1192264203F}" type="slidenum">
              <a:rPr lang="pt-PT"/>
              <a:pPr/>
              <a:t>‹nº›</a:t>
            </a:fld>
            <a:endParaRPr lang="pt-P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e Conteúd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a Data 4"/>
          <p:cNvSpPr>
            <a:spLocks noGrp="1"/>
          </p:cNvSpPr>
          <p:nvPr>
            <p:ph type="dt" sz="half" idx="10"/>
          </p:nvPr>
        </p:nvSpPr>
        <p:spPr/>
        <p:txBody>
          <a:bodyPr/>
          <a:lstStyle>
            <a:lvl1pPr>
              <a:defRPr/>
            </a:lvl1pPr>
          </a:lstStyle>
          <a:p>
            <a:endParaRPr lang="pt-PT"/>
          </a:p>
        </p:txBody>
      </p:sp>
      <p:sp>
        <p:nvSpPr>
          <p:cNvPr id="6" name="Marcador de Posição do Rodapé 5"/>
          <p:cNvSpPr>
            <a:spLocks noGrp="1"/>
          </p:cNvSpPr>
          <p:nvPr>
            <p:ph type="ftr" sz="quarter" idx="11"/>
          </p:nvPr>
        </p:nvSpPr>
        <p:spPr/>
        <p:txBody>
          <a:bodyPr/>
          <a:lstStyle>
            <a:lvl1pPr>
              <a:defRPr/>
            </a:lvl1pPr>
          </a:lstStyle>
          <a:p>
            <a:endParaRPr lang="pt-PT"/>
          </a:p>
        </p:txBody>
      </p:sp>
      <p:sp>
        <p:nvSpPr>
          <p:cNvPr id="7" name="Marcador de Posição do Número do Diapositivo 6"/>
          <p:cNvSpPr>
            <a:spLocks noGrp="1"/>
          </p:cNvSpPr>
          <p:nvPr>
            <p:ph type="sldNum" sz="quarter" idx="12"/>
          </p:nvPr>
        </p:nvSpPr>
        <p:spPr/>
        <p:txBody>
          <a:bodyPr/>
          <a:lstStyle>
            <a:lvl1pPr>
              <a:defRPr/>
            </a:lvl1pPr>
          </a:lstStyle>
          <a:p>
            <a:fld id="{DA031C86-CCAA-4E7C-8D30-4579967F7AD7}" type="slidenum">
              <a:rPr lang="pt-PT"/>
              <a:pPr/>
              <a:t>‹nº›</a:t>
            </a:fld>
            <a:endParaRPr lang="pt-P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lvl1pPr>
              <a:defRPr/>
            </a:lvl1pPr>
          </a:lstStyle>
          <a:p>
            <a:r>
              <a:rPr lang="pt-PT" smtClean="0"/>
              <a:t>Clique para editar o estilo</a:t>
            </a:r>
            <a:endParaRPr lang="pt-PT"/>
          </a:p>
        </p:txBody>
      </p:sp>
      <p:sp>
        <p:nvSpPr>
          <p:cNvPr id="3" name="Marcador de Posição do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4" name="Marcador de Posição de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o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6" name="Marcador de Posição de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7" name="Marcador de Posição da Data 6"/>
          <p:cNvSpPr>
            <a:spLocks noGrp="1"/>
          </p:cNvSpPr>
          <p:nvPr>
            <p:ph type="dt" sz="half" idx="10"/>
          </p:nvPr>
        </p:nvSpPr>
        <p:spPr/>
        <p:txBody>
          <a:bodyPr/>
          <a:lstStyle>
            <a:lvl1pPr>
              <a:defRPr/>
            </a:lvl1pPr>
          </a:lstStyle>
          <a:p>
            <a:endParaRPr lang="pt-PT"/>
          </a:p>
        </p:txBody>
      </p:sp>
      <p:sp>
        <p:nvSpPr>
          <p:cNvPr id="8" name="Marcador de Posição do Rodapé 7"/>
          <p:cNvSpPr>
            <a:spLocks noGrp="1"/>
          </p:cNvSpPr>
          <p:nvPr>
            <p:ph type="ftr" sz="quarter" idx="11"/>
          </p:nvPr>
        </p:nvSpPr>
        <p:spPr/>
        <p:txBody>
          <a:bodyPr/>
          <a:lstStyle>
            <a:lvl1pPr>
              <a:defRPr/>
            </a:lvl1pPr>
          </a:lstStyle>
          <a:p>
            <a:endParaRPr lang="pt-PT"/>
          </a:p>
        </p:txBody>
      </p:sp>
      <p:sp>
        <p:nvSpPr>
          <p:cNvPr id="9" name="Marcador de Posição do Número do Diapositivo 8"/>
          <p:cNvSpPr>
            <a:spLocks noGrp="1"/>
          </p:cNvSpPr>
          <p:nvPr>
            <p:ph type="sldNum" sz="quarter" idx="12"/>
          </p:nvPr>
        </p:nvSpPr>
        <p:spPr/>
        <p:txBody>
          <a:bodyPr/>
          <a:lstStyle>
            <a:lvl1pPr>
              <a:defRPr/>
            </a:lvl1pPr>
          </a:lstStyle>
          <a:p>
            <a:fld id="{7756FE45-8855-497A-9C05-045ED7830091}" type="slidenum">
              <a:rPr lang="pt-PT"/>
              <a:pPr/>
              <a:t>‹nº›</a:t>
            </a:fld>
            <a:endParaRPr lang="pt-P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a Data 2"/>
          <p:cNvSpPr>
            <a:spLocks noGrp="1"/>
          </p:cNvSpPr>
          <p:nvPr>
            <p:ph type="dt" sz="half" idx="10"/>
          </p:nvPr>
        </p:nvSpPr>
        <p:spPr/>
        <p:txBody>
          <a:bodyPr/>
          <a:lstStyle>
            <a:lvl1pPr>
              <a:defRPr/>
            </a:lvl1pPr>
          </a:lstStyle>
          <a:p>
            <a:endParaRPr lang="pt-PT"/>
          </a:p>
        </p:txBody>
      </p:sp>
      <p:sp>
        <p:nvSpPr>
          <p:cNvPr id="4" name="Marcador de Posição do Rodapé 3"/>
          <p:cNvSpPr>
            <a:spLocks noGrp="1"/>
          </p:cNvSpPr>
          <p:nvPr>
            <p:ph type="ftr" sz="quarter" idx="11"/>
          </p:nvPr>
        </p:nvSpPr>
        <p:spPr/>
        <p:txBody>
          <a:bodyPr/>
          <a:lstStyle>
            <a:lvl1pPr>
              <a:defRPr/>
            </a:lvl1pPr>
          </a:lstStyle>
          <a:p>
            <a:endParaRPr lang="pt-PT"/>
          </a:p>
        </p:txBody>
      </p:sp>
      <p:sp>
        <p:nvSpPr>
          <p:cNvPr id="5" name="Marcador de Posição do Número do Diapositivo 4"/>
          <p:cNvSpPr>
            <a:spLocks noGrp="1"/>
          </p:cNvSpPr>
          <p:nvPr>
            <p:ph type="sldNum" sz="quarter" idx="12"/>
          </p:nvPr>
        </p:nvSpPr>
        <p:spPr/>
        <p:txBody>
          <a:bodyPr/>
          <a:lstStyle>
            <a:lvl1pPr>
              <a:defRPr/>
            </a:lvl1pPr>
          </a:lstStyle>
          <a:p>
            <a:fld id="{C600C0A1-B2B0-4998-AE8F-16EDB213C466}" type="slidenum">
              <a:rPr lang="pt-PT"/>
              <a:pPr/>
              <a:t>‹nº›</a:t>
            </a:fld>
            <a:endParaRPr lang="pt-P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lvl1pPr>
              <a:defRPr/>
            </a:lvl1pPr>
          </a:lstStyle>
          <a:p>
            <a:endParaRPr lang="pt-PT"/>
          </a:p>
        </p:txBody>
      </p:sp>
      <p:sp>
        <p:nvSpPr>
          <p:cNvPr id="3" name="Marcador de Posição do Rodapé 2"/>
          <p:cNvSpPr>
            <a:spLocks noGrp="1"/>
          </p:cNvSpPr>
          <p:nvPr>
            <p:ph type="ftr" sz="quarter" idx="11"/>
          </p:nvPr>
        </p:nvSpPr>
        <p:spPr/>
        <p:txBody>
          <a:bodyPr/>
          <a:lstStyle>
            <a:lvl1pPr>
              <a:defRPr/>
            </a:lvl1pPr>
          </a:lstStyle>
          <a:p>
            <a:endParaRPr lang="pt-PT"/>
          </a:p>
        </p:txBody>
      </p:sp>
      <p:sp>
        <p:nvSpPr>
          <p:cNvPr id="4" name="Marcador de Posição do Número do Diapositivo 3"/>
          <p:cNvSpPr>
            <a:spLocks noGrp="1"/>
          </p:cNvSpPr>
          <p:nvPr>
            <p:ph type="sldNum" sz="quarter" idx="12"/>
          </p:nvPr>
        </p:nvSpPr>
        <p:spPr/>
        <p:txBody>
          <a:bodyPr/>
          <a:lstStyle>
            <a:lvl1pPr>
              <a:defRPr/>
            </a:lvl1pPr>
          </a:lstStyle>
          <a:p>
            <a:fld id="{1F8C0864-BCB5-456E-82A3-0C4525E40227}" type="slidenum">
              <a:rPr lang="pt-PT"/>
              <a:pPr/>
              <a:t>‹nº›</a:t>
            </a:fld>
            <a:endParaRPr lang="pt-P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lstStyle>
            <a:lvl1pPr algn="l">
              <a:defRPr sz="2000" b="1"/>
            </a:lvl1pPr>
          </a:lstStyle>
          <a:p>
            <a:r>
              <a:rPr lang="pt-PT" smtClean="0"/>
              <a:t>Clique para editar o estilo</a:t>
            </a:r>
            <a:endParaRPr lang="pt-PT"/>
          </a:p>
        </p:txBody>
      </p:sp>
      <p:sp>
        <p:nvSpPr>
          <p:cNvPr id="3" name="Marcador de Posição de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o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lvl1pPr>
              <a:defRPr/>
            </a:lvl1pPr>
          </a:lstStyle>
          <a:p>
            <a:endParaRPr lang="pt-PT"/>
          </a:p>
        </p:txBody>
      </p:sp>
      <p:sp>
        <p:nvSpPr>
          <p:cNvPr id="6" name="Marcador de Posição do Rodapé 5"/>
          <p:cNvSpPr>
            <a:spLocks noGrp="1"/>
          </p:cNvSpPr>
          <p:nvPr>
            <p:ph type="ftr" sz="quarter" idx="11"/>
          </p:nvPr>
        </p:nvSpPr>
        <p:spPr/>
        <p:txBody>
          <a:bodyPr/>
          <a:lstStyle>
            <a:lvl1pPr>
              <a:defRPr/>
            </a:lvl1pPr>
          </a:lstStyle>
          <a:p>
            <a:endParaRPr lang="pt-PT"/>
          </a:p>
        </p:txBody>
      </p:sp>
      <p:sp>
        <p:nvSpPr>
          <p:cNvPr id="7" name="Marcador de Posição do Número do Diapositivo 6"/>
          <p:cNvSpPr>
            <a:spLocks noGrp="1"/>
          </p:cNvSpPr>
          <p:nvPr>
            <p:ph type="sldNum" sz="quarter" idx="12"/>
          </p:nvPr>
        </p:nvSpPr>
        <p:spPr/>
        <p:txBody>
          <a:bodyPr/>
          <a:lstStyle>
            <a:lvl1pPr>
              <a:defRPr/>
            </a:lvl1pPr>
          </a:lstStyle>
          <a:p>
            <a:fld id="{677B1045-7D2C-4572-B8F8-0A8AD0F00FA2}" type="slidenum">
              <a:rPr lang="pt-PT"/>
              <a:pPr/>
              <a:t>‹nº›</a:t>
            </a:fld>
            <a:endParaRPr lang="pt-P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lstStyle>
            <a:lvl1pPr algn="l">
              <a:defRPr sz="2000" b="1"/>
            </a:lvl1pPr>
          </a:lstStyle>
          <a:p>
            <a:r>
              <a:rPr lang="pt-PT" smtClean="0"/>
              <a:t>Clique para editar o estilo</a:t>
            </a:r>
            <a:endParaRPr lang="pt-PT"/>
          </a:p>
        </p:txBody>
      </p:sp>
      <p:sp>
        <p:nvSpPr>
          <p:cNvPr id="3" name="Marcador de Posição d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PT" smtClean="0"/>
              <a:t>Clique no ícone para adicionar uma imagem</a:t>
            </a:r>
            <a:endParaRPr lang="pt-PT"/>
          </a:p>
        </p:txBody>
      </p:sp>
      <p:sp>
        <p:nvSpPr>
          <p:cNvPr id="4" name="Marcador de Posição do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lvl1pPr>
              <a:defRPr/>
            </a:lvl1pPr>
          </a:lstStyle>
          <a:p>
            <a:endParaRPr lang="pt-PT"/>
          </a:p>
        </p:txBody>
      </p:sp>
      <p:sp>
        <p:nvSpPr>
          <p:cNvPr id="6" name="Marcador de Posição do Rodapé 5"/>
          <p:cNvSpPr>
            <a:spLocks noGrp="1"/>
          </p:cNvSpPr>
          <p:nvPr>
            <p:ph type="ftr" sz="quarter" idx="11"/>
          </p:nvPr>
        </p:nvSpPr>
        <p:spPr/>
        <p:txBody>
          <a:bodyPr/>
          <a:lstStyle>
            <a:lvl1pPr>
              <a:defRPr/>
            </a:lvl1pPr>
          </a:lstStyle>
          <a:p>
            <a:endParaRPr lang="pt-PT"/>
          </a:p>
        </p:txBody>
      </p:sp>
      <p:sp>
        <p:nvSpPr>
          <p:cNvPr id="7" name="Marcador de Posição do Número do Diapositivo 6"/>
          <p:cNvSpPr>
            <a:spLocks noGrp="1"/>
          </p:cNvSpPr>
          <p:nvPr>
            <p:ph type="sldNum" sz="quarter" idx="12"/>
          </p:nvPr>
        </p:nvSpPr>
        <p:spPr/>
        <p:txBody>
          <a:bodyPr/>
          <a:lstStyle>
            <a:lvl1pPr>
              <a:defRPr/>
            </a:lvl1pPr>
          </a:lstStyle>
          <a:p>
            <a:fld id="{A5566153-DD7B-4236-923F-3DF0421A922B}" type="slidenum">
              <a:rPr lang="pt-PT"/>
              <a:pPr/>
              <a:t>‹nº›</a:t>
            </a:fld>
            <a:endParaRPr lang="pt-P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Texto Vertical 2"/>
          <p:cNvSpPr>
            <a:spLocks noGrp="1"/>
          </p:cNvSpPr>
          <p:nvPr>
            <p:ph type="body" orient="vert" idx="1"/>
          </p:nvPr>
        </p:nvSpPr>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D0E7082F-6696-40E6-8BCF-A13B6F8DE291}" type="slidenum">
              <a:rPr lang="pt-PT"/>
              <a:pPr/>
              <a:t>‹nº›</a:t>
            </a:fld>
            <a:endParaRPr lang="pt-P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457200"/>
            <a:ext cx="1943100" cy="5638800"/>
          </a:xfrm>
        </p:spPr>
        <p:txBody>
          <a:bodyPr vert="eaVert"/>
          <a:lstStyle/>
          <a:p>
            <a:r>
              <a:rPr lang="pt-PT" smtClean="0"/>
              <a:t>Clique para editar o estilo</a:t>
            </a:r>
            <a:endParaRPr lang="pt-PT"/>
          </a:p>
        </p:txBody>
      </p:sp>
      <p:sp>
        <p:nvSpPr>
          <p:cNvPr id="3" name="Marcador de Posição de Texto Vertical 2"/>
          <p:cNvSpPr>
            <a:spLocks noGrp="1"/>
          </p:cNvSpPr>
          <p:nvPr>
            <p:ph type="body" orient="vert" idx="1"/>
          </p:nvPr>
        </p:nvSpPr>
        <p:spPr>
          <a:xfrm>
            <a:off x="685800" y="457200"/>
            <a:ext cx="5676900" cy="5638800"/>
          </a:xfrm>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0F536F0A-4CFB-4819-96D5-8CB717D408C7}" type="slidenum">
              <a:rPr lang="pt-PT"/>
              <a:pPr/>
              <a:t>‹nº›</a:t>
            </a:fld>
            <a:endParaRPr lang="pt-P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alpha val="93000"/>
          </a:schemeClr>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85800" y="457200"/>
            <a:ext cx="77724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pt-PT" smtClean="0"/>
              <a:t>Faça clique para editar o estilo do título do diapositivo principal</a:t>
            </a:r>
          </a:p>
        </p:txBody>
      </p:sp>
      <p:sp>
        <p:nvSpPr>
          <p:cNvPr id="2051"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PT" smtClean="0"/>
              <a:t>Faça clique para editar os estilos de texto do diapositivo principal</a:t>
            </a:r>
          </a:p>
          <a:p>
            <a:pPr lvl="1"/>
            <a:r>
              <a:rPr lang="pt-PT" smtClean="0"/>
              <a:t>Segundo nível</a:t>
            </a:r>
          </a:p>
          <a:p>
            <a:pPr lvl="2"/>
            <a:r>
              <a:rPr lang="pt-PT" smtClean="0"/>
              <a:t>Terceiro nível</a:t>
            </a:r>
          </a:p>
          <a:p>
            <a:pPr lvl="3"/>
            <a:r>
              <a:rPr lang="pt-PT" smtClean="0"/>
              <a:t>Quarto nível</a:t>
            </a:r>
          </a:p>
          <a:p>
            <a:pPr lvl="4"/>
            <a:r>
              <a:rPr lang="pt-PT" smtClean="0"/>
              <a:t>Quinto nível</a:t>
            </a:r>
          </a:p>
        </p:txBody>
      </p:sp>
      <p:sp>
        <p:nvSpPr>
          <p:cNvPr id="205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spcBef>
                <a:spcPct val="50000"/>
              </a:spcBef>
              <a:defRPr sz="1400">
                <a:solidFill>
                  <a:schemeClr val="bg2"/>
                </a:solidFill>
              </a:defRPr>
            </a:lvl1pPr>
          </a:lstStyle>
          <a:p>
            <a:endParaRPr lang="pt-PT"/>
          </a:p>
        </p:txBody>
      </p:sp>
      <p:sp>
        <p:nvSpPr>
          <p:cNvPr id="2053"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spcBef>
                <a:spcPct val="50000"/>
              </a:spcBef>
              <a:defRPr sz="1400">
                <a:solidFill>
                  <a:schemeClr val="bg2"/>
                </a:solidFill>
              </a:defRPr>
            </a:lvl1pPr>
          </a:lstStyle>
          <a:p>
            <a:endParaRPr lang="pt-PT"/>
          </a:p>
        </p:txBody>
      </p:sp>
      <p:sp>
        <p:nvSpPr>
          <p:cNvPr id="2054"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spcBef>
                <a:spcPct val="50000"/>
              </a:spcBef>
              <a:defRPr sz="1400">
                <a:solidFill>
                  <a:schemeClr val="bg2"/>
                </a:solidFill>
              </a:defRPr>
            </a:lvl1pPr>
          </a:lstStyle>
          <a:p>
            <a:fld id="{540E9E96-DA3A-43F2-B601-C4902FF17CA8}" type="slidenum">
              <a:rPr lang="pt-PT"/>
              <a:pPr/>
              <a:t>‹nº›</a:t>
            </a:fld>
            <a:endParaRPr lang="pt-PT"/>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l" rtl="0" eaLnBrk="1" fontAlgn="base" hangingPunct="1">
        <a:spcBef>
          <a:spcPct val="0"/>
        </a:spcBef>
        <a:spcAft>
          <a:spcPct val="0"/>
        </a:spcAft>
        <a:defRPr kumimoji="1" sz="4400">
          <a:solidFill>
            <a:schemeClr val="tx2"/>
          </a:solidFill>
          <a:latin typeface="+mj-lt"/>
          <a:ea typeface="+mj-ea"/>
          <a:cs typeface="+mj-cs"/>
        </a:defRPr>
      </a:lvl1pPr>
      <a:lvl2pPr algn="l" rtl="0" eaLnBrk="1" fontAlgn="base" hangingPunct="1">
        <a:spcBef>
          <a:spcPct val="0"/>
        </a:spcBef>
        <a:spcAft>
          <a:spcPct val="0"/>
        </a:spcAft>
        <a:defRPr kumimoji="1" sz="4400">
          <a:solidFill>
            <a:schemeClr val="tx2"/>
          </a:solidFill>
          <a:latin typeface="Times New Roman" pitchFamily="18" charset="0"/>
        </a:defRPr>
      </a:lvl2pPr>
      <a:lvl3pPr algn="l" rtl="0" eaLnBrk="1" fontAlgn="base" hangingPunct="1">
        <a:spcBef>
          <a:spcPct val="0"/>
        </a:spcBef>
        <a:spcAft>
          <a:spcPct val="0"/>
        </a:spcAft>
        <a:defRPr kumimoji="1" sz="4400">
          <a:solidFill>
            <a:schemeClr val="tx2"/>
          </a:solidFill>
          <a:latin typeface="Times New Roman" pitchFamily="18" charset="0"/>
        </a:defRPr>
      </a:lvl3pPr>
      <a:lvl4pPr algn="l" rtl="0" eaLnBrk="1" fontAlgn="base" hangingPunct="1">
        <a:spcBef>
          <a:spcPct val="0"/>
        </a:spcBef>
        <a:spcAft>
          <a:spcPct val="0"/>
        </a:spcAft>
        <a:defRPr kumimoji="1" sz="4400">
          <a:solidFill>
            <a:schemeClr val="tx2"/>
          </a:solidFill>
          <a:latin typeface="Times New Roman" pitchFamily="18" charset="0"/>
        </a:defRPr>
      </a:lvl4pPr>
      <a:lvl5pPr algn="l" rtl="0" eaLnBrk="1" fontAlgn="base" hangingPunct="1">
        <a:spcBef>
          <a:spcPct val="0"/>
        </a:spcBef>
        <a:spcAft>
          <a:spcPct val="0"/>
        </a:spcAft>
        <a:defRPr kumimoji="1" sz="4400">
          <a:solidFill>
            <a:schemeClr val="tx2"/>
          </a:solidFill>
          <a:latin typeface="Times New Roman" pitchFamily="18" charset="0"/>
        </a:defRPr>
      </a:lvl5pPr>
      <a:lvl6pPr marL="457200" algn="l" rtl="0" eaLnBrk="1" fontAlgn="base" hangingPunct="1">
        <a:spcBef>
          <a:spcPct val="0"/>
        </a:spcBef>
        <a:spcAft>
          <a:spcPct val="0"/>
        </a:spcAft>
        <a:defRPr kumimoji="1" sz="4400">
          <a:solidFill>
            <a:schemeClr val="tx2"/>
          </a:solidFill>
          <a:latin typeface="Times New Roman" pitchFamily="18" charset="0"/>
        </a:defRPr>
      </a:lvl6pPr>
      <a:lvl7pPr marL="914400" algn="l" rtl="0" eaLnBrk="1" fontAlgn="base" hangingPunct="1">
        <a:spcBef>
          <a:spcPct val="0"/>
        </a:spcBef>
        <a:spcAft>
          <a:spcPct val="0"/>
        </a:spcAft>
        <a:defRPr kumimoji="1" sz="4400">
          <a:solidFill>
            <a:schemeClr val="tx2"/>
          </a:solidFill>
          <a:latin typeface="Times New Roman" pitchFamily="18" charset="0"/>
        </a:defRPr>
      </a:lvl7pPr>
      <a:lvl8pPr marL="1371600" algn="l" rtl="0" eaLnBrk="1" fontAlgn="base" hangingPunct="1">
        <a:spcBef>
          <a:spcPct val="0"/>
        </a:spcBef>
        <a:spcAft>
          <a:spcPct val="0"/>
        </a:spcAft>
        <a:defRPr kumimoji="1" sz="4400">
          <a:solidFill>
            <a:schemeClr val="tx2"/>
          </a:solidFill>
          <a:latin typeface="Times New Roman" pitchFamily="18" charset="0"/>
        </a:defRPr>
      </a:lvl8pPr>
      <a:lvl9pPr marL="1828800" algn="l" rtl="0" eaLnBrk="1" fontAlgn="base" hangingPunct="1">
        <a:spcBef>
          <a:spcPct val="0"/>
        </a:spcBef>
        <a:spcAft>
          <a:spcPct val="0"/>
        </a:spcAft>
        <a:defRPr kumimoji="1"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lr>
          <a:schemeClr val="bg2"/>
        </a:buClr>
        <a:buFont typeface="Monotype Sorts" pitchFamily="2" charset="2"/>
        <a:buChar char="§"/>
        <a:defRPr kumimoji="1"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bg2"/>
        </a:buClr>
        <a:buSzPct val="50000"/>
        <a:buFont typeface="Monotype Sorts" pitchFamily="2" charset="2"/>
        <a:buChar char="l"/>
        <a:defRPr kumimoji="1" sz="2800">
          <a:solidFill>
            <a:schemeClr val="tx1"/>
          </a:solidFill>
          <a:latin typeface="+mn-lt"/>
        </a:defRPr>
      </a:lvl2pPr>
      <a:lvl3pPr marL="1143000" indent="-228600" algn="l" rtl="0" eaLnBrk="1" fontAlgn="base" hangingPunct="1">
        <a:spcBef>
          <a:spcPct val="20000"/>
        </a:spcBef>
        <a:spcAft>
          <a:spcPct val="0"/>
        </a:spcAft>
        <a:buChar char="•"/>
        <a:defRPr kumimoji="1" sz="2400">
          <a:solidFill>
            <a:schemeClr val="tx1"/>
          </a:solidFill>
          <a:latin typeface="+mn-lt"/>
        </a:defRPr>
      </a:lvl3pPr>
      <a:lvl4pPr marL="1600200" indent="-228600" algn="l" rtl="0" eaLnBrk="1" fontAlgn="base" hangingPunct="1">
        <a:spcBef>
          <a:spcPct val="20000"/>
        </a:spcBef>
        <a:spcAft>
          <a:spcPct val="0"/>
        </a:spcAft>
        <a:buChar char="–"/>
        <a:defRPr kumimoji="1" sz="2000">
          <a:solidFill>
            <a:schemeClr val="tx1"/>
          </a:solidFill>
          <a:latin typeface="+mn-lt"/>
        </a:defRPr>
      </a:lvl4pPr>
      <a:lvl5pPr marL="2057400" indent="-228600" algn="l" rtl="0" eaLnBrk="1" fontAlgn="base" hangingPunct="1">
        <a:spcBef>
          <a:spcPct val="20000"/>
        </a:spcBef>
        <a:spcAft>
          <a:spcPct val="0"/>
        </a:spcAft>
        <a:buChar char="»"/>
        <a:defRPr kumimoji="1" sz="2000">
          <a:solidFill>
            <a:schemeClr val="tx1"/>
          </a:solidFill>
          <a:latin typeface="+mn-lt"/>
        </a:defRPr>
      </a:lvl5pPr>
      <a:lvl6pPr marL="2514600" indent="-228600" algn="l" rtl="0" eaLnBrk="1" fontAlgn="base" hangingPunct="1">
        <a:spcBef>
          <a:spcPct val="20000"/>
        </a:spcBef>
        <a:spcAft>
          <a:spcPct val="0"/>
        </a:spcAft>
        <a:buChar char="»"/>
        <a:defRPr kumimoji="1" sz="2000">
          <a:solidFill>
            <a:schemeClr val="tx1"/>
          </a:solidFill>
          <a:latin typeface="+mn-lt"/>
        </a:defRPr>
      </a:lvl6pPr>
      <a:lvl7pPr marL="2971800" indent="-228600" algn="l" rtl="0" eaLnBrk="1" fontAlgn="base" hangingPunct="1">
        <a:spcBef>
          <a:spcPct val="20000"/>
        </a:spcBef>
        <a:spcAft>
          <a:spcPct val="0"/>
        </a:spcAft>
        <a:buChar char="»"/>
        <a:defRPr kumimoji="1" sz="2000">
          <a:solidFill>
            <a:schemeClr val="tx1"/>
          </a:solidFill>
          <a:latin typeface="+mn-lt"/>
        </a:defRPr>
      </a:lvl7pPr>
      <a:lvl8pPr marL="3429000" indent="-228600" algn="l" rtl="0" eaLnBrk="1" fontAlgn="base" hangingPunct="1">
        <a:spcBef>
          <a:spcPct val="20000"/>
        </a:spcBef>
        <a:spcAft>
          <a:spcPct val="0"/>
        </a:spcAft>
        <a:buChar char="»"/>
        <a:defRPr kumimoji="1" sz="2000">
          <a:solidFill>
            <a:schemeClr val="tx1"/>
          </a:solidFill>
          <a:latin typeface="+mn-lt"/>
        </a:defRPr>
      </a:lvl8pPr>
      <a:lvl9pPr marL="3886200" indent="-228600" algn="l" rtl="0" eaLnBrk="1" fontAlgn="base" hangingPunct="1">
        <a:spcBef>
          <a:spcPct val="20000"/>
        </a:spcBef>
        <a:spcAft>
          <a:spcPct val="0"/>
        </a:spcAft>
        <a:buChar char="»"/>
        <a:defRPr kumimoji="1" sz="2000">
          <a:solidFill>
            <a:schemeClr val="tx1"/>
          </a:solidFill>
          <a:latin typeface="+mn-lt"/>
        </a:defRPr>
      </a:lvl9pPr>
    </p:bodyStyle>
    <p:other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notesSlide" Target="../notesSlides/notesSlide107.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package" Target="../embeddings/Folha_de_C_lculo_do_Microsoft_Office_Excel111.xlsx"/></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3" Type="http://schemas.openxmlformats.org/officeDocument/2006/relationships/notesSlide" Target="../notesSlides/notesSlide110.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package" Target="../embeddings/Folha_de_C_lculo_do_Microsoft_Office_Excel222.xlsx"/></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3" Type="http://schemas.openxmlformats.org/officeDocument/2006/relationships/notesSlide" Target="../notesSlides/notesSlide122.xml"/><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package" Target="../embeddings/Folha_de_C_lculo_do_Microsoft_Office_Excel333.xlsx"/></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p:cNvSpPr>
          <p:nvPr>
            <p:ph type="ctrTitle"/>
          </p:nvPr>
        </p:nvSpPr>
        <p:spPr bwMode="auto">
          <a:xfrm>
            <a:off x="0" y="785813"/>
            <a:ext cx="9144000" cy="1222375"/>
          </a:xfrm>
        </p:spPr>
        <p:txBody>
          <a:bodyPr wrap="square" lIns="91440" tIns="45720" rIns="91440" bIns="45720" numCol="1" anchorCtr="0" compatLnSpc="1">
            <a:prstTxWarp prst="textNoShape">
              <a:avLst/>
            </a:prstTxWarp>
            <a:normAutofit fontScale="90000"/>
          </a:bodyPr>
          <a:lstStyle/>
          <a:p>
            <a:pPr algn="ctr" eaLnBrk="1" fontAlgn="auto" hangingPunct="1">
              <a:spcAft>
                <a:spcPts val="0"/>
              </a:spcAft>
              <a:defRPr/>
            </a:pPr>
            <a:r>
              <a:rPr lang="pt-PT" sz="3700" dirty="0" smtClean="0">
                <a:effectLst/>
              </a:rPr>
              <a:t/>
            </a:r>
            <a:br>
              <a:rPr lang="pt-PT" sz="3700" dirty="0" smtClean="0">
                <a:effectLst/>
              </a:rPr>
            </a:br>
            <a:r>
              <a:rPr lang="pt-PT" sz="3700" dirty="0" smtClean="0">
                <a:effectLst/>
              </a:rPr>
              <a:t/>
            </a:r>
            <a:br>
              <a:rPr lang="pt-PT" sz="3700" dirty="0" smtClean="0">
                <a:effectLst/>
              </a:rPr>
            </a:br>
            <a:r>
              <a:rPr lang="pt-PT" sz="3700" dirty="0" smtClean="0">
                <a:effectLst/>
              </a:rPr>
              <a:t>Curso de preparação para o </a:t>
            </a:r>
            <a:br>
              <a:rPr lang="pt-PT" sz="3700" dirty="0" smtClean="0">
                <a:effectLst/>
              </a:rPr>
            </a:br>
            <a:r>
              <a:rPr lang="pt-PT" sz="3700" dirty="0" smtClean="0">
                <a:effectLst/>
              </a:rPr>
              <a:t>exame da OTOC</a:t>
            </a:r>
          </a:p>
        </p:txBody>
      </p:sp>
      <p:sp>
        <p:nvSpPr>
          <p:cNvPr id="5" name="Text Box 4"/>
          <p:cNvSpPr txBox="1">
            <a:spLocks noChangeArrowheads="1"/>
          </p:cNvSpPr>
          <p:nvPr/>
        </p:nvSpPr>
        <p:spPr bwMode="auto">
          <a:xfrm>
            <a:off x="785813" y="3071813"/>
            <a:ext cx="7572375" cy="646331"/>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3600" dirty="0" smtClean="0">
                <a:effectLst>
                  <a:outerShdw blurRad="38100" dist="38100" dir="2700000" algn="tl">
                    <a:srgbClr val="FFFFFF"/>
                  </a:outerShdw>
                </a:effectLst>
                <a:latin typeface="Tahoma" charset="0"/>
              </a:rPr>
              <a:t>EXERCICIOS DE I.R.C.</a:t>
            </a:r>
            <a:endParaRPr kumimoji="1" lang="pt-PT" sz="36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467544" y="1268760"/>
            <a:ext cx="7776864" cy="4893647"/>
          </a:xfrm>
          <a:prstGeom prst="rect">
            <a:avLst/>
          </a:prstGeom>
        </p:spPr>
        <p:txBody>
          <a:bodyPr wrap="square">
            <a:spAutoFit/>
          </a:bodyPr>
          <a:lstStyle/>
          <a:p>
            <a:pPr algn="just"/>
            <a:r>
              <a:rPr lang="pt-PT" dirty="0" smtClean="0"/>
              <a:t>Em junho de 2014, a BP – Ski &amp; </a:t>
            </a:r>
            <a:r>
              <a:rPr lang="pt-PT" dirty="0" err="1" smtClean="0"/>
              <a:t>Wake,Lda</a:t>
            </a:r>
            <a:r>
              <a:rPr lang="pt-PT" dirty="0" smtClean="0"/>
              <a:t> entregou um donativo no valor de €200, a uma IPSS de Palmela que tem um jardim-de-infância, montante que representará menos</a:t>
            </a:r>
          </a:p>
          <a:p>
            <a:pPr algn="just"/>
            <a:r>
              <a:rPr lang="pt-PT" dirty="0" smtClean="0"/>
              <a:t>de 0,001 do volume de negócios da BP – Ski &amp; </a:t>
            </a:r>
            <a:r>
              <a:rPr lang="pt-PT" dirty="0" err="1" smtClean="0"/>
              <a:t>Wake,Lda</a:t>
            </a:r>
            <a:r>
              <a:rPr lang="pt-PT" dirty="0" smtClean="0"/>
              <a:t> neste ano.</a:t>
            </a:r>
          </a:p>
          <a:p>
            <a:pPr algn="just"/>
            <a:endParaRPr lang="pt-PT" dirty="0" smtClean="0"/>
          </a:p>
          <a:p>
            <a:pPr algn="just"/>
            <a:r>
              <a:rPr lang="pt-PT" b="1" dirty="0" smtClean="0"/>
              <a:t>QUESTÃO 16.:</a:t>
            </a:r>
          </a:p>
          <a:p>
            <a:pPr algn="just"/>
            <a:r>
              <a:rPr lang="pt-PT" dirty="0" smtClean="0"/>
              <a:t>O donativo efetuado pela BP – Ski &amp; </a:t>
            </a:r>
            <a:r>
              <a:rPr lang="pt-PT" dirty="0" err="1" smtClean="0"/>
              <a:t>Wake</a:t>
            </a:r>
            <a:r>
              <a:rPr lang="pt-PT" dirty="0" smtClean="0"/>
              <a:t>, </a:t>
            </a:r>
            <a:r>
              <a:rPr lang="pt-PT" dirty="0" err="1" smtClean="0"/>
              <a:t>Lda</a:t>
            </a:r>
            <a:r>
              <a:rPr lang="pt-PT" dirty="0" smtClean="0"/>
              <a:t> à IPSS é considerado gasto fiscal em:</a:t>
            </a:r>
          </a:p>
          <a:p>
            <a:pPr algn="just"/>
            <a:r>
              <a:rPr lang="pt-PT" dirty="0" smtClean="0"/>
              <a:t>a) €200.</a:t>
            </a:r>
          </a:p>
          <a:p>
            <a:pPr algn="just"/>
            <a:r>
              <a:rPr lang="pt-PT" dirty="0" smtClean="0"/>
              <a:t>b) €280.</a:t>
            </a:r>
          </a:p>
          <a:p>
            <a:pPr algn="just"/>
            <a:r>
              <a:rPr lang="pt-PT" dirty="0" smtClean="0"/>
              <a:t>c) €285 .</a:t>
            </a:r>
          </a:p>
          <a:p>
            <a:pPr algn="just"/>
            <a:r>
              <a:rPr lang="pt-PT" dirty="0" smtClean="0"/>
              <a:t>d) Nenhuma das anteriores.</a:t>
            </a:r>
            <a:endParaRPr lang="pt-PT"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3693319"/>
          </a:xfrm>
          <a:prstGeom prst="rect">
            <a:avLst/>
          </a:prstGeom>
        </p:spPr>
        <p:txBody>
          <a:bodyPr wrap="square">
            <a:spAutoFit/>
          </a:bodyPr>
          <a:lstStyle/>
          <a:p>
            <a:r>
              <a:rPr lang="pt-PT" sz="1800" b="1" i="1" dirty="0" smtClean="0"/>
              <a:t>Artigo 62.º  - Dedução para efeitos da determinação do lucro tributável das empresas </a:t>
            </a:r>
            <a:br>
              <a:rPr lang="pt-PT" sz="1800" b="1" i="1" dirty="0" smtClean="0"/>
            </a:br>
            <a:endParaRPr lang="pt-PT" sz="1800" b="1" i="1" dirty="0" smtClean="0"/>
          </a:p>
          <a:p>
            <a:r>
              <a:rPr lang="pt-PT" sz="1800" dirty="0" smtClean="0"/>
              <a:t>3 (*) - São considerados custos ou perdas do exercício, até ao limite de 8/1000 do volume de vendas ou dos serviços prestados, os donativos atribuídos às seguintes entidades: </a:t>
            </a:r>
            <a:br>
              <a:rPr lang="pt-PT" sz="1800" dirty="0" smtClean="0"/>
            </a:br>
            <a:r>
              <a:rPr lang="pt-PT" sz="1800" dirty="0" smtClean="0"/>
              <a:t>a) Instituições particulares de solidariedade social, bem como pessoas </a:t>
            </a:r>
            <a:r>
              <a:rPr lang="pt-PT" sz="1800" dirty="0" err="1" smtClean="0"/>
              <a:t>colectivas</a:t>
            </a:r>
            <a:r>
              <a:rPr lang="pt-PT" sz="1800" dirty="0" smtClean="0"/>
              <a:t> legalmente equiparadas; </a:t>
            </a:r>
          </a:p>
          <a:p>
            <a:endParaRPr lang="pt-PT" sz="1800" dirty="0" smtClean="0"/>
          </a:p>
          <a:p>
            <a:r>
              <a:rPr lang="pt-PT" sz="1800" dirty="0" smtClean="0"/>
              <a:t>4 - Os donativos referidos no número anterior são levados a custos em valor correspondente a 130 % do </a:t>
            </a:r>
            <a:r>
              <a:rPr lang="pt-PT" sz="1800" dirty="0" err="1" smtClean="0"/>
              <a:t>respectivo</a:t>
            </a:r>
            <a:r>
              <a:rPr lang="pt-PT" sz="1800" dirty="0" smtClean="0"/>
              <a:t> total ou a 140 % no caso de se destinarem a custear as seguintes medidas: </a:t>
            </a:r>
            <a:br>
              <a:rPr lang="pt-PT" sz="1800" dirty="0" smtClean="0"/>
            </a:br>
            <a:r>
              <a:rPr lang="pt-PT" sz="1800" dirty="0" smtClean="0"/>
              <a:t>a) Apoio à infância ou à terceira idade; </a:t>
            </a:r>
          </a:p>
          <a:p>
            <a:endParaRPr lang="pt-PT" sz="1800" dirty="0" smtClean="0"/>
          </a:p>
          <a:p>
            <a:r>
              <a:rPr lang="pt-PT" sz="1800" dirty="0" smtClean="0"/>
              <a:t> </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a:solidFill>
                  <a:srgbClr val="0066FF"/>
                </a:solidFill>
                <a:effectLst>
                  <a:outerShdw blurRad="38100" dist="38100" dir="2700000" algn="tl">
                    <a:srgbClr val="C0C0C0"/>
                  </a:outerShdw>
                </a:effectLst>
                <a:latin typeface="Lucida Sans Unicode" pitchFamily="34" charset="0"/>
              </a:rPr>
              <a:t>Justificação</a:t>
            </a:r>
            <a:r>
              <a:rPr lang="pt-PT" sz="2000" b="1" dirty="0" smtClean="0">
                <a:solidFill>
                  <a:srgbClr val="0066FF"/>
                </a:solidFill>
                <a:effectLst>
                  <a:outerShdw blurRad="38100" dist="38100" dir="2700000" algn="tl">
                    <a:srgbClr val="C0C0C0"/>
                  </a:outerShdw>
                </a:effectLst>
                <a:latin typeface="Lucida Sans Unicode" pitchFamily="34" charset="0"/>
              </a:rPr>
              <a:t>: Donativos aceites fiscalmente</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62.º n.ºs 3 a) e 4 a) do EBF</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Cálculo: 8/1000 = 0,008 &gt; 0,001</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200€ x 140% = 280 </a:t>
            </a:r>
            <a:r>
              <a:rPr lang="pt-PT" sz="2000" b="1" dirty="0" smtClean="0">
                <a:solidFill>
                  <a:srgbClr val="0066FF"/>
                </a:solidFill>
                <a:effectLst>
                  <a:outerShdw blurRad="38100" dist="38100" dir="2700000" algn="tl">
                    <a:srgbClr val="C0C0C0"/>
                  </a:outerShdw>
                </a:effectLst>
                <a:latin typeface="Lucida Sans Unicode" pitchFamily="34" charset="0"/>
              </a:rPr>
              <a:t>€</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(Deduzindo 80€ no Q07 da mod.22-IRC)</a:t>
            </a: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dissolve">
                                      <p:cBhvr>
                                        <p:cTn id="25" dur="500"/>
                                        <p:tgtEl>
                                          <p:spTgt spid="5">
                                            <p:txEl>
                                              <p:pRg st="6" end="6"/>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
                                            <p:txEl>
                                              <p:pRg st="10" end="10"/>
                                            </p:txEl>
                                          </p:spTgt>
                                        </p:tgtEl>
                                        <p:attrNameLst>
                                          <p:attrName>style.visibility</p:attrName>
                                        </p:attrNameLst>
                                      </p:cBhvr>
                                      <p:to>
                                        <p:strVal val="visible"/>
                                      </p:to>
                                    </p:set>
                                    <p:animEffect transition="in" filter="dissolve">
                                      <p:cBhvr>
                                        <p:cTn id="28"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683568" y="1166843"/>
            <a:ext cx="7920880" cy="4893647"/>
          </a:xfrm>
          <a:prstGeom prst="rect">
            <a:avLst/>
          </a:prstGeom>
        </p:spPr>
        <p:txBody>
          <a:bodyPr wrap="square">
            <a:spAutoFit/>
          </a:bodyPr>
          <a:lstStyle/>
          <a:p>
            <a:r>
              <a:rPr lang="pt-PT" b="1" dirty="0" smtClean="0"/>
              <a:t>Questão 26.:</a:t>
            </a:r>
          </a:p>
          <a:p>
            <a:endParaRPr lang="pt-PT" dirty="0" smtClean="0"/>
          </a:p>
          <a:p>
            <a:r>
              <a:rPr lang="pt-PT" dirty="0" smtClean="0"/>
              <a:t>A ordem prevista na lei para se </a:t>
            </a:r>
            <a:r>
              <a:rPr lang="pt-PT" dirty="0" err="1" smtClean="0"/>
              <a:t>efectuar</a:t>
            </a:r>
            <a:r>
              <a:rPr lang="pt-PT" dirty="0" smtClean="0"/>
              <a:t> a dedução de prejuízos fiscais em IRC é:</a:t>
            </a:r>
          </a:p>
          <a:p>
            <a:endParaRPr lang="pt-PT" dirty="0" smtClean="0"/>
          </a:p>
          <a:p>
            <a:pPr marL="457200" indent="-457200">
              <a:buAutoNum type="alphaLcParenR"/>
            </a:pPr>
            <a:r>
              <a:rPr lang="pt-PT" dirty="0" smtClean="0"/>
              <a:t>A ordem cronológica </a:t>
            </a:r>
            <a:r>
              <a:rPr lang="pt-PT" dirty="0" err="1" smtClean="0"/>
              <a:t>directa</a:t>
            </a:r>
            <a:r>
              <a:rPr lang="pt-PT" dirty="0" smtClean="0"/>
              <a:t> do apuramento dos prejuízos.</a:t>
            </a:r>
          </a:p>
          <a:p>
            <a:pPr marL="457200" indent="-457200">
              <a:buAutoNum type="alphaLcParenR"/>
            </a:pPr>
            <a:endParaRPr lang="pt-PT" dirty="0" smtClean="0"/>
          </a:p>
          <a:p>
            <a:r>
              <a:rPr lang="pt-PT" dirty="0" smtClean="0"/>
              <a:t>b) A ordem cronológica inversa do apuramento dos prejuízos.</a:t>
            </a:r>
          </a:p>
          <a:p>
            <a:endParaRPr lang="pt-PT" dirty="0" smtClean="0"/>
          </a:p>
          <a:p>
            <a:r>
              <a:rPr lang="pt-PT" dirty="0" smtClean="0"/>
              <a:t>c) A ordem que for escolhida pelo sujeito passivo.</a:t>
            </a:r>
          </a:p>
          <a:p>
            <a:endParaRPr lang="pt-PT" dirty="0" smtClean="0"/>
          </a:p>
          <a:p>
            <a:r>
              <a:rPr lang="pt-PT" dirty="0" smtClean="0"/>
              <a:t>d) A ordem que permitir o benefício máximo para o sujeito passivo.</a:t>
            </a:r>
            <a:endParaRPr lang="pt-PT" dirty="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6</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2862322"/>
          </a:xfrm>
          <a:prstGeom prst="rect">
            <a:avLst/>
          </a:prstGeom>
        </p:spPr>
        <p:txBody>
          <a:bodyPr wrap="square">
            <a:spAutoFit/>
          </a:bodyPr>
          <a:lstStyle/>
          <a:p>
            <a:r>
              <a:rPr lang="pt-PT" sz="1800" b="1" dirty="0" smtClean="0"/>
              <a:t>Artigo 52.º - Dedução de prejuízos fiscais</a:t>
            </a:r>
            <a:endParaRPr lang="pt-PT" sz="1800" dirty="0" smtClean="0"/>
          </a:p>
          <a:p>
            <a:endParaRPr lang="pt-PT" sz="1800" dirty="0" smtClean="0"/>
          </a:p>
          <a:p>
            <a:r>
              <a:rPr lang="pt-PT" sz="1800" dirty="0" smtClean="0"/>
              <a:t>1(*)— Sem prejuízo do disposto no número seguinte, os prejuízos fiscais apurados em determinado período de tributação, nos termos das disposições anteriores, são deduzidos aos lucros tributáveis, havendo-os, de um ou mais dos 12 períodos de tributação posteriores.</a:t>
            </a:r>
          </a:p>
          <a:p>
            <a:endParaRPr lang="pt-PT" sz="1800" dirty="0" smtClean="0"/>
          </a:p>
          <a:p>
            <a:r>
              <a:rPr lang="pt-PT" sz="1800" dirty="0" smtClean="0"/>
              <a:t>15(*)— Para efeitos do n.º 1, devem ser deduzidos em 1.º lugar os prejuízos fiscais apurados há mais tempo. </a:t>
            </a:r>
            <a:br>
              <a:rPr lang="pt-PT" sz="1800" dirty="0" smtClean="0"/>
            </a:br>
            <a:endParaRPr lang="pt-PT" sz="1800" dirty="0" smtClean="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7</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Dedução de prejuízos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52.º n.ºs 1 e 15</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Este art.º teve alterações em 2015, mas </a:t>
            </a:r>
            <a:r>
              <a:rPr lang="pt-PT" b="1" dirty="0" smtClean="0">
                <a:solidFill>
                  <a:srgbClr val="FF0000"/>
                </a:solidFill>
                <a:effectLst>
                  <a:outerShdw blurRad="38100" dist="38100" dir="2700000" algn="tl">
                    <a:srgbClr val="C0C0C0"/>
                  </a:outerShdw>
                </a:effectLst>
                <a:latin typeface="Lucida Sans Unicode" pitchFamily="34" charset="0"/>
              </a:rPr>
              <a:t>esta </a:t>
            </a:r>
            <a:r>
              <a:rPr lang="pt-PT" b="1" dirty="0" smtClean="0">
                <a:solidFill>
                  <a:srgbClr val="FF0000"/>
                </a:solidFill>
                <a:effectLst>
                  <a:outerShdw blurRad="38100" dist="38100" dir="2700000" algn="tl">
                    <a:srgbClr val="C0C0C0"/>
                  </a:outerShdw>
                </a:effectLst>
                <a:latin typeface="Lucida Sans Unicode" pitchFamily="34" charset="0"/>
              </a:rPr>
              <a:t>situação mantém-se</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8</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91394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611560" y="980728"/>
            <a:ext cx="7704856" cy="5262979"/>
          </a:xfrm>
          <a:prstGeom prst="rect">
            <a:avLst/>
          </a:prstGeom>
        </p:spPr>
        <p:txBody>
          <a:bodyPr wrap="square">
            <a:spAutoFit/>
          </a:bodyPr>
          <a:lstStyle/>
          <a:p>
            <a:r>
              <a:rPr lang="pt-PT" b="1" dirty="0" smtClean="0"/>
              <a:t>Questão 27.:</a:t>
            </a:r>
          </a:p>
          <a:p>
            <a:endParaRPr lang="pt-PT" dirty="0" smtClean="0"/>
          </a:p>
          <a:p>
            <a:pPr algn="just"/>
            <a:r>
              <a:rPr lang="pt-PT" dirty="0" smtClean="0"/>
              <a:t>Para efeitos de apuramento do lucro tributável em IRC:</a:t>
            </a:r>
          </a:p>
          <a:p>
            <a:pPr algn="just"/>
            <a:endParaRPr lang="pt-PT" dirty="0" smtClean="0"/>
          </a:p>
          <a:p>
            <a:pPr marL="457200" indent="-457200" algn="just">
              <a:buAutoNum type="alphaLcParenR"/>
            </a:pPr>
            <a:r>
              <a:rPr lang="pt-PT" dirty="0" smtClean="0"/>
              <a:t>Todos os gastos são relevantes, desde que contabilizados.</a:t>
            </a:r>
          </a:p>
          <a:p>
            <a:pPr marL="457200" indent="-457200" algn="just">
              <a:buAutoNum type="alphaLcParenR"/>
            </a:pPr>
            <a:endParaRPr lang="pt-PT" dirty="0" smtClean="0"/>
          </a:p>
          <a:p>
            <a:pPr algn="just"/>
            <a:r>
              <a:rPr lang="pt-PT" dirty="0" smtClean="0"/>
              <a:t>b) Apenas são relevantes os gastos de que tenham resultado rendimentos para o sujeito passivo.</a:t>
            </a:r>
          </a:p>
          <a:p>
            <a:pPr algn="just"/>
            <a:endParaRPr lang="pt-PT" dirty="0" smtClean="0"/>
          </a:p>
          <a:p>
            <a:pPr algn="just"/>
            <a:r>
              <a:rPr lang="pt-PT" dirty="0" smtClean="0"/>
              <a:t>c) Só são relevantes os gastos considerados indispensáveis pela Administração Fiscal.</a:t>
            </a:r>
          </a:p>
          <a:p>
            <a:pPr algn="just"/>
            <a:endParaRPr lang="pt-PT" dirty="0" smtClean="0"/>
          </a:p>
          <a:p>
            <a:pPr algn="just"/>
            <a:r>
              <a:rPr lang="pt-PT" dirty="0" smtClean="0"/>
              <a:t>d) Só são relevantes os gastos necessários para obter ou garantir os rendimentos sujeitos a IRC.</a:t>
            </a:r>
            <a:endParaRPr lang="pt-PT"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9</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04/Outubro/2014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1938992"/>
          </a:xfrm>
          <a:prstGeom prst="rect">
            <a:avLst/>
          </a:prstGeom>
        </p:spPr>
        <p:txBody>
          <a:bodyPr wrap="square">
            <a:spAutoFit/>
          </a:bodyPr>
          <a:lstStyle/>
          <a:p>
            <a:r>
              <a:rPr lang="pt-PT" sz="2000" b="1" i="1" dirty="0" smtClean="0"/>
              <a:t>Artigo 23.º(*) - Gastos e perdas</a:t>
            </a:r>
          </a:p>
          <a:p>
            <a:endParaRPr lang="pt-PT" sz="2000" dirty="0" smtClean="0"/>
          </a:p>
          <a:p>
            <a:r>
              <a:rPr lang="pt-PT" sz="2000" dirty="0" smtClean="0"/>
              <a:t>1 - Para a determinação do lucro tributável, são dedutíveis todos os gastos e perdas incorridos ou suportados pelo sujeito passivo para obter ou garantir os rendimentos sujeitos a IRC.</a:t>
            </a:r>
          </a:p>
          <a:p>
            <a:r>
              <a:rPr lang="pt-PT" sz="2000" dirty="0" smtClean="0"/>
              <a:t> </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10</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Gastos fiscais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23.º n.º 1 do CIRC</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Este art.º foi acrescido com o n.º 7 em 2015, mas </a:t>
            </a:r>
            <a:r>
              <a:rPr lang="pt-PT" b="1" dirty="0" smtClean="0">
                <a:solidFill>
                  <a:srgbClr val="FF0000"/>
                </a:solidFill>
                <a:effectLst>
                  <a:outerShdw blurRad="38100" dist="38100" dir="2700000" algn="tl">
                    <a:srgbClr val="C0C0C0"/>
                  </a:outerShdw>
                </a:effectLst>
                <a:latin typeface="Lucida Sans Unicode" pitchFamily="34" charset="0"/>
              </a:rPr>
              <a:t>o n.º 1 não alterou, pelo que, </a:t>
            </a:r>
            <a:r>
              <a:rPr lang="pt-PT" b="1" dirty="0" smtClean="0">
                <a:solidFill>
                  <a:srgbClr val="FF0000"/>
                </a:solidFill>
                <a:effectLst>
                  <a:outerShdw blurRad="38100" dist="38100" dir="2700000" algn="tl">
                    <a:srgbClr val="C0C0C0"/>
                  </a:outerShdw>
                </a:effectLst>
                <a:latin typeface="Lucida Sans Unicode" pitchFamily="34" charset="0"/>
              </a:rPr>
              <a:t>esta </a:t>
            </a:r>
            <a:r>
              <a:rPr lang="pt-PT" b="1" dirty="0" smtClean="0">
                <a:solidFill>
                  <a:srgbClr val="FF0000"/>
                </a:solidFill>
                <a:effectLst>
                  <a:outerShdw blurRad="38100" dist="38100" dir="2700000" algn="tl">
                    <a:srgbClr val="C0C0C0"/>
                  </a:outerShdw>
                </a:effectLst>
                <a:latin typeface="Lucida Sans Unicode" pitchFamily="34" charset="0"/>
              </a:rPr>
              <a:t>situação mantém-se</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11</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539978"/>
          </a:xfrm>
          <a:prstGeom prst="rect">
            <a:avLst/>
          </a:prstGeom>
        </p:spPr>
        <p:txBody>
          <a:bodyPr wrap="square">
            <a:spAutoFit/>
          </a:bodyPr>
          <a:lstStyle/>
          <a:p>
            <a:pPr algn="just"/>
            <a:r>
              <a:rPr lang="pt-PT" sz="1800" dirty="0" smtClean="0"/>
              <a:t>O TOC da </a:t>
            </a:r>
            <a:r>
              <a:rPr lang="pt-PT" sz="1800" dirty="0" err="1" smtClean="0"/>
              <a:t>SinalSeg</a:t>
            </a:r>
            <a:r>
              <a:rPr lang="pt-PT" sz="1800" dirty="0" smtClean="0"/>
              <a:t>, Lda. apurou, relativamente ao ano de 2013, um resultado antes de</a:t>
            </a:r>
          </a:p>
          <a:p>
            <a:pPr algn="just"/>
            <a:r>
              <a:rPr lang="pt-PT" sz="1800" dirty="0" smtClean="0"/>
              <a:t>impostos de €120.000. Nesse valor do resultado contabilístico encontra-se refletida uma gratificação pelos resultados de 2013. Essa gratificação inclui os montantes de €6.000</a:t>
            </a:r>
          </a:p>
          <a:p>
            <a:pPr algn="just"/>
            <a:r>
              <a:rPr lang="pt-PT" sz="1800" dirty="0" smtClean="0"/>
              <a:t>atribuídos a cada um dos dois sócios gerentes, os quais não auferiram qualquer</a:t>
            </a:r>
          </a:p>
          <a:p>
            <a:pPr algn="just"/>
            <a:r>
              <a:rPr lang="pt-PT" sz="1800" dirty="0" smtClean="0"/>
              <a:t>remuneração na sociedade naquele ano. A </a:t>
            </a:r>
            <a:r>
              <a:rPr lang="pt-PT" sz="1800" dirty="0" err="1" smtClean="0"/>
              <a:t>SinalSeg</a:t>
            </a:r>
            <a:r>
              <a:rPr lang="pt-PT" sz="1800" dirty="0" smtClean="0"/>
              <a:t>, </a:t>
            </a:r>
            <a:r>
              <a:rPr lang="pt-PT" sz="1800" dirty="0" err="1" smtClean="0"/>
              <a:t>Lda</a:t>
            </a:r>
            <a:r>
              <a:rPr lang="pt-PT" sz="1800" dirty="0" smtClean="0"/>
              <a:t> pagou logo em janeiro de 2014 a</a:t>
            </a:r>
          </a:p>
          <a:p>
            <a:pPr algn="just"/>
            <a:r>
              <a:rPr lang="pt-PT" sz="1800" dirty="0" smtClean="0"/>
              <a:t>todos os colaboradores e aos sócios gerentes as referidas gratificações.</a:t>
            </a:r>
          </a:p>
          <a:p>
            <a:pPr algn="just"/>
            <a:r>
              <a:rPr lang="pt-PT" sz="1800" dirty="0" smtClean="0"/>
              <a:t>Até ao final de maio de 2014, o TOC da </a:t>
            </a:r>
            <a:r>
              <a:rPr lang="pt-PT" sz="1800" dirty="0" err="1" smtClean="0"/>
              <a:t>SinalSeg</a:t>
            </a:r>
            <a:r>
              <a:rPr lang="pt-PT" sz="1800" dirty="0" smtClean="0"/>
              <a:t>, Lda. terá de apurar o lucro tributável e</a:t>
            </a:r>
          </a:p>
          <a:p>
            <a:pPr algn="just"/>
            <a:r>
              <a:rPr lang="pt-PT" sz="1800" dirty="0" smtClean="0"/>
              <a:t>proceder ao preenchimento do quadro 07 da declaração de rendimentos da empresa</a:t>
            </a:r>
          </a:p>
          <a:p>
            <a:pPr algn="just"/>
            <a:r>
              <a:rPr lang="pt-PT" sz="1800" dirty="0" smtClean="0"/>
              <a:t>relativa a 2013.</a:t>
            </a:r>
          </a:p>
          <a:p>
            <a:endParaRPr lang="pt-PT" sz="1800" dirty="0" smtClean="0"/>
          </a:p>
          <a:p>
            <a:r>
              <a:rPr lang="pt-PT" sz="1800" b="1" dirty="0" smtClean="0"/>
              <a:t>QUESTÃO 13.:</a:t>
            </a:r>
          </a:p>
          <a:p>
            <a:r>
              <a:rPr lang="pt-PT" sz="1800" dirty="0" smtClean="0"/>
              <a:t>Ao preencher o quadro 07 do </a:t>
            </a:r>
            <a:r>
              <a:rPr lang="pt-PT" sz="1800" dirty="0" err="1" smtClean="0"/>
              <a:t>Mod</a:t>
            </a:r>
            <a:r>
              <a:rPr lang="pt-PT" sz="1800" dirty="0" smtClean="0"/>
              <a:t> 22, relativa ao IRC de 2013, a entregar até ao final de</a:t>
            </a:r>
          </a:p>
          <a:p>
            <a:r>
              <a:rPr lang="pt-PT" sz="1800" dirty="0" smtClean="0"/>
              <a:t>maio de 2014, o TOC da </a:t>
            </a:r>
            <a:r>
              <a:rPr lang="pt-PT" sz="1800" dirty="0" err="1" smtClean="0"/>
              <a:t>SinalSeg</a:t>
            </a:r>
            <a:r>
              <a:rPr lang="pt-PT" sz="1800" dirty="0" smtClean="0"/>
              <a:t>, Lda. , no que respeita à gratificação atribuída e paga</a:t>
            </a:r>
          </a:p>
          <a:p>
            <a:r>
              <a:rPr lang="pt-PT" sz="1800" dirty="0" smtClean="0"/>
              <a:t>aos dois sócios-gerentes, deverá:</a:t>
            </a:r>
          </a:p>
          <a:p>
            <a:r>
              <a:rPr lang="pt-PT" sz="1800" dirty="0" smtClean="0"/>
              <a:t>a) Acrescer €12.000 ao lucro contabilístico de 2013.</a:t>
            </a:r>
          </a:p>
          <a:p>
            <a:r>
              <a:rPr lang="pt-PT" sz="1800" dirty="0" smtClean="0"/>
              <a:t>b) Acrescer €6.000 ao lucro contabilístico de 2013.</a:t>
            </a:r>
          </a:p>
          <a:p>
            <a:r>
              <a:rPr lang="pt-PT" sz="1800" dirty="0" smtClean="0"/>
              <a:t>c) Deduzir €12.000 ao lucro contabilístico de 2013.</a:t>
            </a:r>
          </a:p>
          <a:p>
            <a:r>
              <a:rPr lang="pt-PT" sz="1800" dirty="0" smtClean="0"/>
              <a:t>d) Não fazer correções.</a:t>
            </a:r>
          </a:p>
          <a:p>
            <a:endParaRPr lang="pt-PT" sz="1800" dirty="0" smtClean="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909310"/>
          </a:xfrm>
          <a:prstGeom prst="rect">
            <a:avLst/>
          </a:prstGeom>
        </p:spPr>
        <p:txBody>
          <a:bodyPr wrap="square">
            <a:spAutoFit/>
          </a:bodyPr>
          <a:lstStyle/>
          <a:p>
            <a:r>
              <a:rPr lang="pt-PT" sz="1800" b="1" dirty="0" smtClean="0"/>
              <a:t>Artigo 45.º</a:t>
            </a:r>
          </a:p>
          <a:p>
            <a:r>
              <a:rPr lang="pt-PT" sz="1800" b="1" dirty="0" smtClean="0"/>
              <a:t>Encargos não dedutíveis para efeitos fiscais</a:t>
            </a:r>
          </a:p>
          <a:p>
            <a:r>
              <a:rPr lang="pt-PT" sz="1800" dirty="0" smtClean="0"/>
              <a:t>1 — Não são dedutíveis para efeitos da determinação do lucro tributável os seguintes encargos, mesmo quando contabilizados como gastos do período de tributação: </a:t>
            </a:r>
          </a:p>
          <a:p>
            <a:r>
              <a:rPr lang="pt-PT" sz="1800" dirty="0" smtClean="0"/>
              <a:t>m) Os gastos relativos à participação nos lucros por membros de órgãos sociais e trabalhadores da empresa, quando as </a:t>
            </a:r>
            <a:r>
              <a:rPr lang="pt-PT" sz="1800" dirty="0" err="1" smtClean="0"/>
              <a:t>respectivas</a:t>
            </a:r>
            <a:r>
              <a:rPr lang="pt-PT" sz="1800" dirty="0" smtClean="0"/>
              <a:t> importâncias não sejam pagas ou colocadas à disposição dos beneficiários até ao fim do período de tributação seguinte; </a:t>
            </a:r>
          </a:p>
          <a:p>
            <a:endParaRPr lang="pt-PT" sz="1800" dirty="0" smtClean="0"/>
          </a:p>
          <a:p>
            <a:r>
              <a:rPr lang="pt-PT" sz="1800" dirty="0" smtClean="0"/>
              <a:t>n) Sem prejuízo da alínea anterior, os gastos relativos à participação nos lucros por membros de órgãos sociais, quando os beneficiários sejam titulares, </a:t>
            </a:r>
            <a:r>
              <a:rPr lang="pt-PT" sz="1800" dirty="0" err="1" smtClean="0"/>
              <a:t>directa</a:t>
            </a:r>
            <a:r>
              <a:rPr lang="pt-PT" sz="1800" dirty="0" smtClean="0"/>
              <a:t> ou </a:t>
            </a:r>
            <a:r>
              <a:rPr lang="pt-PT" sz="1800" dirty="0" err="1" smtClean="0"/>
              <a:t>indirectamente</a:t>
            </a:r>
            <a:r>
              <a:rPr lang="pt-PT" sz="1800" dirty="0" smtClean="0"/>
              <a:t>, de partes representativas de, pelo menos, 1% do capital social, na parte em que exceda o dobro da remuneração mensal auferida no período de tributação a que respeita o resultado em que participam. </a:t>
            </a:r>
            <a:br>
              <a:rPr lang="pt-PT" sz="1800" dirty="0" smtClean="0"/>
            </a:br>
            <a:endParaRPr lang="pt-PT" sz="1800" dirty="0" smtClean="0"/>
          </a:p>
          <a:p>
            <a:r>
              <a:rPr lang="pt-PT" sz="1800" dirty="0" smtClean="0"/>
              <a:t/>
            </a:r>
            <a:br>
              <a:rPr lang="pt-PT" sz="1800" dirty="0" smtClean="0"/>
            </a:br>
            <a:endParaRPr lang="pt-PT" sz="1800" dirty="0" smtClean="0"/>
          </a:p>
          <a:p>
            <a:r>
              <a:rPr lang="pt-PT" sz="1800" b="1" dirty="0" smtClean="0"/>
              <a:t> </a:t>
            </a:r>
            <a:r>
              <a:rPr lang="pt-PT" sz="1800" i="1" dirty="0" smtClean="0"/>
              <a:t/>
            </a:r>
            <a:br>
              <a:rPr lang="pt-PT" sz="1800" i="1" dirty="0" smtClean="0"/>
            </a:br>
            <a:endParaRPr lang="pt-PT" sz="1800" dirty="0" smtClean="0"/>
          </a:p>
          <a:p>
            <a:endParaRPr lang="pt-PT" sz="1800" dirty="0" smtClean="0"/>
          </a:p>
          <a:p>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13</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Gastos não aceites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45.º n.º 1 m) e n) do CIRC</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Esta norma passou </a:t>
            </a:r>
            <a:r>
              <a:rPr lang="pt-PT" b="1" dirty="0" smtClean="0">
                <a:solidFill>
                  <a:srgbClr val="FF0000"/>
                </a:solidFill>
                <a:effectLst>
                  <a:outerShdw blurRad="38100" dist="38100" dir="2700000" algn="tl">
                    <a:srgbClr val="C0C0C0"/>
                  </a:outerShdw>
                </a:effectLst>
                <a:latin typeface="Lucida Sans Unicode" pitchFamily="34" charset="0"/>
              </a:rPr>
              <a:t>para o art.º 23.º-A alíneas n) e o</a:t>
            </a:r>
            <a:r>
              <a:rPr lang="pt-PT" b="1" dirty="0" smtClean="0">
                <a:solidFill>
                  <a:srgbClr val="FF0000"/>
                </a:solidFill>
                <a:effectLst>
                  <a:outerShdw blurRad="38100" dist="38100" dir="2700000" algn="tl">
                    <a:srgbClr val="C0C0C0"/>
                  </a:outerShdw>
                </a:effectLst>
                <a:latin typeface="Lucida Sans Unicode" pitchFamily="34" charset="0"/>
              </a:rPr>
              <a:t>), mantendo-se igual</a:t>
            </a: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14</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109091"/>
          </a:xfrm>
          <a:prstGeom prst="rect">
            <a:avLst/>
          </a:prstGeom>
        </p:spPr>
        <p:txBody>
          <a:bodyPr wrap="square">
            <a:spAutoFit/>
          </a:bodyPr>
          <a:lstStyle/>
          <a:p>
            <a:pPr algn="just"/>
            <a:r>
              <a:rPr lang="pt-PT" sz="2200" dirty="0" smtClean="0"/>
              <a:t>Em 2013, a </a:t>
            </a:r>
            <a:r>
              <a:rPr lang="pt-PT" sz="2200" dirty="0" err="1" smtClean="0"/>
              <a:t>SinalSeg</a:t>
            </a:r>
            <a:r>
              <a:rPr lang="pt-PT" sz="2200" dirty="0" smtClean="0"/>
              <a:t>, Lda. apurou uma menos-valia fiscal de €2.000 na alienação a uma entidade terceira, de uma participação financeira na ALFIT, Lda.. A menos-valia contabilística apurada foi de €2.400.</a:t>
            </a:r>
          </a:p>
          <a:p>
            <a:pPr algn="just"/>
            <a:endParaRPr lang="pt-PT" sz="2200" dirty="0" smtClean="0"/>
          </a:p>
          <a:p>
            <a:pPr algn="just"/>
            <a:r>
              <a:rPr lang="pt-PT" sz="2200" dirty="0" smtClean="0"/>
              <a:t>QUESTÃO 14.:</a:t>
            </a:r>
          </a:p>
          <a:p>
            <a:pPr algn="just"/>
            <a:r>
              <a:rPr lang="pt-PT" sz="2200" dirty="0" smtClean="0"/>
              <a:t>Relativamente às menos valias resultantes da alienação da participação na ALFIT, Lda., ao preparar o quadro 07 do </a:t>
            </a:r>
            <a:r>
              <a:rPr lang="pt-PT" sz="2200" dirty="0" err="1" smtClean="0"/>
              <a:t>Mod</a:t>
            </a:r>
            <a:r>
              <a:rPr lang="pt-PT" sz="2200" dirty="0" smtClean="0"/>
              <a:t> 22 relativa ao IRC de 2013 e a entregar até ao final de maio de 2014, o TOC da </a:t>
            </a:r>
            <a:r>
              <a:rPr lang="pt-PT" sz="2200" dirty="0" err="1" smtClean="0"/>
              <a:t>SinalSeg</a:t>
            </a:r>
            <a:r>
              <a:rPr lang="pt-PT" sz="2200" dirty="0" smtClean="0"/>
              <a:t>, Lda. deverá:</a:t>
            </a:r>
          </a:p>
          <a:p>
            <a:pPr algn="just"/>
            <a:endParaRPr lang="pt-PT" sz="2200" dirty="0" smtClean="0"/>
          </a:p>
          <a:p>
            <a:pPr algn="just"/>
            <a:r>
              <a:rPr lang="pt-PT" sz="2200" dirty="0" smtClean="0"/>
              <a:t>a) Acrescer €2.400 e deduzir €1.000.</a:t>
            </a:r>
          </a:p>
          <a:p>
            <a:pPr algn="just"/>
            <a:r>
              <a:rPr lang="pt-PT" sz="2200" dirty="0" smtClean="0"/>
              <a:t>b) Acrescer €1.000 e deduzir €2.400.</a:t>
            </a:r>
          </a:p>
          <a:p>
            <a:pPr algn="just"/>
            <a:r>
              <a:rPr lang="pt-PT" sz="2200" dirty="0" smtClean="0"/>
              <a:t>c) Não fazer nenhuma correção.</a:t>
            </a:r>
          </a:p>
          <a:p>
            <a:pPr algn="just"/>
            <a:r>
              <a:rPr lang="pt-PT" sz="2200" dirty="0" smtClean="0"/>
              <a:t>d) Nenhuma das anteriores</a:t>
            </a:r>
          </a:p>
          <a:p>
            <a:endParaRPr lang="pt-PT" sz="1800" dirty="0" smtClean="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3416320"/>
          </a:xfrm>
          <a:prstGeom prst="rect">
            <a:avLst/>
          </a:prstGeom>
        </p:spPr>
        <p:txBody>
          <a:bodyPr wrap="square">
            <a:spAutoFit/>
          </a:bodyPr>
          <a:lstStyle/>
          <a:p>
            <a:r>
              <a:rPr lang="pt-PT" sz="1800" b="1" dirty="0" smtClean="0"/>
              <a:t>Artigo 45.º - Encargos não dedutíveis para efeitos fiscais</a:t>
            </a:r>
          </a:p>
          <a:p>
            <a:endParaRPr lang="pt-PT" sz="1800" dirty="0" smtClean="0"/>
          </a:p>
          <a:p>
            <a:r>
              <a:rPr lang="pt-PT" sz="1800" dirty="0" smtClean="0"/>
              <a:t>3 — A diferença negativa entre as mais-valias e as menos-valias realizadas mediante a transmissão onerosa de partes de capital, incluindo a sua remição e amortização com redução de capital, bem como outras perdas ou variações patrimoniais negativas relativas a partes de capital ou outras componentes do capital próprio, designadamente prestações suplementares, concorrem para a formação do lucro tributável em apenas metade do seu valor. </a:t>
            </a:r>
            <a:r>
              <a:rPr lang="pt-PT" sz="1800" i="1" dirty="0" smtClean="0"/>
              <a:t/>
            </a:r>
            <a:br>
              <a:rPr lang="pt-PT" sz="1800" i="1" dirty="0" smtClean="0"/>
            </a:br>
            <a:endParaRPr lang="pt-PT" sz="1800" dirty="0" smtClean="0"/>
          </a:p>
          <a:p>
            <a:endParaRPr lang="pt-PT" sz="1800" dirty="0" smtClean="0"/>
          </a:p>
          <a:p>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16</a:t>
            </a:fld>
            <a:endParaRPr lang="pt-PT" sz="1400"/>
          </a:p>
        </p:txBody>
      </p:sp>
      <p:sp>
        <p:nvSpPr>
          <p:cNvPr id="5" name="Rectangle 5"/>
          <p:cNvSpPr>
            <a:spLocks noChangeArrowheads="1"/>
          </p:cNvSpPr>
          <p:nvPr/>
        </p:nvSpPr>
        <p:spPr bwMode="auto">
          <a:xfrm>
            <a:off x="1428750" y="2132857"/>
            <a:ext cx="7286625" cy="4153644"/>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Justificação</a:t>
            </a:r>
            <a:r>
              <a:rPr lang="pt-PT" sz="1800" b="1" dirty="0" smtClean="0">
                <a:solidFill>
                  <a:srgbClr val="0066FF"/>
                </a:solidFill>
                <a:effectLst>
                  <a:outerShdw blurRad="38100" dist="38100" dir="2700000" algn="tl">
                    <a:srgbClr val="C0C0C0"/>
                  </a:outerShdw>
                </a:effectLst>
                <a:latin typeface="Lucida Sans Unicode" pitchFamily="34" charset="0"/>
              </a:rPr>
              <a:t>: Gastos não aceites</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0066FF"/>
                </a:solidFill>
                <a:effectLst>
                  <a:outerShdw blurRad="38100" dist="38100" dir="2700000" algn="tl">
                    <a:srgbClr val="C0C0C0"/>
                  </a:outerShdw>
                </a:effectLst>
                <a:latin typeface="Lucida Sans Unicode" pitchFamily="34" charset="0"/>
              </a:rPr>
              <a:t>Art.º 45.º n.º 3 do CIRC </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FF0000"/>
                </a:solidFill>
                <a:effectLst>
                  <a:outerShdw blurRad="38100" dist="38100" dir="2700000" algn="tl">
                    <a:srgbClr val="C0C0C0"/>
                  </a:outerShdw>
                </a:effectLst>
                <a:latin typeface="Lucida Sans Unicode" pitchFamily="34" charset="0"/>
              </a:rPr>
              <a:t>Alterado em 2014 – Ver n.ºs 2 e 3 do art.º 23.º-A para mais/menos valias em capital próprio, quando beneficiarem do art.º 51.º ou entidades sedeadas em paraísos fiscais.</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FF0000"/>
                </a:solidFill>
                <a:effectLst>
                  <a:outerShdw blurRad="38100" dist="38100" dir="2700000" algn="tl">
                    <a:srgbClr val="C0C0C0"/>
                  </a:outerShdw>
                </a:effectLst>
                <a:latin typeface="Lucida Sans Unicode" pitchFamily="34" charset="0"/>
              </a:rPr>
              <a:t> Ver também art.º 51.ºC </a:t>
            </a:r>
            <a:r>
              <a:rPr lang="pt-PT" sz="1800" b="1" dirty="0" smtClean="0">
                <a:solidFill>
                  <a:srgbClr val="FF0000"/>
                </a:solidFill>
                <a:effectLst>
                  <a:outerShdw blurRad="38100" dist="38100" dir="2700000" algn="tl">
                    <a:srgbClr val="C0C0C0"/>
                  </a:outerShdw>
                </a:effectLst>
                <a:latin typeface="Lucida Sans Unicode" pitchFamily="34" charset="0"/>
              </a:rPr>
              <a:t> relacionado com mais e menos valias </a:t>
            </a:r>
            <a:r>
              <a:rPr lang="pt-PT" sz="1800" b="1" dirty="0" smtClean="0">
                <a:solidFill>
                  <a:srgbClr val="FF0000"/>
                </a:solidFill>
                <a:effectLst>
                  <a:outerShdw blurRad="38100" dist="38100" dir="2700000" algn="tl">
                    <a:srgbClr val="C0C0C0"/>
                  </a:outerShdw>
                </a:effectLst>
                <a:latin typeface="Lucida Sans Unicode" pitchFamily="34" charset="0"/>
              </a:rPr>
              <a:t>e que teve alterações em 2015</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FF0000"/>
                </a:solidFill>
                <a:effectLst>
                  <a:outerShdw blurRad="38100" dist="38100" dir="2700000" algn="tl">
                    <a:srgbClr val="C0C0C0"/>
                  </a:outerShdw>
                </a:effectLst>
                <a:latin typeface="Lucida Sans Unicode" pitchFamily="34" charset="0"/>
              </a:rPr>
              <a:t>Atualmente não havia resposta correta para a situação apresentada</a:t>
            </a:r>
            <a:endParaRPr lang="pt-PT" sz="1800" b="1" dirty="0" smtClean="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dissolve">
                                      <p:cBhvr>
                                        <p:cTn id="25" dur="500"/>
                                        <p:tgtEl>
                                          <p:spTgt spid="5">
                                            <p:txEl>
                                              <p:pRg st="6" end="6"/>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
                                            <p:txEl>
                                              <p:pRg st="10" end="10"/>
                                            </p:txEl>
                                          </p:spTgt>
                                        </p:tgtEl>
                                        <p:attrNameLst>
                                          <p:attrName>style.visibility</p:attrName>
                                        </p:attrNameLst>
                                      </p:cBhvr>
                                      <p:to>
                                        <p:strVal val="visible"/>
                                      </p:to>
                                    </p:set>
                                    <p:animEffect transition="in" filter="dissolve">
                                      <p:cBhvr>
                                        <p:cTn id="28"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17</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4985980"/>
          </a:xfrm>
          <a:prstGeom prst="rect">
            <a:avLst/>
          </a:prstGeom>
        </p:spPr>
        <p:txBody>
          <a:bodyPr wrap="square">
            <a:spAutoFit/>
          </a:bodyPr>
          <a:lstStyle/>
          <a:p>
            <a:pPr algn="just"/>
            <a:r>
              <a:rPr lang="pt-PT" sz="2000" dirty="0" smtClean="0"/>
              <a:t>A </a:t>
            </a:r>
            <a:r>
              <a:rPr lang="pt-PT" sz="2000" dirty="0" err="1" smtClean="0"/>
              <a:t>SinalSeg</a:t>
            </a:r>
            <a:r>
              <a:rPr lang="pt-PT" sz="2000" dirty="0" smtClean="0"/>
              <a:t>, Lda. adquiriu uma viatura ligeira de passageiros, no início de 2014, por €40.000. A viatura será depreciada a uma taxa anual de 20% e não foi considerado valor residual. A viatura é utilizada pelo Dr. João Silva, diretor comercial e empregado da </a:t>
            </a:r>
            <a:r>
              <a:rPr lang="pt-PT" sz="2000" dirty="0" err="1" smtClean="0"/>
              <a:t>SinalSeg</a:t>
            </a:r>
            <a:r>
              <a:rPr lang="pt-PT" sz="2000" dirty="0" smtClean="0"/>
              <a:t>, Lda.. Existe um acordo escrito entre ele e a empresa onde se estipula que a viatura é para uso profissional mas também pessoal.</a:t>
            </a:r>
          </a:p>
          <a:p>
            <a:pPr algn="just"/>
            <a:endParaRPr lang="pt-PT" sz="2000" dirty="0" smtClean="0"/>
          </a:p>
          <a:p>
            <a:pPr algn="just"/>
            <a:r>
              <a:rPr lang="pt-PT" sz="2000" dirty="0" smtClean="0"/>
              <a:t>QUESTÃO 15.:</a:t>
            </a:r>
          </a:p>
          <a:p>
            <a:pPr algn="just"/>
            <a:r>
              <a:rPr lang="pt-PT" sz="2000" dirty="0" smtClean="0"/>
              <a:t>Considerando que existe o acordo escrito com o trabalhador, a tributação autónoma de 2014 que incide sobre as depreciações da viatura será:</a:t>
            </a:r>
          </a:p>
          <a:p>
            <a:pPr algn="just"/>
            <a:endParaRPr lang="pt-PT" sz="2000" dirty="0" smtClean="0"/>
          </a:p>
          <a:p>
            <a:pPr algn="just"/>
            <a:r>
              <a:rPr lang="pt-PT" sz="2000" dirty="0" smtClean="0"/>
              <a:t>a) €300.</a:t>
            </a:r>
          </a:p>
          <a:p>
            <a:pPr algn="just"/>
            <a:r>
              <a:rPr lang="pt-PT" sz="2000" dirty="0" smtClean="0"/>
              <a:t>b) €0.</a:t>
            </a:r>
          </a:p>
          <a:p>
            <a:pPr algn="just"/>
            <a:r>
              <a:rPr lang="pt-PT" sz="2000" dirty="0" smtClean="0"/>
              <a:t>c) €2.800.</a:t>
            </a:r>
          </a:p>
          <a:p>
            <a:pPr algn="just"/>
            <a:r>
              <a:rPr lang="pt-PT" sz="2000" dirty="0" smtClean="0"/>
              <a:t>d) Nenhuma das anteriores.</a:t>
            </a:r>
          </a:p>
          <a:p>
            <a:endParaRPr lang="pt-PT" sz="1800" dirty="0" smtClean="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18</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4247317"/>
          </a:xfrm>
          <a:prstGeom prst="rect">
            <a:avLst/>
          </a:prstGeom>
        </p:spPr>
        <p:txBody>
          <a:bodyPr wrap="square">
            <a:spAutoFit/>
          </a:bodyPr>
          <a:lstStyle/>
          <a:p>
            <a:r>
              <a:rPr lang="pt-PT" sz="1800" b="1" dirty="0" smtClean="0"/>
              <a:t>Artigo 88.º - Taxas de tributação autónoma</a:t>
            </a:r>
            <a:endParaRPr lang="pt-PT" sz="1800" dirty="0" smtClean="0"/>
          </a:p>
          <a:p>
            <a:endParaRPr lang="pt-PT" sz="1800" dirty="0" smtClean="0"/>
          </a:p>
          <a:p>
            <a:r>
              <a:rPr lang="pt-PT" sz="1800" dirty="0" smtClean="0"/>
              <a:t>3(*)— São tributados autonomamente os encargos efetuados ou suportados por sujeitos passivos que não beneficiem de isenções subjetivas e que exerçam, a título principal, atividade de natureza comercial, industrial ou agrícola, relacionados com viaturas ligeiras de passageiros, motos ou motociclos, excluindo os veículos movidos exclusivamente a energia elétrica, às seguintes taxas: ……..</a:t>
            </a:r>
          </a:p>
          <a:p>
            <a:endParaRPr lang="pt-PT" sz="1800" dirty="0" smtClean="0"/>
          </a:p>
          <a:p>
            <a:r>
              <a:rPr lang="pt-PT" sz="1800" dirty="0" smtClean="0"/>
              <a:t>6(*) — Excluem-se do disposto no n.º 3 os encargos relacionados com: </a:t>
            </a:r>
          </a:p>
          <a:p>
            <a:r>
              <a:rPr lang="pt-PT" sz="1800" dirty="0" smtClean="0"/>
              <a:t/>
            </a:r>
            <a:br>
              <a:rPr lang="pt-PT" sz="1800" dirty="0" smtClean="0"/>
            </a:br>
            <a:r>
              <a:rPr lang="pt-PT" sz="1800" dirty="0" smtClean="0"/>
              <a:t>b*) Viaturas automóveis relativamente às quais tenha sido celebrado o acordo previsto no n.º 9) da alínea b) do n.º 3 do artigo 2.º do Código do IRS. </a:t>
            </a:r>
          </a:p>
          <a:p>
            <a:endParaRPr lang="pt-PT" sz="1800" dirty="0" smtClean="0"/>
          </a:p>
          <a:p>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19</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Tributação autónoma</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88.º n.º 6 b) do CIRC</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Este art.º sofreu alterações em 2015, mas esta situação mantém-se</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20</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909310"/>
          </a:xfrm>
          <a:prstGeom prst="rect">
            <a:avLst/>
          </a:prstGeom>
        </p:spPr>
        <p:txBody>
          <a:bodyPr wrap="square">
            <a:spAutoFit/>
          </a:bodyPr>
          <a:lstStyle/>
          <a:p>
            <a:pPr algn="just"/>
            <a:r>
              <a:rPr lang="pt-PT" sz="1800" dirty="0" smtClean="0"/>
              <a:t>A gerência da </a:t>
            </a:r>
            <a:r>
              <a:rPr lang="pt-PT" sz="1800" dirty="0" err="1" smtClean="0"/>
              <a:t>SinalSeg</a:t>
            </a:r>
            <a:r>
              <a:rPr lang="pt-PT" sz="1800" dirty="0" smtClean="0"/>
              <a:t>, Lda. acredita que pode tornar rapidamente a Sinal Negativo, Lda.</a:t>
            </a:r>
          </a:p>
          <a:p>
            <a:pPr algn="just"/>
            <a:r>
              <a:rPr lang="pt-PT" sz="1800" dirty="0" smtClean="0"/>
              <a:t>numa empresa lucrativa. Todavia, os gerentes estão com algumas dúvidas sobre o</a:t>
            </a:r>
          </a:p>
          <a:p>
            <a:pPr algn="just"/>
            <a:r>
              <a:rPr lang="pt-PT" sz="1800" dirty="0" smtClean="0"/>
              <a:t>enquadramento fiscal dos prejuízos registados pela Sinal Negativo, Lda., caso a </a:t>
            </a:r>
            <a:r>
              <a:rPr lang="pt-PT" sz="1800" dirty="0" err="1" smtClean="0"/>
              <a:t>SinalSeg</a:t>
            </a:r>
            <a:r>
              <a:rPr lang="pt-PT" sz="1800" dirty="0" smtClean="0"/>
              <a:t>, Lda. decida adquirir esta empresa.</a:t>
            </a:r>
          </a:p>
          <a:p>
            <a:pPr algn="just"/>
            <a:endParaRPr lang="pt-PT" sz="1800" dirty="0" smtClean="0"/>
          </a:p>
          <a:p>
            <a:pPr algn="just"/>
            <a:r>
              <a:rPr lang="pt-PT" sz="1800" dirty="0" smtClean="0"/>
              <a:t>QUESTÃO 18.:</a:t>
            </a:r>
          </a:p>
          <a:p>
            <a:pPr algn="just"/>
            <a:r>
              <a:rPr lang="pt-PT" sz="1800" dirty="0" smtClean="0"/>
              <a:t>Caso a </a:t>
            </a:r>
            <a:r>
              <a:rPr lang="pt-PT" sz="1800" dirty="0" err="1" smtClean="0"/>
              <a:t>SinalSeg</a:t>
            </a:r>
            <a:r>
              <a:rPr lang="pt-PT" sz="1800" dirty="0" smtClean="0"/>
              <a:t>, Lda. adquira a totalidade do capital social da Sinal Negativo, Lda. e esta</a:t>
            </a:r>
          </a:p>
          <a:p>
            <a:pPr algn="just"/>
            <a:r>
              <a:rPr lang="pt-PT" sz="1800" dirty="0" smtClean="0"/>
              <a:t>venha a obter lucros tributáveis nos próximos exercícios:</a:t>
            </a:r>
          </a:p>
          <a:p>
            <a:pPr algn="just"/>
            <a:endParaRPr lang="pt-PT" sz="1800" dirty="0" smtClean="0"/>
          </a:p>
          <a:p>
            <a:pPr algn="just"/>
            <a:r>
              <a:rPr lang="pt-PT" sz="1800" dirty="0" smtClean="0"/>
              <a:t>a) Os prejuízos fiscais apurados em determinado período de tributação, são deduzidos</a:t>
            </a:r>
          </a:p>
          <a:p>
            <a:pPr algn="just"/>
            <a:r>
              <a:rPr lang="pt-PT" sz="1800" dirty="0" smtClean="0"/>
              <a:t>integralmente aos lucros tributáveis, havendo-os, de um ou mais dos 6 períodos de</a:t>
            </a:r>
          </a:p>
          <a:p>
            <a:pPr algn="just"/>
            <a:r>
              <a:rPr lang="pt-PT" sz="1800" dirty="0" smtClean="0"/>
              <a:t>tributação posteriores.</a:t>
            </a:r>
          </a:p>
          <a:p>
            <a:pPr algn="just"/>
            <a:r>
              <a:rPr lang="pt-PT" sz="1800" dirty="0" smtClean="0"/>
              <a:t>b) Os prejuízos fiscais apurados em determinado período de tributação, são deduzidos</a:t>
            </a:r>
          </a:p>
          <a:p>
            <a:pPr algn="just"/>
            <a:r>
              <a:rPr lang="pt-PT" sz="1800" dirty="0" smtClean="0"/>
              <a:t>aos lucros tributáveis, havendo-os, de um ou mais dos 12 períodos de tributação</a:t>
            </a:r>
          </a:p>
          <a:p>
            <a:pPr algn="just"/>
            <a:r>
              <a:rPr lang="pt-PT" sz="1800" dirty="0" smtClean="0"/>
              <a:t>posteriores, não podendo a dedução a efetuar em cada um dos períodos de</a:t>
            </a:r>
          </a:p>
          <a:p>
            <a:pPr algn="just"/>
            <a:r>
              <a:rPr lang="pt-PT" sz="1800" dirty="0" smtClean="0"/>
              <a:t>tributação exceder o montante correspondente a 70% do respetivo lucro tributável.</a:t>
            </a:r>
          </a:p>
          <a:p>
            <a:pPr algn="just"/>
            <a:r>
              <a:rPr lang="pt-PT" sz="1800" dirty="0" smtClean="0"/>
              <a:t>c) Os prejuízos fiscais apurados em determinado período de tributação, são deduzidos</a:t>
            </a:r>
          </a:p>
          <a:p>
            <a:pPr algn="just"/>
            <a:r>
              <a:rPr lang="pt-PT" sz="1800" dirty="0" smtClean="0"/>
              <a:t>integralmente aos lucros tributáveis, havendo-os, de um ou mais dos 12 períodos de</a:t>
            </a:r>
          </a:p>
          <a:p>
            <a:pPr algn="just"/>
            <a:r>
              <a:rPr lang="pt-PT" sz="1800" dirty="0" smtClean="0"/>
              <a:t>tributação posteriores.</a:t>
            </a:r>
          </a:p>
          <a:p>
            <a:pPr algn="just"/>
            <a:r>
              <a:rPr lang="pt-PT" sz="1800" dirty="0" smtClean="0"/>
              <a:t>d) Nenhuma das anteriores</a:t>
            </a:r>
          </a:p>
          <a:p>
            <a:endParaRPr lang="pt-PT" sz="1800" dirty="0" smtClean="0"/>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21</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3970318"/>
          </a:xfrm>
          <a:prstGeom prst="rect">
            <a:avLst/>
          </a:prstGeom>
        </p:spPr>
        <p:txBody>
          <a:bodyPr wrap="square">
            <a:spAutoFit/>
          </a:bodyPr>
          <a:lstStyle/>
          <a:p>
            <a:r>
              <a:rPr lang="pt-PT" sz="1800" b="1" dirty="0" smtClean="0"/>
              <a:t>Artigo 52.º - Dedução de prejuízos fiscais</a:t>
            </a:r>
            <a:endParaRPr lang="pt-PT" sz="1800" dirty="0" smtClean="0"/>
          </a:p>
          <a:p>
            <a:r>
              <a:rPr lang="pt-PT" sz="1800" dirty="0" smtClean="0"/>
              <a:t>1(*)— Sem prejuízo do disposto no número seguinte, os prejuízos fiscais apurados em determinado período de tributação, nos termos das disposições anteriores, são deduzidos aos lucros tributáveis, havendo-os, de um ou mais dos 12 períodos de tributação posteriores. </a:t>
            </a:r>
          </a:p>
          <a:p>
            <a:r>
              <a:rPr lang="pt-PT" sz="1800" dirty="0" smtClean="0"/>
              <a:t>2(*)— A dedução a efetuar em cada um dos períodos de tributação não pode exceder o montante correspondente a 70 % do respetivo lucro tributável, não ficando, porém, prejudicada a dedução da parte desses prejuízos que não tenham sido deduzidos, nas mesmas condições e até ao final do respetivo período de dedução. </a:t>
            </a:r>
            <a:br>
              <a:rPr lang="pt-PT" sz="1800" dirty="0" smtClean="0"/>
            </a:br>
            <a:r>
              <a:rPr lang="pt-PT" sz="1800" dirty="0" smtClean="0"/>
              <a:t>8(*)— O previsto no n.º 1 deixa de ser aplicável quando se verificar, à data do termo do período de tributação em que é efetuada a dedução, que, em relação àquele a que respeitam os prejuízos, se verificou a alteração da titularidade de mais de 50 % do capital social ou da maioria dos direitos de voto. </a:t>
            </a:r>
          </a:p>
          <a:p>
            <a:r>
              <a:rPr lang="pt-PT" sz="1800" dirty="0" smtClean="0"/>
              <a:t> </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22</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Dedução de </a:t>
            </a:r>
            <a:r>
              <a:rPr lang="pt-PT" b="1" dirty="0" err="1" smtClean="0">
                <a:solidFill>
                  <a:srgbClr val="0066FF"/>
                </a:solidFill>
                <a:effectLst>
                  <a:outerShdw blurRad="38100" dist="38100" dir="2700000" algn="tl">
                    <a:srgbClr val="C0C0C0"/>
                  </a:outerShdw>
                </a:effectLst>
                <a:latin typeface="Lucida Sans Unicode" pitchFamily="34" charset="0"/>
              </a:rPr>
              <a:t>prejuizos</a:t>
            </a:r>
            <a:endParaRPr lang="pt-PT"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52.º n.º 2 e n.º 8 do CIRC</a:t>
            </a:r>
          </a:p>
          <a:p>
            <a:pPr marL="365125" indent="-255588" algn="just">
              <a:lnSpc>
                <a:spcPct val="130000"/>
              </a:lnSpc>
              <a:spcAft>
                <a:spcPct val="20000"/>
              </a:spcAft>
              <a:buClr>
                <a:schemeClr val="accent1"/>
              </a:buClr>
              <a:buSzPct val="68000"/>
              <a:buFont typeface="Wingdings 3" pitchFamily="18" charset="2"/>
              <a:buChar char=""/>
              <a:defRPr/>
            </a:pPr>
            <a:r>
              <a:rPr lang="pt-PT" dirty="0" smtClean="0"/>
              <a:t>Triénio de 2011- 2013 €600.000 de prejuízos </a:t>
            </a:r>
            <a:endParaRPr lang="pt-PT"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Ver também n.º 9 para as </a:t>
            </a:r>
            <a:r>
              <a:rPr lang="pt-PT" b="1" dirty="0" err="1" smtClean="0">
                <a:solidFill>
                  <a:srgbClr val="FF0000"/>
                </a:solidFill>
                <a:effectLst>
                  <a:outerShdw blurRad="38100" dist="38100" dir="2700000" algn="tl">
                    <a:srgbClr val="C0C0C0"/>
                  </a:outerShdw>
                </a:effectLst>
                <a:latin typeface="Lucida Sans Unicode" pitchFamily="34" charset="0"/>
              </a:rPr>
              <a:t>excepções</a:t>
            </a:r>
            <a:r>
              <a:rPr lang="pt-PT" b="1" dirty="0" smtClean="0">
                <a:solidFill>
                  <a:srgbClr val="FF0000"/>
                </a:solidFill>
                <a:effectLst>
                  <a:outerShdw blurRad="38100" dist="38100" dir="2700000" algn="tl">
                    <a:srgbClr val="C0C0C0"/>
                  </a:outerShdw>
                </a:effectLst>
                <a:latin typeface="Lucida Sans Unicode" pitchFamily="34" charset="0"/>
              </a:rPr>
              <a:t> e que em 2015 teve alterações</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8" end="8"/>
                                            </p:txEl>
                                          </p:spTgt>
                                        </p:tgtEl>
                                        <p:attrNameLst>
                                          <p:attrName>style.visibility</p:attrName>
                                        </p:attrNameLst>
                                      </p:cBhvr>
                                      <p:to>
                                        <p:strVal val="visible"/>
                                      </p:to>
                                    </p:set>
                                    <p:animEffect transition="in" filter="dissolve">
                                      <p:cBhvr>
                                        <p:cTn id="25"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23</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6186309"/>
          </a:xfrm>
          <a:prstGeom prst="rect">
            <a:avLst/>
          </a:prstGeom>
        </p:spPr>
        <p:txBody>
          <a:bodyPr wrap="square">
            <a:spAutoFit/>
          </a:bodyPr>
          <a:lstStyle/>
          <a:p>
            <a:pPr algn="just"/>
            <a:r>
              <a:rPr lang="pt-PT" sz="1800" dirty="0" smtClean="0"/>
              <a:t>Outra possibilidade que está a ser estudada pela gerência da </a:t>
            </a:r>
            <a:r>
              <a:rPr lang="pt-PT" sz="1800" dirty="0" err="1" smtClean="0"/>
              <a:t>SinalSeg</a:t>
            </a:r>
            <a:r>
              <a:rPr lang="pt-PT" sz="1800" dirty="0" smtClean="0"/>
              <a:t>, Lda. é a de promover uma fusão por incorporação da Sinal Negativo, Lda.  A eventual fusão por incorporação da Sinal Negativo, Lda. na </a:t>
            </a:r>
            <a:r>
              <a:rPr lang="pt-PT" sz="1800" dirty="0" err="1" smtClean="0"/>
              <a:t>SinalSeg</a:t>
            </a:r>
            <a:r>
              <a:rPr lang="pt-PT" sz="1800" dirty="0" smtClean="0"/>
              <a:t>, Lda. suscitou também algumas dúvidas no plano fiscal.</a:t>
            </a:r>
          </a:p>
          <a:p>
            <a:pPr algn="just"/>
            <a:r>
              <a:rPr lang="pt-PT" sz="1800" dirty="0" smtClean="0"/>
              <a:t>QUESTÃO 19.:</a:t>
            </a:r>
          </a:p>
          <a:p>
            <a:pPr algn="just"/>
            <a:r>
              <a:rPr lang="pt-PT" sz="1800" dirty="0" smtClean="0"/>
              <a:t>Caso a referida fusão ocorra:</a:t>
            </a:r>
          </a:p>
          <a:p>
            <a:pPr algn="just"/>
            <a:r>
              <a:rPr lang="pt-PT" sz="1800" dirty="0" smtClean="0"/>
              <a:t>a) Os prejuízos fiscais da sociedade fundida serão automaticamente </a:t>
            </a:r>
            <a:r>
              <a:rPr lang="pt-PT" sz="1800" dirty="0" err="1" smtClean="0"/>
              <a:t>dedutiveis</a:t>
            </a:r>
            <a:r>
              <a:rPr lang="pt-PT" sz="1800" dirty="0" smtClean="0"/>
              <a:t> aos</a:t>
            </a:r>
          </a:p>
          <a:p>
            <a:pPr algn="just"/>
            <a:r>
              <a:rPr lang="pt-PT" sz="1800" dirty="0" smtClean="0"/>
              <a:t>lucros tributáveis da sociedade incorporante no ano da fusão, até ao limite de 75%.</a:t>
            </a:r>
          </a:p>
          <a:p>
            <a:pPr algn="just"/>
            <a:r>
              <a:rPr lang="pt-PT" sz="1800" dirty="0" smtClean="0"/>
              <a:t>b) Os prejuízos fiscais da sociedade fundida podem ser deduzidos aos lucros tributáveis</a:t>
            </a:r>
          </a:p>
          <a:p>
            <a:pPr algn="just"/>
            <a:r>
              <a:rPr lang="pt-PT" sz="1800" dirty="0" smtClean="0"/>
              <a:t>da sociedade incorporante, nos termos e condições estabelecidos no artigo 52.º do</a:t>
            </a:r>
          </a:p>
          <a:p>
            <a:pPr algn="just"/>
            <a:r>
              <a:rPr lang="pt-PT" sz="1800" dirty="0" smtClean="0"/>
              <a:t>CIRC e até ao fim do período referido no n.º 1 do mesmo artigo, contado do período</a:t>
            </a:r>
          </a:p>
          <a:p>
            <a:pPr algn="just"/>
            <a:r>
              <a:rPr lang="pt-PT" sz="1800" dirty="0" smtClean="0"/>
              <a:t>de tributação a que os mesmos se reportam, tendo essa dedução como limite, em</a:t>
            </a:r>
          </a:p>
          <a:p>
            <a:pPr algn="just"/>
            <a:r>
              <a:rPr lang="pt-PT" sz="1800" dirty="0" smtClean="0"/>
              <a:t>cada período de tributação, o valor correspondente à proporção entre o valor do</a:t>
            </a:r>
          </a:p>
          <a:p>
            <a:pPr algn="just"/>
            <a:r>
              <a:rPr lang="pt-PT" sz="1800" dirty="0" smtClean="0"/>
              <a:t>património líquido da sociedade fundida e o valor do património líquido de todas as</a:t>
            </a:r>
          </a:p>
          <a:p>
            <a:pPr algn="just"/>
            <a:r>
              <a:rPr lang="pt-PT" sz="1800" dirty="0" smtClean="0"/>
              <a:t>sociedades envolvidas na operação de fusão, determinados com base no último</a:t>
            </a:r>
          </a:p>
          <a:p>
            <a:pPr algn="just"/>
            <a:r>
              <a:rPr lang="pt-PT" sz="1800" dirty="0" smtClean="0"/>
              <a:t>balanço anterior à operação.</a:t>
            </a:r>
          </a:p>
          <a:p>
            <a:pPr algn="just"/>
            <a:r>
              <a:rPr lang="pt-PT" sz="1800" dirty="0" smtClean="0"/>
              <a:t>c) Os prejuízos fiscais da sociedade fundida nunca podem ser deduzidos aos lucros</a:t>
            </a:r>
          </a:p>
          <a:p>
            <a:pPr algn="just"/>
            <a:r>
              <a:rPr lang="pt-PT" sz="1800" dirty="0" smtClean="0"/>
              <a:t>tributáveis da sociedade incorporante, pois os sócios da sociedade incorporada</a:t>
            </a:r>
          </a:p>
          <a:p>
            <a:pPr algn="just"/>
            <a:r>
              <a:rPr lang="pt-PT" sz="1800" dirty="0" smtClean="0"/>
              <a:t>passarão a deter menos de metade do capital social da sociedade resultante da</a:t>
            </a:r>
          </a:p>
          <a:p>
            <a:pPr algn="just"/>
            <a:r>
              <a:rPr lang="pt-PT" sz="1800" dirty="0" smtClean="0"/>
              <a:t>fusão.</a:t>
            </a:r>
          </a:p>
          <a:p>
            <a:pPr algn="just"/>
            <a:r>
              <a:rPr lang="pt-PT" sz="1800" dirty="0" smtClean="0"/>
              <a:t>d) Nenhuma das anteriores</a:t>
            </a:r>
          </a:p>
          <a:p>
            <a:endParaRPr lang="pt-PT" sz="1800" dirty="0" smtClean="0"/>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24</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909310"/>
          </a:xfrm>
          <a:prstGeom prst="rect">
            <a:avLst/>
          </a:prstGeom>
        </p:spPr>
        <p:txBody>
          <a:bodyPr wrap="square">
            <a:spAutoFit/>
          </a:bodyPr>
          <a:lstStyle/>
          <a:p>
            <a:r>
              <a:rPr lang="pt-PT" sz="1800" b="1" dirty="0" smtClean="0"/>
              <a:t>Artigo 52.º - Dedução de prejuízos fiscais</a:t>
            </a:r>
            <a:endParaRPr lang="pt-PT" sz="1800" dirty="0" smtClean="0"/>
          </a:p>
          <a:p>
            <a:r>
              <a:rPr lang="pt-PT" sz="1800" dirty="0" smtClean="0"/>
              <a:t>1(*)— Sem prejuízo do disposto no número seguinte, os prejuízos fiscais apurados em determinado período de tributação, nos termos das disposições anteriores, são deduzidos aos lucros tributáveis, havendo-os, de um ou mais dos 12 períodos de tributação posteriores. </a:t>
            </a:r>
          </a:p>
          <a:p>
            <a:r>
              <a:rPr lang="pt-PT" sz="1800" dirty="0" smtClean="0"/>
              <a:t>9(*)— Para efeitos do número anterior, não são consideradas as alterações: </a:t>
            </a:r>
          </a:p>
          <a:p>
            <a:r>
              <a:rPr lang="pt-PT" sz="1800" dirty="0" smtClean="0"/>
              <a:t>b) Decorrentes de operações efetuadas ao abrigo do regime especial previsto nos artigos 73.º e seguintes; </a:t>
            </a:r>
          </a:p>
          <a:p>
            <a:r>
              <a:rPr lang="pt-PT" sz="1800" b="1" dirty="0" smtClean="0"/>
              <a:t>Artigo 75.º(*) - Transmissibilidade dos prejuízos fiscais</a:t>
            </a:r>
          </a:p>
          <a:p>
            <a:r>
              <a:rPr lang="pt-PT" sz="1800" dirty="0" smtClean="0"/>
              <a:t>1 — Os prejuízos fiscais das sociedades fundidas podem ser deduzidos dos lucros tributáveis da nova sociedade ou da sociedade incorporante, nos termos e condições estabelecidos no artigo 52.º e até ao fim do período referido no n.º 1 do mesmo artigo, contado do período de tributação a que os mesmos se reportam. </a:t>
            </a:r>
          </a:p>
          <a:p>
            <a:r>
              <a:rPr lang="pt-PT" sz="1800" dirty="0" smtClean="0"/>
              <a:t>4 — A dedução dos prejuízos fiscais transmitidos nos termos do n.º 1 e das alíneas b) e d) do número anterior tem como limite, em cada período de tributação, o valor correspondente à proporção entre o valor do património líquido da sociedade fundida, ou dos estabelecimentos estáveis da sociedade fundida ou da sociedade contribuidora, e o valor do património líquido de todas as sociedades ou estabelecimentos estáveis envolvidos na operação de fusão ou entrada de ativos, determinados com base no último balanço anterior à operação. </a:t>
            </a:r>
          </a:p>
          <a:p>
            <a:endParaRPr lang="pt-PT" sz="1800" dirty="0" smtClean="0"/>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25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Dedução de </a:t>
            </a:r>
            <a:r>
              <a:rPr lang="pt-PT" b="1" dirty="0" err="1" smtClean="0">
                <a:solidFill>
                  <a:srgbClr val="0066FF"/>
                </a:solidFill>
                <a:effectLst>
                  <a:outerShdw blurRad="38100" dist="38100" dir="2700000" algn="tl">
                    <a:srgbClr val="C0C0C0"/>
                  </a:outerShdw>
                </a:effectLst>
                <a:latin typeface="Lucida Sans Unicode" pitchFamily="34" charset="0"/>
              </a:rPr>
              <a:t>prejuizos</a:t>
            </a:r>
            <a:endParaRPr lang="pt-PT"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52.º n.º 1 e n.º 9 b) e art.º 75.º n.º 1 e n.º 4 do CIRC</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Em 2015 o n.º 9 teve alterações mas esta situação mantém-se</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26</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355312"/>
          </a:xfrm>
          <a:prstGeom prst="rect">
            <a:avLst/>
          </a:prstGeom>
        </p:spPr>
        <p:txBody>
          <a:bodyPr wrap="square">
            <a:spAutoFit/>
          </a:bodyPr>
          <a:lstStyle/>
          <a:p>
            <a:r>
              <a:rPr lang="pt-PT" sz="1800" dirty="0" smtClean="0"/>
              <a:t>O Dr. </a:t>
            </a:r>
            <a:r>
              <a:rPr lang="pt-PT" sz="1800" dirty="0" err="1" smtClean="0"/>
              <a:t>Luis</a:t>
            </a:r>
            <a:r>
              <a:rPr lang="pt-PT" sz="1800" dirty="0" smtClean="0"/>
              <a:t> Sousa, TOC da </a:t>
            </a:r>
            <a:r>
              <a:rPr lang="pt-PT" sz="1800" dirty="0" err="1" smtClean="0"/>
              <a:t>SinalSeg</a:t>
            </a:r>
            <a:r>
              <a:rPr lang="pt-PT" sz="1800" dirty="0" smtClean="0"/>
              <a:t>, Lda. tem um filho, Pedro Sousa, que concluiu</a:t>
            </a:r>
          </a:p>
          <a:p>
            <a:r>
              <a:rPr lang="pt-PT" sz="1800" dirty="0" smtClean="0"/>
              <a:t>recentemente a Licenciatura em Contabilidade e Administração. O Pedro pretende iniciar a atividade profissional tão brevemente quanto possível, mas não obteve ainda a qualificação profissional de TOC. Estão pois, pai e filho, a considerar a possibilidade de constituírem um gabinete de contabilidade, sob a forma de sociedade comercial por quotas, ficando cada um com uma quota de 50%.</a:t>
            </a:r>
          </a:p>
          <a:p>
            <a:r>
              <a:rPr lang="pt-PT" sz="1800" dirty="0" smtClean="0"/>
              <a:t>Levantou-se também a questão do enquadramento fiscal em sede de IRC desta sociedade,</a:t>
            </a:r>
          </a:p>
          <a:p>
            <a:r>
              <a:rPr lang="pt-PT" sz="1800" dirty="0" smtClean="0"/>
              <a:t>caso venha a ser constituída em 2014.</a:t>
            </a:r>
          </a:p>
          <a:p>
            <a:endParaRPr lang="pt-PT" sz="1800" dirty="0" smtClean="0"/>
          </a:p>
          <a:p>
            <a:r>
              <a:rPr lang="pt-PT" sz="1800" dirty="0" smtClean="0"/>
              <a:t>QUESTÃO 23.:</a:t>
            </a:r>
          </a:p>
          <a:p>
            <a:r>
              <a:rPr lang="pt-PT" sz="1800" dirty="0" smtClean="0"/>
              <a:t>Se o Dr. </a:t>
            </a:r>
            <a:r>
              <a:rPr lang="pt-PT" sz="1800" dirty="0" err="1" smtClean="0"/>
              <a:t>Luis</a:t>
            </a:r>
            <a:r>
              <a:rPr lang="pt-PT" sz="1800" dirty="0" smtClean="0"/>
              <a:t> Sousa e o filho, Pedro Sousa, ainda candidato a TOC, constituírem agora um gabinete de contabilidade, sob a forma de sociedade comercial por quotas, ficando cada um com uma quota de 50%.:</a:t>
            </a:r>
          </a:p>
          <a:p>
            <a:r>
              <a:rPr lang="pt-PT" sz="1800" dirty="0" smtClean="0"/>
              <a:t>a) Esta sociedade será obrigatoriamente enquadrada no regime de transparência fiscal.</a:t>
            </a:r>
          </a:p>
          <a:p>
            <a:r>
              <a:rPr lang="pt-PT" sz="1800" dirty="0" smtClean="0"/>
              <a:t>b) Esta sociedade não poderá ficar enquadrada no regime de transparência fiscal.</a:t>
            </a:r>
          </a:p>
          <a:p>
            <a:r>
              <a:rPr lang="pt-PT" sz="1800" dirty="0" smtClean="0"/>
              <a:t>c) Esta sociedade poderá ficar enquadrada no regime de transparência fiscal, se a</a:t>
            </a:r>
          </a:p>
          <a:p>
            <a:r>
              <a:rPr lang="pt-PT" sz="1800" dirty="0" smtClean="0"/>
              <a:t>gerência optar por tal regime.</a:t>
            </a:r>
          </a:p>
          <a:p>
            <a:r>
              <a:rPr lang="pt-PT" sz="1800" dirty="0" smtClean="0"/>
              <a:t>d) Nenhuma das anteriores.</a:t>
            </a:r>
          </a:p>
          <a:p>
            <a:endParaRPr lang="pt-PT" sz="1800" dirty="0" smtClean="0"/>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27</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632311"/>
          </a:xfrm>
          <a:prstGeom prst="rect">
            <a:avLst/>
          </a:prstGeom>
        </p:spPr>
        <p:txBody>
          <a:bodyPr wrap="square">
            <a:spAutoFit/>
          </a:bodyPr>
          <a:lstStyle/>
          <a:p>
            <a:r>
              <a:rPr lang="pt-PT" sz="1800" b="1" dirty="0" smtClean="0"/>
              <a:t>Artigo 6.º - Transparência fiscal</a:t>
            </a:r>
          </a:p>
          <a:p>
            <a:r>
              <a:rPr lang="pt-PT" sz="1800" dirty="0" smtClean="0"/>
              <a:t>2 — Os lucros ou prejuízos do exercício, apurados nos termos deste Código, dos agrupamentos complementares de empresas e dos agrupamentos europeus de interesse económico, com sede ou </a:t>
            </a:r>
            <a:r>
              <a:rPr lang="pt-PT" sz="1800" dirty="0" err="1" smtClean="0"/>
              <a:t>direcção</a:t>
            </a:r>
            <a:r>
              <a:rPr lang="pt-PT" sz="1800" dirty="0" smtClean="0"/>
              <a:t> </a:t>
            </a:r>
            <a:r>
              <a:rPr lang="pt-PT" sz="1800" dirty="0" err="1" smtClean="0"/>
              <a:t>efectiva</a:t>
            </a:r>
            <a:r>
              <a:rPr lang="pt-PT" sz="1800" dirty="0" smtClean="0"/>
              <a:t> em território português, que se constituam e funcionem nos termos legais, são também imputáveis </a:t>
            </a:r>
            <a:r>
              <a:rPr lang="pt-PT" sz="1800" dirty="0" err="1" smtClean="0"/>
              <a:t>directamente</a:t>
            </a:r>
            <a:r>
              <a:rPr lang="pt-PT" sz="1800" dirty="0" smtClean="0"/>
              <a:t> aos </a:t>
            </a:r>
            <a:r>
              <a:rPr lang="pt-PT" sz="1800" dirty="0" err="1" smtClean="0"/>
              <a:t>respectivos</a:t>
            </a:r>
            <a:r>
              <a:rPr lang="pt-PT" sz="1800" dirty="0" smtClean="0"/>
              <a:t> membros, integrando-se no seu rendimento tributável. </a:t>
            </a:r>
          </a:p>
          <a:p>
            <a:r>
              <a:rPr lang="pt-PT" sz="1800" dirty="0" smtClean="0"/>
              <a:t>4 — Para efeitos do disposto no n.º 1, considera-se: </a:t>
            </a:r>
          </a:p>
          <a:p>
            <a:r>
              <a:rPr lang="pt-PT" sz="1800" dirty="0" smtClean="0"/>
              <a:t>a*) Sociedade de profissionais: </a:t>
            </a:r>
          </a:p>
          <a:p>
            <a:r>
              <a:rPr lang="pt-PT" sz="1800" dirty="0" smtClean="0"/>
              <a:t>1) A sociedade constituída para o exercício de </a:t>
            </a:r>
            <a:r>
              <a:rPr lang="pt-PT" sz="1800" b="1" dirty="0" smtClean="0"/>
              <a:t>uma atividade profissional </a:t>
            </a:r>
            <a:r>
              <a:rPr lang="pt-PT" sz="1800" dirty="0" smtClean="0"/>
              <a:t>especificamente prevista na lista de atividades a que se refere o artigo 151.º do Código do IRS, na qual todos os sócios pessoas singulares sejam profissionais dessa atividade; ou, </a:t>
            </a:r>
          </a:p>
          <a:p>
            <a:r>
              <a:rPr lang="pt-PT" sz="1800" dirty="0" smtClean="0"/>
              <a:t>2) A sociedade cujos rendimentos provenham, em mais de 75 %, do exercício conjunto ou isolado de </a:t>
            </a:r>
            <a:r>
              <a:rPr lang="pt-PT" sz="1800" b="1" dirty="0" smtClean="0"/>
              <a:t>atividades profissionais </a:t>
            </a:r>
            <a:r>
              <a:rPr lang="pt-PT" sz="1800" dirty="0" smtClean="0"/>
              <a:t>especificamente previstas na lista constante do artigo 151.º do Código do IRS, </a:t>
            </a:r>
            <a:r>
              <a:rPr lang="pt-PT" sz="1800" b="1" dirty="0" smtClean="0"/>
              <a:t>desde que, cumulativamente, em qualquer dia do período</a:t>
            </a:r>
            <a:r>
              <a:rPr lang="pt-PT" sz="1800" dirty="0" smtClean="0"/>
              <a:t> de tributação, o número de sócios não seja superior a cinco, nenhum deles seja pessoa coletiva de direito público e, pelo menos, 75 % do capital social seja detido por profissionais que exercem as referidas atividades, total ou parcialmente, através da sociedade; </a:t>
            </a:r>
          </a:p>
          <a:p>
            <a:endParaRPr lang="pt-PT" sz="1800" dirty="0" smtClean="0"/>
          </a:p>
          <a:p>
            <a:endParaRPr lang="pt-PT" sz="1800" dirty="0" smtClean="0"/>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28</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Sociedades de transparência fiscal</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6.º n.º 4 a) e n.º 2 à contrário do CIRC</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Em 2015 teve alterações o n.º 2 passando a 183 dias quando em 2014 bastava que não reunisse as condições 1 dia, para ser </a:t>
            </a:r>
            <a:r>
              <a:rPr lang="pt-PT" sz="2000" b="1" dirty="0" err="1" smtClean="0">
                <a:solidFill>
                  <a:srgbClr val="FF0000"/>
                </a:solidFill>
                <a:effectLst>
                  <a:outerShdw blurRad="38100" dist="38100" dir="2700000" algn="tl">
                    <a:srgbClr val="C0C0C0"/>
                  </a:outerShdw>
                </a:effectLst>
                <a:latin typeface="Lucida Sans Unicode" pitchFamily="34" charset="0"/>
              </a:rPr>
              <a:t>excluida</a:t>
            </a:r>
            <a:r>
              <a:rPr lang="pt-PT" sz="2000" b="1" dirty="0" smtClean="0">
                <a:solidFill>
                  <a:srgbClr val="FF0000"/>
                </a:solidFill>
                <a:effectLst>
                  <a:outerShdw blurRad="38100" dist="38100" dir="2700000" algn="tl">
                    <a:srgbClr val="C0C0C0"/>
                  </a:outerShdw>
                </a:effectLst>
                <a:latin typeface="Lucida Sans Unicode" pitchFamily="34" charset="0"/>
              </a:rPr>
              <a:t>. Esta situação mantém-se.</a:t>
            </a:r>
            <a:endParaRPr lang="pt-PT" sz="2000"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29</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632311"/>
          </a:xfrm>
          <a:prstGeom prst="rect">
            <a:avLst/>
          </a:prstGeom>
        </p:spPr>
        <p:txBody>
          <a:bodyPr wrap="square">
            <a:spAutoFit/>
          </a:bodyPr>
          <a:lstStyle/>
          <a:p>
            <a:r>
              <a:rPr lang="pt-PT" sz="1800" dirty="0" smtClean="0"/>
              <a:t>Questão 26.:</a:t>
            </a:r>
          </a:p>
          <a:p>
            <a:r>
              <a:rPr lang="pt-PT" sz="1800" dirty="0" smtClean="0"/>
              <a:t>A Sociedade Minúscula, Lda. tem tido um volume de rendimentos inferior a €100.000 nos anos mais recentes, incluindo o de 2013. No princípio de 2014, apresentou declaração de alterações, exercendo a opção pelo regime simplificado de tributação criado através da Lei n.º 2/2014, de 16 de janeiro.</a:t>
            </a:r>
          </a:p>
          <a:p>
            <a:endParaRPr lang="pt-PT" sz="1800" dirty="0" smtClean="0"/>
          </a:p>
          <a:p>
            <a:r>
              <a:rPr lang="pt-PT" sz="1800" dirty="0" smtClean="0"/>
              <a:t>a) Face aos rendimentos declarados, não necessitava de exercer a opção pelo regime</a:t>
            </a:r>
          </a:p>
          <a:p>
            <a:r>
              <a:rPr lang="pt-PT" sz="1800" dirty="0" smtClean="0"/>
              <a:t>simplificado, pois cairia automaticamente nesse regime.</a:t>
            </a:r>
          </a:p>
          <a:p>
            <a:endParaRPr lang="pt-PT" sz="1800" dirty="0" smtClean="0"/>
          </a:p>
          <a:p>
            <a:r>
              <a:rPr lang="pt-PT" sz="1800" dirty="0" smtClean="0"/>
              <a:t>b) Apesar de ter exercido essa opção, pode acabar por ser tributada pelo regime geral em</a:t>
            </a:r>
          </a:p>
          <a:p>
            <a:r>
              <a:rPr lang="pt-PT" sz="1800" dirty="0" smtClean="0"/>
              <a:t>2014, se os rendimentos que vier a apurar neste ano ultrapassarem €200.000.</a:t>
            </a:r>
          </a:p>
          <a:p>
            <a:endParaRPr lang="pt-PT" sz="1800" dirty="0" smtClean="0"/>
          </a:p>
          <a:p>
            <a:r>
              <a:rPr lang="pt-PT" sz="1800" dirty="0" smtClean="0"/>
              <a:t>c) Se em 2014 os seus rendimentos vierem a ultrapassar €200.000, será tributada nesse</a:t>
            </a:r>
          </a:p>
          <a:p>
            <a:r>
              <a:rPr lang="pt-PT" sz="1800" dirty="0" smtClean="0"/>
              <a:t>ano pelas regras do regime simplificado, passando para o regime geral apenas em</a:t>
            </a:r>
          </a:p>
          <a:p>
            <a:r>
              <a:rPr lang="pt-PT" sz="1800" dirty="0" smtClean="0"/>
              <a:t>2015.</a:t>
            </a:r>
          </a:p>
          <a:p>
            <a:endParaRPr lang="pt-PT" sz="1800" dirty="0" smtClean="0"/>
          </a:p>
          <a:p>
            <a:r>
              <a:rPr lang="pt-PT" sz="1800" dirty="0" smtClean="0"/>
              <a:t>d) Se em 2014 os seus rendimentos vierem a ultrapassar €200.000, continuará a ser</a:t>
            </a:r>
          </a:p>
          <a:p>
            <a:r>
              <a:rPr lang="pt-PT" sz="1800" dirty="0" smtClean="0"/>
              <a:t>tributada pelas regras do regime simplificado até 2016, pois é obrigatória a</a:t>
            </a:r>
          </a:p>
          <a:p>
            <a:r>
              <a:rPr lang="pt-PT" sz="1800" dirty="0" smtClean="0"/>
              <a:t>permanência neste regime durante três anos.</a:t>
            </a:r>
          </a:p>
          <a:p>
            <a:endParaRPr lang="pt-PT" sz="1800" dirty="0" smtClean="0"/>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30</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6186309"/>
          </a:xfrm>
          <a:prstGeom prst="rect">
            <a:avLst/>
          </a:prstGeom>
        </p:spPr>
        <p:txBody>
          <a:bodyPr wrap="square">
            <a:spAutoFit/>
          </a:bodyPr>
          <a:lstStyle/>
          <a:p>
            <a:r>
              <a:rPr lang="pt-PT" sz="1800" b="1" dirty="0" smtClean="0"/>
              <a:t>Artigo 86.º-A(*) - Âmbito de aplicação</a:t>
            </a:r>
          </a:p>
          <a:p>
            <a:endParaRPr lang="pt-PT" sz="1800" b="1" dirty="0" smtClean="0"/>
          </a:p>
          <a:p>
            <a:r>
              <a:rPr lang="pt-PT" sz="1800" dirty="0" smtClean="0"/>
              <a:t>1 - Podem optar pelo regime simplificado de determinação da matéria coletável, os sujeitos passivos residentes, não isentos nem sujeitos a um regime especial de tributação, que exerçam a título principal uma atividade de natureza comercial, industrial ou agrícola e que verifiquem, cumulativamente, as seguintes condições:</a:t>
            </a:r>
          </a:p>
          <a:p>
            <a:r>
              <a:rPr lang="pt-PT" sz="1800" dirty="0" smtClean="0"/>
              <a:t>a) Tenham obtido, no período de tributação imediatamente anterior, um montante anual ilíquido de rendimentos não superior a (euro) 200 000;</a:t>
            </a:r>
          </a:p>
          <a:p>
            <a:endParaRPr lang="pt-PT" sz="1800" dirty="0" smtClean="0"/>
          </a:p>
          <a:p>
            <a:r>
              <a:rPr lang="pt-PT" sz="1800" dirty="0" smtClean="0"/>
              <a:t>4 - O regime simplificado de determinação da matéria coletável cessa quando deixem de se verificar os respetivos requisitos ou o sujeito passivo renuncie à sua aplicação. </a:t>
            </a:r>
          </a:p>
          <a:p>
            <a:r>
              <a:rPr lang="pt-PT" sz="1800" dirty="0" smtClean="0"/>
              <a:t>5 - O regime simplificado de determinação da matéria coletável cessa ainda quando o sujeito passivo não cumpra as obrigações de emissão e comunicação das faturas previstas, respetivamente, no Código do IVA e no n.º 1 do artigo 3.º do Decreto-Lei n.º 198/2012, de 24 de agosto, sem prejuízo das demais sanções aplicáveis. </a:t>
            </a:r>
          </a:p>
          <a:p>
            <a:endParaRPr lang="pt-PT" sz="1800" b="1" dirty="0" smtClean="0"/>
          </a:p>
          <a:p>
            <a:r>
              <a:rPr lang="pt-PT" sz="1800" b="1" dirty="0" smtClean="0"/>
              <a:t>6 - Os efeitos da cessação ou da renúncia </a:t>
            </a:r>
            <a:r>
              <a:rPr lang="pt-PT" sz="1800" dirty="0" smtClean="0"/>
              <a:t>do regime simplificado de determinação da matéria coletável </a:t>
            </a:r>
            <a:r>
              <a:rPr lang="pt-PT" sz="1800" b="1" dirty="0" smtClean="0"/>
              <a:t>reportam-se ao 1.º dia do período de tributação em que: </a:t>
            </a:r>
          </a:p>
          <a:p>
            <a:r>
              <a:rPr lang="pt-PT" sz="1800" dirty="0" smtClean="0"/>
              <a:t>a) Deixe de se verificar algum dos requisitos referidos nas alíneas a) a e) do n.º 1 ou se verifique a causa de cessação prevista no número anterior; </a:t>
            </a:r>
          </a:p>
          <a:p>
            <a:endParaRPr lang="pt-PT" sz="1800" b="1" dirty="0" smtClean="0"/>
          </a:p>
          <a:p>
            <a:endParaRPr lang="pt-PT" sz="1800" dirty="0" smtClean="0"/>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31</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Regime simplificado de tributação</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86.º-A n.ºs 1 a) e 6 a) do CIRC</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Em 2015 esta situação mantém-se mas </a:t>
            </a:r>
            <a:r>
              <a:rPr lang="pt-PT" sz="2000" b="1" dirty="0" smtClean="0">
                <a:solidFill>
                  <a:srgbClr val="FF0000"/>
                </a:solidFill>
                <a:effectLst>
                  <a:outerShdw blurRad="38100" dist="38100" dir="2700000" algn="tl">
                    <a:srgbClr val="C0C0C0"/>
                  </a:outerShdw>
                </a:effectLst>
                <a:latin typeface="Lucida Sans Unicode" pitchFamily="34" charset="0"/>
              </a:rPr>
              <a:t>houve </a:t>
            </a:r>
            <a:r>
              <a:rPr lang="pt-PT" sz="2000" b="1" dirty="0" smtClean="0">
                <a:solidFill>
                  <a:srgbClr val="FF0000"/>
                </a:solidFill>
                <a:effectLst>
                  <a:outerShdw blurRad="38100" dist="38100" dir="2700000" algn="tl">
                    <a:srgbClr val="C0C0C0"/>
                  </a:outerShdw>
                </a:effectLst>
                <a:latin typeface="Lucida Sans Unicode" pitchFamily="34" charset="0"/>
              </a:rPr>
              <a:t>alterações  n.º 1 b) e clarifica o apuramento dos rendimentos </a:t>
            </a:r>
            <a:r>
              <a:rPr lang="pt-PT" sz="2000" b="1" dirty="0" err="1" smtClean="0">
                <a:solidFill>
                  <a:srgbClr val="FF0000"/>
                </a:solidFill>
                <a:effectLst>
                  <a:outerShdw blurRad="38100" dist="38100" dir="2700000" algn="tl">
                    <a:srgbClr val="C0C0C0"/>
                  </a:outerShdw>
                </a:effectLst>
                <a:latin typeface="Lucida Sans Unicode" pitchFamily="34" charset="0"/>
              </a:rPr>
              <a:t>liquidos</a:t>
            </a:r>
            <a:r>
              <a:rPr lang="pt-PT" sz="2000" b="1" dirty="0" smtClean="0">
                <a:solidFill>
                  <a:srgbClr val="FF0000"/>
                </a:solidFill>
                <a:effectLst>
                  <a:outerShdw blurRad="38100" dist="38100" dir="2700000" algn="tl">
                    <a:srgbClr val="C0C0C0"/>
                  </a:outerShdw>
                </a:effectLst>
                <a:latin typeface="Lucida Sans Unicode" pitchFamily="34" charset="0"/>
              </a:rPr>
              <a:t> </a:t>
            </a:r>
            <a:r>
              <a:rPr lang="pt-PT" sz="2000" b="1" dirty="0" smtClean="0">
                <a:solidFill>
                  <a:srgbClr val="FF0000"/>
                </a:solidFill>
                <a:effectLst>
                  <a:outerShdw blurRad="38100" dist="38100" dir="2700000" algn="tl">
                    <a:srgbClr val="C0C0C0"/>
                  </a:outerShdw>
                </a:effectLst>
                <a:latin typeface="Lucida Sans Unicode" pitchFamily="34" charset="0"/>
              </a:rPr>
              <a:t>prediais</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dissolve">
                                      <p:cBhvr>
                                        <p:cTn id="2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5632311"/>
          </a:xfrm>
          <a:prstGeom prst="rect">
            <a:avLst/>
          </a:prstGeom>
        </p:spPr>
        <p:txBody>
          <a:bodyPr wrap="square">
            <a:spAutoFit/>
          </a:bodyPr>
          <a:lstStyle/>
          <a:p>
            <a:r>
              <a:rPr lang="pt-PT" sz="1800" dirty="0" smtClean="0"/>
              <a:t>Questão 27.:</a:t>
            </a:r>
          </a:p>
          <a:p>
            <a:endParaRPr lang="pt-PT" sz="1800" dirty="0" smtClean="0"/>
          </a:p>
          <a:p>
            <a:r>
              <a:rPr lang="pt-PT" sz="1800" dirty="0" smtClean="0"/>
              <a:t>A Dra. Ana Rosa inscreveu-se recentemente como técnica oficial de contas na respetiva</a:t>
            </a:r>
          </a:p>
          <a:p>
            <a:r>
              <a:rPr lang="pt-PT" sz="1800" dirty="0" smtClean="0"/>
              <a:t>Ordem. Tendo em vista o exercício dessa atividade profissional, obteve a colaboração de</a:t>
            </a:r>
          </a:p>
          <a:p>
            <a:r>
              <a:rPr lang="pt-PT" sz="1800" dirty="0" smtClean="0"/>
              <a:t>vários familiares (três irmãos e três primos), nenhum deles técnico oficial de contas, que</a:t>
            </a:r>
          </a:p>
          <a:p>
            <a:r>
              <a:rPr lang="pt-PT" sz="1800" dirty="0" smtClean="0"/>
              <a:t>com ela constituíram uma sociedade por quotas com o capital de €35.000 (€5.000 de cada</a:t>
            </a:r>
          </a:p>
          <a:p>
            <a:r>
              <a:rPr lang="pt-PT" sz="1800" dirty="0" smtClean="0"/>
              <a:t>sócio), tendo como único objeto precisamente o exercício da referida atividade.</a:t>
            </a:r>
          </a:p>
          <a:p>
            <a:r>
              <a:rPr lang="pt-PT" sz="1800" dirty="0" smtClean="0"/>
              <a:t>A sociedade em questão, no pressuposto de que exerça exclusivamente essa atividade e</a:t>
            </a:r>
          </a:p>
          <a:p>
            <a:r>
              <a:rPr lang="pt-PT" sz="1800" dirty="0" smtClean="0"/>
              <a:t>supondo a manutenção da estrutura societária inicial:</a:t>
            </a:r>
          </a:p>
          <a:p>
            <a:endParaRPr lang="pt-PT" sz="1800" dirty="0" smtClean="0"/>
          </a:p>
          <a:p>
            <a:pPr marL="342900" indent="-342900">
              <a:buAutoNum type="alphaLcParenR"/>
            </a:pPr>
            <a:r>
              <a:rPr lang="pt-PT" sz="1800" dirty="0" smtClean="0"/>
              <a:t>Fica obrigatoriamente enquadrada pelo regime de transparência fiscal.</a:t>
            </a:r>
          </a:p>
          <a:p>
            <a:pPr marL="342900" indent="-342900">
              <a:buAutoNum type="alphaLcParenR"/>
            </a:pPr>
            <a:endParaRPr lang="pt-PT" sz="1800" dirty="0" smtClean="0"/>
          </a:p>
          <a:p>
            <a:r>
              <a:rPr lang="pt-PT" sz="1800" dirty="0" smtClean="0"/>
              <a:t>b) Não fica enquadrada pelo regime de transparência fiscal.</a:t>
            </a:r>
          </a:p>
          <a:p>
            <a:endParaRPr lang="pt-PT" sz="1800" dirty="0" smtClean="0"/>
          </a:p>
          <a:p>
            <a:r>
              <a:rPr lang="pt-PT" sz="1800" dirty="0" smtClean="0"/>
              <a:t>c) Só ficará enquadrada no regime de transparência fiscal no caso de opção expressa da</a:t>
            </a:r>
          </a:p>
          <a:p>
            <a:r>
              <a:rPr lang="pt-PT" sz="1800" dirty="0" smtClean="0"/>
              <a:t>sociedade por esse regime.</a:t>
            </a:r>
          </a:p>
          <a:p>
            <a:endParaRPr lang="pt-PT" sz="1800" dirty="0" smtClean="0"/>
          </a:p>
          <a:p>
            <a:r>
              <a:rPr lang="pt-PT" sz="1800" dirty="0" smtClean="0"/>
              <a:t>d) Só ficará enquadrada no regime de transparência fiscal se os seus rendimentos</a:t>
            </a:r>
          </a:p>
          <a:p>
            <a:r>
              <a:rPr lang="pt-PT" sz="1800" dirty="0" smtClean="0"/>
              <a:t>ultrapassarem €200.000.</a:t>
            </a:r>
          </a:p>
          <a:p>
            <a:endParaRPr lang="pt-PT" sz="1800" dirty="0" smtClean="0"/>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33</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4247317"/>
          </a:xfrm>
          <a:prstGeom prst="rect">
            <a:avLst/>
          </a:prstGeom>
        </p:spPr>
        <p:txBody>
          <a:bodyPr wrap="square">
            <a:spAutoFit/>
          </a:bodyPr>
          <a:lstStyle/>
          <a:p>
            <a:r>
              <a:rPr lang="pt-PT" sz="1800" b="1" dirty="0" smtClean="0"/>
              <a:t>Artigo 6.º - Transparência fiscal</a:t>
            </a:r>
          </a:p>
          <a:p>
            <a:endParaRPr lang="pt-PT" sz="1800" dirty="0" smtClean="0"/>
          </a:p>
          <a:p>
            <a:endParaRPr lang="pt-PT" sz="1800" dirty="0" smtClean="0"/>
          </a:p>
          <a:p>
            <a:r>
              <a:rPr lang="pt-PT" sz="1800" dirty="0" smtClean="0"/>
              <a:t>4 — Para efeitos do disposto no n.º 1, considera-se: </a:t>
            </a:r>
          </a:p>
          <a:p>
            <a:r>
              <a:rPr lang="pt-PT" sz="1800" dirty="0" smtClean="0"/>
              <a:t>a*) Sociedade de profissionais: </a:t>
            </a:r>
          </a:p>
          <a:p>
            <a:endParaRPr lang="pt-PT" sz="1800" dirty="0" smtClean="0"/>
          </a:p>
          <a:p>
            <a:r>
              <a:rPr lang="pt-PT" sz="1800" dirty="0" smtClean="0"/>
              <a:t>2) A sociedade cujos rendimentos provenham, em mais de 75 %, do exercício conjunto ou isolado de atividades profissionais especificamente previstas na lista constante do artigo 151.º do Código do IRS, desde que, cumulativamente, em qualquer dia do período de tributação, </a:t>
            </a:r>
            <a:r>
              <a:rPr lang="pt-PT" sz="1800" b="1" dirty="0" smtClean="0"/>
              <a:t>o número de sócios não seja superior a cinco, </a:t>
            </a:r>
            <a:r>
              <a:rPr lang="pt-PT" sz="1800" dirty="0" smtClean="0"/>
              <a:t>nenhum deles seja pessoa coletiva de direito público e, pelo menos, 75 % do capital social seja detido por profissionais que exercem as referidas atividades, total ou parcialmente, através da sociedade; </a:t>
            </a:r>
          </a:p>
          <a:p>
            <a:endParaRPr lang="pt-PT" sz="1800" dirty="0" smtClean="0"/>
          </a:p>
          <a:p>
            <a:endParaRPr lang="pt-PT" sz="1800" dirty="0" smtClean="0"/>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34</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Sociedades de Transparência fiscal</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6.º n.º 4 a) 2) do CIRC à contrário</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Alterado em 2015 o prazo para 183 </a:t>
            </a:r>
            <a:r>
              <a:rPr lang="pt-PT" b="1" dirty="0" smtClean="0">
                <a:solidFill>
                  <a:srgbClr val="FF0000"/>
                </a:solidFill>
                <a:effectLst>
                  <a:outerShdw blurRad="38100" dist="38100" dir="2700000" algn="tl">
                    <a:srgbClr val="C0C0C0"/>
                  </a:outerShdw>
                </a:effectLst>
                <a:latin typeface="Lucida Sans Unicode" pitchFamily="34" charset="0"/>
              </a:rPr>
              <a:t>dias, mas esta situação mantém-se</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4093428"/>
          </a:xfrm>
          <a:prstGeom prst="rect">
            <a:avLst/>
          </a:prstGeom>
        </p:spPr>
        <p:txBody>
          <a:bodyPr wrap="square">
            <a:spAutoFit/>
          </a:bodyPr>
          <a:lstStyle/>
          <a:p>
            <a:r>
              <a:rPr lang="pt-PT" sz="2000" dirty="0" smtClean="0"/>
              <a:t>Questão 28.:</a:t>
            </a:r>
          </a:p>
          <a:p>
            <a:endParaRPr lang="pt-PT" sz="2000" dirty="0" smtClean="0"/>
          </a:p>
          <a:p>
            <a:r>
              <a:rPr lang="pt-PT" sz="2000" dirty="0" smtClean="0"/>
              <a:t>Uma sociedade enquadrada no regime simplificado:</a:t>
            </a:r>
          </a:p>
          <a:p>
            <a:endParaRPr lang="pt-PT" sz="2000" dirty="0" smtClean="0"/>
          </a:p>
          <a:p>
            <a:pPr marL="342900" indent="-342900">
              <a:buAutoNum type="alphaLcParenR"/>
            </a:pPr>
            <a:r>
              <a:rPr lang="pt-PT" sz="2000" dirty="0" smtClean="0"/>
              <a:t>Está sujeita a derrama estadual.</a:t>
            </a:r>
          </a:p>
          <a:p>
            <a:pPr marL="342900" indent="-342900">
              <a:buAutoNum type="alphaLcParenR"/>
            </a:pPr>
            <a:endParaRPr lang="pt-PT" sz="2000" dirty="0" smtClean="0"/>
          </a:p>
          <a:p>
            <a:r>
              <a:rPr lang="pt-PT" sz="2000" dirty="0" smtClean="0"/>
              <a:t>b) Pode reportar os seus prejuízos fiscais a lucros que possa vir a obter nos 12 anos seguintes.</a:t>
            </a:r>
          </a:p>
          <a:p>
            <a:endParaRPr lang="pt-PT" sz="2000" dirty="0" smtClean="0"/>
          </a:p>
          <a:p>
            <a:r>
              <a:rPr lang="pt-PT" sz="2000" dirty="0" smtClean="0"/>
              <a:t>c) Não está sujeita a tributações autónomas.</a:t>
            </a:r>
          </a:p>
          <a:p>
            <a:endParaRPr lang="pt-PT" sz="2000" dirty="0" smtClean="0"/>
          </a:p>
          <a:p>
            <a:r>
              <a:rPr lang="pt-PT" sz="2000" dirty="0" smtClean="0"/>
              <a:t>d) Não está sujeita a algumas das tributações autónomas previstas no Código do IRC.</a:t>
            </a: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36</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17/Maio/2014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180528" y="1124744"/>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1938992"/>
          </a:xfrm>
          <a:prstGeom prst="rect">
            <a:avLst/>
          </a:prstGeom>
        </p:spPr>
        <p:txBody>
          <a:bodyPr wrap="square">
            <a:spAutoFit/>
          </a:bodyPr>
          <a:lstStyle/>
          <a:p>
            <a:r>
              <a:rPr lang="pt-PT" sz="2000" b="1" dirty="0" smtClean="0"/>
              <a:t>Artigo 88.º - Taxas de tributação autónoma</a:t>
            </a:r>
          </a:p>
          <a:p>
            <a:endParaRPr lang="pt-PT" sz="2000" b="1" dirty="0" smtClean="0"/>
          </a:p>
          <a:p>
            <a:r>
              <a:rPr lang="pt-PT" sz="2000" dirty="0" smtClean="0"/>
              <a:t>15(*)— As taxas de tributação autónoma previstas nos </a:t>
            </a:r>
            <a:r>
              <a:rPr lang="pt-PT" sz="2000" dirty="0" err="1" smtClean="0"/>
              <a:t>n.os</a:t>
            </a:r>
            <a:r>
              <a:rPr lang="pt-PT" sz="2000" dirty="0" smtClean="0"/>
              <a:t> 7, 9, 11 e 13, bem como o disposto no número anterior, não são aplicáveis aos sujeitos passivos a que se aplique o regime simplificado de determinação da matéria coletável. </a:t>
            </a:r>
          </a:p>
          <a:p>
            <a:endParaRPr lang="pt-PT" sz="2000" dirty="0" smtClean="0"/>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37</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Tributações autónoma</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88.º n.º 15 do CIRC</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Ver também art.º 87.º-A sobre derrama </a:t>
            </a:r>
            <a:r>
              <a:rPr lang="pt-PT" b="1" dirty="0" smtClean="0">
                <a:solidFill>
                  <a:srgbClr val="FF0000"/>
                </a:solidFill>
                <a:effectLst>
                  <a:outerShdw blurRad="38100" dist="38100" dir="2700000" algn="tl">
                    <a:srgbClr val="C0C0C0"/>
                  </a:outerShdw>
                </a:effectLst>
                <a:latin typeface="Lucida Sans Unicode" pitchFamily="34" charset="0"/>
              </a:rPr>
              <a:t>estadual e outras alterações do art.º 88.º</a:t>
            </a:r>
            <a:endParaRPr lang="pt-PT" b="1" dirty="0" smtClean="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Maio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38</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95536" y="764704"/>
            <a:ext cx="8424936" cy="6124754"/>
          </a:xfrm>
          <a:prstGeom prst="rect">
            <a:avLst/>
          </a:prstGeom>
        </p:spPr>
        <p:txBody>
          <a:bodyPr wrap="square">
            <a:spAutoFit/>
          </a:bodyPr>
          <a:lstStyle/>
          <a:p>
            <a:r>
              <a:rPr lang="pt-PT" sz="2000" dirty="0" smtClean="0"/>
              <a:t>Ao longo do ano de 2013, a maioria dos trabalhadores aceitaram o repto e frequentaram um ginásio. No âmbito da tributação em IRC, há dúvidas quanto ao enquadramento fiscal das quantias entregues pela </a:t>
            </a:r>
            <a:r>
              <a:rPr lang="pt-PT" sz="2000" dirty="0" err="1" smtClean="0"/>
              <a:t>TecTecn</a:t>
            </a:r>
            <a:r>
              <a:rPr lang="pt-PT" sz="2000" dirty="0" smtClean="0"/>
              <a:t>, Lda. para que os seus colaboradores pratiquem modalidades desportivas.</a:t>
            </a:r>
          </a:p>
          <a:p>
            <a:r>
              <a:rPr lang="pt-PT" b="1" dirty="0" smtClean="0"/>
              <a:t>QUESTÃO 7.: </a:t>
            </a:r>
          </a:p>
          <a:p>
            <a:r>
              <a:rPr lang="pt-PT" b="1" i="1" dirty="0" smtClean="0"/>
              <a:t>Os gastos suportados pela </a:t>
            </a:r>
            <a:r>
              <a:rPr lang="pt-PT" b="1" i="1" dirty="0" err="1" smtClean="0"/>
              <a:t>TecTecn</a:t>
            </a:r>
            <a:r>
              <a:rPr lang="pt-PT" b="1" i="1" dirty="0" smtClean="0"/>
              <a:t>, Lda. referentes a despesas com práticas desportivas a favor dos trabalhadores, pagas em 2013: </a:t>
            </a:r>
          </a:p>
          <a:p>
            <a:r>
              <a:rPr lang="pt-PT" b="1" i="1" dirty="0" smtClean="0"/>
              <a:t>a) Podem ser aceites fiscalmente em sede de IRC, se cumprirem os requisitos das realizações de utilidade social previstas no CIRC. </a:t>
            </a:r>
          </a:p>
          <a:p>
            <a:r>
              <a:rPr lang="pt-PT" b="1" i="1" dirty="0" smtClean="0"/>
              <a:t>b) Apenas podem ser aceites fiscalmente em sede de IRC se forem atribuídos e aceites por todos os trabalhadores. </a:t>
            </a:r>
          </a:p>
          <a:p>
            <a:r>
              <a:rPr lang="pt-PT" b="1" i="1" dirty="0" smtClean="0"/>
              <a:t>c) Não podem ser aceites fiscalmente em sede de IRC se forem incluídas nos recibos de vencimento dos trabalhadores. </a:t>
            </a:r>
          </a:p>
          <a:p>
            <a:r>
              <a:rPr lang="pt-PT" b="1" i="1" dirty="0" smtClean="0"/>
              <a:t>d) Nenhuma das anteriores.</a:t>
            </a:r>
            <a:endParaRPr lang="pt-PT" dirty="0" smtClean="0"/>
          </a:p>
          <a:p>
            <a:endParaRPr lang="pt-PT" dirty="0"/>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39</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683568" y="836712"/>
            <a:ext cx="7636967" cy="4247317"/>
          </a:xfrm>
          <a:prstGeom prst="rect">
            <a:avLst/>
          </a:prstGeom>
          <a:noFill/>
          <a:ln w="9525">
            <a:noFill/>
            <a:miter lim="800000"/>
            <a:headEnd/>
            <a:tailEnd/>
          </a:ln>
        </p:spPr>
        <p:txBody>
          <a:bodyPr wrap="square">
            <a:spAutoFit/>
          </a:bodyPr>
          <a:lstStyle/>
          <a:p>
            <a:r>
              <a:rPr lang="pt-PT" sz="1800" b="1" dirty="0" smtClean="0"/>
              <a:t>Artigo 43.º - Realizações de utilidade social</a:t>
            </a:r>
          </a:p>
          <a:p>
            <a:endParaRPr lang="pt-PT" sz="1800" dirty="0" smtClean="0"/>
          </a:p>
          <a:p>
            <a:r>
              <a:rPr lang="pt-PT" sz="1800" dirty="0" smtClean="0"/>
              <a:t>1 — São também dedutíveis os gastos do período de tributação, incluindo depreciações ou amortizações e rendas de imóveis, relativos à manutenção facultativa de creches, lactários, </a:t>
            </a:r>
            <a:r>
              <a:rPr lang="pt-PT" sz="1800" dirty="0" err="1" smtClean="0"/>
              <a:t>jardins-de-infância</a:t>
            </a:r>
            <a:r>
              <a:rPr lang="pt-PT" sz="1800" dirty="0" smtClean="0"/>
              <a:t>, cantinas, bibliotecas e escolas, bem como outras realizações de utilidade social como tal reconhecidas pela Direcção-Geral dos Impostos, feitas em benefício do pessoal ou dos reformados da empresa e </a:t>
            </a:r>
            <a:r>
              <a:rPr lang="pt-PT" sz="1800" dirty="0" err="1" smtClean="0"/>
              <a:t>respectivos</a:t>
            </a:r>
            <a:r>
              <a:rPr lang="pt-PT" sz="1800" dirty="0" smtClean="0"/>
              <a:t> familiares, desde que tenham carácter geral e não revistam a natureza de rendimentos do trabalho dependente ou, revestindo-o, sejam de difícil ou complexa individualização relativamente a cada um dos beneficiários. </a:t>
            </a:r>
          </a:p>
          <a:p>
            <a:endParaRPr lang="pt-PT" sz="1800" dirty="0" smtClean="0"/>
          </a:p>
          <a:p>
            <a:endParaRPr lang="pt-PT" sz="1800" b="1" i="1" dirty="0" smtClean="0"/>
          </a:p>
          <a:p>
            <a:endParaRPr lang="pt-PT" sz="1800" dirty="0" smtClean="0"/>
          </a:p>
          <a:p>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923330"/>
          </a:xfrm>
          <a:prstGeom prst="rect">
            <a:avLst/>
          </a:prstGeom>
        </p:spPr>
        <p:txBody>
          <a:bodyPr wrap="square">
            <a:spAutoFit/>
          </a:bodyPr>
          <a:lstStyle/>
          <a:p>
            <a:r>
              <a:rPr lang="pt-PT" sz="1800" dirty="0" smtClean="0"/>
              <a:t/>
            </a:r>
            <a:br>
              <a:rPr lang="pt-PT" sz="1800" dirty="0" smtClean="0"/>
            </a:br>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40</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Gastos aceites fiscalmente</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43.º n.º 1 do CIRC.</a:t>
            </a: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41</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95536" y="764704"/>
            <a:ext cx="8352928" cy="5632311"/>
          </a:xfrm>
          <a:prstGeom prst="rect">
            <a:avLst/>
          </a:prstGeom>
        </p:spPr>
        <p:txBody>
          <a:bodyPr wrap="square">
            <a:spAutoFit/>
          </a:bodyPr>
          <a:lstStyle/>
          <a:p>
            <a:r>
              <a:rPr lang="pt-PT" b="1" dirty="0" smtClean="0"/>
              <a:t>Questão 29.: </a:t>
            </a:r>
          </a:p>
          <a:p>
            <a:pPr algn="just"/>
            <a:r>
              <a:rPr lang="pt-PT" dirty="0" smtClean="0"/>
              <a:t>No ano de 2012, a Sociedade Lama, S.A. </a:t>
            </a:r>
            <a:r>
              <a:rPr lang="pt-PT" dirty="0" err="1" smtClean="0"/>
              <a:t>efectuou</a:t>
            </a:r>
            <a:r>
              <a:rPr lang="pt-PT" dirty="0" smtClean="0"/>
              <a:t> quotizações no montante de €5.000 a favor de uma associação empresarial, em conformidade com os estatutos. No mesmo ano, a referida sociedade apresentou um volume de negócios de €3.500.000 e prejuízo fiscal de €2.000. Em matéria de IRC: </a:t>
            </a:r>
          </a:p>
          <a:p>
            <a:pPr algn="just"/>
            <a:endParaRPr lang="pt-PT" dirty="0" smtClean="0"/>
          </a:p>
          <a:p>
            <a:pPr algn="just"/>
            <a:r>
              <a:rPr lang="pt-PT" dirty="0" smtClean="0"/>
              <a:t>a) O gasto referente às quotizações não é aceite para a determinação do lucro tributável. </a:t>
            </a:r>
          </a:p>
          <a:p>
            <a:pPr algn="just"/>
            <a:r>
              <a:rPr lang="pt-PT" dirty="0" smtClean="0"/>
              <a:t>b) O gasto referente às quotizações é aceite na totalidade, sendo concretizada ainda uma dedução de € 2.500. </a:t>
            </a:r>
          </a:p>
          <a:p>
            <a:pPr algn="just"/>
            <a:r>
              <a:rPr lang="pt-PT" dirty="0" smtClean="0"/>
              <a:t>c) O gasto referente às quotizações é aceite na totalidade, sendo concretizada ainda uma dedução de € 2.000. </a:t>
            </a:r>
          </a:p>
          <a:p>
            <a:pPr algn="just"/>
            <a:r>
              <a:rPr lang="pt-PT" dirty="0" smtClean="0"/>
              <a:t>d) O gasto referente às quotizações é aceite na totalidade, mas não haverá lugar a qualquer majoração. </a:t>
            </a: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683568" y="836712"/>
            <a:ext cx="8280920" cy="3416320"/>
          </a:xfrm>
          <a:prstGeom prst="rect">
            <a:avLst/>
          </a:prstGeom>
          <a:noFill/>
          <a:ln w="9525">
            <a:noFill/>
            <a:miter lim="800000"/>
            <a:headEnd/>
            <a:tailEnd/>
          </a:ln>
        </p:spPr>
        <p:txBody>
          <a:bodyPr wrap="square">
            <a:spAutoFit/>
          </a:bodyPr>
          <a:lstStyle/>
          <a:p>
            <a:r>
              <a:rPr lang="pt-PT" sz="1800" b="1" dirty="0" smtClean="0"/>
              <a:t>Artigo 44.º - Quotizações a favor de associações empresariais</a:t>
            </a:r>
          </a:p>
          <a:p>
            <a:r>
              <a:rPr lang="pt-PT" sz="1800" b="1" dirty="0" smtClean="0"/>
              <a:t/>
            </a:r>
            <a:br>
              <a:rPr lang="pt-PT" sz="1800" b="1" dirty="0" smtClean="0"/>
            </a:br>
            <a:endParaRPr lang="pt-PT" sz="1800" dirty="0" smtClean="0"/>
          </a:p>
          <a:p>
            <a:r>
              <a:rPr lang="pt-PT" sz="1800" dirty="0" smtClean="0"/>
              <a:t/>
            </a:r>
            <a:br>
              <a:rPr lang="pt-PT" sz="1800" dirty="0" smtClean="0"/>
            </a:br>
            <a:r>
              <a:rPr lang="pt-PT" sz="1800" dirty="0" smtClean="0"/>
              <a:t>1 — É considerado gasto do período de tributação, para efeitos da determinação do lucro tributável, o valor correspondente a 150% do total das quotizações pagas pelos associados a favor das associações empresariais em conformidade com os estatutos. </a:t>
            </a:r>
          </a:p>
          <a:p>
            <a:r>
              <a:rPr lang="pt-PT" sz="1800" dirty="0" smtClean="0"/>
              <a:t>2 — O montante referido no número anterior não pode, contudo, exceder o equivalente a 2‰ do volume de negócios </a:t>
            </a:r>
            <a:r>
              <a:rPr lang="pt-PT" sz="1800" dirty="0" err="1" smtClean="0"/>
              <a:t>respectivo</a:t>
            </a:r>
            <a:r>
              <a:rPr lang="pt-PT" sz="1800" dirty="0" smtClean="0"/>
              <a:t>. </a:t>
            </a:r>
          </a:p>
          <a:p>
            <a:r>
              <a:rPr lang="pt-PT" sz="1800" dirty="0" smtClean="0"/>
              <a:t/>
            </a:r>
            <a:br>
              <a:rPr lang="pt-PT" sz="1800" dirty="0" smtClean="0"/>
            </a:br>
            <a:endParaRPr lang="pt-PT" sz="1800" dirty="0" smtClean="0"/>
          </a:p>
          <a:p>
            <a:pPr marL="342900" indent="-342900"/>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923330"/>
          </a:xfrm>
          <a:prstGeom prst="rect">
            <a:avLst/>
          </a:prstGeom>
        </p:spPr>
        <p:txBody>
          <a:bodyPr wrap="square">
            <a:spAutoFit/>
          </a:bodyPr>
          <a:lstStyle/>
          <a:p>
            <a:r>
              <a:rPr lang="pt-PT" sz="1800" dirty="0" smtClean="0"/>
              <a:t/>
            </a:r>
            <a:br>
              <a:rPr lang="pt-PT" sz="1800" dirty="0" smtClean="0"/>
            </a:br>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43</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Quotizações </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44.º do  CIRC</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Cálculo: VN- 3.500.000*2%o = 7.000 limite aceite</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Majoração: 5.000*150% = 7.500</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Como o limite é de 7.000, só pode beneficiar de uma majoração de 2.000 que deduz no Q07 da Mod.22</a:t>
            </a: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dissolve">
                                      <p:cBhvr>
                                        <p:cTn id="25" dur="500"/>
                                        <p:tgtEl>
                                          <p:spTgt spid="5">
                                            <p:txEl>
                                              <p:pRg st="6" end="6"/>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
                                            <p:txEl>
                                              <p:pRg st="12" end="12"/>
                                            </p:txEl>
                                          </p:spTgt>
                                        </p:tgtEl>
                                        <p:attrNameLst>
                                          <p:attrName>style.visibility</p:attrName>
                                        </p:attrNameLst>
                                      </p:cBhvr>
                                      <p:to>
                                        <p:strVal val="visible"/>
                                      </p:to>
                                    </p:set>
                                    <p:animEffect transition="in" filter="dissolve">
                                      <p:cBhvr>
                                        <p:cTn id="28" dur="500"/>
                                        <p:tgtEl>
                                          <p:spTgt spid="5">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44</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899592" y="1484782"/>
            <a:ext cx="7344816" cy="4893647"/>
          </a:xfrm>
          <a:prstGeom prst="rect">
            <a:avLst/>
          </a:prstGeom>
        </p:spPr>
        <p:txBody>
          <a:bodyPr wrap="square">
            <a:spAutoFit/>
          </a:bodyPr>
          <a:lstStyle/>
          <a:p>
            <a:r>
              <a:rPr lang="pt-PT" b="1" dirty="0" smtClean="0"/>
              <a:t>Questão 30.: </a:t>
            </a:r>
          </a:p>
          <a:p>
            <a:pPr algn="just"/>
            <a:r>
              <a:rPr lang="pt-PT" dirty="0" smtClean="0"/>
              <a:t>É aplicável o método das quotas decrescentes: </a:t>
            </a:r>
          </a:p>
          <a:p>
            <a:pPr algn="just"/>
            <a:endParaRPr lang="pt-PT" dirty="0" smtClean="0"/>
          </a:p>
          <a:p>
            <a:pPr marL="457200" indent="-457200" algn="just">
              <a:buAutoNum type="alphaLcParenR"/>
            </a:pPr>
            <a:r>
              <a:rPr lang="pt-PT" dirty="0" smtClean="0"/>
              <a:t>A viaturas ligeiras de passageiros, desde que o seu valor de aquisição seja inferior a dada quantia. </a:t>
            </a:r>
          </a:p>
          <a:p>
            <a:pPr marL="457200" indent="-457200" algn="just">
              <a:buAutoNum type="alphaLcParenR"/>
            </a:pPr>
            <a:endParaRPr lang="pt-PT" dirty="0" smtClean="0"/>
          </a:p>
          <a:p>
            <a:pPr algn="just"/>
            <a:r>
              <a:rPr lang="pt-PT" dirty="0" smtClean="0"/>
              <a:t>b) A uma viatura pesada de passageiros adquirida por uma empresa de transportes de passageiros a uma sociedade que a utilizava para transportar pessoal. </a:t>
            </a:r>
          </a:p>
          <a:p>
            <a:pPr algn="just"/>
            <a:endParaRPr lang="pt-PT" dirty="0" smtClean="0"/>
          </a:p>
          <a:p>
            <a:pPr algn="just"/>
            <a:r>
              <a:rPr lang="pt-PT" dirty="0" smtClean="0"/>
              <a:t>c) A um edifício em que está instalado um hotel. </a:t>
            </a:r>
          </a:p>
          <a:p>
            <a:pPr algn="just"/>
            <a:endParaRPr lang="pt-PT" dirty="0" smtClean="0"/>
          </a:p>
          <a:p>
            <a:pPr algn="just"/>
            <a:r>
              <a:rPr lang="pt-PT" dirty="0" smtClean="0"/>
              <a:t>d) A uma viatura pesada de mercadorias adquirida nova. </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683568" y="836712"/>
            <a:ext cx="8280920" cy="2862322"/>
          </a:xfrm>
          <a:prstGeom prst="rect">
            <a:avLst/>
          </a:prstGeom>
          <a:noFill/>
          <a:ln w="9525">
            <a:noFill/>
            <a:miter lim="800000"/>
            <a:headEnd/>
            <a:tailEnd/>
          </a:ln>
        </p:spPr>
        <p:txBody>
          <a:bodyPr wrap="square">
            <a:spAutoFit/>
          </a:bodyPr>
          <a:lstStyle/>
          <a:p>
            <a:r>
              <a:rPr lang="pt-PT" sz="1800" b="1" dirty="0" smtClean="0"/>
              <a:t>Artigo 30.º</a:t>
            </a:r>
            <a:br>
              <a:rPr lang="pt-PT" sz="1800" b="1" dirty="0" smtClean="0"/>
            </a:br>
            <a:r>
              <a:rPr lang="pt-PT" sz="1800" b="1" dirty="0" smtClean="0"/>
              <a:t>Métodos de cálculo das depreciações e amortizações</a:t>
            </a:r>
            <a:endParaRPr lang="pt-PT" sz="1800" dirty="0" smtClean="0"/>
          </a:p>
          <a:p>
            <a:r>
              <a:rPr lang="pt-PT" sz="1800" dirty="0" smtClean="0"/>
              <a:t>1(*)— O cálculo das depreciações e amortizações dos ativos referidos no artigo anterior faz-se, em regra, pelo método da linha reta, atendendo ao seu período de vida útil. </a:t>
            </a:r>
          </a:p>
          <a:p>
            <a:r>
              <a:rPr lang="pt-PT" sz="1800" dirty="0" smtClean="0"/>
              <a:t>2 — Os sujeitos passivos podem, no entanto, optar pelo método das quotas decrescentes relativamente aos </a:t>
            </a:r>
            <a:r>
              <a:rPr lang="pt-PT" sz="1800" dirty="0" err="1" smtClean="0"/>
              <a:t>activos</a:t>
            </a:r>
            <a:r>
              <a:rPr lang="pt-PT" sz="1800" dirty="0" smtClean="0"/>
              <a:t> fixos tangíveis que: </a:t>
            </a:r>
          </a:p>
          <a:p>
            <a:r>
              <a:rPr lang="pt-PT" sz="1800" dirty="0" smtClean="0"/>
              <a:t>a) Não tenham sido adquiridos em estado de uso; </a:t>
            </a:r>
          </a:p>
          <a:p>
            <a:r>
              <a:rPr lang="pt-PT" sz="1800" dirty="0" smtClean="0"/>
              <a:t>b) Não sejam edifícios, viaturas ligeiras de passageiros ou mistas, </a:t>
            </a:r>
            <a:r>
              <a:rPr lang="pt-PT" sz="1800" dirty="0" err="1" smtClean="0"/>
              <a:t>excepto</a:t>
            </a:r>
            <a:r>
              <a:rPr lang="pt-PT" sz="1800" dirty="0" smtClean="0"/>
              <a:t> quando </a:t>
            </a:r>
            <a:r>
              <a:rPr lang="pt-PT" sz="1800" dirty="0" err="1" smtClean="0"/>
              <a:t>afectas</a:t>
            </a:r>
            <a:r>
              <a:rPr lang="pt-PT" sz="1800" dirty="0" smtClean="0"/>
              <a:t> à exploração de serviço público de transportes ou destinadas a ser alugadas no exercício da </a:t>
            </a:r>
            <a:r>
              <a:rPr lang="pt-PT" sz="1800" dirty="0" err="1" smtClean="0"/>
              <a:t>actividade</a:t>
            </a:r>
            <a:r>
              <a:rPr lang="pt-PT" sz="1800" dirty="0" smtClean="0"/>
              <a:t> normal do sujeito passivo, mobiliário e equipamentos sociais. </a:t>
            </a:r>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923330"/>
          </a:xfrm>
          <a:prstGeom prst="rect">
            <a:avLst/>
          </a:prstGeom>
        </p:spPr>
        <p:txBody>
          <a:bodyPr wrap="square">
            <a:spAutoFit/>
          </a:bodyPr>
          <a:lstStyle/>
          <a:p>
            <a:r>
              <a:rPr lang="pt-PT" sz="1800" dirty="0" smtClean="0"/>
              <a:t/>
            </a:r>
            <a:br>
              <a:rPr lang="pt-PT" sz="1800" dirty="0" smtClean="0"/>
            </a:br>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46</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Justificação: Quotas decrescentes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30.º n.º 2 do  CIRC</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47</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755576" y="908720"/>
            <a:ext cx="7920880" cy="4832092"/>
          </a:xfrm>
          <a:prstGeom prst="rect">
            <a:avLst/>
          </a:prstGeom>
        </p:spPr>
        <p:txBody>
          <a:bodyPr wrap="square">
            <a:spAutoFit/>
          </a:bodyPr>
          <a:lstStyle/>
          <a:p>
            <a:r>
              <a:rPr lang="pt-PT" b="1" dirty="0" smtClean="0"/>
              <a:t>Questão 31.: </a:t>
            </a:r>
          </a:p>
          <a:p>
            <a:pPr algn="just"/>
            <a:r>
              <a:rPr lang="pt-PT" dirty="0" smtClean="0"/>
              <a:t>Em IRC, de acordo com a legislação em vigor, as gratificações por aplicação de resultados contabilizadas como gastos no período de tributação a que esses resultados respeitam e pagas até ao final do ano seguinte: </a:t>
            </a:r>
          </a:p>
          <a:p>
            <a:pPr algn="just"/>
            <a:endParaRPr lang="pt-PT" sz="2000" dirty="0" smtClean="0"/>
          </a:p>
          <a:p>
            <a:pPr algn="just"/>
            <a:r>
              <a:rPr lang="pt-PT" dirty="0" smtClean="0"/>
              <a:t>a) Não são aceites como gastos. </a:t>
            </a:r>
          </a:p>
          <a:p>
            <a:pPr algn="just"/>
            <a:r>
              <a:rPr lang="pt-PT" dirty="0" smtClean="0"/>
              <a:t>b) São aceites como gastos do período de tributação em que forem atribuídas. </a:t>
            </a:r>
          </a:p>
          <a:p>
            <a:pPr algn="just"/>
            <a:r>
              <a:rPr lang="pt-PT" dirty="0" smtClean="0"/>
              <a:t>c) São aceites como gastos do período de tributação a que se refere o resultado em que participam. </a:t>
            </a:r>
          </a:p>
          <a:p>
            <a:pPr algn="just"/>
            <a:r>
              <a:rPr lang="pt-PT" dirty="0" smtClean="0"/>
              <a:t>d) São aceites como variações patrimoniais negativas do período de tributação em que forem atribuídas. </a:t>
            </a: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48</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683568" y="836712"/>
            <a:ext cx="8280920" cy="4247317"/>
          </a:xfrm>
          <a:prstGeom prst="rect">
            <a:avLst/>
          </a:prstGeom>
          <a:noFill/>
          <a:ln w="9525">
            <a:noFill/>
            <a:miter lim="800000"/>
            <a:headEnd/>
            <a:tailEnd/>
          </a:ln>
        </p:spPr>
        <p:txBody>
          <a:bodyPr wrap="square">
            <a:spAutoFit/>
          </a:bodyPr>
          <a:lstStyle/>
          <a:p>
            <a:r>
              <a:rPr lang="pt-PT" sz="1800" b="1" dirty="0" smtClean="0"/>
              <a:t>Artigo 18.º  - Periodização do lucro tributável</a:t>
            </a:r>
          </a:p>
          <a:p>
            <a:r>
              <a:rPr lang="pt-PT" sz="1800" dirty="0" smtClean="0"/>
              <a:t>11 — Os pagamentos com base em </a:t>
            </a:r>
            <a:r>
              <a:rPr lang="pt-PT" sz="1800" dirty="0" err="1" smtClean="0"/>
              <a:t>acções</a:t>
            </a:r>
            <a:r>
              <a:rPr lang="pt-PT" sz="1800" dirty="0" smtClean="0"/>
              <a:t>, </a:t>
            </a:r>
            <a:r>
              <a:rPr lang="pt-PT" sz="1800" dirty="0" err="1" smtClean="0"/>
              <a:t>efectuados</a:t>
            </a:r>
            <a:r>
              <a:rPr lang="pt-PT" sz="1800" dirty="0" smtClean="0"/>
              <a:t> aos trabalhadores e membros dos órgãos estatutários, em razão da prestação de trabalho ou de exercício de cargo ou função, concorrem para a formação do lucro tributável do período de tributação em que os </a:t>
            </a:r>
            <a:r>
              <a:rPr lang="pt-PT" sz="1800" dirty="0" err="1" smtClean="0"/>
              <a:t>respectivos</a:t>
            </a:r>
            <a:r>
              <a:rPr lang="pt-PT" sz="1800" dirty="0" smtClean="0"/>
              <a:t> direitos ou opções sejam exercidos, pelas quantias liquidadas ou, se aplicável, pela diferença entre o valor dos instrumentos de capital próprio atribuídos e o </a:t>
            </a:r>
            <a:r>
              <a:rPr lang="pt-PT" sz="1800" dirty="0" err="1" smtClean="0"/>
              <a:t>respectivo</a:t>
            </a:r>
            <a:r>
              <a:rPr lang="pt-PT" sz="1800" dirty="0" smtClean="0"/>
              <a:t> preço de exercício pago. </a:t>
            </a:r>
          </a:p>
          <a:p>
            <a:endParaRPr lang="pt-PT" sz="1800" dirty="0" smtClean="0"/>
          </a:p>
          <a:p>
            <a:r>
              <a:rPr lang="pt-PT" sz="1800" b="1" dirty="0" smtClean="0"/>
              <a:t>Artigo 23.º-A(*)  - Encargos não dedutíveis para efeitos fiscais </a:t>
            </a:r>
            <a:endParaRPr lang="pt-PT" sz="1800" dirty="0" smtClean="0"/>
          </a:p>
          <a:p>
            <a:r>
              <a:rPr lang="pt-PT" sz="1800" dirty="0" smtClean="0"/>
              <a:t>1 - Não são dedutíveis para efeitos da determinação do lucro tributável os seguintes encargos, mesmo quando contabilizados como gastos do período de tributação: </a:t>
            </a:r>
          </a:p>
          <a:p>
            <a:endParaRPr lang="pt-PT" sz="1800" dirty="0" smtClean="0"/>
          </a:p>
          <a:p>
            <a:r>
              <a:rPr lang="pt-PT" sz="1800" dirty="0" smtClean="0"/>
              <a:t>n) Os gastos relativos à participação nos lucros por membros de órgãos sociais e trabalhadores da empresa, quando as respetivas importâncias não sejam pagas ou colocadas à disposição dos beneficiários até ao fim do período de tributação seguinte; </a:t>
            </a:r>
            <a:endParaRPr lang="pt-PT" sz="1800" b="1"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923330"/>
          </a:xfrm>
          <a:prstGeom prst="rect">
            <a:avLst/>
          </a:prstGeom>
        </p:spPr>
        <p:txBody>
          <a:bodyPr wrap="square">
            <a:spAutoFit/>
          </a:bodyPr>
          <a:lstStyle/>
          <a:p>
            <a:r>
              <a:rPr lang="pt-PT" sz="1800" dirty="0" smtClean="0"/>
              <a:t/>
            </a:r>
            <a:br>
              <a:rPr lang="pt-PT" sz="1800" dirty="0" smtClean="0"/>
            </a:br>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49</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Gratificações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18.º n.º11 e art.º 23-A.º n.º 1 n) do  CIRC</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50</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923330"/>
          </a:xfrm>
          <a:prstGeom prst="rect">
            <a:avLst/>
          </a:prstGeom>
          <a:noFill/>
          <a:ln w="9525">
            <a:noFill/>
            <a:miter lim="800000"/>
            <a:headEnd/>
            <a:tailEnd/>
          </a:ln>
        </p:spPr>
        <p:txBody>
          <a:bodyPr wrap="square">
            <a:spAutoFit/>
          </a:bodyPr>
          <a:lstStyle/>
          <a:p>
            <a:pPr algn="just"/>
            <a:endParaRPr lang="pt-PT" sz="1800" b="1" dirty="0" smtClean="0"/>
          </a:p>
          <a:p>
            <a:pPr marL="342900" indent="-342900" algn="just"/>
            <a:endParaRPr lang="pt-PT" sz="1800" dirty="0" smtClean="0"/>
          </a:p>
          <a:p>
            <a:pPr marL="342900" indent="-342900" algn="just">
              <a:buFontTx/>
              <a:buAutoNum type="alphaLcParenR"/>
            </a:pPr>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827584" y="980728"/>
            <a:ext cx="7848872" cy="5632311"/>
          </a:xfrm>
          <a:prstGeom prst="rect">
            <a:avLst/>
          </a:prstGeom>
        </p:spPr>
        <p:txBody>
          <a:bodyPr wrap="square">
            <a:spAutoFit/>
          </a:bodyPr>
          <a:lstStyle/>
          <a:p>
            <a:r>
              <a:rPr lang="pt-PT" b="1" dirty="0" smtClean="0"/>
              <a:t>Questão 32.: </a:t>
            </a:r>
          </a:p>
          <a:p>
            <a:pPr algn="just"/>
            <a:r>
              <a:rPr lang="pt-PT" dirty="0" smtClean="0"/>
              <a:t>É admitida, para efeitos fiscais, a constituição de perda por imparidade, em relação à totalidade ou a parte do valor do crédito, relativamente a: </a:t>
            </a:r>
          </a:p>
          <a:p>
            <a:pPr marL="457200" indent="-457200" algn="just">
              <a:buAutoNum type="alphaLcParenR"/>
            </a:pPr>
            <a:r>
              <a:rPr lang="pt-PT" dirty="0" smtClean="0"/>
              <a:t>Crédito por empréstimo a um empregado que foi despedido e de quem se desconhece o paradeiro. </a:t>
            </a:r>
          </a:p>
          <a:p>
            <a:pPr marL="457200" indent="-457200" algn="just">
              <a:buAutoNum type="alphaLcParenR"/>
            </a:pPr>
            <a:endParaRPr lang="pt-PT" dirty="0" smtClean="0"/>
          </a:p>
          <a:p>
            <a:pPr algn="just"/>
            <a:r>
              <a:rPr lang="pt-PT" dirty="0" smtClean="0"/>
              <a:t>b) Crédito sobre um sócio respeitante a compras de mercadorias por ele feitas e contra o qual corre em tribunal um processo de insolvência. </a:t>
            </a:r>
          </a:p>
          <a:p>
            <a:pPr algn="just"/>
            <a:endParaRPr lang="pt-PT" dirty="0" smtClean="0"/>
          </a:p>
          <a:p>
            <a:pPr algn="just"/>
            <a:r>
              <a:rPr lang="pt-PT" dirty="0" smtClean="0"/>
              <a:t>c) Crédito sobre um cliente que está em mora há quatro meses.</a:t>
            </a:r>
          </a:p>
          <a:p>
            <a:pPr algn="just"/>
            <a:r>
              <a:rPr lang="pt-PT" dirty="0" smtClean="0"/>
              <a:t> </a:t>
            </a:r>
          </a:p>
          <a:p>
            <a:pPr algn="just"/>
            <a:r>
              <a:rPr lang="pt-PT" dirty="0" smtClean="0"/>
              <a:t>d) Crédito sobre um fornecedor, relativo a um adiantamento que lhe foi feito, e que ainda não foi objeto de </a:t>
            </a:r>
            <a:r>
              <a:rPr lang="pt-PT" dirty="0" err="1" smtClean="0"/>
              <a:t>acção</a:t>
            </a:r>
            <a:r>
              <a:rPr lang="pt-PT" dirty="0" smtClean="0"/>
              <a:t> judicial. </a:t>
            </a: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51</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01/Fevereiro/2014</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683568" y="836712"/>
            <a:ext cx="8280920" cy="5078313"/>
          </a:xfrm>
          <a:prstGeom prst="rect">
            <a:avLst/>
          </a:prstGeom>
          <a:noFill/>
          <a:ln w="9525">
            <a:noFill/>
            <a:miter lim="800000"/>
            <a:headEnd/>
            <a:tailEnd/>
          </a:ln>
        </p:spPr>
        <p:txBody>
          <a:bodyPr wrap="square">
            <a:spAutoFit/>
          </a:bodyPr>
          <a:lstStyle/>
          <a:p>
            <a:r>
              <a:rPr lang="pt-PT" sz="1800" b="1" dirty="0" smtClean="0"/>
              <a:t>Artigo 28.º-B(*) - Perdas por imparidade em créditos</a:t>
            </a:r>
          </a:p>
          <a:p>
            <a:endParaRPr lang="pt-PT" sz="1800" dirty="0" smtClean="0"/>
          </a:p>
          <a:p>
            <a:r>
              <a:rPr lang="pt-PT" sz="1800" dirty="0" smtClean="0"/>
              <a:t>1 - Para efeitos da determinação das perdas por imparidade previstas na alínea a) do n.º 1 do artigo anterior, consideram-se créditos de cobrança duvidosa aqueles em que o risco de incobrabilidade esteja devidamente justificado, o que se verifica nos seguintes casos: </a:t>
            </a:r>
          </a:p>
          <a:p>
            <a:pPr marL="342900" indent="-342900">
              <a:buAutoNum type="alphaLcParenR"/>
            </a:pPr>
            <a:r>
              <a:rPr lang="pt-PT" sz="1800" dirty="0" smtClean="0"/>
              <a:t>O devedor tenha pendente processo de execução, processo de insolvência, processo especial de revitalização ou procedimento de recuperação de empresas por via extrajudicial ao abrigo do Sistema de Recuperação de Empresas por Via Extrajudicial (SIREVE), aprovado pelo Decreto-Lei n.º 178/2012, de 3 de agosto;</a:t>
            </a:r>
          </a:p>
          <a:p>
            <a:pPr marL="342900" indent="-342900">
              <a:buAutoNum type="alphaLcParenR"/>
            </a:pPr>
            <a:endParaRPr lang="pt-PT" sz="1800" dirty="0" smtClean="0"/>
          </a:p>
          <a:p>
            <a:endParaRPr lang="pt-PT" sz="1800" dirty="0" smtClean="0"/>
          </a:p>
          <a:p>
            <a:r>
              <a:rPr lang="pt-PT" sz="1800" dirty="0" smtClean="0"/>
              <a:t>3 - Não são considerados de cobrança duvidosa: </a:t>
            </a:r>
          </a:p>
          <a:p>
            <a:r>
              <a:rPr lang="pt-PT" sz="1800" dirty="0" smtClean="0"/>
              <a:t>c) Os créditos sobre pessoas singulares ou coletivas que detenham, direta ou indiretamente, nos termos do n.º 6 do artigo 69.º, mais de 10 % do capital da empresa ou sobre membros dos seus órgãos sociais, salvo nos casos previstos nas alíneas a) e b) do n.º 1; </a:t>
            </a:r>
          </a:p>
          <a:p>
            <a:endParaRPr lang="pt-PT" sz="1800" dirty="0" smtClean="0"/>
          </a:p>
        </p:txBody>
      </p:sp>
      <p:sp>
        <p:nvSpPr>
          <p:cNvPr id="8" name="Rectângulo 7"/>
          <p:cNvSpPr/>
          <p:nvPr/>
        </p:nvSpPr>
        <p:spPr>
          <a:xfrm>
            <a:off x="539552" y="764704"/>
            <a:ext cx="8208912" cy="1938992"/>
          </a:xfrm>
          <a:prstGeom prst="rect">
            <a:avLst/>
          </a:prstGeom>
        </p:spPr>
        <p:txBody>
          <a:bodyPr wrap="square">
            <a:spAutoFit/>
          </a:bodyPr>
          <a:lstStyle/>
          <a:p>
            <a:endParaRPr lang="pt-PT" i="1" dirty="0" smtClean="0"/>
          </a:p>
          <a:p>
            <a:endParaRPr lang="pt-PT" i="1" dirty="0" smtClean="0"/>
          </a:p>
          <a:p>
            <a:endParaRPr lang="pt-PT" i="1" dirty="0" smtClean="0"/>
          </a:p>
          <a:p>
            <a:endParaRPr lang="pt-PT" i="1" dirty="0" smtClean="0"/>
          </a:p>
          <a:p>
            <a:endParaRPr lang="pt-PT" dirty="0"/>
          </a:p>
        </p:txBody>
      </p:sp>
      <p:sp>
        <p:nvSpPr>
          <p:cNvPr id="9" name="Rectângulo 8"/>
          <p:cNvSpPr/>
          <p:nvPr/>
        </p:nvSpPr>
        <p:spPr>
          <a:xfrm>
            <a:off x="323528" y="836711"/>
            <a:ext cx="8424936" cy="923330"/>
          </a:xfrm>
          <a:prstGeom prst="rect">
            <a:avLst/>
          </a:prstGeom>
        </p:spPr>
        <p:txBody>
          <a:bodyPr wrap="square">
            <a:spAutoFit/>
          </a:bodyPr>
          <a:lstStyle/>
          <a:p>
            <a:r>
              <a:rPr lang="pt-PT" sz="1800" dirty="0" smtClean="0"/>
              <a:t/>
            </a:r>
            <a:br>
              <a:rPr lang="pt-PT" sz="1800" dirty="0" smtClean="0"/>
            </a:br>
            <a:endParaRPr lang="pt-PT" sz="1800" dirty="0" smtClean="0"/>
          </a:p>
          <a:p>
            <a:r>
              <a:rPr lang="pt-PT" sz="1800" b="1" i="1" dirty="0" smtClean="0"/>
              <a:t> </a:t>
            </a:r>
            <a:endParaRPr lang="pt-PT" sz="1800" dirty="0"/>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52</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Justificação: Perdas por imparidade</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28.º-B n.º 1a) e n.º 3 c) do  CIRC, à contrário</a:t>
            </a: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2014</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animEffect transition="in" filter="dissolve">
                                      <p:cBhvr>
                                        <p:cTn id="19"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53</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 /10/2013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5632311"/>
          </a:xfrm>
          <a:prstGeom prst="rect">
            <a:avLst/>
          </a:prstGeom>
          <a:noFill/>
          <a:ln w="9525">
            <a:noFill/>
            <a:miter lim="800000"/>
            <a:headEnd/>
            <a:tailEnd/>
          </a:ln>
        </p:spPr>
        <p:txBody>
          <a:bodyPr wrap="square">
            <a:spAutoFit/>
          </a:bodyPr>
          <a:lstStyle/>
          <a:p>
            <a:pPr algn="just"/>
            <a:r>
              <a:rPr lang="pt-PT" sz="1800" dirty="0" smtClean="0"/>
              <a:t>Em 2012 a Ideias  &amp; Ideias adquiriu uma impressora a jato de tinta para grandes formatos.</a:t>
            </a:r>
          </a:p>
          <a:p>
            <a:pPr algn="just"/>
            <a:r>
              <a:rPr lang="pt-PT" sz="1800" dirty="0" smtClean="0"/>
              <a:t>A impressora </a:t>
            </a:r>
            <a:r>
              <a:rPr lang="pt-PT" sz="1800" dirty="0" err="1" smtClean="0"/>
              <a:t>substituida</a:t>
            </a:r>
            <a:r>
              <a:rPr lang="pt-PT" sz="1800" dirty="0" smtClean="0"/>
              <a:t> tinha sido adquirida em Espanha por €160.000, tinha entrado em funcionamento em 2008 e tinha sido considerada uma vida </a:t>
            </a:r>
            <a:r>
              <a:rPr lang="pt-PT" sz="1800" dirty="0" err="1" smtClean="0"/>
              <a:t>util</a:t>
            </a:r>
            <a:r>
              <a:rPr lang="pt-PT" sz="1800" dirty="0" smtClean="0"/>
              <a:t> de 8 anos.</a:t>
            </a:r>
          </a:p>
          <a:p>
            <a:pPr algn="just"/>
            <a:r>
              <a:rPr lang="pt-PT" sz="1800" dirty="0" smtClean="0"/>
              <a:t>Em 2013 apareceu uma empresa de Aveiro interessada em adquirir a impressora antiga, tendo o negócio sido fechado por  €90.000.</a:t>
            </a:r>
          </a:p>
          <a:p>
            <a:pPr algn="just"/>
            <a:r>
              <a:rPr lang="pt-PT" sz="1800" dirty="0" smtClean="0"/>
              <a:t>O Dr. Augusto Mateus, o TOC da Ideias &amp; Ideais, ao conhecer os pormenores relativos a estas transações, verificou que em 2013 a empresa obteve uma mais valia fiscal na alienação desta impressora </a:t>
            </a:r>
          </a:p>
          <a:p>
            <a:pPr algn="just"/>
            <a:endParaRPr lang="pt-PT" sz="1800" b="1" dirty="0" smtClean="0"/>
          </a:p>
          <a:p>
            <a:pPr algn="just"/>
            <a:r>
              <a:rPr lang="pt-PT" sz="1800" b="1" dirty="0" smtClean="0"/>
              <a:t>Questão 16:</a:t>
            </a:r>
          </a:p>
          <a:p>
            <a:pPr algn="just"/>
            <a:r>
              <a:rPr lang="pt-PT" sz="1800" b="1" dirty="0" smtClean="0"/>
              <a:t>A mais valia fiscal obtida pela Ideias &amp; Ideias na alienação da impressora usada:</a:t>
            </a:r>
          </a:p>
          <a:p>
            <a:pPr algn="just"/>
            <a:endParaRPr lang="pt-PT" sz="1800" dirty="0" smtClean="0"/>
          </a:p>
          <a:p>
            <a:pPr algn="just"/>
            <a:endParaRPr lang="pt-PT" sz="1800" b="1" dirty="0" smtClean="0"/>
          </a:p>
          <a:p>
            <a:pPr marL="342900" indent="-342900" algn="just">
              <a:buFontTx/>
              <a:buAutoNum type="alphaLcParenR"/>
            </a:pPr>
            <a:r>
              <a:rPr lang="pt-PT" sz="1800" dirty="0" smtClean="0"/>
              <a:t>Não concorre para a formação do lucro tributável, pois verificou-se </a:t>
            </a:r>
            <a:r>
              <a:rPr lang="pt-PT" sz="1800" smtClean="0"/>
              <a:t>o reinvestimento </a:t>
            </a:r>
            <a:r>
              <a:rPr lang="pt-PT" sz="1800" dirty="0" smtClean="0"/>
              <a:t>da totalidade do valor de alienação.</a:t>
            </a:r>
          </a:p>
          <a:p>
            <a:pPr marL="342900" indent="-342900" algn="just">
              <a:buFontTx/>
              <a:buAutoNum type="alphaLcParenR"/>
            </a:pPr>
            <a:r>
              <a:rPr lang="pt-PT" sz="1800" dirty="0" smtClean="0"/>
              <a:t>Não concorre para a formação do lucro tributável se houver uma coincidência entre as mais valias </a:t>
            </a:r>
            <a:r>
              <a:rPr lang="pt-PT" sz="1800" dirty="0" err="1" smtClean="0"/>
              <a:t>contabilistica</a:t>
            </a:r>
            <a:r>
              <a:rPr lang="pt-PT" sz="1800" dirty="0" smtClean="0"/>
              <a:t> e fiscal.</a:t>
            </a:r>
          </a:p>
          <a:p>
            <a:pPr marL="342900" indent="-342900" algn="just">
              <a:buFontTx/>
              <a:buAutoNum type="alphaLcParenR"/>
            </a:pPr>
            <a:r>
              <a:rPr lang="pt-PT" sz="1800" dirty="0" smtClean="0"/>
              <a:t>Concorre na integra para a formação do lucro tributável, se não declarar pretender reinvestir o valor de realização.</a:t>
            </a:r>
          </a:p>
          <a:p>
            <a:pPr marL="342900" indent="-342900" algn="just">
              <a:buFontTx/>
              <a:buAutoNum type="alphaLcParenR"/>
            </a:pPr>
            <a:r>
              <a:rPr lang="pt-PT" sz="1800" dirty="0" smtClean="0"/>
              <a:t>Nenhuma das anteriores. </a:t>
            </a: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54</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12/10/2013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268761"/>
            <a:ext cx="8501063" cy="5909310"/>
          </a:xfrm>
          <a:prstGeom prst="rect">
            <a:avLst/>
          </a:prstGeom>
          <a:noFill/>
          <a:ln w="9525">
            <a:noFill/>
            <a:miter lim="800000"/>
            <a:headEnd/>
            <a:tailEnd/>
          </a:ln>
        </p:spPr>
        <p:txBody>
          <a:bodyPr wrap="square">
            <a:spAutoFit/>
          </a:bodyPr>
          <a:lstStyle/>
          <a:p>
            <a:r>
              <a:rPr lang="pt-PT" sz="1800" b="1" dirty="0" smtClean="0"/>
              <a:t>Artigo 48.º - Reinvestimento dos valores de realização</a:t>
            </a:r>
          </a:p>
          <a:p>
            <a:r>
              <a:rPr lang="pt-PT" sz="1800" dirty="0" smtClean="0"/>
              <a:t/>
            </a:r>
            <a:br>
              <a:rPr lang="pt-PT" sz="1800" dirty="0" smtClean="0"/>
            </a:br>
            <a:r>
              <a:rPr lang="pt-PT" sz="1800" dirty="0" smtClean="0"/>
              <a:t>1 — Para efeitos da determinação do lucro tributável, a diferença positiva entre as mais-valias e as menos-valias, calculadas nos termos dos artigos anteriores, realizadas mediante a transmissão onerosa de </a:t>
            </a:r>
            <a:r>
              <a:rPr lang="pt-PT" sz="1800" dirty="0" err="1" smtClean="0"/>
              <a:t>activos</a:t>
            </a:r>
            <a:r>
              <a:rPr lang="pt-PT" sz="1800" dirty="0" smtClean="0"/>
              <a:t> fixos tangíveis, </a:t>
            </a:r>
            <a:r>
              <a:rPr lang="pt-PT" sz="1800" dirty="0" err="1" smtClean="0"/>
              <a:t>activos</a:t>
            </a:r>
            <a:r>
              <a:rPr lang="pt-PT" sz="1800" dirty="0" smtClean="0"/>
              <a:t> biológicos que não sejam consumíveis e propriedades de investimento, detidos por um período não inferior a um ano, ainda que qualquer destes </a:t>
            </a:r>
            <a:r>
              <a:rPr lang="pt-PT" sz="1800" dirty="0" err="1" smtClean="0"/>
              <a:t>activos</a:t>
            </a:r>
            <a:r>
              <a:rPr lang="pt-PT" sz="1800" dirty="0" smtClean="0"/>
              <a:t> tenha sido reclassificado como </a:t>
            </a:r>
            <a:r>
              <a:rPr lang="pt-PT" sz="1800" dirty="0" err="1" smtClean="0"/>
              <a:t>activo</a:t>
            </a:r>
            <a:r>
              <a:rPr lang="pt-PT" sz="1800" dirty="0" smtClean="0"/>
              <a:t> não corrente detido para venda, ou em consequência de indemnizações por sinistros ocorridos nestes elementos, </a:t>
            </a:r>
            <a:r>
              <a:rPr lang="pt-PT" sz="1800" b="1" dirty="0" smtClean="0"/>
              <a:t>é considerada em metade do seu valor, </a:t>
            </a:r>
            <a:r>
              <a:rPr lang="pt-PT" sz="1800" dirty="0" smtClean="0"/>
              <a:t>sempre que, no período de tributação anterior ao da realização, no próprio período de tributação ou até ao fim do segundo período de tributação seguinte, o valor de realização correspondente à totalidade dos referidos </a:t>
            </a:r>
            <a:r>
              <a:rPr lang="pt-PT" sz="1800" dirty="0" err="1" smtClean="0"/>
              <a:t>activos</a:t>
            </a:r>
            <a:r>
              <a:rPr lang="pt-PT" sz="1800" dirty="0" smtClean="0"/>
              <a:t> seja reinvestido na aquisição, produção ou construção de </a:t>
            </a:r>
            <a:r>
              <a:rPr lang="pt-PT" sz="1800" dirty="0" err="1" smtClean="0"/>
              <a:t>activos</a:t>
            </a:r>
            <a:r>
              <a:rPr lang="pt-PT" sz="1800" dirty="0" smtClean="0"/>
              <a:t> fixos tangíveis, de </a:t>
            </a:r>
            <a:r>
              <a:rPr lang="pt-PT" sz="1800" dirty="0" err="1" smtClean="0"/>
              <a:t>activos</a:t>
            </a:r>
            <a:r>
              <a:rPr lang="pt-PT" sz="1800" dirty="0" smtClean="0"/>
              <a:t> biológicos que não sejam consumíveis ou em propriedades de investimento, </a:t>
            </a:r>
            <a:r>
              <a:rPr lang="pt-PT" sz="1800" dirty="0" err="1" smtClean="0"/>
              <a:t>afectos</a:t>
            </a:r>
            <a:r>
              <a:rPr lang="pt-PT" sz="1800" dirty="0" smtClean="0"/>
              <a:t> à exploração, com </a:t>
            </a:r>
            <a:r>
              <a:rPr lang="pt-PT" sz="1800" dirty="0" err="1" smtClean="0"/>
              <a:t>excepção</a:t>
            </a:r>
            <a:r>
              <a:rPr lang="pt-PT" sz="1800" dirty="0" smtClean="0"/>
              <a:t> dos bens adquiridos em estado de uso a sujeito passivo de IRS ou IRC com o qual existam relações especiais nos termos definidos no n.º 4 do artigo 63.º </a:t>
            </a:r>
          </a:p>
          <a:p>
            <a:endParaRPr lang="pt-PT" sz="1800" b="1" dirty="0" smtClean="0"/>
          </a:p>
          <a:p>
            <a:endParaRPr lang="pt-PT" sz="1800" b="1" dirty="0" smtClean="0"/>
          </a:p>
          <a:p>
            <a:r>
              <a:rPr lang="pt-PT" sz="1800" b="1" i="1" dirty="0" smtClean="0"/>
              <a:t/>
            </a:r>
            <a:br>
              <a:rPr lang="pt-PT" sz="1800" b="1" i="1" dirty="0" smtClean="0"/>
            </a:br>
            <a:endParaRPr lang="pt-PT" sz="1800" b="1" i="1" dirty="0" smtClean="0"/>
          </a:p>
          <a:p>
            <a:r>
              <a:rPr lang="pt-PT" sz="1800" dirty="0" smtClean="0"/>
              <a:t>; </a:t>
            </a: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55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Reinvestimento de mais valias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48.º n.º 1do  CIRC</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Esta situação mantém-se, mas este artigo teve alterações significativas em 2014, retirando  propriedades de investimento e acrescendo ativos intangíveis e impondo outras condições</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56</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 /10/2013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3416320"/>
          </a:xfrm>
          <a:prstGeom prst="rect">
            <a:avLst/>
          </a:prstGeom>
          <a:noFill/>
          <a:ln w="9525">
            <a:noFill/>
            <a:miter lim="800000"/>
            <a:headEnd/>
            <a:tailEnd/>
          </a:ln>
        </p:spPr>
        <p:txBody>
          <a:bodyPr wrap="square">
            <a:spAutoFit/>
          </a:bodyPr>
          <a:lstStyle/>
          <a:p>
            <a:pPr algn="just"/>
            <a:endParaRPr lang="pt-PT" sz="1800" b="1" dirty="0" smtClean="0"/>
          </a:p>
          <a:p>
            <a:pPr algn="just"/>
            <a:r>
              <a:rPr lang="pt-PT" sz="1800" b="1" dirty="0" smtClean="0"/>
              <a:t> Questão 27:</a:t>
            </a:r>
          </a:p>
          <a:p>
            <a:pPr algn="just"/>
            <a:endParaRPr lang="pt-PT" sz="1800" b="1" dirty="0" smtClean="0"/>
          </a:p>
          <a:p>
            <a:pPr algn="just"/>
            <a:r>
              <a:rPr lang="pt-PT" sz="1800" b="1" dirty="0" smtClean="0"/>
              <a:t>É aplicável, para efeitos fiscais, o método das quotas decrescentes a:</a:t>
            </a:r>
          </a:p>
          <a:p>
            <a:pPr algn="just"/>
            <a:endParaRPr lang="pt-PT" sz="1800" dirty="0" smtClean="0"/>
          </a:p>
          <a:p>
            <a:pPr marL="342900" indent="-342900" algn="just">
              <a:buFontTx/>
              <a:buAutoNum type="alphaLcParenR"/>
            </a:pPr>
            <a:r>
              <a:rPr lang="pt-PT" sz="1800" dirty="0" smtClean="0"/>
              <a:t>Edifícios qualificáveis como ativos fixos tangíveis.</a:t>
            </a:r>
          </a:p>
          <a:p>
            <a:pPr marL="342900" indent="-342900" algn="just">
              <a:buFontTx/>
              <a:buAutoNum type="alphaLcParenR"/>
            </a:pPr>
            <a:endParaRPr lang="pt-PT" sz="1800" dirty="0" smtClean="0"/>
          </a:p>
          <a:p>
            <a:pPr marL="342900" indent="-342900" algn="just">
              <a:buFontTx/>
              <a:buAutoNum type="alphaLcParenR"/>
            </a:pPr>
            <a:r>
              <a:rPr lang="pt-PT" sz="1800" dirty="0" smtClean="0"/>
              <a:t>Edifícios qualificáveis como  propriedades de investimento.</a:t>
            </a:r>
          </a:p>
          <a:p>
            <a:pPr marL="342900" indent="-342900" algn="just">
              <a:buFontTx/>
              <a:buAutoNum type="alphaLcParenR"/>
            </a:pPr>
            <a:endParaRPr lang="pt-PT" sz="1800" dirty="0" smtClean="0"/>
          </a:p>
          <a:p>
            <a:pPr marL="342900" indent="-342900" algn="just">
              <a:buFontTx/>
              <a:buAutoNum type="alphaLcParenR"/>
            </a:pPr>
            <a:r>
              <a:rPr lang="pt-PT" sz="1800" dirty="0" smtClean="0"/>
              <a:t>Equipamentos fabris adquiridos em regime de locação financeira.</a:t>
            </a:r>
          </a:p>
          <a:p>
            <a:pPr marL="342900" indent="-342900" algn="just">
              <a:buFontTx/>
              <a:buAutoNum type="alphaLcParenR"/>
            </a:pPr>
            <a:endParaRPr lang="pt-PT" sz="1800" dirty="0" smtClean="0"/>
          </a:p>
          <a:p>
            <a:pPr marL="342900" indent="-342900" algn="just">
              <a:buFontTx/>
              <a:buAutoNum type="alphaLcParenR"/>
            </a:pPr>
            <a:r>
              <a:rPr lang="pt-PT" sz="1800" dirty="0" smtClean="0"/>
              <a:t>Marcas e patentes.</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57</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12/10/2013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268761"/>
            <a:ext cx="8501063" cy="3139321"/>
          </a:xfrm>
          <a:prstGeom prst="rect">
            <a:avLst/>
          </a:prstGeom>
          <a:noFill/>
          <a:ln w="9525">
            <a:noFill/>
            <a:miter lim="800000"/>
            <a:headEnd/>
            <a:tailEnd/>
          </a:ln>
        </p:spPr>
        <p:txBody>
          <a:bodyPr wrap="square">
            <a:spAutoFit/>
          </a:bodyPr>
          <a:lstStyle/>
          <a:p>
            <a:r>
              <a:rPr lang="pt-PT" sz="1800" b="1" dirty="0" smtClean="0"/>
              <a:t>Artigo 30.º - Métodos de cálculo das depreciações e amortizações</a:t>
            </a:r>
          </a:p>
          <a:p>
            <a:endParaRPr lang="pt-PT" sz="1800" dirty="0" smtClean="0"/>
          </a:p>
          <a:p>
            <a:r>
              <a:rPr lang="pt-PT" sz="1800" dirty="0" smtClean="0"/>
              <a:t>1 — O cálculo das depreciações e amortizações </a:t>
            </a:r>
            <a:r>
              <a:rPr lang="pt-PT" sz="1800" dirty="0" smtClean="0">
                <a:solidFill>
                  <a:schemeClr val="tx1">
                    <a:lumMod val="50000"/>
                  </a:schemeClr>
                </a:solidFill>
              </a:rPr>
              <a:t>faz-se, em regra, pelo método das quotas constantes. </a:t>
            </a:r>
          </a:p>
          <a:p>
            <a:endParaRPr lang="pt-PT" sz="1800" dirty="0" smtClean="0"/>
          </a:p>
          <a:p>
            <a:r>
              <a:rPr lang="pt-PT" sz="1800" dirty="0" smtClean="0"/>
              <a:t>2 — Os sujeitos passivos podem, no entanto, optar pelo método das quotas decrescentes relativamente aos </a:t>
            </a:r>
            <a:r>
              <a:rPr lang="pt-PT" sz="1800" b="1" dirty="0" err="1" smtClean="0"/>
              <a:t>activos</a:t>
            </a:r>
            <a:r>
              <a:rPr lang="pt-PT" sz="1800" b="1" dirty="0" smtClean="0"/>
              <a:t> fixos tangíveis </a:t>
            </a:r>
            <a:r>
              <a:rPr lang="pt-PT" sz="1800" dirty="0" smtClean="0"/>
              <a:t>que: </a:t>
            </a:r>
          </a:p>
          <a:p>
            <a:r>
              <a:rPr lang="pt-PT" sz="1800" dirty="0" smtClean="0"/>
              <a:t>a) Não tenham sido adquiridos em estado de uso; </a:t>
            </a:r>
          </a:p>
          <a:p>
            <a:r>
              <a:rPr lang="pt-PT" sz="1800" dirty="0" smtClean="0"/>
              <a:t>b) Não sejam edifícios, viaturas ligeiras de passageiros ou mistas, </a:t>
            </a:r>
            <a:r>
              <a:rPr lang="pt-PT" sz="1800" dirty="0" err="1" smtClean="0"/>
              <a:t>excepto</a:t>
            </a:r>
            <a:r>
              <a:rPr lang="pt-PT" sz="1800" dirty="0" smtClean="0"/>
              <a:t> quando </a:t>
            </a:r>
            <a:r>
              <a:rPr lang="pt-PT" sz="1800" dirty="0" err="1" smtClean="0"/>
              <a:t>afectas</a:t>
            </a:r>
            <a:r>
              <a:rPr lang="pt-PT" sz="1800" dirty="0" smtClean="0"/>
              <a:t> à exploração de serviço público de transportes ou destinadas a ser alugadas no exercício da </a:t>
            </a:r>
            <a:r>
              <a:rPr lang="pt-PT" sz="1800" dirty="0" err="1" smtClean="0"/>
              <a:t>actividade</a:t>
            </a:r>
            <a:r>
              <a:rPr lang="pt-PT" sz="1800" dirty="0" smtClean="0"/>
              <a:t> normal do sujeito passivo, mobiliário e equipamentos sociais. </a:t>
            </a: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58</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Método das quotas decrescentes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30.º n.º 2 do  CIRC – </a:t>
            </a: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animEffect transition="in" filter="dissolve">
                                      <p:cBhvr>
                                        <p:cTn id="19"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59</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 /10/2013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5232202"/>
          </a:xfrm>
          <a:prstGeom prst="rect">
            <a:avLst/>
          </a:prstGeom>
          <a:noFill/>
          <a:ln w="9525">
            <a:noFill/>
            <a:miter lim="800000"/>
            <a:headEnd/>
            <a:tailEnd/>
          </a:ln>
        </p:spPr>
        <p:txBody>
          <a:bodyPr wrap="square">
            <a:spAutoFit/>
          </a:bodyPr>
          <a:lstStyle/>
          <a:p>
            <a:pPr algn="just"/>
            <a:endParaRPr lang="pt-PT" sz="1800" b="1" dirty="0" smtClean="0"/>
          </a:p>
          <a:p>
            <a:pPr algn="just"/>
            <a:r>
              <a:rPr lang="pt-PT" sz="2000" b="1" dirty="0" smtClean="0"/>
              <a:t>Questão 30:</a:t>
            </a:r>
          </a:p>
          <a:p>
            <a:pPr algn="just"/>
            <a:endParaRPr lang="pt-PT" sz="2000" b="1" dirty="0" smtClean="0"/>
          </a:p>
          <a:p>
            <a:pPr algn="just"/>
            <a:r>
              <a:rPr lang="pt-PT" sz="2000" b="1" dirty="0" smtClean="0"/>
              <a:t>Estão sujeitos ao regime de mais-valias em sede de IRC os resultados decorrentes:</a:t>
            </a:r>
          </a:p>
          <a:p>
            <a:pPr algn="just"/>
            <a:endParaRPr lang="pt-PT" sz="2000" dirty="0" smtClean="0"/>
          </a:p>
          <a:p>
            <a:pPr marL="342900" indent="-342900" algn="just">
              <a:buFontTx/>
              <a:buAutoNum type="alphaLcParenR"/>
            </a:pPr>
            <a:r>
              <a:rPr lang="pt-PT" sz="2000" dirty="0" smtClean="0"/>
              <a:t>Da entrega pelo locatário ao locador dos bens objeto de locação financeira.</a:t>
            </a:r>
          </a:p>
          <a:p>
            <a:pPr marL="342900" indent="-342900" algn="just">
              <a:buFontTx/>
              <a:buAutoNum type="alphaLcParenR"/>
            </a:pPr>
            <a:endParaRPr lang="pt-PT" sz="2000" dirty="0" smtClean="0"/>
          </a:p>
          <a:p>
            <a:pPr marL="342900" indent="-342900" algn="just">
              <a:buFontTx/>
              <a:buAutoNum type="alphaLcParenR"/>
            </a:pPr>
            <a:r>
              <a:rPr lang="pt-PT" sz="2000" dirty="0" smtClean="0"/>
              <a:t>Da promessa de compra e venda ou de troca, logo que verificada a tradição dos bens.</a:t>
            </a:r>
          </a:p>
          <a:p>
            <a:pPr marL="342900" indent="-342900" algn="just">
              <a:buFontTx/>
              <a:buAutoNum type="alphaLcParenR"/>
            </a:pPr>
            <a:endParaRPr lang="pt-PT" sz="2000" dirty="0" smtClean="0"/>
          </a:p>
          <a:p>
            <a:pPr marL="342900" indent="-342900" algn="just">
              <a:buFontTx/>
              <a:buAutoNum type="alphaLcParenR"/>
            </a:pPr>
            <a:r>
              <a:rPr lang="pt-PT" sz="2000" dirty="0" smtClean="0"/>
              <a:t>Da venda de instrumentos financeiros reconhecidos ao justo valor através de resultados nos termos da alínea a) do n.º 9 do art.º 18.º do Código do IRC.</a:t>
            </a:r>
          </a:p>
          <a:p>
            <a:pPr marL="342900" indent="-342900" algn="just">
              <a:buFontTx/>
              <a:buAutoNum type="alphaLcParenR"/>
            </a:pPr>
            <a:endParaRPr lang="pt-PT" sz="2000" dirty="0" smtClean="0"/>
          </a:p>
          <a:p>
            <a:pPr marL="342900" indent="-342900" algn="just">
              <a:buFontTx/>
              <a:buAutoNum type="alphaLcParenR"/>
            </a:pPr>
            <a:r>
              <a:rPr lang="pt-PT" sz="2000" dirty="0" smtClean="0"/>
              <a:t>Da venda de ativos biológicos consumíveis.</a:t>
            </a:r>
          </a:p>
          <a:p>
            <a:pPr marL="342900" indent="-342900" algn="just">
              <a:buFontTx/>
              <a:buAutoNum type="alphaLcParenR"/>
            </a:pPr>
            <a:endParaRPr lang="pt-PT" sz="1800" dirty="0" smtClean="0"/>
          </a:p>
          <a:p>
            <a:pPr marL="342900" indent="-342900" algn="just">
              <a:buFontTx/>
              <a:buAutoNum type="alphaLcParenR"/>
            </a:pPr>
            <a:endParaRPr lang="pt-PT" sz="1800" dirty="0" smtClean="0"/>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60</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12/10/2013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268761"/>
            <a:ext cx="8501063" cy="4801314"/>
          </a:xfrm>
          <a:prstGeom prst="rect">
            <a:avLst/>
          </a:prstGeom>
          <a:noFill/>
          <a:ln w="9525">
            <a:noFill/>
            <a:miter lim="800000"/>
            <a:headEnd/>
            <a:tailEnd/>
          </a:ln>
        </p:spPr>
        <p:txBody>
          <a:bodyPr wrap="square">
            <a:spAutoFit/>
          </a:bodyPr>
          <a:lstStyle/>
          <a:p>
            <a:r>
              <a:rPr lang="pt-PT" sz="1800" b="1" dirty="0" smtClean="0"/>
              <a:t>Artigo 46.º - Conceito de mais-valias e de menos-valias</a:t>
            </a:r>
          </a:p>
          <a:p>
            <a:endParaRPr lang="pt-PT" sz="1800" b="1" dirty="0" smtClean="0"/>
          </a:p>
          <a:p>
            <a:r>
              <a:rPr lang="pt-PT" sz="1800" dirty="0" smtClean="0"/>
              <a:t>1 — Consideram-se mais-valias ou menos-valias realizadas os ganhos obtidos ou as perdas sofridas mediante transmissão onerosa, qualquer que seja o título por que se opere e, bem assim, os decorrentes de sinistros ou os resultantes da </a:t>
            </a:r>
            <a:r>
              <a:rPr lang="pt-PT" sz="1800" dirty="0" err="1" smtClean="0"/>
              <a:t>afectação</a:t>
            </a:r>
            <a:r>
              <a:rPr lang="pt-PT" sz="1800" dirty="0" smtClean="0"/>
              <a:t> permanente a fins alheios à </a:t>
            </a:r>
            <a:r>
              <a:rPr lang="pt-PT" sz="1800" dirty="0" err="1" smtClean="0"/>
              <a:t>actividade</a:t>
            </a:r>
            <a:r>
              <a:rPr lang="pt-PT" sz="1800" dirty="0" smtClean="0"/>
              <a:t> exercida, respeitantes a: </a:t>
            </a:r>
          </a:p>
          <a:p>
            <a:r>
              <a:rPr lang="pt-PT" sz="1800" dirty="0" smtClean="0"/>
              <a:t>………</a:t>
            </a:r>
          </a:p>
          <a:p>
            <a:endParaRPr lang="pt-PT" sz="1800" dirty="0" smtClean="0"/>
          </a:p>
          <a:p>
            <a:r>
              <a:rPr lang="pt-PT" sz="1800" dirty="0" smtClean="0"/>
              <a:t>5 — São assimiladas a transmissões onerosas: </a:t>
            </a:r>
          </a:p>
          <a:p>
            <a:pPr marL="342900" indent="-342900">
              <a:buAutoNum type="alphaLcParenR"/>
            </a:pPr>
            <a:r>
              <a:rPr lang="pt-PT" sz="1800" dirty="0" smtClean="0"/>
              <a:t>A promessa de compra e venda ou de troca, logo que verificada a tradição dos bens; </a:t>
            </a:r>
          </a:p>
          <a:p>
            <a:pPr marL="342900" indent="-342900"/>
            <a:endParaRPr lang="pt-PT" sz="1800" dirty="0" smtClean="0"/>
          </a:p>
          <a:p>
            <a:r>
              <a:rPr lang="pt-PT" sz="1800" dirty="0" smtClean="0"/>
              <a:t/>
            </a:r>
            <a:br>
              <a:rPr lang="pt-PT" sz="1800" dirty="0" smtClean="0"/>
            </a:br>
            <a:endParaRPr lang="pt-PT" sz="1800" dirty="0" smtClean="0"/>
          </a:p>
          <a:p>
            <a:endParaRPr lang="pt-PT" sz="1800" dirty="0" smtClean="0"/>
          </a:p>
          <a:p>
            <a:r>
              <a:rPr lang="pt-PT" sz="1800" b="1" i="1" dirty="0" smtClean="0"/>
              <a:t/>
            </a:r>
            <a:br>
              <a:rPr lang="pt-PT" sz="1800" b="1" i="1" dirty="0" smtClean="0"/>
            </a:br>
            <a:endParaRPr lang="pt-PT" sz="1800" b="1" i="1" dirty="0" smtClean="0"/>
          </a:p>
          <a:p>
            <a:r>
              <a:rPr lang="pt-PT" sz="1800" dirty="0" smtClean="0"/>
              <a:t>; </a:t>
            </a: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61</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Tributação de mais valias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46.º n.º 1 e n.º 5 a) do  CIRC</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Ver também o n.º 6 alínea a)</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Esta situação mantém, mas este artigo teve alterações em 2014 e em 2015</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9" end="9"/>
                                            </p:txEl>
                                          </p:spTgt>
                                        </p:tgtEl>
                                        <p:attrNameLst>
                                          <p:attrName>style.visibility</p:attrName>
                                        </p:attrNameLst>
                                      </p:cBhvr>
                                      <p:to>
                                        <p:strVal val="visible"/>
                                      </p:to>
                                    </p:set>
                                    <p:animEffect transition="in" filter="dissolve">
                                      <p:cBhvr>
                                        <p:cTn id="25"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62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 /10/2013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339650"/>
          </a:xfrm>
          <a:prstGeom prst="rect">
            <a:avLst/>
          </a:prstGeom>
          <a:noFill/>
          <a:ln w="9525">
            <a:noFill/>
            <a:miter lim="800000"/>
            <a:headEnd/>
            <a:tailEnd/>
          </a:ln>
        </p:spPr>
        <p:txBody>
          <a:bodyPr wrap="square">
            <a:spAutoFit/>
          </a:bodyPr>
          <a:lstStyle/>
          <a:p>
            <a:pPr algn="just"/>
            <a:endParaRPr lang="pt-PT" sz="1800" b="1" dirty="0" smtClean="0"/>
          </a:p>
          <a:p>
            <a:pPr algn="just"/>
            <a:r>
              <a:rPr lang="pt-PT" sz="2000" b="1" dirty="0" smtClean="0"/>
              <a:t>Questão 31:</a:t>
            </a:r>
          </a:p>
          <a:p>
            <a:pPr algn="just"/>
            <a:endParaRPr lang="pt-PT" sz="2000" b="1" dirty="0" smtClean="0"/>
          </a:p>
          <a:p>
            <a:pPr algn="just"/>
            <a:r>
              <a:rPr lang="pt-PT" sz="2000" b="1" dirty="0" smtClean="0"/>
              <a:t>O beneficio à criação de emprego em sede de IRC traduz-se:</a:t>
            </a:r>
          </a:p>
          <a:p>
            <a:pPr algn="just"/>
            <a:endParaRPr lang="pt-PT" sz="2000" dirty="0" smtClean="0"/>
          </a:p>
          <a:p>
            <a:pPr marL="342900" indent="-342900" algn="just">
              <a:buFontTx/>
              <a:buAutoNum type="alphaLcParenR"/>
            </a:pPr>
            <a:r>
              <a:rPr lang="pt-PT" sz="2000" dirty="0" smtClean="0"/>
              <a:t>Numa dedução à coleta.</a:t>
            </a:r>
          </a:p>
          <a:p>
            <a:pPr marL="342900" indent="-342900" algn="just">
              <a:buFontTx/>
              <a:buAutoNum type="alphaLcParenR"/>
            </a:pPr>
            <a:endParaRPr lang="pt-PT" sz="2000" dirty="0" smtClean="0"/>
          </a:p>
          <a:p>
            <a:pPr marL="342900" indent="-342900" algn="just">
              <a:buFontTx/>
              <a:buAutoNum type="alphaLcParenR"/>
            </a:pPr>
            <a:r>
              <a:rPr lang="pt-PT" sz="2000" dirty="0" smtClean="0"/>
              <a:t>Numa dedução à matéria coletável.</a:t>
            </a:r>
          </a:p>
          <a:p>
            <a:pPr marL="342900" indent="-342900" algn="just">
              <a:buFontTx/>
              <a:buAutoNum type="alphaLcParenR"/>
            </a:pPr>
            <a:endParaRPr lang="pt-PT" sz="2000" dirty="0" smtClean="0"/>
          </a:p>
          <a:p>
            <a:pPr marL="342900" indent="-342900" algn="just">
              <a:buFontTx/>
              <a:buAutoNum type="alphaLcParenR"/>
            </a:pPr>
            <a:r>
              <a:rPr lang="pt-PT" sz="2000" dirty="0" smtClean="0"/>
              <a:t>Na majoração de encargos em 50%.</a:t>
            </a:r>
          </a:p>
          <a:p>
            <a:pPr marL="342900" indent="-342900" algn="just">
              <a:buFontTx/>
              <a:buAutoNum type="alphaLcParenR"/>
            </a:pPr>
            <a:endParaRPr lang="pt-PT" sz="2000" dirty="0" smtClean="0"/>
          </a:p>
          <a:p>
            <a:pPr marL="342900" indent="-342900" algn="just">
              <a:buFontTx/>
              <a:buAutoNum type="alphaLcParenR"/>
            </a:pPr>
            <a:r>
              <a:rPr lang="pt-PT" sz="2000" dirty="0" smtClean="0"/>
              <a:t>Na majoração de encargos em 150%.</a:t>
            </a:r>
          </a:p>
          <a:p>
            <a:pPr marL="342900" indent="-342900" algn="just">
              <a:buFontTx/>
              <a:buAutoNum type="alphaLcParenR"/>
            </a:pPr>
            <a:endParaRPr lang="pt-PT" sz="2000" dirty="0" smtClean="0"/>
          </a:p>
          <a:p>
            <a:pPr marL="342900" indent="-342900" algn="just">
              <a:buFontTx/>
              <a:buAutoNum type="alphaLcParenR"/>
            </a:pPr>
            <a:endParaRPr lang="pt-PT" sz="1800" dirty="0" smtClean="0"/>
          </a:p>
        </p:txBody>
      </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63</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29/06/2013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5078313"/>
          </a:xfrm>
          <a:prstGeom prst="rect">
            <a:avLst/>
          </a:prstGeom>
          <a:noFill/>
          <a:ln w="9525">
            <a:noFill/>
            <a:miter lim="800000"/>
            <a:headEnd/>
            <a:tailEnd/>
          </a:ln>
        </p:spPr>
        <p:txBody>
          <a:bodyPr>
            <a:spAutoFit/>
          </a:bodyPr>
          <a:lstStyle/>
          <a:p>
            <a:endParaRPr lang="pt-PT" sz="1800" dirty="0" smtClean="0"/>
          </a:p>
          <a:p>
            <a:endParaRPr lang="pt-PT" sz="1800" dirty="0" smtClean="0"/>
          </a:p>
          <a:p>
            <a:r>
              <a:rPr lang="pt-PT" sz="1800" b="1" dirty="0" smtClean="0"/>
              <a:t>Artigo 15.º - Definição da matéria </a:t>
            </a:r>
            <a:r>
              <a:rPr lang="pt-PT" sz="1800" b="1" dirty="0" err="1" smtClean="0"/>
              <a:t>colectável</a:t>
            </a:r>
            <a:endParaRPr lang="pt-PT" sz="1800" dirty="0" smtClean="0"/>
          </a:p>
          <a:p>
            <a:r>
              <a:rPr lang="pt-PT" sz="1800" dirty="0" smtClean="0"/>
              <a:t>1 — Para efeitos deste Código: </a:t>
            </a:r>
          </a:p>
          <a:p>
            <a:r>
              <a:rPr lang="pt-PT" sz="1800" dirty="0" smtClean="0"/>
              <a:t>a) Relativamente às pessoas </a:t>
            </a:r>
            <a:r>
              <a:rPr lang="pt-PT" sz="1800" dirty="0" err="1" smtClean="0"/>
              <a:t>colectivas</a:t>
            </a:r>
            <a:r>
              <a:rPr lang="pt-PT" sz="1800" dirty="0" smtClean="0"/>
              <a:t> e entidades referidas na alínea a) do n.º 1 do artigo 3.º, a matéria </a:t>
            </a:r>
            <a:r>
              <a:rPr lang="pt-PT" sz="1800" dirty="0" err="1" smtClean="0"/>
              <a:t>colectável</a:t>
            </a:r>
            <a:r>
              <a:rPr lang="pt-PT" sz="1800" dirty="0" smtClean="0"/>
              <a:t> obtém-se pela dedução ao lucro tributável, determinado nos termos dos artigos 17.º e seguintes, dos montantes correspondentes a: </a:t>
            </a:r>
          </a:p>
          <a:p>
            <a:endParaRPr lang="pt-PT" sz="1800" dirty="0" smtClean="0"/>
          </a:p>
          <a:p>
            <a:r>
              <a:rPr lang="pt-PT" sz="1800" dirty="0" smtClean="0"/>
              <a:t>2) Benefícios fiscais eventualmente existentes que consistam em deduções naquele lucro; </a:t>
            </a:r>
          </a:p>
          <a:p>
            <a:endParaRPr lang="pt-PT" sz="1800" dirty="0" smtClean="0"/>
          </a:p>
          <a:p>
            <a:r>
              <a:rPr lang="pt-PT" sz="1800" b="1" i="1" dirty="0" smtClean="0"/>
              <a:t>Artigo 19.º  - Criação de emprego</a:t>
            </a:r>
            <a:r>
              <a:rPr lang="pt-PT" sz="1800" dirty="0" smtClean="0"/>
              <a:t> </a:t>
            </a:r>
            <a:br>
              <a:rPr lang="pt-PT" sz="1800" dirty="0" smtClean="0"/>
            </a:br>
            <a:endParaRPr lang="pt-PT" sz="1800" dirty="0" smtClean="0"/>
          </a:p>
          <a:p>
            <a:r>
              <a:rPr lang="pt-PT" sz="1800" dirty="0" smtClean="0"/>
              <a:t>1 - Para a determinação do lucro tributável dos sujeitos passivos de IRC e dos sujeitos passivos de IRS com contabilidade organizada, os encargos correspondentes à criação líquida de postos de trabalho para jovens e para desempregados de longa duração, admitidos por contrato de trabalho por tempo indeterminado, são considerados em 150 % do </a:t>
            </a:r>
            <a:r>
              <a:rPr lang="pt-PT" sz="1800" dirty="0" err="1" smtClean="0"/>
              <a:t>respectivo</a:t>
            </a:r>
            <a:r>
              <a:rPr lang="pt-PT" sz="1800" dirty="0" smtClean="0"/>
              <a:t> montante, contabilizado como custo do exercício. </a:t>
            </a:r>
          </a:p>
          <a:p>
            <a:endParaRPr lang="pt-PT" sz="1800" dirty="0" smtClean="0"/>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64</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err="1" smtClean="0">
                <a:solidFill>
                  <a:srgbClr val="0066FF"/>
                </a:solidFill>
                <a:effectLst>
                  <a:outerShdw blurRad="38100" dist="38100" dir="2700000" algn="tl">
                    <a:srgbClr val="C0C0C0"/>
                  </a:outerShdw>
                </a:effectLst>
                <a:latin typeface="Lucida Sans Unicode" pitchFamily="34" charset="0"/>
              </a:rPr>
              <a:t>Beneficios</a:t>
            </a:r>
            <a:r>
              <a:rPr lang="pt-PT" b="1" dirty="0" smtClean="0">
                <a:solidFill>
                  <a:srgbClr val="0066FF"/>
                </a:solidFill>
                <a:effectLst>
                  <a:outerShdw blurRad="38100" dist="38100" dir="2700000" algn="tl">
                    <a:srgbClr val="C0C0C0"/>
                  </a:outerShdw>
                </a:effectLst>
                <a:latin typeface="Lucida Sans Unicode" pitchFamily="34" charset="0"/>
              </a:rPr>
              <a:t> fiscais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15.º n.º 1 a)  n.º 2) do  CIRC e art.º 19.º n.º 1 do </a:t>
            </a:r>
            <a:r>
              <a:rPr lang="pt-PT" sz="2000" b="1" dirty="0" smtClean="0">
                <a:solidFill>
                  <a:srgbClr val="0066FF"/>
                </a:solidFill>
                <a:effectLst>
                  <a:outerShdw blurRad="38100" dist="38100" dir="2700000" algn="tl">
                    <a:srgbClr val="C0C0C0"/>
                  </a:outerShdw>
                </a:effectLst>
                <a:latin typeface="Lucida Sans Unicode" pitchFamily="34" charset="0"/>
              </a:rPr>
              <a:t>EBF</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Por dedução ao Q07 da </a:t>
            </a:r>
            <a:r>
              <a:rPr lang="pt-PT" sz="2000" b="1" dirty="0" err="1" smtClean="0">
                <a:solidFill>
                  <a:srgbClr val="0066FF"/>
                </a:solidFill>
                <a:effectLst>
                  <a:outerShdw blurRad="38100" dist="38100" dir="2700000" algn="tl">
                    <a:srgbClr val="C0C0C0"/>
                  </a:outerShdw>
                </a:effectLst>
                <a:latin typeface="Lucida Sans Unicode" pitchFamily="34" charset="0"/>
              </a:rPr>
              <a:t>Mod</a:t>
            </a:r>
            <a:r>
              <a:rPr lang="pt-PT" sz="2000" b="1" dirty="0" smtClean="0">
                <a:solidFill>
                  <a:srgbClr val="0066FF"/>
                </a:solidFill>
                <a:effectLst>
                  <a:outerShdw blurRad="38100" dist="38100" dir="2700000" algn="tl">
                    <a:srgbClr val="C0C0C0"/>
                  </a:outerShdw>
                </a:effectLst>
                <a:latin typeface="Lucida Sans Unicode" pitchFamily="34" charset="0"/>
              </a:rPr>
              <a:t>. 22</a:t>
            </a: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65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 /10/2013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955203"/>
          </a:xfrm>
          <a:prstGeom prst="rect">
            <a:avLst/>
          </a:prstGeom>
          <a:noFill/>
          <a:ln w="9525">
            <a:noFill/>
            <a:miter lim="800000"/>
            <a:headEnd/>
            <a:tailEnd/>
          </a:ln>
        </p:spPr>
        <p:txBody>
          <a:bodyPr wrap="square">
            <a:spAutoFit/>
          </a:bodyPr>
          <a:lstStyle/>
          <a:p>
            <a:pPr algn="just"/>
            <a:endParaRPr lang="pt-PT" sz="1800" b="1" dirty="0" smtClean="0"/>
          </a:p>
          <a:p>
            <a:pPr algn="just"/>
            <a:r>
              <a:rPr lang="pt-PT" sz="2000" b="1" dirty="0" smtClean="0"/>
              <a:t>Questão 32:</a:t>
            </a:r>
          </a:p>
          <a:p>
            <a:pPr algn="just"/>
            <a:endParaRPr lang="pt-PT" sz="2000" b="1" dirty="0" smtClean="0"/>
          </a:p>
          <a:p>
            <a:pPr algn="just"/>
            <a:r>
              <a:rPr lang="pt-PT" sz="2000" b="1" dirty="0" smtClean="0"/>
              <a:t>A Sociedade </a:t>
            </a:r>
            <a:r>
              <a:rPr lang="pt-PT" sz="2000" b="1" dirty="0" err="1" smtClean="0"/>
              <a:t>Shoes</a:t>
            </a:r>
            <a:r>
              <a:rPr lang="pt-PT" sz="2000" b="1" dirty="0" smtClean="0"/>
              <a:t>, </a:t>
            </a:r>
            <a:r>
              <a:rPr lang="pt-PT" sz="2000" b="1" dirty="0" err="1" smtClean="0"/>
              <a:t>Lda</a:t>
            </a:r>
            <a:r>
              <a:rPr lang="pt-PT" sz="2000" b="1" dirty="0" smtClean="0"/>
              <a:t> dedica-se exclusivamente à venda de sapatos, tendo apurado prejuízo fiscal em IRC. </a:t>
            </a:r>
          </a:p>
          <a:p>
            <a:pPr algn="just"/>
            <a:r>
              <a:rPr lang="pt-PT" sz="2000" b="1" dirty="0" smtClean="0"/>
              <a:t>A tributação autónoma suportada por esta sociedade incide sobre:</a:t>
            </a:r>
          </a:p>
          <a:p>
            <a:pPr algn="just"/>
            <a:endParaRPr lang="pt-PT" sz="2000" dirty="0" smtClean="0"/>
          </a:p>
          <a:p>
            <a:pPr marL="342900" indent="-342900" algn="just">
              <a:buFontTx/>
              <a:buAutoNum type="alphaLcParenR"/>
            </a:pPr>
            <a:r>
              <a:rPr lang="pt-PT" sz="2000" dirty="0" smtClean="0"/>
              <a:t>Ajudas de custo faturadas aos seus clientes.</a:t>
            </a:r>
          </a:p>
          <a:p>
            <a:pPr marL="342900" indent="-342900" algn="just">
              <a:buFontTx/>
              <a:buAutoNum type="alphaLcParenR"/>
            </a:pPr>
            <a:endParaRPr lang="pt-PT" sz="2000" dirty="0" smtClean="0"/>
          </a:p>
          <a:p>
            <a:pPr marL="342900" indent="-342900" algn="just">
              <a:buFontTx/>
              <a:buAutoNum type="alphaLcParenR"/>
            </a:pPr>
            <a:r>
              <a:rPr lang="pt-PT" sz="2000" dirty="0" smtClean="0"/>
              <a:t>Encargos não dedutíveis referentes a despesas de representação.</a:t>
            </a:r>
          </a:p>
          <a:p>
            <a:pPr marL="342900" indent="-342900" algn="just">
              <a:buFontTx/>
              <a:buAutoNum type="alphaLcParenR"/>
            </a:pPr>
            <a:endParaRPr lang="pt-PT" sz="2000" dirty="0" smtClean="0"/>
          </a:p>
          <a:p>
            <a:pPr marL="342900" indent="-342900" algn="just">
              <a:buFontTx/>
              <a:buAutoNum type="alphaLcParenR"/>
            </a:pPr>
            <a:r>
              <a:rPr lang="pt-PT" sz="2000" dirty="0" smtClean="0"/>
              <a:t>Despesas não devidamente documentadas.</a:t>
            </a:r>
          </a:p>
          <a:p>
            <a:pPr marL="342900" indent="-342900" algn="just">
              <a:buFontTx/>
              <a:buAutoNum type="alphaLcParenR"/>
            </a:pPr>
            <a:endParaRPr lang="pt-PT" sz="2000" dirty="0" smtClean="0"/>
          </a:p>
          <a:p>
            <a:pPr marL="342900" indent="-342900" algn="just">
              <a:buFontTx/>
              <a:buAutoNum type="alphaLcParenR"/>
            </a:pPr>
            <a:r>
              <a:rPr lang="pt-PT" sz="2000" dirty="0" smtClean="0"/>
              <a:t>Encargos não dedutíveis referentes a viaturas ligeiras de passageiros usadas para visitar clientes.</a:t>
            </a:r>
          </a:p>
          <a:p>
            <a:pPr marL="342900" indent="-342900" algn="just">
              <a:buFontTx/>
              <a:buAutoNum type="alphaLcParenR"/>
            </a:pPr>
            <a:endParaRPr lang="pt-PT" sz="1800" dirty="0" smtClean="0"/>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66</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12/10/2013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4247317"/>
          </a:xfrm>
          <a:prstGeom prst="rect">
            <a:avLst/>
          </a:prstGeom>
          <a:noFill/>
          <a:ln w="9525">
            <a:noFill/>
            <a:miter lim="800000"/>
            <a:headEnd/>
            <a:tailEnd/>
          </a:ln>
        </p:spPr>
        <p:txBody>
          <a:bodyPr>
            <a:spAutoFit/>
          </a:bodyPr>
          <a:lstStyle/>
          <a:p>
            <a:r>
              <a:rPr lang="pt-PT" sz="1800" b="1" dirty="0" smtClean="0"/>
              <a:t>Artigo 88.º - Taxas de tributação autónoma</a:t>
            </a:r>
          </a:p>
          <a:p>
            <a:r>
              <a:rPr lang="pt-PT" sz="1800" b="1" dirty="0" smtClean="0"/>
              <a:t>….</a:t>
            </a:r>
            <a:endParaRPr lang="pt-PT" sz="1800" dirty="0" smtClean="0"/>
          </a:p>
          <a:p>
            <a:r>
              <a:rPr lang="pt-PT" sz="1800" dirty="0" smtClean="0"/>
              <a:t>3 - São tributados autonomamente à taxa de 10 % os </a:t>
            </a:r>
            <a:r>
              <a:rPr lang="pt-PT" sz="1800" b="1" dirty="0" smtClean="0"/>
              <a:t>encargos </a:t>
            </a:r>
            <a:r>
              <a:rPr lang="pt-PT" sz="1800" b="1" dirty="0" err="1" smtClean="0"/>
              <a:t>efectuados</a:t>
            </a:r>
            <a:r>
              <a:rPr lang="pt-PT" sz="1800" b="1" dirty="0" smtClean="0"/>
              <a:t> ou suportados </a:t>
            </a:r>
            <a:r>
              <a:rPr lang="pt-PT" sz="1800" dirty="0" smtClean="0"/>
              <a:t>por sujeitos passivos não isentos </a:t>
            </a:r>
            <a:r>
              <a:rPr lang="pt-PT" sz="1800" dirty="0" err="1" smtClean="0"/>
              <a:t>subjectivamente</a:t>
            </a:r>
            <a:r>
              <a:rPr lang="pt-PT" sz="1800" dirty="0" smtClean="0"/>
              <a:t> e que exerçam, a título principal, </a:t>
            </a:r>
            <a:r>
              <a:rPr lang="pt-PT" sz="1800" dirty="0" err="1" smtClean="0"/>
              <a:t>actividade</a:t>
            </a:r>
            <a:r>
              <a:rPr lang="pt-PT" sz="1800" dirty="0" smtClean="0"/>
              <a:t> de natureza comercial, industrial ou agrícola, relacionados com viaturas ligeiras de passageiros ou mistas cujo custo de aquisição seja igual ou inferior ao montante fixado nos termos da alínea e) do n.º 1 do artigo 34.º, motos ou motociclos, excluindo os veículos movidos exclusivamente a energia </a:t>
            </a:r>
            <a:r>
              <a:rPr lang="pt-PT" sz="1800" dirty="0" err="1" smtClean="0"/>
              <a:t>eléctrica</a:t>
            </a:r>
            <a:r>
              <a:rPr lang="pt-PT" sz="1800" dirty="0" smtClean="0"/>
              <a:t>. </a:t>
            </a:r>
            <a:r>
              <a:rPr lang="pt-PT" sz="1800" i="1" dirty="0" smtClean="0"/>
              <a:t>(</a:t>
            </a:r>
            <a:endParaRPr lang="pt-PT" sz="1800" dirty="0" smtClean="0"/>
          </a:p>
          <a:p>
            <a:r>
              <a:rPr lang="pt-PT" sz="1800" dirty="0" smtClean="0"/>
              <a:t>4 - São tributados autonomamente à taxa de 20 % os </a:t>
            </a:r>
            <a:r>
              <a:rPr lang="pt-PT" sz="1800" b="1" dirty="0" smtClean="0"/>
              <a:t>encargos </a:t>
            </a:r>
            <a:r>
              <a:rPr lang="pt-PT" sz="1800" b="1" dirty="0" err="1" smtClean="0"/>
              <a:t>efectuados</a:t>
            </a:r>
            <a:r>
              <a:rPr lang="pt-PT" sz="1800" b="1" dirty="0" smtClean="0"/>
              <a:t> ou suportados </a:t>
            </a:r>
            <a:r>
              <a:rPr lang="pt-PT" sz="1800" dirty="0" smtClean="0"/>
              <a:t>pelos sujeitos passivos mencionados no número anterior, relacionados com viaturas ligeiras de passageiros ou mistas cujo custo de aquisição seja superior ao montante fixado nos termos da alínea e) do n.º 1 do artigo 34.º</a:t>
            </a:r>
          </a:p>
          <a:p>
            <a:endParaRPr lang="pt-PT" sz="1800" dirty="0" smtClean="0"/>
          </a:p>
          <a:p>
            <a:endParaRPr lang="pt-PT" sz="1800" dirty="0" smtClean="0"/>
          </a:p>
          <a:p>
            <a:endParaRPr lang="pt-PT" sz="1800" b="1" dirty="0" smtClean="0"/>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67</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Tributação autónoma</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88.º n.º s 3 e 4 do  CIRC  e n.ºs 7 e 9 à contrário</a:t>
            </a: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FF0000"/>
                </a:solidFill>
                <a:effectLst>
                  <a:outerShdw blurRad="38100" dist="38100" dir="2700000" algn="tl">
                    <a:srgbClr val="C0C0C0"/>
                  </a:outerShdw>
                </a:effectLst>
                <a:latin typeface="Lucida Sans Unicode" pitchFamily="34" charset="0"/>
              </a:rPr>
              <a:t>Em 2014 foi revogado o n.º 4 e houve alterações nos limites e nas taxas das viaturas</a:t>
            </a: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FF0000"/>
                </a:solidFill>
                <a:effectLst>
                  <a:outerShdw blurRad="38100" dist="38100" dir="2700000" algn="tl">
                    <a:srgbClr val="C0C0C0"/>
                  </a:outerShdw>
                </a:effectLst>
                <a:latin typeface="Lucida Sans Unicode" pitchFamily="34" charset="0"/>
              </a:rPr>
              <a:t>Em 2015 acresce as viaturas ligeiras de mercadorias e os n.ºs 17 e 18 com a redução das taxas para viaturas hibridas, a GPL e GNV</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9" end="9"/>
                                            </p:txEl>
                                          </p:spTgt>
                                        </p:tgtEl>
                                        <p:attrNameLst>
                                          <p:attrName>style.visibility</p:attrName>
                                        </p:attrNameLst>
                                      </p:cBhvr>
                                      <p:to>
                                        <p:strVal val="visible"/>
                                      </p:to>
                                    </p:set>
                                    <p:animEffect transition="in" filter="dissolve">
                                      <p:cBhvr>
                                        <p:cTn id="25"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68</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 9/06/2013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5078313"/>
          </a:xfrm>
          <a:prstGeom prst="rect">
            <a:avLst/>
          </a:prstGeom>
          <a:noFill/>
          <a:ln w="9525">
            <a:noFill/>
            <a:miter lim="800000"/>
            <a:headEnd/>
            <a:tailEnd/>
          </a:ln>
        </p:spPr>
        <p:txBody>
          <a:bodyPr wrap="square">
            <a:spAutoFit/>
          </a:bodyPr>
          <a:lstStyle/>
          <a:p>
            <a:pPr algn="just"/>
            <a:r>
              <a:rPr lang="pt-PT" sz="1800" dirty="0" smtClean="0"/>
              <a:t>A AMC Brinquedos, </a:t>
            </a:r>
            <a:r>
              <a:rPr lang="pt-PT" sz="1800" dirty="0" err="1" smtClean="0"/>
              <a:t>Lda</a:t>
            </a:r>
            <a:r>
              <a:rPr lang="pt-PT" sz="1800" dirty="0" smtClean="0"/>
              <a:t>, num dos negócios que efetuou de compra de direitos de utilização das “fontes” (código de programação) de jogos já existentes, no caso com uma empresa sedeada nos Estados Unidos da América (EUA), comprometeu-se também a pagar royalties de USD 10 por cada unidade vendida, valor que deverá começar a pagar já em 2013, com a venda das primeiras unidades.</a:t>
            </a:r>
          </a:p>
          <a:p>
            <a:pPr algn="just"/>
            <a:endParaRPr lang="pt-PT" sz="1800" b="1" dirty="0" smtClean="0"/>
          </a:p>
          <a:p>
            <a:pPr algn="just"/>
            <a:r>
              <a:rPr lang="pt-PT" sz="1800" b="1" dirty="0" smtClean="0"/>
              <a:t>Questão 10:</a:t>
            </a:r>
          </a:p>
          <a:p>
            <a:pPr algn="just"/>
            <a:r>
              <a:rPr lang="pt-PT" sz="1800" b="1" dirty="0" smtClean="0"/>
              <a:t>Relativamente aos royalties a pagar à empresa com sede nos EUA e desde que acionada a Convenção para evitar a dupla tributação celebrada entre Portugal e os EUA, a AMC Brinquedos, </a:t>
            </a:r>
            <a:r>
              <a:rPr lang="pt-PT" sz="1800" b="1" dirty="0" err="1" smtClean="0"/>
              <a:t>Lda</a:t>
            </a:r>
            <a:r>
              <a:rPr lang="pt-PT" sz="1800" b="1" dirty="0" smtClean="0"/>
              <a:t>:</a:t>
            </a:r>
          </a:p>
          <a:p>
            <a:pPr algn="just"/>
            <a:endParaRPr lang="pt-PT" sz="1800" dirty="0" smtClean="0"/>
          </a:p>
          <a:p>
            <a:pPr marL="342900" indent="-342900" algn="just">
              <a:buFontTx/>
              <a:buAutoNum type="alphaLcParenR"/>
            </a:pPr>
            <a:r>
              <a:rPr lang="pt-PT" sz="1800" dirty="0" smtClean="0"/>
              <a:t>Deverá efetuar  retenção na fonte de IRC à taxa de 28%.</a:t>
            </a:r>
          </a:p>
          <a:p>
            <a:pPr marL="342900" indent="-342900" algn="just">
              <a:buFontTx/>
              <a:buAutoNum type="alphaLcParenR"/>
            </a:pPr>
            <a:endParaRPr lang="pt-PT" sz="1800" dirty="0" smtClean="0"/>
          </a:p>
          <a:p>
            <a:pPr marL="342900" indent="-342900" algn="just">
              <a:buFontTx/>
              <a:buAutoNum type="alphaLcParenR"/>
            </a:pPr>
            <a:r>
              <a:rPr lang="pt-PT" sz="1800" dirty="0" smtClean="0"/>
              <a:t>Deverá efetuar  retenção na fonte de IRC à taxa de 10%.</a:t>
            </a:r>
          </a:p>
          <a:p>
            <a:pPr marL="342900" indent="-342900" algn="just">
              <a:buFontTx/>
              <a:buAutoNum type="alphaLcParenR"/>
            </a:pPr>
            <a:endParaRPr lang="pt-PT" sz="1800" dirty="0" smtClean="0"/>
          </a:p>
          <a:p>
            <a:pPr marL="342900" indent="-342900" algn="just">
              <a:buFontTx/>
              <a:buAutoNum type="alphaLcParenR"/>
            </a:pPr>
            <a:r>
              <a:rPr lang="pt-PT" sz="1800" dirty="0" smtClean="0"/>
              <a:t>Deverá efetuar  retenção na fonte de IRC à taxa de 15%.</a:t>
            </a:r>
          </a:p>
          <a:p>
            <a:pPr marL="342900" indent="-342900" algn="just">
              <a:buFontTx/>
              <a:buAutoNum type="alphaLcParenR"/>
            </a:pPr>
            <a:endParaRPr lang="pt-PT" sz="1800" dirty="0" smtClean="0"/>
          </a:p>
          <a:p>
            <a:pPr marL="342900" indent="-342900" algn="just">
              <a:buFontTx/>
              <a:buAutoNum type="alphaLcParenR"/>
            </a:pPr>
            <a:r>
              <a:rPr lang="pt-PT" sz="1800" dirty="0" smtClean="0"/>
              <a:t>Não deverá efetuar qualquer retenção na fonte.</a:t>
            </a:r>
          </a:p>
        </p:txBody>
      </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69</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29/06/2013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5355312"/>
          </a:xfrm>
          <a:prstGeom prst="rect">
            <a:avLst/>
          </a:prstGeom>
          <a:noFill/>
          <a:ln w="9525">
            <a:noFill/>
            <a:miter lim="800000"/>
            <a:headEnd/>
            <a:tailEnd/>
          </a:ln>
        </p:spPr>
        <p:txBody>
          <a:bodyPr>
            <a:spAutoFit/>
          </a:bodyPr>
          <a:lstStyle/>
          <a:p>
            <a:endParaRPr lang="pt-PT" sz="1800" dirty="0" smtClean="0"/>
          </a:p>
          <a:p>
            <a:r>
              <a:rPr lang="pt-PT" sz="1800" dirty="0" smtClean="0"/>
              <a:t>Artigo 94.º - </a:t>
            </a:r>
            <a:r>
              <a:rPr lang="pt-PT" sz="1800" b="1" dirty="0" smtClean="0"/>
              <a:t>Retenção na fonte</a:t>
            </a:r>
            <a:endParaRPr lang="pt-PT" sz="1800" dirty="0" smtClean="0"/>
          </a:p>
          <a:p>
            <a:r>
              <a:rPr lang="pt-PT" sz="1800" dirty="0" smtClean="0"/>
              <a:t>1 — O IRC é </a:t>
            </a:r>
            <a:r>
              <a:rPr lang="pt-PT" sz="1800" dirty="0" err="1" smtClean="0"/>
              <a:t>objecto</a:t>
            </a:r>
            <a:r>
              <a:rPr lang="pt-PT" sz="1800" dirty="0" smtClean="0"/>
              <a:t> de retenção na fonte relativamente aos seguintes rendimentos obtidos em território português: </a:t>
            </a:r>
          </a:p>
          <a:p>
            <a:pPr marL="342900" indent="-342900">
              <a:buAutoNum type="alphaLcParenR"/>
            </a:pPr>
            <a:r>
              <a:rPr lang="pt-PT" sz="1800" dirty="0" smtClean="0"/>
              <a:t>Rendimentos provenientes da propriedade intelectual ou industrial e bem assim da prestação de informações respeitantes a uma experiência adquirida no sector industrial, comercial ou científico;</a:t>
            </a:r>
          </a:p>
          <a:p>
            <a:pPr marL="342900" indent="-342900">
              <a:buAutoNum type="alphaLcParenR"/>
            </a:pPr>
            <a:endParaRPr lang="pt-PT" sz="1800" dirty="0" smtClean="0"/>
          </a:p>
          <a:p>
            <a:r>
              <a:rPr lang="pt-PT" sz="1800" dirty="0" smtClean="0"/>
              <a:t>Artigo 98.º- </a:t>
            </a:r>
            <a:r>
              <a:rPr lang="pt-PT" sz="1800" b="1" dirty="0" smtClean="0"/>
              <a:t>Dispensa total ou parcial de retenção na fonte sobre rendimentos auferidos por entidades não residentes</a:t>
            </a:r>
            <a:endParaRPr lang="pt-PT" sz="1800" dirty="0" smtClean="0"/>
          </a:p>
          <a:p>
            <a:endParaRPr lang="pt-PT" sz="1800" dirty="0" smtClean="0"/>
          </a:p>
          <a:p>
            <a:r>
              <a:rPr lang="pt-PT" sz="1800" dirty="0" smtClean="0"/>
              <a:t>1 — Não existe obrigação de </a:t>
            </a:r>
            <a:r>
              <a:rPr lang="pt-PT" sz="1800" dirty="0" err="1" smtClean="0"/>
              <a:t>efectuar</a:t>
            </a:r>
            <a:r>
              <a:rPr lang="pt-PT" sz="1800" dirty="0" smtClean="0"/>
              <a:t> a retenção na fonte de IRC, no todo ou em parte, consoante os casos, relativamente aos rendimentos referidos no n.º 1 do artigo 94.º do Código do IRC quando, por força de uma convenção destinada a eliminar a dupla tributação ou de um outro acordo de direito internacional que vincule o Estado Português ou de legislação interna, a competência para a tributação dos rendimentos auferidos por uma entidade que não tenha a sede nem </a:t>
            </a:r>
            <a:r>
              <a:rPr lang="pt-PT" sz="1800" dirty="0" err="1" smtClean="0"/>
              <a:t>direcção</a:t>
            </a:r>
            <a:r>
              <a:rPr lang="pt-PT" sz="1800" dirty="0" smtClean="0"/>
              <a:t> </a:t>
            </a:r>
            <a:r>
              <a:rPr lang="pt-PT" sz="1800" dirty="0" err="1" smtClean="0"/>
              <a:t>efectiva</a:t>
            </a:r>
            <a:r>
              <a:rPr lang="pt-PT" sz="1800" dirty="0" smtClean="0"/>
              <a:t> em território português e aí não possua estabelecimento estável ao qual os mesmos sejam imputáveis não seja atribuída ao Estado da fonte ou o seja apenas de forma limitada. </a:t>
            </a: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70</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Retenção na fonte de IRC</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s 94.º n.º 1 a) e 98.º  n.º 1 e n.º 2 do  CIRC e convenção com EUA</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O art.º 98.º foi alterado c/ efeitos a 1/7/2013, mas esta situação  mantém-se</a:t>
            </a:r>
          </a:p>
          <a:p>
            <a:pPr marL="365125" indent="-255588" algn="just">
              <a:lnSpc>
                <a:spcPct val="130000"/>
              </a:lnSpc>
              <a:spcAft>
                <a:spcPct val="20000"/>
              </a:spcAft>
              <a:buClr>
                <a:schemeClr val="accent1"/>
              </a:buClr>
              <a:buSzPct val="68000"/>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10" end="10"/>
                                            </p:txEl>
                                          </p:spTgt>
                                        </p:tgtEl>
                                        <p:attrNameLst>
                                          <p:attrName>style.visibility</p:attrName>
                                        </p:attrNameLst>
                                      </p:cBhvr>
                                      <p:to>
                                        <p:strVal val="visible"/>
                                      </p:to>
                                    </p:set>
                                    <p:animEffect transition="in" filter="dissolve">
                                      <p:cBhvr>
                                        <p:cTn id="22"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71</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 9/06/2013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678204"/>
          </a:xfrm>
          <a:prstGeom prst="rect">
            <a:avLst/>
          </a:prstGeom>
          <a:noFill/>
          <a:ln w="9525">
            <a:noFill/>
            <a:miter lim="800000"/>
            <a:headEnd/>
            <a:tailEnd/>
          </a:ln>
        </p:spPr>
        <p:txBody>
          <a:bodyPr wrap="square">
            <a:spAutoFit/>
          </a:bodyPr>
          <a:lstStyle/>
          <a:p>
            <a:pPr algn="just"/>
            <a:endParaRPr lang="pt-PT" sz="1800" dirty="0" smtClean="0"/>
          </a:p>
          <a:p>
            <a:pPr algn="just"/>
            <a:r>
              <a:rPr lang="pt-PT" sz="2000" b="1" dirty="0" smtClean="0"/>
              <a:t>Questão 27:</a:t>
            </a:r>
          </a:p>
          <a:p>
            <a:pPr algn="just"/>
            <a:endParaRPr lang="pt-PT" sz="2000" b="1" dirty="0" smtClean="0"/>
          </a:p>
          <a:p>
            <a:pPr algn="just"/>
            <a:r>
              <a:rPr lang="pt-PT" sz="2000" b="1" dirty="0" smtClean="0"/>
              <a:t>A quebra de cotação, na Bolsa, de ações detidas por um sujeito passivo de IRC:</a:t>
            </a:r>
          </a:p>
          <a:p>
            <a:pPr algn="just"/>
            <a:endParaRPr lang="pt-PT" sz="2000" dirty="0" smtClean="0"/>
          </a:p>
          <a:p>
            <a:pPr marL="342900" indent="-342900" algn="just">
              <a:buFontTx/>
              <a:buAutoNum type="alphaLcParenR"/>
            </a:pPr>
            <a:r>
              <a:rPr lang="pt-PT" sz="2000" dirty="0" smtClean="0"/>
              <a:t>È irrelevante, para efeitos fiscais, uma vez que se trata de uma perda potencial .</a:t>
            </a:r>
          </a:p>
          <a:p>
            <a:pPr marL="342900" indent="-342900" algn="just">
              <a:buFontTx/>
              <a:buAutoNum type="alphaLcParenR"/>
            </a:pPr>
            <a:endParaRPr lang="pt-PT" sz="2000" dirty="0" smtClean="0"/>
          </a:p>
          <a:p>
            <a:pPr marL="342900" indent="-342900" algn="just">
              <a:buFontTx/>
              <a:buAutoNum type="alphaLcParenR"/>
            </a:pPr>
            <a:r>
              <a:rPr lang="pt-PT" sz="2000" dirty="0" smtClean="0"/>
              <a:t>Pode ser relevante, para efeitos fiscais, na sua totalidade.</a:t>
            </a:r>
          </a:p>
          <a:p>
            <a:pPr marL="342900" indent="-342900" algn="just">
              <a:buFontTx/>
              <a:buAutoNum type="alphaLcParenR"/>
            </a:pPr>
            <a:endParaRPr lang="pt-PT" sz="2000" dirty="0" smtClean="0"/>
          </a:p>
          <a:p>
            <a:pPr marL="342900" indent="-342900" algn="just">
              <a:buFontTx/>
              <a:buAutoNum type="alphaLcParenR"/>
            </a:pPr>
            <a:r>
              <a:rPr lang="pt-PT" sz="2000" dirty="0" smtClean="0"/>
              <a:t>Pode ser relevante, para efeitos fiscais, em 50% do seu valor.</a:t>
            </a:r>
          </a:p>
          <a:p>
            <a:pPr marL="342900" indent="-342900" algn="just">
              <a:buFontTx/>
              <a:buAutoNum type="alphaLcParenR"/>
            </a:pPr>
            <a:endParaRPr lang="pt-PT" sz="2000" dirty="0" smtClean="0"/>
          </a:p>
          <a:p>
            <a:pPr marL="342900" indent="-342900" algn="just">
              <a:buFontTx/>
              <a:buAutoNum type="alphaLcParenR"/>
            </a:pPr>
            <a:r>
              <a:rPr lang="pt-PT" sz="2000" dirty="0" smtClean="0"/>
              <a:t>É sempre relevante, para efeitos fiscais, na sua totalidade, a não ser que existam prejuízos fiscais dedutíveis, caso em que só releva a 75%.</a:t>
            </a:r>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72</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29/06/2013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2585323"/>
          </a:xfrm>
          <a:prstGeom prst="rect">
            <a:avLst/>
          </a:prstGeom>
          <a:noFill/>
          <a:ln w="9525">
            <a:noFill/>
            <a:miter lim="800000"/>
            <a:headEnd/>
            <a:tailEnd/>
          </a:ln>
        </p:spPr>
        <p:txBody>
          <a:bodyPr>
            <a:spAutoFit/>
          </a:bodyPr>
          <a:lstStyle/>
          <a:p>
            <a:pPr marL="342900" indent="-342900"/>
            <a:endParaRPr lang="pt-PT" sz="1800" b="1" dirty="0" smtClean="0"/>
          </a:p>
          <a:p>
            <a:pPr marL="342900" indent="-342900"/>
            <a:r>
              <a:rPr lang="pt-PT" sz="1800" b="1" dirty="0" smtClean="0"/>
              <a:t>Artigo 45.º - Gastos não aceites fiscalmente </a:t>
            </a:r>
          </a:p>
          <a:p>
            <a:pPr marL="342900" indent="-342900">
              <a:buAutoNum type="alphaLcParenR"/>
            </a:pPr>
            <a:endParaRPr lang="pt-PT" sz="1800" dirty="0" smtClean="0"/>
          </a:p>
          <a:p>
            <a:pPr marL="342900" indent="-342900"/>
            <a:r>
              <a:rPr lang="pt-PT" sz="1800" dirty="0" smtClean="0"/>
              <a:t> 3 — A diferença negativa entre as mais-valias e as menos-valias realizadas mediante a transmissão onerosa de partes de capital, incluindo a sua remição e amortização com redução de capital, bem como outras perdas ou variações patrimoniais negativas relativas a partes de capital ou outras componentes do capital próprio, designadamente prestações suplementares, concorrem para a formação do lucro tributável em apenas </a:t>
            </a:r>
            <a:r>
              <a:rPr lang="pt-PT" sz="1800" b="1" dirty="0" smtClean="0"/>
              <a:t>metade do seu valor. </a:t>
            </a:r>
          </a:p>
        </p:txBody>
      </p: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73</a:t>
            </a:fld>
            <a:endParaRPr lang="pt-PT" sz="1400"/>
          </a:p>
        </p:txBody>
      </p:sp>
      <p:sp>
        <p:nvSpPr>
          <p:cNvPr id="5" name="Rectangle 5"/>
          <p:cNvSpPr>
            <a:spLocks noChangeArrowheads="1"/>
          </p:cNvSpPr>
          <p:nvPr/>
        </p:nvSpPr>
        <p:spPr bwMode="auto">
          <a:xfrm>
            <a:off x="1428750" y="2428875"/>
            <a:ext cx="7286625" cy="4096469"/>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Menos valias fiscais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45.º n.º 3 do  CIRC (se forem alienadas)</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FF0000"/>
                </a:solidFill>
                <a:effectLst>
                  <a:outerShdw blurRad="38100" dist="38100" dir="2700000" algn="tl">
                    <a:srgbClr val="C0C0C0"/>
                  </a:outerShdw>
                </a:effectLst>
                <a:latin typeface="Lucida Sans Unicode" pitchFamily="34" charset="0"/>
              </a:rPr>
              <a:t>Em 2014 este artigo foi substituído pelo art.º 23.º-A  e esta norma foi revogada, mantendo  outras situações que podem não ser aceites em parte.</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FF0000"/>
                </a:solidFill>
                <a:effectLst>
                  <a:outerShdw blurRad="38100" dist="38100" dir="2700000" algn="tl">
                    <a:srgbClr val="C0C0C0"/>
                  </a:outerShdw>
                </a:effectLst>
                <a:latin typeface="Lucida Sans Unicode" pitchFamily="34" charset="0"/>
              </a:rPr>
              <a:t>O art.º 51.º-C prevê mais/menos valias que </a:t>
            </a:r>
            <a:r>
              <a:rPr lang="pt-PT" sz="1800" b="1" dirty="0" smtClean="0">
                <a:solidFill>
                  <a:srgbClr val="FF0000"/>
                </a:solidFill>
                <a:effectLst>
                  <a:outerShdw blurRad="38100" dist="38100" dir="2700000" algn="tl">
                    <a:srgbClr val="C0C0C0"/>
                  </a:outerShdw>
                </a:effectLst>
                <a:latin typeface="Lucida Sans Unicode" pitchFamily="34" charset="0"/>
              </a:rPr>
              <a:t>não </a:t>
            </a:r>
            <a:r>
              <a:rPr lang="pt-PT" sz="1800" b="1" dirty="0" smtClean="0">
                <a:solidFill>
                  <a:srgbClr val="FF0000"/>
                </a:solidFill>
                <a:effectLst>
                  <a:outerShdw blurRad="38100" dist="38100" dir="2700000" algn="tl">
                    <a:srgbClr val="C0C0C0"/>
                  </a:outerShdw>
                </a:effectLst>
                <a:latin typeface="Lucida Sans Unicode" pitchFamily="34" charset="0"/>
              </a:rPr>
              <a:t>concorrem para o lucro na totalidade, mediante condições e teve alterações em 2015</a:t>
            </a: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10" end="10"/>
                                            </p:txEl>
                                          </p:spTgt>
                                        </p:tgtEl>
                                        <p:attrNameLst>
                                          <p:attrName>style.visibility</p:attrName>
                                        </p:attrNameLst>
                                      </p:cBhvr>
                                      <p:to>
                                        <p:strVal val="visible"/>
                                      </p:to>
                                    </p:set>
                                    <p:animEffect transition="in" filter="dissolve">
                                      <p:cBhvr>
                                        <p:cTn id="25"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74</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 9/06/2013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401205"/>
          </a:xfrm>
          <a:prstGeom prst="rect">
            <a:avLst/>
          </a:prstGeom>
          <a:noFill/>
          <a:ln w="9525">
            <a:noFill/>
            <a:miter lim="800000"/>
            <a:headEnd/>
            <a:tailEnd/>
          </a:ln>
        </p:spPr>
        <p:txBody>
          <a:bodyPr wrap="square">
            <a:spAutoFit/>
          </a:bodyPr>
          <a:lstStyle/>
          <a:p>
            <a:pPr algn="just"/>
            <a:endParaRPr lang="pt-PT" sz="2000" dirty="0" smtClean="0"/>
          </a:p>
          <a:p>
            <a:pPr algn="just"/>
            <a:r>
              <a:rPr lang="pt-PT" sz="2000" b="1" dirty="0" smtClean="0"/>
              <a:t>Questão 28:</a:t>
            </a:r>
          </a:p>
          <a:p>
            <a:pPr algn="just"/>
            <a:r>
              <a:rPr lang="pt-PT" sz="2000" b="1" dirty="0" smtClean="0"/>
              <a:t>Uma sociedade comercial com sede em Espanha: </a:t>
            </a:r>
          </a:p>
          <a:p>
            <a:pPr algn="just"/>
            <a:endParaRPr lang="pt-PT" sz="2000" dirty="0" smtClean="0"/>
          </a:p>
          <a:p>
            <a:pPr marL="342900" indent="-342900" algn="just">
              <a:buFontTx/>
              <a:buAutoNum type="alphaLcParenR"/>
            </a:pPr>
            <a:r>
              <a:rPr lang="pt-PT" sz="2000" dirty="0" smtClean="0"/>
              <a:t>Nunca pode ser sujeito passivo de IRC em Portugal.</a:t>
            </a:r>
          </a:p>
          <a:p>
            <a:pPr marL="342900" indent="-342900" algn="just">
              <a:buFontTx/>
              <a:buAutoNum type="alphaLcParenR"/>
            </a:pPr>
            <a:endParaRPr lang="pt-PT" sz="2000" dirty="0" smtClean="0"/>
          </a:p>
          <a:p>
            <a:pPr marL="342900" indent="-342900" algn="just">
              <a:buFontTx/>
              <a:buAutoNum type="alphaLcParenR"/>
            </a:pPr>
            <a:r>
              <a:rPr lang="pt-PT" sz="2000" dirty="0" smtClean="0"/>
              <a:t>Pode ser sujeito passivo de IRC, em Portugal, desde que venda quaisquer bens ou serviços a residentes em Portugal.</a:t>
            </a:r>
          </a:p>
          <a:p>
            <a:pPr marL="342900" indent="-342900" algn="just">
              <a:buFontTx/>
              <a:buAutoNum type="alphaLcParenR"/>
            </a:pPr>
            <a:endParaRPr lang="pt-PT" sz="2000" dirty="0" smtClean="0"/>
          </a:p>
          <a:p>
            <a:pPr marL="342900" indent="-342900" algn="just">
              <a:buFontTx/>
              <a:buAutoNum type="alphaLcParenR"/>
            </a:pPr>
            <a:r>
              <a:rPr lang="pt-PT" sz="2000" dirty="0" smtClean="0"/>
              <a:t>Só pode ser sujeito passivo em IRC, em Portugal, se tiver um estabelecimentos estável em território português.</a:t>
            </a:r>
          </a:p>
          <a:p>
            <a:pPr marL="342900" indent="-342900" algn="just">
              <a:buFontTx/>
              <a:buAutoNum type="alphaLcParenR"/>
            </a:pPr>
            <a:endParaRPr lang="pt-PT" sz="2000" dirty="0" smtClean="0"/>
          </a:p>
          <a:p>
            <a:pPr marL="342900" indent="-342900" algn="just">
              <a:buFontTx/>
              <a:buAutoNum type="alphaLcParenR"/>
            </a:pPr>
            <a:r>
              <a:rPr lang="pt-PT" sz="2000" dirty="0" smtClean="0"/>
              <a:t>Pode ser sujeito passivo de IRC, em Portugal, se gerar rendimentos que se considerem obtidos em  Portugal.</a:t>
            </a:r>
          </a:p>
        </p:txBody>
      </p:sp>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75</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29/06/2013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3139321"/>
          </a:xfrm>
          <a:prstGeom prst="rect">
            <a:avLst/>
          </a:prstGeom>
          <a:noFill/>
          <a:ln w="9525">
            <a:noFill/>
            <a:miter lim="800000"/>
            <a:headEnd/>
            <a:tailEnd/>
          </a:ln>
        </p:spPr>
        <p:txBody>
          <a:bodyPr>
            <a:spAutoFit/>
          </a:bodyPr>
          <a:lstStyle/>
          <a:p>
            <a:endParaRPr lang="pt-PT" sz="1800" dirty="0" smtClean="0"/>
          </a:p>
          <a:p>
            <a:r>
              <a:rPr lang="pt-PT" sz="1800" b="1" dirty="0" smtClean="0"/>
              <a:t>Artigo 4.º  - Extensão da obrigação de imposto</a:t>
            </a:r>
          </a:p>
          <a:p>
            <a:endParaRPr lang="pt-PT" sz="1800" dirty="0" smtClean="0"/>
          </a:p>
          <a:p>
            <a:r>
              <a:rPr lang="pt-PT" sz="1800" dirty="0" smtClean="0"/>
              <a:t>2 — As pessoas </a:t>
            </a:r>
            <a:r>
              <a:rPr lang="pt-PT" sz="1800" dirty="0" err="1" smtClean="0"/>
              <a:t>colectivas</a:t>
            </a:r>
            <a:r>
              <a:rPr lang="pt-PT" sz="1800" dirty="0" smtClean="0"/>
              <a:t> e outras entidades que não tenham sede nem </a:t>
            </a:r>
            <a:r>
              <a:rPr lang="pt-PT" sz="1800" dirty="0" err="1" smtClean="0"/>
              <a:t>direcção</a:t>
            </a:r>
            <a:r>
              <a:rPr lang="pt-PT" sz="1800" dirty="0" smtClean="0"/>
              <a:t> </a:t>
            </a:r>
            <a:r>
              <a:rPr lang="pt-PT" sz="1800" dirty="0" err="1" smtClean="0"/>
              <a:t>efectiva</a:t>
            </a:r>
            <a:r>
              <a:rPr lang="pt-PT" sz="1800" dirty="0" smtClean="0"/>
              <a:t> em território português ficam sujeitas a IRC </a:t>
            </a:r>
            <a:r>
              <a:rPr lang="pt-PT" sz="1800" b="1" dirty="0" smtClean="0"/>
              <a:t>apenas quanto aos rendimentos nele obtidos. </a:t>
            </a:r>
          </a:p>
          <a:p>
            <a:endParaRPr lang="pt-PT" sz="1800" dirty="0" smtClean="0"/>
          </a:p>
          <a:p>
            <a:r>
              <a:rPr lang="pt-PT" sz="1800" dirty="0" smtClean="0"/>
              <a:t>3 — Para efeitos do disposto no número anterior, consideram-se obtidos em território português os rendimentos imputáveis a estabelecimento estável aí situado e, bem assim, os que, não se encontrando nessas condições, a seguir se indicam: </a:t>
            </a:r>
          </a:p>
          <a:p>
            <a:r>
              <a:rPr lang="pt-PT" sz="1800" dirty="0" smtClean="0"/>
              <a:t>…….</a:t>
            </a:r>
          </a:p>
        </p:txBody>
      </p:sp>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76</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Tributação de não residentes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4.º n.º 3 do CIRC</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dissolve">
                                      <p:cBhvr>
                                        <p:cTn id="1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77</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 9/06/2013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801314"/>
          </a:xfrm>
          <a:prstGeom prst="rect">
            <a:avLst/>
          </a:prstGeom>
          <a:noFill/>
          <a:ln w="9525">
            <a:noFill/>
            <a:miter lim="800000"/>
            <a:headEnd/>
            <a:tailEnd/>
          </a:ln>
        </p:spPr>
        <p:txBody>
          <a:bodyPr wrap="square">
            <a:spAutoFit/>
          </a:bodyPr>
          <a:lstStyle/>
          <a:p>
            <a:pPr algn="just"/>
            <a:endParaRPr lang="pt-PT" sz="1800" dirty="0" smtClean="0"/>
          </a:p>
          <a:p>
            <a:pPr algn="just"/>
            <a:r>
              <a:rPr lang="pt-PT" b="1" dirty="0" smtClean="0"/>
              <a:t>Questão 29:</a:t>
            </a:r>
          </a:p>
          <a:p>
            <a:pPr algn="just"/>
            <a:endParaRPr lang="pt-PT" b="1" dirty="0" smtClean="0"/>
          </a:p>
          <a:p>
            <a:pPr algn="just"/>
            <a:r>
              <a:rPr lang="pt-PT" b="1" dirty="0" smtClean="0"/>
              <a:t>Não são fiscalmente depreciáveis os ativos qualificados como:</a:t>
            </a:r>
          </a:p>
          <a:p>
            <a:pPr algn="just"/>
            <a:endParaRPr lang="pt-PT" dirty="0" smtClean="0"/>
          </a:p>
          <a:p>
            <a:pPr marL="342900" indent="-342900" algn="just">
              <a:buFontTx/>
              <a:buAutoNum type="alphaLcParenR"/>
            </a:pPr>
            <a:r>
              <a:rPr lang="pt-PT" dirty="0" smtClean="0"/>
              <a:t>Ativos biológicos de produção.</a:t>
            </a:r>
          </a:p>
          <a:p>
            <a:pPr marL="342900" indent="-342900" algn="just">
              <a:buFontTx/>
              <a:buAutoNum type="alphaLcParenR"/>
            </a:pPr>
            <a:endParaRPr lang="pt-PT" dirty="0" smtClean="0"/>
          </a:p>
          <a:p>
            <a:pPr marL="342900" indent="-342900" algn="just">
              <a:buFontTx/>
              <a:buAutoNum type="alphaLcParenR"/>
            </a:pPr>
            <a:r>
              <a:rPr lang="pt-PT" dirty="0" smtClean="0"/>
              <a:t>Ativos fixos tangíveis que sejam mensurados pelo modelo de revalorização.</a:t>
            </a:r>
          </a:p>
          <a:p>
            <a:pPr marL="342900" indent="-342900" algn="just">
              <a:buFontTx/>
              <a:buAutoNum type="alphaLcParenR"/>
            </a:pPr>
            <a:endParaRPr lang="pt-PT" dirty="0" smtClean="0"/>
          </a:p>
          <a:p>
            <a:pPr marL="342900" indent="-342900" algn="just">
              <a:buFontTx/>
              <a:buAutoNum type="alphaLcParenR"/>
            </a:pPr>
            <a:r>
              <a:rPr lang="pt-PT" dirty="0" smtClean="0"/>
              <a:t>Propriedades de investimento mensuradas ao justo valor</a:t>
            </a:r>
          </a:p>
          <a:p>
            <a:pPr marL="342900" indent="-342900" algn="just">
              <a:buFontTx/>
              <a:buAutoNum type="alphaLcParenR"/>
            </a:pPr>
            <a:endParaRPr lang="pt-PT" dirty="0" smtClean="0"/>
          </a:p>
          <a:p>
            <a:pPr marL="342900" indent="-342900" algn="just">
              <a:buFontTx/>
              <a:buAutoNum type="alphaLcParenR"/>
            </a:pPr>
            <a:r>
              <a:rPr lang="pt-PT" dirty="0" smtClean="0"/>
              <a:t>Estão corretas todas as alíneas anteriores</a:t>
            </a: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78</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29/06/2013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2308324"/>
          </a:xfrm>
          <a:prstGeom prst="rect">
            <a:avLst/>
          </a:prstGeom>
          <a:noFill/>
          <a:ln w="9525">
            <a:noFill/>
            <a:miter lim="800000"/>
            <a:headEnd/>
            <a:tailEnd/>
          </a:ln>
        </p:spPr>
        <p:txBody>
          <a:bodyPr>
            <a:spAutoFit/>
          </a:bodyPr>
          <a:lstStyle/>
          <a:p>
            <a:endParaRPr lang="pt-PT" sz="1800" dirty="0" smtClean="0"/>
          </a:p>
          <a:p>
            <a:r>
              <a:rPr lang="pt-PT" sz="1800" b="1" dirty="0" smtClean="0"/>
              <a:t>Artigo 29.º - Elementos depreciáveis ou amortizáveis</a:t>
            </a:r>
          </a:p>
          <a:p>
            <a:endParaRPr lang="pt-PT" sz="1800" dirty="0" smtClean="0"/>
          </a:p>
          <a:p>
            <a:r>
              <a:rPr lang="pt-PT" sz="1800" dirty="0" smtClean="0"/>
              <a:t>1 — São aceites como gastos as depreciações e amortizações de elementos do </a:t>
            </a:r>
            <a:r>
              <a:rPr lang="pt-PT" sz="1800" dirty="0" err="1" smtClean="0"/>
              <a:t>activo</a:t>
            </a:r>
            <a:r>
              <a:rPr lang="pt-PT" sz="1800" dirty="0" smtClean="0"/>
              <a:t> sujeitos a deperecimento, considerando-se como tais os </a:t>
            </a:r>
            <a:r>
              <a:rPr lang="pt-PT" sz="1800" dirty="0" err="1" smtClean="0"/>
              <a:t>activos</a:t>
            </a:r>
            <a:r>
              <a:rPr lang="pt-PT" sz="1800" dirty="0" smtClean="0"/>
              <a:t> fixos tangíveis, os </a:t>
            </a:r>
            <a:r>
              <a:rPr lang="pt-PT" sz="1800" dirty="0" err="1" smtClean="0"/>
              <a:t>activos</a:t>
            </a:r>
            <a:r>
              <a:rPr lang="pt-PT" sz="1800" dirty="0" smtClean="0"/>
              <a:t> intangíveis, os </a:t>
            </a:r>
            <a:r>
              <a:rPr lang="pt-PT" sz="1800" dirty="0" err="1" smtClean="0"/>
              <a:t>activos</a:t>
            </a:r>
            <a:r>
              <a:rPr lang="pt-PT" sz="1800" dirty="0" smtClean="0"/>
              <a:t> biológicos que não sejam consumíveis e as propriedades de investimento contabilizados ao custo histórico que, com carácter sistemático, sofram perdas de valor resultantes da sua utilização ou do decurso do tempo. </a:t>
            </a:r>
          </a:p>
        </p:txBody>
      </p:sp>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79</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Depreciações não aceites fiscalmente</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29.º n.º 1 do  CIRC à contrário</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Ver art.º 45.º-A n.º 2 a partir  de </a:t>
            </a:r>
            <a:r>
              <a:rPr lang="pt-PT" sz="2000" b="1" dirty="0" smtClean="0">
                <a:solidFill>
                  <a:srgbClr val="FF0000"/>
                </a:solidFill>
                <a:effectLst>
                  <a:outerShdw blurRad="38100" dist="38100" dir="2700000" algn="tl">
                    <a:srgbClr val="C0C0C0"/>
                  </a:outerShdw>
                </a:effectLst>
                <a:latin typeface="Lucida Sans Unicode" pitchFamily="34" charset="0"/>
              </a:rPr>
              <a:t>2014 que prevê a forma de aceitação de gastos para estes ativos</a:t>
            </a:r>
            <a:endParaRPr lang="pt-PT" sz="2000" b="1" dirty="0" smtClean="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9" end="9"/>
                                            </p:txEl>
                                          </p:spTgt>
                                        </p:tgtEl>
                                        <p:attrNameLst>
                                          <p:attrName>style.visibility</p:attrName>
                                        </p:attrNameLst>
                                      </p:cBhvr>
                                      <p:to>
                                        <p:strVal val="visible"/>
                                      </p:to>
                                    </p:set>
                                    <p:animEffect transition="in" filter="dissolve">
                                      <p:cBhvr>
                                        <p:cTn id="22"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80</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 9/06/2013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678204"/>
          </a:xfrm>
          <a:prstGeom prst="rect">
            <a:avLst/>
          </a:prstGeom>
          <a:noFill/>
          <a:ln w="9525">
            <a:noFill/>
            <a:miter lim="800000"/>
            <a:headEnd/>
            <a:tailEnd/>
          </a:ln>
        </p:spPr>
        <p:txBody>
          <a:bodyPr wrap="square">
            <a:spAutoFit/>
          </a:bodyPr>
          <a:lstStyle/>
          <a:p>
            <a:pPr algn="just"/>
            <a:endParaRPr lang="pt-PT" sz="1800" dirty="0" smtClean="0"/>
          </a:p>
          <a:p>
            <a:pPr algn="just"/>
            <a:r>
              <a:rPr lang="pt-PT" sz="2000" b="1" dirty="0" smtClean="0"/>
              <a:t>Questão 30:</a:t>
            </a:r>
          </a:p>
          <a:p>
            <a:pPr algn="just"/>
            <a:endParaRPr lang="pt-PT" sz="2000" b="1" dirty="0" smtClean="0"/>
          </a:p>
          <a:p>
            <a:pPr algn="just"/>
            <a:r>
              <a:rPr lang="pt-PT" sz="2000" b="1" dirty="0" smtClean="0"/>
              <a:t>O benefício à criação de emprego para jovens desempregados de longa duração em matéria de IRC:</a:t>
            </a:r>
          </a:p>
          <a:p>
            <a:pPr algn="just"/>
            <a:endParaRPr lang="pt-PT" sz="2000" dirty="0" smtClean="0"/>
          </a:p>
          <a:p>
            <a:pPr marL="342900" indent="-342900" algn="just">
              <a:buFontTx/>
              <a:buAutoNum type="alphaLcParenR"/>
            </a:pPr>
            <a:r>
              <a:rPr lang="pt-PT" sz="2000" dirty="0" smtClean="0"/>
              <a:t>Não se aplica quando o trabalhador é filho de um sócio da empresa.</a:t>
            </a:r>
          </a:p>
          <a:p>
            <a:pPr marL="342900" indent="-342900" algn="just">
              <a:buFontTx/>
              <a:buAutoNum type="alphaLcParenR"/>
            </a:pPr>
            <a:endParaRPr lang="pt-PT" sz="2000" dirty="0" smtClean="0"/>
          </a:p>
          <a:p>
            <a:pPr marL="342900" indent="-342900" algn="just">
              <a:buFontTx/>
              <a:buAutoNum type="alphaLcParenR"/>
            </a:pPr>
            <a:r>
              <a:rPr lang="pt-PT" sz="2000" dirty="0" smtClean="0"/>
              <a:t>Só pode se atribuído uma vez por cada trabalhador, independentemente da entidade patronal.</a:t>
            </a:r>
          </a:p>
          <a:p>
            <a:pPr marL="342900" indent="-342900" algn="just">
              <a:buFontTx/>
              <a:buAutoNum type="alphaLcParenR"/>
            </a:pPr>
            <a:endParaRPr lang="pt-PT" sz="2000" dirty="0" smtClean="0"/>
          </a:p>
          <a:p>
            <a:pPr marL="342900" indent="-342900" algn="just">
              <a:buFontTx/>
              <a:buAutoNum type="alphaLcParenR"/>
            </a:pPr>
            <a:r>
              <a:rPr lang="pt-PT" sz="2000" dirty="0" smtClean="0"/>
              <a:t>É cumulável com qualquer incentivo em matéria de segurança social.</a:t>
            </a:r>
          </a:p>
          <a:p>
            <a:pPr marL="342900" indent="-342900" algn="just">
              <a:buFontTx/>
              <a:buAutoNum type="alphaLcParenR"/>
            </a:pPr>
            <a:endParaRPr lang="pt-PT" sz="2000" dirty="0" smtClean="0"/>
          </a:p>
          <a:p>
            <a:pPr marL="342900" indent="-342900" algn="just">
              <a:buFontTx/>
              <a:buAutoNum type="alphaLcParenR"/>
            </a:pPr>
            <a:r>
              <a:rPr lang="pt-PT" sz="2000" dirty="0" smtClean="0"/>
              <a:t>Pode implicar deduções em seis exercícios económicos, tendo sempre o limite de cinco anos a contar do início da vigência do contrato sem termo.</a:t>
            </a:r>
          </a:p>
        </p:txBody>
      </p:sp>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81</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29/06/2013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3970318"/>
          </a:xfrm>
          <a:prstGeom prst="rect">
            <a:avLst/>
          </a:prstGeom>
          <a:noFill/>
          <a:ln w="9525">
            <a:noFill/>
            <a:miter lim="800000"/>
            <a:headEnd/>
            <a:tailEnd/>
          </a:ln>
        </p:spPr>
        <p:txBody>
          <a:bodyPr>
            <a:spAutoFit/>
          </a:bodyPr>
          <a:lstStyle/>
          <a:p>
            <a:endParaRPr lang="pt-PT" sz="1800" dirty="0" smtClean="0"/>
          </a:p>
          <a:p>
            <a:r>
              <a:rPr lang="pt-PT" sz="1800" b="1" i="1" dirty="0" smtClean="0"/>
              <a:t>Artigo 19.º  -Criação de emprego</a:t>
            </a:r>
            <a:r>
              <a:rPr lang="pt-PT" sz="1800" dirty="0" smtClean="0"/>
              <a:t> </a:t>
            </a:r>
            <a:br>
              <a:rPr lang="pt-PT" sz="1800" dirty="0" smtClean="0"/>
            </a:br>
            <a:endParaRPr lang="pt-PT" sz="1800" dirty="0" smtClean="0"/>
          </a:p>
          <a:p>
            <a:r>
              <a:rPr lang="pt-PT" sz="1800" dirty="0" smtClean="0"/>
              <a:t>1 - Para a determinação do lucro tributável dos sujeitos passivos de IRC e dos sujeitos passivos de IRS com contabilidade organizada, os encargos correspondentes à criação líquida de postos de trabalho para jovens e para desempregados de longa duração, admitidos por contrato de trabalho por tempo indeterminado, são considerados em 150 % do </a:t>
            </a:r>
            <a:r>
              <a:rPr lang="pt-PT" sz="1800" dirty="0" err="1" smtClean="0"/>
              <a:t>respectivo</a:t>
            </a:r>
            <a:r>
              <a:rPr lang="pt-PT" sz="1800" dirty="0" smtClean="0"/>
              <a:t> montante, contabilizado como custo do exercício. </a:t>
            </a:r>
          </a:p>
          <a:p>
            <a:endParaRPr lang="pt-PT" sz="1800" dirty="0" smtClean="0"/>
          </a:p>
          <a:p>
            <a:r>
              <a:rPr lang="pt-PT" sz="1800" dirty="0" smtClean="0"/>
              <a:t>5 - A majoração referida no n.º 1 aplica-se durante um período de cinco anos a contar do início da vigência do contrato de trabalho, não sendo cumulável, quer com outros benefícios fiscais da mesma natureza, quer com outros incentivos de apoio ao emprego previstos noutros diplomas, quando aplicáveis ao mesmo trabalhador ou posto de trabalho. </a:t>
            </a:r>
            <a:br>
              <a:rPr lang="pt-PT" sz="1800" dirty="0" smtClean="0"/>
            </a:br>
            <a:endParaRPr lang="pt-PT" sz="1800" dirty="0" smtClean="0"/>
          </a:p>
        </p:txBody>
      </p:sp>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82</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err="1" smtClean="0">
                <a:solidFill>
                  <a:srgbClr val="0066FF"/>
                </a:solidFill>
                <a:effectLst>
                  <a:outerShdw blurRad="38100" dist="38100" dir="2700000" algn="tl">
                    <a:srgbClr val="C0C0C0"/>
                  </a:outerShdw>
                </a:effectLst>
                <a:latin typeface="Lucida Sans Unicode" pitchFamily="34" charset="0"/>
              </a:rPr>
              <a:t>Beneficios</a:t>
            </a:r>
            <a:r>
              <a:rPr lang="pt-PT" b="1" dirty="0" smtClean="0">
                <a:solidFill>
                  <a:srgbClr val="0066FF"/>
                </a:solidFill>
                <a:effectLst>
                  <a:outerShdw blurRad="38100" dist="38100" dir="2700000" algn="tl">
                    <a:srgbClr val="C0C0C0"/>
                  </a:outerShdw>
                </a:effectLst>
                <a:latin typeface="Lucida Sans Unicode" pitchFamily="34" charset="0"/>
              </a:rPr>
              <a:t> Fiscais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19.º n.º s 1 e 5 do  EBF</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dissolve">
                                      <p:cBhvr>
                                        <p:cTn id="19"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83</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 9/06/2013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524315"/>
          </a:xfrm>
          <a:prstGeom prst="rect">
            <a:avLst/>
          </a:prstGeom>
          <a:noFill/>
          <a:ln w="9525">
            <a:noFill/>
            <a:miter lim="800000"/>
            <a:headEnd/>
            <a:tailEnd/>
          </a:ln>
        </p:spPr>
        <p:txBody>
          <a:bodyPr wrap="square">
            <a:spAutoFit/>
          </a:bodyPr>
          <a:lstStyle/>
          <a:p>
            <a:pPr algn="just"/>
            <a:endParaRPr lang="pt-PT" sz="1800" dirty="0" smtClean="0"/>
          </a:p>
          <a:p>
            <a:pPr algn="just"/>
            <a:r>
              <a:rPr lang="pt-PT" sz="1800" b="1" dirty="0" smtClean="0"/>
              <a:t>Questão 31:</a:t>
            </a:r>
          </a:p>
          <a:p>
            <a:pPr algn="just"/>
            <a:endParaRPr lang="pt-PT" sz="1800" b="1" dirty="0" smtClean="0"/>
          </a:p>
          <a:p>
            <a:pPr algn="just"/>
            <a:r>
              <a:rPr lang="pt-PT" sz="1800" b="1" dirty="0" smtClean="0"/>
              <a:t>A atribuição de gratificações aos trabalhadores, não integrados em órgãos sociais, na assembleia geral de aprovação de contas de 2012, realizada em março de 2013, e contabilizada como gasto em 2012, é aceite para efeitos fiscais:</a:t>
            </a:r>
          </a:p>
          <a:p>
            <a:pPr algn="just"/>
            <a:endParaRPr lang="pt-PT" sz="1800" dirty="0" smtClean="0"/>
          </a:p>
          <a:p>
            <a:pPr marL="342900" indent="-342900" algn="just">
              <a:buFontTx/>
              <a:buAutoNum type="alphaLcParenR"/>
            </a:pPr>
            <a:r>
              <a:rPr lang="pt-PT" sz="1800" dirty="0" smtClean="0"/>
              <a:t>Em 2012.</a:t>
            </a:r>
          </a:p>
          <a:p>
            <a:pPr marL="342900" indent="-342900" algn="just">
              <a:buFontTx/>
              <a:buAutoNum type="alphaLcParenR"/>
            </a:pPr>
            <a:endParaRPr lang="pt-PT" sz="1800" dirty="0" smtClean="0"/>
          </a:p>
          <a:p>
            <a:pPr marL="342900" indent="-342900" algn="just">
              <a:buFontTx/>
              <a:buAutoNum type="alphaLcParenR"/>
            </a:pPr>
            <a:r>
              <a:rPr lang="pt-PT" sz="1800" dirty="0" smtClean="0"/>
              <a:t>Em 2012, desde que as gratificações sejam pagas ou colocadas à disposição dos trabalhadores até ao fim de 2013.</a:t>
            </a:r>
          </a:p>
          <a:p>
            <a:pPr marL="342900" indent="-342900" algn="just">
              <a:buFontTx/>
              <a:buAutoNum type="alphaLcParenR"/>
            </a:pPr>
            <a:endParaRPr lang="pt-PT" sz="1800" dirty="0" smtClean="0"/>
          </a:p>
          <a:p>
            <a:pPr marL="342900" indent="-342900" algn="just">
              <a:buFontTx/>
              <a:buAutoNum type="alphaLcParenR"/>
            </a:pPr>
            <a:r>
              <a:rPr lang="pt-PT" sz="1800" dirty="0" smtClean="0"/>
              <a:t>Em 2013.</a:t>
            </a:r>
          </a:p>
          <a:p>
            <a:pPr marL="342900" indent="-342900" algn="just">
              <a:buFontTx/>
              <a:buAutoNum type="alphaLcParenR"/>
            </a:pPr>
            <a:endParaRPr lang="pt-PT" sz="1800" dirty="0" smtClean="0"/>
          </a:p>
          <a:p>
            <a:pPr marL="342900" indent="-342900" algn="just">
              <a:buFontTx/>
              <a:buAutoNum type="alphaLcParenR"/>
            </a:pPr>
            <a:r>
              <a:rPr lang="pt-PT" sz="1800" dirty="0" smtClean="0"/>
              <a:t>Em 2013, desde que as gratificações sejam pagas ou colocadas à disposição dos trabalhadores até ao fim de 2013.</a:t>
            </a:r>
          </a:p>
        </p:txBody>
      </p:sp>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84</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29/06/2013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2308324"/>
          </a:xfrm>
          <a:prstGeom prst="rect">
            <a:avLst/>
          </a:prstGeom>
          <a:noFill/>
          <a:ln w="9525">
            <a:noFill/>
            <a:miter lim="800000"/>
            <a:headEnd/>
            <a:tailEnd/>
          </a:ln>
        </p:spPr>
        <p:txBody>
          <a:bodyPr>
            <a:spAutoFit/>
          </a:bodyPr>
          <a:lstStyle/>
          <a:p>
            <a:endParaRPr lang="pt-PT" sz="1800" dirty="0" smtClean="0"/>
          </a:p>
          <a:p>
            <a:r>
              <a:rPr lang="pt-PT" sz="1800" b="1" dirty="0" smtClean="0"/>
              <a:t>Artigo 45.º - Encargos não dedutíveis para efeitos fiscais</a:t>
            </a:r>
          </a:p>
          <a:p>
            <a:r>
              <a:rPr lang="pt-PT" sz="1800" dirty="0" smtClean="0"/>
              <a:t>1 — Não são dedutíveis para efeitos da determinação do lucro tributável os seguintes encargos, mesmo quando contabilizados como gastos do período de tributação: </a:t>
            </a:r>
          </a:p>
          <a:p>
            <a:endParaRPr lang="pt-PT" sz="1800" dirty="0" smtClean="0"/>
          </a:p>
          <a:p>
            <a:r>
              <a:rPr lang="pt-PT" sz="1800" dirty="0" smtClean="0"/>
              <a:t>m) Os gastos relativos à participação nos lucros por membros de órgãos sociais e trabalhadores da empresa, quando as </a:t>
            </a:r>
            <a:r>
              <a:rPr lang="pt-PT" sz="1800" dirty="0" err="1" smtClean="0"/>
              <a:t>respectivas</a:t>
            </a:r>
            <a:r>
              <a:rPr lang="pt-PT" sz="1800" dirty="0" smtClean="0"/>
              <a:t> importâncias não sejam pagas ou colocadas à disposição dos beneficiários até ao fim do período de tributação seguinte; </a:t>
            </a:r>
          </a:p>
        </p:txBody>
      </p:sp>
    </p:spTree>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85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Pagamento de gratificações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s 18.º n.º 11 e 45.º n.º 1 m) do  CIRC</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Em 2014 mantém-se mas passa para a alínea n) do art.º 23.º-A, que substitui o art.º 45.º.</a:t>
            </a: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9" end="9"/>
                                            </p:txEl>
                                          </p:spTgt>
                                        </p:tgtEl>
                                        <p:attrNameLst>
                                          <p:attrName>style.visibility</p:attrName>
                                        </p:attrNameLst>
                                      </p:cBhvr>
                                      <p:to>
                                        <p:strVal val="visible"/>
                                      </p:to>
                                    </p:set>
                                    <p:animEffect transition="in" filter="dissolve">
                                      <p:cBhvr>
                                        <p:cTn id="22"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86</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 9/06/2013 </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980728"/>
            <a:ext cx="8501063" cy="4801314"/>
          </a:xfrm>
          <a:prstGeom prst="rect">
            <a:avLst/>
          </a:prstGeom>
          <a:noFill/>
          <a:ln w="9525">
            <a:noFill/>
            <a:miter lim="800000"/>
            <a:headEnd/>
            <a:tailEnd/>
          </a:ln>
        </p:spPr>
        <p:txBody>
          <a:bodyPr wrap="square">
            <a:spAutoFit/>
          </a:bodyPr>
          <a:lstStyle/>
          <a:p>
            <a:pPr algn="just"/>
            <a:endParaRPr lang="pt-PT" sz="1800" dirty="0" smtClean="0"/>
          </a:p>
          <a:p>
            <a:pPr algn="just"/>
            <a:r>
              <a:rPr lang="pt-PT" sz="1800" b="1" dirty="0" smtClean="0"/>
              <a:t>Questão 32:</a:t>
            </a:r>
          </a:p>
          <a:p>
            <a:pPr algn="just"/>
            <a:endParaRPr lang="pt-PT" sz="1800" b="1" dirty="0" smtClean="0"/>
          </a:p>
          <a:p>
            <a:pPr algn="just"/>
            <a:r>
              <a:rPr lang="pt-PT" sz="1800" b="1" dirty="0" smtClean="0"/>
              <a:t>Durante o exercício de 2012, a Sociedade Alfa, S.A. suportou os seguintes encargos:</a:t>
            </a:r>
          </a:p>
          <a:p>
            <a:pPr algn="just">
              <a:buFontTx/>
              <a:buChar char="-"/>
            </a:pPr>
            <a:r>
              <a:rPr lang="pt-PT" sz="1800" b="1" dirty="0" smtClean="0"/>
              <a:t>Despesas de representação dedutíveis: €10.000;</a:t>
            </a:r>
          </a:p>
          <a:p>
            <a:pPr algn="just">
              <a:buFontTx/>
              <a:buChar char="-"/>
            </a:pPr>
            <a:r>
              <a:rPr lang="pt-PT" sz="1800" b="1" dirty="0" smtClean="0"/>
              <a:t>Encargos com viatura ligeira de passageiros, cujo valor de aquisição ascendeu a €65.000: €20.000;</a:t>
            </a:r>
          </a:p>
          <a:p>
            <a:pPr algn="just">
              <a:buFontTx/>
              <a:buChar char="-"/>
            </a:pPr>
            <a:r>
              <a:rPr lang="pt-PT" sz="1800" b="1" dirty="0" smtClean="0"/>
              <a:t>Encargos não devidamente documentados: €20.000;</a:t>
            </a:r>
          </a:p>
          <a:p>
            <a:pPr algn="just">
              <a:buFontTx/>
              <a:buChar char="-"/>
            </a:pPr>
            <a:r>
              <a:rPr lang="pt-PT" sz="1800" b="1" dirty="0" smtClean="0"/>
              <a:t>Despesas não documentadas: €4.000.</a:t>
            </a:r>
          </a:p>
          <a:p>
            <a:pPr algn="just">
              <a:buFontTx/>
              <a:buChar char="-"/>
            </a:pPr>
            <a:endParaRPr lang="pt-PT" sz="1800" b="1" dirty="0" smtClean="0"/>
          </a:p>
          <a:p>
            <a:pPr algn="just"/>
            <a:r>
              <a:rPr lang="pt-PT" sz="1800" b="1" dirty="0" smtClean="0"/>
              <a:t>Sabendo que a sociedade apresenta prejuízos fiscais em 2012, o montante de tributação autónoma apurado deverá ser de:</a:t>
            </a:r>
          </a:p>
          <a:p>
            <a:pPr algn="just"/>
            <a:endParaRPr lang="pt-PT" sz="1800" b="1" dirty="0" smtClean="0"/>
          </a:p>
          <a:p>
            <a:pPr marL="342900" indent="-342900" algn="just">
              <a:buFontTx/>
              <a:buAutoNum type="alphaLcParenR"/>
            </a:pPr>
            <a:r>
              <a:rPr lang="pt-PT" sz="1800" dirty="0" smtClean="0"/>
              <a:t>€ 10.400.</a:t>
            </a:r>
          </a:p>
          <a:p>
            <a:pPr marL="342900" indent="-342900" algn="just">
              <a:buFontTx/>
              <a:buAutoNum type="alphaLcParenR"/>
            </a:pPr>
            <a:r>
              <a:rPr lang="pt-PT" sz="1800" dirty="0" smtClean="0"/>
              <a:t>€ 10.000.</a:t>
            </a:r>
          </a:p>
          <a:p>
            <a:pPr marL="342900" indent="-342900" algn="just">
              <a:buFontTx/>
              <a:buAutoNum type="alphaLcParenR"/>
            </a:pPr>
            <a:r>
              <a:rPr lang="pt-PT" sz="1800" dirty="0" smtClean="0"/>
              <a:t>€ 7.000.</a:t>
            </a:r>
          </a:p>
          <a:p>
            <a:pPr marL="342900" indent="-342900" algn="just">
              <a:buFontTx/>
              <a:buAutoNum type="alphaLcParenR"/>
            </a:pPr>
            <a:r>
              <a:rPr lang="pt-PT" sz="1800" dirty="0" smtClean="0"/>
              <a:t>€ 5.000.</a:t>
            </a:r>
          </a:p>
        </p:txBody>
      </p:sp>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87</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29/06/2013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5632311"/>
          </a:xfrm>
          <a:prstGeom prst="rect">
            <a:avLst/>
          </a:prstGeom>
          <a:noFill/>
          <a:ln w="9525">
            <a:noFill/>
            <a:miter lim="800000"/>
            <a:headEnd/>
            <a:tailEnd/>
          </a:ln>
        </p:spPr>
        <p:txBody>
          <a:bodyPr>
            <a:spAutoFit/>
          </a:bodyPr>
          <a:lstStyle/>
          <a:p>
            <a:r>
              <a:rPr lang="pt-PT" sz="1800" dirty="0" smtClean="0"/>
              <a:t>Artigo 88.º - </a:t>
            </a:r>
            <a:r>
              <a:rPr lang="pt-PT" sz="1800" b="1" dirty="0" smtClean="0"/>
              <a:t>Taxas de tributação autónoma</a:t>
            </a:r>
            <a:endParaRPr lang="pt-PT" sz="1800" dirty="0" smtClean="0"/>
          </a:p>
          <a:p>
            <a:r>
              <a:rPr lang="pt-PT" sz="1800" dirty="0" smtClean="0"/>
              <a:t>1 — As despesas não documentadas são tributadas autonomamente, à taxa de 50%, sem prejuízo da sua não consideração como gastos nos termos do artigo 23.º </a:t>
            </a:r>
          </a:p>
          <a:p>
            <a:r>
              <a:rPr lang="pt-PT" sz="1800" dirty="0" smtClean="0"/>
              <a:t>4 - São tributados autonomamente à taxa de 20 % os encargos </a:t>
            </a:r>
            <a:r>
              <a:rPr lang="pt-PT" sz="1800" dirty="0" err="1" smtClean="0"/>
              <a:t>efectuados</a:t>
            </a:r>
            <a:r>
              <a:rPr lang="pt-PT" sz="1800" dirty="0" smtClean="0"/>
              <a:t> ou suportados pelos sujeitos passivos mencionados no número anterior, relacionados com viaturas ligeiras de passageiros ou mistas cujo custo de aquisição seja superior ao montante fixado nos termos da alínea e) do n.º 1 do artigo 34.º.</a:t>
            </a:r>
          </a:p>
          <a:p>
            <a:r>
              <a:rPr lang="pt-PT" sz="1800" dirty="0" smtClean="0"/>
              <a:t>7 - São tributados autonomamente à taxa de 10 % os encargos dedutíveis relativos a despesas de representação, considerando-se como tal, nomeadamente, as despesas suportadas com </a:t>
            </a:r>
            <a:r>
              <a:rPr lang="pt-PT" sz="1800" dirty="0" err="1" smtClean="0"/>
              <a:t>recepções</a:t>
            </a:r>
            <a:r>
              <a:rPr lang="pt-PT" sz="1800" dirty="0" smtClean="0"/>
              <a:t>, refeições, viagens, passeios e </a:t>
            </a:r>
            <a:r>
              <a:rPr lang="pt-PT" sz="1800" dirty="0" err="1" smtClean="0"/>
              <a:t>espectáculos</a:t>
            </a:r>
            <a:r>
              <a:rPr lang="pt-PT" sz="1800" dirty="0" smtClean="0"/>
              <a:t> oferecidos no País ou no estrangeiro a clientes ou fornecedores ou ainda a quaisquer outras pessoas ou entidades.</a:t>
            </a:r>
          </a:p>
          <a:p>
            <a:r>
              <a:rPr lang="pt-PT" sz="1800" dirty="0" smtClean="0"/>
              <a:t>14 - As taxas de tributação autónoma previstas no presente artigo são elevadas em 10 pontos percentuais quanto aos sujeitos passivos que apresentem prejuízo fiscal no período de tributação a que respeitem quaisquer dos factos tributários referidos nos números anteriores</a:t>
            </a:r>
            <a:r>
              <a:rPr lang="pt-PT" sz="1800" i="1" dirty="0" smtClean="0"/>
              <a:t> </a:t>
            </a:r>
            <a:endParaRPr lang="pt-PT" sz="1800" dirty="0" smtClean="0"/>
          </a:p>
          <a:p>
            <a:endParaRPr lang="pt-PT" sz="1800" dirty="0" smtClean="0"/>
          </a:p>
          <a:p>
            <a:endParaRPr lang="pt-PT" sz="1800" dirty="0" smtClean="0"/>
          </a:p>
          <a:p>
            <a:r>
              <a:rPr lang="pt-PT" sz="1800" dirty="0" smtClean="0"/>
              <a:t/>
            </a:r>
            <a:br>
              <a:rPr lang="pt-PT" sz="1800" dirty="0" smtClean="0"/>
            </a:br>
            <a:endParaRPr lang="pt-PT" sz="1800" dirty="0" smtClean="0"/>
          </a:p>
        </p:txBody>
      </p:sp>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88</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sz="1600" b="1" dirty="0">
                <a:solidFill>
                  <a:schemeClr val="tx2"/>
                </a:solidFill>
                <a:effectLst>
                  <a:outerShdw blurRad="38100" dist="38100" dir="2700000" algn="tl">
                    <a:srgbClr val="C0C0C0"/>
                  </a:outerShdw>
                </a:effectLst>
                <a:latin typeface="Lucida Sans Unicode" pitchFamily="34" charset="0"/>
              </a:rPr>
              <a:t>Resposta: </a:t>
            </a:r>
            <a:r>
              <a:rPr lang="pt-PT" sz="1600" b="1" dirty="0" smtClean="0">
                <a:solidFill>
                  <a:schemeClr val="tx2"/>
                </a:solidFill>
                <a:effectLst>
                  <a:outerShdw blurRad="38100" dist="38100" dir="2700000" algn="tl">
                    <a:srgbClr val="C0C0C0"/>
                  </a:outerShdw>
                </a:effectLst>
                <a:latin typeface="Lucida Sans Unicode" pitchFamily="34" charset="0"/>
              </a:rPr>
              <a:t>a)</a:t>
            </a:r>
            <a:endParaRPr lang="pt-PT" sz="1600"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sz="1600" dirty="0">
                <a:latin typeface="Arial" pitchFamily="34" charset="0"/>
                <a:cs typeface="Arial" pitchFamily="34" charset="0"/>
              </a:rPr>
              <a:t>	</a:t>
            </a:r>
            <a:r>
              <a:rPr lang="pt-PT" sz="1600" b="1" dirty="0" smtClean="0">
                <a:solidFill>
                  <a:srgbClr val="0066FF"/>
                </a:solidFill>
                <a:effectLst>
                  <a:outerShdw blurRad="38100" dist="38100" dir="2700000" algn="tl">
                    <a:srgbClr val="C0C0C0"/>
                  </a:outerShdw>
                </a:effectLst>
                <a:latin typeface="Lucida Sans Unicode" pitchFamily="34" charset="0"/>
              </a:rPr>
              <a:t>Justificação</a:t>
            </a:r>
            <a:r>
              <a:rPr lang="pt-PT" sz="1600" b="1" dirty="0">
                <a:solidFill>
                  <a:srgbClr val="0066FF"/>
                </a:solidFill>
                <a:effectLst>
                  <a:outerShdw blurRad="38100" dist="38100" dir="2700000" algn="tl">
                    <a:srgbClr val="C0C0C0"/>
                  </a:outerShdw>
                </a:effectLst>
                <a:latin typeface="Lucida Sans Unicode" pitchFamily="34" charset="0"/>
              </a:rPr>
              <a:t>: </a:t>
            </a:r>
            <a:r>
              <a:rPr lang="pt-PT" sz="1600" b="1" dirty="0" smtClean="0">
                <a:solidFill>
                  <a:srgbClr val="0066FF"/>
                </a:solidFill>
                <a:effectLst>
                  <a:outerShdw blurRad="38100" dist="38100" dir="2700000" algn="tl">
                    <a:srgbClr val="C0C0C0"/>
                  </a:outerShdw>
                </a:effectLst>
                <a:latin typeface="Lucida Sans Unicode" pitchFamily="34" charset="0"/>
              </a:rPr>
              <a:t>Tributação autónoma</a:t>
            </a: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0066FF"/>
                </a:solidFill>
                <a:effectLst>
                  <a:outerShdw blurRad="38100" dist="38100" dir="2700000" algn="tl">
                    <a:srgbClr val="C0C0C0"/>
                  </a:outerShdw>
                </a:effectLst>
                <a:latin typeface="Lucida Sans Unicode" pitchFamily="34" charset="0"/>
              </a:rPr>
              <a:t>Art.º  88.º n.º 1, n.º 4, n.º 7 e n.º 14 do  CIRC</a:t>
            </a:r>
          </a:p>
          <a:p>
            <a:r>
              <a:rPr lang="pt-PT" sz="1600" b="1" dirty="0" smtClean="0">
                <a:solidFill>
                  <a:srgbClr val="0066FF"/>
                </a:solidFill>
                <a:effectLst>
                  <a:outerShdw blurRad="38100" dist="38100" dir="2700000" algn="tl">
                    <a:srgbClr val="C0C0C0"/>
                  </a:outerShdw>
                </a:effectLst>
                <a:latin typeface="Lucida Sans Unicode" pitchFamily="34" charset="0"/>
              </a:rPr>
              <a:t>Cálculos:</a:t>
            </a:r>
          </a:p>
          <a:p>
            <a:r>
              <a:rPr lang="pt-PT" sz="1600" b="1" dirty="0" smtClean="0">
                <a:solidFill>
                  <a:srgbClr val="0066FF"/>
                </a:solidFill>
                <a:effectLst>
                  <a:outerShdw blurRad="38100" dist="38100" dir="2700000" algn="tl">
                    <a:srgbClr val="C0C0C0"/>
                  </a:outerShdw>
                </a:effectLst>
                <a:latin typeface="Lucida Sans Unicode" pitchFamily="34" charset="0"/>
              </a:rPr>
              <a:t>n.º 7 e 14 – 10.000 x 10%+10% = 2000</a:t>
            </a:r>
          </a:p>
          <a:p>
            <a:r>
              <a:rPr lang="pt-PT" sz="1600" b="1" dirty="0" smtClean="0">
                <a:solidFill>
                  <a:srgbClr val="FF0000"/>
                </a:solidFill>
                <a:effectLst>
                  <a:outerShdw blurRad="38100" dist="38100" dir="2700000" algn="tl">
                    <a:srgbClr val="C0C0C0"/>
                  </a:outerShdw>
                </a:effectLst>
                <a:latin typeface="Lucida Sans Unicode" pitchFamily="34" charset="0"/>
              </a:rPr>
              <a:t>n.º 4 e 14 – 20.000 x 20%+10% = 6000</a:t>
            </a:r>
          </a:p>
          <a:p>
            <a:r>
              <a:rPr lang="pt-PT" sz="1600" b="1" dirty="0" smtClean="0">
                <a:solidFill>
                  <a:srgbClr val="0066FF"/>
                </a:solidFill>
                <a:effectLst>
                  <a:outerShdw blurRad="38100" dist="38100" dir="2700000" algn="tl">
                    <a:srgbClr val="C0C0C0"/>
                  </a:outerShdw>
                </a:effectLst>
                <a:latin typeface="Lucida Sans Unicode" pitchFamily="34" charset="0"/>
              </a:rPr>
              <a:t>n.º 1 e 14 – 4000 x 50%+10% = 2400</a:t>
            </a:r>
          </a:p>
          <a:p>
            <a:r>
              <a:rPr lang="pt-PT" sz="1600" b="1" dirty="0" smtClean="0">
                <a:solidFill>
                  <a:srgbClr val="0066FF"/>
                </a:solidFill>
                <a:effectLst>
                  <a:outerShdw blurRad="38100" dist="38100" dir="2700000" algn="tl">
                    <a:srgbClr val="C0C0C0"/>
                  </a:outerShdw>
                </a:effectLst>
                <a:latin typeface="Lucida Sans Unicode" pitchFamily="34" charset="0"/>
              </a:rPr>
              <a:t>Total 10.400</a:t>
            </a:r>
          </a:p>
          <a:p>
            <a:r>
              <a:rPr lang="pt-PT" sz="1600" b="1" dirty="0" smtClean="0">
                <a:solidFill>
                  <a:srgbClr val="FF0000"/>
                </a:solidFill>
                <a:effectLst>
                  <a:outerShdw blurRad="38100" dist="38100" dir="2700000" algn="tl">
                    <a:srgbClr val="C0C0C0"/>
                  </a:outerShdw>
                </a:effectLst>
                <a:latin typeface="Lucida Sans Unicode" pitchFamily="34" charset="0"/>
              </a:rPr>
              <a:t>Em 2014 este artigo foi alterado, em relação ao valor de aquisição das viaturas e taxas de tributação , revogando n.º 4.</a:t>
            </a:r>
          </a:p>
          <a:p>
            <a:r>
              <a:rPr lang="pt-PT" sz="1600" b="1" dirty="0" smtClean="0">
                <a:solidFill>
                  <a:srgbClr val="FF0000"/>
                </a:solidFill>
                <a:effectLst>
                  <a:outerShdw blurRad="38100" dist="38100" dir="2700000" algn="tl">
                    <a:srgbClr val="C0C0C0"/>
                  </a:outerShdw>
                </a:effectLst>
                <a:latin typeface="Lucida Sans Unicode" pitchFamily="34" charset="0"/>
              </a:rPr>
              <a:t>Em 2015 também houve alterações ao n.º 3 e acresce os n.ºs 17 e 18</a:t>
            </a:r>
            <a:endParaRPr lang="pt-PT" sz="16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Em 2015 não havia resposta </a:t>
            </a:r>
            <a:r>
              <a:rPr lang="pt-PT" sz="2000" b="1" dirty="0" smtClean="0">
                <a:solidFill>
                  <a:srgbClr val="0066FF"/>
                </a:solidFill>
                <a:effectLst>
                  <a:outerShdw blurRad="38100" dist="38100" dir="2700000" algn="tl">
                    <a:srgbClr val="C0C0C0"/>
                  </a:outerShdw>
                </a:effectLst>
                <a:latin typeface="Lucida Sans Unicode" pitchFamily="34" charset="0"/>
              </a:rPr>
              <a:t>correta porque o valor correto seria 13.400€</a:t>
            </a: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dissolve">
                                      <p:cBhvr>
                                        <p:cTn id="25" dur="500"/>
                                        <p:tgtEl>
                                          <p:spTgt spid="5">
                                            <p:txEl>
                                              <p:pRg st="6" end="6"/>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
                                            <p:txEl>
                                              <p:pRg st="7" end="7"/>
                                            </p:txEl>
                                          </p:spTgt>
                                        </p:tgtEl>
                                        <p:attrNameLst>
                                          <p:attrName>style.visibility</p:attrName>
                                        </p:attrNameLst>
                                      </p:cBhvr>
                                      <p:to>
                                        <p:strVal val="visible"/>
                                      </p:to>
                                    </p:set>
                                    <p:animEffect transition="in" filter="dissolve">
                                      <p:cBhvr>
                                        <p:cTn id="28" dur="500"/>
                                        <p:tgtEl>
                                          <p:spTgt spid="5">
                                            <p:txEl>
                                              <p:pRg st="7" end="7"/>
                                            </p:txEl>
                                          </p:spTgt>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animEffect transition="in" filter="dissolve">
                                      <p:cBhvr>
                                        <p:cTn id="31" dur="500"/>
                                        <p:tgtEl>
                                          <p:spTgt spid="5">
                                            <p:txEl>
                                              <p:pRg st="8" end="8"/>
                                            </p:txEl>
                                          </p:spTgt>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5">
                                            <p:txEl>
                                              <p:pRg st="9" end="9"/>
                                            </p:txEl>
                                          </p:spTgt>
                                        </p:tgtEl>
                                        <p:attrNameLst>
                                          <p:attrName>style.visibility</p:attrName>
                                        </p:attrNameLst>
                                      </p:cBhvr>
                                      <p:to>
                                        <p:strVal val="visible"/>
                                      </p:to>
                                    </p:set>
                                    <p:animEffect transition="in" filter="dissolve">
                                      <p:cBhvr>
                                        <p:cTn id="34" dur="500"/>
                                        <p:tgtEl>
                                          <p:spTgt spid="5">
                                            <p:txEl>
                                              <p:pRg st="9" end="9"/>
                                            </p:txEl>
                                          </p:spTgt>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5">
                                            <p:txEl>
                                              <p:pRg st="10" end="10"/>
                                            </p:txEl>
                                          </p:spTgt>
                                        </p:tgtEl>
                                        <p:attrNameLst>
                                          <p:attrName>style.visibility</p:attrName>
                                        </p:attrNameLst>
                                      </p:cBhvr>
                                      <p:to>
                                        <p:strVal val="visible"/>
                                      </p:to>
                                    </p:set>
                                    <p:animEffect transition="in" filter="dissolve">
                                      <p:cBhvr>
                                        <p:cTn id="37" dur="500"/>
                                        <p:tgtEl>
                                          <p:spTgt spid="5">
                                            <p:txEl>
                                              <p:pRg st="10" end="10"/>
                                            </p:txEl>
                                          </p:spTgt>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5">
                                            <p:txEl>
                                              <p:pRg st="14" end="14"/>
                                            </p:txEl>
                                          </p:spTgt>
                                        </p:tgtEl>
                                        <p:attrNameLst>
                                          <p:attrName>style.visibility</p:attrName>
                                        </p:attrNameLst>
                                      </p:cBhvr>
                                      <p:to>
                                        <p:strVal val="visible"/>
                                      </p:to>
                                    </p:set>
                                    <p:animEffect transition="in" filter="dissolve">
                                      <p:cBhvr>
                                        <p:cTn id="40" dur="500"/>
                                        <p:tgtEl>
                                          <p:spTgt spid="5">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89</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5970865"/>
          </a:xfrm>
          <a:prstGeom prst="rect">
            <a:avLst/>
          </a:prstGeom>
          <a:noFill/>
          <a:ln w="9525">
            <a:noFill/>
            <a:miter lim="800000"/>
            <a:headEnd/>
            <a:tailEnd/>
          </a:ln>
        </p:spPr>
        <p:txBody>
          <a:bodyPr wrap="square">
            <a:spAutoFit/>
          </a:bodyPr>
          <a:lstStyle/>
          <a:p>
            <a:pPr algn="just"/>
            <a:r>
              <a:rPr lang="pt-PT" sz="1600" dirty="0" smtClean="0"/>
              <a:t>Como a Sapataria Caravela, Lda. registou prejuízos no último triénio (2010-2012) e tem reconhecido no final de 2012 um reporte fiscal de IRC, no valor de 190.000 euros, José Manuel Freitas entende que será preferível adquirir esta sociedade, por forma a beneficiar deste reporte, o que julga que poderá ser feito sem necessidade de  qualquer requerimento, caso a Sapatarias </a:t>
            </a:r>
            <a:r>
              <a:rPr lang="pt-PT" sz="1600" dirty="0" err="1" smtClean="0"/>
              <a:t>J.M.Freitas</a:t>
            </a:r>
            <a:r>
              <a:rPr lang="pt-PT" sz="1600" dirty="0" smtClean="0"/>
              <a:t>, </a:t>
            </a:r>
            <a:r>
              <a:rPr lang="pt-PT" sz="1600" dirty="0" err="1" smtClean="0"/>
              <a:t>Lda</a:t>
            </a:r>
            <a:r>
              <a:rPr lang="pt-PT" sz="1600" dirty="0" smtClean="0"/>
              <a:t> (que funciona como “Central de Compras” do grupo) pratique descontos adicionais nos sapatos que venha a vender à Sapataria Caravela, Lda., fazendo com que esta empresa obtenha durante alguns anos lucros adicionais.</a:t>
            </a:r>
          </a:p>
          <a:p>
            <a:endParaRPr lang="pt-PT" sz="1800" b="1" dirty="0" smtClean="0"/>
          </a:p>
          <a:p>
            <a:r>
              <a:rPr lang="pt-PT" sz="1800" b="1" dirty="0" smtClean="0"/>
              <a:t>QUESTÃO 5.:</a:t>
            </a:r>
          </a:p>
          <a:p>
            <a:r>
              <a:rPr lang="pt-PT" sz="1800" dirty="0" smtClean="0"/>
              <a:t>Caso a Sapatarias J.M. Freitas, Lda. adquira a totalidade das quotas da Sapataria Caravela, Lda.   e esta sociedade obtenha em  2013 e exercícios seguintes lucros contabilísticos e fiscais:</a:t>
            </a:r>
          </a:p>
          <a:p>
            <a:pPr marL="342900" indent="-342900">
              <a:buFontTx/>
              <a:buAutoNum type="alphaLcParenR"/>
            </a:pPr>
            <a:r>
              <a:rPr lang="pt-PT" sz="1800" dirty="0" smtClean="0"/>
              <a:t>O reporte fiscal gerado em 2010-2012 poderá ser utilizado, mas  a dedução a efetuar em cada um dos períodos de tributação não pode exceder o montante correspondente a 75% do </a:t>
            </a:r>
            <a:r>
              <a:rPr lang="pt-PT" sz="1800" dirty="0" err="1" smtClean="0"/>
              <a:t>respectivo</a:t>
            </a:r>
            <a:r>
              <a:rPr lang="pt-PT" sz="1800" dirty="0" smtClean="0"/>
              <a:t> lucro tributável.</a:t>
            </a:r>
          </a:p>
          <a:p>
            <a:pPr marL="342900" indent="-342900">
              <a:buAutoNum type="alphaLcParenR"/>
            </a:pPr>
            <a:r>
              <a:rPr lang="pt-PT" sz="1800" dirty="0" smtClean="0"/>
              <a:t>O reporte fiscal gerado em 2010-2012 não pode ser utilizado nas circunstâncias descritas.</a:t>
            </a:r>
          </a:p>
          <a:p>
            <a:pPr marL="342900" indent="-342900">
              <a:buFontTx/>
              <a:buAutoNum type="alphaLcParenR"/>
            </a:pPr>
            <a:r>
              <a:rPr lang="pt-PT" sz="1800" dirty="0" smtClean="0"/>
              <a:t>O reporte fiscal gerado em 2010-2012 poderá ser utilizado, mas apenas se forem praticados preços normais de mercado nas transações entre as empresas.</a:t>
            </a:r>
          </a:p>
          <a:p>
            <a:pPr marL="342900" indent="-342900">
              <a:buFontTx/>
              <a:buAutoNum type="alphaLcParenR"/>
            </a:pPr>
            <a:endParaRPr lang="pt-PT" sz="1800" dirty="0" smtClean="0"/>
          </a:p>
          <a:p>
            <a:pPr marL="342900" indent="-342900">
              <a:buFontTx/>
              <a:buAutoNum type="alphaLcParenR"/>
            </a:pPr>
            <a:r>
              <a:rPr lang="pt-PT" sz="1800" dirty="0" smtClean="0"/>
              <a:t>Nenhuma das anteriores.</a:t>
            </a:r>
          </a:p>
          <a:p>
            <a:pPr marL="342900" indent="-342900">
              <a:buFontTx/>
              <a:buAutoNum type="alphaLcParenR"/>
            </a:pPr>
            <a:endParaRPr lang="pt-PT" sz="1800" dirty="0" smtClean="0"/>
          </a:p>
        </p:txBody>
      </p:sp>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90</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5078313"/>
          </a:xfrm>
          <a:prstGeom prst="rect">
            <a:avLst/>
          </a:prstGeom>
          <a:noFill/>
          <a:ln w="9525">
            <a:noFill/>
            <a:miter lim="800000"/>
            <a:headEnd/>
            <a:tailEnd/>
          </a:ln>
        </p:spPr>
        <p:txBody>
          <a:bodyPr>
            <a:spAutoFit/>
          </a:bodyPr>
          <a:lstStyle/>
          <a:p>
            <a:r>
              <a:rPr lang="pt-PT" sz="1800" dirty="0" smtClean="0"/>
              <a:t>Artigo 52.º - </a:t>
            </a:r>
            <a:r>
              <a:rPr lang="pt-PT" sz="1800" b="1" dirty="0" smtClean="0"/>
              <a:t>Dedução de prejuízos fiscais</a:t>
            </a:r>
            <a:endParaRPr lang="pt-PT" sz="1800" dirty="0" smtClean="0"/>
          </a:p>
          <a:p>
            <a:r>
              <a:rPr lang="pt-PT" sz="1800" dirty="0" smtClean="0"/>
              <a:t>1 - Sem prejuízo do disposto no número seguinte, os prejuízos fiscais apurados em determinado período de tributação, nos termos das disposições anteriores, são deduzidos aos lucros tributáveis, havendo-os, de um ou mais dos cinco períodos de tributação posteriores.</a:t>
            </a:r>
          </a:p>
          <a:p>
            <a:r>
              <a:rPr lang="pt-PT" sz="1800" dirty="0" smtClean="0"/>
              <a:t>8 — O previsto no n.º 1 deixa de ser aplicável quando se verificar, à data do termo do período de tributação em que é </a:t>
            </a:r>
            <a:r>
              <a:rPr lang="pt-PT" sz="1800" dirty="0" err="1" smtClean="0"/>
              <a:t>efectuada</a:t>
            </a:r>
            <a:r>
              <a:rPr lang="pt-PT" sz="1800" dirty="0" smtClean="0"/>
              <a:t> a dedução, que, em relação àquele a que respeitam os prejuízos, </a:t>
            </a:r>
            <a:r>
              <a:rPr lang="pt-PT" sz="1800" b="1" dirty="0" smtClean="0"/>
              <a:t>foi modificado o </a:t>
            </a:r>
            <a:r>
              <a:rPr lang="pt-PT" sz="1800" b="1" dirty="0" err="1" smtClean="0"/>
              <a:t>objecto</a:t>
            </a:r>
            <a:r>
              <a:rPr lang="pt-PT" sz="1800" b="1" dirty="0" smtClean="0"/>
              <a:t> social da entidade a que respeita ou alterada, de forma substancial, a natureza da </a:t>
            </a:r>
            <a:r>
              <a:rPr lang="pt-PT" sz="1800" b="1" dirty="0" err="1" smtClean="0"/>
              <a:t>actividade</a:t>
            </a:r>
            <a:r>
              <a:rPr lang="pt-PT" sz="1800" b="1" dirty="0" smtClean="0"/>
              <a:t> anteriormente exercida ou que se verificou a alteração da titularidade de, pelo menos, 50% do capital social ou da maioria dos direitos de voto. </a:t>
            </a:r>
          </a:p>
          <a:p>
            <a:r>
              <a:rPr lang="pt-PT" sz="1800" dirty="0" smtClean="0"/>
              <a:t>9 </a:t>
            </a:r>
            <a:r>
              <a:rPr lang="pt-PT" sz="1800" b="1" dirty="0" smtClean="0"/>
              <a:t>— O Ministro das Finanças pode autorizar, em casos especiais de reconhecido interesse económico e, mediante requerimento a apresentar na Direcção-Geral dos Impostos, antes da ocorrência das alterações referidas no número anterior, que não seja aplicável a limitação aí prevista. </a:t>
            </a:r>
            <a:br>
              <a:rPr lang="pt-PT" sz="1800" b="1" dirty="0" smtClean="0"/>
            </a:br>
            <a:endParaRPr lang="pt-PT" sz="1800" b="1" dirty="0" smtClean="0"/>
          </a:p>
          <a:p>
            <a:endParaRPr lang="pt-PT" sz="1800" b="1" dirty="0" smtClean="0"/>
          </a:p>
          <a:p>
            <a:pPr algn="ctr"/>
            <a:endParaRPr lang="pt-PT" sz="1800" b="1" dirty="0" smtClean="0"/>
          </a:p>
        </p:txBody>
      </p:sp>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91</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Reporte fiscal</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52.º n.ºs 8 e 9 do CIRC</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Em 2014 e 2015 este artigo foi alterado, mas continua a limitação do n.º 8 e a ser necessário pedir autorização (n.º 12 substitui o n.º 9) dentro de determinadas condições</a:t>
            </a:r>
          </a:p>
          <a:p>
            <a:pPr marL="365125" indent="-255588" algn="just">
              <a:lnSpc>
                <a:spcPct val="130000"/>
              </a:lnSpc>
              <a:spcAft>
                <a:spcPct val="20000"/>
              </a:spcAft>
              <a:buClr>
                <a:schemeClr val="accent1"/>
              </a:buClr>
              <a:buSzPct val="68000"/>
              <a:buFont typeface="Wingdings 3" pitchFamily="18" charset="2"/>
              <a:buChar char=""/>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9" end="9"/>
                                            </p:txEl>
                                          </p:spTgt>
                                        </p:tgtEl>
                                        <p:attrNameLst>
                                          <p:attrName>style.visibility</p:attrName>
                                        </p:attrNameLst>
                                      </p:cBhvr>
                                      <p:to>
                                        <p:strVal val="visible"/>
                                      </p:to>
                                    </p:set>
                                    <p:animEffect transition="in" filter="dissolve">
                                      <p:cBhvr>
                                        <p:cTn id="22"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92</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5078313"/>
          </a:xfrm>
          <a:prstGeom prst="rect">
            <a:avLst/>
          </a:prstGeom>
          <a:noFill/>
          <a:ln w="9525">
            <a:noFill/>
            <a:miter lim="800000"/>
            <a:headEnd/>
            <a:tailEnd/>
          </a:ln>
        </p:spPr>
        <p:txBody>
          <a:bodyPr wrap="square">
            <a:spAutoFit/>
          </a:bodyPr>
          <a:lstStyle/>
          <a:p>
            <a:endParaRPr lang="pt-PT" sz="1800" dirty="0" smtClean="0"/>
          </a:p>
          <a:p>
            <a:endParaRPr lang="pt-PT" sz="1800" dirty="0" smtClean="0"/>
          </a:p>
          <a:p>
            <a:r>
              <a:rPr lang="pt-PT" sz="1800" dirty="0" smtClean="0"/>
              <a:t> A empresa adquiriu duas cadeiras para a nova loja, cujo custo foi de €400 cada uma.</a:t>
            </a:r>
          </a:p>
          <a:p>
            <a:endParaRPr lang="pt-PT" sz="1800" dirty="0" smtClean="0"/>
          </a:p>
          <a:p>
            <a:r>
              <a:rPr lang="pt-PT" sz="1800" b="1" dirty="0" smtClean="0"/>
              <a:t>QUESTÃO 21.:</a:t>
            </a:r>
          </a:p>
          <a:p>
            <a:endParaRPr lang="pt-PT" sz="1800" dirty="0" smtClean="0"/>
          </a:p>
          <a:p>
            <a:r>
              <a:rPr lang="pt-PT" sz="1800" dirty="0" smtClean="0"/>
              <a:t>Ao depreciar as duas cadeiras referidas, a Sapatarias J.M. Freitas, Lda.:</a:t>
            </a:r>
          </a:p>
          <a:p>
            <a:endParaRPr lang="pt-PT" sz="1800" dirty="0" smtClean="0"/>
          </a:p>
          <a:p>
            <a:pPr marL="342900" indent="-342900">
              <a:buAutoNum type="alphaLcParenR"/>
            </a:pPr>
            <a:r>
              <a:rPr lang="pt-PT" sz="1800" dirty="0" smtClean="0"/>
              <a:t>Só poderá aplicar o métodos das quotas decrescentes se tivesse adquirido as cadeiras em estado de uso.</a:t>
            </a:r>
          </a:p>
          <a:p>
            <a:pPr marL="342900" indent="-342900">
              <a:buAutoNum type="alphaLcParenR"/>
            </a:pPr>
            <a:endParaRPr lang="pt-PT" sz="1800" dirty="0" smtClean="0"/>
          </a:p>
          <a:p>
            <a:pPr marL="342900" indent="-342900">
              <a:buFontTx/>
              <a:buAutoNum type="alphaLcParenR"/>
            </a:pPr>
            <a:r>
              <a:rPr lang="pt-PT" sz="1800" dirty="0" smtClean="0"/>
              <a:t>Não pode aplicar o métodos das quotas decrescentes porque se trata de bens de reduzido valor, inferior a 1.000 euros.</a:t>
            </a:r>
          </a:p>
          <a:p>
            <a:pPr marL="342900" indent="-342900">
              <a:buFontTx/>
              <a:buAutoNum type="alphaLcParenR"/>
            </a:pPr>
            <a:endParaRPr lang="pt-PT" sz="1800" dirty="0" smtClean="0"/>
          </a:p>
          <a:p>
            <a:pPr marL="342900" indent="-342900">
              <a:buFontTx/>
              <a:buAutoNum type="alphaLcParenR"/>
            </a:pPr>
            <a:r>
              <a:rPr lang="pt-PT" sz="1800" dirty="0" smtClean="0"/>
              <a:t>Pode aplicar o método das quotas decrescentes.</a:t>
            </a:r>
          </a:p>
          <a:p>
            <a:pPr marL="342900" indent="-342900">
              <a:buFontTx/>
              <a:buAutoNum type="alphaLcParenR"/>
            </a:pPr>
            <a:endParaRPr lang="pt-PT" sz="1800" dirty="0" smtClean="0"/>
          </a:p>
          <a:p>
            <a:pPr marL="342900" indent="-342900">
              <a:buFontTx/>
              <a:buAutoNum type="alphaLcParenR"/>
            </a:pPr>
            <a:r>
              <a:rPr lang="pt-PT" sz="1800" dirty="0" smtClean="0"/>
              <a:t>Nenhuma das anteriores.</a:t>
            </a:r>
          </a:p>
          <a:p>
            <a:pPr marL="342900" indent="-342900">
              <a:buAutoNum type="alphaLcParenR"/>
            </a:pPr>
            <a:endParaRPr lang="pt-PT" sz="1800" dirty="0" smtClean="0"/>
          </a:p>
        </p:txBody>
      </p:sp>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93</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2308324"/>
          </a:xfrm>
          <a:prstGeom prst="rect">
            <a:avLst/>
          </a:prstGeom>
          <a:noFill/>
          <a:ln w="9525">
            <a:noFill/>
            <a:miter lim="800000"/>
            <a:headEnd/>
            <a:tailEnd/>
          </a:ln>
        </p:spPr>
        <p:txBody>
          <a:bodyPr>
            <a:spAutoFit/>
          </a:bodyPr>
          <a:lstStyle/>
          <a:p>
            <a:r>
              <a:rPr lang="pt-PT" sz="1800" b="1" dirty="0" smtClean="0"/>
              <a:t>Artigo 30.º - Métodos de cálculo das depreciações e amortizações</a:t>
            </a:r>
          </a:p>
          <a:p>
            <a:endParaRPr lang="pt-PT" sz="1800" b="1" dirty="0" smtClean="0"/>
          </a:p>
          <a:p>
            <a:r>
              <a:rPr lang="pt-PT" sz="1800" dirty="0" smtClean="0"/>
              <a:t>2 — Os sujeitos passivos podem, no entanto, optar pelo método das quotas decrescentes relativamente aos </a:t>
            </a:r>
            <a:r>
              <a:rPr lang="pt-PT" sz="1800" dirty="0" err="1" smtClean="0"/>
              <a:t>activos</a:t>
            </a:r>
            <a:r>
              <a:rPr lang="pt-PT" sz="1800" dirty="0" smtClean="0"/>
              <a:t> fixos tangíveis que: </a:t>
            </a:r>
          </a:p>
          <a:p>
            <a:endParaRPr lang="pt-PT" sz="1800" dirty="0" smtClean="0"/>
          </a:p>
          <a:p>
            <a:r>
              <a:rPr lang="pt-PT" sz="1800" dirty="0" smtClean="0"/>
              <a:t>b) Não sejam edifícios, viaturas ligeiras de passageiros ou mistas, </a:t>
            </a:r>
            <a:r>
              <a:rPr lang="pt-PT" sz="1800" dirty="0" err="1" smtClean="0"/>
              <a:t>excepto</a:t>
            </a:r>
            <a:r>
              <a:rPr lang="pt-PT" sz="1800" dirty="0" smtClean="0"/>
              <a:t> quando </a:t>
            </a:r>
            <a:r>
              <a:rPr lang="pt-PT" sz="1800" dirty="0" err="1" smtClean="0"/>
              <a:t>afectas</a:t>
            </a:r>
            <a:r>
              <a:rPr lang="pt-PT" sz="1800" dirty="0" smtClean="0"/>
              <a:t> à exploração de serviço público de transportes ou destinadas a ser alugadas no exercício da </a:t>
            </a:r>
            <a:r>
              <a:rPr lang="pt-PT" sz="1800" dirty="0" err="1" smtClean="0"/>
              <a:t>actividade</a:t>
            </a:r>
            <a:r>
              <a:rPr lang="pt-PT" sz="1800" dirty="0" smtClean="0"/>
              <a:t> normal do sujeito passivo, mobiliário e equipamentos sociais. </a:t>
            </a:r>
          </a:p>
        </p:txBody>
      </p:sp>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94</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Quotas decrescentes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30.º n.º 2 b) do  CIRC à contrário</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95</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5632311"/>
          </a:xfrm>
          <a:prstGeom prst="rect">
            <a:avLst/>
          </a:prstGeom>
          <a:noFill/>
          <a:ln w="9525">
            <a:noFill/>
            <a:miter lim="800000"/>
            <a:headEnd/>
            <a:tailEnd/>
          </a:ln>
        </p:spPr>
        <p:txBody>
          <a:bodyPr wrap="square">
            <a:spAutoFit/>
          </a:bodyPr>
          <a:lstStyle/>
          <a:p>
            <a:endParaRPr lang="pt-PT" sz="1800" dirty="0" smtClean="0"/>
          </a:p>
          <a:p>
            <a:pPr algn="just"/>
            <a:r>
              <a:rPr lang="pt-PT" sz="1800" dirty="0" smtClean="0"/>
              <a:t> O gerente da Sapatarias J.M. Freitas, Lda. pediu ao TOC  da sociedade um esclarecimento sobre a possibilidade de passar a adotar  o justo valor na mensuração dos ativos fixos </a:t>
            </a:r>
          </a:p>
          <a:p>
            <a:pPr algn="just"/>
            <a:r>
              <a:rPr lang="pt-PT" sz="1800" dirty="0" smtClean="0"/>
              <a:t>tangíveis e da possibilidade desse valor ser aceite para efeitos fiscais.</a:t>
            </a:r>
          </a:p>
          <a:p>
            <a:endParaRPr lang="pt-PT" sz="1800" dirty="0" smtClean="0"/>
          </a:p>
          <a:p>
            <a:r>
              <a:rPr lang="pt-PT" sz="1800" b="1" dirty="0" smtClean="0"/>
              <a:t>QUESTÃO 24.:</a:t>
            </a:r>
          </a:p>
          <a:p>
            <a:endParaRPr lang="pt-PT" sz="1800" dirty="0" smtClean="0"/>
          </a:p>
          <a:p>
            <a:r>
              <a:rPr lang="pt-PT" sz="1800" dirty="0" smtClean="0"/>
              <a:t>Relativamente à aceitação do justo valor usado na contabilidade pela fiscalidade portuguesa atual:</a:t>
            </a:r>
          </a:p>
          <a:p>
            <a:endParaRPr lang="pt-PT" sz="1800" dirty="0" smtClean="0"/>
          </a:p>
          <a:p>
            <a:pPr marL="342900" indent="-342900">
              <a:buAutoNum type="alphaLcParenR"/>
            </a:pPr>
            <a:r>
              <a:rPr lang="pt-PT" sz="1800" dirty="0" smtClean="0"/>
              <a:t>Nunca é fiscalmente aceite, em qualquer circunstância.</a:t>
            </a:r>
          </a:p>
          <a:p>
            <a:pPr marL="342900" indent="-342900">
              <a:buAutoNum type="alphaLcParenR"/>
            </a:pPr>
            <a:endParaRPr lang="pt-PT" sz="1800" dirty="0" smtClean="0"/>
          </a:p>
          <a:p>
            <a:pPr marL="342900" indent="-342900">
              <a:buFontTx/>
              <a:buAutoNum type="alphaLcParenR"/>
            </a:pPr>
            <a:r>
              <a:rPr lang="pt-PT" sz="1800" dirty="0" smtClean="0"/>
              <a:t>É aceite para efeitos de IRC, apenas quando o seu uso tenha decorrido de uma imposição obrigatória do SNC.</a:t>
            </a:r>
          </a:p>
          <a:p>
            <a:pPr marL="342900" indent="-342900">
              <a:buFontTx/>
              <a:buAutoNum type="alphaLcParenR"/>
            </a:pPr>
            <a:endParaRPr lang="pt-PT" sz="1800" dirty="0" smtClean="0"/>
          </a:p>
          <a:p>
            <a:pPr marL="342900" indent="-342900">
              <a:buFontTx/>
              <a:buAutoNum type="alphaLcParenR"/>
            </a:pPr>
            <a:r>
              <a:rPr lang="pt-PT" sz="1800" dirty="0" smtClean="0"/>
              <a:t>É fiscalmente aceite, desde que esse recurso seja contabilisticamente imposto.</a:t>
            </a:r>
          </a:p>
          <a:p>
            <a:pPr marL="342900" indent="-342900">
              <a:buFontTx/>
              <a:buAutoNum type="alphaLcParenR"/>
            </a:pPr>
            <a:endParaRPr lang="pt-PT" sz="1800" dirty="0" smtClean="0"/>
          </a:p>
          <a:p>
            <a:pPr marL="342900" indent="-342900">
              <a:buFontTx/>
              <a:buAutoNum type="alphaLcParenR"/>
            </a:pPr>
            <a:r>
              <a:rPr lang="pt-PT" sz="1800" dirty="0" smtClean="0"/>
              <a:t>Pode excecionalmente ser aceite para efeitos fiscais.</a:t>
            </a:r>
          </a:p>
          <a:p>
            <a:pPr marL="342900" indent="-342900">
              <a:buAutoNum type="alphaLcParenR"/>
            </a:pPr>
            <a:endParaRPr lang="pt-PT" sz="1800" dirty="0" smtClean="0"/>
          </a:p>
          <a:p>
            <a:pPr marL="342900" indent="-342900">
              <a:buAutoNum type="alphaLcParenR"/>
            </a:pPr>
            <a:endParaRPr lang="pt-PT" sz="1800" dirty="0" smtClean="0"/>
          </a:p>
        </p:txBody>
      </p:sp>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96</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2308324"/>
          </a:xfrm>
          <a:prstGeom prst="rect">
            <a:avLst/>
          </a:prstGeom>
          <a:noFill/>
          <a:ln w="9525">
            <a:noFill/>
            <a:miter lim="800000"/>
            <a:headEnd/>
            <a:tailEnd/>
          </a:ln>
        </p:spPr>
        <p:txBody>
          <a:bodyPr>
            <a:spAutoFit/>
          </a:bodyPr>
          <a:lstStyle/>
          <a:p>
            <a:r>
              <a:rPr lang="pt-PT" sz="1800" b="1" dirty="0" smtClean="0"/>
              <a:t>Artigo 23.º - Gastos</a:t>
            </a:r>
          </a:p>
          <a:p>
            <a:endParaRPr lang="pt-PT" sz="1800" b="1" dirty="0" smtClean="0"/>
          </a:p>
          <a:p>
            <a:r>
              <a:rPr lang="pt-PT" sz="1800" dirty="0" smtClean="0"/>
              <a:t>1 — Consideram-se gastos os que comprovadamente sejam indispensáveis para a realização dos rendimentos sujeitos a imposto ou para a manutenção da fonte produtora, nomeadamente: </a:t>
            </a:r>
          </a:p>
          <a:p>
            <a:r>
              <a:rPr lang="pt-PT" sz="1800" i="1" dirty="0" smtClean="0"/>
              <a:t>i</a:t>
            </a:r>
            <a:r>
              <a:rPr lang="pt-PT" sz="1800" dirty="0" smtClean="0"/>
              <a:t>) Gastos resultantes da aplicação do justo valor em instrumentos financeiros; </a:t>
            </a:r>
          </a:p>
          <a:p>
            <a:r>
              <a:rPr lang="pt-PT" sz="1800" i="1" dirty="0" smtClean="0"/>
              <a:t>j</a:t>
            </a:r>
            <a:r>
              <a:rPr lang="pt-PT" sz="1800" dirty="0" smtClean="0"/>
              <a:t>) Gastos resultantes da aplicação do justo valor em </a:t>
            </a:r>
            <a:r>
              <a:rPr lang="pt-PT" sz="1800" dirty="0" err="1" smtClean="0"/>
              <a:t>activos</a:t>
            </a:r>
            <a:r>
              <a:rPr lang="pt-PT" sz="1800" dirty="0" smtClean="0"/>
              <a:t> biológicos consumíveis que não sejam explorações silvícolas plurianuais; </a:t>
            </a:r>
          </a:p>
        </p:txBody>
      </p:sp>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97</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Justo valor</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s 18.º e 23.º n.º 1 i) e j) do  CIRC</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Em 2014 foram acrescidas outras situações – art.º 45.º-A, mas </a:t>
            </a:r>
            <a:r>
              <a:rPr lang="pt-PT" sz="2000" b="1" dirty="0" smtClean="0">
                <a:solidFill>
                  <a:srgbClr val="FF0000"/>
                </a:solidFill>
                <a:effectLst>
                  <a:outerShdw blurRad="38100" dist="38100" dir="2700000" algn="tl">
                    <a:srgbClr val="C0C0C0"/>
                  </a:outerShdw>
                </a:effectLst>
                <a:latin typeface="Lucida Sans Unicode" pitchFamily="34" charset="0"/>
              </a:rPr>
              <a:t>a resposta </a:t>
            </a:r>
            <a:r>
              <a:rPr lang="pt-PT" sz="2000" b="1" dirty="0" smtClean="0">
                <a:solidFill>
                  <a:srgbClr val="FF0000"/>
                </a:solidFill>
                <a:effectLst>
                  <a:outerShdw blurRad="38100" dist="38100" dir="2700000" algn="tl">
                    <a:srgbClr val="C0C0C0"/>
                  </a:outerShdw>
                </a:effectLst>
                <a:latin typeface="Lucida Sans Unicode" pitchFamily="34" charset="0"/>
              </a:rPr>
              <a:t>mantém-se</a:t>
            </a:r>
          </a:p>
          <a:p>
            <a:pPr marL="365125" indent="-255588" algn="just">
              <a:lnSpc>
                <a:spcPct val="130000"/>
              </a:lnSpc>
              <a:spcAft>
                <a:spcPct val="20000"/>
              </a:spcAft>
              <a:buClr>
                <a:schemeClr val="accent1"/>
              </a:buClr>
              <a:buSzPct val="68000"/>
              <a:defRPr/>
            </a:pPr>
            <a:endParaRPr lang="pt-PT" sz="20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9" end="9"/>
                                            </p:txEl>
                                          </p:spTgt>
                                        </p:tgtEl>
                                        <p:attrNameLst>
                                          <p:attrName>style.visibility</p:attrName>
                                        </p:attrNameLst>
                                      </p:cBhvr>
                                      <p:to>
                                        <p:strVal val="visible"/>
                                      </p:to>
                                    </p:set>
                                    <p:animEffect transition="in" filter="dissolve">
                                      <p:cBhvr>
                                        <p:cTn id="22"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98</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5078313"/>
          </a:xfrm>
          <a:prstGeom prst="rect">
            <a:avLst/>
          </a:prstGeom>
          <a:noFill/>
          <a:ln w="9525">
            <a:noFill/>
            <a:miter lim="800000"/>
            <a:headEnd/>
            <a:tailEnd/>
          </a:ln>
        </p:spPr>
        <p:txBody>
          <a:bodyPr wrap="square">
            <a:spAutoFit/>
          </a:bodyPr>
          <a:lstStyle/>
          <a:p>
            <a:endParaRPr lang="pt-PT" sz="1800" dirty="0" smtClean="0"/>
          </a:p>
          <a:p>
            <a:r>
              <a:rPr lang="pt-PT" sz="1800" b="1" dirty="0" smtClean="0"/>
              <a:t>QUESTÃO 30:</a:t>
            </a:r>
          </a:p>
          <a:p>
            <a:endParaRPr lang="pt-PT" sz="1800" dirty="0" smtClean="0"/>
          </a:p>
          <a:p>
            <a:r>
              <a:rPr lang="pt-PT" sz="1800" dirty="0" smtClean="0"/>
              <a:t>Não é aceite como gasto para efeitos de tributação em IRC:</a:t>
            </a:r>
          </a:p>
          <a:p>
            <a:endParaRPr lang="pt-PT" sz="1800" dirty="0" smtClean="0"/>
          </a:p>
          <a:p>
            <a:pPr marL="342900" indent="-342900">
              <a:buAutoNum type="alphaLcParenR"/>
            </a:pPr>
            <a:r>
              <a:rPr lang="pt-PT" sz="1800" dirty="0" smtClean="0"/>
              <a:t>A despesa suportada com a reparação do soalho do escritório de uma empresa, danificado pelo rebentamento de um cano de água, por não existir seguro para esse tipo de acidente.</a:t>
            </a:r>
          </a:p>
          <a:p>
            <a:pPr marL="342900" indent="-342900">
              <a:buAutoNum type="alphaLcParenR"/>
            </a:pPr>
            <a:endParaRPr lang="pt-PT" sz="1800" dirty="0" smtClean="0"/>
          </a:p>
          <a:p>
            <a:pPr marL="342900" indent="-342900">
              <a:buAutoNum type="alphaLcParenR"/>
            </a:pPr>
            <a:r>
              <a:rPr lang="pt-PT" sz="1800" dirty="0" smtClean="0"/>
              <a:t>O  subsídio de refeição pago a um trabalhador, em montante superior ao devido aos servidores do Estado.</a:t>
            </a:r>
          </a:p>
          <a:p>
            <a:pPr marL="342900" indent="-342900">
              <a:buAutoNum type="alphaLcParenR"/>
            </a:pPr>
            <a:endParaRPr lang="pt-PT" sz="1800" dirty="0" smtClean="0"/>
          </a:p>
          <a:p>
            <a:pPr marL="342900" indent="-342900">
              <a:buAutoNum type="alphaLcParenR"/>
            </a:pPr>
            <a:r>
              <a:rPr lang="pt-PT" sz="1800" dirty="0" smtClean="0"/>
              <a:t>A perda decorrente da venda a um banco, no âmbito de uma operação de venda com locação de retoma, de um equipamento fabril por preço inferior ao respetivo valor contabilístico.</a:t>
            </a:r>
          </a:p>
          <a:p>
            <a:pPr marL="342900" indent="-342900">
              <a:buAutoNum type="alphaLcParenR"/>
            </a:pPr>
            <a:endParaRPr lang="pt-PT" sz="1800" dirty="0" smtClean="0"/>
          </a:p>
          <a:p>
            <a:pPr marL="342900" indent="-342900">
              <a:buAutoNum type="alphaLcParenR"/>
            </a:pPr>
            <a:r>
              <a:rPr lang="pt-PT" sz="1800" dirty="0" smtClean="0"/>
              <a:t>O IVA suportado por força da oferta a clientes de produtos da empresa originariamente destinados a comercialização.</a:t>
            </a:r>
          </a:p>
        </p:txBody>
      </p:sp>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99</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2031325"/>
          </a:xfrm>
          <a:prstGeom prst="rect">
            <a:avLst/>
          </a:prstGeom>
          <a:noFill/>
          <a:ln w="9525">
            <a:noFill/>
            <a:miter lim="800000"/>
            <a:headEnd/>
            <a:tailEnd/>
          </a:ln>
        </p:spPr>
        <p:txBody>
          <a:bodyPr>
            <a:spAutoFit/>
          </a:bodyPr>
          <a:lstStyle/>
          <a:p>
            <a:r>
              <a:rPr lang="pt-PT" sz="1800" b="1" dirty="0" smtClean="0"/>
              <a:t>Artigo 25.º - Relocação financeira e venda com locação de retoma</a:t>
            </a:r>
          </a:p>
          <a:p>
            <a:endParaRPr lang="pt-PT" sz="1800" b="1" dirty="0" smtClean="0"/>
          </a:p>
          <a:p>
            <a:r>
              <a:rPr lang="pt-PT" sz="1800" dirty="0" smtClean="0"/>
              <a:t>1 — No caso de entrega de um bem </a:t>
            </a:r>
            <a:r>
              <a:rPr lang="pt-PT" sz="1800" dirty="0" err="1" smtClean="0"/>
              <a:t>objecto</a:t>
            </a:r>
            <a:r>
              <a:rPr lang="pt-PT" sz="1800" dirty="0" smtClean="0"/>
              <a:t> de locação financeira ao locador seguida de relocação desse bem ao mesmo locatário, não há lugar ao apuramento de qualquer resultado para efeitos fiscais em consequência dessa entrega, continuando o bem a ser depreciado ou amortizado para efeitos fiscais pelo locatário, de acordo com o regime que vinha sendo seguido até então. </a:t>
            </a:r>
          </a:p>
        </p:txBody>
      </p:sp>
    </p:spTree>
  </p:cSld>
  <p:clrMapOvr>
    <a:masterClrMapping/>
  </p:clrMapOv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100</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Venda com locação de retoma</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25.º do  CIRC e art.º 45.º à contrário, atual 23.º-A</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err="1" smtClean="0">
                <a:solidFill>
                  <a:srgbClr val="FF0000"/>
                </a:solidFill>
                <a:effectLst>
                  <a:outerShdw blurRad="38100" dist="38100" dir="2700000" algn="tl">
                    <a:srgbClr val="C0C0C0"/>
                  </a:outerShdw>
                </a:effectLst>
                <a:latin typeface="Lucida Sans Unicode" pitchFamily="34" charset="0"/>
              </a:rPr>
              <a:t>Vêr</a:t>
            </a:r>
            <a:r>
              <a:rPr lang="pt-PT" sz="2000" b="1" dirty="0" smtClean="0">
                <a:solidFill>
                  <a:srgbClr val="FF0000"/>
                </a:solidFill>
                <a:effectLst>
                  <a:outerShdw blurRad="38100" dist="38100" dir="2700000" algn="tl">
                    <a:srgbClr val="C0C0C0"/>
                  </a:outerShdw>
                </a:effectLst>
                <a:latin typeface="Lucida Sans Unicode" pitchFamily="34" charset="0"/>
              </a:rPr>
              <a:t> art.º 37.º n.º 3 do CIVA para a alínea d)</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101</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3970318"/>
          </a:xfrm>
          <a:prstGeom prst="rect">
            <a:avLst/>
          </a:prstGeom>
          <a:noFill/>
          <a:ln w="9525">
            <a:noFill/>
            <a:miter lim="800000"/>
            <a:headEnd/>
            <a:tailEnd/>
          </a:ln>
        </p:spPr>
        <p:txBody>
          <a:bodyPr wrap="square">
            <a:spAutoFit/>
          </a:bodyPr>
          <a:lstStyle/>
          <a:p>
            <a:endParaRPr lang="pt-PT" sz="1800" dirty="0" smtClean="0"/>
          </a:p>
          <a:p>
            <a:r>
              <a:rPr lang="pt-PT" sz="1800" b="1" dirty="0" smtClean="0"/>
              <a:t>QUESTÃO 31:</a:t>
            </a:r>
          </a:p>
          <a:p>
            <a:endParaRPr lang="pt-PT" sz="1800" dirty="0" smtClean="0"/>
          </a:p>
          <a:p>
            <a:r>
              <a:rPr lang="pt-PT" sz="1800" dirty="0" smtClean="0"/>
              <a:t>É aplicável o método das quotas decrescentes:</a:t>
            </a:r>
          </a:p>
          <a:p>
            <a:endParaRPr lang="pt-PT" sz="1800" dirty="0" smtClean="0"/>
          </a:p>
          <a:p>
            <a:pPr marL="342900" indent="-342900">
              <a:buAutoNum type="alphaLcParenR"/>
            </a:pPr>
            <a:r>
              <a:rPr lang="pt-PT" sz="1800" dirty="0" smtClean="0"/>
              <a:t>A uma viatura ligeira de passageiros, desde que o seu valor de aquisição seja inferior a dada quantia.</a:t>
            </a:r>
          </a:p>
          <a:p>
            <a:pPr marL="342900" indent="-342900">
              <a:buAutoNum type="alphaLcParenR"/>
            </a:pPr>
            <a:endParaRPr lang="pt-PT" sz="1800" dirty="0" smtClean="0"/>
          </a:p>
          <a:p>
            <a:pPr marL="342900" indent="-342900">
              <a:buAutoNum type="alphaLcParenR"/>
            </a:pPr>
            <a:r>
              <a:rPr lang="pt-PT" sz="1800" dirty="0" smtClean="0"/>
              <a:t>A uma viatura pesada de passageiros adquirida por uma empresa de transportes de passageiros a uma sociedade que a utilizava para transportar pessoal.</a:t>
            </a:r>
          </a:p>
          <a:p>
            <a:pPr marL="342900" indent="-342900">
              <a:buAutoNum type="alphaLcParenR"/>
            </a:pPr>
            <a:endParaRPr lang="pt-PT" sz="1800" dirty="0" smtClean="0"/>
          </a:p>
          <a:p>
            <a:pPr marL="342900" indent="-342900">
              <a:buAutoNum type="alphaLcParenR"/>
            </a:pPr>
            <a:r>
              <a:rPr lang="pt-PT" sz="1800" dirty="0" smtClean="0"/>
              <a:t>A um edifício em que está instalado um hotel.</a:t>
            </a:r>
          </a:p>
          <a:p>
            <a:pPr marL="342900" indent="-342900">
              <a:buAutoNum type="alphaLcParenR"/>
            </a:pPr>
            <a:endParaRPr lang="pt-PT" sz="1800" dirty="0" smtClean="0"/>
          </a:p>
          <a:p>
            <a:pPr marL="342900" indent="-342900">
              <a:buAutoNum type="alphaLcParenR"/>
            </a:pPr>
            <a:r>
              <a:rPr lang="pt-PT" sz="1800" dirty="0" smtClean="0"/>
              <a:t>A uma viatura pesada de mercadorias adquirida nova. </a:t>
            </a:r>
          </a:p>
        </p:txBody>
      </p:sp>
    </p:spTree>
  </p:cSld>
  <p:clrMapOvr>
    <a:masterClrMapping/>
  </p:clrMapOvr>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102</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2308324"/>
          </a:xfrm>
          <a:prstGeom prst="rect">
            <a:avLst/>
          </a:prstGeom>
          <a:noFill/>
          <a:ln w="9525">
            <a:noFill/>
            <a:miter lim="800000"/>
            <a:headEnd/>
            <a:tailEnd/>
          </a:ln>
        </p:spPr>
        <p:txBody>
          <a:bodyPr>
            <a:spAutoFit/>
          </a:bodyPr>
          <a:lstStyle/>
          <a:p>
            <a:r>
              <a:rPr lang="pt-PT" sz="1800" b="1" dirty="0" smtClean="0"/>
              <a:t>Artigo 30.º - Métodos de cálculo das depreciações e amortizações</a:t>
            </a:r>
          </a:p>
          <a:p>
            <a:endParaRPr lang="pt-PT" sz="1800" dirty="0" smtClean="0"/>
          </a:p>
          <a:p>
            <a:r>
              <a:rPr lang="pt-PT" sz="1800" dirty="0" smtClean="0"/>
              <a:t>2 — Os sujeitos passivos podem, no entanto, optar pelo método das quotas decrescentes relativamente aos </a:t>
            </a:r>
            <a:r>
              <a:rPr lang="pt-PT" sz="1800" dirty="0" err="1" smtClean="0"/>
              <a:t>activos</a:t>
            </a:r>
            <a:r>
              <a:rPr lang="pt-PT" sz="1800" dirty="0" smtClean="0"/>
              <a:t> fixos tangíveis que: </a:t>
            </a:r>
          </a:p>
          <a:p>
            <a:endParaRPr lang="pt-PT" sz="1800" dirty="0" smtClean="0"/>
          </a:p>
          <a:p>
            <a:r>
              <a:rPr lang="pt-PT" sz="1800" dirty="0" smtClean="0"/>
              <a:t>b) Não sejam edifícios, viaturas ligeiras de passageiros ou mistas, </a:t>
            </a:r>
            <a:r>
              <a:rPr lang="pt-PT" sz="1800" dirty="0" err="1" smtClean="0"/>
              <a:t>excepto</a:t>
            </a:r>
            <a:r>
              <a:rPr lang="pt-PT" sz="1800" dirty="0" smtClean="0"/>
              <a:t> quando </a:t>
            </a:r>
            <a:r>
              <a:rPr lang="pt-PT" sz="1800" dirty="0" err="1" smtClean="0"/>
              <a:t>afectas</a:t>
            </a:r>
            <a:r>
              <a:rPr lang="pt-PT" sz="1800" dirty="0" smtClean="0"/>
              <a:t> à exploração de serviço público de transportes ou destinadas a ser alugadas no exercício da </a:t>
            </a:r>
            <a:r>
              <a:rPr lang="pt-PT" sz="1800" dirty="0" err="1" smtClean="0"/>
              <a:t>actividade</a:t>
            </a:r>
            <a:r>
              <a:rPr lang="pt-PT" sz="1800" dirty="0" smtClean="0"/>
              <a:t> normal do sujeito passivo, mobiliário e equipamentos sociais. </a:t>
            </a:r>
          </a:p>
        </p:txBody>
      </p:sp>
    </p:spTree>
  </p:cSld>
  <p:clrMapOvr>
    <a:masterClrMapping/>
  </p:clrMapOvr>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103</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Quotas decrescentes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30.º n.º 2 b) do  CIRC</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104</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4247317"/>
          </a:xfrm>
          <a:prstGeom prst="rect">
            <a:avLst/>
          </a:prstGeom>
          <a:noFill/>
          <a:ln w="9525">
            <a:noFill/>
            <a:miter lim="800000"/>
            <a:headEnd/>
            <a:tailEnd/>
          </a:ln>
        </p:spPr>
        <p:txBody>
          <a:bodyPr wrap="square">
            <a:spAutoFit/>
          </a:bodyPr>
          <a:lstStyle/>
          <a:p>
            <a:endParaRPr lang="pt-PT" sz="1800" dirty="0" smtClean="0"/>
          </a:p>
          <a:p>
            <a:r>
              <a:rPr lang="pt-PT" sz="1800" b="1" dirty="0" smtClean="0"/>
              <a:t>QUESTÃO 32:</a:t>
            </a:r>
          </a:p>
          <a:p>
            <a:endParaRPr lang="pt-PT" sz="1800" dirty="0" smtClean="0"/>
          </a:p>
          <a:p>
            <a:r>
              <a:rPr lang="pt-PT" sz="1800" dirty="0" smtClean="0"/>
              <a:t>Uma dada sociedade registou, em 2012, um volume de negócios de 10.000.000€. No mesmo ano, pagou quotizações à associação empresarial do sector em que se insere no montante de 15.000€.</a:t>
            </a:r>
          </a:p>
          <a:p>
            <a:r>
              <a:rPr lang="pt-PT" sz="1800" dirty="0" smtClean="0"/>
              <a:t>No quadro 07 da Declaração Modelo 22 do IRC respeitante a 2012 poderá deduzir:</a:t>
            </a:r>
          </a:p>
          <a:p>
            <a:endParaRPr lang="pt-PT" sz="1800" dirty="0" smtClean="0"/>
          </a:p>
          <a:p>
            <a:pPr marL="342900" indent="-342900">
              <a:buAutoNum type="alphaLcParenR"/>
            </a:pPr>
            <a:r>
              <a:rPr lang="pt-PT" sz="1800" dirty="0" smtClean="0"/>
              <a:t>5.000€</a:t>
            </a:r>
          </a:p>
          <a:p>
            <a:pPr marL="342900" indent="-342900">
              <a:buAutoNum type="alphaLcParenR"/>
            </a:pPr>
            <a:endParaRPr lang="pt-PT" sz="1800" dirty="0" smtClean="0"/>
          </a:p>
          <a:p>
            <a:pPr marL="342900" indent="-342900">
              <a:buAutoNum type="alphaLcParenR"/>
            </a:pPr>
            <a:r>
              <a:rPr lang="pt-PT" sz="1800" dirty="0" smtClean="0"/>
              <a:t>7.500€</a:t>
            </a:r>
          </a:p>
          <a:p>
            <a:pPr marL="342900" indent="-342900">
              <a:buAutoNum type="alphaLcParenR"/>
            </a:pPr>
            <a:endParaRPr lang="pt-PT" sz="1800" dirty="0" smtClean="0"/>
          </a:p>
          <a:p>
            <a:pPr marL="342900" indent="-342900">
              <a:buAutoNum type="alphaLcParenR"/>
            </a:pPr>
            <a:r>
              <a:rPr lang="pt-PT" sz="1800" dirty="0" smtClean="0"/>
              <a:t>15.000€</a:t>
            </a:r>
          </a:p>
          <a:p>
            <a:pPr marL="342900" indent="-342900">
              <a:buAutoNum type="alphaLcParenR"/>
            </a:pPr>
            <a:endParaRPr lang="pt-PT" sz="1800" dirty="0" smtClean="0"/>
          </a:p>
          <a:p>
            <a:pPr marL="342900" indent="-342900">
              <a:buAutoNum type="alphaLcParenR"/>
            </a:pPr>
            <a:r>
              <a:rPr lang="pt-PT" sz="1800" dirty="0" smtClean="0"/>
              <a:t>22.500€</a:t>
            </a:r>
          </a:p>
        </p:txBody>
      </p:sp>
    </p:spTree>
  </p:cSld>
  <p:clrMapOvr>
    <a:masterClrMapping/>
  </p:clrMapOvr>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105</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23/02/2013</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2585323"/>
          </a:xfrm>
          <a:prstGeom prst="rect">
            <a:avLst/>
          </a:prstGeom>
          <a:noFill/>
          <a:ln w="9525">
            <a:noFill/>
            <a:miter lim="800000"/>
            <a:headEnd/>
            <a:tailEnd/>
          </a:ln>
        </p:spPr>
        <p:txBody>
          <a:bodyPr>
            <a:spAutoFit/>
          </a:bodyPr>
          <a:lstStyle/>
          <a:p>
            <a:r>
              <a:rPr lang="pt-PT" sz="1800" b="1" dirty="0" smtClean="0"/>
              <a:t>Artigo 44.º - Quotizações a favor de associações empresariais</a:t>
            </a:r>
          </a:p>
          <a:p>
            <a:endParaRPr lang="pt-PT" sz="1800" dirty="0" smtClean="0"/>
          </a:p>
          <a:p>
            <a:r>
              <a:rPr lang="pt-PT" sz="1800" dirty="0" smtClean="0"/>
              <a:t/>
            </a:r>
            <a:br>
              <a:rPr lang="pt-PT" sz="1800" dirty="0" smtClean="0"/>
            </a:br>
            <a:r>
              <a:rPr lang="pt-PT" sz="1800" dirty="0" smtClean="0"/>
              <a:t>1 — É considerado gasto do período de tributação, para efeitos da determinação do lucro tributável, o valor correspondente a 150% do total das quotizações pagas pelos associados a favor das associações empresariais em conformidade com os estatutos. </a:t>
            </a:r>
          </a:p>
          <a:p>
            <a:endParaRPr lang="pt-PT" sz="1800" dirty="0" smtClean="0"/>
          </a:p>
          <a:p>
            <a:r>
              <a:rPr lang="pt-PT" sz="1800" dirty="0" smtClean="0"/>
              <a:t>2 — O montante referido no número anterior não pode, contudo, exceder o equivalente a 2‰ do volume de negócios </a:t>
            </a:r>
            <a:r>
              <a:rPr lang="pt-PT" sz="1800" dirty="0" err="1" smtClean="0"/>
              <a:t>respectivo</a:t>
            </a:r>
            <a:r>
              <a:rPr lang="pt-PT" sz="1800" dirty="0" smtClean="0"/>
              <a:t>. </a:t>
            </a:r>
          </a:p>
        </p:txBody>
      </p:sp>
    </p:spTree>
  </p:cSld>
  <p:clrMapOvr>
    <a:masterClrMapping/>
  </p:clrMapOv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106</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Quotizações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44.º  do  CIRC</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Cálculos: 10.000.000€*2%o=20.000€</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15.000€*150%=22.500€</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Limite:20.000€</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Beneficio a deduzir =5.000</a:t>
            </a:r>
            <a:r>
              <a:rPr lang="pt-PT" sz="2000" b="1" dirty="0" smtClean="0">
                <a:solidFill>
                  <a:srgbClr val="0066FF"/>
                </a:solidFill>
                <a:effectLst>
                  <a:outerShdw blurRad="38100" dist="38100" dir="2700000" algn="tl">
                    <a:srgbClr val="C0C0C0"/>
                  </a:outerShdw>
                </a:effectLst>
                <a:latin typeface="Lucida Sans Unicode" pitchFamily="34" charset="0"/>
              </a:rPr>
              <a:t>€</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2013</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dissolve">
                                      <p:cBhvr>
                                        <p:cTn id="25" dur="500"/>
                                        <p:tgtEl>
                                          <p:spTgt spid="5">
                                            <p:txEl>
                                              <p:pRg st="6" end="6"/>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
                                            <p:txEl>
                                              <p:pRg st="7" end="7"/>
                                            </p:txEl>
                                          </p:spTgt>
                                        </p:tgtEl>
                                        <p:attrNameLst>
                                          <p:attrName>style.visibility</p:attrName>
                                        </p:attrNameLst>
                                      </p:cBhvr>
                                      <p:to>
                                        <p:strVal val="visible"/>
                                      </p:to>
                                    </p:set>
                                    <p:animEffect transition="in" filter="dissolve">
                                      <p:cBhvr>
                                        <p:cTn id="28" dur="500"/>
                                        <p:tgtEl>
                                          <p:spTgt spid="5">
                                            <p:txEl>
                                              <p:pRg st="7" end="7"/>
                                            </p:txEl>
                                          </p:spTgt>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5">
                                            <p:txEl>
                                              <p:pRg st="11" end="11"/>
                                            </p:txEl>
                                          </p:spTgt>
                                        </p:tgtEl>
                                        <p:attrNameLst>
                                          <p:attrName>style.visibility</p:attrName>
                                        </p:attrNameLst>
                                      </p:cBhvr>
                                      <p:to>
                                        <p:strVal val="visible"/>
                                      </p:to>
                                    </p:set>
                                    <p:animEffect transition="in" filter="dissolve">
                                      <p:cBhvr>
                                        <p:cTn id="31" dur="500"/>
                                        <p:tgtEl>
                                          <p:spTgt spid="5">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107</a:t>
            </a:fld>
            <a:endParaRPr lang="pt-PT" sz="1400"/>
          </a:p>
        </p:txBody>
      </p:sp>
      <p:sp>
        <p:nvSpPr>
          <p:cNvPr id="17412" name="Rectangle 2"/>
          <p:cNvSpPr>
            <a:spLocks noChangeArrowheads="1"/>
          </p:cNvSpPr>
          <p:nvPr/>
        </p:nvSpPr>
        <p:spPr bwMode="auto">
          <a:xfrm>
            <a:off x="323850" y="332657"/>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20/10/2012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5632311"/>
          </a:xfrm>
          <a:prstGeom prst="rect">
            <a:avLst/>
          </a:prstGeom>
          <a:noFill/>
          <a:ln w="9525">
            <a:noFill/>
            <a:miter lim="800000"/>
            <a:headEnd/>
            <a:tailEnd/>
          </a:ln>
        </p:spPr>
        <p:txBody>
          <a:bodyPr>
            <a:spAutoFit/>
          </a:bodyPr>
          <a:lstStyle/>
          <a:p>
            <a:r>
              <a:rPr lang="pt-PT" sz="1800" dirty="0" smtClean="0"/>
              <a:t>No final do exercício de 2011, a GRAFITOC registou uma perda por imparidade relativa à totalidade dos créditos sobre dois clientes: a SYSTEM OX. que é uma Empresa participada (95%) pela GRAFITOC, e uma Câmara Municipal, conforme a informação a seguir: </a:t>
            </a:r>
          </a:p>
          <a:p>
            <a:endParaRPr lang="pt-PT" sz="1800" b="1" dirty="0" smtClean="0"/>
          </a:p>
          <a:p>
            <a:endParaRPr lang="pt-PT" sz="1800" dirty="0" smtClean="0"/>
          </a:p>
          <a:p>
            <a:endParaRPr lang="pt-PT" sz="1800" dirty="0" smtClean="0"/>
          </a:p>
          <a:p>
            <a:endParaRPr lang="pt-PT" sz="1800" dirty="0" smtClean="0"/>
          </a:p>
          <a:p>
            <a:endParaRPr lang="pt-PT" sz="1800" dirty="0" smtClean="0"/>
          </a:p>
          <a:p>
            <a:endParaRPr lang="pt-PT" sz="1800" dirty="0" smtClean="0"/>
          </a:p>
          <a:p>
            <a:endParaRPr lang="pt-PT" sz="1800" dirty="0" smtClean="0"/>
          </a:p>
          <a:p>
            <a:r>
              <a:rPr lang="pt-PT" sz="1800" b="1" dirty="0" smtClean="0"/>
              <a:t>Questão 6.: </a:t>
            </a:r>
          </a:p>
          <a:p>
            <a:r>
              <a:rPr lang="pt-PT" sz="1800" dirty="0" smtClean="0"/>
              <a:t>Em face da informação acima, o montante da perda por imparidade de 2011 aceite para </a:t>
            </a:r>
          </a:p>
          <a:p>
            <a:r>
              <a:rPr lang="pt-PT" sz="1800" dirty="0" smtClean="0"/>
              <a:t>efeitos fiscais, no final do exercício de 2011, nas contas da GRAFITOC é de: </a:t>
            </a:r>
          </a:p>
          <a:p>
            <a:endParaRPr lang="pt-PT" sz="1800" dirty="0" smtClean="0"/>
          </a:p>
          <a:p>
            <a:r>
              <a:rPr lang="pt-PT" sz="1800" dirty="0" smtClean="0"/>
              <a:t>a) 104.000€. </a:t>
            </a:r>
          </a:p>
          <a:p>
            <a:r>
              <a:rPr lang="pt-PT" sz="1800" dirty="0" smtClean="0"/>
              <a:t>b) 1.000€ </a:t>
            </a:r>
          </a:p>
          <a:p>
            <a:r>
              <a:rPr lang="pt-PT" sz="1800" dirty="0" smtClean="0"/>
              <a:t>c) 100.000€. </a:t>
            </a:r>
          </a:p>
          <a:p>
            <a:r>
              <a:rPr lang="pt-PT" sz="1800" dirty="0" smtClean="0"/>
              <a:t>d) 0€. </a:t>
            </a:r>
          </a:p>
          <a:p>
            <a:endParaRPr lang="pt-PT" sz="1800" dirty="0" smtClean="0"/>
          </a:p>
        </p:txBody>
      </p:sp>
      <p:graphicFrame>
        <p:nvGraphicFramePr>
          <p:cNvPr id="1026" name="Object 2"/>
          <p:cNvGraphicFramePr>
            <a:graphicFrameLocks noChangeAspect="1"/>
          </p:cNvGraphicFramePr>
          <p:nvPr/>
        </p:nvGraphicFramePr>
        <p:xfrm>
          <a:off x="1547813" y="2492375"/>
          <a:ext cx="7272659" cy="862013"/>
        </p:xfrm>
        <a:graphic>
          <a:graphicData uri="http://schemas.openxmlformats.org/presentationml/2006/ole">
            <p:oleObj spid="_x0000_s355332" name="Folha de Cálculo" r:id="rId4" imgW="6619858" imgH="590635" progId="">
              <p:embed/>
            </p:oleObj>
          </a:graphicData>
        </a:graphic>
      </p:graphicFrame>
    </p:spTree>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108</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20/10/2012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6740307"/>
          </a:xfrm>
          <a:prstGeom prst="rect">
            <a:avLst/>
          </a:prstGeom>
          <a:noFill/>
          <a:ln w="9525">
            <a:noFill/>
            <a:miter lim="800000"/>
            <a:headEnd/>
            <a:tailEnd/>
          </a:ln>
        </p:spPr>
        <p:txBody>
          <a:bodyPr>
            <a:spAutoFit/>
          </a:bodyPr>
          <a:lstStyle/>
          <a:p>
            <a:pPr algn="ctr"/>
            <a:r>
              <a:rPr lang="pt-PT" sz="1800" b="1" dirty="0" smtClean="0"/>
              <a:t>Artigo 35.º - Perdas por imparidade fiscalmente dedutíveis</a:t>
            </a:r>
          </a:p>
          <a:p>
            <a:r>
              <a:rPr lang="pt-PT" sz="1800" b="1" dirty="0" smtClean="0"/>
              <a:t> </a:t>
            </a:r>
            <a:endParaRPr lang="pt-PT" sz="1800" dirty="0" smtClean="0"/>
          </a:p>
          <a:p>
            <a:r>
              <a:rPr lang="pt-PT" sz="1800" dirty="0" smtClean="0"/>
              <a:t>1 — Podem ser deduzidas para efeitos fiscais as seguintes perdas por imparidade contabilizadas no mesmo período de tributação ou em períodos de tributação anteriores: </a:t>
            </a:r>
          </a:p>
          <a:p>
            <a:r>
              <a:rPr lang="pt-PT" sz="1800" dirty="0" smtClean="0"/>
              <a:t> </a:t>
            </a:r>
          </a:p>
          <a:p>
            <a:pPr marL="342900" indent="-342900">
              <a:buAutoNum type="alphaLcParenR"/>
            </a:pPr>
            <a:r>
              <a:rPr lang="pt-PT" sz="1800" dirty="0" smtClean="0"/>
              <a:t>As relacionadas com créditos resultantes da </a:t>
            </a:r>
            <a:r>
              <a:rPr lang="pt-PT" sz="1800" dirty="0" err="1" smtClean="0"/>
              <a:t>actividade</a:t>
            </a:r>
            <a:r>
              <a:rPr lang="pt-PT" sz="1800" dirty="0" smtClean="0"/>
              <a:t> normal que, no fim do período de tributação, possam ser considerados de cobrança duvidosa e sejam evidenciados como tal na contabilidade; </a:t>
            </a:r>
          </a:p>
          <a:p>
            <a:pPr marL="342900" indent="-342900" algn="ctr"/>
            <a:endParaRPr lang="pt-PT" sz="1800" b="1" dirty="0" smtClean="0"/>
          </a:p>
          <a:p>
            <a:pPr algn="ctr"/>
            <a:r>
              <a:rPr lang="pt-PT" sz="1800" b="1" dirty="0" smtClean="0"/>
              <a:t>Artigo 36.º - Perdas por imparidade em créditos</a:t>
            </a:r>
          </a:p>
          <a:p>
            <a:pPr algn="ctr"/>
            <a:endParaRPr lang="pt-PT" sz="1800" b="1" dirty="0" smtClean="0"/>
          </a:p>
          <a:p>
            <a:pPr algn="just"/>
            <a:r>
              <a:rPr lang="pt-PT" sz="1800" dirty="0" smtClean="0"/>
              <a:t>3 — Não são considerados de cobrança duvidosa: </a:t>
            </a:r>
          </a:p>
          <a:p>
            <a:pPr algn="just"/>
            <a:r>
              <a:rPr lang="pt-PT" sz="1800" dirty="0" smtClean="0"/>
              <a:t> </a:t>
            </a:r>
          </a:p>
          <a:p>
            <a:pPr marL="342900" indent="-342900" algn="just">
              <a:buAutoNum type="alphaLcParenR"/>
            </a:pPr>
            <a:r>
              <a:rPr lang="pt-PT" sz="1800" dirty="0" smtClean="0"/>
              <a:t>Os créditos sobre o Estado, Regiões Autónomas e autarquias locais ou aqueles em que estas entidades tenham prestado aval; </a:t>
            </a:r>
          </a:p>
          <a:p>
            <a:pPr marL="342900" indent="-342900" algn="just">
              <a:buAutoNum type="alphaLcParenR"/>
            </a:pPr>
            <a:endParaRPr lang="pt-PT" sz="1800" dirty="0" smtClean="0"/>
          </a:p>
          <a:p>
            <a:pPr marL="342900" indent="-342900"/>
            <a:r>
              <a:rPr lang="pt-PT" sz="1800" dirty="0" smtClean="0"/>
              <a:t>d) Os créditos sobre empresas participadas em mais de 10% do capital, salvo nos casos previstos nas alíneas a) e b) do n.º 1. </a:t>
            </a:r>
            <a:br>
              <a:rPr lang="pt-PT" sz="1800" dirty="0" smtClean="0"/>
            </a:br>
            <a:endParaRPr lang="pt-PT" sz="1800" dirty="0" smtClean="0"/>
          </a:p>
          <a:p>
            <a:r>
              <a:rPr lang="pt-PT" sz="1800" dirty="0" smtClean="0"/>
              <a:t> </a:t>
            </a:r>
          </a:p>
          <a:p>
            <a:r>
              <a:rPr lang="pt-PT" sz="1800" dirty="0" smtClean="0"/>
              <a:t/>
            </a:r>
            <a:br>
              <a:rPr lang="pt-PT" sz="1800" dirty="0" smtClean="0"/>
            </a:br>
            <a:endParaRPr lang="pt-PT" sz="1800" dirty="0" smtClean="0"/>
          </a:p>
          <a:p>
            <a:pPr algn="just"/>
            <a:endParaRPr lang="pt-PT" sz="1800" b="1" dirty="0" smtClean="0"/>
          </a:p>
          <a:p>
            <a:r>
              <a:rPr lang="pt-PT" sz="1800" b="1" dirty="0" smtClean="0"/>
              <a:t> </a:t>
            </a:r>
            <a:endParaRPr lang="pt-PT" sz="1800" dirty="0" smtClean="0"/>
          </a:p>
        </p:txBody>
      </p:sp>
    </p:spTree>
  </p:cSld>
  <p:clrMapOvr>
    <a:masterClrMapping/>
  </p:clrMapOv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109</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a:solidFill>
                  <a:srgbClr val="0066FF"/>
                </a:solidFill>
                <a:effectLst>
                  <a:outerShdw blurRad="38100" dist="38100" dir="2700000" algn="tl">
                    <a:srgbClr val="C0C0C0"/>
                  </a:outerShdw>
                </a:effectLst>
                <a:latin typeface="Lucida Sans Unicode" pitchFamily="34" charset="0"/>
              </a:rPr>
              <a:t>Justificação: </a:t>
            </a:r>
            <a:r>
              <a:rPr lang="pt-PT" sz="2000" b="1" dirty="0" smtClean="0">
                <a:solidFill>
                  <a:srgbClr val="0066FF"/>
                </a:solidFill>
                <a:effectLst>
                  <a:outerShdw blurRad="38100" dist="38100" dir="2700000" algn="tl">
                    <a:srgbClr val="C0C0C0"/>
                  </a:outerShdw>
                </a:effectLst>
                <a:latin typeface="Lucida Sans Unicode" pitchFamily="34" charset="0"/>
              </a:rPr>
              <a:t>Imparidades em créditos</a:t>
            </a:r>
            <a:endParaRPr lang="pt-PT" sz="20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35.º n.º 1 a) e art.º 36.º n.º 3 a) e b) do CIRC – a </a:t>
            </a:r>
            <a:r>
              <a:rPr lang="pt-PT" sz="2000" b="1" dirty="0" err="1" smtClean="0">
                <a:solidFill>
                  <a:srgbClr val="0066FF"/>
                </a:solidFill>
                <a:effectLst>
                  <a:outerShdw blurRad="38100" dist="38100" dir="2700000" algn="tl">
                    <a:srgbClr val="C0C0C0"/>
                  </a:outerShdw>
                </a:effectLst>
                <a:latin typeface="Lucida Sans Unicode" pitchFamily="34" charset="0"/>
              </a:rPr>
              <a:t>Grafitoc</a:t>
            </a:r>
            <a:r>
              <a:rPr lang="pt-PT" sz="2000" b="1" dirty="0" smtClean="0">
                <a:solidFill>
                  <a:srgbClr val="0066FF"/>
                </a:solidFill>
                <a:effectLst>
                  <a:outerShdw blurRad="38100" dist="38100" dir="2700000" algn="tl">
                    <a:srgbClr val="C0C0C0"/>
                  </a:outerShdw>
                </a:effectLst>
                <a:latin typeface="Lucida Sans Unicode" pitchFamily="34" charset="0"/>
              </a:rPr>
              <a:t> tinha uma participação de 95% naquela empresa</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FF0000"/>
                </a:solidFill>
                <a:effectLst>
                  <a:outerShdw blurRad="38100" dist="38100" dir="2700000" algn="tl">
                    <a:srgbClr val="C0C0C0"/>
                  </a:outerShdw>
                </a:effectLst>
                <a:latin typeface="Lucida Sans Unicode" pitchFamily="34" charset="0"/>
              </a:rPr>
              <a:t>Em 2014 estes artigos foram substituídos pelos </a:t>
            </a:r>
            <a:r>
              <a:rPr lang="pt-PT" sz="1800" b="1" dirty="0" err="1" smtClean="0">
                <a:solidFill>
                  <a:srgbClr val="FF0000"/>
                </a:solidFill>
                <a:effectLst>
                  <a:outerShdw blurRad="38100" dist="38100" dir="2700000" algn="tl">
                    <a:srgbClr val="C0C0C0"/>
                  </a:outerShdw>
                </a:effectLst>
                <a:latin typeface="Lucida Sans Unicode" pitchFamily="34" charset="0"/>
              </a:rPr>
              <a:t>art.ºs</a:t>
            </a:r>
            <a:r>
              <a:rPr lang="pt-PT" sz="1800" b="1" dirty="0" smtClean="0">
                <a:solidFill>
                  <a:srgbClr val="FF0000"/>
                </a:solidFill>
                <a:effectLst>
                  <a:outerShdw blurRad="38100" dist="38100" dir="2700000" algn="tl">
                    <a:srgbClr val="C0C0C0"/>
                  </a:outerShdw>
                </a:effectLst>
                <a:latin typeface="Lucida Sans Unicode" pitchFamily="34" charset="0"/>
              </a:rPr>
              <a:t> 28.º-A e </a:t>
            </a:r>
            <a:r>
              <a:rPr lang="pt-PT" sz="1800" b="1" dirty="0" smtClean="0">
                <a:solidFill>
                  <a:srgbClr val="FF0000"/>
                </a:solidFill>
                <a:effectLst>
                  <a:outerShdw blurRad="38100" dist="38100" dir="2700000" algn="tl">
                    <a:srgbClr val="C0C0C0"/>
                  </a:outerShdw>
                </a:effectLst>
                <a:latin typeface="Lucida Sans Unicode" pitchFamily="34" charset="0"/>
              </a:rPr>
              <a:t>28.º-B e em </a:t>
            </a:r>
            <a:r>
              <a:rPr lang="pt-PT" sz="1800" b="1" dirty="0" smtClean="0">
                <a:solidFill>
                  <a:srgbClr val="FF0000"/>
                </a:solidFill>
                <a:effectLst>
                  <a:outerShdw blurRad="38100" dist="38100" dir="2700000" algn="tl">
                    <a:srgbClr val="C0C0C0"/>
                  </a:outerShdw>
                </a:effectLst>
                <a:latin typeface="Lucida Sans Unicode" pitchFamily="34" charset="0"/>
              </a:rPr>
              <a:t>2015 o art.º 28.º-A teve </a:t>
            </a:r>
            <a:r>
              <a:rPr lang="pt-PT" sz="1800" b="1" dirty="0" smtClean="0">
                <a:solidFill>
                  <a:srgbClr val="FF0000"/>
                </a:solidFill>
                <a:effectLst>
                  <a:outerShdw blurRad="38100" dist="38100" dir="2700000" algn="tl">
                    <a:srgbClr val="C0C0C0"/>
                  </a:outerShdw>
                </a:effectLst>
                <a:latin typeface="Lucida Sans Unicode" pitchFamily="34" charset="0"/>
              </a:rPr>
              <a:t>alterações </a:t>
            </a:r>
            <a:r>
              <a:rPr lang="pt-PT" sz="1800" b="1" dirty="0" smtClean="0">
                <a:solidFill>
                  <a:srgbClr val="FF0000"/>
                </a:solidFill>
                <a:effectLst>
                  <a:outerShdw blurRad="38100" dist="38100" dir="2700000" algn="tl">
                    <a:srgbClr val="C0C0C0"/>
                  </a:outerShdw>
                </a:effectLst>
                <a:latin typeface="Lucida Sans Unicode" pitchFamily="34" charset="0"/>
              </a:rPr>
              <a:t>mas </a:t>
            </a:r>
            <a:r>
              <a:rPr lang="pt-PT" sz="1800" b="1" dirty="0" smtClean="0">
                <a:solidFill>
                  <a:srgbClr val="FF0000"/>
                </a:solidFill>
                <a:effectLst>
                  <a:outerShdw blurRad="38100" dist="38100" dir="2700000" algn="tl">
                    <a:srgbClr val="C0C0C0"/>
                  </a:outerShdw>
                </a:effectLst>
                <a:latin typeface="Lucida Sans Unicode" pitchFamily="34" charset="0"/>
              </a:rPr>
              <a:t>esta </a:t>
            </a:r>
            <a:r>
              <a:rPr lang="pt-PT" sz="1800" b="1" dirty="0" smtClean="0">
                <a:solidFill>
                  <a:srgbClr val="FF0000"/>
                </a:solidFill>
                <a:effectLst>
                  <a:outerShdw blurRad="38100" dist="38100" dir="2700000" algn="tl">
                    <a:srgbClr val="C0C0C0"/>
                  </a:outerShdw>
                </a:effectLst>
                <a:latin typeface="Lucida Sans Unicode" pitchFamily="34" charset="0"/>
              </a:rPr>
              <a:t>situação mantém-se </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110</a:t>
            </a:fld>
            <a:endParaRPr lang="pt-PT" sz="1400"/>
          </a:p>
        </p:txBody>
      </p:sp>
      <p:sp>
        <p:nvSpPr>
          <p:cNvPr id="17412" name="Rectangle 2"/>
          <p:cNvSpPr>
            <a:spLocks noChangeArrowheads="1"/>
          </p:cNvSpPr>
          <p:nvPr/>
        </p:nvSpPr>
        <p:spPr bwMode="auto">
          <a:xfrm>
            <a:off x="323850" y="332657"/>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20/10/2012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5632311"/>
          </a:xfrm>
          <a:prstGeom prst="rect">
            <a:avLst/>
          </a:prstGeom>
          <a:noFill/>
          <a:ln w="9525">
            <a:noFill/>
            <a:miter lim="800000"/>
            <a:headEnd/>
            <a:tailEnd/>
          </a:ln>
        </p:spPr>
        <p:txBody>
          <a:bodyPr>
            <a:spAutoFit/>
          </a:bodyPr>
          <a:lstStyle/>
          <a:p>
            <a:r>
              <a:rPr lang="pt-PT" sz="1800" dirty="0" smtClean="0"/>
              <a:t>A GRAFITOC apresentou, nos últimos seis anos, entre 2006 e 2011, os seguintes resultados fiscais:</a:t>
            </a:r>
            <a:endParaRPr lang="pt-PT" sz="1800" b="1" dirty="0" smtClean="0"/>
          </a:p>
          <a:p>
            <a:endParaRPr lang="pt-PT" sz="1800" dirty="0" smtClean="0"/>
          </a:p>
          <a:p>
            <a:endParaRPr lang="pt-PT" sz="1800" dirty="0" smtClean="0"/>
          </a:p>
          <a:p>
            <a:endParaRPr lang="pt-PT" sz="1800" dirty="0" smtClean="0"/>
          </a:p>
          <a:p>
            <a:endParaRPr lang="pt-PT" sz="1800" dirty="0" smtClean="0"/>
          </a:p>
          <a:p>
            <a:endParaRPr lang="pt-PT" sz="1800" dirty="0" smtClean="0"/>
          </a:p>
          <a:p>
            <a:pPr algn="just"/>
            <a:r>
              <a:rPr lang="pt-PT" sz="1800" dirty="0" smtClean="0"/>
              <a:t>Em maio de 2012, quando preencheu a Declaração Modelo 22 da GRAFITOC referente a </a:t>
            </a:r>
          </a:p>
          <a:p>
            <a:pPr algn="just"/>
            <a:r>
              <a:rPr lang="pt-PT" sz="1800" dirty="0" smtClean="0"/>
              <a:t>2011, o TOC Dr. Jaime Melo calculou o montante a inscrever relativo ao reporte de prejuízos fiscais. </a:t>
            </a:r>
          </a:p>
          <a:p>
            <a:endParaRPr lang="pt-PT" sz="1800" b="1" dirty="0" smtClean="0"/>
          </a:p>
          <a:p>
            <a:r>
              <a:rPr lang="pt-PT" sz="1800" b="1" dirty="0" smtClean="0"/>
              <a:t>Questão 21.: </a:t>
            </a:r>
          </a:p>
          <a:p>
            <a:r>
              <a:rPr lang="pt-PT" sz="1800" dirty="0" smtClean="0"/>
              <a:t>A dedução ao lucro tributável do exercício de 2011da GRAFITOC, por reporte de prejuízos  fiscais, deverá ter sido no máximo de: </a:t>
            </a:r>
          </a:p>
          <a:p>
            <a:r>
              <a:rPr lang="pt-PT" sz="1800" dirty="0" smtClean="0"/>
              <a:t>a) 22.000€. </a:t>
            </a:r>
          </a:p>
          <a:p>
            <a:r>
              <a:rPr lang="pt-PT" sz="1800" dirty="0" smtClean="0"/>
              <a:t>b) 15.000€. </a:t>
            </a:r>
          </a:p>
          <a:p>
            <a:r>
              <a:rPr lang="pt-PT" sz="1800" dirty="0" smtClean="0"/>
              <a:t>c) 20.000€. </a:t>
            </a:r>
          </a:p>
          <a:p>
            <a:r>
              <a:rPr lang="pt-PT" sz="1800" dirty="0" smtClean="0"/>
              <a:t>d) 42.000€. </a:t>
            </a:r>
          </a:p>
          <a:p>
            <a:endParaRPr lang="pt-PT" sz="1800" dirty="0" smtClean="0"/>
          </a:p>
          <a:p>
            <a:endParaRPr lang="pt-PT" sz="1800" dirty="0" smtClean="0"/>
          </a:p>
        </p:txBody>
      </p:sp>
      <p:graphicFrame>
        <p:nvGraphicFramePr>
          <p:cNvPr id="68611" name="Object 3"/>
          <p:cNvGraphicFramePr>
            <a:graphicFrameLocks noChangeAspect="1"/>
          </p:cNvGraphicFramePr>
          <p:nvPr/>
        </p:nvGraphicFramePr>
        <p:xfrm>
          <a:off x="1331640" y="1628799"/>
          <a:ext cx="5904656" cy="1008113"/>
        </p:xfrm>
        <a:graphic>
          <a:graphicData uri="http://schemas.openxmlformats.org/presentationml/2006/ole">
            <p:oleObj spid="_x0000_s356356" name="Folha de Cálculo" r:id="rId4" imgW="4114890" imgH="580881" progId="">
              <p:embed/>
            </p:oleObj>
          </a:graphicData>
        </a:graphic>
      </p:graphicFrame>
    </p:spTree>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111</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20/10/2012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2308324"/>
          </a:xfrm>
          <a:prstGeom prst="rect">
            <a:avLst/>
          </a:prstGeom>
          <a:noFill/>
          <a:ln w="9525">
            <a:noFill/>
            <a:miter lim="800000"/>
            <a:headEnd/>
            <a:tailEnd/>
          </a:ln>
        </p:spPr>
        <p:txBody>
          <a:bodyPr>
            <a:spAutoFit/>
          </a:bodyPr>
          <a:lstStyle/>
          <a:p>
            <a:pPr algn="ctr"/>
            <a:r>
              <a:rPr lang="pt-PT" sz="1800" b="1" dirty="0" smtClean="0"/>
              <a:t>Artigo 52.º - Dedução de prejuízos fiscais</a:t>
            </a:r>
          </a:p>
          <a:p>
            <a:r>
              <a:rPr lang="pt-PT" sz="1800" b="1" dirty="0" smtClean="0"/>
              <a:t> </a:t>
            </a:r>
            <a:endParaRPr lang="pt-PT" sz="1800" dirty="0" smtClean="0"/>
          </a:p>
          <a:p>
            <a:r>
              <a:rPr lang="pt-PT" sz="1800" dirty="0" smtClean="0"/>
              <a:t>1 - Sem prejuízo do disposto no número seguinte, os prejuízos fiscais apurados em determinado período de tributação, nos termos das disposições anteriores, são deduzidos aos lucros tributáveis, havendo-os, de um ou mais dos quatro períodos de tributação posteriores.</a:t>
            </a:r>
          </a:p>
          <a:p>
            <a:endParaRPr lang="pt-PT" sz="1800" dirty="0" smtClean="0"/>
          </a:p>
          <a:p>
            <a:endParaRPr lang="pt-PT" sz="1800" dirty="0" smtClean="0"/>
          </a:p>
        </p:txBody>
      </p:sp>
    </p:spTree>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112</a:t>
            </a:fld>
            <a:endParaRPr lang="pt-PT" sz="1400"/>
          </a:p>
        </p:txBody>
      </p:sp>
      <p:sp>
        <p:nvSpPr>
          <p:cNvPr id="5" name="Rectangle 5"/>
          <p:cNvSpPr>
            <a:spLocks noChangeArrowheads="1"/>
          </p:cNvSpPr>
          <p:nvPr/>
        </p:nvSpPr>
        <p:spPr bwMode="auto">
          <a:xfrm>
            <a:off x="1428750" y="2204865"/>
            <a:ext cx="7286625" cy="4081636"/>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r>
              <a:rPr lang="pt-PT" dirty="0">
                <a:latin typeface="Arial" pitchFamily="34" charset="0"/>
                <a:cs typeface="Arial" pitchFamily="34" charset="0"/>
              </a:rPr>
              <a:t>		</a:t>
            </a:r>
            <a:endParaRPr lang="pt-PT" dirty="0" smtClean="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0066FF"/>
                </a:solidFill>
                <a:effectLst>
                  <a:outerShdw blurRad="38100" dist="38100" dir="2700000" algn="tl">
                    <a:srgbClr val="C0C0C0"/>
                  </a:outerShdw>
                </a:effectLst>
                <a:latin typeface="Lucida Sans Unicode" pitchFamily="34" charset="0"/>
              </a:rPr>
              <a:t>Justificação: Dedução de Prejuízos fiscais</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0066FF"/>
                </a:solidFill>
                <a:effectLst>
                  <a:outerShdw blurRad="38100" dist="38100" dir="2700000" algn="tl">
                    <a:srgbClr val="C0C0C0"/>
                  </a:outerShdw>
                </a:effectLst>
                <a:latin typeface="Lucida Sans Unicode" pitchFamily="34" charset="0"/>
              </a:rPr>
              <a:t>Art.º 52.º n.º  1 do </a:t>
            </a:r>
            <a:r>
              <a:rPr lang="pt-PT" sz="1800" b="1" dirty="0" smtClean="0">
                <a:solidFill>
                  <a:srgbClr val="0066FF"/>
                </a:solidFill>
                <a:effectLst>
                  <a:outerShdw blurRad="38100" dist="38100" dir="2700000" algn="tl">
                    <a:srgbClr val="C0C0C0"/>
                  </a:outerShdw>
                </a:effectLst>
                <a:latin typeface="Lucida Sans Unicode" pitchFamily="34" charset="0"/>
              </a:rPr>
              <a:t>CIRC , pode </a:t>
            </a:r>
            <a:r>
              <a:rPr lang="pt-PT" sz="1800" b="1" dirty="0" smtClean="0">
                <a:solidFill>
                  <a:srgbClr val="0066FF"/>
                </a:solidFill>
                <a:effectLst>
                  <a:outerShdw blurRad="38100" dist="38100" dir="2700000" algn="tl">
                    <a:srgbClr val="C0C0C0"/>
                  </a:outerShdw>
                </a:effectLst>
                <a:latin typeface="Lucida Sans Unicode" pitchFamily="34" charset="0"/>
              </a:rPr>
              <a:t>deduzir até à concorrência do lucro no ano de 2011 que foi de 20.000</a:t>
            </a:r>
            <a:r>
              <a:rPr lang="pt-PT" sz="1800" b="1" dirty="0" smtClean="0">
                <a:solidFill>
                  <a:srgbClr val="0066FF"/>
                </a:solidFill>
                <a:effectLst>
                  <a:outerShdw blurRad="38100" dist="38100" dir="2700000" algn="tl">
                    <a:srgbClr val="C0C0C0"/>
                  </a:outerShdw>
                </a:effectLst>
                <a:latin typeface="Lucida Sans Unicode" pitchFamily="34" charset="0"/>
              </a:rPr>
              <a:t>€.</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FF0000"/>
                </a:solidFill>
                <a:effectLst>
                  <a:outerShdw blurRad="38100" dist="38100" dir="2700000" algn="tl">
                    <a:srgbClr val="C0C0C0"/>
                  </a:outerShdw>
                </a:effectLst>
                <a:latin typeface="Lucida Sans Unicode" pitchFamily="34" charset="0"/>
              </a:rPr>
              <a:t>Em </a:t>
            </a:r>
            <a:r>
              <a:rPr lang="pt-PT" sz="1800" b="1" dirty="0" smtClean="0">
                <a:solidFill>
                  <a:srgbClr val="FF0000"/>
                </a:solidFill>
                <a:effectLst>
                  <a:outerShdw blurRad="38100" dist="38100" dir="2700000" algn="tl">
                    <a:srgbClr val="C0C0C0"/>
                  </a:outerShdw>
                </a:effectLst>
                <a:latin typeface="Lucida Sans Unicode" pitchFamily="34" charset="0"/>
              </a:rPr>
              <a:t>2015 não havia resposta </a:t>
            </a:r>
            <a:r>
              <a:rPr lang="pt-PT" sz="1800" b="1" dirty="0" smtClean="0">
                <a:solidFill>
                  <a:srgbClr val="FF0000"/>
                </a:solidFill>
                <a:effectLst>
                  <a:outerShdw blurRad="38100" dist="38100" dir="2700000" algn="tl">
                    <a:srgbClr val="C0C0C0"/>
                  </a:outerShdw>
                </a:effectLst>
                <a:latin typeface="Lucida Sans Unicode" pitchFamily="34" charset="0"/>
              </a:rPr>
              <a:t>certa, devido às alterações.</a:t>
            </a:r>
            <a:endParaRPr lang="pt-PT" sz="1800" b="1" dirty="0" smtClean="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FF0000"/>
                </a:solidFill>
                <a:effectLst>
                  <a:outerShdw blurRad="38100" dist="38100" dir="2700000" algn="tl">
                    <a:srgbClr val="C0C0C0"/>
                  </a:outerShdw>
                </a:effectLst>
                <a:latin typeface="Lucida Sans Unicode" pitchFamily="34" charset="0"/>
              </a:rPr>
              <a:t>(Para 2012 e 2013 a legislação foi alterada e apenas pode deduzir até 75% do lucro - n.º 2 do art.º 52.º)</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FF0000"/>
                </a:solidFill>
                <a:effectLst>
                  <a:outerShdw blurRad="38100" dist="38100" dir="2700000" algn="tl">
                    <a:srgbClr val="C0C0C0"/>
                  </a:outerShdw>
                </a:effectLst>
                <a:latin typeface="Lucida Sans Unicode" pitchFamily="34" charset="0"/>
              </a:rPr>
              <a:t>A partir do exercício de 2014 a dedução de prejuízos só pode ser até 70% do lucro apurado,  mas o prazo passou a ser de 12 anos .</a:t>
            </a: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smtClean="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a:t>
            </a:r>
            <a:r>
              <a:rPr kumimoji="1" lang="pt-PT" sz="2800" dirty="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10" end="10"/>
                                            </p:txEl>
                                          </p:spTgt>
                                        </p:tgtEl>
                                        <p:attrNameLst>
                                          <p:attrName>style.visibility</p:attrName>
                                        </p:attrNameLst>
                                      </p:cBhvr>
                                      <p:to>
                                        <p:strVal val="visible"/>
                                      </p:to>
                                    </p:set>
                                    <p:animEffect transition="in" filter="dissolve">
                                      <p:cBhvr>
                                        <p:cTn id="25"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113</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20/10/2012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5878532"/>
          </a:xfrm>
          <a:prstGeom prst="rect">
            <a:avLst/>
          </a:prstGeom>
          <a:noFill/>
          <a:ln w="9525">
            <a:noFill/>
            <a:miter lim="800000"/>
            <a:headEnd/>
            <a:tailEnd/>
          </a:ln>
        </p:spPr>
        <p:txBody>
          <a:bodyPr wrap="square">
            <a:spAutoFit/>
          </a:bodyPr>
          <a:lstStyle/>
          <a:p>
            <a:endParaRPr lang="pt-PT" sz="1800" dirty="0" smtClean="0"/>
          </a:p>
          <a:p>
            <a:pPr algn="just"/>
            <a:r>
              <a:rPr lang="pt-PT" sz="2000" b="1" dirty="0" smtClean="0"/>
              <a:t>Questão 28.: </a:t>
            </a:r>
          </a:p>
          <a:p>
            <a:pPr algn="just"/>
            <a:r>
              <a:rPr lang="pt-PT" sz="2000" dirty="0" smtClean="0"/>
              <a:t>A Sociedade </a:t>
            </a:r>
            <a:r>
              <a:rPr lang="pt-PT" sz="2000" dirty="0" err="1" smtClean="0"/>
              <a:t>Sobicas</a:t>
            </a:r>
            <a:r>
              <a:rPr lang="pt-PT" sz="2000" dirty="0" smtClean="0"/>
              <a:t>, Lda., que explora o Café Bica, numa das ruas do centro do Porto, pagou à Sociedade </a:t>
            </a:r>
            <a:r>
              <a:rPr lang="pt-PT" sz="2000" dirty="0" err="1" smtClean="0"/>
              <a:t>Sopingos</a:t>
            </a:r>
            <a:r>
              <a:rPr lang="pt-PT" sz="2000" dirty="0" smtClean="0"/>
              <a:t>, Lda. uma dada quantia para que esta encerrasse o Café Pingo, que vinha explorando, deixando, assim, de lhe fazer concorrência. </a:t>
            </a:r>
          </a:p>
          <a:p>
            <a:pPr algn="just"/>
            <a:endParaRPr lang="pt-PT" sz="2000" b="1" dirty="0" smtClean="0"/>
          </a:p>
          <a:p>
            <a:pPr algn="just"/>
            <a:r>
              <a:rPr lang="pt-PT" sz="2000" dirty="0" smtClean="0"/>
              <a:t>Relativamente à quantia recebida pela Sociedade </a:t>
            </a:r>
            <a:r>
              <a:rPr lang="pt-PT" sz="2000" dirty="0" err="1" smtClean="0"/>
              <a:t>Sopingos</a:t>
            </a:r>
            <a:r>
              <a:rPr lang="pt-PT" sz="2000" dirty="0" smtClean="0"/>
              <a:t>, Lda., referida na questão anterior, tem para esta sociedade o seguinte tratamento para efeitos de IRC: </a:t>
            </a:r>
          </a:p>
          <a:p>
            <a:pPr algn="just"/>
            <a:endParaRPr lang="pt-PT" sz="2000" dirty="0" smtClean="0"/>
          </a:p>
          <a:p>
            <a:pPr algn="just"/>
            <a:r>
              <a:rPr lang="pt-PT" sz="2000" dirty="0" smtClean="0"/>
              <a:t>a) Constitui rendimento sujeito a tributação. </a:t>
            </a:r>
          </a:p>
          <a:p>
            <a:pPr algn="just"/>
            <a:endParaRPr lang="pt-PT" sz="2000" dirty="0" smtClean="0"/>
          </a:p>
          <a:p>
            <a:pPr algn="just"/>
            <a:r>
              <a:rPr lang="pt-PT" sz="2000" dirty="0" smtClean="0"/>
              <a:t>b) Não constitui rendimento sujeito a tributação. </a:t>
            </a:r>
          </a:p>
          <a:p>
            <a:pPr algn="just"/>
            <a:endParaRPr lang="pt-PT" sz="2000" dirty="0" smtClean="0"/>
          </a:p>
          <a:p>
            <a:pPr algn="just"/>
            <a:r>
              <a:rPr lang="pt-PT" sz="2000" dirty="0" smtClean="0"/>
              <a:t>c) Constitui rendimento não sujeito a tributação. </a:t>
            </a:r>
          </a:p>
          <a:p>
            <a:pPr algn="just"/>
            <a:endParaRPr lang="pt-PT" sz="2000" dirty="0" smtClean="0"/>
          </a:p>
          <a:p>
            <a:pPr algn="just"/>
            <a:r>
              <a:rPr lang="pt-PT" sz="2000" dirty="0" smtClean="0"/>
              <a:t>d) Constitui rendimento isento de tributação. </a:t>
            </a:r>
          </a:p>
          <a:p>
            <a:endParaRPr lang="pt-PT" sz="1800" dirty="0" smtClean="0"/>
          </a:p>
        </p:txBody>
      </p:sp>
    </p:spTree>
  </p:cSld>
  <p:clrMapOvr>
    <a:masterClrMapping/>
  </p:clrMapOvr>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114</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20/10/2012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3139321"/>
          </a:xfrm>
          <a:prstGeom prst="rect">
            <a:avLst/>
          </a:prstGeom>
          <a:noFill/>
          <a:ln w="9525">
            <a:noFill/>
            <a:miter lim="800000"/>
            <a:headEnd/>
            <a:tailEnd/>
          </a:ln>
        </p:spPr>
        <p:txBody>
          <a:bodyPr>
            <a:spAutoFit/>
          </a:bodyPr>
          <a:lstStyle/>
          <a:p>
            <a:pPr algn="ctr"/>
            <a:r>
              <a:rPr lang="pt-PT" sz="1800" b="1" dirty="0" smtClean="0"/>
              <a:t>Artigo 20.º  - Rendimentos</a:t>
            </a:r>
          </a:p>
          <a:p>
            <a:r>
              <a:rPr lang="pt-PT" sz="1800" b="1" dirty="0" smtClean="0"/>
              <a:t> </a:t>
            </a:r>
            <a:endParaRPr lang="pt-PT" sz="1800" dirty="0" smtClean="0"/>
          </a:p>
          <a:p>
            <a:r>
              <a:rPr lang="pt-PT" sz="1800" dirty="0" smtClean="0"/>
              <a:t>1 — Consideram-se rendimentos os resultantes de operações de qualquer natureza, em consequência de uma </a:t>
            </a:r>
            <a:r>
              <a:rPr lang="pt-PT" sz="1800" dirty="0" err="1" smtClean="0"/>
              <a:t>acção</a:t>
            </a:r>
            <a:r>
              <a:rPr lang="pt-PT" sz="1800" dirty="0" smtClean="0"/>
              <a:t> normal ou ocasional, básica ou meramente acessória, nomeadamente: </a:t>
            </a:r>
          </a:p>
          <a:p>
            <a:endParaRPr lang="pt-PT" sz="1800" dirty="0" smtClean="0"/>
          </a:p>
          <a:p>
            <a:endParaRPr lang="pt-PT" sz="1800" dirty="0" smtClean="0"/>
          </a:p>
          <a:p>
            <a:pPr marL="400050" indent="-400050">
              <a:buAutoNum type="romanLcParenR"/>
            </a:pPr>
            <a:r>
              <a:rPr lang="pt-PT" sz="1800" dirty="0" smtClean="0"/>
              <a:t>Indemnizações auferidas, seja a que título for; </a:t>
            </a:r>
          </a:p>
          <a:p>
            <a:endParaRPr lang="pt-PT" sz="1800" dirty="0" smtClean="0"/>
          </a:p>
          <a:p>
            <a:endParaRPr lang="pt-PT" sz="1800" dirty="0" smtClean="0"/>
          </a:p>
          <a:p>
            <a:endParaRPr lang="pt-PT" sz="1800" dirty="0" smtClean="0"/>
          </a:p>
        </p:txBody>
      </p:sp>
    </p:spTree>
  </p:cSld>
  <p:clrMapOvr>
    <a:masterClrMapping/>
  </p:clrMapOvr>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115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Rendimentos </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20 n.º </a:t>
            </a:r>
            <a:r>
              <a:rPr lang="pt-PT" b="1" dirty="0">
                <a:solidFill>
                  <a:srgbClr val="0066FF"/>
                </a:solidFill>
                <a:effectLst>
                  <a:outerShdw blurRad="38100" dist="38100" dir="2700000" algn="tl">
                    <a:srgbClr val="C0C0C0"/>
                  </a:outerShdw>
                </a:effectLst>
                <a:latin typeface="Lucida Sans Unicode" pitchFamily="34" charset="0"/>
              </a:rPr>
              <a:t>1 </a:t>
            </a:r>
            <a:r>
              <a:rPr lang="pt-PT" b="1" dirty="0" smtClean="0">
                <a:solidFill>
                  <a:srgbClr val="0066FF"/>
                </a:solidFill>
                <a:effectLst>
                  <a:outerShdw blurRad="38100" dist="38100" dir="2700000" algn="tl">
                    <a:srgbClr val="C0C0C0"/>
                  </a:outerShdw>
                </a:effectLst>
                <a:latin typeface="Lucida Sans Unicode" pitchFamily="34" charset="0"/>
              </a:rPr>
              <a:t>i) do CIRC</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116</a:t>
            </a:fld>
            <a:endParaRPr lang="pt-PT" sz="1400"/>
          </a:p>
        </p:txBody>
      </p:sp>
      <p:sp>
        <p:nvSpPr>
          <p:cNvPr id="17412" name="Rectangle 2"/>
          <p:cNvSpPr>
            <a:spLocks noChangeArrowheads="1"/>
          </p:cNvSpPr>
          <p:nvPr/>
        </p:nvSpPr>
        <p:spPr bwMode="auto">
          <a:xfrm>
            <a:off x="323850" y="404665"/>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20/10/2012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712"/>
            <a:ext cx="8501063" cy="5355312"/>
          </a:xfrm>
          <a:prstGeom prst="rect">
            <a:avLst/>
          </a:prstGeom>
          <a:noFill/>
          <a:ln w="9525">
            <a:noFill/>
            <a:miter lim="800000"/>
            <a:headEnd/>
            <a:tailEnd/>
          </a:ln>
        </p:spPr>
        <p:txBody>
          <a:bodyPr wrap="square">
            <a:spAutoFit/>
          </a:bodyPr>
          <a:lstStyle/>
          <a:p>
            <a:endParaRPr lang="pt-PT" sz="1800" dirty="0" smtClean="0"/>
          </a:p>
          <a:p>
            <a:r>
              <a:rPr lang="pt-PT" sz="1800" b="1" dirty="0" smtClean="0"/>
              <a:t>Questão 32.: </a:t>
            </a:r>
          </a:p>
          <a:p>
            <a:pPr algn="just"/>
            <a:r>
              <a:rPr lang="pt-PT" sz="1800" dirty="0" smtClean="0"/>
              <a:t>Durante o ano de 2012, a Sociedade </a:t>
            </a:r>
            <a:r>
              <a:rPr lang="pt-PT" sz="1800" dirty="0" err="1" smtClean="0"/>
              <a:t>Kapinha</a:t>
            </a:r>
            <a:r>
              <a:rPr lang="pt-PT" sz="1800" dirty="0" smtClean="0"/>
              <a:t>, Lda. vendeu duas máquinas que integram o </a:t>
            </a:r>
          </a:p>
          <a:p>
            <a:pPr algn="just"/>
            <a:r>
              <a:rPr lang="pt-PT" sz="1800" dirty="0" smtClean="0"/>
              <a:t>seu ativo fixo tangível. Uma delas foi vendida por 50.000€ e proporcionou uma mais-valia </a:t>
            </a:r>
          </a:p>
          <a:p>
            <a:pPr algn="just"/>
            <a:r>
              <a:rPr lang="pt-PT" sz="1800" dirty="0" smtClean="0"/>
              <a:t>fiscal de 20.000€ e a outra foi vendida por 30.000€, tendo gerado uma menos-valia fiscal de 12.000€. </a:t>
            </a:r>
          </a:p>
          <a:p>
            <a:endParaRPr lang="pt-PT" sz="1800" b="1" dirty="0" smtClean="0"/>
          </a:p>
          <a:p>
            <a:pPr algn="just"/>
            <a:r>
              <a:rPr lang="pt-PT" sz="1800" dirty="0" smtClean="0"/>
              <a:t>a) Se reinvestir, nas condições legalmente previstas, 50.000€, as mais-valias líquidas tributadas serão de 4.000€. </a:t>
            </a:r>
          </a:p>
          <a:p>
            <a:pPr algn="just"/>
            <a:endParaRPr lang="pt-PT" sz="1800" dirty="0" smtClean="0"/>
          </a:p>
          <a:p>
            <a:pPr algn="just"/>
            <a:r>
              <a:rPr lang="pt-PT" sz="1800" dirty="0" smtClean="0"/>
              <a:t>b) Se reinvestir, nas condições legalmente previstas, 50.000€, as mais-valias líquidas tributadas serão de 10.000€. </a:t>
            </a:r>
          </a:p>
          <a:p>
            <a:pPr algn="just"/>
            <a:endParaRPr lang="pt-PT" sz="1800" dirty="0" smtClean="0"/>
          </a:p>
          <a:p>
            <a:pPr algn="just"/>
            <a:r>
              <a:rPr lang="pt-PT" sz="1800" dirty="0" smtClean="0"/>
              <a:t>c) Se reinvestir, nas condições legalmente previstas, 80.000€, as mais-valias líquidas tributadas serão de 4.000€. </a:t>
            </a:r>
          </a:p>
          <a:p>
            <a:pPr algn="just"/>
            <a:endParaRPr lang="pt-PT" sz="1800" dirty="0" smtClean="0"/>
          </a:p>
          <a:p>
            <a:pPr algn="just"/>
            <a:r>
              <a:rPr lang="pt-PT" sz="1800" dirty="0" smtClean="0"/>
              <a:t>d) Se reinvestir, nas condições legalmente previstas, 80.000€, as mais-valias líquidas tributadas serão de 10.000€. </a:t>
            </a:r>
          </a:p>
          <a:p>
            <a:endParaRPr lang="pt-PT" sz="1800" b="1" dirty="0" smtClean="0"/>
          </a:p>
        </p:txBody>
      </p:sp>
    </p:spTree>
  </p:cSld>
  <p:clrMapOvr>
    <a:masterClrMapping/>
  </p:clrMapOvr>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117</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20/10/2012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3970318"/>
          </a:xfrm>
          <a:prstGeom prst="rect">
            <a:avLst/>
          </a:prstGeom>
          <a:noFill/>
          <a:ln w="9525">
            <a:noFill/>
            <a:miter lim="800000"/>
            <a:headEnd/>
            <a:tailEnd/>
          </a:ln>
        </p:spPr>
        <p:txBody>
          <a:bodyPr>
            <a:spAutoFit/>
          </a:bodyPr>
          <a:lstStyle/>
          <a:p>
            <a:pPr marL="342900" indent="-342900"/>
            <a:endParaRPr lang="pt-PT" sz="1800" dirty="0" smtClean="0"/>
          </a:p>
          <a:p>
            <a:pPr algn="ctr"/>
            <a:r>
              <a:rPr lang="pt-PT" sz="1800" b="1" dirty="0" smtClean="0"/>
              <a:t>Artigo 48.º - Reinvestimento dos valores de realização</a:t>
            </a:r>
          </a:p>
          <a:p>
            <a:r>
              <a:rPr lang="pt-PT" sz="1800" b="1" dirty="0" smtClean="0"/>
              <a:t> </a:t>
            </a:r>
            <a:endParaRPr lang="pt-PT" sz="1800" dirty="0" smtClean="0"/>
          </a:p>
          <a:p>
            <a:r>
              <a:rPr lang="pt-PT" sz="1800" dirty="0" smtClean="0"/>
              <a:t>1 — Para efeitos da determinação do lucro tributável, a diferença positiva entre as mais-valias e as menos-valias, calculadas nos termos dos artigos anteriores, realizadas mediante a transmissão onerosa de activos fixos tangíveis, ….. é considerada em </a:t>
            </a:r>
            <a:r>
              <a:rPr lang="pt-PT" sz="1800" b="1" dirty="0" smtClean="0"/>
              <a:t>metade do seu valor</a:t>
            </a:r>
            <a:r>
              <a:rPr lang="pt-PT" sz="1800" dirty="0" smtClean="0"/>
              <a:t>, sempre que, no período de tributação anterior ao da realização, no próprio período de tributação ou até ao fim do segundo período de tributação seguinte, o valor de realização correspondente à totalidade dos referidos activos seja reinvestido na aquisição, produção ou construção de activos fixos tangíveis, de activos biológicos que não sejam consumíveis ou em propriedades de investimento, </a:t>
            </a:r>
            <a:r>
              <a:rPr lang="pt-PT" sz="1800" dirty="0" err="1" smtClean="0"/>
              <a:t>afectos</a:t>
            </a:r>
            <a:r>
              <a:rPr lang="pt-PT" sz="1800" dirty="0" smtClean="0"/>
              <a:t> à exploração, com </a:t>
            </a:r>
            <a:r>
              <a:rPr lang="pt-PT" sz="1800" dirty="0" err="1" smtClean="0"/>
              <a:t>excepção</a:t>
            </a:r>
            <a:r>
              <a:rPr lang="pt-PT" sz="1800" dirty="0" smtClean="0"/>
              <a:t> dos bens adquiridos em estado de uso a sujeito passivo de IRS ou IRC com o qual existam relações especiais nos termos definidos no n.º 4 do artigo 63.º </a:t>
            </a:r>
          </a:p>
          <a:p>
            <a:pPr marL="342900" indent="-342900"/>
            <a:endParaRPr lang="pt-PT" sz="1800" dirty="0" smtClean="0"/>
          </a:p>
        </p:txBody>
      </p:sp>
    </p:spTree>
  </p:cSld>
  <p:clrMapOvr>
    <a:masterClrMapping/>
  </p:clrMapOv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118</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600" b="1" dirty="0">
                <a:solidFill>
                  <a:srgbClr val="0066FF"/>
                </a:solidFill>
                <a:effectLst>
                  <a:outerShdw blurRad="38100" dist="38100" dir="2700000" algn="tl">
                    <a:srgbClr val="C0C0C0"/>
                  </a:outerShdw>
                </a:effectLst>
                <a:latin typeface="Lucida Sans Unicode" pitchFamily="34" charset="0"/>
              </a:rPr>
              <a:t>Justificação: </a:t>
            </a:r>
            <a:r>
              <a:rPr lang="pt-PT" sz="1600" b="1" dirty="0" smtClean="0">
                <a:solidFill>
                  <a:srgbClr val="0066FF"/>
                </a:solidFill>
                <a:effectLst>
                  <a:outerShdw blurRad="38100" dist="38100" dir="2700000" algn="tl">
                    <a:srgbClr val="C0C0C0"/>
                  </a:outerShdw>
                </a:effectLst>
                <a:latin typeface="Lucida Sans Unicode" pitchFamily="34" charset="0"/>
              </a:rPr>
              <a:t>Reinvestimento de mais valias</a:t>
            </a:r>
            <a:endParaRPr lang="pt-PT" sz="16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0066FF"/>
                </a:solidFill>
                <a:effectLst>
                  <a:outerShdw blurRad="38100" dist="38100" dir="2700000" algn="tl">
                    <a:srgbClr val="C0C0C0"/>
                  </a:outerShdw>
                </a:effectLst>
                <a:latin typeface="Lucida Sans Unicode" pitchFamily="34" charset="0"/>
              </a:rPr>
              <a:t>Art.º 48.º n.º 1 do CIRC</a:t>
            </a: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0066FF"/>
                </a:solidFill>
                <a:effectLst>
                  <a:outerShdw blurRad="38100" dist="38100" dir="2700000" algn="tl">
                    <a:srgbClr val="C0C0C0"/>
                  </a:outerShdw>
                </a:effectLst>
                <a:latin typeface="Lucida Sans Unicode" pitchFamily="34" charset="0"/>
              </a:rPr>
              <a:t>Cálculo: saldo entre mais e menos valias</a:t>
            </a: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0066FF"/>
                </a:solidFill>
                <a:effectLst>
                  <a:outerShdw blurRad="38100" dist="38100" dir="2700000" algn="tl">
                    <a:srgbClr val="C0C0C0"/>
                  </a:outerShdw>
                </a:effectLst>
                <a:latin typeface="Lucida Sans Unicode" pitchFamily="34" charset="0"/>
              </a:rPr>
              <a:t>20.000-12.000=8.000€</a:t>
            </a: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0066FF"/>
                </a:solidFill>
                <a:effectLst>
                  <a:outerShdw blurRad="38100" dist="38100" dir="2700000" algn="tl">
                    <a:srgbClr val="C0C0C0"/>
                  </a:outerShdw>
                </a:effectLst>
                <a:latin typeface="Lucida Sans Unicode" pitchFamily="34" charset="0"/>
              </a:rPr>
              <a:t>Valor a tributar: 8.000€*50%=4.000</a:t>
            </a:r>
            <a:r>
              <a:rPr lang="pt-PT" sz="1600" b="1" dirty="0" smtClean="0">
                <a:solidFill>
                  <a:srgbClr val="0066FF"/>
                </a:solidFill>
                <a:effectLst>
                  <a:outerShdw blurRad="38100" dist="38100" dir="2700000" algn="tl">
                    <a:srgbClr val="C0C0C0"/>
                  </a:outerShdw>
                </a:effectLst>
                <a:latin typeface="Lucida Sans Unicode" pitchFamily="34" charset="0"/>
              </a:rPr>
              <a:t>€, se reinvestir a totalidade do valor de realização da venda dos 2 ativos</a:t>
            </a:r>
            <a:endParaRPr lang="pt-PT" sz="1600"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FF0000"/>
                </a:solidFill>
                <a:effectLst>
                  <a:outerShdw blurRad="38100" dist="38100" dir="2700000" algn="tl">
                    <a:srgbClr val="C0C0C0"/>
                  </a:outerShdw>
                </a:effectLst>
                <a:latin typeface="Lucida Sans Unicode" pitchFamily="34" charset="0"/>
              </a:rPr>
              <a:t>Em 2014 houve alterações neste art.º mas esta situação mantém-se</a:t>
            </a: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FF0000"/>
                </a:solidFill>
                <a:effectLst>
                  <a:outerShdw blurRad="38100" dist="38100" dir="2700000" algn="tl">
                    <a:srgbClr val="C0C0C0"/>
                  </a:outerShdw>
                </a:effectLst>
                <a:latin typeface="Lucida Sans Unicode" pitchFamily="34" charset="0"/>
              </a:rPr>
              <a:t>Esta norma não se aplica a ativos intangíveis adquiridos ou alienados a entidades constantes do art.º 63.º e resultantes de fusões, cisões…..</a:t>
            </a:r>
          </a:p>
          <a:p>
            <a:pPr marL="365125" indent="-255588" algn="just">
              <a:lnSpc>
                <a:spcPct val="130000"/>
              </a:lnSpc>
              <a:spcAft>
                <a:spcPct val="20000"/>
              </a:spcAft>
              <a:buClr>
                <a:schemeClr val="accent1"/>
              </a:buClr>
              <a:buSzPct val="68000"/>
              <a:buFont typeface="Wingdings 3" pitchFamily="18" charset="2"/>
              <a:buChar char=""/>
              <a:defRPr/>
            </a:pPr>
            <a:endParaRPr lang="pt-PT"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Outubro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dissolve">
                                      <p:cBhvr>
                                        <p:cTn id="25" dur="500"/>
                                        <p:tgtEl>
                                          <p:spTgt spid="5">
                                            <p:txEl>
                                              <p:pRg st="6" end="6"/>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
                                            <p:txEl>
                                              <p:pRg st="7" end="7"/>
                                            </p:txEl>
                                          </p:spTgt>
                                        </p:tgtEl>
                                        <p:attrNameLst>
                                          <p:attrName>style.visibility</p:attrName>
                                        </p:attrNameLst>
                                      </p:cBhvr>
                                      <p:to>
                                        <p:strVal val="visible"/>
                                      </p:to>
                                    </p:set>
                                    <p:animEffect transition="in" filter="dissolve">
                                      <p:cBhvr>
                                        <p:cTn id="28" dur="500"/>
                                        <p:tgtEl>
                                          <p:spTgt spid="5">
                                            <p:txEl>
                                              <p:pRg st="7" end="7"/>
                                            </p:txEl>
                                          </p:spTgt>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5">
                                            <p:txEl>
                                              <p:pRg st="12" end="12"/>
                                            </p:txEl>
                                          </p:spTgt>
                                        </p:tgtEl>
                                        <p:attrNameLst>
                                          <p:attrName>style.visibility</p:attrName>
                                        </p:attrNameLst>
                                      </p:cBhvr>
                                      <p:to>
                                        <p:strVal val="visible"/>
                                      </p:to>
                                    </p:set>
                                    <p:animEffect transition="in" filter="dissolve">
                                      <p:cBhvr>
                                        <p:cTn id="31" dur="500"/>
                                        <p:tgtEl>
                                          <p:spTgt spid="5">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119</a:t>
            </a:fld>
            <a:endParaRPr lang="pt-PT" sz="1400"/>
          </a:p>
        </p:txBody>
      </p:sp>
      <p:sp>
        <p:nvSpPr>
          <p:cNvPr id="17412" name="Rectangle 2"/>
          <p:cNvSpPr>
            <a:spLocks noChangeArrowheads="1"/>
          </p:cNvSpPr>
          <p:nvPr/>
        </p:nvSpPr>
        <p:spPr bwMode="auto">
          <a:xfrm>
            <a:off x="323850" y="332657"/>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4524315"/>
          </a:xfrm>
          <a:prstGeom prst="rect">
            <a:avLst/>
          </a:prstGeom>
          <a:noFill/>
          <a:ln w="9525">
            <a:noFill/>
            <a:miter lim="800000"/>
            <a:headEnd/>
            <a:tailEnd/>
          </a:ln>
        </p:spPr>
        <p:txBody>
          <a:bodyPr>
            <a:spAutoFit/>
          </a:bodyPr>
          <a:lstStyle/>
          <a:p>
            <a:pPr algn="just"/>
            <a:endParaRPr lang="pt-PT" sz="1800" dirty="0" smtClean="0"/>
          </a:p>
          <a:p>
            <a:endParaRPr lang="pt-PT" sz="1800" b="1" dirty="0" smtClean="0"/>
          </a:p>
          <a:p>
            <a:r>
              <a:rPr lang="pt-PT" sz="1800" b="1" dirty="0" smtClean="0"/>
              <a:t>Questão 27.: </a:t>
            </a:r>
          </a:p>
          <a:p>
            <a:endParaRPr lang="pt-PT" sz="1800" dirty="0" smtClean="0"/>
          </a:p>
          <a:p>
            <a:r>
              <a:rPr lang="pt-PT" sz="1800" dirty="0" smtClean="0"/>
              <a:t>Enfrentando dificuldades financeiras, a sociedade Xis, Lda. vendeu por 45.000€ uma obra de arte que detinha, tendo gerado uma mais-valia fiscal de 9.000€ (sem considerar o reinvestimento). No final do ano da venda, adquiriu um novo parque informático por 25.000€. Admitindo que no exercício anterior e que nos exercícios seguintes não efetuou mais investimentos, e que pretende optar pelo regime do reinvestimento, a mais-valia fiscal a considerar ascende a: </a:t>
            </a:r>
          </a:p>
          <a:p>
            <a:endParaRPr lang="pt-PT" sz="1800" dirty="0" smtClean="0"/>
          </a:p>
          <a:p>
            <a:pPr marL="342900" indent="-342900"/>
            <a:r>
              <a:rPr lang="pt-PT" sz="1800" dirty="0" smtClean="0"/>
              <a:t>a) 6.500€.</a:t>
            </a:r>
          </a:p>
          <a:p>
            <a:r>
              <a:rPr lang="pt-PT" sz="1800" dirty="0" smtClean="0"/>
              <a:t>b)  9.000€.</a:t>
            </a:r>
          </a:p>
          <a:p>
            <a:r>
              <a:rPr lang="pt-PT" sz="1800" dirty="0" smtClean="0"/>
              <a:t>c) 4.500€. </a:t>
            </a:r>
          </a:p>
          <a:p>
            <a:r>
              <a:rPr lang="pt-PT" sz="1800" dirty="0" smtClean="0"/>
              <a:t>d) 2.500€. </a:t>
            </a:r>
          </a:p>
          <a:p>
            <a:endParaRPr lang="pt-PT" sz="1800" dirty="0" smtClean="0"/>
          </a:p>
        </p:txBody>
      </p:sp>
    </p:spTree>
  </p:cSld>
  <p:clrMapOvr>
    <a:masterClrMapping/>
  </p:clrMapOvr>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120</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4524315"/>
          </a:xfrm>
          <a:prstGeom prst="rect">
            <a:avLst/>
          </a:prstGeom>
          <a:noFill/>
          <a:ln w="9525">
            <a:noFill/>
            <a:miter lim="800000"/>
            <a:headEnd/>
            <a:tailEnd/>
          </a:ln>
        </p:spPr>
        <p:txBody>
          <a:bodyPr>
            <a:spAutoFit/>
          </a:bodyPr>
          <a:lstStyle/>
          <a:p>
            <a:pPr algn="ctr"/>
            <a:endParaRPr lang="pt-PT" sz="1800" b="1" dirty="0" smtClean="0"/>
          </a:p>
          <a:p>
            <a:pPr algn="ctr"/>
            <a:r>
              <a:rPr lang="pt-PT" sz="1800" b="1" dirty="0" smtClean="0"/>
              <a:t>Artigo 48.º - Reinvestimento dos valores de realização</a:t>
            </a:r>
          </a:p>
          <a:p>
            <a:r>
              <a:rPr lang="pt-PT" sz="1800" b="1" dirty="0" smtClean="0"/>
              <a:t> </a:t>
            </a:r>
            <a:endParaRPr lang="pt-PT" sz="1800" dirty="0" smtClean="0"/>
          </a:p>
          <a:p>
            <a:r>
              <a:rPr lang="pt-PT" sz="1800" dirty="0" smtClean="0"/>
              <a:t>1 — Para efeitos da determinação do lucro tributável, a diferença positiva entre as mais-valias e as menos-valias, calculadas nos termos dos artigos anteriores, …</a:t>
            </a:r>
            <a:r>
              <a:rPr lang="pt-PT" sz="1800" b="1" dirty="0" smtClean="0"/>
              <a:t>é considerada em metade do seu valor, </a:t>
            </a:r>
            <a:r>
              <a:rPr lang="pt-PT" sz="1800" dirty="0" smtClean="0"/>
              <a:t>sempre que, no período de tributação anterior ao da realização, no próprio período de tributação ou até ao fim do segundo período de tributação seguinte, o valor de realização correspondente à totalidade dos referidos activos seja reinvestido na aquisição, produção ou construção de activos fixos tangíveis, de activos biológicos que não sejam consumíveis ou em propriedades de investimento, </a:t>
            </a:r>
            <a:r>
              <a:rPr lang="pt-PT" sz="1800" dirty="0" err="1" smtClean="0"/>
              <a:t>afectos</a:t>
            </a:r>
            <a:r>
              <a:rPr lang="pt-PT" sz="1800" dirty="0" smtClean="0"/>
              <a:t> à exploração, com </a:t>
            </a:r>
            <a:r>
              <a:rPr lang="pt-PT" sz="1800" dirty="0" err="1" smtClean="0"/>
              <a:t>excepção</a:t>
            </a:r>
            <a:r>
              <a:rPr lang="pt-PT" sz="1800" dirty="0" smtClean="0"/>
              <a:t> dos bens adquiridos em estado de uso a sujeito passivo de IRS ou IRC com o qual existam relações especiais nos termos definidos no n.º 4 do artigo 63.º </a:t>
            </a:r>
          </a:p>
          <a:p>
            <a:endParaRPr lang="pt-PT" sz="1800" dirty="0" smtClean="0"/>
          </a:p>
          <a:p>
            <a:r>
              <a:rPr lang="pt-PT" sz="1800" dirty="0" smtClean="0"/>
              <a:t>2 — No caso de se verificar apenas o reinvestimento parcial do valor de realização, o disposto no número anterior é aplicado à parte proporcional da diferença entre as mais-valias e as menos-valias a que o mesmo se refere. </a:t>
            </a:r>
          </a:p>
        </p:txBody>
      </p:sp>
    </p:spTree>
  </p:cSld>
  <p:clrMapOvr>
    <a:masterClrMapping/>
  </p:clrMapOvr>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121</a:t>
            </a:fld>
            <a:endParaRPr lang="pt-PT" sz="1400"/>
          </a:p>
        </p:txBody>
      </p:sp>
      <p:sp>
        <p:nvSpPr>
          <p:cNvPr id="5" name="Rectangle 5"/>
          <p:cNvSpPr>
            <a:spLocks noChangeArrowheads="1"/>
          </p:cNvSpPr>
          <p:nvPr/>
        </p:nvSpPr>
        <p:spPr bwMode="auto">
          <a:xfrm>
            <a:off x="827584" y="2276873"/>
            <a:ext cx="7887791" cy="4009628"/>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r>
              <a:rPr lang="pt-PT" sz="2000" b="1" dirty="0" smtClean="0">
                <a:solidFill>
                  <a:srgbClr val="0066FF"/>
                </a:solidFill>
                <a:effectLst>
                  <a:outerShdw blurRad="38100" dist="38100" dir="2700000" algn="tl">
                    <a:srgbClr val="C0C0C0"/>
                  </a:outerShdw>
                </a:effectLst>
                <a:latin typeface="Lucida Sans Unicode" pitchFamily="34" charset="0"/>
              </a:rPr>
              <a:t>Justificação</a:t>
            </a:r>
            <a:r>
              <a:rPr lang="pt-PT" sz="2000" b="1" dirty="0">
                <a:solidFill>
                  <a:srgbClr val="0066FF"/>
                </a:solidFill>
                <a:effectLst>
                  <a:outerShdw blurRad="38100" dist="38100" dir="2700000" algn="tl">
                    <a:srgbClr val="C0C0C0"/>
                  </a:outerShdw>
                </a:effectLst>
                <a:latin typeface="Lucida Sans Unicode" pitchFamily="34" charset="0"/>
              </a:rPr>
              <a:t>: </a:t>
            </a:r>
            <a:r>
              <a:rPr lang="pt-PT" sz="2000" b="1" dirty="0" smtClean="0">
                <a:solidFill>
                  <a:srgbClr val="0066FF"/>
                </a:solidFill>
                <a:effectLst>
                  <a:outerShdw blurRad="38100" dist="38100" dir="2700000" algn="tl">
                    <a:srgbClr val="C0C0C0"/>
                  </a:outerShdw>
                </a:effectLst>
                <a:latin typeface="Lucida Sans Unicode" pitchFamily="34" charset="0"/>
              </a:rPr>
              <a:t>Reinvestimento parcial</a:t>
            </a:r>
            <a:endParaRPr lang="pt-PT" sz="20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Art.º 48.º n.ºs 1 e 2 do CIRC</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Cálculos: (25.000/45.000)*9.000= 5.000€ é o valor da mais valia reinvestida, logo tributada em 50%.</a:t>
            </a:r>
          </a:p>
          <a:p>
            <a:pPr marL="365125" indent="-255588">
              <a:lnSpc>
                <a:spcPct val="130000"/>
              </a:lnSpc>
              <a:spcAft>
                <a:spcPct val="20000"/>
              </a:spcAft>
              <a:buClr>
                <a:schemeClr val="accent1"/>
              </a:buClr>
              <a:buSzPct val="68000"/>
              <a:buFont typeface="Wingdings 3" pitchFamily="18" charset="2"/>
              <a:buChar char=""/>
              <a:defRPr/>
            </a:pPr>
            <a:r>
              <a:rPr lang="pt-PT" sz="2000" b="1" dirty="0" smtClean="0">
                <a:solidFill>
                  <a:srgbClr val="0066FF"/>
                </a:solidFill>
                <a:effectLst>
                  <a:outerShdw blurRad="38100" dist="38100" dir="2700000" algn="tl">
                    <a:srgbClr val="C0C0C0"/>
                  </a:outerShdw>
                </a:effectLst>
                <a:latin typeface="Lucida Sans Unicode" pitchFamily="34" charset="0"/>
              </a:rPr>
              <a:t>A parte restante </a:t>
            </a:r>
            <a:r>
              <a:rPr lang="pt-PT" sz="2000" b="1" dirty="0" smtClean="0">
                <a:solidFill>
                  <a:srgbClr val="0066FF"/>
                </a:solidFill>
                <a:effectLst>
                  <a:outerShdw blurRad="38100" dist="38100" dir="2700000" algn="tl">
                    <a:srgbClr val="C0C0C0"/>
                  </a:outerShdw>
                </a:effectLst>
                <a:latin typeface="Lucida Sans Unicode" pitchFamily="34" charset="0"/>
              </a:rPr>
              <a:t>4000=(9.000- 5.000) é </a:t>
            </a:r>
            <a:r>
              <a:rPr lang="pt-PT" sz="2000" b="1" dirty="0" smtClean="0">
                <a:solidFill>
                  <a:srgbClr val="0066FF"/>
                </a:solidFill>
                <a:effectLst>
                  <a:outerShdw blurRad="38100" dist="38100" dir="2700000" algn="tl">
                    <a:srgbClr val="C0C0C0"/>
                  </a:outerShdw>
                </a:effectLst>
                <a:latin typeface="Lucida Sans Unicode" pitchFamily="34" charset="0"/>
              </a:rPr>
              <a:t>tributada na totalidade, </a:t>
            </a:r>
            <a:r>
              <a:rPr lang="pt-PT" sz="2000" b="1" dirty="0" smtClean="0">
                <a:solidFill>
                  <a:srgbClr val="0066FF"/>
                </a:solidFill>
                <a:effectLst>
                  <a:outerShdw blurRad="38100" dist="38100" dir="2700000" algn="tl">
                    <a:srgbClr val="C0C0C0"/>
                  </a:outerShdw>
                </a:effectLst>
                <a:latin typeface="Lucida Sans Unicode" pitchFamily="34" charset="0"/>
              </a:rPr>
              <a:t>logo, a mais </a:t>
            </a:r>
            <a:r>
              <a:rPr lang="pt-PT" sz="2000" b="1" dirty="0" smtClean="0">
                <a:solidFill>
                  <a:srgbClr val="0066FF"/>
                </a:solidFill>
                <a:effectLst>
                  <a:outerShdw blurRad="38100" dist="38100" dir="2700000" algn="tl">
                    <a:srgbClr val="C0C0C0"/>
                  </a:outerShdw>
                </a:effectLst>
                <a:latin typeface="Lucida Sans Unicode" pitchFamily="34" charset="0"/>
              </a:rPr>
              <a:t>valia a </a:t>
            </a:r>
            <a:r>
              <a:rPr lang="pt-PT" sz="2000" b="1" dirty="0" smtClean="0">
                <a:solidFill>
                  <a:srgbClr val="0066FF"/>
                </a:solidFill>
                <a:effectLst>
                  <a:outerShdw blurRad="38100" dist="38100" dir="2700000" algn="tl">
                    <a:srgbClr val="C0C0C0"/>
                  </a:outerShdw>
                </a:effectLst>
                <a:latin typeface="Lucida Sans Unicode" pitchFamily="34" charset="0"/>
              </a:rPr>
              <a:t>tributar será: </a:t>
            </a:r>
            <a:r>
              <a:rPr lang="pt-PT" sz="2000" b="1" dirty="0" smtClean="0">
                <a:solidFill>
                  <a:srgbClr val="0066FF"/>
                </a:solidFill>
                <a:effectLst>
                  <a:outerShdw blurRad="38100" dist="38100" dir="2700000" algn="tl">
                    <a:srgbClr val="C0C0C0"/>
                  </a:outerShdw>
                </a:effectLst>
                <a:latin typeface="Lucida Sans Unicode" pitchFamily="34" charset="0"/>
              </a:rPr>
              <a:t>4.000+(5.000*50%)=6.500€</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122</a:t>
            </a:fld>
            <a:endParaRPr lang="pt-PT" sz="1400"/>
          </a:p>
        </p:txBody>
      </p:sp>
      <p:sp>
        <p:nvSpPr>
          <p:cNvPr id="17412" name="Rectangle 2"/>
          <p:cNvSpPr>
            <a:spLocks noChangeArrowheads="1"/>
          </p:cNvSpPr>
          <p:nvPr/>
        </p:nvSpPr>
        <p:spPr bwMode="auto">
          <a:xfrm>
            <a:off x="323850" y="332657"/>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5632311"/>
          </a:xfrm>
          <a:prstGeom prst="rect">
            <a:avLst/>
          </a:prstGeom>
          <a:noFill/>
          <a:ln w="9525">
            <a:noFill/>
            <a:miter lim="800000"/>
            <a:headEnd/>
            <a:tailEnd/>
          </a:ln>
        </p:spPr>
        <p:txBody>
          <a:bodyPr>
            <a:spAutoFit/>
          </a:bodyPr>
          <a:lstStyle/>
          <a:p>
            <a:r>
              <a:rPr lang="pt-PT" sz="1800" b="1" dirty="0" smtClean="0"/>
              <a:t>Questão 28.: </a:t>
            </a:r>
          </a:p>
          <a:p>
            <a:endParaRPr lang="pt-PT" sz="1800" b="1" dirty="0" smtClean="0"/>
          </a:p>
          <a:p>
            <a:r>
              <a:rPr lang="pt-PT" sz="1800" dirty="0" smtClean="0"/>
              <a:t>No final do exercício de 2011, a sociedade XLM, S.A. registou uma perda por imparidade relativa à totalidade dos seus créditos sobre os clientes A, B, C e D, conforme seguidamente se ilustra:</a:t>
            </a:r>
          </a:p>
          <a:p>
            <a:endParaRPr lang="pt-PT" sz="1800" dirty="0" smtClean="0"/>
          </a:p>
          <a:p>
            <a:endParaRPr lang="pt-PT" sz="1800" dirty="0" smtClean="0"/>
          </a:p>
          <a:p>
            <a:endParaRPr lang="pt-PT" sz="1800" dirty="0" smtClean="0"/>
          </a:p>
          <a:p>
            <a:endParaRPr lang="pt-PT" sz="1800" dirty="0" smtClean="0"/>
          </a:p>
          <a:p>
            <a:endParaRPr lang="pt-PT" sz="1800" dirty="0" smtClean="0"/>
          </a:p>
          <a:p>
            <a:endParaRPr lang="pt-PT" sz="1800" dirty="0" smtClean="0"/>
          </a:p>
          <a:p>
            <a:endParaRPr lang="pt-PT" sz="1800" dirty="0" smtClean="0"/>
          </a:p>
          <a:p>
            <a:endParaRPr lang="pt-PT" sz="1800" dirty="0" smtClean="0"/>
          </a:p>
          <a:p>
            <a:endParaRPr lang="pt-PT" sz="1800" dirty="0" smtClean="0"/>
          </a:p>
          <a:p>
            <a:r>
              <a:rPr lang="pt-PT" sz="1800" dirty="0" smtClean="0"/>
              <a:t>O montante da perda por imparidade dedutível para efeitos fiscais ascende a:</a:t>
            </a:r>
          </a:p>
          <a:p>
            <a:pPr marL="342900" indent="-342900">
              <a:buAutoNum type="alphaLcParenR"/>
            </a:pPr>
            <a:r>
              <a:rPr lang="pt-PT" sz="1800" dirty="0" smtClean="0"/>
              <a:t> 90.000€</a:t>
            </a:r>
          </a:p>
          <a:p>
            <a:pPr marL="342900" indent="-342900">
              <a:buAutoNum type="alphaLcParenR"/>
            </a:pPr>
            <a:r>
              <a:rPr lang="pt-PT" sz="1800" dirty="0" smtClean="0"/>
              <a:t>315.000€</a:t>
            </a:r>
          </a:p>
          <a:p>
            <a:pPr marL="342900" indent="-342900">
              <a:buAutoNum type="alphaLcParenR"/>
            </a:pPr>
            <a:r>
              <a:rPr lang="pt-PT" sz="1800" dirty="0" smtClean="0"/>
              <a:t>190.000€</a:t>
            </a:r>
          </a:p>
          <a:p>
            <a:pPr marL="342900" indent="-342900">
              <a:buAutoNum type="alphaLcParenR"/>
            </a:pPr>
            <a:r>
              <a:rPr lang="pt-PT" sz="1800" dirty="0" smtClean="0"/>
              <a:t> 96.000€</a:t>
            </a:r>
          </a:p>
          <a:p>
            <a:endParaRPr lang="pt-PT" sz="1800" dirty="0" smtClean="0"/>
          </a:p>
        </p:txBody>
      </p:sp>
      <p:graphicFrame>
        <p:nvGraphicFramePr>
          <p:cNvPr id="1026" name="Object 2"/>
          <p:cNvGraphicFramePr>
            <a:graphicFrameLocks noChangeAspect="1"/>
          </p:cNvGraphicFramePr>
          <p:nvPr/>
        </p:nvGraphicFramePr>
        <p:xfrm>
          <a:off x="1547664" y="2492896"/>
          <a:ext cx="5143649" cy="2016224"/>
        </p:xfrm>
        <a:graphic>
          <a:graphicData uri="http://schemas.openxmlformats.org/presentationml/2006/ole">
            <p:oleObj spid="_x0000_s332804" name="Folha de Cálculo" r:id="rId4" imgW="4238619" imgH="1381038" progId="">
              <p:embed/>
            </p:oleObj>
          </a:graphicData>
        </a:graphic>
      </p:graphicFrame>
    </p:spTree>
  </p:cSld>
  <p:clrMapOvr>
    <a:masterClrMapping/>
  </p:clrMapOvr>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123</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4524315"/>
          </a:xfrm>
          <a:prstGeom prst="rect">
            <a:avLst/>
          </a:prstGeom>
          <a:noFill/>
          <a:ln w="9525">
            <a:noFill/>
            <a:miter lim="800000"/>
            <a:headEnd/>
            <a:tailEnd/>
          </a:ln>
        </p:spPr>
        <p:txBody>
          <a:bodyPr>
            <a:spAutoFit/>
          </a:bodyPr>
          <a:lstStyle/>
          <a:p>
            <a:pPr algn="ctr"/>
            <a:r>
              <a:rPr lang="pt-PT" sz="1800" b="1" dirty="0" smtClean="0"/>
              <a:t>Artigo 35.º - Perdas por imparidade fiscalmente dedutíveis</a:t>
            </a:r>
          </a:p>
          <a:p>
            <a:r>
              <a:rPr lang="pt-PT" sz="1800" b="1" dirty="0" smtClean="0"/>
              <a:t> </a:t>
            </a:r>
            <a:endParaRPr lang="pt-PT" sz="1800" dirty="0" smtClean="0"/>
          </a:p>
          <a:p>
            <a:r>
              <a:rPr lang="pt-PT" sz="1800" dirty="0" smtClean="0"/>
              <a:t>1 — Podem ser deduzidas para efeitos fiscais as seguintes perdas por imparidade contabilizadas no mesmo período de tributação ou em períodos de tributação anteriores: </a:t>
            </a:r>
          </a:p>
          <a:p>
            <a:r>
              <a:rPr lang="pt-PT" sz="1800" dirty="0" smtClean="0"/>
              <a:t> </a:t>
            </a:r>
          </a:p>
          <a:p>
            <a:r>
              <a:rPr lang="pt-PT" sz="1800" dirty="0" smtClean="0"/>
              <a:t>a) As relacionadas com créditos resultantes da </a:t>
            </a:r>
            <a:r>
              <a:rPr lang="pt-PT" sz="1800" dirty="0" err="1" smtClean="0"/>
              <a:t>actividade</a:t>
            </a:r>
            <a:r>
              <a:rPr lang="pt-PT" sz="1800" dirty="0" smtClean="0"/>
              <a:t> normal que, no fim do período de tributação, possam ser considerados de cobrança duvidosa e sejam evidenciados como tal na contabilidade; </a:t>
            </a:r>
            <a:endParaRPr lang="pt-PT" sz="1800" b="1" dirty="0" smtClean="0"/>
          </a:p>
          <a:p>
            <a:pPr algn="ctr"/>
            <a:endParaRPr lang="pt-PT" sz="1800" b="1" dirty="0" smtClean="0"/>
          </a:p>
          <a:p>
            <a:pPr algn="ctr"/>
            <a:r>
              <a:rPr lang="pt-PT" sz="1800" b="1" dirty="0" smtClean="0"/>
              <a:t>Artigo 36.º - Perdas por imparidade em créditos</a:t>
            </a:r>
          </a:p>
          <a:p>
            <a:r>
              <a:rPr lang="pt-PT" sz="1800" b="1" dirty="0" smtClean="0"/>
              <a:t> </a:t>
            </a:r>
            <a:endParaRPr lang="pt-PT" sz="1800" dirty="0" smtClean="0"/>
          </a:p>
          <a:p>
            <a:r>
              <a:rPr lang="pt-PT" sz="1800" dirty="0" smtClean="0"/>
              <a:t>1 — Para efeitos da determinação das perdas por imparidade previstas na alínea a) do n.º 1 do artigo anterior, consideram-se créditos de cobrança duvidosa aqueles em que o risco de incobrabilidade esteja devidamente justificado, o que se verifica nos seguintes casos: </a:t>
            </a:r>
          </a:p>
          <a:p>
            <a:r>
              <a:rPr lang="pt-PT" sz="1800" dirty="0" smtClean="0"/>
              <a:t> </a:t>
            </a:r>
          </a:p>
          <a:p>
            <a:r>
              <a:rPr lang="pt-PT" sz="1800" dirty="0" smtClean="0"/>
              <a:t>b) Os créditos tenham sido reclamados judicialmente ou em tribunal arbitral;</a:t>
            </a:r>
          </a:p>
        </p:txBody>
      </p:sp>
    </p:spTree>
  </p:cSld>
  <p:clrMapOvr>
    <a:masterClrMapping/>
  </p:clrMapOvr>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124</a:t>
            </a:fld>
            <a:endParaRPr lang="pt-PT" sz="1400"/>
          </a:p>
        </p:txBody>
      </p:sp>
      <p:sp>
        <p:nvSpPr>
          <p:cNvPr id="5" name="Rectangle 5"/>
          <p:cNvSpPr>
            <a:spLocks noChangeArrowheads="1"/>
          </p:cNvSpPr>
          <p:nvPr/>
        </p:nvSpPr>
        <p:spPr bwMode="auto">
          <a:xfrm>
            <a:off x="827584" y="2428875"/>
            <a:ext cx="7887791"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Imparidades aceites fiscalmente</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35.º n.º 1 a) e art.º 36.º n.º 1b) do CIRC</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Em 2014 estes artigos foram substituídos pelos </a:t>
            </a:r>
            <a:r>
              <a:rPr lang="pt-PT" b="1" dirty="0" err="1" smtClean="0">
                <a:solidFill>
                  <a:srgbClr val="FF0000"/>
                </a:solidFill>
                <a:effectLst>
                  <a:outerShdw blurRad="38100" dist="38100" dir="2700000" algn="tl">
                    <a:srgbClr val="C0C0C0"/>
                  </a:outerShdw>
                </a:effectLst>
                <a:latin typeface="Lucida Sans Unicode" pitchFamily="34" charset="0"/>
              </a:rPr>
              <a:t>art.ºs</a:t>
            </a:r>
            <a:r>
              <a:rPr lang="pt-PT" b="1" dirty="0" smtClean="0">
                <a:solidFill>
                  <a:srgbClr val="FF0000"/>
                </a:solidFill>
                <a:effectLst>
                  <a:outerShdw blurRad="38100" dist="38100" dir="2700000" algn="tl">
                    <a:srgbClr val="C0C0C0"/>
                  </a:outerShdw>
                </a:effectLst>
                <a:latin typeface="Lucida Sans Unicode" pitchFamily="34" charset="0"/>
              </a:rPr>
              <a:t> 28.º-A e 28.º-B e inclui os juros no montante da dívida</a:t>
            </a:r>
          </a:p>
          <a:p>
            <a:pPr marL="365125" indent="-255588" algn="just">
              <a:lnSpc>
                <a:spcPct val="130000"/>
              </a:lnSpc>
              <a:spcAft>
                <a:spcPct val="20000"/>
              </a:spcAft>
              <a:buClr>
                <a:schemeClr val="accent1"/>
              </a:buClr>
              <a:buSzPct val="68000"/>
              <a:buFont typeface="Wingdings 3" pitchFamily="18" charset="2"/>
              <a:buChar char=""/>
              <a:defRPr/>
            </a:pPr>
            <a:endParaRPr lang="pt-PT"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9" end="9"/>
                                            </p:txEl>
                                          </p:spTgt>
                                        </p:tgtEl>
                                        <p:attrNameLst>
                                          <p:attrName>style.visibility</p:attrName>
                                        </p:attrNameLst>
                                      </p:cBhvr>
                                      <p:to>
                                        <p:strVal val="visible"/>
                                      </p:to>
                                    </p:set>
                                    <p:animEffect transition="in" filter="dissolve">
                                      <p:cBhvr>
                                        <p:cTn id="22"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125</a:t>
            </a:fld>
            <a:endParaRPr lang="pt-PT" sz="1400"/>
          </a:p>
        </p:txBody>
      </p:sp>
      <p:sp>
        <p:nvSpPr>
          <p:cNvPr id="17412" name="Rectangle 2"/>
          <p:cNvSpPr>
            <a:spLocks noChangeArrowheads="1"/>
          </p:cNvSpPr>
          <p:nvPr/>
        </p:nvSpPr>
        <p:spPr bwMode="auto">
          <a:xfrm>
            <a:off x="323850" y="332657"/>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4801314"/>
          </a:xfrm>
          <a:prstGeom prst="rect">
            <a:avLst/>
          </a:prstGeom>
          <a:noFill/>
          <a:ln w="9525">
            <a:noFill/>
            <a:miter lim="800000"/>
            <a:headEnd/>
            <a:tailEnd/>
          </a:ln>
        </p:spPr>
        <p:txBody>
          <a:bodyPr>
            <a:spAutoFit/>
          </a:bodyPr>
          <a:lstStyle/>
          <a:p>
            <a:pPr algn="just"/>
            <a:endParaRPr lang="pt-PT" sz="1800" dirty="0" smtClean="0"/>
          </a:p>
          <a:p>
            <a:endParaRPr lang="pt-PT" sz="1800" b="1" dirty="0" smtClean="0"/>
          </a:p>
          <a:p>
            <a:r>
              <a:rPr lang="pt-PT" sz="1800" b="1" dirty="0" smtClean="0"/>
              <a:t>Questão 29.: </a:t>
            </a:r>
          </a:p>
          <a:p>
            <a:endParaRPr lang="pt-PT" sz="1800" b="1" dirty="0" smtClean="0"/>
          </a:p>
          <a:p>
            <a:pPr algn="just"/>
            <a:r>
              <a:rPr lang="pt-PT" sz="1800" dirty="0" smtClean="0"/>
              <a:t>O recém inaugurado Hotel Soneca está instalado num edifício adquirido em maio de 2011 por 500.000€, que nesse ano foi depreciado, nos termos previstos no Decreto  Regulamentar n.º 25/2009, e pela taxa máxima legalmente prevista. Supondo que se optou pela depreciação por duodécimos, qual o montante da depreciação fiscalmente dedutível em 2011? </a:t>
            </a:r>
          </a:p>
          <a:p>
            <a:endParaRPr lang="pt-PT" sz="1800" b="1" dirty="0" smtClean="0"/>
          </a:p>
          <a:p>
            <a:pPr marL="342900" indent="-342900">
              <a:buAutoNum type="alphaLcParenR"/>
            </a:pPr>
            <a:r>
              <a:rPr lang="pt-PT" sz="1800" b="1" dirty="0" smtClean="0"/>
              <a:t>12.500€. </a:t>
            </a:r>
          </a:p>
          <a:p>
            <a:pPr marL="342900" indent="-342900">
              <a:buAutoNum type="alphaLcParenR"/>
            </a:pPr>
            <a:endParaRPr lang="pt-PT" sz="1800" b="1" dirty="0" smtClean="0"/>
          </a:p>
          <a:p>
            <a:r>
              <a:rPr lang="pt-PT" sz="1800" b="1" dirty="0" smtClean="0"/>
              <a:t>b) 16.667€. </a:t>
            </a:r>
          </a:p>
          <a:p>
            <a:endParaRPr lang="pt-PT" sz="1800" b="1" dirty="0" smtClean="0"/>
          </a:p>
          <a:p>
            <a:r>
              <a:rPr lang="pt-PT" sz="1800" b="1" dirty="0" smtClean="0"/>
              <a:t>c) 6.667€. </a:t>
            </a:r>
          </a:p>
          <a:p>
            <a:endParaRPr lang="pt-PT" sz="1800" b="1" dirty="0" smtClean="0"/>
          </a:p>
          <a:p>
            <a:r>
              <a:rPr lang="pt-PT" sz="1800" b="1" dirty="0" smtClean="0"/>
              <a:t>d) 10.000€. </a:t>
            </a:r>
          </a:p>
        </p:txBody>
      </p:sp>
    </p:spTree>
  </p:cSld>
  <p:clrMapOvr>
    <a:masterClrMapping/>
  </p:clrMapOvr>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126</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2585323"/>
          </a:xfrm>
          <a:prstGeom prst="rect">
            <a:avLst/>
          </a:prstGeom>
          <a:noFill/>
          <a:ln w="9525">
            <a:noFill/>
            <a:miter lim="800000"/>
            <a:headEnd/>
            <a:tailEnd/>
          </a:ln>
        </p:spPr>
        <p:txBody>
          <a:bodyPr>
            <a:spAutoFit/>
          </a:bodyPr>
          <a:lstStyle/>
          <a:p>
            <a:pPr algn="ctr"/>
            <a:r>
              <a:rPr lang="pt-PT" sz="1800" b="1" dirty="0" smtClean="0"/>
              <a:t>Artigo 34.º - Gastos não dedutíveis para efeitos fiscais</a:t>
            </a:r>
          </a:p>
          <a:p>
            <a:r>
              <a:rPr lang="pt-PT" sz="1800" b="1" dirty="0" smtClean="0"/>
              <a:t> </a:t>
            </a:r>
            <a:endParaRPr lang="pt-PT" sz="1800" dirty="0" smtClean="0"/>
          </a:p>
          <a:p>
            <a:r>
              <a:rPr lang="pt-PT" sz="1800" dirty="0" smtClean="0"/>
              <a:t>1 — Não são aceites como gastos: </a:t>
            </a:r>
          </a:p>
          <a:p>
            <a:r>
              <a:rPr lang="pt-PT" sz="1800" dirty="0" smtClean="0"/>
              <a:t> </a:t>
            </a:r>
          </a:p>
          <a:p>
            <a:r>
              <a:rPr lang="pt-PT" sz="1800" dirty="0" smtClean="0"/>
              <a:t>b) As depreciações de imóveis na parte correspondente ao valor dos terrenos ou na não sujeita a deperecimento; </a:t>
            </a:r>
          </a:p>
          <a:p>
            <a:endParaRPr lang="pt-PT" sz="1800" dirty="0" smtClean="0"/>
          </a:p>
          <a:p>
            <a:endParaRPr lang="pt-PT" sz="1800" dirty="0" smtClean="0"/>
          </a:p>
          <a:p>
            <a:endParaRPr lang="pt-PT" sz="1800" dirty="0" smtClean="0"/>
          </a:p>
        </p:txBody>
      </p:sp>
    </p:spTree>
  </p:cSld>
  <p:clrMapOvr>
    <a:masterClrMapping/>
  </p:clrMapOvr>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127</a:t>
            </a:fld>
            <a:endParaRPr lang="pt-PT" sz="1400"/>
          </a:p>
        </p:txBody>
      </p:sp>
      <p:sp>
        <p:nvSpPr>
          <p:cNvPr id="5" name="Rectangle 5"/>
          <p:cNvSpPr>
            <a:spLocks noChangeArrowheads="1"/>
          </p:cNvSpPr>
          <p:nvPr/>
        </p:nvSpPr>
        <p:spPr bwMode="auto">
          <a:xfrm>
            <a:off x="827584" y="2428875"/>
            <a:ext cx="7887791"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600" b="1" dirty="0">
                <a:solidFill>
                  <a:srgbClr val="0066FF"/>
                </a:solidFill>
                <a:effectLst>
                  <a:outerShdw blurRad="38100" dist="38100" dir="2700000" algn="tl">
                    <a:srgbClr val="C0C0C0"/>
                  </a:outerShdw>
                </a:effectLst>
                <a:latin typeface="Lucida Sans Unicode" pitchFamily="34" charset="0"/>
              </a:rPr>
              <a:t>Justificação: </a:t>
            </a:r>
            <a:r>
              <a:rPr lang="pt-PT" sz="1600" b="1" dirty="0" smtClean="0">
                <a:solidFill>
                  <a:srgbClr val="0066FF"/>
                </a:solidFill>
                <a:effectLst>
                  <a:outerShdw blurRad="38100" dist="38100" dir="2700000" algn="tl">
                    <a:srgbClr val="C0C0C0"/>
                  </a:outerShdw>
                </a:effectLst>
                <a:latin typeface="Lucida Sans Unicode" pitchFamily="34" charset="0"/>
              </a:rPr>
              <a:t>Depreciações por duodécimos</a:t>
            </a:r>
            <a:endParaRPr lang="pt-PT" sz="16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0066FF"/>
                </a:solidFill>
                <a:effectLst>
                  <a:outerShdw blurRad="38100" dist="38100" dir="2700000" algn="tl">
                    <a:srgbClr val="C0C0C0"/>
                  </a:outerShdw>
                </a:effectLst>
                <a:latin typeface="Lucida Sans Unicode" pitchFamily="34" charset="0"/>
              </a:rPr>
              <a:t>Art.º 34.º n.º 1 b) do CIRC e art.º 7.º n.º 1 e art.º 10.º n.º 3 do D.R.25/2009</a:t>
            </a: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0066FF"/>
                </a:solidFill>
                <a:effectLst>
                  <a:outerShdw blurRad="38100" dist="38100" dir="2700000" algn="tl">
                    <a:srgbClr val="C0C0C0"/>
                  </a:outerShdw>
                </a:effectLst>
                <a:latin typeface="Lucida Sans Unicode" pitchFamily="34" charset="0"/>
              </a:rPr>
              <a:t>Tabela II – Grupo I-Imóveis – Código 2025- Taxa de depreciação 5%</a:t>
            </a: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0066FF"/>
                </a:solidFill>
                <a:effectLst>
                  <a:outerShdw blurRad="38100" dist="38100" dir="2700000" algn="tl">
                    <a:srgbClr val="C0C0C0"/>
                  </a:outerShdw>
                </a:effectLst>
                <a:latin typeface="Lucida Sans Unicode" pitchFamily="34" charset="0"/>
              </a:rPr>
              <a:t>Cálculos: 500.000*75%=375.000*5%=18.750€ anual</a:t>
            </a: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0066FF"/>
                </a:solidFill>
                <a:effectLst>
                  <a:outerShdw blurRad="38100" dist="38100" dir="2700000" algn="tl">
                    <a:srgbClr val="C0C0C0"/>
                  </a:outerShdw>
                </a:effectLst>
                <a:latin typeface="Lucida Sans Unicode" pitchFamily="34" charset="0"/>
              </a:rPr>
              <a:t>8 duodécimos:(18750/12)*8=12.500€ depreciação aceite em 2011</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dissolve">
                                      <p:cBhvr>
                                        <p:cTn id="25" dur="500"/>
                                        <p:tgtEl>
                                          <p:spTgt spid="5">
                                            <p:txEl>
                                              <p:pRg st="6" end="6"/>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
                                            <p:txEl>
                                              <p:pRg st="10" end="10"/>
                                            </p:txEl>
                                          </p:spTgt>
                                        </p:tgtEl>
                                        <p:attrNameLst>
                                          <p:attrName>style.visibility</p:attrName>
                                        </p:attrNameLst>
                                      </p:cBhvr>
                                      <p:to>
                                        <p:strVal val="visible"/>
                                      </p:to>
                                    </p:set>
                                    <p:animEffect transition="in" filter="dissolve">
                                      <p:cBhvr>
                                        <p:cTn id="28"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128</a:t>
            </a:fld>
            <a:endParaRPr lang="pt-PT" sz="1400"/>
          </a:p>
        </p:txBody>
      </p:sp>
      <p:sp>
        <p:nvSpPr>
          <p:cNvPr id="17412"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5632311"/>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b="1" dirty="0">
              <a:solidFill>
                <a:srgbClr val="000000"/>
              </a:solidFill>
            </a:endParaRPr>
          </a:p>
          <a:p>
            <a:pPr algn="just"/>
            <a:r>
              <a:rPr lang="pt-PT" sz="1800" dirty="0" smtClean="0"/>
              <a:t>Ao longo da sua existência, a TINTOL SA tem demonstrado grande preocupação social, quer no que respeita às relações laborais, quer no que respeita às questões ambientais. Neste contexto, em 2011 a empresa implementou, por opção da sua Administração e sem que a tal estivesse legalmente obrigada, um sistema de ventilação e filtragem do ar nos locais onde os operários desempenham as suas funções.</a:t>
            </a:r>
          </a:p>
          <a:p>
            <a:endParaRPr lang="pt-PT" sz="1800" dirty="0" smtClean="0">
              <a:solidFill>
                <a:schemeClr val="tx2"/>
              </a:solidFill>
            </a:endParaRPr>
          </a:p>
          <a:p>
            <a:r>
              <a:rPr lang="pt-PT" sz="1800" b="1" dirty="0" smtClean="0"/>
              <a:t>QUESTÃO 6.:</a:t>
            </a:r>
          </a:p>
          <a:p>
            <a:pPr algn="just"/>
            <a:r>
              <a:rPr lang="pt-PT" sz="1800" b="1" i="1" dirty="0" smtClean="0"/>
              <a:t>A depreciação relativa a este equipamento:</a:t>
            </a:r>
          </a:p>
          <a:p>
            <a:pPr algn="just"/>
            <a:r>
              <a:rPr lang="pt-PT" sz="1800" b="1" i="1" dirty="0" smtClean="0"/>
              <a:t>a) É aceite como gasto fiscal e deve ser efetuada à taxa de 12,5%.</a:t>
            </a:r>
          </a:p>
          <a:p>
            <a:pPr algn="just"/>
            <a:endParaRPr lang="pt-PT" sz="1800" b="1" i="1" dirty="0" smtClean="0"/>
          </a:p>
          <a:p>
            <a:pPr algn="just"/>
            <a:r>
              <a:rPr lang="pt-PT" sz="1800" b="1" i="1" dirty="0" smtClean="0"/>
              <a:t>b) Não é aceite como gasto fiscal, pois não se pode considerar o gasto como</a:t>
            </a:r>
          </a:p>
          <a:p>
            <a:pPr algn="just"/>
            <a:r>
              <a:rPr lang="pt-PT" sz="1800" b="1" i="1" dirty="0" smtClean="0"/>
              <a:t>comprovadamente indispensável para a realização dos rendimentos sujeitos a imposto.</a:t>
            </a:r>
          </a:p>
          <a:p>
            <a:pPr algn="just"/>
            <a:endParaRPr lang="pt-PT" sz="1800" b="1" i="1" dirty="0" smtClean="0"/>
          </a:p>
          <a:p>
            <a:pPr algn="just"/>
            <a:r>
              <a:rPr lang="pt-PT" sz="1800" b="1" i="1" dirty="0" smtClean="0"/>
              <a:t>c) É aceite como gasto fiscal mas apenas se a empresa tiver lucros tributáveis no exercício, na medida em que resultou de um investimento que a empresa não estava legalmente obrigada a efetuar.</a:t>
            </a:r>
          </a:p>
          <a:p>
            <a:pPr algn="just"/>
            <a:endParaRPr lang="pt-PT" sz="1800" b="1" i="1" dirty="0" smtClean="0"/>
          </a:p>
          <a:p>
            <a:pPr algn="just"/>
            <a:r>
              <a:rPr lang="pt-PT" sz="1800" b="1" i="1" dirty="0" smtClean="0"/>
              <a:t>d) Nenhuma das anteriores.</a:t>
            </a:r>
            <a:endParaRPr lang="pt-PT" sz="1800" dirty="0">
              <a:solidFill>
                <a:schemeClr val="tx2"/>
              </a:solidFill>
            </a:endParaRPr>
          </a:p>
        </p:txBody>
      </p:sp>
    </p:spTree>
  </p:cSld>
  <p:clrMapOvr>
    <a:masterClrMapping/>
  </p:clrMapOvr>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129</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5632311"/>
          </a:xfrm>
          <a:prstGeom prst="rect">
            <a:avLst/>
          </a:prstGeom>
          <a:noFill/>
          <a:ln w="9525">
            <a:noFill/>
            <a:miter lim="800000"/>
            <a:headEnd/>
            <a:tailEnd/>
          </a:ln>
        </p:spPr>
        <p:txBody>
          <a:bodyPr>
            <a:spAutoFit/>
          </a:bodyPr>
          <a:lstStyle/>
          <a:p>
            <a:pPr algn="ctr"/>
            <a:endParaRPr lang="pt-PT" sz="1800" b="1" dirty="0" smtClean="0"/>
          </a:p>
          <a:p>
            <a:pPr algn="ctr"/>
            <a:r>
              <a:rPr lang="pt-PT" sz="1800" b="1" dirty="0" smtClean="0"/>
              <a:t>Artigo 23.º - Gastos</a:t>
            </a:r>
          </a:p>
          <a:p>
            <a:r>
              <a:rPr lang="pt-PT" sz="1800" b="1" dirty="0" smtClean="0"/>
              <a:t> </a:t>
            </a:r>
            <a:r>
              <a:rPr lang="pt-PT" sz="1800" dirty="0" smtClean="0"/>
              <a:t>1 — Consideram-se gastos os que comprovadamente sejam indispensáveis para a realização dos rendimentos sujeitos a imposto ou para a manutenção da fonte produtora, nomeadamente: </a:t>
            </a:r>
          </a:p>
          <a:p>
            <a:r>
              <a:rPr lang="pt-PT" sz="1800" i="1" dirty="0" smtClean="0"/>
              <a:t>g</a:t>
            </a:r>
            <a:r>
              <a:rPr lang="pt-PT" sz="1800" dirty="0" smtClean="0"/>
              <a:t>) Depreciações e amortizações; </a:t>
            </a:r>
          </a:p>
          <a:p>
            <a:endParaRPr lang="pt-PT" sz="1800" dirty="0" smtClean="0"/>
          </a:p>
          <a:p>
            <a:pPr algn="ctr"/>
            <a:r>
              <a:rPr lang="pt-PT" sz="1800" b="1" dirty="0" smtClean="0"/>
              <a:t>Artigo 30.º - Métodos de cálculo das depreciações e amortizações</a:t>
            </a:r>
          </a:p>
          <a:p>
            <a:r>
              <a:rPr lang="pt-PT" sz="1800" b="1" dirty="0" smtClean="0"/>
              <a:t> </a:t>
            </a:r>
            <a:endParaRPr lang="pt-PT" sz="1800" dirty="0" smtClean="0"/>
          </a:p>
          <a:p>
            <a:r>
              <a:rPr lang="pt-PT" sz="1800" dirty="0" smtClean="0"/>
              <a:t>1 — O cálculo das depreciações e amortizações faz-se, em regra, pelo método das quotas constantes. </a:t>
            </a:r>
          </a:p>
          <a:p>
            <a:endParaRPr lang="pt-PT" sz="1800" dirty="0" smtClean="0"/>
          </a:p>
          <a:p>
            <a:pPr algn="ctr"/>
            <a:r>
              <a:rPr lang="pt-PT" sz="1800" b="1" dirty="0" smtClean="0"/>
              <a:t>Artigo 31.º - Quotas de depreciação ou amortização</a:t>
            </a:r>
          </a:p>
          <a:p>
            <a:r>
              <a:rPr lang="pt-PT" sz="1800" b="1" dirty="0" smtClean="0"/>
              <a:t> </a:t>
            </a:r>
            <a:endParaRPr lang="pt-PT" sz="1800" dirty="0" smtClean="0"/>
          </a:p>
          <a:p>
            <a:r>
              <a:rPr lang="pt-PT" sz="1800" dirty="0" smtClean="0"/>
              <a:t>1 — No método das quotas constantes, a quota anual de depreciação ou amortização que pode ser aceite como gasto do período de tributação determina-se aplicando as taxas de depreciação ou amortização definidas no decreto regulamentar que estabelece o </a:t>
            </a:r>
            <a:r>
              <a:rPr lang="pt-PT" sz="1800" dirty="0" err="1" smtClean="0"/>
              <a:t>respectivo</a:t>
            </a:r>
            <a:r>
              <a:rPr lang="pt-PT" sz="1800" dirty="0" smtClean="0"/>
              <a:t> regime aos seguintes valores: </a:t>
            </a:r>
          </a:p>
          <a:p>
            <a:endParaRPr lang="pt-PT" sz="1800" dirty="0" smtClean="0"/>
          </a:p>
          <a:p>
            <a:endParaRPr lang="pt-PT" sz="1800" dirty="0" smtClean="0"/>
          </a:p>
        </p:txBody>
      </p:sp>
    </p:spTree>
  </p:cSld>
  <p:clrMapOvr>
    <a:masterClrMapping/>
  </p:clrMapOvr>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130</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Depreciações aceites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a:t>
            </a:r>
            <a:r>
              <a:rPr lang="pt-PT" b="1" dirty="0" smtClean="0">
                <a:solidFill>
                  <a:srgbClr val="0066FF"/>
                </a:solidFill>
                <a:effectLst>
                  <a:outerShdw blurRad="38100" dist="38100" dir="2700000" algn="tl">
                    <a:srgbClr val="C0C0C0"/>
                  </a:outerShdw>
                </a:effectLst>
                <a:latin typeface="Lucida Sans Unicode" pitchFamily="34" charset="0"/>
              </a:rPr>
              <a:t>23.º  </a:t>
            </a:r>
            <a:r>
              <a:rPr lang="pt-PT" b="1" dirty="0">
                <a:solidFill>
                  <a:srgbClr val="0066FF"/>
                </a:solidFill>
                <a:effectLst>
                  <a:outerShdw blurRad="38100" dist="38100" dir="2700000" algn="tl">
                    <a:srgbClr val="C0C0C0"/>
                  </a:outerShdw>
                </a:effectLst>
                <a:latin typeface="Lucida Sans Unicode" pitchFamily="34" charset="0"/>
              </a:rPr>
              <a:t>n.º 1 </a:t>
            </a:r>
            <a:r>
              <a:rPr lang="pt-PT" b="1" dirty="0" smtClean="0">
                <a:solidFill>
                  <a:srgbClr val="0066FF"/>
                </a:solidFill>
                <a:effectLst>
                  <a:outerShdw blurRad="38100" dist="38100" dir="2700000" algn="tl">
                    <a:srgbClr val="C0C0C0"/>
                  </a:outerShdw>
                </a:effectLst>
                <a:latin typeface="Lucida Sans Unicode" pitchFamily="34" charset="0"/>
              </a:rPr>
              <a:t>g), art.º 30.º e 31.º do CIRC e D.R. 25/2009 – Código 2225</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131</a:t>
            </a:fld>
            <a:endParaRPr lang="pt-PT" sz="1400"/>
          </a:p>
        </p:txBody>
      </p:sp>
      <p:sp>
        <p:nvSpPr>
          <p:cNvPr id="17412" name="Rectangle 2"/>
          <p:cNvSpPr>
            <a:spLocks noChangeArrowheads="1"/>
          </p:cNvSpPr>
          <p:nvPr/>
        </p:nvSpPr>
        <p:spPr bwMode="auto">
          <a:xfrm>
            <a:off x="323850" y="692697"/>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476672"/>
            <a:ext cx="8501063" cy="5632311"/>
          </a:xfrm>
          <a:prstGeom prst="rect">
            <a:avLst/>
          </a:prstGeom>
          <a:noFill/>
          <a:ln w="9525">
            <a:noFill/>
            <a:miter lim="800000"/>
            <a:headEnd/>
            <a:tailEnd/>
          </a:ln>
        </p:spPr>
        <p:txBody>
          <a:bodyPr wrap="square">
            <a:spAutoFit/>
          </a:bodyPr>
          <a:lstStyle/>
          <a:p>
            <a:pPr algn="just"/>
            <a:endParaRPr lang="pt-PT" sz="1800" b="1" dirty="0">
              <a:solidFill>
                <a:srgbClr val="000000"/>
              </a:solidFill>
            </a:endParaRPr>
          </a:p>
          <a:p>
            <a:endParaRPr lang="pt-PT" sz="1800" dirty="0" smtClean="0"/>
          </a:p>
          <a:p>
            <a:pPr algn="just"/>
            <a:r>
              <a:rPr lang="pt-PT" sz="1800" dirty="0" smtClean="0"/>
              <a:t>A TINTOL SA. adota o sistema de inventário permanente na gestão e no controlo dos inventários. No dia 31 de dezembro de 2011, a fábrica não esteve em laboração para que se fizesse um inventário físico das matérias primas e dos produtos acabados existentes em armazém. Na sequência desse inventário (iniciado e concluído nesse dia) verificou-se não haver diferenças a registar no tocante às matérias primas, mas no que respeita a produtos acabados verificou-se uma falta de100 latas de tinta de um litro, cujo valor global ascendia a 495 euros.</a:t>
            </a:r>
          </a:p>
          <a:p>
            <a:endParaRPr lang="pt-PT" sz="1800" b="1" dirty="0" smtClean="0"/>
          </a:p>
          <a:p>
            <a:r>
              <a:rPr lang="pt-PT" sz="1800" b="1" dirty="0" smtClean="0"/>
              <a:t>QUESTÃO 9.:</a:t>
            </a:r>
          </a:p>
          <a:p>
            <a:pPr algn="just"/>
            <a:r>
              <a:rPr lang="pt-PT" sz="1800" b="1" i="1" dirty="0" smtClean="0"/>
              <a:t>No apuramento do IRC relativo a 2011, a TINTOL SA:</a:t>
            </a:r>
          </a:p>
          <a:p>
            <a:pPr algn="just"/>
            <a:r>
              <a:rPr lang="pt-PT" sz="1800" b="1" i="1" dirty="0" smtClean="0"/>
              <a:t>a) Deverá refletir uma quebra em Inventários, por débito de 652 – Perdas por imparidade – Em inventários, no valor de 495 euros, não aceite fiscalmente.</a:t>
            </a:r>
          </a:p>
          <a:p>
            <a:pPr algn="just"/>
            <a:r>
              <a:rPr lang="pt-PT" sz="1800" b="1" i="1" dirty="0" smtClean="0"/>
              <a:t>b) Não deverá refletir qualquer regularização de Inventários, dado que a contagem física apenas foi efetuada no dia 2 de janeiro de 2012, o que contraria o disposto no Artigo 18.º - Periodização do lucro tributável do CIRC.</a:t>
            </a:r>
          </a:p>
          <a:p>
            <a:pPr algn="just"/>
            <a:r>
              <a:rPr lang="pt-PT" sz="1800" b="1" i="1" dirty="0" smtClean="0"/>
              <a:t>c) Deverá refletir uma quebra em Inventários, por débito de uma </a:t>
            </a:r>
            <a:r>
              <a:rPr lang="pt-PT" sz="1800" b="1" i="1" dirty="0" err="1" smtClean="0"/>
              <a:t>sub-conta</a:t>
            </a:r>
            <a:r>
              <a:rPr lang="pt-PT" sz="1800" b="1" i="1" dirty="0" smtClean="0"/>
              <a:t> de 684 – Outros Gastos e Perdas – Perdas em Inventários, aceite fiscalmente.</a:t>
            </a:r>
          </a:p>
          <a:p>
            <a:pPr algn="just"/>
            <a:r>
              <a:rPr lang="pt-PT" sz="1800" b="1" i="1" dirty="0" smtClean="0"/>
              <a:t>d) Nenhuma das anteriores.</a:t>
            </a:r>
            <a:endParaRPr lang="pt-PT" sz="1800" dirty="0" smtClean="0"/>
          </a:p>
        </p:txBody>
      </p:sp>
    </p:spTree>
  </p:cSld>
  <p:clrMapOvr>
    <a:masterClrMapping/>
  </p:clrMapOvr>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132</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3416320"/>
          </a:xfrm>
          <a:prstGeom prst="rect">
            <a:avLst/>
          </a:prstGeom>
          <a:noFill/>
          <a:ln w="9525">
            <a:noFill/>
            <a:miter lim="800000"/>
            <a:headEnd/>
            <a:tailEnd/>
          </a:ln>
        </p:spPr>
        <p:txBody>
          <a:bodyPr>
            <a:spAutoFit/>
          </a:bodyPr>
          <a:lstStyle/>
          <a:p>
            <a:pPr algn="ctr"/>
            <a:endParaRPr lang="pt-PT" sz="1800" b="1" dirty="0" smtClean="0"/>
          </a:p>
          <a:p>
            <a:pPr algn="ctr"/>
            <a:r>
              <a:rPr lang="pt-PT" sz="1800" b="1" dirty="0" smtClean="0"/>
              <a:t>Artigo 23.º - Gastos</a:t>
            </a:r>
          </a:p>
          <a:p>
            <a:r>
              <a:rPr lang="pt-PT" sz="1800" b="1" dirty="0" smtClean="0"/>
              <a:t> </a:t>
            </a:r>
            <a:endParaRPr lang="pt-PT" sz="1800" dirty="0" smtClean="0"/>
          </a:p>
          <a:p>
            <a:r>
              <a:rPr lang="pt-PT" sz="1800" dirty="0" smtClean="0"/>
              <a:t>1 — Consideram-se gastos os que comprovadamente sejam indispensáveis para a realização dos rendimentos sujeitos a imposto ou para a manutenção da fonte produtora, nomeadamente: </a:t>
            </a:r>
          </a:p>
          <a:p>
            <a:r>
              <a:rPr lang="pt-PT" sz="1800" i="1" dirty="0" smtClean="0"/>
              <a:t>h</a:t>
            </a:r>
            <a:r>
              <a:rPr lang="pt-PT" sz="1800" dirty="0" smtClean="0"/>
              <a:t>) Ajustamentos em inventários, perdas por imparidade e provisões; </a:t>
            </a:r>
          </a:p>
          <a:p>
            <a:endParaRPr lang="pt-PT" sz="1800" dirty="0" smtClean="0"/>
          </a:p>
          <a:p>
            <a:pPr algn="ctr"/>
            <a:r>
              <a:rPr lang="pt-PT" sz="1800" b="1" dirty="0" smtClean="0"/>
              <a:t>Artigo 28.º - Ajustamentos em inventários</a:t>
            </a:r>
          </a:p>
          <a:p>
            <a:r>
              <a:rPr lang="pt-PT" sz="1800" b="1" dirty="0" smtClean="0"/>
              <a:t> </a:t>
            </a:r>
            <a:endParaRPr lang="pt-PT" sz="1800" dirty="0" smtClean="0"/>
          </a:p>
          <a:p>
            <a:r>
              <a:rPr lang="pt-PT" sz="1800" dirty="0" smtClean="0"/>
              <a:t>1 — São dedutíveis no apuramento do lucro tributável os ajustamentos em inventários reconhecidos no período de tributação ………..</a:t>
            </a:r>
          </a:p>
        </p:txBody>
      </p:sp>
    </p:spTree>
  </p:cSld>
  <p:clrMapOvr>
    <a:masterClrMapping/>
  </p:clrMapOvr>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133</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Ajustamentos/perdas por imparidade</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a:t>
            </a:r>
            <a:r>
              <a:rPr lang="pt-PT" b="1" dirty="0" smtClean="0">
                <a:solidFill>
                  <a:srgbClr val="0066FF"/>
                </a:solidFill>
                <a:effectLst>
                  <a:outerShdw blurRad="38100" dist="38100" dir="2700000" algn="tl">
                    <a:srgbClr val="C0C0C0"/>
                  </a:outerShdw>
                </a:effectLst>
                <a:latin typeface="Lucida Sans Unicode" pitchFamily="34" charset="0"/>
              </a:rPr>
              <a:t>23.º  </a:t>
            </a:r>
            <a:r>
              <a:rPr lang="pt-PT" b="1" dirty="0">
                <a:solidFill>
                  <a:srgbClr val="0066FF"/>
                </a:solidFill>
                <a:effectLst>
                  <a:outerShdw blurRad="38100" dist="38100" dir="2700000" algn="tl">
                    <a:srgbClr val="C0C0C0"/>
                  </a:outerShdw>
                </a:effectLst>
                <a:latin typeface="Lucida Sans Unicode" pitchFamily="34" charset="0"/>
              </a:rPr>
              <a:t>n.º </a:t>
            </a:r>
            <a:r>
              <a:rPr lang="pt-PT" b="1" dirty="0" smtClean="0">
                <a:solidFill>
                  <a:srgbClr val="0066FF"/>
                </a:solidFill>
                <a:effectLst>
                  <a:outerShdw blurRad="38100" dist="38100" dir="2700000" algn="tl">
                    <a:srgbClr val="C0C0C0"/>
                  </a:outerShdw>
                </a:effectLst>
                <a:latin typeface="Lucida Sans Unicode" pitchFamily="34" charset="0"/>
              </a:rPr>
              <a:t>1 h) e art.º 28.º n.º 1 do CIRC</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As quebras não estão </a:t>
            </a:r>
            <a:r>
              <a:rPr lang="pt-PT" b="1" dirty="0" err="1" smtClean="0">
                <a:solidFill>
                  <a:srgbClr val="0066FF"/>
                </a:solidFill>
                <a:effectLst>
                  <a:outerShdw blurRad="38100" dist="38100" dir="2700000" algn="tl">
                    <a:srgbClr val="C0C0C0"/>
                  </a:outerShdw>
                </a:effectLst>
                <a:latin typeface="Lucida Sans Unicode" pitchFamily="34" charset="0"/>
              </a:rPr>
              <a:t>excepcionadas</a:t>
            </a:r>
            <a:endParaRPr lang="pt-PT"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 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134</a:t>
            </a:fld>
            <a:endParaRPr lang="pt-PT" sz="1400"/>
          </a:p>
        </p:txBody>
      </p:sp>
      <p:sp>
        <p:nvSpPr>
          <p:cNvPr id="17412" name="Rectangle 2"/>
          <p:cNvSpPr>
            <a:spLocks noChangeArrowheads="1"/>
          </p:cNvSpPr>
          <p:nvPr/>
        </p:nvSpPr>
        <p:spPr bwMode="auto">
          <a:xfrm>
            <a:off x="323850" y="620689"/>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5909310"/>
          </a:xfrm>
          <a:prstGeom prst="rect">
            <a:avLst/>
          </a:prstGeom>
          <a:noFill/>
          <a:ln w="9525">
            <a:noFill/>
            <a:miter lim="800000"/>
            <a:headEnd/>
            <a:tailEnd/>
          </a:ln>
        </p:spPr>
        <p:txBody>
          <a:bodyPr>
            <a:spAutoFit/>
          </a:bodyPr>
          <a:lstStyle/>
          <a:p>
            <a:endParaRPr lang="pt-PT" sz="1800" b="1" dirty="0">
              <a:solidFill>
                <a:srgbClr val="000000"/>
              </a:solidFill>
            </a:endParaRPr>
          </a:p>
          <a:p>
            <a:pPr algn="just"/>
            <a:r>
              <a:rPr lang="pt-PT" sz="1800" dirty="0" smtClean="0"/>
              <a:t>Em 2009 a TINTOL SA alienou, por 40.000 euros, uma viatura pesada de transporte de mercadorias, tendo então obtido uma mais valia no valor de 20.000 euros, sendo então convicção da Administração, aliás expressa no plano de investimentos da empresa virem a ser brevemente efetuados novos investimentos, intenção expressa na Declaração </a:t>
            </a:r>
            <a:r>
              <a:rPr lang="pt-PT" sz="1800" dirty="0" err="1" smtClean="0"/>
              <a:t>Mod</a:t>
            </a:r>
            <a:r>
              <a:rPr lang="pt-PT" sz="1800" dirty="0" smtClean="0"/>
              <a:t>. 22 do IRC. Em 2009 e 2010 não se realizaram nem outras alienações nem quaisquer investimentos mas em 2011 a TINTOL SA efetuou um “</a:t>
            </a:r>
            <a:r>
              <a:rPr lang="pt-PT" sz="1800" i="1" dirty="0" smtClean="0"/>
              <a:t>upgrade” do sistema informático (hardware e software), no valor global de 20.000 </a:t>
            </a:r>
            <a:r>
              <a:rPr lang="pt-PT" sz="1800" dirty="0" smtClean="0"/>
              <a:t>euros (a que acresceu o IVA à taxa legal).</a:t>
            </a:r>
          </a:p>
          <a:p>
            <a:endParaRPr lang="pt-PT" sz="1800" dirty="0" smtClean="0"/>
          </a:p>
          <a:p>
            <a:r>
              <a:rPr lang="pt-PT" sz="1800" b="1" dirty="0" smtClean="0"/>
              <a:t>QUESTÃO 11.:</a:t>
            </a:r>
          </a:p>
          <a:p>
            <a:pPr algn="just"/>
            <a:r>
              <a:rPr lang="pt-PT" sz="1800" b="1" i="1" dirty="0" smtClean="0"/>
              <a:t>A mais valia obtida em 2009 com a alienação da viatura pesada de mercadorias:</a:t>
            </a:r>
          </a:p>
          <a:p>
            <a:pPr algn="just"/>
            <a:r>
              <a:rPr lang="pt-PT" sz="1800" b="1" i="1" dirty="0" smtClean="0"/>
              <a:t>a) Deverá ter sido tributada integralmente em 2011, dado que o respetivo</a:t>
            </a:r>
          </a:p>
          <a:p>
            <a:pPr algn="just"/>
            <a:r>
              <a:rPr lang="pt-PT" sz="1800" b="1" i="1" dirty="0" smtClean="0"/>
              <a:t>reinvestimento foi em equipamentos informáticos e não em </a:t>
            </a:r>
            <a:r>
              <a:rPr lang="pt-PT" sz="1800" b="1" i="1" dirty="0" err="1" smtClean="0"/>
              <a:t>veiculos</a:t>
            </a:r>
            <a:r>
              <a:rPr lang="pt-PT" sz="1800" b="1" i="1" dirty="0" smtClean="0"/>
              <a:t> de transporte.</a:t>
            </a:r>
          </a:p>
          <a:p>
            <a:pPr algn="just"/>
            <a:r>
              <a:rPr lang="pt-PT" sz="1800" b="1" i="1" dirty="0" smtClean="0"/>
              <a:t>b) Poderá ter sido tributada em 2009 mas apenas em 50% do respetivo valor, dado que se perspetivava a realização de novos investimentos.</a:t>
            </a:r>
          </a:p>
          <a:p>
            <a:pPr algn="just"/>
            <a:r>
              <a:rPr lang="pt-PT" sz="1800" b="1" i="1" dirty="0" smtClean="0"/>
              <a:t>c) Não deverá ter sido tributada em momento algum, dado que se procedeu ao reinvestimento do valor da mais valia no prazo de dois anos após a alienação dos bens que a originou.</a:t>
            </a:r>
          </a:p>
          <a:p>
            <a:pPr algn="just"/>
            <a:r>
              <a:rPr lang="pt-PT" sz="1800" b="1" i="1" dirty="0" smtClean="0"/>
              <a:t>d) Nenhuma das anteriores.</a:t>
            </a:r>
            <a:endParaRPr lang="pt-PT" sz="1800" dirty="0" smtClean="0"/>
          </a:p>
          <a:p>
            <a:pPr algn="just"/>
            <a:endParaRPr lang="pt-PT" sz="1800" dirty="0" smtClean="0"/>
          </a:p>
        </p:txBody>
      </p:sp>
    </p:spTree>
  </p:cSld>
  <p:clrMapOvr>
    <a:masterClrMapping/>
  </p:clrMapOvr>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135</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5078313"/>
          </a:xfrm>
          <a:prstGeom prst="rect">
            <a:avLst/>
          </a:prstGeom>
          <a:noFill/>
          <a:ln w="9525">
            <a:noFill/>
            <a:miter lim="800000"/>
            <a:headEnd/>
            <a:tailEnd/>
          </a:ln>
        </p:spPr>
        <p:txBody>
          <a:bodyPr>
            <a:spAutoFit/>
          </a:bodyPr>
          <a:lstStyle/>
          <a:p>
            <a:pPr algn="ctr"/>
            <a:endParaRPr lang="pt-PT" sz="1800" b="1" dirty="0" smtClean="0"/>
          </a:p>
          <a:p>
            <a:pPr algn="ctr"/>
            <a:r>
              <a:rPr lang="pt-PT" sz="1800" b="1" dirty="0" smtClean="0"/>
              <a:t>Artigo 48.º - Reinvestimento dos valores de realização</a:t>
            </a:r>
          </a:p>
          <a:p>
            <a:r>
              <a:rPr lang="pt-PT" sz="1800" b="1" dirty="0" smtClean="0"/>
              <a:t> </a:t>
            </a:r>
            <a:endParaRPr lang="pt-PT" sz="1800" dirty="0" smtClean="0"/>
          </a:p>
          <a:p>
            <a:r>
              <a:rPr lang="pt-PT" sz="1800" dirty="0" smtClean="0"/>
              <a:t/>
            </a:r>
            <a:br>
              <a:rPr lang="pt-PT" sz="1800" dirty="0" smtClean="0"/>
            </a:br>
            <a:r>
              <a:rPr lang="pt-PT" sz="1800" dirty="0" smtClean="0"/>
              <a:t>1 — Para efeitos da determinação do lucro tributável, a diferença positiva entre as mais-valias e as menos-valias, calculadas nos termos dos artigos anteriores, realizadas mediante a transmissão onerosa de activos fixos tangíveis, activos biológicos que não sejam consumíveis e propriedades de investimento, detidos por um período não inferior a um ano, ainda que qualquer destes activos tenha sido reclassificado como </a:t>
            </a:r>
            <a:r>
              <a:rPr lang="pt-PT" sz="1800" dirty="0" err="1" smtClean="0"/>
              <a:t>activo</a:t>
            </a:r>
            <a:r>
              <a:rPr lang="pt-PT" sz="1800" dirty="0" smtClean="0"/>
              <a:t> não corrente detido para venda, ou em consequência de indemnizações por sinistros ocorridos nestes elementos</a:t>
            </a:r>
            <a:r>
              <a:rPr lang="pt-PT" sz="1800" b="1" dirty="0" smtClean="0"/>
              <a:t>, é considerada em metade do seu valor</a:t>
            </a:r>
            <a:r>
              <a:rPr lang="pt-PT" sz="1800" dirty="0" smtClean="0"/>
              <a:t>, sempre que, no período de tributação anterior ao da realização, no próprio período de tributação ou até ao fim do segundo período de tributação seguinte, o valor de realização correspondente à totalidade dos referidos activos seja reinvestido na aquisição, produção ou construção de activos fixos tangíveis, de activos biológicos que não sejam consumíveis ou em propriedades de investimento, </a:t>
            </a:r>
            <a:r>
              <a:rPr lang="pt-PT" sz="1800" dirty="0" err="1" smtClean="0"/>
              <a:t>afectos</a:t>
            </a:r>
            <a:r>
              <a:rPr lang="pt-PT" sz="1800" dirty="0" smtClean="0"/>
              <a:t> à exploração, com </a:t>
            </a:r>
            <a:r>
              <a:rPr lang="pt-PT" sz="1800" dirty="0" err="1" smtClean="0"/>
              <a:t>excepção</a:t>
            </a:r>
            <a:r>
              <a:rPr lang="pt-PT" sz="1800" dirty="0" smtClean="0"/>
              <a:t> dos bens adquiridos em estado de uso a sujeito passivo de IRS ou IRC com o qual existam relações especiais nos termos definidos no n.º 4 do artigo 63.º </a:t>
            </a:r>
          </a:p>
        </p:txBody>
      </p:sp>
    </p:spTree>
  </p:cSld>
  <p:clrMapOvr>
    <a:masterClrMapping/>
  </p:clrMapOvr>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136</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Mais valias reinvestidas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a:t>
            </a:r>
            <a:r>
              <a:rPr lang="pt-PT" b="1" dirty="0" smtClean="0">
                <a:solidFill>
                  <a:srgbClr val="0066FF"/>
                </a:solidFill>
                <a:effectLst>
                  <a:outerShdw blurRad="38100" dist="38100" dir="2700000" algn="tl">
                    <a:srgbClr val="C0C0C0"/>
                  </a:outerShdw>
                </a:effectLst>
                <a:latin typeface="Lucida Sans Unicode" pitchFamily="34" charset="0"/>
              </a:rPr>
              <a:t>48.º  </a:t>
            </a:r>
            <a:r>
              <a:rPr lang="pt-PT" b="1" dirty="0">
                <a:solidFill>
                  <a:srgbClr val="0066FF"/>
                </a:solidFill>
                <a:effectLst>
                  <a:outerShdw blurRad="38100" dist="38100" dir="2700000" algn="tl">
                    <a:srgbClr val="C0C0C0"/>
                  </a:outerShdw>
                </a:effectLst>
                <a:latin typeface="Lucida Sans Unicode" pitchFamily="34" charset="0"/>
              </a:rPr>
              <a:t>n.º 1 </a:t>
            </a:r>
            <a:r>
              <a:rPr lang="pt-PT" b="1" dirty="0" smtClean="0">
                <a:solidFill>
                  <a:srgbClr val="0066FF"/>
                </a:solidFill>
                <a:effectLst>
                  <a:outerShdw blurRad="38100" dist="38100" dir="2700000" algn="tl">
                    <a:srgbClr val="C0C0C0"/>
                  </a:outerShdw>
                </a:effectLst>
                <a:latin typeface="Lucida Sans Unicode" pitchFamily="34" charset="0"/>
              </a:rPr>
              <a:t>do CIRC</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 tributação em 2009 era obrigatória em 100% ou 50</a:t>
            </a:r>
            <a:r>
              <a:rPr lang="pt-PT" b="1" dirty="0" smtClean="0">
                <a:solidFill>
                  <a:srgbClr val="0066FF"/>
                </a:solidFill>
                <a:effectLst>
                  <a:outerShdw blurRad="38100" dist="38100" dir="2700000" algn="tl">
                    <a:srgbClr val="C0C0C0"/>
                  </a:outerShdw>
                </a:effectLst>
                <a:latin typeface="Lucida Sans Unicode" pitchFamily="34" charset="0"/>
              </a:rPr>
              <a:t>% se pretendesse reinvestir</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Ver: art.º 48.º como deve proceder quando quer </a:t>
            </a:r>
            <a:r>
              <a:rPr lang="pt-PT" b="1" dirty="0" err="1" smtClean="0">
                <a:solidFill>
                  <a:srgbClr val="0066FF"/>
                </a:solidFill>
                <a:effectLst>
                  <a:outerShdw blurRad="38100" dist="38100" dir="2700000" algn="tl">
                    <a:srgbClr val="C0C0C0"/>
                  </a:outerShdw>
                </a:effectLst>
                <a:latin typeface="Lucida Sans Unicode" pitchFamily="34" charset="0"/>
              </a:rPr>
              <a:t>reeinvestir</a:t>
            </a:r>
            <a:endParaRPr lang="pt-PT"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9" end="9"/>
                                            </p:txEl>
                                          </p:spTgt>
                                        </p:tgtEl>
                                        <p:attrNameLst>
                                          <p:attrName>style.visibility</p:attrName>
                                        </p:attrNameLst>
                                      </p:cBhvr>
                                      <p:to>
                                        <p:strVal val="visible"/>
                                      </p:to>
                                    </p:set>
                                    <p:animEffect transition="in" filter="dissolve">
                                      <p:cBhvr>
                                        <p:cTn id="25"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137</a:t>
            </a:fld>
            <a:endParaRPr lang="pt-PT" sz="1400"/>
          </a:p>
        </p:txBody>
      </p:sp>
      <p:sp>
        <p:nvSpPr>
          <p:cNvPr id="17412"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5355312"/>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b="1" dirty="0">
              <a:solidFill>
                <a:srgbClr val="000000"/>
              </a:solidFill>
            </a:endParaRPr>
          </a:p>
          <a:p>
            <a:endParaRPr lang="pt-PT" sz="1800" dirty="0" smtClean="0"/>
          </a:p>
          <a:p>
            <a:r>
              <a:rPr lang="pt-PT" sz="1800" b="1" dirty="0" smtClean="0"/>
              <a:t>Questão 27.:</a:t>
            </a:r>
          </a:p>
          <a:p>
            <a:endParaRPr lang="pt-PT" sz="1800" dirty="0" smtClean="0"/>
          </a:p>
          <a:p>
            <a:r>
              <a:rPr lang="pt-PT" sz="1800" dirty="0" smtClean="0"/>
              <a:t>Os juros de suprimentos pagos por uma sociedade por quotas a um dos seus sócios pessoa</a:t>
            </a:r>
          </a:p>
          <a:p>
            <a:r>
              <a:rPr lang="pt-PT" sz="1800" dirty="0" smtClean="0"/>
              <a:t>singular:</a:t>
            </a:r>
          </a:p>
          <a:p>
            <a:endParaRPr lang="pt-PT" sz="1800" dirty="0" smtClean="0"/>
          </a:p>
          <a:p>
            <a:r>
              <a:rPr lang="pt-PT" sz="1800" dirty="0" smtClean="0"/>
              <a:t>a) São aceites como gastos em sede de IRC e são tributados, em sede de IRS, a uma</a:t>
            </a:r>
          </a:p>
          <a:p>
            <a:r>
              <a:rPr lang="pt-PT" sz="1800" dirty="0" smtClean="0"/>
              <a:t>taxa liberatória.</a:t>
            </a:r>
          </a:p>
          <a:p>
            <a:endParaRPr lang="pt-PT" sz="1800" dirty="0" smtClean="0"/>
          </a:p>
          <a:p>
            <a:r>
              <a:rPr lang="pt-PT" sz="1800" dirty="0" smtClean="0"/>
              <a:t>b) Podem ser aceites como gastos em sede de IRC e são tributados, em sede de IRS, a</a:t>
            </a:r>
          </a:p>
          <a:p>
            <a:r>
              <a:rPr lang="pt-PT" sz="1800" dirty="0" smtClean="0"/>
              <a:t>uma taxa liberatória.</a:t>
            </a:r>
          </a:p>
          <a:p>
            <a:endParaRPr lang="pt-PT" sz="1800" dirty="0" smtClean="0"/>
          </a:p>
          <a:p>
            <a:r>
              <a:rPr lang="pt-PT" sz="1800" dirty="0" smtClean="0"/>
              <a:t>c) São aceites como gastos em sede de IRC e são tributados como rendimento</a:t>
            </a:r>
          </a:p>
          <a:p>
            <a:r>
              <a:rPr lang="pt-PT" sz="1800" dirty="0" smtClean="0"/>
              <a:t>obrigatoriamente englobado, em sede de IRS.</a:t>
            </a:r>
          </a:p>
          <a:p>
            <a:endParaRPr lang="pt-PT" sz="1800" dirty="0" smtClean="0"/>
          </a:p>
          <a:p>
            <a:r>
              <a:rPr lang="pt-PT" sz="1800" dirty="0" smtClean="0"/>
              <a:t>d) Podem ser aceites como gastos em sede de IRC e são tributados como rendimento</a:t>
            </a:r>
          </a:p>
          <a:p>
            <a:r>
              <a:rPr lang="pt-PT" sz="1800" dirty="0" smtClean="0"/>
              <a:t>obrigatoriamente englobado em sede de IRS.</a:t>
            </a:r>
          </a:p>
        </p:txBody>
      </p:sp>
    </p:spTree>
  </p:cSld>
  <p:clrMapOvr>
    <a:masterClrMapping/>
  </p:clrMapOvr>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138</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5355312"/>
          </a:xfrm>
          <a:prstGeom prst="rect">
            <a:avLst/>
          </a:prstGeom>
          <a:noFill/>
          <a:ln w="9525">
            <a:noFill/>
            <a:miter lim="800000"/>
            <a:headEnd/>
            <a:tailEnd/>
          </a:ln>
        </p:spPr>
        <p:txBody>
          <a:bodyPr>
            <a:spAutoFit/>
          </a:bodyPr>
          <a:lstStyle/>
          <a:p>
            <a:pPr algn="ctr"/>
            <a:r>
              <a:rPr lang="pt-PT" sz="1800" b="1" dirty="0" smtClean="0"/>
              <a:t>Artigo 45.º - Encargos não dedutíveis para efeitos fiscais</a:t>
            </a:r>
          </a:p>
          <a:p>
            <a:r>
              <a:rPr lang="pt-PT" sz="1800" b="1" dirty="0" smtClean="0"/>
              <a:t> </a:t>
            </a:r>
            <a:r>
              <a:rPr lang="pt-PT" sz="1800" dirty="0" smtClean="0"/>
              <a:t>1 — Não são dedutíveis para efeitos da determinação do lucro tributável os seguintes encargos, mesmo quando contabilizados como gastos do período de tributação: </a:t>
            </a:r>
          </a:p>
          <a:p>
            <a:r>
              <a:rPr lang="pt-PT" sz="1800" dirty="0" smtClean="0"/>
              <a:t>j) Os juros e outras formas de remuneração de suprimentos e empréstimos feitos pelos sócios à sociedade, na parte em que excedam o valor correspondente à taxa de referência Euribor a 12 meses do dia da constituição da dívida ou outra taxa definida por portaria do Ministro das Finanças que utilize aquela taxa como indexante; </a:t>
            </a:r>
          </a:p>
          <a:p>
            <a:endParaRPr lang="pt-PT" sz="1800" dirty="0" smtClean="0"/>
          </a:p>
          <a:p>
            <a:pPr algn="ctr"/>
            <a:r>
              <a:rPr lang="pt-PT" sz="1800" b="1" dirty="0" smtClean="0"/>
              <a:t>Artigo 5.º - Rendimentos da categoria E </a:t>
            </a:r>
          </a:p>
          <a:p>
            <a:r>
              <a:rPr lang="pt-PT" sz="1800" dirty="0" smtClean="0"/>
              <a:t>2 - Os frutos e vantagens económicas referidos no número anterior compreendem, designadamente: </a:t>
            </a:r>
          </a:p>
          <a:p>
            <a:r>
              <a:rPr lang="pt-PT" sz="1800" dirty="0" smtClean="0"/>
              <a:t>d) Os juros e outras formas de remuneração de suprimentos, abonos ou adiantamentos de capital feitos pelos sócios à sociedade; </a:t>
            </a:r>
          </a:p>
          <a:p>
            <a:pPr algn="ctr"/>
            <a:r>
              <a:rPr lang="pt-PT" sz="1800" b="1" dirty="0" smtClean="0"/>
              <a:t>Artigo 71.º  -Taxas liberatórias</a:t>
            </a:r>
          </a:p>
          <a:p>
            <a:r>
              <a:rPr lang="pt-PT" sz="1800" dirty="0" smtClean="0"/>
              <a:t>1 - Estão sujeitos a retenção na fonte a título definitivo, à taxa liberatória de 25 %, os seguintes rendimentos obtidos em território português: </a:t>
            </a:r>
          </a:p>
          <a:p>
            <a:r>
              <a:rPr lang="pt-PT" sz="1800" dirty="0" smtClean="0"/>
              <a:t>c) Os rendimentos a que se referem as alíneas d), e), h), i), l) e q) do n.º 2 e o n.º 3 do artigo 5.º. </a:t>
            </a:r>
          </a:p>
          <a:p>
            <a:endParaRPr lang="pt-PT" sz="1800" dirty="0" smtClean="0"/>
          </a:p>
        </p:txBody>
      </p:sp>
    </p:spTree>
  </p:cSld>
  <p:clrMapOvr>
    <a:masterClrMapping/>
  </p:clrMapOvr>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139</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r>
              <a:rPr lang="pt-PT" sz="2000" dirty="0">
                <a:latin typeface="Arial" pitchFamily="34" charset="0"/>
                <a:cs typeface="Arial" pitchFamily="34" charset="0"/>
              </a:rPr>
              <a:t>	</a:t>
            </a:r>
            <a:endParaRPr lang="pt-PT" sz="2000"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a:solidFill>
                  <a:srgbClr val="0066FF"/>
                </a:solidFill>
                <a:effectLst>
                  <a:outerShdw blurRad="38100" dist="38100" dir="2700000" algn="tl">
                    <a:srgbClr val="C0C0C0"/>
                  </a:outerShdw>
                </a:effectLst>
                <a:latin typeface="Lucida Sans Unicode" pitchFamily="34" charset="0"/>
              </a:rPr>
              <a:t>Justificação: </a:t>
            </a:r>
            <a:r>
              <a:rPr lang="pt-PT" sz="2000" b="1" dirty="0" smtClean="0">
                <a:solidFill>
                  <a:srgbClr val="0066FF"/>
                </a:solidFill>
                <a:effectLst>
                  <a:outerShdw blurRad="38100" dist="38100" dir="2700000" algn="tl">
                    <a:srgbClr val="C0C0C0"/>
                  </a:outerShdw>
                </a:effectLst>
                <a:latin typeface="Lucida Sans Unicode" pitchFamily="34" charset="0"/>
              </a:rPr>
              <a:t>Juros de suprimentos</a:t>
            </a:r>
            <a:endParaRPr lang="pt-PT" sz="20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2000" b="1" dirty="0">
                <a:solidFill>
                  <a:srgbClr val="0066FF"/>
                </a:solidFill>
                <a:effectLst>
                  <a:outerShdw blurRad="38100" dist="38100" dir="2700000" algn="tl">
                    <a:srgbClr val="C0C0C0"/>
                  </a:outerShdw>
                </a:effectLst>
                <a:latin typeface="Lucida Sans Unicode" pitchFamily="34" charset="0"/>
              </a:rPr>
              <a:t>Art.º </a:t>
            </a:r>
            <a:r>
              <a:rPr lang="pt-PT" sz="2000" b="1" dirty="0" smtClean="0">
                <a:solidFill>
                  <a:srgbClr val="0066FF"/>
                </a:solidFill>
                <a:effectLst>
                  <a:outerShdw blurRad="38100" dist="38100" dir="2700000" algn="tl">
                    <a:srgbClr val="C0C0C0"/>
                  </a:outerShdw>
                </a:effectLst>
                <a:latin typeface="Lucida Sans Unicode" pitchFamily="34" charset="0"/>
              </a:rPr>
              <a:t>45.º  </a:t>
            </a:r>
            <a:r>
              <a:rPr lang="pt-PT" sz="2000" b="1" dirty="0">
                <a:solidFill>
                  <a:srgbClr val="0066FF"/>
                </a:solidFill>
                <a:effectLst>
                  <a:outerShdw blurRad="38100" dist="38100" dir="2700000" algn="tl">
                    <a:srgbClr val="C0C0C0"/>
                  </a:outerShdw>
                </a:effectLst>
                <a:latin typeface="Lucida Sans Unicode" pitchFamily="34" charset="0"/>
              </a:rPr>
              <a:t>n.º 1 </a:t>
            </a:r>
            <a:r>
              <a:rPr lang="pt-PT" sz="2000" b="1" dirty="0" smtClean="0">
                <a:solidFill>
                  <a:srgbClr val="0066FF"/>
                </a:solidFill>
                <a:effectLst>
                  <a:outerShdw blurRad="38100" dist="38100" dir="2700000" algn="tl">
                    <a:srgbClr val="C0C0C0"/>
                  </a:outerShdw>
                </a:effectLst>
                <a:latin typeface="Lucida Sans Unicode" pitchFamily="34" charset="0"/>
              </a:rPr>
              <a:t>j) do CIRC e art.º 5.º n.º 2 d) e art.º 71.º n.º 1 c) do CIRS</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smtClean="0">
                <a:solidFill>
                  <a:srgbClr val="FF0000"/>
                </a:solidFill>
                <a:effectLst>
                  <a:outerShdw blurRad="38100" dist="38100" dir="2700000" algn="tl">
                    <a:srgbClr val="C0C0C0"/>
                  </a:outerShdw>
                </a:effectLst>
                <a:latin typeface="Lucida Sans Unicode" pitchFamily="34" charset="0"/>
              </a:rPr>
              <a:t>Em 2014 a artigo 45.º foi substituído pelo art.º 23.º-A n.º 1 m) e altera a taxa de tributação, de acordo com Portaria 279/2014</a:t>
            </a:r>
          </a:p>
          <a:p>
            <a:pPr marL="365125" indent="-255588" algn="just">
              <a:lnSpc>
                <a:spcPct val="130000"/>
              </a:lnSpc>
              <a:spcAft>
                <a:spcPct val="20000"/>
              </a:spcAft>
              <a:buClr>
                <a:schemeClr val="accent1"/>
              </a:buClr>
              <a:buSzPct val="68000"/>
              <a:buFont typeface="Wingdings 3" pitchFamily="18" charset="2"/>
              <a:buChar char=""/>
              <a:defRPr/>
            </a:pPr>
            <a:endParaRPr lang="pt-PT"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9" end="9"/>
                                            </p:txEl>
                                          </p:spTgt>
                                        </p:tgtEl>
                                        <p:attrNameLst>
                                          <p:attrName>style.visibility</p:attrName>
                                        </p:attrNameLst>
                                      </p:cBhvr>
                                      <p:to>
                                        <p:strVal val="visible"/>
                                      </p:to>
                                    </p:set>
                                    <p:animEffect transition="in" filter="dissolve">
                                      <p:cBhvr>
                                        <p:cTn id="22"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140</a:t>
            </a:fld>
            <a:endParaRPr lang="pt-PT" sz="1400"/>
          </a:p>
        </p:txBody>
      </p:sp>
      <p:sp>
        <p:nvSpPr>
          <p:cNvPr id="17412"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4247317"/>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b="1" dirty="0">
              <a:solidFill>
                <a:srgbClr val="000000"/>
              </a:solidFill>
            </a:endParaRPr>
          </a:p>
          <a:p>
            <a:endParaRPr lang="pt-PT" sz="1800" dirty="0" smtClean="0"/>
          </a:p>
          <a:p>
            <a:r>
              <a:rPr lang="pt-PT" sz="1800" b="1" dirty="0" smtClean="0"/>
              <a:t>Questão 28.:</a:t>
            </a:r>
          </a:p>
          <a:p>
            <a:endParaRPr lang="pt-PT" sz="1800" dirty="0" smtClean="0"/>
          </a:p>
          <a:p>
            <a:r>
              <a:rPr lang="pt-PT" sz="1800" dirty="0" smtClean="0"/>
              <a:t>O cálculo de depreciações por duodécimos para efeitos fiscais:</a:t>
            </a:r>
          </a:p>
          <a:p>
            <a:endParaRPr lang="pt-PT" sz="1800" dirty="0" smtClean="0"/>
          </a:p>
          <a:p>
            <a:r>
              <a:rPr lang="pt-PT" sz="1800" dirty="0" smtClean="0"/>
              <a:t>a) É obrigatório, em face do que dispõe o SNC.</a:t>
            </a:r>
          </a:p>
          <a:p>
            <a:endParaRPr lang="pt-PT" sz="1800" dirty="0" smtClean="0"/>
          </a:p>
          <a:p>
            <a:r>
              <a:rPr lang="pt-PT" sz="1800" dirty="0" smtClean="0"/>
              <a:t>b) Apenas é possível com autorização do Diretor-Geral dos Impostos.</a:t>
            </a:r>
          </a:p>
          <a:p>
            <a:endParaRPr lang="pt-PT" sz="1800" dirty="0" smtClean="0"/>
          </a:p>
          <a:p>
            <a:r>
              <a:rPr lang="pt-PT" sz="1800" dirty="0" smtClean="0"/>
              <a:t>c) É facultativo.</a:t>
            </a:r>
          </a:p>
          <a:p>
            <a:endParaRPr lang="pt-PT" sz="1800" dirty="0" smtClean="0"/>
          </a:p>
          <a:p>
            <a:r>
              <a:rPr lang="pt-PT" sz="1800" dirty="0" smtClean="0"/>
              <a:t>d) É facultativo, mas, se for aplicado, terá de o ser em relação a todos os ativos fixos</a:t>
            </a:r>
          </a:p>
          <a:p>
            <a:r>
              <a:rPr lang="pt-PT" sz="1800" dirty="0" smtClean="0"/>
              <a:t>Tangíveis.</a:t>
            </a:r>
          </a:p>
        </p:txBody>
      </p:sp>
    </p:spTree>
  </p:cSld>
  <p:clrMapOvr>
    <a:masterClrMapping/>
  </p:clrMapOvr>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141</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4247317"/>
          </a:xfrm>
          <a:prstGeom prst="rect">
            <a:avLst/>
          </a:prstGeom>
          <a:noFill/>
          <a:ln w="9525">
            <a:noFill/>
            <a:miter lim="800000"/>
            <a:headEnd/>
            <a:tailEnd/>
          </a:ln>
        </p:spPr>
        <p:txBody>
          <a:bodyPr>
            <a:spAutoFit/>
          </a:bodyPr>
          <a:lstStyle/>
          <a:p>
            <a:pPr algn="ctr"/>
            <a:r>
              <a:rPr lang="pt-PT" sz="1800" b="1" dirty="0" smtClean="0"/>
              <a:t>Artigo 31.º - Quotas de depreciação ou amortização</a:t>
            </a:r>
          </a:p>
          <a:p>
            <a:r>
              <a:rPr lang="pt-PT" sz="1800" b="1" dirty="0" smtClean="0"/>
              <a:t> </a:t>
            </a:r>
            <a:endParaRPr lang="pt-PT" sz="1800" dirty="0" smtClean="0"/>
          </a:p>
          <a:p>
            <a:r>
              <a:rPr lang="pt-PT" sz="1800" dirty="0" smtClean="0"/>
              <a:t>1 — No método das quotas constantes, a quota anual de depreciação ou amortização que pode ser aceite como gasto do período de tributação determina-se aplicando as taxas de depreciação ou amortização definidas no decreto regulamentar que estabelece o </a:t>
            </a:r>
            <a:r>
              <a:rPr lang="pt-PT" sz="1800" dirty="0" err="1" smtClean="0"/>
              <a:t>respectivo</a:t>
            </a:r>
            <a:r>
              <a:rPr lang="pt-PT" sz="1800" dirty="0" smtClean="0"/>
              <a:t> regime aos seguintes valores:</a:t>
            </a:r>
          </a:p>
          <a:p>
            <a:r>
              <a:rPr lang="pt-PT" sz="1800" dirty="0" smtClean="0"/>
              <a:t>6 — Os sujeitos </a:t>
            </a:r>
            <a:r>
              <a:rPr lang="pt-PT" sz="1800" b="1" dirty="0" smtClean="0"/>
              <a:t>passivos podem optar no ano </a:t>
            </a:r>
            <a:r>
              <a:rPr lang="pt-PT" sz="1800" dirty="0" smtClean="0"/>
              <a:t>de início de funcionamento ou utilização dos elementos por uma taxa de depreciação ou amortização deduzida da taxa anual, em conformidade com os números anteriores, e </a:t>
            </a:r>
            <a:r>
              <a:rPr lang="pt-PT" sz="1800" b="1" dirty="0" smtClean="0"/>
              <a:t>correspondente ao número de meses </a:t>
            </a:r>
            <a:r>
              <a:rPr lang="pt-PT" sz="1800" dirty="0" smtClean="0"/>
              <a:t>contados desde o mês de entrada em funcionamento ou utilização dos elementos. </a:t>
            </a:r>
          </a:p>
          <a:p>
            <a:r>
              <a:rPr lang="pt-PT" sz="1800" dirty="0" smtClean="0"/>
              <a:t>7 — No caso referido no número anterior, no ano em que se verificar a transmissão, a inutilização ou o termo de vida útil dos mesmos elementos só são aceites depreciações e amortizações correspondentes ao número de meses decorridos até ao mês anterior ao da verificação desses eventos. </a:t>
            </a:r>
          </a:p>
          <a:p>
            <a:endParaRPr lang="pt-PT" sz="1800" dirty="0" smtClean="0"/>
          </a:p>
        </p:txBody>
      </p:sp>
    </p:spTree>
  </p:cSld>
  <p:clrMapOvr>
    <a:masterClrMapping/>
  </p:clrMapOvr>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142</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Depreciações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a:t>
            </a:r>
            <a:r>
              <a:rPr lang="pt-PT" b="1" dirty="0" smtClean="0">
                <a:solidFill>
                  <a:srgbClr val="0066FF"/>
                </a:solidFill>
                <a:effectLst>
                  <a:outerShdw blurRad="38100" dist="38100" dir="2700000" algn="tl">
                    <a:srgbClr val="C0C0C0"/>
                  </a:outerShdw>
                </a:effectLst>
                <a:latin typeface="Lucida Sans Unicode" pitchFamily="34" charset="0"/>
              </a:rPr>
              <a:t>31.º  n.ºs 1, 6 e 7 do CIRC</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Em 2014 este artigo sofreu alterações na numeração e esta situação passa para os n.ºs 7 e 8</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a:effectLst>
                  <a:outerShdw blurRad="38100" dist="38100" dir="2700000" algn="tl">
                    <a:srgbClr val="FFFFFF"/>
                  </a:outerShdw>
                </a:effectLst>
                <a:latin typeface="Tahoma" charset="0"/>
              </a:rPr>
              <a:t>Grupo </a:t>
            </a:r>
            <a:r>
              <a:rPr kumimoji="1" lang="pt-PT" sz="2800" dirty="0" smtClean="0">
                <a:effectLst>
                  <a:outerShdw blurRad="38100" dist="38100" dir="2700000" algn="tl">
                    <a:srgbClr val="FFFFFF"/>
                  </a:outerShdw>
                </a:effectLst>
                <a:latin typeface="Tahoma" charset="0"/>
              </a:rPr>
              <a:t>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28-07-2015</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143</a:t>
            </a:fld>
            <a:endParaRPr lang="pt-PT" sz="1400"/>
          </a:p>
        </p:txBody>
      </p:sp>
      <p:sp>
        <p:nvSpPr>
          <p:cNvPr id="17412"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5078313"/>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b="1" dirty="0">
              <a:solidFill>
                <a:srgbClr val="000000"/>
              </a:solidFill>
            </a:endParaRPr>
          </a:p>
          <a:p>
            <a:endParaRPr lang="pt-PT" sz="1800" dirty="0" smtClean="0"/>
          </a:p>
          <a:p>
            <a:r>
              <a:rPr lang="pt-PT" sz="1800" b="1" dirty="0" smtClean="0"/>
              <a:t>Questão 29.:</a:t>
            </a:r>
          </a:p>
          <a:p>
            <a:r>
              <a:rPr lang="pt-PT" sz="1800" dirty="0" smtClean="0"/>
              <a:t>A Sociedade Jota, Lda. alienou em 2010 uma máquina e um computador a que respeitam os dados seguintes:</a:t>
            </a:r>
          </a:p>
          <a:p>
            <a:endParaRPr lang="pt-PT" sz="1800" dirty="0" smtClean="0"/>
          </a:p>
          <a:p>
            <a:endParaRPr lang="pt-PT" sz="1800" dirty="0" smtClean="0"/>
          </a:p>
          <a:p>
            <a:endParaRPr lang="pt-PT" sz="1800" dirty="0" smtClean="0"/>
          </a:p>
          <a:p>
            <a:endParaRPr lang="pt-PT" sz="1800" dirty="0" smtClean="0"/>
          </a:p>
          <a:p>
            <a:endParaRPr lang="pt-PT" sz="1800" dirty="0" smtClean="0"/>
          </a:p>
          <a:p>
            <a:endParaRPr lang="pt-PT" sz="1800" dirty="0" smtClean="0"/>
          </a:p>
          <a:p>
            <a:r>
              <a:rPr lang="pt-PT" sz="1800" dirty="0" smtClean="0"/>
              <a:t>Para englobar apenas 50% do saldo positivo entre a mais-valia e a menos-valia terá de</a:t>
            </a:r>
          </a:p>
          <a:p>
            <a:r>
              <a:rPr lang="pt-PT" sz="1800" dirty="0" smtClean="0"/>
              <a:t>reinvestir nas condições legalmente estabelecidas a quantia de:</a:t>
            </a:r>
          </a:p>
          <a:p>
            <a:r>
              <a:rPr lang="pt-PT" sz="1800" dirty="0" smtClean="0"/>
              <a:t>a) € 1 150.</a:t>
            </a:r>
          </a:p>
          <a:p>
            <a:r>
              <a:rPr lang="pt-PT" sz="1800" dirty="0" smtClean="0"/>
              <a:t>b) € 1 500.</a:t>
            </a:r>
          </a:p>
          <a:p>
            <a:r>
              <a:rPr lang="pt-PT" sz="1800" dirty="0" smtClean="0"/>
              <a:t>c) € 5 000.</a:t>
            </a:r>
          </a:p>
          <a:p>
            <a:r>
              <a:rPr lang="pt-PT" sz="1800" dirty="0" smtClean="0"/>
              <a:t>d) € 5 400.</a:t>
            </a:r>
          </a:p>
        </p:txBody>
      </p:sp>
      <p:graphicFrame>
        <p:nvGraphicFramePr>
          <p:cNvPr id="8" name="Tabela 7"/>
          <p:cNvGraphicFramePr>
            <a:graphicFrameLocks noGrp="1"/>
          </p:cNvGraphicFramePr>
          <p:nvPr/>
        </p:nvGraphicFramePr>
        <p:xfrm>
          <a:off x="467544" y="2708920"/>
          <a:ext cx="7848872" cy="1280160"/>
        </p:xfrm>
        <a:graphic>
          <a:graphicData uri="http://schemas.openxmlformats.org/drawingml/2006/table">
            <a:tbl>
              <a:tblPr firstRow="1" bandRow="1">
                <a:tableStyleId>{5C22544A-7EE6-4342-B048-85BDC9FD1C3A}</a:tableStyleId>
              </a:tblPr>
              <a:tblGrid>
                <a:gridCol w="1962218"/>
                <a:gridCol w="1782198"/>
                <a:gridCol w="2142238"/>
                <a:gridCol w="1962218"/>
              </a:tblGrid>
              <a:tr h="46805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800" b="1" dirty="0" smtClean="0">
                          <a:solidFill>
                            <a:schemeClr val="tx1"/>
                          </a:solidFill>
                        </a:rPr>
                        <a:t>Descrição</a:t>
                      </a:r>
                      <a:endParaRPr lang="pt-PT" b="1" dirty="0">
                        <a:solidFill>
                          <a:schemeClr val="tx1"/>
                        </a:solidFill>
                      </a:endParaRPr>
                    </a:p>
                  </a:txBody>
                  <a:tcPr>
                    <a:solidFill>
                      <a:schemeClr val="bg1">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800" b="1" kern="1200" dirty="0" smtClean="0">
                          <a:solidFill>
                            <a:schemeClr val="tx1"/>
                          </a:solidFill>
                          <a:latin typeface="+mn-lt"/>
                          <a:ea typeface="+mn-ea"/>
                          <a:cs typeface="+mn-cs"/>
                        </a:rPr>
                        <a:t>Valor de</a:t>
                      </a:r>
                    </a:p>
                    <a:p>
                      <a:pPr marL="0" marR="0" indent="0" algn="ctr" defTabSz="914400" rtl="0" eaLnBrk="1" fontAlgn="auto" latinLnBrk="0" hangingPunct="1">
                        <a:lnSpc>
                          <a:spcPct val="100000"/>
                        </a:lnSpc>
                        <a:spcBef>
                          <a:spcPts val="0"/>
                        </a:spcBef>
                        <a:spcAft>
                          <a:spcPts val="0"/>
                        </a:spcAft>
                        <a:buClrTx/>
                        <a:buSzTx/>
                        <a:buFontTx/>
                        <a:buNone/>
                        <a:tabLst/>
                        <a:defRPr/>
                      </a:pPr>
                      <a:r>
                        <a:rPr lang="pt-PT" sz="1800" b="1" kern="1200" dirty="0" smtClean="0">
                          <a:solidFill>
                            <a:schemeClr val="tx1"/>
                          </a:solidFill>
                          <a:latin typeface="+mn-lt"/>
                          <a:ea typeface="+mn-ea"/>
                          <a:cs typeface="+mn-cs"/>
                        </a:rPr>
                        <a:t>realização</a:t>
                      </a:r>
                    </a:p>
                  </a:txBody>
                  <a:tcPr>
                    <a:solidFill>
                      <a:schemeClr val="bg1">
                        <a:lumMod val="20000"/>
                        <a:lumOff val="80000"/>
                      </a:schemeClr>
                    </a:solidFill>
                  </a:tcPr>
                </a:tc>
                <a:tc>
                  <a:txBody>
                    <a:bodyPr/>
                    <a:lstStyle/>
                    <a:p>
                      <a:pPr algn="ctr"/>
                      <a:r>
                        <a:rPr lang="pt-PT" sz="1800" b="1" kern="1200" dirty="0" smtClean="0">
                          <a:solidFill>
                            <a:schemeClr val="tx1"/>
                          </a:solidFill>
                          <a:latin typeface="+mn-lt"/>
                          <a:ea typeface="+mn-ea"/>
                          <a:cs typeface="+mn-cs"/>
                        </a:rPr>
                        <a:t>Mais ou menos-valia contabilística</a:t>
                      </a:r>
                    </a:p>
                  </a:txBody>
                  <a:tcPr>
                    <a:solidFill>
                      <a:schemeClr val="bg1">
                        <a:lumMod val="20000"/>
                        <a:lumOff val="80000"/>
                      </a:schemeClr>
                    </a:solidFill>
                  </a:tcPr>
                </a:tc>
                <a:tc>
                  <a:txBody>
                    <a:bodyPr/>
                    <a:lstStyle/>
                    <a:p>
                      <a:pPr algn="ctr"/>
                      <a:r>
                        <a:rPr lang="pt-PT" sz="1800" b="1" kern="1200" dirty="0" smtClean="0">
                          <a:solidFill>
                            <a:schemeClr val="tx1"/>
                          </a:solidFill>
                          <a:latin typeface="+mn-lt"/>
                          <a:ea typeface="+mn-ea"/>
                          <a:cs typeface="+mn-cs"/>
                        </a:rPr>
                        <a:t>Mais ou menos-valia fiscal</a:t>
                      </a:r>
                    </a:p>
                  </a:txBody>
                  <a:tcPr>
                    <a:solidFill>
                      <a:schemeClr val="bg1">
                        <a:lumMod val="20000"/>
                        <a:lumOff val="80000"/>
                      </a:schemeClr>
                    </a:solidFill>
                  </a:tcPr>
                </a:tc>
              </a:tr>
              <a:tr h="468052">
                <a:tc>
                  <a:txBody>
                    <a:bodyPr/>
                    <a:lstStyle/>
                    <a:p>
                      <a:r>
                        <a:rPr lang="pt-PT" sz="1800" dirty="0" smtClean="0"/>
                        <a:t>Máquina </a:t>
                      </a:r>
                    </a:p>
                    <a:p>
                      <a:r>
                        <a:rPr lang="pt-PT" sz="1800" dirty="0" smtClean="0"/>
                        <a:t>Computador</a:t>
                      </a:r>
                      <a:endParaRPr lang="pt-PT" dirty="0"/>
                    </a:p>
                  </a:txBody>
                  <a:tcPr/>
                </a:tc>
                <a:tc>
                  <a:txBody>
                    <a:bodyPr/>
                    <a:lstStyle/>
                    <a:p>
                      <a:r>
                        <a:rPr lang="pt-PT" sz="1800" dirty="0" smtClean="0"/>
                        <a:t>€ 5 000,00 </a:t>
                      </a:r>
                    </a:p>
                    <a:p>
                      <a:r>
                        <a:rPr lang="pt-PT" sz="1800" dirty="0" smtClean="0"/>
                        <a:t>€ 400,00 </a:t>
                      </a:r>
                      <a:endParaRPr lang="pt-PT" dirty="0"/>
                    </a:p>
                  </a:txBody>
                  <a:tcPr/>
                </a:tc>
                <a:tc>
                  <a:txBody>
                    <a:bodyPr/>
                    <a:lstStyle/>
                    <a:p>
                      <a:r>
                        <a:rPr lang="pt-PT" sz="1800" dirty="0" smtClean="0"/>
                        <a:t>€ 1 800,00 </a:t>
                      </a:r>
                    </a:p>
                    <a:p>
                      <a:r>
                        <a:rPr lang="pt-PT" sz="1800" dirty="0" smtClean="0"/>
                        <a:t>(€ 300,00) </a:t>
                      </a:r>
                      <a:endParaRPr lang="pt-PT"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PT" sz="1800" dirty="0" smtClean="0"/>
                        <a:t>€ 1 500,00</a:t>
                      </a:r>
                    </a:p>
                    <a:p>
                      <a:pPr marL="0" marR="0" indent="0" algn="l" defTabSz="914400" rtl="0" eaLnBrk="1" fontAlgn="auto" latinLnBrk="0" hangingPunct="1">
                        <a:lnSpc>
                          <a:spcPct val="100000"/>
                        </a:lnSpc>
                        <a:spcBef>
                          <a:spcPts val="0"/>
                        </a:spcBef>
                        <a:spcAft>
                          <a:spcPts val="0"/>
                        </a:spcAft>
                        <a:buClrTx/>
                        <a:buSzTx/>
                        <a:buFontTx/>
                        <a:buNone/>
                        <a:tabLst/>
                        <a:defRPr/>
                      </a:pPr>
                      <a:r>
                        <a:rPr lang="pt-PT" sz="1800" dirty="0" smtClean="0"/>
                        <a:t>(€ 450,00)</a:t>
                      </a:r>
                      <a:endParaRPr lang="pt-PT" dirty="0"/>
                    </a:p>
                  </a:txBody>
                  <a:tcPr/>
                </a:tc>
              </a:tr>
            </a:tbl>
          </a:graphicData>
        </a:graphic>
      </p:graphicFrame>
    </p:spTree>
  </p:cSld>
  <p:clrMapOvr>
    <a:masterClrMapping/>
  </p:clrMapOvr>
  <p:transition/>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28-07-2015</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144</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4801314"/>
          </a:xfrm>
          <a:prstGeom prst="rect">
            <a:avLst/>
          </a:prstGeom>
          <a:noFill/>
          <a:ln w="9525">
            <a:noFill/>
            <a:miter lim="800000"/>
            <a:headEnd/>
            <a:tailEnd/>
          </a:ln>
        </p:spPr>
        <p:txBody>
          <a:bodyPr>
            <a:spAutoFit/>
          </a:bodyPr>
          <a:lstStyle/>
          <a:p>
            <a:pPr algn="ctr"/>
            <a:r>
              <a:rPr lang="pt-PT" sz="1800" b="1" dirty="0" smtClean="0"/>
              <a:t>Artigo 48.º - Reinvestimento dos valores de realização</a:t>
            </a:r>
          </a:p>
          <a:p>
            <a:r>
              <a:rPr lang="pt-PT" sz="1800" b="1" dirty="0" smtClean="0"/>
              <a:t> </a:t>
            </a:r>
            <a:endParaRPr lang="pt-PT" sz="1800" dirty="0" smtClean="0"/>
          </a:p>
          <a:p>
            <a:r>
              <a:rPr lang="pt-PT" sz="1800" dirty="0" smtClean="0"/>
              <a:t/>
            </a:r>
            <a:br>
              <a:rPr lang="pt-PT" sz="1800" dirty="0" smtClean="0"/>
            </a:br>
            <a:r>
              <a:rPr lang="pt-PT" sz="1800" dirty="0" smtClean="0"/>
              <a:t>1 — Para efeitos da determinação do lucro tributável, a diferença positiva entre as mais-valias e as menos-valias, calculadas nos termos dos artigos anteriores, realizadas mediante a transmissão onerosa de activos fixos tangíveis, activos biológicos que não sejam consumíveis e propriedades de investimento, detidos por um período não inferior a um ano, ainda que qualquer destes activos tenha sido reclassificado como </a:t>
            </a:r>
            <a:r>
              <a:rPr lang="pt-PT" sz="1800" dirty="0" err="1" smtClean="0"/>
              <a:t>activo</a:t>
            </a:r>
            <a:r>
              <a:rPr lang="pt-PT" sz="1800" dirty="0" smtClean="0"/>
              <a:t> não corrente detido para venda, ou em consequência de indemnizações por sinistros ocorridos nestes elementos, </a:t>
            </a:r>
            <a:r>
              <a:rPr lang="pt-PT" sz="1800" b="1" dirty="0" smtClean="0"/>
              <a:t>é considerada em metade do seu valor, </a:t>
            </a:r>
            <a:r>
              <a:rPr lang="pt-PT" sz="1800" dirty="0" smtClean="0"/>
              <a:t>sempre que, no período de tributação anterior ao da realização, no próprio período de tributação ou até ao fim do segundo período de tributação seguinte, </a:t>
            </a:r>
            <a:r>
              <a:rPr lang="pt-PT" sz="1800" b="1" dirty="0" smtClean="0"/>
              <a:t>o valor de realização correspondente à totalidade dos referidos activos seja reinvestido </a:t>
            </a:r>
            <a:r>
              <a:rPr lang="pt-PT" sz="1800" dirty="0" smtClean="0"/>
              <a:t>na aquisição, produção ou construção de activos fixos tangíveis, de activos biológicos que não sejam consumíveis ou em propriedades de investimento, </a:t>
            </a:r>
            <a:r>
              <a:rPr lang="pt-PT" sz="1800" dirty="0" err="1" smtClean="0"/>
              <a:t>afectos</a:t>
            </a:r>
            <a:r>
              <a:rPr lang="pt-PT" sz="1800" dirty="0" smtClean="0"/>
              <a:t> à exploração, com </a:t>
            </a:r>
            <a:r>
              <a:rPr lang="pt-PT" sz="1800" dirty="0" err="1" smtClean="0"/>
              <a:t>excepção</a:t>
            </a:r>
            <a:r>
              <a:rPr lang="pt-PT" sz="1800" dirty="0" smtClean="0"/>
              <a:t> dos bens adquiridos em estado de uso a sujeito passivo de IRS ou IRC com o qual existam relações especiais nos termos definidos no n.º 4 do artigo 63.º </a:t>
            </a:r>
          </a:p>
        </p:txBody>
      </p:sp>
    </p:spTree>
  </p:cSld>
  <p:clrMapOvr>
    <a:masterClrMapping/>
  </p:clrMapOvr>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145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Reinvestimento de mais valias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a:t>
            </a:r>
            <a:r>
              <a:rPr lang="pt-PT" b="1" dirty="0" smtClean="0">
                <a:solidFill>
                  <a:srgbClr val="0066FF"/>
                </a:solidFill>
                <a:effectLst>
                  <a:outerShdw blurRad="38100" dist="38100" dir="2700000" algn="tl">
                    <a:srgbClr val="C0C0C0"/>
                  </a:outerShdw>
                </a:effectLst>
                <a:latin typeface="Lucida Sans Unicode" pitchFamily="34" charset="0"/>
              </a:rPr>
              <a:t>48.º  </a:t>
            </a:r>
            <a:r>
              <a:rPr lang="pt-PT" b="1" dirty="0">
                <a:solidFill>
                  <a:srgbClr val="0066FF"/>
                </a:solidFill>
                <a:effectLst>
                  <a:outerShdw blurRad="38100" dist="38100" dir="2700000" algn="tl">
                    <a:srgbClr val="C0C0C0"/>
                  </a:outerShdw>
                </a:effectLst>
                <a:latin typeface="Lucida Sans Unicode" pitchFamily="34" charset="0"/>
              </a:rPr>
              <a:t>n.º 1 </a:t>
            </a:r>
            <a:r>
              <a:rPr lang="pt-PT" b="1" dirty="0" smtClean="0">
                <a:solidFill>
                  <a:srgbClr val="0066FF"/>
                </a:solidFill>
                <a:effectLst>
                  <a:outerShdw blurRad="38100" dist="38100" dir="2700000" algn="tl">
                    <a:srgbClr val="C0C0C0"/>
                  </a:outerShdw>
                </a:effectLst>
                <a:latin typeface="Lucida Sans Unicode" pitchFamily="34" charset="0"/>
              </a:rPr>
              <a:t>do CIRC</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FF0000"/>
                </a:solidFill>
                <a:effectLst>
                  <a:outerShdw blurRad="38100" dist="38100" dir="2700000" algn="tl">
                    <a:srgbClr val="C0C0C0"/>
                  </a:outerShdw>
                </a:effectLst>
                <a:latin typeface="Lucida Sans Unicode" pitchFamily="34" charset="0"/>
              </a:rPr>
              <a:t>Este art.º tem tido alterações, mas esta situação mantém-se</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a:effectLst>
                  <a:outerShdw blurRad="38100" dist="38100" dir="2700000" algn="tl">
                    <a:srgbClr val="FFFFFF"/>
                  </a:outerShdw>
                </a:effectLst>
                <a:latin typeface="Tahoma" charset="0"/>
              </a:rPr>
              <a:t>Grupo </a:t>
            </a:r>
            <a:r>
              <a:rPr kumimoji="1" lang="pt-PT" sz="2800" dirty="0" smtClean="0">
                <a:effectLst>
                  <a:outerShdw blurRad="38100" dist="38100" dir="2700000" algn="tl">
                    <a:srgbClr val="FFFFFF"/>
                  </a:outerShdw>
                </a:effectLst>
                <a:latin typeface="Tahoma" charset="0"/>
              </a:rPr>
              <a:t>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dissolve">
                                      <p:cBhvr>
                                        <p:cTn id="2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theme/theme1.xml><?xml version="1.0" encoding="utf-8"?>
<a:theme xmlns:a="http://schemas.openxmlformats.org/drawingml/2006/main" name="SERENA">
  <a:themeElements>
    <a:clrScheme name="">
      <a:dk1>
        <a:srgbClr val="333333"/>
      </a:dk1>
      <a:lt1>
        <a:srgbClr val="A9BDA9"/>
      </a:lt1>
      <a:dk2>
        <a:srgbClr val="004C2B"/>
      </a:dk2>
      <a:lt2>
        <a:srgbClr val="578963"/>
      </a:lt2>
      <a:accent1>
        <a:srgbClr val="FFCCCC"/>
      </a:accent1>
      <a:accent2>
        <a:srgbClr val="B3E1B3"/>
      </a:accent2>
      <a:accent3>
        <a:srgbClr val="D1DBD1"/>
      </a:accent3>
      <a:accent4>
        <a:srgbClr val="2A2A2A"/>
      </a:accent4>
      <a:accent5>
        <a:srgbClr val="FFE2E2"/>
      </a:accent5>
      <a:accent6>
        <a:srgbClr val="A2CCA2"/>
      </a:accent6>
      <a:hlink>
        <a:srgbClr val="BDD7E5"/>
      </a:hlink>
      <a:folHlink>
        <a:srgbClr val="D2AAD2"/>
      </a:folHlink>
    </a:clrScheme>
    <a:fontScheme name="Tema do Offic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Tema do Office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Tema do Office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Tema do Office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SERENA</Template>
  <TotalTime>6607</TotalTime>
  <Words>10584</Words>
  <Application>Microsoft Office PowerPoint</Application>
  <PresentationFormat>Apresentação no Ecrã (4:3)</PresentationFormat>
  <Paragraphs>2093</Paragraphs>
  <Slides>145</Slides>
  <Notes>145</Notes>
  <HiddenSlides>0</HiddenSlides>
  <MMClips>0</MMClips>
  <ScaleCrop>false</ScaleCrop>
  <HeadingPairs>
    <vt:vector size="6" baseType="variant">
      <vt:variant>
        <vt:lpstr>Tema</vt:lpstr>
      </vt:variant>
      <vt:variant>
        <vt:i4>1</vt:i4>
      </vt:variant>
      <vt:variant>
        <vt:lpstr>Servidores OLE incorporados</vt:lpstr>
      </vt:variant>
      <vt:variant>
        <vt:i4>1</vt:i4>
      </vt:variant>
      <vt:variant>
        <vt:lpstr>Títulos dos diapositivos</vt:lpstr>
      </vt:variant>
      <vt:variant>
        <vt:i4>145</vt:i4>
      </vt:variant>
    </vt:vector>
  </HeadingPairs>
  <TitlesOfParts>
    <vt:vector size="147" baseType="lpstr">
      <vt:lpstr>SERENA</vt:lpstr>
      <vt:lpstr>Folha de Cálculo</vt:lpstr>
      <vt:lpstr>  Curso de preparação para o  exame da OTOC</vt:lpstr>
      <vt:lpstr>Diapositivo 2</vt:lpstr>
      <vt:lpstr>Diapositivo 3</vt:lpstr>
      <vt:lpstr>Diapositivo 4</vt:lpstr>
      <vt:lpstr>Diapositivo 5</vt:lpstr>
      <vt:lpstr>Diapositivo 6</vt:lpstr>
      <vt:lpstr>Diapositivo 7</vt:lpstr>
      <vt:lpstr>Diapositivo 8</vt:lpstr>
      <vt:lpstr>Diapositivo 9</vt:lpstr>
      <vt:lpstr>Diapositivo 10</vt:lpstr>
      <vt:lpstr>Diapositivo 11</vt:lpstr>
      <vt:lpstr>Diapositivo 12</vt:lpstr>
      <vt:lpstr>Diapositivo 13</vt:lpstr>
      <vt:lpstr>Diapositivo 14</vt:lpstr>
      <vt:lpstr>Diapositivo 15</vt:lpstr>
      <vt:lpstr>Diapositivo 16</vt:lpstr>
      <vt:lpstr>Diapositivo 17</vt:lpstr>
      <vt:lpstr>Diapositivo 18</vt:lpstr>
      <vt:lpstr>Diapositivo 19</vt:lpstr>
      <vt:lpstr>Diapositivo 20</vt:lpstr>
      <vt:lpstr>Diapositivo 21</vt:lpstr>
      <vt:lpstr>Diapositivo 22</vt:lpstr>
      <vt:lpstr>Diapositivo 23</vt:lpstr>
      <vt:lpstr>Diapositivo 24</vt:lpstr>
      <vt:lpstr>Diapositivo 25</vt:lpstr>
      <vt:lpstr>Diapositivo 26</vt:lpstr>
      <vt:lpstr>Diapositivo 27</vt:lpstr>
      <vt:lpstr>Diapositivo 28</vt:lpstr>
      <vt:lpstr>Diapositivo 29</vt:lpstr>
      <vt:lpstr>Diapositivo 30</vt:lpstr>
      <vt:lpstr>Diapositivo 31</vt:lpstr>
      <vt:lpstr>Diapositivo 32</vt:lpstr>
      <vt:lpstr>Diapositivo 33</vt:lpstr>
      <vt:lpstr>Diapositivo 34</vt:lpstr>
      <vt:lpstr>Diapositivo 35</vt:lpstr>
      <vt:lpstr>Diapositivo 36</vt:lpstr>
      <vt:lpstr>Diapositivo 37</vt:lpstr>
      <vt:lpstr>Diapositivo 38</vt:lpstr>
      <vt:lpstr>Diapositivo 39</vt:lpstr>
      <vt:lpstr>Diapositivo 40</vt:lpstr>
      <vt:lpstr>Diapositivo 41</vt:lpstr>
      <vt:lpstr>Diapositivo 42</vt:lpstr>
      <vt:lpstr>Diapositivo 43</vt:lpstr>
      <vt:lpstr>Diapositivo 44</vt:lpstr>
      <vt:lpstr>Diapositivo 45</vt:lpstr>
      <vt:lpstr>Diapositivo 46</vt:lpstr>
      <vt:lpstr>Diapositivo 47</vt:lpstr>
      <vt:lpstr>Diapositivo 48</vt:lpstr>
      <vt:lpstr>Diapositivo 49</vt:lpstr>
      <vt:lpstr>Diapositivo 50</vt:lpstr>
      <vt:lpstr>Diapositivo 51</vt:lpstr>
      <vt:lpstr>Diapositivo 52</vt:lpstr>
      <vt:lpstr>Diapositivo 53</vt:lpstr>
      <vt:lpstr>Diapositivo 54</vt:lpstr>
      <vt:lpstr>Diapositivo 55</vt:lpstr>
      <vt:lpstr>Diapositivo 56</vt:lpstr>
      <vt:lpstr>Diapositivo 57</vt:lpstr>
      <vt:lpstr>Diapositivo 58</vt:lpstr>
      <vt:lpstr>Diapositivo 59</vt:lpstr>
      <vt:lpstr>Diapositivo 60</vt:lpstr>
      <vt:lpstr>Diapositivo 61</vt:lpstr>
      <vt:lpstr>Diapositivo 62</vt:lpstr>
      <vt:lpstr>Diapositivo 63</vt:lpstr>
      <vt:lpstr>Diapositivo 64</vt:lpstr>
      <vt:lpstr>Diapositivo 65</vt:lpstr>
      <vt:lpstr>Diapositivo 66</vt:lpstr>
      <vt:lpstr>Diapositivo 67</vt:lpstr>
      <vt:lpstr>Diapositivo 68</vt:lpstr>
      <vt:lpstr>Diapositivo 69</vt:lpstr>
      <vt:lpstr>Diapositivo 70</vt:lpstr>
      <vt:lpstr>Diapositivo 71</vt:lpstr>
      <vt:lpstr>Diapositivo 72</vt:lpstr>
      <vt:lpstr>Diapositivo 73</vt:lpstr>
      <vt:lpstr>Diapositivo 74</vt:lpstr>
      <vt:lpstr>Diapositivo 75</vt:lpstr>
      <vt:lpstr>Diapositivo 76</vt:lpstr>
      <vt:lpstr>Diapositivo 77</vt:lpstr>
      <vt:lpstr>Diapositivo 78</vt:lpstr>
      <vt:lpstr>Diapositivo 79</vt:lpstr>
      <vt:lpstr>Diapositivo 80</vt:lpstr>
      <vt:lpstr>Diapositivo 81</vt:lpstr>
      <vt:lpstr>Diapositivo 82</vt:lpstr>
      <vt:lpstr>Diapositivo 83</vt:lpstr>
      <vt:lpstr>Diapositivo 84</vt:lpstr>
      <vt:lpstr>Diapositivo 85</vt:lpstr>
      <vt:lpstr>Diapositivo 86</vt:lpstr>
      <vt:lpstr>Diapositivo 87</vt:lpstr>
      <vt:lpstr>Diapositivo 88</vt:lpstr>
      <vt:lpstr>Diapositivo 89</vt:lpstr>
      <vt:lpstr>Diapositivo 90</vt:lpstr>
      <vt:lpstr>Diapositivo 91</vt:lpstr>
      <vt:lpstr>Diapositivo 92</vt:lpstr>
      <vt:lpstr>Diapositivo 93</vt:lpstr>
      <vt:lpstr>Diapositivo 94</vt:lpstr>
      <vt:lpstr>Diapositivo 95</vt:lpstr>
      <vt:lpstr>Diapositivo 96</vt:lpstr>
      <vt:lpstr>Diapositivo 97</vt:lpstr>
      <vt:lpstr>Diapositivo 98</vt:lpstr>
      <vt:lpstr>Diapositivo 99</vt:lpstr>
      <vt:lpstr>Diapositivo 100</vt:lpstr>
      <vt:lpstr>Diapositivo 101</vt:lpstr>
      <vt:lpstr>Diapositivo 102</vt:lpstr>
      <vt:lpstr>Diapositivo 103</vt:lpstr>
      <vt:lpstr>Diapositivo 104</vt:lpstr>
      <vt:lpstr>Diapositivo 105</vt:lpstr>
      <vt:lpstr>Diapositivo 106</vt:lpstr>
      <vt:lpstr>Diapositivo 107</vt:lpstr>
      <vt:lpstr>Diapositivo 108</vt:lpstr>
      <vt:lpstr>Diapositivo 109</vt:lpstr>
      <vt:lpstr>Diapositivo 110</vt:lpstr>
      <vt:lpstr>Diapositivo 111</vt:lpstr>
      <vt:lpstr>Diapositivo 112</vt:lpstr>
      <vt:lpstr>Diapositivo 113</vt:lpstr>
      <vt:lpstr>Diapositivo 114</vt:lpstr>
      <vt:lpstr>Diapositivo 115</vt:lpstr>
      <vt:lpstr>Diapositivo 116</vt:lpstr>
      <vt:lpstr>Diapositivo 117</vt:lpstr>
      <vt:lpstr>Diapositivo 118</vt:lpstr>
      <vt:lpstr>Diapositivo 119</vt:lpstr>
      <vt:lpstr>Diapositivo 120</vt:lpstr>
      <vt:lpstr>Diapositivo 121</vt:lpstr>
      <vt:lpstr>Diapositivo 122</vt:lpstr>
      <vt:lpstr>Diapositivo 123</vt:lpstr>
      <vt:lpstr>Diapositivo 124</vt:lpstr>
      <vt:lpstr>Diapositivo 125</vt:lpstr>
      <vt:lpstr>Diapositivo 126</vt:lpstr>
      <vt:lpstr>Diapositivo 127</vt:lpstr>
      <vt:lpstr>Diapositivo 128</vt:lpstr>
      <vt:lpstr>Diapositivo 129</vt:lpstr>
      <vt:lpstr>Diapositivo 130</vt:lpstr>
      <vt:lpstr>Diapositivo 131</vt:lpstr>
      <vt:lpstr>Diapositivo 132</vt:lpstr>
      <vt:lpstr>Diapositivo 133</vt:lpstr>
      <vt:lpstr>Diapositivo 134</vt:lpstr>
      <vt:lpstr>Diapositivo 135</vt:lpstr>
      <vt:lpstr>Diapositivo 136</vt:lpstr>
      <vt:lpstr>Diapositivo 137</vt:lpstr>
      <vt:lpstr>Diapositivo 138</vt:lpstr>
      <vt:lpstr>Diapositivo 139</vt:lpstr>
      <vt:lpstr>Diapositivo 140</vt:lpstr>
      <vt:lpstr>Diapositivo 141</vt:lpstr>
      <vt:lpstr>Diapositivo 142</vt:lpstr>
      <vt:lpstr>Diapositivo 143</vt:lpstr>
      <vt:lpstr>Diapositivo 144</vt:lpstr>
      <vt:lpstr>Diapositivo 145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Diapositivo 1</dc:title>
  <dc:creator>Maria Reis</dc:creator>
  <cp:lastModifiedBy>Utilizador</cp:lastModifiedBy>
  <cp:revision>573</cp:revision>
  <dcterms:created xsi:type="dcterms:W3CDTF">2010-05-11T21:45:26Z</dcterms:created>
  <dcterms:modified xsi:type="dcterms:W3CDTF">2015-07-28T12:43:43Z</dcterms:modified>
</cp:coreProperties>
</file>